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547" r:id="rId2"/>
    <p:sldId id="527" r:id="rId3"/>
    <p:sldId id="529" r:id="rId4"/>
    <p:sldId id="530" r:id="rId5"/>
    <p:sldId id="541" r:id="rId6"/>
    <p:sldId id="542" r:id="rId7"/>
    <p:sldId id="543" r:id="rId8"/>
    <p:sldId id="531" r:id="rId9"/>
    <p:sldId id="532" r:id="rId10"/>
    <p:sldId id="533" r:id="rId11"/>
    <p:sldId id="534" r:id="rId12"/>
    <p:sldId id="544" r:id="rId13"/>
    <p:sldId id="535" r:id="rId14"/>
  </p:sldIdLst>
  <p:sldSz cx="12190413" cy="6859588"/>
  <p:notesSz cx="6858000" cy="9144000"/>
  <p:custDataLst>
    <p:tags r:id="rId17"/>
  </p:custDataLst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38">
          <p15:clr>
            <a:srgbClr val="A4A3A4"/>
          </p15:clr>
        </p15:guide>
        <p15:guide id="3" pos="3840">
          <p15:clr>
            <a:srgbClr val="A4A3A4"/>
          </p15:clr>
        </p15:guide>
        <p15:guide id="4" pos="7196">
          <p15:clr>
            <a:srgbClr val="A4A3A4"/>
          </p15:clr>
        </p15:guide>
        <p15:guide id="5" pos="5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3399FF"/>
    <a:srgbClr val="0033CC"/>
    <a:srgbClr val="0066FF"/>
    <a:srgbClr val="B11212"/>
    <a:srgbClr val="38B1BF"/>
    <a:srgbClr val="EF7768"/>
    <a:srgbClr val="FF9933"/>
    <a:srgbClr val="C7C7C7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34" autoAdjust="0"/>
    <p:restoredTop sz="94349" autoAdjust="0"/>
  </p:normalViewPr>
  <p:slideViewPr>
    <p:cSldViewPr>
      <p:cViewPr varScale="1">
        <p:scale>
          <a:sx n="82" d="100"/>
          <a:sy n="82" d="100"/>
        </p:scale>
        <p:origin x="998" y="77"/>
      </p:cViewPr>
      <p:guideLst>
        <p:guide orient="horz" pos="2160"/>
        <p:guide orient="horz" pos="3838"/>
        <p:guide pos="3840"/>
        <p:guide pos="7196"/>
        <p:guide pos="57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-384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C15E6-6BD2-4E4B-B1D4-218C26E1B228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5EDCA-2189-4435-B38B-6F3C2C04435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7430C-5A66-4BD0-A971-34190B6C6019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C173A-3DA8-4893-B28A-1E15F55C330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088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AC173A-3DA8-4893-B28A-1E15F55C330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08839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70802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45092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38653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3758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0824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1805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37094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4536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47411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88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69376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6708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9440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4000" y="175895"/>
            <a:ext cx="1231900" cy="4597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5"/>
          <p:cNvSpPr txBox="1"/>
          <p:nvPr userDrawn="1"/>
        </p:nvSpPr>
        <p:spPr>
          <a:xfrm>
            <a:off x="10801374" y="405458"/>
            <a:ext cx="1072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fld id="{2EEF1883-7A0E-4F66-9932-E581691AD397}" type="slidenum"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sz="1600" b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5215B64E-8091-4498-AAE2-127260680C67}" type="datetime1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8D2D6B4-FA92-42BA-B7F6-51037B7F0CDA}" type="datetime1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B21F45CD-3ACA-4F61-B85E-8401ADE11FD0}" type="datetime1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06DF1B8-9158-49E2-8C02-F9AF7566C93A}" type="datetime1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9301673-6F62-4415-893F-B4989FF108B4}" type="datetime1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11" y="1413103"/>
            <a:ext cx="10971372" cy="452701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476782"/>
            <a:ext cx="10971372" cy="93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F70F-FC58-4122-A506-0B3714889BEF}" type="datetime1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hf hdr="0" ftr="0" dt="0"/>
  <p:txStyles>
    <p:titleStyle>
      <a:lvl1pPr algn="ctr" defTabSz="1088390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305" indent="-40830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555" indent="-340360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80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500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9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9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58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78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97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80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34951">
              <a:schemeClr val="accent3">
                <a:lumMod val="40000"/>
                <a:lumOff val="60000"/>
              </a:schemeClr>
            </a:gs>
            <a:gs pos="78500">
              <a:srgbClr val="F8C2BB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 5"/>
          <p:cNvSpPr txBox="1"/>
          <p:nvPr/>
        </p:nvSpPr>
        <p:spPr>
          <a:xfrm>
            <a:off x="5850533" y="2997746"/>
            <a:ext cx="5108990" cy="830946"/>
          </a:xfrm>
          <a:prstGeom prst="rect">
            <a:avLst/>
          </a:prstGeom>
          <a:noFill/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 wrap="none" lIns="91390" tIns="45695" rIns="91390" bIns="45695" rtlCol="0">
            <a:spAutoFit/>
          </a:bodyPr>
          <a:lstStyle/>
          <a:p>
            <a:pPr marL="0" marR="0" lvl="0" indent="0" algn="ctr" defTabSz="1088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EF7768">
                    <a:lumMod val="50000"/>
                  </a:srgbClr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主讲老师：陈小玉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rgbClr val="EF7768">
                  <a:lumMod val="50000"/>
                </a:srgbClr>
              </a:solidFill>
              <a:effectLst/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234930" y="4493758"/>
            <a:ext cx="6340197" cy="1135054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chemeClr val="accent5">
                <a:alpha val="28000"/>
              </a:scheme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 anchor="t">
            <a:spAutoFit/>
          </a:bodyPr>
          <a:lstStyle/>
          <a:p>
            <a:pPr marL="0" marR="0" lvl="0" indent="0" algn="ctr" defTabSz="108839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  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著作：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趣学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印品黑体" panose="00000500000000000000"/>
                <a:cs typeface="微软雅黑" panose="020B0503020204020204" pitchFamily="34" charset="-122"/>
                <a:sym typeface="印品黑体" panose="00000500000000000000" pitchFamily="2" charset="-122"/>
              </a:rPr>
              <a:t>算法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》《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趣学数据结构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</a:p>
          <a:p>
            <a:pPr marL="0" marR="0" lvl="0" indent="0" algn="ctr" defTabSz="108839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算法训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练</a:t>
            </a: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营</a:t>
            </a: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（入门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篇</a:t>
            </a: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、提高篇、进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阶篇）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70670" y="400493"/>
            <a:ext cx="10033415" cy="15696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none" lIns="91390" tIns="45695" rIns="91390" bIns="45695">
            <a:prstTxWarp prst="textWave2">
              <a:avLst/>
            </a:prstTxWarp>
            <a:spAutoFit/>
          </a:bodyPr>
          <a:lstStyle/>
          <a:p>
            <a:pPr marL="0" marR="0" lvl="0" indent="0" algn="ctr" defTabSz="1088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600" b="1" i="0" u="none" strike="noStrike" kern="1200" cap="none" spc="0" normalizeH="0" baseline="0" noProof="0" smtClean="0">
                <a:ln>
                  <a:noFill/>
                </a:ln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</a:t>
            </a:r>
            <a:r>
              <a:rPr kumimoji="0" lang="en-US" altLang="zh-CN" sz="9600" b="1" i="0" u="none" strike="noStrike" kern="1200" cap="none" spc="0" normalizeH="0" baseline="0" noProof="0" smtClean="0">
                <a:ln>
                  <a:noFill/>
                </a:ln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r>
              <a:rPr kumimoji="0" lang="zh-CN" altLang="en-US" sz="9600" b="1" i="0" u="none" strike="noStrike" kern="1200" cap="none" spc="0" normalizeH="0" baseline="0" noProof="0" smtClean="0">
                <a:ln>
                  <a:noFill/>
                </a:ln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章 线性表的应用</a:t>
            </a:r>
            <a:endParaRPr kumimoji="0" lang="zh-CN" altLang="en-US" sz="9600" b="1" i="0" u="none" strike="noStrike" kern="1200" cap="none" spc="0" normalizeH="0" baseline="0" noProof="0" dirty="0">
              <a:ln>
                <a:noFill/>
              </a:ln>
              <a:solidFill>
                <a:srgbClr val="0066CC"/>
              </a:solidFill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670" y="2492489"/>
            <a:ext cx="3816424" cy="375277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isometricOffAxis1Righ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887405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10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336421A8-74B5-49ED-A41B-92EDF25E9726}"/>
              </a:ext>
            </a:extLst>
          </p:cNvPr>
          <p:cNvSpPr/>
          <p:nvPr/>
        </p:nvSpPr>
        <p:spPr bwMode="auto">
          <a:xfrm>
            <a:off x="1239113" y="1179760"/>
            <a:ext cx="751638" cy="709758"/>
          </a:xfrm>
          <a:prstGeom prst="ellipse">
            <a:avLst/>
          </a:prstGeom>
          <a:gradFill>
            <a:gsLst>
              <a:gs pos="50000">
                <a:srgbClr val="00B0F0"/>
              </a:gs>
              <a:gs pos="0">
                <a:srgbClr val="9FD8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CB3BEB4-584B-4D6F-A1A1-3597F561A226}"/>
              </a:ext>
            </a:extLst>
          </p:cNvPr>
          <p:cNvSpPr txBox="1"/>
          <p:nvPr/>
        </p:nvSpPr>
        <p:spPr>
          <a:xfrm>
            <a:off x="2206774" y="1106833"/>
            <a:ext cx="902811" cy="662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插入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单链表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53D6475-6EB9-4284-BB97-A52D99E6941D}"/>
              </a:ext>
            </a:extLst>
          </p:cNvPr>
          <p:cNvSpPr txBox="1"/>
          <p:nvPr/>
        </p:nvSpPr>
        <p:spPr>
          <a:xfrm>
            <a:off x="1514846" y="1794472"/>
            <a:ext cx="8972848" cy="1303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如果要在第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个结点之前插入一个元素，则必须先找到第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-1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个结点，想一想：为什么？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6A3584E3-A7E0-4F46-869A-54D83FA2191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418"/>
          <a:stretch/>
        </p:blipFill>
        <p:spPr>
          <a:xfrm>
            <a:off x="3214886" y="3357786"/>
            <a:ext cx="4798865" cy="2055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183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11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5202A06C-5B15-47A6-A89D-EEC47ABA61D1}"/>
              </a:ext>
            </a:extLst>
          </p:cNvPr>
          <p:cNvSpPr/>
          <p:nvPr/>
        </p:nvSpPr>
        <p:spPr bwMode="auto">
          <a:xfrm>
            <a:off x="1126654" y="1091570"/>
            <a:ext cx="735901" cy="700624"/>
          </a:xfrm>
          <a:prstGeom prst="ellipse">
            <a:avLst/>
          </a:prstGeom>
          <a:gradFill>
            <a:gsLst>
              <a:gs pos="50000">
                <a:srgbClr val="00B0F0"/>
              </a:gs>
              <a:gs pos="0">
                <a:srgbClr val="9FD8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5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E55295F-2E31-4869-BBDD-085D5851E908}"/>
              </a:ext>
            </a:extLst>
          </p:cNvPr>
          <p:cNvSpPr txBox="1"/>
          <p:nvPr/>
        </p:nvSpPr>
        <p:spPr>
          <a:xfrm>
            <a:off x="2062758" y="1053530"/>
            <a:ext cx="90281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删除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单链表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6FB5DFD-82E6-4F83-A54D-9FE216A5CA02}"/>
              </a:ext>
            </a:extLst>
          </p:cNvPr>
          <p:cNvSpPr txBox="1"/>
          <p:nvPr/>
        </p:nvSpPr>
        <p:spPr>
          <a:xfrm>
            <a:off x="1382376" y="1792194"/>
            <a:ext cx="95373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删除一个结点，实际上是把这个结点跳过去。根据单向链表向后操作的特性，要想跳过第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个结点，就必须先找到第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-1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个结点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17ADB726-B879-4CFC-ACC8-ED84F2CF024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847"/>
          <a:stretch/>
        </p:blipFill>
        <p:spPr>
          <a:xfrm>
            <a:off x="2638822" y="3933850"/>
            <a:ext cx="6646229" cy="1791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83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12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单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链表就地逆置</a:t>
            </a:r>
            <a:endParaRPr lang="zh-CN" altLang="en-US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6FB5DFD-82E6-4F83-A54D-9FE216A5CA02}"/>
              </a:ext>
            </a:extLst>
          </p:cNvPr>
          <p:cNvSpPr txBox="1"/>
          <p:nvPr/>
        </p:nvSpPr>
        <p:spPr>
          <a:xfrm>
            <a:off x="885328" y="1279258"/>
            <a:ext cx="106047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</a:rPr>
              <a:t>将带有头结点的单链表就地逆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置，辅助</a:t>
            </a:r>
            <a:r>
              <a:rPr lang="zh-CN" altLang="en-US" sz="2800" dirty="0">
                <a:latin typeface="Times New Roman" panose="02020603050405020304" pitchFamily="18" charset="0"/>
              </a:rPr>
              <a:t>空间复杂度为</a:t>
            </a:r>
            <a:r>
              <a:rPr lang="en-US" altLang="zh-CN" sz="2800" i="1" dirty="0">
                <a:latin typeface="Times New Roman" panose="02020603050405020304" pitchFamily="18" charset="0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</a:rPr>
              <a:t>(1)</a:t>
            </a:r>
            <a:r>
              <a:rPr lang="zh-CN" altLang="en-US" sz="2800" dirty="0">
                <a:latin typeface="Times New Roman" panose="02020603050405020304" pitchFamily="18" charset="0"/>
              </a:rPr>
              <a:t>。</a:t>
            </a:r>
            <a:endParaRPr lang="zh-CN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750" y="2367355"/>
            <a:ext cx="8208912" cy="1157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233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13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算法时间复杂度分析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A9A68DE3-954C-45FF-9BA5-DBC40AB27E29}"/>
              </a:ext>
            </a:extLst>
          </p:cNvPr>
          <p:cNvSpPr/>
          <p:nvPr/>
        </p:nvSpPr>
        <p:spPr bwMode="auto">
          <a:xfrm>
            <a:off x="2329784" y="3579728"/>
            <a:ext cx="741561" cy="724584"/>
          </a:xfrm>
          <a:prstGeom prst="ellipse">
            <a:avLst/>
          </a:prstGeom>
          <a:gradFill>
            <a:gsLst>
              <a:gs pos="50000">
                <a:srgbClr val="00B0F0"/>
              </a:gs>
              <a:gs pos="0">
                <a:srgbClr val="9FD8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ABEF99B-DE51-46BB-8880-B4C37AB4DD35}"/>
              </a:ext>
            </a:extLst>
          </p:cNvPr>
          <p:cNvSpPr txBox="1"/>
          <p:nvPr/>
        </p:nvSpPr>
        <p:spPr>
          <a:xfrm>
            <a:off x="3214886" y="2641609"/>
            <a:ext cx="800219" cy="5810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 smtClean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创建</a:t>
            </a:r>
            <a:endParaRPr lang="zh-CN" altLang="en-US" sz="2400" dirty="0">
              <a:solidFill>
                <a:srgbClr val="99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8519B85-17B3-47CF-B634-9CBC1AA7BDB2}"/>
              </a:ext>
            </a:extLst>
          </p:cNvPr>
          <p:cNvSpPr txBox="1"/>
          <p:nvPr/>
        </p:nvSpPr>
        <p:spPr>
          <a:xfrm>
            <a:off x="3208232" y="3613026"/>
            <a:ext cx="800219" cy="5810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取值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3ED53BA-15D0-480E-967F-6D2598947729}"/>
              </a:ext>
            </a:extLst>
          </p:cNvPr>
          <p:cNvSpPr txBox="1"/>
          <p:nvPr/>
        </p:nvSpPr>
        <p:spPr>
          <a:xfrm>
            <a:off x="7283463" y="2042249"/>
            <a:ext cx="800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查找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CB3BEB4-584B-4D6F-A1A1-3597F561A226}"/>
              </a:ext>
            </a:extLst>
          </p:cNvPr>
          <p:cNvSpPr txBox="1"/>
          <p:nvPr/>
        </p:nvSpPr>
        <p:spPr>
          <a:xfrm>
            <a:off x="7323564" y="2976720"/>
            <a:ext cx="800219" cy="5810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插入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E55295F-2E31-4869-BBDD-085D5851E908}"/>
              </a:ext>
            </a:extLst>
          </p:cNvPr>
          <p:cNvSpPr txBox="1"/>
          <p:nvPr/>
        </p:nvSpPr>
        <p:spPr>
          <a:xfrm>
            <a:off x="7311599" y="3975547"/>
            <a:ext cx="800219" cy="5810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删除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FB74C4E-41EA-444D-B948-A53B18221709}"/>
              </a:ext>
            </a:extLst>
          </p:cNvPr>
          <p:cNvSpPr txBox="1"/>
          <p:nvPr/>
        </p:nvSpPr>
        <p:spPr>
          <a:xfrm>
            <a:off x="4320537" y="2641609"/>
            <a:ext cx="766557" cy="5799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i="1" dirty="0" smtClean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O</a:t>
            </a:r>
            <a:r>
              <a:rPr lang="en-US" altLang="zh-CN" sz="2400" dirty="0" smtClean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(</a:t>
            </a:r>
            <a:r>
              <a:rPr lang="en-US" altLang="zh-CN" sz="2400" i="1" dirty="0" smtClean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n</a:t>
            </a:r>
            <a:r>
              <a:rPr lang="en-US" altLang="zh-CN" sz="2400" dirty="0" smtClean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)</a:t>
            </a:r>
            <a:endParaRPr lang="zh-CN" altLang="en-US" sz="2400" dirty="0">
              <a:solidFill>
                <a:srgbClr val="99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印品黑体" panose="00000500000000000000" pitchFamily="2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3C981F5-A8D4-4A37-BF6B-E5ADA62F69A2}"/>
              </a:ext>
            </a:extLst>
          </p:cNvPr>
          <p:cNvSpPr txBox="1"/>
          <p:nvPr/>
        </p:nvSpPr>
        <p:spPr>
          <a:xfrm>
            <a:off x="4320537" y="3598200"/>
            <a:ext cx="766557" cy="5799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i="1" dirty="0" smtClean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O</a:t>
            </a:r>
            <a:r>
              <a:rPr lang="en-US" altLang="zh-CN" sz="2400" dirty="0" smtClean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(</a:t>
            </a:r>
            <a:r>
              <a:rPr lang="en-US" altLang="zh-CN" sz="2400" i="1" dirty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n</a:t>
            </a:r>
            <a:r>
              <a:rPr lang="en-US" altLang="zh-CN" sz="2400" dirty="0" smtClean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)</a:t>
            </a:r>
            <a:endParaRPr lang="zh-CN" altLang="en-US" sz="2400" dirty="0">
              <a:solidFill>
                <a:srgbClr val="99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印品黑体" panose="00000500000000000000" pitchFamily="2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958C82C-21F3-4E9C-B539-C632669919B3}"/>
              </a:ext>
            </a:extLst>
          </p:cNvPr>
          <p:cNvSpPr txBox="1"/>
          <p:nvPr/>
        </p:nvSpPr>
        <p:spPr>
          <a:xfrm>
            <a:off x="8255447" y="2061642"/>
            <a:ext cx="766557" cy="5799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i="1" dirty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O</a:t>
            </a:r>
            <a:r>
              <a:rPr lang="en-US" altLang="zh-CN" sz="2400" dirty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(</a:t>
            </a:r>
            <a:r>
              <a:rPr lang="en-US" altLang="zh-CN" sz="2400" i="1" dirty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n</a:t>
            </a:r>
            <a:r>
              <a:rPr lang="en-US" altLang="zh-CN" sz="2400" dirty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)</a:t>
            </a:r>
            <a:endParaRPr lang="zh-CN" altLang="en-US" sz="2400" dirty="0">
              <a:solidFill>
                <a:srgbClr val="99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印品黑体" panose="00000500000000000000" pitchFamily="2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72AAD03-51A2-41C7-90FE-DF9FA575D628}"/>
              </a:ext>
            </a:extLst>
          </p:cNvPr>
          <p:cNvSpPr txBox="1"/>
          <p:nvPr/>
        </p:nvSpPr>
        <p:spPr>
          <a:xfrm>
            <a:off x="8255447" y="3014592"/>
            <a:ext cx="766557" cy="5799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i="1" dirty="0" smtClean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O</a:t>
            </a:r>
            <a:r>
              <a:rPr lang="en-US" altLang="zh-CN" sz="2400" dirty="0" smtClean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(1)</a:t>
            </a:r>
            <a:endParaRPr lang="zh-CN" altLang="en-US" sz="2400" dirty="0">
              <a:solidFill>
                <a:srgbClr val="99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印品黑体" panose="00000500000000000000" pitchFamily="2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37D718F-0A35-4A72-BC6B-E3525B5B0F65}"/>
              </a:ext>
            </a:extLst>
          </p:cNvPr>
          <p:cNvSpPr txBox="1"/>
          <p:nvPr/>
        </p:nvSpPr>
        <p:spPr>
          <a:xfrm>
            <a:off x="8255446" y="3947972"/>
            <a:ext cx="766557" cy="5799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i="1" dirty="0" smtClean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O</a:t>
            </a:r>
            <a:r>
              <a:rPr lang="en-US" altLang="zh-CN" sz="2400" dirty="0" smtClean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(1)</a:t>
            </a:r>
            <a:endParaRPr lang="zh-CN" altLang="en-US" sz="2400" dirty="0">
              <a:solidFill>
                <a:srgbClr val="99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印品黑体" panose="00000500000000000000" pitchFamily="2" charset="-122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A9A68DE3-954C-45FF-9BA5-DBC40AB27E29}"/>
              </a:ext>
            </a:extLst>
          </p:cNvPr>
          <p:cNvSpPr/>
          <p:nvPr/>
        </p:nvSpPr>
        <p:spPr bwMode="auto">
          <a:xfrm>
            <a:off x="2329783" y="2641609"/>
            <a:ext cx="741561" cy="724584"/>
          </a:xfrm>
          <a:prstGeom prst="ellipse">
            <a:avLst/>
          </a:prstGeom>
          <a:gradFill>
            <a:gsLst>
              <a:gs pos="50000">
                <a:srgbClr val="00B0F0"/>
              </a:gs>
              <a:gs pos="0">
                <a:srgbClr val="9FD8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A9A68DE3-954C-45FF-9BA5-DBC40AB27E29}"/>
              </a:ext>
            </a:extLst>
          </p:cNvPr>
          <p:cNvSpPr/>
          <p:nvPr/>
        </p:nvSpPr>
        <p:spPr bwMode="auto">
          <a:xfrm>
            <a:off x="6445113" y="2039373"/>
            <a:ext cx="741561" cy="724584"/>
          </a:xfrm>
          <a:prstGeom prst="ellipse">
            <a:avLst/>
          </a:prstGeom>
          <a:gradFill>
            <a:gsLst>
              <a:gs pos="50000">
                <a:srgbClr val="00B0F0"/>
              </a:gs>
              <a:gs pos="0">
                <a:srgbClr val="9FD8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A9A68DE3-954C-45FF-9BA5-DBC40AB27E29}"/>
              </a:ext>
            </a:extLst>
          </p:cNvPr>
          <p:cNvSpPr/>
          <p:nvPr/>
        </p:nvSpPr>
        <p:spPr bwMode="auto">
          <a:xfrm>
            <a:off x="6445113" y="2964019"/>
            <a:ext cx="741561" cy="724584"/>
          </a:xfrm>
          <a:prstGeom prst="ellipse">
            <a:avLst/>
          </a:prstGeom>
          <a:gradFill>
            <a:gsLst>
              <a:gs pos="50000">
                <a:srgbClr val="00B0F0"/>
              </a:gs>
              <a:gs pos="0">
                <a:srgbClr val="9FD8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A9A68DE3-954C-45FF-9BA5-DBC40AB27E29}"/>
              </a:ext>
            </a:extLst>
          </p:cNvPr>
          <p:cNvSpPr/>
          <p:nvPr/>
        </p:nvSpPr>
        <p:spPr bwMode="auto">
          <a:xfrm>
            <a:off x="6445113" y="3925453"/>
            <a:ext cx="741561" cy="724584"/>
          </a:xfrm>
          <a:prstGeom prst="ellipse">
            <a:avLst/>
          </a:prstGeom>
          <a:gradFill>
            <a:gsLst>
              <a:gs pos="50000">
                <a:srgbClr val="00B0F0"/>
              </a:gs>
              <a:gs pos="0">
                <a:srgbClr val="9FD8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5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7968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2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单链表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7316C4F-5A73-467F-B2C7-E9AAE715A0BF}"/>
              </a:ext>
            </a:extLst>
          </p:cNvPr>
          <p:cNvSpPr/>
          <p:nvPr/>
        </p:nvSpPr>
        <p:spPr>
          <a:xfrm>
            <a:off x="789773" y="1056274"/>
            <a:ext cx="1062118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线性表有两种存储方式：顺序存储和链式存储。采用顺序存储的线性表被称为顺序表，采用链式存储的线性表被称为链表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CC67EF7A-C428-4AB5-9C6F-2618C00951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935" y="2745742"/>
            <a:ext cx="3708412" cy="1121873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C173DECA-BE0D-4C75-8170-E40D22BB66A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245" b="38344"/>
          <a:stretch/>
        </p:blipFill>
        <p:spPr>
          <a:xfrm>
            <a:off x="1918742" y="4172089"/>
            <a:ext cx="7800799" cy="1188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343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3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单链表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C67EF7A-C428-4AB5-9C6F-2618C00951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526" y="1373363"/>
            <a:ext cx="4191144" cy="126791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7A13802B-E6C8-4062-815E-DC734F98DB54}"/>
              </a:ext>
            </a:extLst>
          </p:cNvPr>
          <p:cNvSpPr/>
          <p:nvPr/>
        </p:nvSpPr>
        <p:spPr>
          <a:xfrm>
            <a:off x="1270670" y="1718108"/>
            <a:ext cx="2899370" cy="559558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E854117-E0C0-4FC0-8DC9-7F0687B12650}"/>
              </a:ext>
            </a:extLst>
          </p:cNvPr>
          <p:cNvSpPr txBox="1"/>
          <p:nvPr/>
        </p:nvSpPr>
        <p:spPr>
          <a:xfrm>
            <a:off x="1359172" y="1767054"/>
            <a:ext cx="2736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数据结构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定义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2164712"/>
              </p:ext>
            </p:extLst>
          </p:nvPr>
        </p:nvGraphicFramePr>
        <p:xfrm>
          <a:off x="1846734" y="3188556"/>
          <a:ext cx="8045406" cy="23617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Visio" r:id="rId5" imgW="3295622" imgH="981180" progId="Visio.Drawing.15">
                  <p:embed/>
                </p:oleObj>
              </mc:Choice>
              <mc:Fallback>
                <p:oleObj name="Visio" r:id="rId5" imgW="3295622" imgH="98118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6734" y="3188556"/>
                        <a:ext cx="8045406" cy="236174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78934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4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ABEF99B-DE51-46BB-8880-B4C37AB4DD35}"/>
              </a:ext>
            </a:extLst>
          </p:cNvPr>
          <p:cNvSpPr txBox="1"/>
          <p:nvPr/>
        </p:nvSpPr>
        <p:spPr>
          <a:xfrm>
            <a:off x="2019478" y="1156018"/>
            <a:ext cx="269817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dirty="0" smtClean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创建</a:t>
            </a:r>
            <a:r>
              <a:rPr lang="zh-CN" altLang="en-US" sz="28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（头插</a:t>
            </a:r>
            <a:r>
              <a:rPr lang="zh-CN" altLang="en-US" sz="2800" dirty="0" smtClean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法）</a:t>
            </a:r>
            <a:endParaRPr lang="zh-CN" altLang="en-US" sz="2800" dirty="0">
              <a:solidFill>
                <a:srgbClr val="99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A9A68DE3-954C-45FF-9BA5-DBC40AB27E29}"/>
              </a:ext>
            </a:extLst>
          </p:cNvPr>
          <p:cNvSpPr/>
          <p:nvPr/>
        </p:nvSpPr>
        <p:spPr bwMode="auto">
          <a:xfrm>
            <a:off x="1126654" y="1149099"/>
            <a:ext cx="722264" cy="709758"/>
          </a:xfrm>
          <a:prstGeom prst="ellipse">
            <a:avLst/>
          </a:prstGeom>
          <a:gradFill>
            <a:gsLst>
              <a:gs pos="50000">
                <a:srgbClr val="00B0F0"/>
              </a:gs>
              <a:gs pos="0">
                <a:srgbClr val="9FD8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单链表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8012C844-8066-4768-98CA-4E2F028D53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786" y="3434523"/>
            <a:ext cx="3856985" cy="187789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678D0FCF-0DC2-4F58-B63B-E6AD716594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4409" y="3434523"/>
            <a:ext cx="4327900" cy="2088588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FC961060-D146-47F0-BDAB-C3C2EB05A43B}"/>
              </a:ext>
            </a:extLst>
          </p:cNvPr>
          <p:cNvSpPr txBox="1"/>
          <p:nvPr/>
        </p:nvSpPr>
        <p:spPr>
          <a:xfrm>
            <a:off x="1405285" y="1814783"/>
            <a:ext cx="95770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头插</a:t>
            </a:r>
            <a:r>
              <a:rPr lang="zh-CN" altLang="en-US" sz="2800" dirty="0">
                <a:latin typeface="Times New Roman" panose="02020603050405020304" pitchFamily="18" charset="0"/>
              </a:rPr>
              <a:t>法每次把新结点插入到头结点之后，创建的单链表和数据输入顺序相反。</a:t>
            </a:r>
            <a:endParaRPr lang="zh-CN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2096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5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单链表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ABEF99B-DE51-46BB-8880-B4C37AB4DD35}"/>
              </a:ext>
            </a:extLst>
          </p:cNvPr>
          <p:cNvSpPr txBox="1"/>
          <p:nvPr/>
        </p:nvSpPr>
        <p:spPr>
          <a:xfrm>
            <a:off x="4861198" y="1349710"/>
            <a:ext cx="2348720" cy="6376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b="1" dirty="0">
                <a:solidFill>
                  <a:srgbClr val="99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印品黑体" panose="00000500000000000000" pitchFamily="2" charset="-122"/>
              </a:rPr>
              <a:t>修改指针</a:t>
            </a:r>
            <a:r>
              <a:rPr lang="zh-CN" altLang="en-US" sz="2800" b="1" dirty="0" smtClean="0">
                <a:solidFill>
                  <a:srgbClr val="99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印品黑体" panose="00000500000000000000" pitchFamily="2" charset="-122"/>
              </a:rPr>
              <a:t>前后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  <a:sym typeface="印品黑体" panose="00000500000000000000" pitchFamily="2" charset="-122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FF6855B5-060B-4218-8973-5F84DA39BF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5246" y="2349674"/>
            <a:ext cx="4598614" cy="2247958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39DA4FE9-742D-47F1-BF57-BACCE32E43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726" y="2205658"/>
            <a:ext cx="3865732" cy="2241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235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6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单链表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ABEF99B-DE51-46BB-8880-B4C37AB4DD35}"/>
              </a:ext>
            </a:extLst>
          </p:cNvPr>
          <p:cNvSpPr txBox="1"/>
          <p:nvPr/>
        </p:nvSpPr>
        <p:spPr>
          <a:xfrm>
            <a:off x="1303188" y="1401365"/>
            <a:ext cx="8802411" cy="6376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dirty="0">
                <a:solidFill>
                  <a:srgbClr val="99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印品黑体" panose="00000500000000000000" pitchFamily="2" charset="-122"/>
              </a:rPr>
              <a:t>修改指针的顺序原则：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  <a:sym typeface="印品黑体" panose="00000500000000000000" pitchFamily="2" charset="-122"/>
              </a:rPr>
              <a:t>先修改没有指针标记的那一端。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6EFA70C0-6422-4645-B56C-4455123646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878" y="2505546"/>
            <a:ext cx="5472608" cy="2425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20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7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单链表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ABEF99B-DE51-46BB-8880-B4C37AB4DD35}"/>
              </a:ext>
            </a:extLst>
          </p:cNvPr>
          <p:cNvSpPr txBox="1"/>
          <p:nvPr/>
        </p:nvSpPr>
        <p:spPr>
          <a:xfrm>
            <a:off x="1691260" y="1026820"/>
            <a:ext cx="269817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dirty="0" smtClean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创建（尾</a:t>
            </a:r>
            <a:r>
              <a:rPr lang="zh-CN" altLang="en-US" sz="28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插法</a:t>
            </a:r>
            <a:r>
              <a:rPr lang="zh-CN" altLang="en-US" sz="2800" dirty="0" smtClean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）</a:t>
            </a:r>
            <a:endParaRPr lang="zh-CN" altLang="en-US" sz="2800" dirty="0">
              <a:solidFill>
                <a:srgbClr val="99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C961060-D146-47F0-BDAB-C3C2EB05A43B}"/>
              </a:ext>
            </a:extLst>
          </p:cNvPr>
          <p:cNvSpPr txBox="1"/>
          <p:nvPr/>
        </p:nvSpPr>
        <p:spPr>
          <a:xfrm>
            <a:off x="1037797" y="1755576"/>
            <a:ext cx="9593913" cy="1303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尾</a:t>
            </a:r>
            <a:r>
              <a:rPr lang="zh-CN" altLang="en-US" sz="2800" dirty="0">
                <a:latin typeface="Times New Roman" panose="02020603050405020304" pitchFamily="18" charset="0"/>
              </a:rPr>
              <a:t>插法建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表每次</a:t>
            </a:r>
            <a:r>
              <a:rPr lang="zh-CN" altLang="en-US" sz="2800" dirty="0">
                <a:latin typeface="Times New Roman" panose="02020603050405020304" pitchFamily="18" charset="0"/>
              </a:rPr>
              <a:t>把新结点链接到链表的尾部，其创建的单链表和数据输入顺序一致。</a:t>
            </a:r>
            <a:endParaRPr lang="zh-CN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694" y="3580511"/>
            <a:ext cx="3593949" cy="116131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3002" y="3661826"/>
            <a:ext cx="4972724" cy="1079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01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8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A9A68DE3-954C-45FF-9BA5-DBC40AB27E29}"/>
              </a:ext>
            </a:extLst>
          </p:cNvPr>
          <p:cNvSpPr/>
          <p:nvPr/>
        </p:nvSpPr>
        <p:spPr bwMode="auto">
          <a:xfrm>
            <a:off x="1412502" y="1082436"/>
            <a:ext cx="722264" cy="709758"/>
          </a:xfrm>
          <a:prstGeom prst="ellipse">
            <a:avLst/>
          </a:prstGeom>
          <a:gradFill>
            <a:gsLst>
              <a:gs pos="50000">
                <a:srgbClr val="00B0F0"/>
              </a:gs>
              <a:gs pos="0">
                <a:srgbClr val="9FD8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8519B85-17B3-47CF-B634-9CBC1AA7BDB2}"/>
              </a:ext>
            </a:extLst>
          </p:cNvPr>
          <p:cNvSpPr txBox="1"/>
          <p:nvPr/>
        </p:nvSpPr>
        <p:spPr>
          <a:xfrm>
            <a:off x="2350790" y="1067764"/>
            <a:ext cx="90281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取值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单链表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C961060-D146-47F0-BDAB-C3C2EB05A43B}"/>
              </a:ext>
            </a:extLst>
          </p:cNvPr>
          <p:cNvSpPr txBox="1"/>
          <p:nvPr/>
        </p:nvSpPr>
        <p:spPr>
          <a:xfrm>
            <a:off x="1400903" y="1917253"/>
            <a:ext cx="98650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单链表的取值不像顺序表那样可以随机访问任何一个元素，必须从</a:t>
            </a:r>
            <a:r>
              <a:rPr lang="zh-CN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第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个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结点开始按顺序向后找，一直找到第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个结点。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869E7A75-8D2D-4FCC-AD8D-A61E67EE05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9409" y="3645818"/>
            <a:ext cx="7948084" cy="1048211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4E970F52-40E8-429C-8E95-8E1E4999EE49}"/>
              </a:ext>
            </a:extLst>
          </p:cNvPr>
          <p:cNvSpPr txBox="1"/>
          <p:nvPr/>
        </p:nvSpPr>
        <p:spPr>
          <a:xfrm>
            <a:off x="1914631" y="5157986"/>
            <a:ext cx="8837639" cy="656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注意：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链表的头指针不可以随意改动！</a:t>
            </a:r>
            <a:endParaRPr lang="zh-CN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7389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9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79FEAB7A-5135-468B-BE93-4C5038A4A9CB}"/>
              </a:ext>
            </a:extLst>
          </p:cNvPr>
          <p:cNvSpPr/>
          <p:nvPr/>
        </p:nvSpPr>
        <p:spPr bwMode="auto">
          <a:xfrm>
            <a:off x="1318822" y="1195960"/>
            <a:ext cx="720080" cy="682081"/>
          </a:xfrm>
          <a:prstGeom prst="ellipse">
            <a:avLst/>
          </a:prstGeom>
          <a:gradFill>
            <a:gsLst>
              <a:gs pos="50000">
                <a:srgbClr val="00B0F0"/>
              </a:gs>
              <a:gs pos="0">
                <a:srgbClr val="9FD8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3ED53BA-15D0-480E-967F-6D2598947729}"/>
              </a:ext>
            </a:extLst>
          </p:cNvPr>
          <p:cNvSpPr txBox="1"/>
          <p:nvPr/>
        </p:nvSpPr>
        <p:spPr>
          <a:xfrm>
            <a:off x="2206774" y="1178962"/>
            <a:ext cx="90281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查找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单链表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F395F92-DD50-44D0-9797-4041661FD7F4}"/>
              </a:ext>
            </a:extLst>
          </p:cNvPr>
          <p:cNvSpPr txBox="1"/>
          <p:nvPr/>
        </p:nvSpPr>
        <p:spPr>
          <a:xfrm>
            <a:off x="1318822" y="1909585"/>
            <a:ext cx="100091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在一个单链表中查找是否存在元素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，可以定义一个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指针，指向第一个元素结点，比较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指向结点的数据域是否等于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A20ED24E-8164-44AD-9EA1-0275853FA1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307" y="3729527"/>
            <a:ext cx="8570116" cy="1130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829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">
  <a:themeElements>
    <a:clrScheme name="自定义 81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EF7768"/>
      </a:accent1>
      <a:accent2>
        <a:srgbClr val="C7C7C7"/>
      </a:accent2>
      <a:accent3>
        <a:srgbClr val="38B1BF"/>
      </a:accent3>
      <a:accent4>
        <a:srgbClr val="FF9933"/>
      </a:accent4>
      <a:accent5>
        <a:srgbClr val="7F7F7F"/>
      </a:accent5>
      <a:accent6>
        <a:srgbClr val="878787"/>
      </a:accent6>
      <a:hlink>
        <a:srgbClr val="006387"/>
      </a:hlink>
      <a:folHlink>
        <a:srgbClr val="8B8B8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平面</Template>
  <TotalTime>1078</TotalTime>
  <Words>606</Words>
  <Application>Microsoft Office PowerPoint</Application>
  <PresentationFormat>自定义</PresentationFormat>
  <Paragraphs>79</Paragraphs>
  <Slides>13</Slides>
  <Notes>13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华文行楷</vt:lpstr>
      <vt:lpstr>宋体</vt:lpstr>
      <vt:lpstr>微软雅黑</vt:lpstr>
      <vt:lpstr>印品黑体</vt:lpstr>
      <vt:lpstr>Arial</vt:lpstr>
      <vt:lpstr>Calibri</vt:lpstr>
      <vt:lpstr>Times New Roman</vt:lpstr>
      <vt:lpstr>Office 主题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192</cp:revision>
  <dcterms:created xsi:type="dcterms:W3CDTF">2015-04-23T03:04:00Z</dcterms:created>
  <dcterms:modified xsi:type="dcterms:W3CDTF">2024-09-20T09:46:06Z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2052-11.1.0.9991</vt:lpwstr>
  </property>
</Properties>
</file>