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543" r:id="rId2"/>
    <p:sldId id="527" r:id="rId3"/>
    <p:sldId id="531" r:id="rId4"/>
    <p:sldId id="532" r:id="rId5"/>
    <p:sldId id="533" r:id="rId6"/>
    <p:sldId id="535" r:id="rId7"/>
  </p:sldIdLst>
  <p:sldSz cx="12190413" cy="6859588"/>
  <p:notesSz cx="6858000" cy="9144000"/>
  <p:custDataLst>
    <p:tags r:id="rId10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  <a:srgbClr val="0033CC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61" d="100"/>
          <a:sy n="61" d="100"/>
        </p:scale>
        <p:origin x="72" y="32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8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7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40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50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2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线性表的应用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0132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855934" y="955471"/>
            <a:ext cx="106398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后进先出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In First Out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线性序列被称为“栈”。栈也是一种线性表，只不过是操作受限的线性表，只能在一端进行进出操作。进出的一端被称为栈顶，另一端被称为栈底。栈可以采用顺序存储，也可以采用链式存储，分别被称为顺序栈和链栈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411918"/>
              </p:ext>
            </p:extLst>
          </p:nvPr>
        </p:nvGraphicFramePr>
        <p:xfrm>
          <a:off x="4439022" y="3630590"/>
          <a:ext cx="3096344" cy="2863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4" imgW="1356370" imgH="1242033" progId="Visio.Drawing.15">
                  <p:embed/>
                </p:oleObj>
              </mc:Choice>
              <mc:Fallback>
                <p:oleObj name="Visio" r:id="rId4" imgW="1356370" imgH="124203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022" y="3630590"/>
                        <a:ext cx="3096344" cy="28635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12502" y="1082436"/>
            <a:ext cx="722264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168058" y="1053530"/>
            <a:ext cx="1118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入栈</a:t>
            </a:r>
            <a:endParaRPr lang="zh-CN" altLang="en-US" sz="28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31CF2D-4954-465B-B720-B50B0D0EB8CE}"/>
              </a:ext>
            </a:extLst>
          </p:cNvPr>
          <p:cNvSpPr/>
          <p:nvPr/>
        </p:nvSpPr>
        <p:spPr>
          <a:xfrm>
            <a:off x="1515948" y="1701602"/>
            <a:ext cx="954781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 panose="02020603050405020304" pitchFamily="18" charset="0"/>
              </a:rPr>
              <a:t>入栈前要判断是否栈满，如果栈已满，则入栈失败；否则将元素放入栈顶，栈顶指针向上移动一个位置（</a:t>
            </a:r>
            <a:r>
              <a:rPr lang="en-US" altLang="zh-CN" sz="2800" dirty="0">
                <a:latin typeface="Times New Roman" panose="02020603050405020304" pitchFamily="18" charset="0"/>
              </a:rPr>
              <a:t>top++</a:t>
            </a:r>
            <a:r>
              <a:rPr lang="zh-CN" altLang="zh-CN" sz="2800" dirty="0">
                <a:latin typeface="Times New Roman" panose="02020603050405020304" pitchFamily="18" charset="0"/>
              </a:rPr>
              <a:t>）。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111096"/>
              </p:ext>
            </p:extLst>
          </p:nvPr>
        </p:nvGraphicFramePr>
        <p:xfrm>
          <a:off x="3300347" y="3285778"/>
          <a:ext cx="5760640" cy="2872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4" imgW="2522154" imgH="1242033" progId="Visio.Drawing.15">
                  <p:embed/>
                </p:oleObj>
              </mc:Choice>
              <mc:Fallback>
                <p:oleObj name="Visio" r:id="rId4" imgW="2522154" imgH="124203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347" y="3285778"/>
                        <a:ext cx="5760640" cy="28721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38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270671" y="1061326"/>
            <a:ext cx="720080" cy="682081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158623" y="981522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出栈</a:t>
            </a:r>
            <a:endParaRPr lang="zh-CN" altLang="en-US" sz="28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5C8CEA-F812-492D-97E0-570CF44C23DD}"/>
              </a:ext>
            </a:extLst>
          </p:cNvPr>
          <p:cNvSpPr/>
          <p:nvPr/>
        </p:nvSpPr>
        <p:spPr>
          <a:xfrm>
            <a:off x="1486694" y="1601534"/>
            <a:ext cx="9423647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 panose="02020603050405020304" pitchFamily="18" charset="0"/>
              </a:rPr>
              <a:t>出栈前要判断是否栈空，如果栈是空的，则出栈失败；否则将栈顶元素暂存给一个变量，栈顶指针向下移动一个空间（</a:t>
            </a:r>
            <a:r>
              <a:rPr lang="en-US" altLang="zh-CN" sz="2800" dirty="0">
                <a:latin typeface="Times New Roman" panose="02020603050405020304" pitchFamily="18" charset="0"/>
              </a:rPr>
              <a:t>top--</a:t>
            </a:r>
            <a:r>
              <a:rPr lang="zh-CN" altLang="zh-CN" sz="2800" dirty="0">
                <a:latin typeface="Times New Roman" panose="02020603050405020304" pitchFamily="18" charset="0"/>
              </a:rPr>
              <a:t>）。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404777"/>
              </p:ext>
            </p:extLst>
          </p:nvPr>
        </p:nvGraphicFramePr>
        <p:xfrm>
          <a:off x="3502918" y="3585949"/>
          <a:ext cx="6120680" cy="2613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4" imgW="2895498" imgH="1211662" progId="Visio.Drawing.15">
                  <p:embed/>
                </p:oleObj>
              </mc:Choice>
              <mc:Fallback>
                <p:oleObj name="Visio" r:id="rId4" imgW="2895498" imgH="121166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918" y="3585949"/>
                        <a:ext cx="6120680" cy="26131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82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顺序栈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239113" y="1179760"/>
            <a:ext cx="751638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1846734" y="1130894"/>
            <a:ext cx="26268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</a:t>
            </a:r>
            <a:r>
              <a:rPr lang="zh-CN" altLang="en-US" sz="28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栈顶</a:t>
            </a:r>
            <a:r>
              <a:rPr lang="zh-CN" altLang="en-US" sz="28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元素</a:t>
            </a:r>
            <a:endParaRPr lang="zh-CN" altLang="en-US" sz="28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8C6B9DD-2967-4FE5-9E84-76BD6A4C30ED}"/>
              </a:ext>
            </a:extLst>
          </p:cNvPr>
          <p:cNvSpPr/>
          <p:nvPr/>
        </p:nvSpPr>
        <p:spPr>
          <a:xfrm>
            <a:off x="1486694" y="1819028"/>
            <a:ext cx="101297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 panose="02020603050405020304" pitchFamily="18" charset="0"/>
              </a:rPr>
              <a:t>取栈顶元素和出栈不同，栈顶指针未移动，栈内元素个数未变。而出栈是指栈顶指针向下移动一个位置，栈内不再包含这个元素。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478079"/>
              </p:ext>
            </p:extLst>
          </p:nvPr>
        </p:nvGraphicFramePr>
        <p:xfrm>
          <a:off x="3364612" y="3420261"/>
          <a:ext cx="6373863" cy="2679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4" imgW="2941249" imgH="1226847" progId="Visio.Drawing.15">
                  <p:embed/>
                </p:oleObj>
              </mc:Choice>
              <mc:Fallback>
                <p:oleObj name="Visio" r:id="rId4" imgW="2941249" imgH="1226847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4612" y="3420261"/>
                        <a:ext cx="6373863" cy="26792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118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4" y="3579728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3211194" y="2641609"/>
            <a:ext cx="11079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3208231" y="3613026"/>
            <a:ext cx="800220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入栈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7283463" y="2640582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出栈</a:t>
            </a:r>
            <a:endParaRPr lang="zh-CN" altLang="en-US" sz="2400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7291466" y="3575053"/>
            <a:ext cx="11079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取栈顶</a:t>
            </a:r>
            <a:endParaRPr lang="zh-CN" altLang="en-US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4320537" y="2641609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C981F5-A8D4-4A37-BF6B-E5ADA62F69A2}"/>
              </a:ext>
            </a:extLst>
          </p:cNvPr>
          <p:cNvSpPr txBox="1"/>
          <p:nvPr/>
        </p:nvSpPr>
        <p:spPr>
          <a:xfrm>
            <a:off x="4320537" y="3598200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58C82C-21F3-4E9C-B539-C632669919B3}"/>
              </a:ext>
            </a:extLst>
          </p:cNvPr>
          <p:cNvSpPr txBox="1"/>
          <p:nvPr/>
        </p:nvSpPr>
        <p:spPr>
          <a:xfrm>
            <a:off x="8569009" y="2659975"/>
            <a:ext cx="766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2AAD03-51A2-41C7-90FE-DF9FA575D628}"/>
              </a:ext>
            </a:extLst>
          </p:cNvPr>
          <p:cNvSpPr txBox="1"/>
          <p:nvPr/>
        </p:nvSpPr>
        <p:spPr>
          <a:xfrm>
            <a:off x="8569009" y="3612925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3" y="2641609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2637706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3562352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0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401</Words>
  <Application>Microsoft Office PowerPoint</Application>
  <PresentationFormat>自定义</PresentationFormat>
  <Paragraphs>42</Paragraphs>
  <Slides>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185</cp:revision>
  <dcterms:created xsi:type="dcterms:W3CDTF">2015-04-23T03:04:00Z</dcterms:created>
  <dcterms:modified xsi:type="dcterms:W3CDTF">2024-09-16T00:59:59Z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