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54" r:id="rId2"/>
    <p:sldId id="527" r:id="rId3"/>
    <p:sldId id="531" r:id="rId4"/>
    <p:sldId id="530" r:id="rId5"/>
    <p:sldId id="542" r:id="rId6"/>
    <p:sldId id="543" r:id="rId7"/>
    <p:sldId id="545" r:id="rId8"/>
    <p:sldId id="544" r:id="rId9"/>
    <p:sldId id="541" r:id="rId10"/>
    <p:sldId id="535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66CC"/>
    <a:srgbClr val="3399FF"/>
    <a:srgbClr val="0066FF"/>
    <a:srgbClr val="B11212"/>
    <a:srgbClr val="38B1BF"/>
    <a:srgbClr val="EF7768"/>
    <a:srgbClr val="FF9933"/>
    <a:srgbClr val="C7C7C7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58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824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70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453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262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07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445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97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7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线性表的应用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753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10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算法时间复杂度分析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4" y="3579728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3211194" y="2641609"/>
            <a:ext cx="1107996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初始化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3208232" y="3613026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入队</a:t>
            </a:r>
            <a:endParaRPr lang="zh-CN" altLang="en-US" sz="240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7383219" y="2650407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出队</a:t>
            </a:r>
            <a:endParaRPr lang="zh-CN" altLang="en-US" sz="2400" dirty="0">
              <a:solidFill>
                <a:srgbClr val="0033CC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E55295F-2E31-4869-BBDD-085D5851E908}"/>
              </a:ext>
            </a:extLst>
          </p:cNvPr>
          <p:cNvSpPr txBox="1"/>
          <p:nvPr/>
        </p:nvSpPr>
        <p:spPr>
          <a:xfrm>
            <a:off x="7327257" y="36492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取队头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B74C4E-41EA-444D-B948-A53B18221709}"/>
              </a:ext>
            </a:extLst>
          </p:cNvPr>
          <p:cNvSpPr txBox="1"/>
          <p:nvPr/>
        </p:nvSpPr>
        <p:spPr>
          <a:xfrm>
            <a:off x="4320537" y="264160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3C981F5-A8D4-4A37-BF6B-E5ADA62F69A2}"/>
              </a:ext>
            </a:extLst>
          </p:cNvPr>
          <p:cNvSpPr txBox="1"/>
          <p:nvPr/>
        </p:nvSpPr>
        <p:spPr>
          <a:xfrm>
            <a:off x="4320537" y="3598200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2AAD03-51A2-41C7-90FE-DF9FA575D628}"/>
              </a:ext>
            </a:extLst>
          </p:cNvPr>
          <p:cNvSpPr txBox="1"/>
          <p:nvPr/>
        </p:nvSpPr>
        <p:spPr>
          <a:xfrm>
            <a:off x="8424993" y="268827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37D718F-0A35-4A72-BC6B-E3525B5B0F65}"/>
              </a:ext>
            </a:extLst>
          </p:cNvPr>
          <p:cNvSpPr txBox="1"/>
          <p:nvPr/>
        </p:nvSpPr>
        <p:spPr>
          <a:xfrm>
            <a:off x="8424992" y="3621659"/>
            <a:ext cx="766557" cy="57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O</a:t>
            </a:r>
            <a:r>
              <a:rPr lang="en-US" altLang="zh-CN" sz="2400" dirty="0" smtClean="0">
                <a:solidFill>
                  <a:srgbClr val="99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印品黑体" panose="00000500000000000000" pitchFamily="2" charset="-122"/>
              </a:rPr>
              <a:t>(1)</a:t>
            </a:r>
            <a:endParaRPr lang="zh-CN" altLang="en-US" sz="2400" dirty="0">
              <a:solidFill>
                <a:srgbClr val="99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印品黑体" panose="00000500000000000000" pitchFamily="2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2329783" y="2641609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2637706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6445113" y="3599140"/>
            <a:ext cx="741561" cy="724584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96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9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2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7316C4F-5A73-467F-B2C7-E9AAE715A0BF}"/>
              </a:ext>
            </a:extLst>
          </p:cNvPr>
          <p:cNvSpPr/>
          <p:nvPr/>
        </p:nvSpPr>
        <p:spPr>
          <a:xfrm>
            <a:off x="985217" y="970128"/>
            <a:ext cx="10219977" cy="3242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先进先出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First Out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）的线性序列，被称为“队列”。队列也是一种线性表，只不过它是操作受限的线性表，只能在两端操作：从一端进，从另一端出。进的一端被称为队尾（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），出的一端被称为队头（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）。队列可以采用顺序存储，也可以采用链式存储。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282850"/>
              </p:ext>
            </p:extLst>
          </p:nvPr>
        </p:nvGraphicFramePr>
        <p:xfrm>
          <a:off x="2566814" y="4212298"/>
          <a:ext cx="6624736" cy="149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4" imgW="2773660" imgH="563826" progId="Visio.Drawing.15">
                  <p:embed/>
                </p:oleObj>
              </mc:Choice>
              <mc:Fallback>
                <p:oleObj name="Visio" r:id="rId4" imgW="2773660" imgH="563826" progId="Visio.Drawing.15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814" y="4212298"/>
                        <a:ext cx="6624736" cy="1493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3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920448-4B30-4953-B000-9922DF3E6F69}"/>
              </a:ext>
            </a:extLst>
          </p:cNvPr>
          <p:cNvSpPr/>
          <p:nvPr/>
        </p:nvSpPr>
        <p:spPr>
          <a:xfrm>
            <a:off x="745953" y="1256549"/>
            <a:ext cx="1054513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明明有空间，却出现了队满的情况，这种情况称为“</a:t>
            </a:r>
            <a:r>
              <a:rPr lang="zh-CN" altLang="zh-CN" sz="28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假溢出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”。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FA232A44-4A43-4B7B-B43B-FDADEC9DB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452" y="2412594"/>
            <a:ext cx="5112568" cy="162794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2226E38-9AA1-40F2-89AF-AE9336618F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6" y="2527147"/>
            <a:ext cx="4655092" cy="149118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76920448-4B30-4953-B000-9922DF3E6F69}"/>
              </a:ext>
            </a:extLst>
          </p:cNvPr>
          <p:cNvSpPr/>
          <p:nvPr/>
        </p:nvSpPr>
        <p:spPr>
          <a:xfrm>
            <a:off x="1295250" y="4548220"/>
            <a:ext cx="9446540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如何处理“假溢出”问题？</a:t>
            </a:r>
            <a:endParaRPr lang="zh-CN" altLang="zh-CN" sz="28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738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4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ABEF99B-DE51-46BB-8880-B4C37AB4DD35}"/>
              </a:ext>
            </a:extLst>
          </p:cNvPr>
          <p:cNvSpPr txBox="1"/>
          <p:nvPr/>
        </p:nvSpPr>
        <p:spPr>
          <a:xfrm>
            <a:off x="2390775" y="1100073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dirty="0" smtClean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队空</a:t>
            </a:r>
            <a:endParaRPr lang="zh-CN" altLang="en-US" sz="2800" dirty="0">
              <a:solidFill>
                <a:srgbClr val="99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424087" y="1149099"/>
            <a:ext cx="722264" cy="7097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1874A85-190A-4A8C-8FA5-A5606C73A6E4}"/>
              </a:ext>
            </a:extLst>
          </p:cNvPr>
          <p:cNvSpPr/>
          <p:nvPr/>
        </p:nvSpPr>
        <p:spPr>
          <a:xfrm>
            <a:off x="1599027" y="1788613"/>
            <a:ext cx="89939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循环队列队空的判定条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件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front==rear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764742"/>
              </p:ext>
            </p:extLst>
          </p:nvPr>
        </p:nvGraphicFramePr>
        <p:xfrm>
          <a:off x="2638822" y="2527277"/>
          <a:ext cx="3189833" cy="3189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Visio" r:id="rId4" imgW="1495456" imgH="1485810" progId="Visio.Drawing.15">
                  <p:embed/>
                </p:oleObj>
              </mc:Choice>
              <mc:Fallback>
                <p:oleObj name="Visio" r:id="rId4" imgW="1495456" imgH="1485810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822" y="2527277"/>
                        <a:ext cx="3189833" cy="31898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00888"/>
              </p:ext>
            </p:extLst>
          </p:nvPr>
        </p:nvGraphicFramePr>
        <p:xfrm>
          <a:off x="6671270" y="2668807"/>
          <a:ext cx="3232546" cy="303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Visio" r:id="rId6" imgW="1495456" imgH="1409670" progId="Visio.Drawing.15">
                  <p:embed/>
                </p:oleObj>
              </mc:Choice>
              <mc:Fallback>
                <p:oleObj name="Visio" r:id="rId6" imgW="1495456" imgH="140967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270" y="2668807"/>
                        <a:ext cx="3232546" cy="3030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12190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1838325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307340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0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5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201740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054137" y="1079952"/>
            <a:ext cx="1310620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1874A85-190A-4A8C-8FA5-A5606C73A6E4}"/>
              </a:ext>
            </a:extLst>
          </p:cNvPr>
          <p:cNvSpPr/>
          <p:nvPr/>
        </p:nvSpPr>
        <p:spPr>
          <a:xfrm>
            <a:off x="1074862" y="1925605"/>
            <a:ext cx="1100196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循环队列队满的判定条</a:t>
            </a:r>
            <a:r>
              <a:rPr lang="zh-CN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件</a:t>
            </a:r>
            <a:r>
              <a:rPr lang="zh-CN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(rear+1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)%</a:t>
            </a:r>
            <a:r>
              <a:rPr lang="en-US" altLang="zh-CN" sz="280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</a:rPr>
              <a:t>==front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998992"/>
              </p:ext>
            </p:extLst>
          </p:nvPr>
        </p:nvGraphicFramePr>
        <p:xfrm>
          <a:off x="3934966" y="2664269"/>
          <a:ext cx="3220785" cy="3675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Visio" r:id="rId4" imgW="1295451" imgH="1455366" progId="Visio.Drawing.15">
                  <p:embed/>
                </p:oleObj>
              </mc:Choice>
              <mc:Fallback>
                <p:oleObj name="Visio" r:id="rId4" imgW="1295451" imgH="145536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4966" y="2664269"/>
                        <a:ext cx="3220785" cy="36757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372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6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1201740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519B85-17B3-47CF-B634-9CBC1AA7BDB2}"/>
              </a:ext>
            </a:extLst>
          </p:cNvPr>
          <p:cNvSpPr txBox="1"/>
          <p:nvPr/>
        </p:nvSpPr>
        <p:spPr>
          <a:xfrm>
            <a:off x="2283387" y="1078855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入队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874A85-190A-4A8C-8FA5-A5606C73A6E4}"/>
              </a:ext>
            </a:extLst>
          </p:cNvPr>
          <p:cNvSpPr/>
          <p:nvPr/>
        </p:nvSpPr>
        <p:spPr>
          <a:xfrm>
            <a:off x="1599027" y="1649705"/>
            <a:ext cx="93912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入队时，首先将元素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放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入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所指空间，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然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后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后移一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Q[rear]=x;                       //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将元素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放入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所指空间</a:t>
            </a:r>
          </a:p>
          <a:p>
            <a:pPr indent="648000">
              <a:lnSpc>
                <a:spcPct val="15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rear=(rear+1) %Maxsize;    //rear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后移一位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803652"/>
              </p:ext>
            </p:extLst>
          </p:nvPr>
        </p:nvGraphicFramePr>
        <p:xfrm>
          <a:off x="2422798" y="3180853"/>
          <a:ext cx="8352928" cy="2768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Visio" r:id="rId4" imgW="4427286" imgH="1470551" progId="Visio.Drawing.15">
                  <p:embed/>
                </p:oleObj>
              </mc:Choice>
              <mc:Fallback>
                <p:oleObj name="Visio" r:id="rId4" imgW="4427286" imgH="1470551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798" y="3180853"/>
                        <a:ext cx="8352928" cy="27684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67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7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9FEAB7A-5135-468B-BE93-4C5038A4A9CB}"/>
              </a:ext>
            </a:extLst>
          </p:cNvPr>
          <p:cNvSpPr/>
          <p:nvPr/>
        </p:nvSpPr>
        <p:spPr bwMode="auto">
          <a:xfrm>
            <a:off x="1088945" y="1029580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4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ED53BA-15D0-480E-967F-6D2598947729}"/>
              </a:ext>
            </a:extLst>
          </p:cNvPr>
          <p:cNvSpPr txBox="1"/>
          <p:nvPr/>
        </p:nvSpPr>
        <p:spPr>
          <a:xfrm>
            <a:off x="2130498" y="1042890"/>
            <a:ext cx="800219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rgbClr val="0033CC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出队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FF8F3CA-1146-4F4B-A99F-F207DF8D7F34}"/>
              </a:ext>
            </a:extLst>
          </p:cNvPr>
          <p:cNvSpPr/>
          <p:nvPr/>
        </p:nvSpPr>
        <p:spPr>
          <a:xfrm>
            <a:off x="1407813" y="1728520"/>
            <a:ext cx="972337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</a:pP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先用变量保存队头元素，然后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队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头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后移一位。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48000" algn="just">
              <a:lnSpc>
                <a:spcPct val="15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e=Q[front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];         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        //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用变量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记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录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所指元素，</a:t>
            </a:r>
          </a:p>
          <a:p>
            <a:pPr indent="648000" algn="just">
              <a:lnSpc>
                <a:spcPct val="15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front=(front+1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) %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Maxsize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// 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向后移一位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711903"/>
              </p:ext>
            </p:extLst>
          </p:nvPr>
        </p:nvGraphicFramePr>
        <p:xfrm>
          <a:off x="2422798" y="3492768"/>
          <a:ext cx="6721661" cy="2625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4" imgW="3230921" imgH="1242033" progId="Visio.Drawing.15">
                  <p:embed/>
                </p:oleObj>
              </mc:Choice>
              <mc:Fallback>
                <p:oleObj name="Visio" r:id="rId4" imgW="3230921" imgH="1242033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798" y="3492768"/>
                        <a:ext cx="6721661" cy="2625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484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8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36421A8-74B5-49ED-A41B-92EDF25E9726}"/>
              </a:ext>
            </a:extLst>
          </p:cNvPr>
          <p:cNvSpPr/>
          <p:nvPr/>
        </p:nvSpPr>
        <p:spPr bwMode="auto">
          <a:xfrm>
            <a:off x="1259859" y="990455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5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B3BEB4-584B-4D6F-A1A1-3597F561A226}"/>
              </a:ext>
            </a:extLst>
          </p:cNvPr>
          <p:cNvSpPr txBox="1"/>
          <p:nvPr/>
        </p:nvSpPr>
        <p:spPr>
          <a:xfrm>
            <a:off x="2399500" y="1028665"/>
            <a:ext cx="1415772" cy="5810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队列长度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EB0D8B-1F94-45A2-8904-7A08AA65362F}"/>
              </a:ext>
            </a:extLst>
          </p:cNvPr>
          <p:cNvSpPr/>
          <p:nvPr/>
        </p:nvSpPr>
        <p:spPr>
          <a:xfrm>
            <a:off x="1774726" y="1657252"/>
            <a:ext cx="955196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循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环队列中的内容实际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上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rear-1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这一区间的数据元素。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indent="648000">
              <a:lnSpc>
                <a:spcPct val="15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rear&gt;=front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元素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数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rear-front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lvl="0" indent="648000">
              <a:lnSpc>
                <a:spcPct val="150000"/>
              </a:lnSpc>
            </a:pP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rear&lt;front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元素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数</a:t>
            </a:r>
            <a:r>
              <a:rPr lang="zh-CN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smtClean="0">
                <a:latin typeface="Times New Roman" panose="02020603050405020304" pitchFamily="18" charset="0"/>
                <a:ea typeface="宋体" panose="02010600030101010101" pitchFamily="2" charset="-122"/>
              </a:rPr>
              <a:t>rear-front+Maxsize</a:t>
            </a:r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592461"/>
              </p:ext>
            </p:extLst>
          </p:nvPr>
        </p:nvGraphicFramePr>
        <p:xfrm>
          <a:off x="2566814" y="3411578"/>
          <a:ext cx="6372708" cy="3049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Visio" r:id="rId4" imgW="3429092" imgH="1630734" progId="Visio.Drawing.15">
                  <p:embed/>
                </p:oleObj>
              </mc:Choice>
              <mc:Fallback>
                <p:oleObj name="Visio" r:id="rId4" imgW="3429092" imgH="1630734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814" y="3411578"/>
                        <a:ext cx="6372708" cy="30492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223963"/>
              </p:ext>
            </p:extLst>
          </p:nvPr>
        </p:nvGraphicFramePr>
        <p:xfrm>
          <a:off x="5343242" y="477467"/>
          <a:ext cx="4427071" cy="117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Visio" r:id="rId6" imgW="2133641" imgH="556233" progId="Visio.Drawing.15">
                  <p:embed/>
                </p:oleObj>
              </mc:Choice>
              <mc:Fallback>
                <p:oleObj name="Visio" r:id="rId6" imgW="2133641" imgH="556233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3242" y="477467"/>
                        <a:ext cx="4427071" cy="1179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29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灯片编号占位符 3"/>
          <p:cNvSpPr txBox="1">
            <a:spLocks/>
          </p:cNvSpPr>
          <p:nvPr/>
        </p:nvSpPr>
        <p:spPr>
          <a:xfrm>
            <a:off x="10919742" y="351243"/>
            <a:ext cx="1083568" cy="365125"/>
          </a:xfrm>
        </p:spPr>
        <p:txBody>
          <a:bodyPr/>
          <a:lstStyle>
            <a:defPPr>
              <a:defRPr lang="zh-CN"/>
            </a:defPPr>
            <a:lvl1pPr marL="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97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580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10000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4195" algn="l" defTabSz="1088390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fld id="{7D9BB5D0-35E4-459D-AEF3-FE4D7C45CC19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/>
              <a:t>9</a:t>
            </a:fld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队列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EB0D8B-1F94-45A2-8904-7A08AA65362F}"/>
              </a:ext>
            </a:extLst>
          </p:cNvPr>
          <p:cNvSpPr/>
          <p:nvPr/>
        </p:nvSpPr>
        <p:spPr>
          <a:xfrm>
            <a:off x="1342678" y="1625881"/>
            <a:ext cx="11059327" cy="3346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Times New Roman" panose="02020603050405020304" pitchFamily="18" charset="0"/>
              </a:rPr>
              <a:t>队</a:t>
            </a:r>
            <a:r>
              <a:rPr lang="zh-CN" altLang="en-US" sz="2400">
                <a:latin typeface="Times New Roman" panose="02020603050405020304" pitchFamily="18" charset="0"/>
              </a:rPr>
              <a:t>空：</a:t>
            </a:r>
            <a:r>
              <a:rPr lang="en-US" altLang="zh-CN" sz="2400">
                <a:latin typeface="Times New Roman" panose="02020603050405020304" pitchFamily="18" charset="0"/>
              </a:rPr>
              <a:t>front=rear;  //rear</a:t>
            </a:r>
            <a:r>
              <a:rPr lang="zh-CN" altLang="en-US" sz="2400">
                <a:latin typeface="Times New Roman" panose="02020603050405020304" pitchFamily="18" charset="0"/>
              </a:rPr>
              <a:t>和</a:t>
            </a:r>
            <a:r>
              <a:rPr lang="en-US" altLang="zh-CN" sz="2400">
                <a:latin typeface="Times New Roman" panose="02020603050405020304" pitchFamily="18" charset="0"/>
              </a:rPr>
              <a:t>front</a:t>
            </a:r>
            <a:r>
              <a:rPr lang="zh-CN" altLang="en-US" sz="2400">
                <a:latin typeface="Times New Roman" panose="02020603050405020304" pitchFamily="18" charset="0"/>
              </a:rPr>
              <a:t>指向同一个位置。</a:t>
            </a:r>
          </a:p>
          <a:p>
            <a:pPr marL="342900" lvl="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Times New Roman" panose="02020603050405020304" pitchFamily="18" charset="0"/>
              </a:rPr>
              <a:t>队</a:t>
            </a:r>
            <a:r>
              <a:rPr lang="zh-CN" altLang="en-US" sz="2400">
                <a:latin typeface="Times New Roman" panose="02020603050405020304" pitchFamily="18" charset="0"/>
              </a:rPr>
              <a:t>满：</a:t>
            </a:r>
            <a:r>
              <a:rPr lang="en-US" altLang="zh-CN" sz="2400">
                <a:latin typeface="Times New Roman" panose="02020603050405020304" pitchFamily="18" charset="0"/>
              </a:rPr>
              <a:t>(rear+1)%Maxsize==front;  //rear</a:t>
            </a:r>
            <a:r>
              <a:rPr lang="zh-CN" altLang="en-US" sz="2400">
                <a:latin typeface="Times New Roman" panose="02020603050405020304" pitchFamily="18" charset="0"/>
              </a:rPr>
              <a:t>后移一位正好是</a:t>
            </a:r>
            <a:r>
              <a:rPr lang="en-US" altLang="zh-CN" sz="2400">
                <a:latin typeface="Times New Roman" panose="02020603050405020304" pitchFamily="18" charset="0"/>
              </a:rPr>
              <a:t>front</a:t>
            </a:r>
            <a:r>
              <a:rPr lang="zh-CN" altLang="en-US" sz="2400">
                <a:latin typeface="Times New Roman" panose="02020603050405020304" pitchFamily="18" charset="0"/>
              </a:rPr>
              <a:t>。</a:t>
            </a:r>
          </a:p>
          <a:p>
            <a:pPr marL="342900" lvl="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Times New Roman" panose="02020603050405020304" pitchFamily="18" charset="0"/>
              </a:rPr>
              <a:t>入</a:t>
            </a:r>
            <a:r>
              <a:rPr lang="zh-CN" altLang="en-US" sz="2400">
                <a:latin typeface="Times New Roman" panose="02020603050405020304" pitchFamily="18" charset="0"/>
              </a:rPr>
              <a:t>队：</a:t>
            </a:r>
            <a:r>
              <a:rPr lang="en-US" altLang="zh-CN" sz="2400">
                <a:latin typeface="Times New Roman" panose="02020603050405020304" pitchFamily="18" charset="0"/>
              </a:rPr>
              <a:t>Q[rear]=x; rear=(rear+1)%Maxsize;  //</a:t>
            </a:r>
            <a:r>
              <a:rPr lang="zh-CN" altLang="en-US" sz="2400">
                <a:latin typeface="Times New Roman" panose="02020603050405020304" pitchFamily="18" charset="0"/>
              </a:rPr>
              <a:t>将</a:t>
            </a:r>
            <a:r>
              <a:rPr lang="en-US" altLang="zh-CN" sz="2400">
                <a:latin typeface="Times New Roman" panose="02020603050405020304" pitchFamily="18" charset="0"/>
              </a:rPr>
              <a:t>x</a:t>
            </a:r>
            <a:r>
              <a:rPr lang="zh-CN" altLang="en-US" sz="2400">
                <a:latin typeface="Times New Roman" panose="02020603050405020304" pitchFamily="18" charset="0"/>
              </a:rPr>
              <a:t>放入队尾，</a:t>
            </a:r>
            <a:r>
              <a:rPr lang="en-US" altLang="zh-CN" sz="2400">
                <a:latin typeface="Times New Roman" panose="02020603050405020304" pitchFamily="18" charset="0"/>
              </a:rPr>
              <a:t>rear</a:t>
            </a:r>
            <a:r>
              <a:rPr lang="zh-CN" altLang="en-US" sz="2400">
                <a:latin typeface="Times New Roman" panose="02020603050405020304" pitchFamily="18" charset="0"/>
              </a:rPr>
              <a:t>后移一位。</a:t>
            </a:r>
          </a:p>
          <a:p>
            <a:pPr marL="342900" lvl="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Times New Roman" panose="02020603050405020304" pitchFamily="18" charset="0"/>
              </a:rPr>
              <a:t>出</a:t>
            </a:r>
            <a:r>
              <a:rPr lang="zh-CN" altLang="en-US" sz="2400">
                <a:latin typeface="Times New Roman" panose="02020603050405020304" pitchFamily="18" charset="0"/>
              </a:rPr>
              <a:t>队：</a:t>
            </a:r>
            <a:r>
              <a:rPr lang="en-US" altLang="zh-CN" sz="2400">
                <a:latin typeface="Times New Roman" panose="02020603050405020304" pitchFamily="18" charset="0"/>
              </a:rPr>
              <a:t>e=Q[front]; front=(front+1)%Maxsize;  </a:t>
            </a:r>
            <a:r>
              <a:rPr lang="en-US" altLang="zh-CN" sz="2400" smtClean="0">
                <a:latin typeface="Times New Roman" panose="02020603050405020304" pitchFamily="18" charset="0"/>
              </a:rPr>
              <a:t>//</a:t>
            </a:r>
            <a:r>
              <a:rPr lang="zh-CN" altLang="en-US" sz="2400" smtClean="0">
                <a:latin typeface="Times New Roman" panose="02020603050405020304" pitchFamily="18" charset="0"/>
              </a:rPr>
              <a:t>保</a:t>
            </a:r>
            <a:r>
              <a:rPr lang="zh-CN" altLang="en-US" sz="2400">
                <a:latin typeface="Times New Roman" panose="02020603050405020304" pitchFamily="18" charset="0"/>
              </a:rPr>
              <a:t>存队</a:t>
            </a:r>
            <a:r>
              <a:rPr lang="zh-CN" altLang="en-US" sz="2400" smtClean="0">
                <a:latin typeface="Times New Roman" panose="02020603050405020304" pitchFamily="18" charset="0"/>
              </a:rPr>
              <a:t>头，</a:t>
            </a:r>
            <a:r>
              <a:rPr lang="en-US" altLang="zh-CN" sz="2400">
                <a:latin typeface="Times New Roman" panose="02020603050405020304" pitchFamily="18" charset="0"/>
              </a:rPr>
              <a:t>front</a:t>
            </a:r>
            <a:r>
              <a:rPr lang="zh-CN" altLang="en-US" sz="2400">
                <a:latin typeface="Times New Roman" panose="02020603050405020304" pitchFamily="18" charset="0"/>
              </a:rPr>
              <a:t>后移一位。</a:t>
            </a:r>
          </a:p>
          <a:p>
            <a:pPr marL="342900" lvl="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Times New Roman" panose="02020603050405020304" pitchFamily="18" charset="0"/>
              </a:rPr>
              <a:t>取</a:t>
            </a:r>
            <a:r>
              <a:rPr lang="zh-CN" altLang="en-US" sz="2400">
                <a:latin typeface="Times New Roman" panose="02020603050405020304" pitchFamily="18" charset="0"/>
              </a:rPr>
              <a:t>队头：</a:t>
            </a:r>
            <a:r>
              <a:rPr lang="en-US" altLang="zh-CN" sz="2400">
                <a:latin typeface="Times New Roman" panose="02020603050405020304" pitchFamily="18" charset="0"/>
              </a:rPr>
              <a:t>e=Q[front];  //</a:t>
            </a:r>
            <a:r>
              <a:rPr lang="zh-CN" altLang="en-US" sz="2400">
                <a:latin typeface="Times New Roman" panose="02020603050405020304" pitchFamily="18" charset="0"/>
              </a:rPr>
              <a:t>用变量保存队头元素。</a:t>
            </a:r>
          </a:p>
          <a:p>
            <a:pPr marL="342900" lvl="0" indent="-342900">
              <a:lnSpc>
                <a:spcPct val="150000"/>
              </a:lnSpc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l"/>
            </a:pPr>
            <a:r>
              <a:rPr lang="zh-CN" altLang="en-US" sz="2400" smtClean="0">
                <a:latin typeface="Times New Roman" panose="02020603050405020304" pitchFamily="18" charset="0"/>
              </a:rPr>
              <a:t>队</a:t>
            </a:r>
            <a:r>
              <a:rPr lang="zh-CN" altLang="en-US" sz="2400">
                <a:latin typeface="Times New Roman" panose="02020603050405020304" pitchFamily="18" charset="0"/>
              </a:rPr>
              <a:t>列中的元素数量：</a:t>
            </a:r>
            <a:r>
              <a:rPr lang="en-US" altLang="zh-CN" sz="2400">
                <a:latin typeface="Times New Roman" panose="02020603050405020304" pitchFamily="18" charset="0"/>
              </a:rPr>
              <a:t>(rear-front+Maxsize)%Maxsize</a:t>
            </a:r>
            <a:r>
              <a:rPr lang="zh-CN" altLang="en-US" sz="2400" smtClean="0">
                <a:latin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8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615</Words>
  <Application>Microsoft Office PowerPoint</Application>
  <PresentationFormat>自定义</PresentationFormat>
  <Paragraphs>75</Paragraphs>
  <Slides>10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Wingdings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190</cp:revision>
  <dcterms:created xsi:type="dcterms:W3CDTF">2015-04-23T03:04:00Z</dcterms:created>
  <dcterms:modified xsi:type="dcterms:W3CDTF">2024-09-20T09:47:45Z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