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7" r:id="rId1"/>
    <p:sldMasterId id="2147483674" r:id="rId2"/>
  </p:sldMasterIdLst>
  <p:notesMasterIdLst>
    <p:notesMasterId r:id="rId23"/>
  </p:notesMasterIdLst>
  <p:handoutMasterIdLst>
    <p:handoutMasterId r:id="rId24"/>
  </p:handoutMasterIdLst>
  <p:sldIdLst>
    <p:sldId id="544" r:id="rId3"/>
    <p:sldId id="527" r:id="rId4"/>
    <p:sldId id="546" r:id="rId5"/>
    <p:sldId id="555" r:id="rId6"/>
    <p:sldId id="547" r:id="rId7"/>
    <p:sldId id="554" r:id="rId8"/>
    <p:sldId id="560" r:id="rId9"/>
    <p:sldId id="561" r:id="rId10"/>
    <p:sldId id="562" r:id="rId11"/>
    <p:sldId id="563" r:id="rId12"/>
    <p:sldId id="564" r:id="rId13"/>
    <p:sldId id="566" r:id="rId14"/>
    <p:sldId id="565" r:id="rId15"/>
    <p:sldId id="567" r:id="rId16"/>
    <p:sldId id="568" r:id="rId17"/>
    <p:sldId id="569" r:id="rId18"/>
    <p:sldId id="572" r:id="rId19"/>
    <p:sldId id="574" r:id="rId20"/>
    <p:sldId id="575" r:id="rId21"/>
    <p:sldId id="576" r:id="rId22"/>
  </p:sldIdLst>
  <p:sldSz cx="12190413" cy="6859588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6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8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92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024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990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98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069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101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45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84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8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622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7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75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56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664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472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850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08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939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980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715265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0595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4186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0984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664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146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1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4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77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61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18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86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7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3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40632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827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4449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751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7328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65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9574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752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49" r:id="rId17"/>
    <p:sldLayoutId id="2147483650" r:id="rId18"/>
    <p:sldLayoutId id="2147483651" r:id="rId19"/>
    <p:sldLayoutId id="2147483652" r:id="rId20"/>
    <p:sldLayoutId id="2147483653" r:id="rId21"/>
    <p:sldLayoutId id="2147483654" r:id="rId2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50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线性表的应用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269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STL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常用函数和容器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8822" y="501397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622598" y="932762"/>
            <a:ext cx="1029714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25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）利用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functional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标准库。对于简单的排序，引入头文件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#include&lt;functional&gt;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即可。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functional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提供了一些基于模板的比较函数对象（其中的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表示数据类型）。</a:t>
            </a:r>
          </a:p>
          <a:p>
            <a:pPr indent="648000">
              <a:lnSpc>
                <a:spcPct val="125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	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equal_to&lt;Type&gt;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：等于。</a:t>
            </a:r>
          </a:p>
          <a:p>
            <a:pPr indent="648000">
              <a:lnSpc>
                <a:spcPct val="125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	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not_equal_to&lt;Type&gt;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：不等于。</a:t>
            </a:r>
          </a:p>
          <a:p>
            <a:pPr indent="648000">
              <a:lnSpc>
                <a:spcPct val="125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	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greater&lt;Type&gt;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：大于。</a:t>
            </a:r>
          </a:p>
          <a:p>
            <a:pPr indent="648000">
              <a:lnSpc>
                <a:spcPct val="125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	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greater_equal&lt;Type&gt;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：大于或等于。</a:t>
            </a:r>
          </a:p>
          <a:p>
            <a:pPr indent="648000">
              <a:lnSpc>
                <a:spcPct val="125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	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less&lt;Type&gt;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：小于。</a:t>
            </a:r>
          </a:p>
          <a:p>
            <a:pPr indent="648000">
              <a:lnSpc>
                <a:spcPct val="125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	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less_equal&lt;Type&gt;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：小于或等于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25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STL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常用函数和容器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8822" y="501397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694606" y="1110301"/>
            <a:ext cx="1065718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25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如，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sort(begin,end,less&lt; type&gt;())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为从小到大排序，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sort(begin,end,greater&lt; type&gt;())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为从大到小排序。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main(){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int a[10]={7,4,5,23,2,73,41,52,28,60};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sort(a,a+10,greater&lt;int&gt;());//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从大到小排序</a:t>
            </a:r>
          </a:p>
          <a:p>
            <a:pPr indent="648000">
              <a:lnSpc>
                <a:spcPct val="125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for(int i=0;i&lt;10;i++)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cout&lt;&lt;a[i]&lt;&lt;" ";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0;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036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STL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常用函数和容器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8822" y="501397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694606" y="1110301"/>
            <a:ext cx="8928992" cy="3888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是一个封装了动态数组的顺序容器（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Sequence Container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）。顺序容器中的元素按照严格的线性顺序排序，可以通过元素在序列中的位置访问对应的元素，支持数组表示法和随机访问。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使用一个内存分配器动态处理存储需求，在无法确定数组大小时可使用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。使用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时需要引入头文件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#include&lt;vector&gt;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3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STL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常用函数和容器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622598" y="1065147"/>
            <a:ext cx="1029714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25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）创建。向量能够存储各种类型的对象，比如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标准数据类型、结构体类型等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vector&lt;int&gt;a; 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建一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维数组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，数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组大小不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定，数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据类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vector&lt;int&gt;a(100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创建一个向量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，元素数量为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，所有元素的初始值都为默认值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vector&lt;int&gt;a(10,666); 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创建一个向量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，元素数量为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，所有元素的初始值都为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666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vector&lt;int&gt;a[5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 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创建一个二维数组，相当于创建了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个向量，每个都是一维数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STL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常用函数和容器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622598" y="940724"/>
            <a:ext cx="9865096" cy="5181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）插入。向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中插入元素时，既可以在尾部插入，也可以在中间插入。需要注意的是，在中间插入元素时需要将插入位置之后的所有元素后移，时间复杂度为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O(n)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，效率较低。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a.push_back(5); 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在向量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尾部插入一个元素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a.insert(a.begin()+1,10); 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a.begin()+1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位置前插入一个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a.insert(a.begin()+1,5,10); 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a.begin()+1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位置前插入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a.insert(a.begin()+1,b.begin(),b.begin()+3); 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a.begin()+1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位置前插入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向量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的前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三个元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素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STL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常用函数和容器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622598" y="981522"/>
            <a:ext cx="10441160" cy="4534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）删除。既可以删除尾部元素及指定位置的元素、区间，也可以清空整个向量。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a.pop_back(); 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删除向量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中的最后一个元素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a.erase(a.begin()+1); 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a.begin()+1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位置的元素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a.erase(a.begin()+3,a.end()-3); 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[a.begin()+3,a.end()-3)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区间的元素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a.clear(); 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清空整个向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量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7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STL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常用函数和容器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505427" y="909514"/>
            <a:ext cx="1055833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25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）遍历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。可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以用数组表示法，也可以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用迭代器访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问。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for(int i=0;i&lt;a.size();i++) 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用数组表示法遍历</a:t>
            </a:r>
          </a:p>
          <a:p>
            <a:pPr indent="648000">
              <a:lnSpc>
                <a:spcPct val="125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cout&lt;&lt;a[i]&lt;&lt;"\t";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for(vector&lt;int&gt;::iterator it=a.begin();it&lt;a.end();it++)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cout&lt;&lt;*it&lt;&lt;"\t"; 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用迭代器遍历</a:t>
            </a:r>
          </a:p>
          <a:p>
            <a:pPr indent="648000">
              <a:lnSpc>
                <a:spcPct val="125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）改变向量的大小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resize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可以改变向量的大小，若其参数比向量大，则填充默认值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；若其参数比向量小，则舍弃向量后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面部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分。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a.resize(5); 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设置向量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的大小为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，若在向量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中有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个元素，则舍弃后面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</a:t>
            </a:r>
          </a:p>
        </p:txBody>
      </p:sp>
    </p:spTree>
    <p:extLst>
      <p:ext uri="{BB962C8B-B14F-4D97-AF65-F5344CB8AC3E}">
        <p14:creationId xmlns:p14="http://schemas.microsoft.com/office/powerpoint/2010/main" val="54112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STL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常用函数和容器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8822" y="501397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14" y="1079952"/>
            <a:ext cx="10308498" cy="4616648"/>
          </a:xfrm>
          <a:prstGeom prst="rect">
            <a:avLst/>
          </a:prstGeom>
          <a:noFill/>
          <a:ln w="31750">
            <a:noFill/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en-US" altLang="zh-CN" sz="28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是一个栈，只能在栈顶操作，不支持数组表示法和随机访问。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成员函数：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push(x)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：将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入栈；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pop()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：删除栈顶；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top()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：返回指向栈顶元素的引用；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size()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：返回栈中元素个数。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empty()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：判栈空，若为空返回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7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STL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常用函数和容器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8822" y="501397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06" y="1015777"/>
            <a:ext cx="10873208" cy="4524315"/>
          </a:xfrm>
          <a:prstGeom prst="rect">
            <a:avLst/>
          </a:prstGeom>
          <a:noFill/>
          <a:ln w="31750">
            <a:noFill/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en-US" altLang="zh-CN" sz="2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是一个队列，只能在队尾入队，队头出队，不支持数组表示法和随机访问。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成员函数：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push(x)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：将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插入队尾；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：删除队头；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front()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：返回指向队头元素的引用；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back()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：返回指向队尾元素的引用；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size()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：返回队中元素个数；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empty()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：判队空，若为空返回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30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STL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常用函数和容器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8822" y="501397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598" y="1015777"/>
            <a:ext cx="11089232" cy="4524315"/>
          </a:xfrm>
          <a:prstGeom prst="rect">
            <a:avLst/>
          </a:prstGeom>
          <a:noFill/>
          <a:ln w="31750">
            <a:noFill/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en-US" altLang="zh-CN" sz="2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是一个双向链表，可以在固定的时间插入删除，不支持数组表示法和随机访问。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专用成员函数：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merge(x):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将链表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与调用链表合并，合并前两个链表必须已经排序，合并后经过排序的链表保存在调用链表中，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为空；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remove(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：从链表中删除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的所有实例；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sort():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对链表进行排序；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splice(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pos,x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将链表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的内容插入到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的前面，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将为空；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1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unique()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：将连续的相同元素压缩为单个元素。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STL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常用函数和容器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622598" y="1103032"/>
            <a:ext cx="9289032" cy="2595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STL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Standard Template Library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，标准模板库）是一个高效的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程序库，包含了计算机科学领域中很多常用的基本数据结构和基本算法。在算法竞赛中通常不需要手写链表、栈、队列、排序等，直接调用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STL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中的函数即可。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8822" y="501397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STL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常用函数和容器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8822" y="501397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710" y="1135220"/>
            <a:ext cx="7308850" cy="5563831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42950" marR="0" lvl="1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1028700" marR="0" lvl="1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.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front()</a:t>
            </a:r>
          </a:p>
          <a:p>
            <a:pPr marL="1028700" marR="0" lvl="1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.back()</a:t>
            </a:r>
          </a:p>
          <a:p>
            <a:pPr marL="1028700" marR="0" lvl="1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.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push_front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(t)</a:t>
            </a:r>
          </a:p>
          <a:p>
            <a:pPr marL="1028700" marR="0" lvl="1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.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push_back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(t)</a:t>
            </a:r>
          </a:p>
          <a:p>
            <a:pPr marL="1028700" marR="0" lvl="1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.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pop_front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(t)</a:t>
            </a:r>
          </a:p>
          <a:p>
            <a:pPr marL="1028700" marR="0" lvl="1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.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pop_back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(t)</a:t>
            </a:r>
          </a:p>
          <a:p>
            <a:pPr marL="1028700" marR="0" lvl="1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.insert(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p,t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)</a:t>
            </a:r>
          </a:p>
          <a:p>
            <a:pPr marL="1028700" marR="0" lvl="1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.erase(p)</a:t>
            </a:r>
          </a:p>
          <a:p>
            <a:pPr marL="1028700" marR="0" lvl="1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.clear()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9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276" y="985888"/>
            <a:ext cx="2304256" cy="51077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914400"/>
            <a:r>
              <a:rPr lang="zh-CN" altLang="en-US" sz="24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其他成员</a:t>
            </a:r>
            <a:r>
              <a:rPr lang="zh-CN" altLang="en-US" sz="2400" b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en-US" sz="2400" b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7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STL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常用函数和容器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622598" y="1103032"/>
            <a:ext cx="9289032" cy="3888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STL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提供了一些常用函数，这些函数被包含在头文件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#include&lt;algorithm&gt;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中，如下所述。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min(x,y)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：求两个元素的最小值。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max(x,y)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：求两个元素的最大值。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swap(x,y)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：交换两个元素。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sort(begin,end,compare)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：对一个序列进行排序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8822" y="501397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1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STL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常用函数和容器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622598" y="1103032"/>
            <a:ext cx="92890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25000"/>
              </a:lnSpc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STL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提供了一些常用容器，如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等。在讲解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STL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中的容器之前，首先要明白什么是迭代器。迭代器是一个广义层面的指针，既可以是指针，也可以是对其进行类似指针操作的对象。模板使算法独立于存储的数据类型，而迭代器使算法独立于使用的容器类型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25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如，使用迭代器输出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容器中的元素，代码如下。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for(vector&lt;int&gt;::iterator it=a.begin();it!=a.end();it++)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cout&lt;&lt;*it&lt;&lt;endl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8822" y="501397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30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STL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常用函数和容器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8822" y="501397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408500DA-9D7E-4F06-BEEC-F8D8E2B8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703" y="1819028"/>
            <a:ext cx="7632848" cy="341632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>
              <a:lnSpc>
                <a:spcPct val="150000"/>
              </a:lnSpc>
              <a:defRPr/>
            </a:pPr>
            <a:endParaRPr lang="en-US" altLang="zh-CN" sz="24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/>
              <a:t>.begin()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/>
              <a:t>.end()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/>
              <a:t>.size()//</a:t>
            </a:r>
            <a:r>
              <a:rPr lang="zh-CN" altLang="en-US" sz="2400" dirty="0"/>
              <a:t>无符号整型</a:t>
            </a:r>
            <a:endParaRPr lang="en-US" altLang="zh-CN" sz="2400" dirty="0"/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/>
              <a:t>.swap(b)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/>
              <a:t>::iterator //</a:t>
            </a:r>
            <a:r>
              <a:rPr lang="zh-CN" altLang="en-US" sz="2400" dirty="0"/>
              <a:t>迭代器</a:t>
            </a:r>
            <a:endParaRPr lang="en-US" altLang="zh-CN" sz="2400" dirty="0"/>
          </a:p>
        </p:txBody>
      </p:sp>
      <p:sp>
        <p:nvSpPr>
          <p:cNvPr id="10" name="圆角矩形 1">
            <a:extLst>
              <a:ext uri="{FF2B5EF4-FFF2-40B4-BE49-F238E27FC236}">
                <a16:creationId xmlns:a16="http://schemas.microsoft.com/office/drawing/2014/main" id="{CFA2D21E-1E7F-4E2F-B029-4AED05BF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876" y="1591970"/>
            <a:ext cx="2626057" cy="51077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容器共有</a:t>
            </a: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</a:t>
            </a: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征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6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STL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常用函数和容器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622598" y="1103032"/>
            <a:ext cx="9289032" cy="3242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sort(begin,end,compare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用于对一个序列进行排序。其中，参数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begin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分别表示待排序数组的首地址和尾地址；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compare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表示用于排序的比较函数，可省略，默认为从小到大排序。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stable_sort (begin, end, compare)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为稳定排序，即保持相等元素的相对顺序。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87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STL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常用函数和容器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8822" y="501397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622598" y="1103032"/>
            <a:ext cx="92890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25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）使用默认的函数排序。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main(){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int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a[10]={7,4,5,23,2,73,41,52,28,60};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sort(a,a+10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将数组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从小到大排序</a:t>
            </a:r>
          </a:p>
          <a:p>
            <a:pPr indent="648000">
              <a:lnSpc>
                <a:spcPct val="125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for(int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i=0;i&lt;10;i++)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cout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&lt;&lt;a[i]&lt;&lt;" ";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return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0;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9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STL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常用函数和容器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622598" y="1103032"/>
            <a:ext cx="9145016" cy="3242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）自定义比较函数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sort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默认为从小到大排序。如何用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sort()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实现从大到小排序呢？可以编写一个比较函数来实现，自定义比较函数同样适用于结构体类型，可以指定按照结构体的某个成员进行从小到大排序或从大到小排序。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4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STL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常用函数和容器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8822" y="501397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622598" y="932762"/>
            <a:ext cx="1065718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25000"/>
              </a:lnSpc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cmp(int a,int b){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a&lt;b; 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从小到大排序，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a&gt;b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，从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大到小排序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main(){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int a[10]={7,4,5,23,2,73,41,52,28,60};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sort(a,a+10,cmp); //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将数组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从小到大排序</a:t>
            </a:r>
          </a:p>
          <a:p>
            <a:pPr indent="648000">
              <a:lnSpc>
                <a:spcPct val="125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for(int i=0;i&lt;10;i++)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cout&lt;&lt;a[i]&lt;&lt;" ";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0;</a:t>
            </a:r>
          </a:p>
          <a:p>
            <a:pPr indent="648000">
              <a:lnSpc>
                <a:spcPct val="125000"/>
              </a:lnSpc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7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969</TotalTime>
  <Words>2013</Words>
  <Application>Microsoft Office PowerPoint</Application>
  <PresentationFormat>自定义</PresentationFormat>
  <Paragraphs>171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方正姚体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</vt:lpstr>
      <vt:lpstr>Wingdings 3</vt:lpstr>
      <vt:lpstr>平面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187</cp:revision>
  <dcterms:created xsi:type="dcterms:W3CDTF">2015-04-23T03:04:00Z</dcterms:created>
  <dcterms:modified xsi:type="dcterms:W3CDTF">2024-09-20T09:51:52Z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