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3"/>
  </p:handoutMasterIdLst>
  <p:sldIdLst>
    <p:sldId id="556" r:id="rId2"/>
    <p:sldId id="541" r:id="rId3"/>
    <p:sldId id="546" r:id="rId4"/>
    <p:sldId id="549" r:id="rId5"/>
    <p:sldId id="550" r:id="rId6"/>
    <p:sldId id="551" r:id="rId7"/>
    <p:sldId id="552" r:id="rId8"/>
    <p:sldId id="553" r:id="rId9"/>
    <p:sldId id="554" r:id="rId10"/>
    <p:sldId id="535" r:id="rId11"/>
  </p:sldIdLst>
  <p:sldSz cx="12190413" cy="6859588"/>
  <p:notesSz cx="6858000" cy="9144000"/>
  <p:custDataLst>
    <p:tags r:id="rId14"/>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212"/>
    <a:srgbClr val="0066CC"/>
    <a:srgbClr val="3399FF"/>
    <a:srgbClr val="0033CC"/>
    <a:srgbClr val="0066FF"/>
    <a:srgbClr val="38B1BF"/>
    <a:srgbClr val="EF7768"/>
    <a:srgbClr val="FF9933"/>
    <a:srgbClr val="C7C7C7"/>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256" autoAdjust="0"/>
  </p:normalViewPr>
  <p:slideViewPr>
    <p:cSldViewPr>
      <p:cViewPr varScale="1">
        <p:scale>
          <a:sx n="82" d="100"/>
          <a:sy n="82" d="100"/>
        </p:scale>
        <p:origin x="998" y="72"/>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2024/9/20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2024/9/20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39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39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9015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244082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41377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extLst>
      <p:ext uri="{BB962C8B-B14F-4D97-AF65-F5344CB8AC3E}">
        <p14:creationId xmlns:p14="http://schemas.microsoft.com/office/powerpoint/2010/main" val="308745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113724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47648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425036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371323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813322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3003065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2024/9/20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34951">
              <a:schemeClr val="accent3">
                <a:lumMod val="40000"/>
                <a:lumOff val="60000"/>
              </a:schemeClr>
            </a:gs>
            <a:gs pos="78500">
              <a:srgbClr val="F8C2BB"/>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1" name="文本框 5"/>
          <p:cNvSpPr txBox="1"/>
          <p:nvPr/>
        </p:nvSpPr>
        <p:spPr>
          <a:xfrm>
            <a:off x="5850533" y="2997746"/>
            <a:ext cx="5108990" cy="830946"/>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EF7768">
                    <a:lumMod val="50000"/>
                  </a:srgbClr>
                </a:solidFill>
                <a:effectLst/>
                <a:uLnTx/>
                <a:uFillTx/>
                <a:latin typeface="华文行楷" panose="02010800040101010101" pitchFamily="2" charset="-122"/>
                <a:ea typeface="华文行楷" panose="02010800040101010101" pitchFamily="2" charset="-122"/>
                <a:cs typeface="+mn-cs"/>
              </a:rPr>
              <a:t>主讲老师：陈小玉</a:t>
            </a:r>
            <a:endParaRPr kumimoji="0" lang="en-US" altLang="zh-CN" sz="4800" b="0" i="0" u="none" strike="noStrike" kern="1200" cap="none" spc="0" normalizeH="0" baseline="0" noProof="0" dirty="0">
              <a:ln>
                <a:noFill/>
              </a:ln>
              <a:solidFill>
                <a:srgbClr val="EF7768">
                  <a:lumMod val="50000"/>
                </a:srgbClr>
              </a:solidFill>
              <a:effectLst/>
              <a:uLnTx/>
              <a:uFillTx/>
              <a:latin typeface="华文行楷" panose="02010800040101010101" pitchFamily="2" charset="-122"/>
              <a:ea typeface="华文行楷" panose="02010800040101010101" pitchFamily="2" charset="-122"/>
              <a:cs typeface="+mn-cs"/>
            </a:endParaRPr>
          </a:p>
        </p:txBody>
      </p:sp>
      <p:sp>
        <p:nvSpPr>
          <p:cNvPr id="14" name="文本框 13"/>
          <p:cNvSpPr txBox="1"/>
          <p:nvPr/>
        </p:nvSpPr>
        <p:spPr>
          <a:xfrm>
            <a:off x="5234930" y="4493758"/>
            <a:ext cx="6340197" cy="1135054"/>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marL="0" marR="0" lvl="0" indent="0" algn="ctr" defTabSz="108839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印品黑体" panose="00000500000000000000"/>
                <a:cs typeface="微软雅黑" panose="020B0503020204020204" pitchFamily="34" charset="-122"/>
                <a:sym typeface="印品黑体" panose="00000500000000000000" pitchFamily="2" charset="-122"/>
              </a:rPr>
              <a:t>算法</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marL="0" marR="0" lvl="0" indent="0" algn="ctr" defTabSz="108839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a:t>
            </a: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练</a:t>
            </a:r>
            <a:r>
              <a:rPr kumimoji="0" lang="zh-CN" altLang="en-US"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营</a:t>
            </a:r>
            <a:r>
              <a:rPr kumimoji="0" lang="en-US" altLang="zh-CN"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a:t>
            </a: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篇</a:t>
            </a:r>
            <a:r>
              <a:rPr kumimoji="0" lang="zh-CN" altLang="en-US"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、提高篇、进</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阶篇）</a:t>
            </a:r>
            <a:endPar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0" name="矩形 9"/>
          <p:cNvSpPr/>
          <p:nvPr/>
        </p:nvSpPr>
        <p:spPr>
          <a:xfrm>
            <a:off x="1270670" y="400493"/>
            <a:ext cx="10033415" cy="156961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none" lIns="91390" tIns="45695" rIns="91390" bIns="45695">
            <a:prstTxWarp prst="textWave2">
              <a:avLst/>
            </a:prstTxWarp>
            <a:spAutoFit/>
          </a:bodyP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zh-CN" altLang="en-US"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第</a:t>
            </a:r>
            <a:r>
              <a:rPr kumimoji="0" lang="en-US" altLang="zh-CN"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4</a:t>
            </a:r>
            <a:r>
              <a:rPr kumimoji="0" lang="zh-CN" altLang="en-US"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章 树的应用</a:t>
            </a:r>
            <a:endParaRPr kumimoji="0" lang="zh-CN" altLang="en-US" sz="9600" b="1" i="0" u="none" strike="noStrike" kern="1200" cap="none" spc="0" normalizeH="0" baseline="0" noProof="0" dirty="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670" y="2492489"/>
            <a:ext cx="3816424" cy="3752770"/>
          </a:xfrm>
          <a:prstGeom prst="round2DiagRect">
            <a:avLst>
              <a:gd name="adj1" fmla="val 16667"/>
              <a:gd name="adj2" fmla="val 0"/>
            </a:avLst>
          </a:prstGeom>
          <a:ln w="88900" cap="sq">
            <a:solidFill>
              <a:srgbClr val="FFFFFF"/>
            </a:solidFill>
            <a:miter lim="800000"/>
          </a:ln>
          <a:effectLst>
            <a:outerShdw blurRad="50800" dist="38100" dir="5400000" algn="t"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970378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10</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算法复杂度分析</a:t>
            </a:r>
          </a:p>
        </p:txBody>
      </p:sp>
      <p:sp>
        <p:nvSpPr>
          <p:cNvPr id="6" name="椭圆 5">
            <a:extLst>
              <a:ext uri="{FF2B5EF4-FFF2-40B4-BE49-F238E27FC236}">
                <a16:creationId xmlns:a16="http://schemas.microsoft.com/office/drawing/2014/main" id="{A9A68DE3-954C-45FF-9BA5-DBC40AB27E29}"/>
              </a:ext>
            </a:extLst>
          </p:cNvPr>
          <p:cNvSpPr/>
          <p:nvPr/>
        </p:nvSpPr>
        <p:spPr bwMode="auto">
          <a:xfrm>
            <a:off x="3191558" y="3215785"/>
            <a:ext cx="741561" cy="724584"/>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2</a:t>
            </a:r>
            <a:endParaRPr lang="zh-CN" altLang="en-US" sz="2400" b="1" dirty="0">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FABEF99B-DE51-46BB-8880-B4C37AB4DD35}"/>
              </a:ext>
            </a:extLst>
          </p:cNvPr>
          <p:cNvSpPr txBox="1"/>
          <p:nvPr/>
        </p:nvSpPr>
        <p:spPr>
          <a:xfrm>
            <a:off x="4153311" y="2277666"/>
            <a:ext cx="1723549" cy="646331"/>
          </a:xfrm>
          <a:prstGeom prst="rect">
            <a:avLst/>
          </a:prstGeom>
          <a:noFill/>
        </p:spPr>
        <p:txBody>
          <a:bodyPr wrap="none" rtlCol="0">
            <a:spAutoFit/>
          </a:bodyPr>
          <a:lstStyle/>
          <a:p>
            <a:pPr algn="ctr">
              <a:lnSpc>
                <a:spcPct val="150000"/>
              </a:lnSpc>
            </a:pPr>
            <a:r>
              <a:rPr lang="zh-CN" altLang="en-US" sz="2400" dirty="0" smtClean="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时间复杂度</a:t>
            </a:r>
            <a:endPar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14" name="文本框 13">
            <a:extLst>
              <a:ext uri="{FF2B5EF4-FFF2-40B4-BE49-F238E27FC236}">
                <a16:creationId xmlns:a16="http://schemas.microsoft.com/office/drawing/2014/main" id="{2FB74C4E-41EA-444D-B948-A53B18221709}"/>
              </a:ext>
            </a:extLst>
          </p:cNvPr>
          <p:cNvSpPr txBox="1"/>
          <p:nvPr/>
        </p:nvSpPr>
        <p:spPr>
          <a:xfrm>
            <a:off x="6190501" y="2277666"/>
            <a:ext cx="869149" cy="579967"/>
          </a:xfrm>
          <a:prstGeom prst="rect">
            <a:avLst/>
          </a:prstGeom>
          <a:noFill/>
        </p:spPr>
        <p:txBody>
          <a:bodyPr wrap="none" rtlCol="0">
            <a:spAutoFit/>
          </a:bodyPr>
          <a:lstStyle/>
          <a:p>
            <a:pPr algn="ctr">
              <a:lnSpc>
                <a:spcPct val="150000"/>
              </a:lnSpc>
            </a:pP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O</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n</a:t>
            </a:r>
            <a:r>
              <a:rPr lang="en-US" altLang="zh-CN" sz="2400" baseline="300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2</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endParaRPr lang="zh-CN" altLang="en-US" sz="2400" dirty="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endParaRPr>
          </a:p>
        </p:txBody>
      </p:sp>
      <p:sp>
        <p:nvSpPr>
          <p:cNvPr id="19" name="椭圆 18">
            <a:extLst>
              <a:ext uri="{FF2B5EF4-FFF2-40B4-BE49-F238E27FC236}">
                <a16:creationId xmlns:a16="http://schemas.microsoft.com/office/drawing/2014/main" id="{A9A68DE3-954C-45FF-9BA5-DBC40AB27E29}"/>
              </a:ext>
            </a:extLst>
          </p:cNvPr>
          <p:cNvSpPr/>
          <p:nvPr/>
        </p:nvSpPr>
        <p:spPr bwMode="auto">
          <a:xfrm>
            <a:off x="3191557" y="2277666"/>
            <a:ext cx="741561" cy="724584"/>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1</a:t>
            </a:r>
            <a:endParaRPr lang="zh-CN" altLang="en-US" sz="2400" b="1" dirty="0">
              <a:latin typeface="微软雅黑" pitchFamily="34" charset="-122"/>
              <a:ea typeface="微软雅黑" pitchFamily="34" charset="-122"/>
            </a:endParaRPr>
          </a:p>
        </p:txBody>
      </p:sp>
      <p:sp>
        <p:nvSpPr>
          <p:cNvPr id="18" name="文本框 17">
            <a:extLst>
              <a:ext uri="{FF2B5EF4-FFF2-40B4-BE49-F238E27FC236}">
                <a16:creationId xmlns:a16="http://schemas.microsoft.com/office/drawing/2014/main" id="{FABEF99B-DE51-46BB-8880-B4C37AB4DD35}"/>
              </a:ext>
            </a:extLst>
          </p:cNvPr>
          <p:cNvSpPr txBox="1"/>
          <p:nvPr/>
        </p:nvSpPr>
        <p:spPr>
          <a:xfrm>
            <a:off x="4153311" y="3294038"/>
            <a:ext cx="1723549" cy="646331"/>
          </a:xfrm>
          <a:prstGeom prst="rect">
            <a:avLst/>
          </a:prstGeom>
          <a:noFill/>
        </p:spPr>
        <p:txBody>
          <a:bodyPr wrap="none" rtlCol="0">
            <a:spAutoFit/>
          </a:bodyPr>
          <a:lstStyle/>
          <a:p>
            <a:pPr algn="ctr">
              <a:lnSpc>
                <a:spcPct val="150000"/>
              </a:lnSpc>
            </a:pPr>
            <a:r>
              <a:rPr lang="zh-CN" altLang="en-US" sz="2400" dirty="0" smtClean="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空间复杂度</a:t>
            </a:r>
            <a:endPar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22" name="文本框 21">
            <a:extLst>
              <a:ext uri="{FF2B5EF4-FFF2-40B4-BE49-F238E27FC236}">
                <a16:creationId xmlns:a16="http://schemas.microsoft.com/office/drawing/2014/main" id="{2FB74C4E-41EA-444D-B948-A53B18221709}"/>
              </a:ext>
            </a:extLst>
          </p:cNvPr>
          <p:cNvSpPr txBox="1"/>
          <p:nvPr/>
        </p:nvSpPr>
        <p:spPr>
          <a:xfrm>
            <a:off x="6130801" y="3294038"/>
            <a:ext cx="2135521" cy="646331"/>
          </a:xfrm>
          <a:prstGeom prst="rect">
            <a:avLst/>
          </a:prstGeom>
          <a:noFill/>
        </p:spPr>
        <p:txBody>
          <a:bodyPr wrap="none" rtlCol="0">
            <a:spAutoFit/>
          </a:bodyPr>
          <a:lstStyle/>
          <a:p>
            <a:pPr algn="ctr">
              <a:lnSpc>
                <a:spcPct val="150000"/>
              </a:lnSpc>
            </a:pP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O</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n</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*MAXBIT)</a:t>
            </a:r>
            <a:endParaRPr lang="zh-CN" altLang="en-US" sz="2400" dirty="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endParaRPr>
          </a:p>
        </p:txBody>
      </p:sp>
    </p:spTree>
    <p:extLst>
      <p:ext uri="{BB962C8B-B14F-4D97-AF65-F5344CB8AC3E}">
        <p14:creationId xmlns:p14="http://schemas.microsoft.com/office/powerpoint/2010/main" val="39779681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p>
        </p:txBody>
      </p:sp>
      <p:sp>
        <p:nvSpPr>
          <p:cNvPr id="14" name="文本框 13">
            <a:extLst>
              <a:ext uri="{FF2B5EF4-FFF2-40B4-BE49-F238E27FC236}">
                <a16:creationId xmlns:a16="http://schemas.microsoft.com/office/drawing/2014/main" id="{1527F10D-90F7-4B74-A5FF-7FFE79E881DA}"/>
              </a:ext>
            </a:extLst>
          </p:cNvPr>
          <p:cNvSpPr txBox="1"/>
          <p:nvPr/>
        </p:nvSpPr>
        <p:spPr>
          <a:xfrm>
            <a:off x="1113036" y="1033204"/>
            <a:ext cx="9508243" cy="4524315"/>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通常的编码方法有</a:t>
            </a:r>
            <a:r>
              <a:rPr lang="zh-CN" altLang="en-US" sz="2400" dirty="0">
                <a:latin typeface="Times New Roman" panose="02020603050405020304" pitchFamily="18" charset="0"/>
                <a:ea typeface="宋体" panose="02010600030101010101" pitchFamily="2" charset="-122"/>
              </a:rPr>
              <a:t>等长</a:t>
            </a:r>
            <a:r>
              <a:rPr lang="zh-CN" altLang="zh-CN" sz="2400" dirty="0">
                <a:latin typeface="Times New Roman" panose="02020603050405020304" pitchFamily="18" charset="0"/>
                <a:ea typeface="宋体" panose="02010600030101010101" pitchFamily="2" charset="-122"/>
              </a:rPr>
              <a:t>编码和不等长编码两种。</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等长的编码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所有字符的编码</a:t>
            </a:r>
            <a:r>
              <a:rPr lang="zh-CN" altLang="en-US" sz="2400" dirty="0">
                <a:latin typeface="Times New Roman" panose="02020603050405020304" pitchFamily="18" charset="0"/>
                <a:ea typeface="宋体" panose="02010600030101010101" pitchFamily="2" charset="-122"/>
              </a:rPr>
              <a:t>长度相等</a:t>
            </a:r>
            <a:r>
              <a:rPr lang="zh-CN"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n</a:t>
            </a:r>
            <a:r>
              <a:rPr lang="zh-CN" altLang="zh-CN" sz="2400" dirty="0">
                <a:latin typeface="Times New Roman" panose="02020603050405020304" pitchFamily="18" charset="0"/>
                <a:ea typeface="宋体" panose="02010600030101010101" pitchFamily="2" charset="-122"/>
              </a:rPr>
              <a:t>个不同的字符需要</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err="1">
                <a:latin typeface="Times New Roman" panose="02020603050405020304" pitchFamily="18" charset="0"/>
                <a:ea typeface="宋体" panose="02010600030101010101" pitchFamily="2" charset="-122"/>
              </a:rPr>
              <a:t>log</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zh-CN" sz="2400" dirty="0">
                <a:latin typeface="Times New Roman" panose="02020603050405020304" pitchFamily="18" charset="0"/>
                <a:ea typeface="宋体" panose="02010600030101010101" pitchFamily="2" charset="-122"/>
              </a:rPr>
              <a:t>位</a:t>
            </a:r>
            <a:r>
              <a:rPr lang="zh-CN" altLang="en-US" sz="2400" dirty="0">
                <a:latin typeface="Times New Roman" panose="02020603050405020304" pitchFamily="18" charset="0"/>
                <a:ea typeface="宋体" panose="02010600030101010101" pitchFamily="2" charset="-122"/>
              </a:rPr>
              <a:t>编码</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不等长编码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经常使用的字符编码较短，不常用的字符编码较长。</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最优编码方案</a:t>
            </a:r>
            <a:r>
              <a:rPr lang="zh-CN" altLang="en-US" sz="2400" dirty="0">
                <a:latin typeface="Times New Roman" panose="02020603050405020304" pitchFamily="18" charset="0"/>
                <a:ea typeface="宋体" panose="02010600030101010101" pitchFamily="2" charset="-122"/>
              </a:rPr>
              <a:t>是指编码</a:t>
            </a:r>
            <a:r>
              <a:rPr lang="zh-CN" altLang="zh-CN" sz="2400" dirty="0">
                <a:latin typeface="Times New Roman" panose="02020603050405020304" pitchFamily="18" charset="0"/>
                <a:ea typeface="宋体" panose="02010600030101010101" pitchFamily="2" charset="-122"/>
              </a:rPr>
              <a:t>总长度最短</a:t>
            </a:r>
            <a:r>
              <a:rPr lang="zh-CN" altLang="zh-CN" sz="2400" dirty="0" smtClean="0">
                <a:latin typeface="Times New Roman" panose="02020603050405020304" pitchFamily="18" charset="0"/>
                <a:ea typeface="宋体" panose="02010600030101010101" pitchFamily="2" charset="-122"/>
              </a:rPr>
              <a:t>。</a:t>
            </a:r>
            <a:r>
              <a:rPr lang="zh-CN" altLang="zh-CN" sz="2400" dirty="0" smtClean="0">
                <a:latin typeface="Times New Roman" panose="02020603050405020304" pitchFamily="18" charset="0"/>
              </a:rPr>
              <a:t>不等</a:t>
            </a:r>
            <a:r>
              <a:rPr lang="zh-CN" altLang="zh-CN" sz="2400" dirty="0">
                <a:latin typeface="Times New Roman" panose="02020603050405020304" pitchFamily="18" charset="0"/>
              </a:rPr>
              <a:t>长编码方法需要解决两个关键问题</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indent="648000">
              <a:lnSpc>
                <a:spcPct val="150000"/>
              </a:lnSpc>
            </a:pPr>
            <a:r>
              <a:rPr lang="en-US" altLang="zh-CN" sz="2400" b="1" dirty="0">
                <a:solidFill>
                  <a:srgbClr val="990000"/>
                </a:solidFill>
                <a:latin typeface="Times New Roman" panose="02020603050405020304" pitchFamily="18" charset="0"/>
              </a:rPr>
              <a:t>1</a:t>
            </a:r>
            <a:r>
              <a:rPr lang="zh-CN" altLang="zh-CN" sz="2400" b="1" dirty="0">
                <a:solidFill>
                  <a:srgbClr val="990000"/>
                </a:solidFill>
                <a:latin typeface="Times New Roman" panose="02020603050405020304" pitchFamily="18" charset="0"/>
              </a:rPr>
              <a:t>）编码尽可能短。</a:t>
            </a:r>
            <a:endParaRPr lang="en-US" altLang="zh-CN" sz="2400" b="1" dirty="0">
              <a:solidFill>
                <a:srgbClr val="990000"/>
              </a:solidFill>
              <a:latin typeface="Times New Roman" panose="02020603050405020304" pitchFamily="18" charset="0"/>
            </a:endParaRPr>
          </a:p>
          <a:p>
            <a:pPr indent="648000">
              <a:lnSpc>
                <a:spcPct val="150000"/>
              </a:lnSpc>
            </a:pPr>
            <a:r>
              <a:rPr lang="en-US" altLang="zh-CN" sz="2400" b="1" dirty="0">
                <a:solidFill>
                  <a:srgbClr val="990000"/>
                </a:solidFill>
                <a:latin typeface="Times New Roman" panose="02020603050405020304" pitchFamily="18" charset="0"/>
              </a:rPr>
              <a:t>2</a:t>
            </a:r>
            <a:r>
              <a:rPr lang="zh-CN" altLang="zh-CN" sz="2400" b="1" dirty="0">
                <a:solidFill>
                  <a:srgbClr val="990000"/>
                </a:solidFill>
                <a:latin typeface="Times New Roman" panose="02020603050405020304" pitchFamily="18" charset="0"/>
              </a:rPr>
              <a:t>）不能有</a:t>
            </a:r>
            <a:r>
              <a:rPr lang="zh-CN" altLang="zh-CN" sz="2400" b="1" dirty="0" smtClean="0">
                <a:solidFill>
                  <a:srgbClr val="990000"/>
                </a:solidFill>
                <a:latin typeface="Times New Roman" panose="02020603050405020304" pitchFamily="18" charset="0"/>
              </a:rPr>
              <a:t>二义性</a:t>
            </a:r>
            <a:r>
              <a:rPr lang="zh-CN" altLang="en-US" sz="2400" b="1" dirty="0" smtClean="0">
                <a:solidFill>
                  <a:srgbClr val="990000"/>
                </a:solidFill>
                <a:latin typeface="Times New Roman" panose="02020603050405020304" pitchFamily="18" charset="0"/>
              </a:rPr>
              <a:t>（</a:t>
            </a:r>
            <a:r>
              <a:rPr lang="zh-CN" altLang="zh-CN" sz="2400" b="1" dirty="0">
                <a:solidFill>
                  <a:srgbClr val="990000"/>
                </a:solidFill>
                <a:latin typeface="Times New Roman" panose="02020603050405020304" pitchFamily="18" charset="0"/>
              </a:rPr>
              <a:t>前缀码特性</a:t>
            </a:r>
            <a:r>
              <a:rPr lang="zh-CN" altLang="en-US" sz="2400" b="1" dirty="0" smtClean="0">
                <a:solidFill>
                  <a:srgbClr val="990000"/>
                </a:solidFill>
                <a:latin typeface="Times New Roman" panose="02020603050405020304" pitchFamily="18" charset="0"/>
              </a:rPr>
              <a:t>）</a:t>
            </a:r>
            <a:r>
              <a:rPr lang="zh-CN" altLang="zh-CN" sz="2400" b="1" dirty="0" smtClean="0">
                <a:solidFill>
                  <a:srgbClr val="990000"/>
                </a:solidFill>
                <a:latin typeface="Times New Roman" panose="02020603050405020304" pitchFamily="18" charset="0"/>
              </a:rPr>
              <a:t>。</a:t>
            </a:r>
            <a:endParaRPr lang="en-US" altLang="zh-CN" sz="2400" b="1" dirty="0">
              <a:solidFill>
                <a:srgbClr val="990000"/>
              </a:solidFill>
              <a:latin typeface="Times New Roman" panose="02020603050405020304" pitchFamily="18" charset="0"/>
            </a:endParaRPr>
          </a:p>
        </p:txBody>
      </p:sp>
    </p:spTree>
    <p:extLst>
      <p:ext uri="{BB962C8B-B14F-4D97-AF65-F5344CB8AC3E}">
        <p14:creationId xmlns:p14="http://schemas.microsoft.com/office/powerpoint/2010/main" val="25183348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p>
        </p:txBody>
      </p:sp>
      <p:sp>
        <p:nvSpPr>
          <p:cNvPr id="15" name="文本框 14">
            <a:extLst>
              <a:ext uri="{FF2B5EF4-FFF2-40B4-BE49-F238E27FC236}">
                <a16:creationId xmlns:a16="http://schemas.microsoft.com/office/drawing/2014/main" id="{1527F10D-90F7-4B74-A5FF-7FFE79E881DA}"/>
              </a:ext>
            </a:extLst>
          </p:cNvPr>
          <p:cNvSpPr txBox="1"/>
          <p:nvPr/>
        </p:nvSpPr>
        <p:spPr>
          <a:xfrm>
            <a:off x="1051613" y="1269554"/>
            <a:ext cx="10077916" cy="3416320"/>
          </a:xfrm>
          <a:prstGeom prst="rect">
            <a:avLst/>
          </a:prstGeom>
          <a:noFill/>
        </p:spPr>
        <p:txBody>
          <a:bodyPr wrap="square" rtlCol="0">
            <a:spAutoFit/>
          </a:bodyPr>
          <a:lstStyle/>
          <a:p>
            <a:pPr indent="648000">
              <a:lnSpc>
                <a:spcPct val="150000"/>
              </a:lnSpc>
            </a:pPr>
            <a:r>
              <a:rPr lang="zh-CN" altLang="zh-CN" sz="2400" dirty="0" smtClean="0">
                <a:latin typeface="Times New Roman" panose="02020603050405020304" pitchFamily="18" charset="0"/>
                <a:ea typeface="宋体" panose="02010600030101010101" pitchFamily="2" charset="-122"/>
              </a:rPr>
              <a:t>将</a:t>
            </a:r>
            <a:r>
              <a:rPr lang="zh-CN" altLang="zh-CN" sz="2400" dirty="0">
                <a:latin typeface="Times New Roman" panose="02020603050405020304" pitchFamily="18" charset="0"/>
                <a:ea typeface="宋体" panose="02010600030101010101" pitchFamily="2" charset="-122"/>
              </a:rPr>
              <a:t>所要编码的字符作为叶子节点，将该字符在文件中的使用频率作为叶子节点的权值，以自底向上的方式</a:t>
            </a:r>
            <a:r>
              <a:rPr lang="zh-CN"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通过</a:t>
            </a:r>
            <a:r>
              <a:rPr lang="en-US" altLang="zh-CN" sz="2400" i="1" dirty="0" smtClean="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次“</a:t>
            </a:r>
            <a:r>
              <a:rPr lang="zh-CN" altLang="zh-CN" sz="2400" dirty="0" smtClean="0">
                <a:latin typeface="Times New Roman" panose="02020603050405020304" pitchFamily="18" charset="0"/>
                <a:ea typeface="宋体" panose="02010600030101010101" pitchFamily="2" charset="-122"/>
              </a:rPr>
              <a:t>合并”构造</a:t>
            </a:r>
            <a:r>
              <a:rPr lang="zh-CN" altLang="en-US" sz="2400" dirty="0" smtClean="0">
                <a:latin typeface="Times New Roman" panose="02020603050405020304" pitchFamily="18" charset="0"/>
                <a:ea typeface="宋体" panose="02010600030101010101" pitchFamily="2" charset="-122"/>
              </a:rPr>
              <a:t>哈夫曼树</a:t>
            </a:r>
            <a:r>
              <a:rPr lang="zh-CN" altLang="zh-CN" sz="2400" dirty="0" smtClean="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哈夫曼编码的</a:t>
            </a:r>
            <a:r>
              <a:rPr lang="zh-CN" altLang="zh-CN" sz="2400" b="1" dirty="0">
                <a:solidFill>
                  <a:srgbClr val="990000"/>
                </a:solidFill>
                <a:latin typeface="Times New Roman" panose="02020603050405020304" pitchFamily="18" charset="0"/>
                <a:ea typeface="宋体" panose="02010600030101010101" pitchFamily="2" charset="-122"/>
              </a:rPr>
              <a:t>核心思想</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权值大的叶子离根近。</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哈夫曼算法的</a:t>
            </a:r>
            <a:r>
              <a:rPr lang="zh-CN" altLang="zh-CN" sz="2400" b="1" dirty="0">
                <a:solidFill>
                  <a:srgbClr val="990000"/>
                </a:solidFill>
                <a:latin typeface="Times New Roman" panose="02020603050405020304" pitchFamily="18" charset="0"/>
                <a:ea typeface="宋体" panose="02010600030101010101" pitchFamily="2" charset="-122"/>
              </a:rPr>
              <a:t>贪心策略</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每次从树的集合中取出没有双亲且权值最小的两棵树作为左右子树，构造一棵新树，新树根节点的权值为其左右孩子节点权值之和，并将新树插入树的集合中。</a:t>
            </a:r>
          </a:p>
        </p:txBody>
      </p:sp>
    </p:spTree>
    <p:extLst>
      <p:ext uri="{BB962C8B-B14F-4D97-AF65-F5344CB8AC3E}">
        <p14:creationId xmlns:p14="http://schemas.microsoft.com/office/powerpoint/2010/main" val="8901287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9" name="文本框 8">
            <a:extLst>
              <a:ext uri="{FF2B5EF4-FFF2-40B4-BE49-F238E27FC236}">
                <a16:creationId xmlns:a16="http://schemas.microsoft.com/office/drawing/2014/main" id="{1527F10D-90F7-4B74-A5FF-7FFE79E881DA}"/>
              </a:ext>
            </a:extLst>
          </p:cNvPr>
          <p:cNvSpPr txBox="1"/>
          <p:nvPr/>
        </p:nvSpPr>
        <p:spPr>
          <a:xfrm>
            <a:off x="596266" y="997907"/>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根据以下字符频率构造一棵哈夫曼树</a:t>
            </a:r>
            <a:r>
              <a:rPr lang="zh-CN" altLang="zh-CN" sz="2400" dirty="0">
                <a:latin typeface="Times New Roman" panose="02020603050405020304" pitchFamily="18" charset="0"/>
                <a:ea typeface="宋体" panose="02010600030101010101" pitchFamily="2" charset="-122"/>
              </a:rPr>
              <a:t>。</a:t>
            </a:r>
          </a:p>
        </p:txBody>
      </p:sp>
      <p:pic>
        <p:nvPicPr>
          <p:cNvPr id="10" name="图片 9">
            <a:extLst>
              <a:ext uri="{FF2B5EF4-FFF2-40B4-BE49-F238E27FC236}">
                <a16:creationId xmlns:a16="http://schemas.microsoft.com/office/drawing/2014/main" id="{632C8ABE-BD82-4BE7-8803-D68FF7314B74}"/>
              </a:ext>
            </a:extLst>
          </p:cNvPr>
          <p:cNvPicPr>
            <a:picLocks noChangeAspect="1"/>
          </p:cNvPicPr>
          <p:nvPr/>
        </p:nvPicPr>
        <p:blipFill rotWithShape="1">
          <a:blip r:embed="rId3">
            <a:extLst>
              <a:ext uri="{28A0092B-C50C-407E-A947-70E740481C1C}">
                <a14:useLocalDpi xmlns:a14="http://schemas.microsoft.com/office/drawing/2010/main" val="0"/>
              </a:ext>
            </a:extLst>
          </a:blip>
          <a:srcRect t="26424"/>
          <a:stretch/>
        </p:blipFill>
        <p:spPr>
          <a:xfrm>
            <a:off x="1198662" y="1744593"/>
            <a:ext cx="10184111" cy="982540"/>
          </a:xfrm>
          <a:prstGeom prst="rect">
            <a:avLst/>
          </a:prstGeom>
        </p:spPr>
      </p:pic>
    </p:spTree>
    <p:extLst>
      <p:ext uri="{BB962C8B-B14F-4D97-AF65-F5344CB8AC3E}">
        <p14:creationId xmlns:p14="http://schemas.microsoft.com/office/powerpoint/2010/main" val="26269725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910" y="2240381"/>
            <a:ext cx="4032448" cy="3857125"/>
          </a:xfrm>
          <a:prstGeom prst="rect">
            <a:avLst/>
          </a:prstGeom>
        </p:spPr>
      </p:pic>
      <p:sp>
        <p:nvSpPr>
          <p:cNvPr id="7" name="文本框 6">
            <a:extLst>
              <a:ext uri="{FF2B5EF4-FFF2-40B4-BE49-F238E27FC236}">
                <a16:creationId xmlns:a16="http://schemas.microsoft.com/office/drawing/2014/main" id="{1527F10D-90F7-4B74-A5FF-7FFE79E881DA}"/>
              </a:ext>
            </a:extLst>
          </p:cNvPr>
          <p:cNvSpPr txBox="1"/>
          <p:nvPr/>
        </p:nvSpPr>
        <p:spPr>
          <a:xfrm>
            <a:off x="660326" y="1048425"/>
            <a:ext cx="10801200" cy="1200329"/>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约定左分支上的编码为“</a:t>
            </a:r>
            <a:r>
              <a:rPr lang="en-US" altLang="zh-CN" sz="2400" dirty="0">
                <a:latin typeface="Times New Roman" panose="02020603050405020304" pitchFamily="18" charset="0"/>
                <a:ea typeface="宋体" panose="02010600030101010101" pitchFamily="2" charset="-122"/>
              </a:rPr>
              <a:t>0</a:t>
            </a:r>
            <a:r>
              <a:rPr lang="zh-CN" altLang="zh-CN" sz="2400" dirty="0">
                <a:latin typeface="Times New Roman" panose="02020603050405020304" pitchFamily="18" charset="0"/>
                <a:ea typeface="宋体" panose="02010600030101010101" pitchFamily="2" charset="-122"/>
              </a:rPr>
              <a:t>”，右分支上的编码为“</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”。从根节点到叶子节点路径上的字符组成的字符串为该叶子节点的哈夫曼编码</a:t>
            </a:r>
            <a:r>
              <a:rPr lang="zh-CN" altLang="en-US" sz="24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2350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6</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p>
        </p:txBody>
      </p:sp>
      <p:pic>
        <p:nvPicPr>
          <p:cNvPr id="7" name="图片 6">
            <a:extLst>
              <a:ext uri="{FF2B5EF4-FFF2-40B4-BE49-F238E27FC236}">
                <a16:creationId xmlns:a16="http://schemas.microsoft.com/office/drawing/2014/main" id="{8FAEF5D9-7414-49B4-AE64-BB13A12D7AC1}"/>
              </a:ext>
            </a:extLst>
          </p:cNvPr>
          <p:cNvPicPr>
            <a:picLocks noChangeAspect="1"/>
          </p:cNvPicPr>
          <p:nvPr/>
        </p:nvPicPr>
        <p:blipFill rotWithShape="1">
          <a:blip r:embed="rId3">
            <a:extLst>
              <a:ext uri="{28A0092B-C50C-407E-A947-70E740481C1C}">
                <a14:useLocalDpi xmlns:a14="http://schemas.microsoft.com/office/drawing/2010/main" val="0"/>
              </a:ext>
            </a:extLst>
          </a:blip>
          <a:srcRect b="37151"/>
          <a:stretch/>
        </p:blipFill>
        <p:spPr>
          <a:xfrm>
            <a:off x="2619232" y="4942735"/>
            <a:ext cx="6691585" cy="707868"/>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886" y="2061642"/>
            <a:ext cx="4680520" cy="2521053"/>
          </a:xfrm>
          <a:prstGeom prst="rect">
            <a:avLst/>
          </a:prstGeom>
        </p:spPr>
      </p:pic>
      <p:grpSp>
        <p:nvGrpSpPr>
          <p:cNvPr id="9" name="组合 8"/>
          <p:cNvGrpSpPr/>
          <p:nvPr/>
        </p:nvGrpSpPr>
        <p:grpSpPr>
          <a:xfrm flipH="1">
            <a:off x="1270670" y="1047524"/>
            <a:ext cx="1152128" cy="842644"/>
            <a:chOff x="1331640" y="1707656"/>
            <a:chExt cx="2796076" cy="2835508"/>
          </a:xfrm>
        </p:grpSpPr>
        <p:sp>
          <p:nvSpPr>
            <p:cNvPr id="10" name="等腰三角形 5"/>
            <p:cNvSpPr/>
            <p:nvPr/>
          </p:nvSpPr>
          <p:spPr>
            <a:xfrm>
              <a:off x="1608860" y="1707656"/>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1" name="等腰三角形 5"/>
            <p:cNvSpPr/>
            <p:nvPr/>
          </p:nvSpPr>
          <p:spPr>
            <a:xfrm>
              <a:off x="1619671" y="2445008"/>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3" name="等腰三角形 5"/>
            <p:cNvSpPr/>
            <p:nvPr/>
          </p:nvSpPr>
          <p:spPr>
            <a:xfrm flipV="1">
              <a:off x="1608860" y="3167486"/>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4" name="等腰三角形 5"/>
            <p:cNvSpPr/>
            <p:nvPr/>
          </p:nvSpPr>
          <p:spPr>
            <a:xfrm flipV="1">
              <a:off x="1619671" y="3356824"/>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sp>
          <p:nvSpPr>
            <p:cNvPr id="15" name="圆角矩形 11"/>
            <p:cNvSpPr/>
            <p:nvPr/>
          </p:nvSpPr>
          <p:spPr>
            <a:xfrm>
              <a:off x="1331640" y="3079860"/>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6"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sp>
        <p:nvSpPr>
          <p:cNvPr id="17" name="TextBox 30"/>
          <p:cNvSpPr txBox="1"/>
          <p:nvPr/>
        </p:nvSpPr>
        <p:spPr>
          <a:xfrm>
            <a:off x="2638822" y="1152221"/>
            <a:ext cx="5976664" cy="549381"/>
          </a:xfrm>
          <a:prstGeom prst="rect">
            <a:avLst/>
          </a:prstGeom>
          <a:noFill/>
        </p:spPr>
        <p:txBody>
          <a:bodyPr wrap="square" lIns="0" tIns="0" rIns="0" bIns="0" rtlCol="0">
            <a:spAutoFit/>
            <a:scene3d>
              <a:camera prst="obliqueTopLeft"/>
              <a:lightRig rig="soft" dir="t">
                <a:rot lat="0" lon="0" rev="15600000"/>
              </a:lightRig>
            </a:scene3d>
            <a:sp3d extrusionH="57150" prstMaterial="softEdge">
              <a:bevelT w="25400" h="38100"/>
            </a:sp3d>
          </a:bodyPr>
          <a:lstStyle/>
          <a:p>
            <a:pPr>
              <a:lnSpc>
                <a:spcPct val="130000"/>
              </a:lnSpc>
            </a:pPr>
            <a:r>
              <a:rPr lang="zh-CN" altLang="en-US" sz="3200" b="1" dirty="0" smtClean="0">
                <a:ln/>
                <a:solidFill>
                  <a:schemeClr val="accent4">
                    <a:lumMod val="75000"/>
                  </a:schemeClr>
                </a:solidFill>
                <a:latin typeface="宋体" panose="02010600030101010101" pitchFamily="2" charset="-122"/>
                <a:ea typeface="宋体" panose="02010600030101010101" pitchFamily="2" charset="-122"/>
              </a:rPr>
              <a:t>数据结构设计</a:t>
            </a:r>
            <a:endParaRPr lang="en-US" altLang="zh-CN" sz="3200" b="1" dirty="0">
              <a:ln/>
              <a:solidFill>
                <a:schemeClr val="accent4">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74816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1000" fill="hold"/>
                                        <p:tgtEl>
                                          <p:spTgt spid="17"/>
                                        </p:tgtEl>
                                        <p:attrNameLst>
                                          <p:attrName>ppt_w</p:attrName>
                                        </p:attrNameLst>
                                      </p:cBhvr>
                                      <p:tavLst>
                                        <p:tav tm="0">
                                          <p:val>
                                            <p:fltVal val="0"/>
                                          </p:val>
                                        </p:tav>
                                        <p:tav tm="100000">
                                          <p:val>
                                            <p:strVal val="#ppt_w"/>
                                          </p:val>
                                        </p:tav>
                                      </p:tavLst>
                                    </p:anim>
                                    <p:anim calcmode="lin" valueType="num">
                                      <p:cBhvr>
                                        <p:cTn id="11" dur="1000" fill="hold"/>
                                        <p:tgtEl>
                                          <p:spTgt spid="17"/>
                                        </p:tgtEl>
                                        <p:attrNameLst>
                                          <p:attrName>ppt_h</p:attrName>
                                        </p:attrNameLst>
                                      </p:cBhvr>
                                      <p:tavLst>
                                        <p:tav tm="0">
                                          <p:val>
                                            <p:fltVal val="0"/>
                                          </p:val>
                                        </p:tav>
                                        <p:tav tm="100000">
                                          <p:val>
                                            <p:strVal val="#ppt_h"/>
                                          </p:val>
                                        </p:tav>
                                      </p:tavLst>
                                    </p:anim>
                                    <p:anim calcmode="lin" valueType="num">
                                      <p:cBhvr>
                                        <p:cTn id="12" dur="1000" fill="hold"/>
                                        <p:tgtEl>
                                          <p:spTgt spid="17"/>
                                        </p:tgtEl>
                                        <p:attrNameLst>
                                          <p:attrName>style.rotation</p:attrName>
                                        </p:attrNameLst>
                                      </p:cBhvr>
                                      <p:tavLst>
                                        <p:tav tm="0">
                                          <p:val>
                                            <p:fltVal val="90"/>
                                          </p:val>
                                        </p:tav>
                                        <p:tav tm="100000">
                                          <p:val>
                                            <p:fltVal val="0"/>
                                          </p:val>
                                        </p:tav>
                                      </p:tavLst>
                                    </p:anim>
                                    <p:animEffect transition="in" filter="fade">
                                      <p:cBhvr>
                                        <p:cTn id="1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7</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886" y="2133650"/>
            <a:ext cx="5495262" cy="1734733"/>
          </a:xfrm>
          <a:prstGeom prst="rect">
            <a:avLst/>
          </a:prstGeom>
        </p:spPr>
      </p:pic>
      <p:grpSp>
        <p:nvGrpSpPr>
          <p:cNvPr id="9" name="组合 8"/>
          <p:cNvGrpSpPr/>
          <p:nvPr/>
        </p:nvGrpSpPr>
        <p:grpSpPr>
          <a:xfrm flipH="1">
            <a:off x="1270670" y="1047524"/>
            <a:ext cx="1152128" cy="842644"/>
            <a:chOff x="1331640" y="1707656"/>
            <a:chExt cx="2796076" cy="2835508"/>
          </a:xfrm>
        </p:grpSpPr>
        <p:sp>
          <p:nvSpPr>
            <p:cNvPr id="10" name="等腰三角形 5"/>
            <p:cNvSpPr/>
            <p:nvPr/>
          </p:nvSpPr>
          <p:spPr>
            <a:xfrm>
              <a:off x="1608860" y="1707656"/>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1" name="等腰三角形 5"/>
            <p:cNvSpPr/>
            <p:nvPr/>
          </p:nvSpPr>
          <p:spPr>
            <a:xfrm>
              <a:off x="1619671" y="2445008"/>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3" name="等腰三角形 5"/>
            <p:cNvSpPr/>
            <p:nvPr/>
          </p:nvSpPr>
          <p:spPr>
            <a:xfrm flipV="1">
              <a:off x="1608860" y="3167486"/>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4" name="等腰三角形 5"/>
            <p:cNvSpPr/>
            <p:nvPr/>
          </p:nvSpPr>
          <p:spPr>
            <a:xfrm flipV="1">
              <a:off x="1619671" y="3356824"/>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sp>
          <p:nvSpPr>
            <p:cNvPr id="15" name="圆角矩形 11"/>
            <p:cNvSpPr/>
            <p:nvPr/>
          </p:nvSpPr>
          <p:spPr>
            <a:xfrm>
              <a:off x="1331640" y="3079860"/>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6"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sp>
        <p:nvSpPr>
          <p:cNvPr id="17" name="TextBox 30"/>
          <p:cNvSpPr txBox="1"/>
          <p:nvPr/>
        </p:nvSpPr>
        <p:spPr>
          <a:xfrm>
            <a:off x="2638822" y="1152221"/>
            <a:ext cx="5976664" cy="549381"/>
          </a:xfrm>
          <a:prstGeom prst="rect">
            <a:avLst/>
          </a:prstGeom>
          <a:noFill/>
        </p:spPr>
        <p:txBody>
          <a:bodyPr wrap="square" lIns="0" tIns="0" rIns="0" bIns="0" rtlCol="0">
            <a:spAutoFit/>
            <a:scene3d>
              <a:camera prst="obliqueTopLeft"/>
              <a:lightRig rig="soft" dir="t">
                <a:rot lat="0" lon="0" rev="15600000"/>
              </a:lightRig>
            </a:scene3d>
            <a:sp3d extrusionH="57150" prstMaterial="softEdge">
              <a:bevelT w="25400" h="38100"/>
            </a:sp3d>
          </a:bodyPr>
          <a:lstStyle/>
          <a:p>
            <a:pPr>
              <a:lnSpc>
                <a:spcPct val="130000"/>
              </a:lnSpc>
            </a:pPr>
            <a:r>
              <a:rPr lang="zh-CN" altLang="en-US" sz="3200" b="1" dirty="0" smtClean="0">
                <a:ln/>
                <a:solidFill>
                  <a:schemeClr val="accent4">
                    <a:lumMod val="75000"/>
                  </a:schemeClr>
                </a:solidFill>
                <a:latin typeface="宋体" panose="02010600030101010101" pitchFamily="2" charset="-122"/>
                <a:ea typeface="宋体" panose="02010600030101010101" pitchFamily="2" charset="-122"/>
              </a:rPr>
              <a:t>数据结构设计</a:t>
            </a:r>
            <a:endParaRPr lang="en-US" altLang="zh-CN" sz="3200" b="1" dirty="0">
              <a:ln/>
              <a:solidFill>
                <a:schemeClr val="accent4">
                  <a:lumMod val="75000"/>
                </a:schemeClr>
              </a:solidFill>
              <a:latin typeface="宋体" panose="02010600030101010101" pitchFamily="2" charset="-122"/>
              <a:ea typeface="宋体" panose="02010600030101010101" pitchFamily="2" charset="-122"/>
            </a:endParaRPr>
          </a:p>
        </p:txBody>
      </p:sp>
      <p:grpSp>
        <p:nvGrpSpPr>
          <p:cNvPr id="4" name="组合 3"/>
          <p:cNvGrpSpPr/>
          <p:nvPr/>
        </p:nvGrpSpPr>
        <p:grpSpPr>
          <a:xfrm>
            <a:off x="2710830" y="4300431"/>
            <a:ext cx="5741435" cy="1125945"/>
            <a:chOff x="2517460" y="4591896"/>
            <a:chExt cx="6314050" cy="1276502"/>
          </a:xfrm>
        </p:grpSpPr>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t="39635"/>
            <a:stretch/>
          </p:blipFill>
          <p:spPr>
            <a:xfrm>
              <a:off x="2517460" y="5085978"/>
              <a:ext cx="6192688" cy="782420"/>
            </a:xfrm>
            <a:prstGeom prst="rect">
              <a:avLst/>
            </a:prstGeom>
          </p:spPr>
        </p:pic>
        <p:pic>
          <p:nvPicPr>
            <p:cNvPr id="18" name="图片 17"/>
            <p:cNvPicPr>
              <a:picLocks noChangeAspect="1"/>
            </p:cNvPicPr>
            <p:nvPr/>
          </p:nvPicPr>
          <p:blipFill rotWithShape="1">
            <a:blip r:embed="rId4">
              <a:extLst>
                <a:ext uri="{28A0092B-C50C-407E-A947-70E740481C1C}">
                  <a14:useLocalDpi xmlns:a14="http://schemas.microsoft.com/office/drawing/2010/main" val="0"/>
                </a:ext>
              </a:extLst>
            </a:blip>
            <a:srcRect l="87209" b="63516"/>
            <a:stretch/>
          </p:blipFill>
          <p:spPr>
            <a:xfrm>
              <a:off x="8039422" y="4591896"/>
              <a:ext cx="792088" cy="472885"/>
            </a:xfrm>
            <a:prstGeom prst="rect">
              <a:avLst/>
            </a:prstGeom>
          </p:spPr>
        </p:pic>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l="51162" t="3150" r="37210" b="57962"/>
            <a:stretch/>
          </p:blipFill>
          <p:spPr>
            <a:xfrm>
              <a:off x="4908798" y="4626677"/>
              <a:ext cx="754359" cy="504056"/>
            </a:xfrm>
            <a:prstGeom prst="rect">
              <a:avLst/>
            </a:prstGeom>
          </p:spPr>
        </p:pic>
      </p:grpSp>
    </p:spTree>
    <p:extLst>
      <p:ext uri="{BB962C8B-B14F-4D97-AF65-F5344CB8AC3E}">
        <p14:creationId xmlns:p14="http://schemas.microsoft.com/office/powerpoint/2010/main" val="30598416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1000" fill="hold"/>
                                        <p:tgtEl>
                                          <p:spTgt spid="17"/>
                                        </p:tgtEl>
                                        <p:attrNameLst>
                                          <p:attrName>ppt_w</p:attrName>
                                        </p:attrNameLst>
                                      </p:cBhvr>
                                      <p:tavLst>
                                        <p:tav tm="0">
                                          <p:val>
                                            <p:fltVal val="0"/>
                                          </p:val>
                                        </p:tav>
                                        <p:tav tm="100000">
                                          <p:val>
                                            <p:strVal val="#ppt_w"/>
                                          </p:val>
                                        </p:tav>
                                      </p:tavLst>
                                    </p:anim>
                                    <p:anim calcmode="lin" valueType="num">
                                      <p:cBhvr>
                                        <p:cTn id="11" dur="1000" fill="hold"/>
                                        <p:tgtEl>
                                          <p:spTgt spid="17"/>
                                        </p:tgtEl>
                                        <p:attrNameLst>
                                          <p:attrName>ppt_h</p:attrName>
                                        </p:attrNameLst>
                                      </p:cBhvr>
                                      <p:tavLst>
                                        <p:tav tm="0">
                                          <p:val>
                                            <p:fltVal val="0"/>
                                          </p:val>
                                        </p:tav>
                                        <p:tav tm="100000">
                                          <p:val>
                                            <p:strVal val="#ppt_h"/>
                                          </p:val>
                                        </p:tav>
                                      </p:tavLst>
                                    </p:anim>
                                    <p:anim calcmode="lin" valueType="num">
                                      <p:cBhvr>
                                        <p:cTn id="12" dur="1000" fill="hold"/>
                                        <p:tgtEl>
                                          <p:spTgt spid="17"/>
                                        </p:tgtEl>
                                        <p:attrNameLst>
                                          <p:attrName>style.rotation</p:attrName>
                                        </p:attrNameLst>
                                      </p:cBhvr>
                                      <p:tavLst>
                                        <p:tav tm="0">
                                          <p:val>
                                            <p:fltVal val="90"/>
                                          </p:val>
                                        </p:tav>
                                        <p:tav tm="100000">
                                          <p:val>
                                            <p:fltVal val="0"/>
                                          </p:val>
                                        </p:tav>
                                      </p:tavLst>
                                    </p:anim>
                                    <p:animEffect transition="in" filter="fade">
                                      <p:cBhvr>
                                        <p:cTn id="1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8</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6" name="图片 5">
            <a:extLst>
              <a:ext uri="{FF2B5EF4-FFF2-40B4-BE49-F238E27FC236}">
                <a16:creationId xmlns:a16="http://schemas.microsoft.com/office/drawing/2014/main" id="{788B56BF-57CA-40E9-B600-DE7DB3770829}"/>
              </a:ext>
            </a:extLst>
          </p:cNvPr>
          <p:cNvPicPr>
            <a:picLocks noChangeAspect="1"/>
          </p:cNvPicPr>
          <p:nvPr/>
        </p:nvPicPr>
        <p:blipFill rotWithShape="1">
          <a:blip r:embed="rId3">
            <a:extLst>
              <a:ext uri="{28A0092B-C50C-407E-A947-70E740481C1C}">
                <a14:useLocalDpi xmlns:a14="http://schemas.microsoft.com/office/drawing/2010/main" val="0"/>
              </a:ext>
            </a:extLst>
          </a:blip>
          <a:srcRect b="7773"/>
          <a:stretch/>
        </p:blipFill>
        <p:spPr>
          <a:xfrm>
            <a:off x="1342678" y="1269554"/>
            <a:ext cx="9361040" cy="4717654"/>
          </a:xfrm>
          <a:prstGeom prst="rect">
            <a:avLst/>
          </a:prstGeom>
        </p:spPr>
      </p:pic>
    </p:spTree>
    <p:extLst>
      <p:ext uri="{BB962C8B-B14F-4D97-AF65-F5344CB8AC3E}">
        <p14:creationId xmlns:p14="http://schemas.microsoft.com/office/powerpoint/2010/main" val="247344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9</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727" y="1630246"/>
            <a:ext cx="8568952" cy="3383313"/>
          </a:xfrm>
          <a:prstGeom prst="rect">
            <a:avLst/>
          </a:prstGeom>
        </p:spPr>
      </p:pic>
    </p:spTree>
    <p:extLst>
      <p:ext uri="{BB962C8B-B14F-4D97-AF65-F5344CB8AC3E}">
        <p14:creationId xmlns:p14="http://schemas.microsoft.com/office/powerpoint/2010/main" val="31763670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550</Words>
  <Application>Microsoft Office PowerPoint</Application>
  <PresentationFormat>自定义</PresentationFormat>
  <Paragraphs>51</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华文行楷</vt:lpstr>
      <vt:lpstr>宋体</vt:lpstr>
      <vt:lpstr>微软雅黑</vt:lpstr>
      <vt:lpstr>印品黑体</vt:lpstr>
      <vt:lpstr>Arial</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200</cp:revision>
  <dcterms:created xsi:type="dcterms:W3CDTF">2015-04-23T03:04:00Z</dcterms:created>
  <dcterms:modified xsi:type="dcterms:W3CDTF">2024-09-20T09:57:02Z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