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556" r:id="rId2"/>
    <p:sldId id="541" r:id="rId3"/>
    <p:sldId id="546" r:id="rId4"/>
    <p:sldId id="550" r:id="rId5"/>
    <p:sldId id="552" r:id="rId6"/>
    <p:sldId id="553" r:id="rId7"/>
    <p:sldId id="554" r:id="rId8"/>
    <p:sldId id="557" r:id="rId9"/>
    <p:sldId id="558" r:id="rId10"/>
    <p:sldId id="559" r:id="rId11"/>
  </p:sldIdLst>
  <p:sldSz cx="12190413" cy="6859588"/>
  <p:notesSz cx="6858000" cy="9144000"/>
  <p:custDataLst>
    <p:tags r:id="rId14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0066CC"/>
    <a:srgbClr val="3399FF"/>
    <a:srgbClr val="0033CC"/>
    <a:srgbClr val="0066FF"/>
    <a:srgbClr val="38B1BF"/>
    <a:srgbClr val="EF7768"/>
    <a:srgbClr val="FF9933"/>
    <a:srgbClr val="C7C7C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2" d="100"/>
          <a:sy n="82" d="100"/>
        </p:scale>
        <p:origin x="998" y="7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C173A-3DA8-4893-B28A-1E15F55C33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761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44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777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51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421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510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428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078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27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426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3" y="299774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EF7768">
                    <a:lumMod val="50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主讲老师：陈小玉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EF7768">
                  <a:lumMod val="50000"/>
                </a:srgb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34930" y="4493758"/>
            <a:ext cx="6340197" cy="113505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 图论基础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50611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774726" y="1197546"/>
            <a:ext cx="853018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优点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8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可以对边按权值排序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  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方便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对边进行处理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8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缺点</a:t>
            </a:r>
            <a:r>
              <a:rPr lang="zh-CN" altLang="en-US" sz="28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800" b="1" dirty="0" smtClean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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不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便于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判断两点之间是否有边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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不便于访问所有邻接点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</a:t>
            </a:r>
            <a:r>
              <a:rPr lang="en-US" altLang="zh-CN" sz="2800" dirty="0">
                <a:latin typeface="Times New Roman" panose="02020603050405020304" pitchFamily="18" charset="0"/>
              </a:rPr>
              <a:t>	</a:t>
            </a:r>
            <a:r>
              <a:rPr lang="zh-CN" altLang="zh-CN" sz="2800" dirty="0">
                <a:latin typeface="Times New Roman" panose="02020603050405020304" pitchFamily="18" charset="0"/>
              </a:rPr>
              <a:t>不便于计算各顶点的度。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边集数组</a:t>
            </a:r>
          </a:p>
        </p:txBody>
      </p:sp>
    </p:spTree>
    <p:extLst>
      <p:ext uri="{BB962C8B-B14F-4D97-AF65-F5344CB8AC3E}">
        <p14:creationId xmlns:p14="http://schemas.microsoft.com/office/powerpoint/2010/main" val="6543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图的存储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69CEF23-8F9F-4E49-BDA3-A1B0089D1A06}"/>
              </a:ext>
            </a:extLst>
          </p:cNvPr>
          <p:cNvSpPr txBox="1"/>
          <p:nvPr/>
        </p:nvSpPr>
        <p:spPr>
          <a:xfrm>
            <a:off x="3029880" y="2637706"/>
            <a:ext cx="4477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8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邻接矩阵</a:t>
            </a:r>
            <a:endParaRPr lang="en-US" altLang="zh-CN" sz="2800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8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边集数组</a:t>
            </a:r>
            <a:endParaRPr lang="en-US" altLang="zh-CN" sz="2800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8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邻接</a:t>
            </a:r>
            <a:r>
              <a:rPr lang="zh-CN" altLang="zh-CN" sz="2800" dirty="0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en-US" altLang="zh-CN" sz="2800" dirty="0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/vector</a:t>
            </a:r>
            <a:endParaRPr lang="en-US" altLang="zh-CN" sz="2800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链式前向星</a:t>
            </a:r>
            <a:endParaRPr lang="en-US" altLang="zh-CN" sz="2800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855778" y="1151122"/>
            <a:ext cx="93122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图的结构比较复杂，任何两个顶点之间都可能有关系。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常用的图存储方法：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33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邻接矩阵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033318" y="1341562"/>
            <a:ext cx="995843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邻接矩阵是表示顶点之间关系的矩阵。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邻接矩阵存储方法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1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一个一维数组存储图中顶点的信息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2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一个二维数组存储图中顶点之间的邻接关系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存储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顶点之间邻接关系的二维数组称为</a:t>
            </a:r>
            <a:r>
              <a:rPr lang="zh-CN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邻接矩阵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9012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邻接矩阵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854274" y="964679"/>
            <a:ext cx="104411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在无向图中，</a:t>
            </a:r>
            <a:r>
              <a:rPr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如</a:t>
            </a:r>
            <a:r>
              <a:rPr lang="zh-CN" altLang="zh-CN" sz="2800" smtClean="0">
                <a:latin typeface="Times New Roman" panose="02020603050405020304" pitchFamily="18" charset="0"/>
                <a:ea typeface="宋体" panose="02010600030101010101" pitchFamily="2" charset="-122"/>
              </a:rPr>
              <a:t>果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800" smtClean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800" smtClean="0"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边，则邻接</a:t>
            </a:r>
            <a:r>
              <a:rPr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矩</a:t>
            </a:r>
            <a:r>
              <a:rPr lang="zh-CN" altLang="zh-CN" sz="2800" smtClean="0">
                <a:latin typeface="Times New Roman" panose="02020603050405020304" pitchFamily="18" charset="0"/>
                <a:ea typeface="宋体" panose="02010600030101010101" pitchFamily="2" charset="-122"/>
              </a:rPr>
              <a:t>阵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</a:rPr>
              <a:t>]=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]=1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否</a:t>
            </a:r>
            <a:r>
              <a:rPr lang="zh-CN" altLang="zh-CN" sz="2800" smtClean="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]=0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547515"/>
              </p:ext>
            </p:extLst>
          </p:nvPr>
        </p:nvGraphicFramePr>
        <p:xfrm>
          <a:off x="1482868" y="2860260"/>
          <a:ext cx="3103995" cy="2084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4" imgW="1333617" imgH="899133" progId="Visio.Drawing.15">
                  <p:embed/>
                </p:oleObj>
              </mc:Choice>
              <mc:Fallback>
                <p:oleObj name="Visio" r:id="rId4" imgW="1333617" imgH="899133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868" y="2860260"/>
                        <a:ext cx="3103995" cy="20843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770519"/>
              </p:ext>
            </p:extLst>
          </p:nvPr>
        </p:nvGraphicFramePr>
        <p:xfrm>
          <a:off x="5663158" y="2446720"/>
          <a:ext cx="4320480" cy="291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6" imgW="1514365" imgH="1019250" progId="Visio.Drawing.15">
                  <p:embed/>
                </p:oleObj>
              </mc:Choice>
              <mc:Fallback>
                <p:oleObj name="Visio" r:id="rId6" imgW="1514365" imgH="10192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158" y="2446720"/>
                        <a:ext cx="4320480" cy="2911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328738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2319338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24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邻接矩阵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040315" y="1041872"/>
            <a:ext cx="10369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有向图中，</a:t>
            </a:r>
            <a:r>
              <a:rPr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如</a:t>
            </a:r>
            <a:r>
              <a:rPr lang="zh-CN" altLang="zh-CN" sz="2800" smtClean="0">
                <a:latin typeface="Times New Roman" panose="02020603050405020304" pitchFamily="18" charset="0"/>
                <a:ea typeface="宋体" panose="02010600030101010101" pitchFamily="2" charset="-122"/>
              </a:rPr>
              <a:t>果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800" smtClean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800" smtClean="0"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边，则邻接</a:t>
            </a:r>
            <a:r>
              <a:rPr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矩</a:t>
            </a:r>
            <a:r>
              <a:rPr lang="zh-CN" altLang="zh-CN" sz="2800" smtClean="0">
                <a:latin typeface="Times New Roman" panose="02020603050405020304" pitchFamily="18" charset="0"/>
                <a:ea typeface="宋体" panose="02010600030101010101" pitchFamily="2" charset="-122"/>
              </a:rPr>
              <a:t>阵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]=1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否</a:t>
            </a:r>
            <a:r>
              <a:rPr lang="zh-CN" altLang="zh-CN" sz="2800" smtClean="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]=0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811408"/>
              </p:ext>
            </p:extLst>
          </p:nvPr>
        </p:nvGraphicFramePr>
        <p:xfrm>
          <a:off x="1918742" y="2437600"/>
          <a:ext cx="2736304" cy="2635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4" imgW="1188781" imgH="1135489" progId="Visio.Drawing.15">
                  <p:embed/>
                </p:oleObj>
              </mc:Choice>
              <mc:Fallback>
                <p:oleObj name="Visio" r:id="rId4" imgW="1188781" imgH="1135489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742" y="2437600"/>
                        <a:ext cx="2736304" cy="26357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474417"/>
              </p:ext>
            </p:extLst>
          </p:nvPr>
        </p:nvGraphicFramePr>
        <p:xfrm>
          <a:off x="5879182" y="2525941"/>
          <a:ext cx="4322858" cy="2701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6" imgW="1914432" imgH="1200150" progId="Visio.Drawing.15">
                  <p:embed/>
                </p:oleObj>
              </mc:Choice>
              <mc:Fallback>
                <p:oleObj name="Visio" r:id="rId6" imgW="1914432" imgH="12001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9182" y="2525941"/>
                        <a:ext cx="4322858" cy="27017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531938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2674938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邻接矩阵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040315" y="1041872"/>
            <a:ext cx="10369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在带权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中，</a:t>
            </a:r>
            <a:r>
              <a:rPr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如</a:t>
            </a:r>
            <a:r>
              <a:rPr lang="zh-CN" altLang="zh-CN" sz="2800" smtClean="0">
                <a:latin typeface="Times New Roman" panose="02020603050405020304" pitchFamily="18" charset="0"/>
                <a:ea typeface="宋体" panose="02010600030101010101" pitchFamily="2" charset="-122"/>
              </a:rPr>
              <a:t>果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800" smtClean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800" smtClean="0"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边，则邻接</a:t>
            </a:r>
            <a:r>
              <a:rPr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矩</a:t>
            </a:r>
            <a:r>
              <a:rPr lang="zh-CN" altLang="zh-CN" sz="2800" smtClean="0">
                <a:latin typeface="Times New Roman" panose="02020603050405020304" pitchFamily="18" charset="0"/>
                <a:ea typeface="宋体" panose="02010600030101010101" pitchFamily="2" charset="-122"/>
              </a:rPr>
              <a:t>阵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]=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否</a:t>
            </a:r>
            <a:r>
              <a:rPr lang="zh-CN" altLang="zh-CN" sz="2800" smtClean="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]=∞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343199"/>
              </p:ext>
            </p:extLst>
          </p:nvPr>
        </p:nvGraphicFramePr>
        <p:xfrm>
          <a:off x="1013842" y="2576520"/>
          <a:ext cx="4392488" cy="2713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Visio" r:id="rId4" imgW="1798218" imgH="1097280" progId="Visio.Drawing.15">
                  <p:embed/>
                </p:oleObj>
              </mc:Choice>
              <mc:Fallback>
                <p:oleObj name="Visio" r:id="rId4" imgW="1798218" imgH="1097280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842" y="2576520"/>
                        <a:ext cx="4392488" cy="27132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873355"/>
              </p:ext>
            </p:extLst>
          </p:nvPr>
        </p:nvGraphicFramePr>
        <p:xfrm>
          <a:off x="5807174" y="2553805"/>
          <a:ext cx="4608512" cy="2625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Visio" r:id="rId6" imgW="1666990" imgH="971460" progId="Visio.Drawing.15">
                  <p:embed/>
                </p:oleObj>
              </mc:Choice>
              <mc:Fallback>
                <p:oleObj name="Visio" r:id="rId6" imgW="1666990" imgH="97146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174" y="2553805"/>
                        <a:ext cx="4608512" cy="26258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95425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2363788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93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邻接矩阵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774726" y="1197546"/>
            <a:ext cx="853018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优点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8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快速判断两顶点之间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是否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边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 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方便计算各顶点的度。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缺点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8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不便于增删顶点。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不便于访问所有邻接点。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空间复杂度高。</a:t>
            </a:r>
          </a:p>
        </p:txBody>
      </p:sp>
    </p:spTree>
    <p:extLst>
      <p:ext uri="{BB962C8B-B14F-4D97-AF65-F5344CB8AC3E}">
        <p14:creationId xmlns:p14="http://schemas.microsoft.com/office/powerpoint/2010/main" val="199409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边集数组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69CEF23-8F9F-4E49-BDA3-A1B0089D1A06}"/>
              </a:ext>
            </a:extLst>
          </p:cNvPr>
          <p:cNvSpPr txBox="1"/>
          <p:nvPr/>
        </p:nvSpPr>
        <p:spPr>
          <a:xfrm>
            <a:off x="1198662" y="1106099"/>
            <a:ext cx="95796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边集数组表示法，通过数组存储每条边的起点和终点。如果是网，则增加一个权值域。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网的边集数组数据结构定义如下：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58" y="3501801"/>
            <a:ext cx="2968844" cy="138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2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9CEF23-8F9F-4E49-BDA3-A1B0089D1A06}"/>
              </a:ext>
            </a:extLst>
          </p:cNvPr>
          <p:cNvSpPr txBox="1"/>
          <p:nvPr/>
        </p:nvSpPr>
        <p:spPr>
          <a:xfrm>
            <a:off x="853252" y="1254025"/>
            <a:ext cx="6937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写出下图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的边集数组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边集数组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94740"/>
              </p:ext>
            </p:extLst>
          </p:nvPr>
        </p:nvGraphicFramePr>
        <p:xfrm>
          <a:off x="1414686" y="2421682"/>
          <a:ext cx="4392488" cy="2713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4" imgW="1798218" imgH="1097280" progId="Visio.Drawing.15">
                  <p:embed/>
                </p:oleObj>
              </mc:Choice>
              <mc:Fallback>
                <p:oleObj name="Visio" r:id="rId4" imgW="1798218" imgH="1097280" progId="Visio.Drawing.15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686" y="2421682"/>
                        <a:ext cx="4392488" cy="27132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577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500</Words>
  <Application>Microsoft Office PowerPoint</Application>
  <PresentationFormat>自定义</PresentationFormat>
  <Paragraphs>66</Paragraphs>
  <Slides>10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华文行楷</vt:lpstr>
      <vt:lpstr>宋体</vt:lpstr>
      <vt:lpstr>微软雅黑</vt:lpstr>
      <vt:lpstr>印品黑体</vt:lpstr>
      <vt:lpstr>Arial</vt:lpstr>
      <vt:lpstr>Calibri</vt:lpstr>
      <vt:lpstr>Symbol</vt:lpstr>
      <vt:lpstr>Times New Roman</vt:lpstr>
      <vt:lpstr>Wingdings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200</cp:revision>
  <dcterms:created xsi:type="dcterms:W3CDTF">2015-04-23T03:04:00Z</dcterms:created>
  <dcterms:modified xsi:type="dcterms:W3CDTF">2024-09-20T09:59:23Z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