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58" r:id="rId2"/>
    <p:sldId id="541" r:id="rId3"/>
    <p:sldId id="546" r:id="rId4"/>
    <p:sldId id="554" r:id="rId5"/>
    <p:sldId id="549" r:id="rId6"/>
    <p:sldId id="553" r:id="rId7"/>
    <p:sldId id="552" r:id="rId8"/>
    <p:sldId id="559" r:id="rId9"/>
    <p:sldId id="556" r:id="rId10"/>
    <p:sldId id="557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798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29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7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51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06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099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050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77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4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1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图论基础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826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799"/>
          <a:stretch/>
        </p:blipFill>
        <p:spPr>
          <a:xfrm>
            <a:off x="1486694" y="1166614"/>
            <a:ext cx="9658350" cy="67900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vector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存储图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839" y="1845618"/>
            <a:ext cx="68580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8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342678" y="1102661"/>
            <a:ext cx="92762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邻接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表是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图的一种链式存储方法。邻接表包含两部分：顶点和邻接点。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包括顶点信息和指向第一个邻接点的指针。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邻接点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包括邻接点的存储下标和指向下一个邻接点的指针。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顶点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的所有邻接点构成一个单链表。</a:t>
            </a:r>
          </a:p>
        </p:txBody>
      </p:sp>
    </p:spTree>
    <p:extLst>
      <p:ext uri="{BB962C8B-B14F-4D97-AF65-F5344CB8AC3E}">
        <p14:creationId xmlns:p14="http://schemas.microsoft.com/office/powerpoint/2010/main" val="251833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550590" y="1079952"/>
            <a:ext cx="9276241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无向图的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442345"/>
              </p:ext>
            </p:extLst>
          </p:nvPr>
        </p:nvGraphicFramePr>
        <p:xfrm>
          <a:off x="1198662" y="2709714"/>
          <a:ext cx="3096855" cy="200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4" imgW="1333617" imgH="899133" progId="Visio.Drawing.15">
                  <p:embed/>
                </p:oleObj>
              </mc:Choice>
              <mc:Fallback>
                <p:oleObj name="Visio" r:id="rId4" imgW="1333617" imgH="899133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662" y="2709714"/>
                        <a:ext cx="3096855" cy="20053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488460"/>
              </p:ext>
            </p:extLst>
          </p:nvPr>
        </p:nvGraphicFramePr>
        <p:xfrm>
          <a:off x="4824491" y="1914342"/>
          <a:ext cx="6637035" cy="3298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Visio" r:id="rId6" imgW="2918496" imgH="1462958" progId="Visio.Drawing.15">
                  <p:embed/>
                </p:oleObj>
              </mc:Choice>
              <mc:Fallback>
                <p:oleObj name="Visio" r:id="rId6" imgW="2918496" imgH="146295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91" y="1914342"/>
                        <a:ext cx="6637035" cy="32980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29063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70163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12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550590" y="1102661"/>
            <a:ext cx="9276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有向图的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邻接表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247792"/>
              </p:ext>
            </p:extLst>
          </p:nvPr>
        </p:nvGraphicFramePr>
        <p:xfrm>
          <a:off x="1414686" y="2486292"/>
          <a:ext cx="2766814" cy="2647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4" imgW="1219118" imgH="1165860" progId="Visio.Drawing.15">
                  <p:embed/>
                </p:oleObj>
              </mc:Choice>
              <mc:Fallback>
                <p:oleObj name="Visio" r:id="rId4" imgW="1219118" imgH="116586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686" y="2486292"/>
                        <a:ext cx="2766814" cy="2647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905772"/>
              </p:ext>
            </p:extLst>
          </p:nvPr>
        </p:nvGraphicFramePr>
        <p:xfrm>
          <a:off x="4901035" y="1935573"/>
          <a:ext cx="6560491" cy="3748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Visio" r:id="rId6" imgW="3070916" imgH="1729686" progId="Visio.Drawing.15">
                  <p:embed/>
                </p:oleObj>
              </mc:Choice>
              <mc:Fallback>
                <p:oleObj name="Visio" r:id="rId6" imgW="3070916" imgH="172968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035" y="1935573"/>
                        <a:ext cx="6560491" cy="37488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541463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065463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448196" y="1156474"/>
            <a:ext cx="9276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创建有向图的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邻</a:t>
            </a:r>
            <a:r>
              <a:rPr lang="zh-CN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</a:t>
            </a:r>
            <a:r>
              <a:rPr lang="zh-CN" altLang="zh-CN" sz="28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062280"/>
              </p:ext>
            </p:extLst>
          </p:nvPr>
        </p:nvGraphicFramePr>
        <p:xfrm>
          <a:off x="1342678" y="2349674"/>
          <a:ext cx="2766814" cy="2647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1219118" imgH="1165860" progId="Visio.Drawing.15">
                  <p:embed/>
                </p:oleObj>
              </mc:Choice>
              <mc:Fallback>
                <p:oleObj name="Visio" r:id="rId4" imgW="1219118" imgH="1165860" progId="Visio.Drawing.15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678" y="2349674"/>
                        <a:ext cx="2766814" cy="2647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99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004B08-A4A5-4615-A03B-6CB287F628B6}"/>
              </a:ext>
            </a:extLst>
          </p:cNvPr>
          <p:cNvSpPr txBox="1"/>
          <p:nvPr/>
        </p:nvSpPr>
        <p:spPr>
          <a:xfrm>
            <a:off x="2062758" y="1197546"/>
            <a:ext cx="6559923" cy="4534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优点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便于增删顶点。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便于访问所有邻接点。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空间复杂度低。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缺点</a:t>
            </a:r>
            <a:r>
              <a:rPr lang="zh-CN" altLang="en-US" sz="2800" b="1" dirty="0">
                <a:solidFill>
                  <a:srgbClr val="99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zh-CN" sz="2800" b="1" dirty="0">
              <a:solidFill>
                <a:srgbClr val="99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不便于判断两顶点之间是否有边。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不便于计算各顶点的度。</a:t>
            </a:r>
          </a:p>
        </p:txBody>
      </p:sp>
    </p:spTree>
    <p:extLst>
      <p:ext uri="{BB962C8B-B14F-4D97-AF65-F5344CB8AC3E}">
        <p14:creationId xmlns:p14="http://schemas.microsoft.com/office/powerpoint/2010/main" val="161158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1054646" y="1269554"/>
            <a:ext cx="102814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虽然以邻接表访问单条边的效率不高，但是访问同一节点的所有关联边时，仅需访问该节点后面的单链表，时间复杂度为该节点的度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v</a:t>
            </a:r>
            <a:r>
              <a:rPr lang="en-US" altLang="zh-CN" sz="28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</a:rPr>
              <a:t>))</a:t>
            </a:r>
            <a:r>
              <a:rPr lang="zh-CN" altLang="en-US" sz="2800" dirty="0">
                <a:latin typeface="Times New Roman" panose="02020603050405020304" pitchFamily="18" charset="0"/>
              </a:rPr>
              <a:t>；而以邻接矩阵访问同一节点的所有关联边时，时间复杂度为</a:t>
            </a:r>
            <a:r>
              <a:rPr lang="en-US" altLang="zh-CN" sz="2800" i="1" dirty="0">
                <a:latin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。总体上，邻接表比邻接矩阵效率更高。</a:t>
            </a:r>
          </a:p>
        </p:txBody>
      </p:sp>
    </p:spTree>
    <p:extLst>
      <p:ext uri="{BB962C8B-B14F-4D97-AF65-F5344CB8AC3E}">
        <p14:creationId xmlns:p14="http://schemas.microsoft.com/office/powerpoint/2010/main" val="116043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邻接表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9CEF23-8F9F-4E49-BDA3-A1B0089D1A06}"/>
              </a:ext>
            </a:extLst>
          </p:cNvPr>
          <p:cNvSpPr txBox="1"/>
          <p:nvPr/>
        </p:nvSpPr>
        <p:spPr>
          <a:xfrm>
            <a:off x="782266" y="981522"/>
            <a:ext cx="107135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</a:rPr>
              <a:t>在</a:t>
            </a:r>
            <a:r>
              <a:rPr lang="zh-CN" altLang="en-US" sz="2800">
                <a:latin typeface="Times New Roman" panose="02020603050405020304" pitchFamily="18" charset="0"/>
              </a:rPr>
              <a:t>邻接表中，当前节点的所有邻接点都是一个单链表，在链式结构中插入节点比较麻烦，使用</a:t>
            </a:r>
            <a:r>
              <a:rPr lang="en-US" altLang="zh-CN" sz="2800">
                <a:latin typeface="Times New Roman" panose="02020603050405020304" pitchFamily="18" charset="0"/>
              </a:rPr>
              <a:t>vector</a:t>
            </a:r>
            <a:r>
              <a:rPr lang="zh-CN" altLang="en-US" sz="2800">
                <a:latin typeface="Times New Roman" panose="02020603050405020304" pitchFamily="18" charset="0"/>
              </a:rPr>
              <a:t>存储当前节点的所有邻接点，操作起来非常方便，在算法竞赛中被广泛应用。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</a:rPr>
              <a:t>例如，一个无向图和使用</a:t>
            </a:r>
            <a:r>
              <a:rPr lang="en-US" altLang="zh-CN" sz="2800">
                <a:latin typeface="Times New Roman" panose="02020603050405020304" pitchFamily="18" charset="0"/>
              </a:rPr>
              <a:t>vector</a:t>
            </a:r>
            <a:r>
              <a:rPr lang="zh-CN" altLang="en-US" sz="2800">
                <a:latin typeface="Times New Roman" panose="02020603050405020304" pitchFamily="18" charset="0"/>
              </a:rPr>
              <a:t>存储该无向图的形式如下图所示</a:t>
            </a:r>
            <a:r>
              <a:rPr lang="zh-CN" altLang="en-US" sz="2800" smtClean="0">
                <a:latin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06949"/>
              </p:ext>
            </p:extLst>
          </p:nvPr>
        </p:nvGraphicFramePr>
        <p:xfrm>
          <a:off x="1918742" y="3893778"/>
          <a:ext cx="2808312" cy="186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Visio" r:id="rId4" imgW="1371539" imgH="921911" progId="Visio.Drawing.15">
                  <p:embed/>
                </p:oleObj>
              </mc:Choice>
              <mc:Fallback>
                <p:oleObj name="Visio" r:id="rId4" imgW="1371539" imgH="921911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742" y="3893778"/>
                        <a:ext cx="2808312" cy="1861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3944223"/>
              </p:ext>
            </p:extLst>
          </p:nvPr>
        </p:nvGraphicFramePr>
        <p:xfrm>
          <a:off x="6239222" y="3731185"/>
          <a:ext cx="2448272" cy="235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Visio" r:id="rId6" imgW="1135446" imgH="1112466" progId="Visio.Drawing.15">
                  <p:embed/>
                </p:oleObj>
              </mc:Choice>
              <mc:Fallback>
                <p:oleObj name="Visio" r:id="rId6" imgW="1135446" imgH="11124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222" y="3731185"/>
                        <a:ext cx="2448272" cy="2356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32873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vector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存储图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15" y="1269554"/>
            <a:ext cx="88011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9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455</Words>
  <Application>Microsoft Office PowerPoint</Application>
  <PresentationFormat>自定义</PresentationFormat>
  <Paragraphs>52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华文行楷</vt:lpstr>
      <vt:lpstr>宋体</vt:lpstr>
      <vt:lpstr>微软雅黑</vt:lpstr>
      <vt:lpstr>印品黑体</vt:lpstr>
      <vt:lpstr>Arial</vt:lpstr>
      <vt:lpstr>Calibri</vt:lpstr>
      <vt:lpstr>Symbol</vt:lpstr>
      <vt:lpstr>Times New Roman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201</cp:revision>
  <dcterms:created xsi:type="dcterms:W3CDTF">2015-04-23T03:04:00Z</dcterms:created>
  <dcterms:modified xsi:type="dcterms:W3CDTF">2024-09-20T10:00:04Z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