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771" r:id="rId2"/>
  </p:sldMasterIdLst>
  <p:notesMasterIdLst>
    <p:notesMasterId r:id="rId10"/>
  </p:notesMasterIdLst>
  <p:handoutMasterIdLst>
    <p:handoutMasterId r:id="rId11"/>
  </p:handoutMasterIdLst>
  <p:sldIdLst>
    <p:sldId id="625" r:id="rId3"/>
    <p:sldId id="600" r:id="rId4"/>
    <p:sldId id="620" r:id="rId5"/>
    <p:sldId id="621" r:id="rId6"/>
    <p:sldId id="622" r:id="rId7"/>
    <p:sldId id="623" r:id="rId8"/>
    <p:sldId id="624" r:id="rId9"/>
  </p:sldIdLst>
  <p:sldSz cx="12190413" cy="6859588"/>
  <p:notesSz cx="6858000" cy="9144000"/>
  <p:custDataLst>
    <p:tags r:id="rId12"/>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212"/>
    <a:srgbClr val="0066CC"/>
    <a:srgbClr val="660033"/>
    <a:srgbClr val="9900CC"/>
    <a:srgbClr val="38B1BF"/>
    <a:srgbClr val="0066FF"/>
    <a:srgbClr val="3399FF"/>
    <a:srgbClr val="0033CC"/>
    <a:srgbClr val="EF7768"/>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256" autoAdjust="0"/>
  </p:normalViewPr>
  <p:slideViewPr>
    <p:cSldViewPr>
      <p:cViewPr varScale="1">
        <p:scale>
          <a:sx n="82" d="100"/>
          <a:sy n="82" d="100"/>
        </p:scale>
        <p:origin x="998" y="72"/>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2024/9/20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39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39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190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89743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405908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87336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292649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406706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3544025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AFF70F-FC58-4122-A506-0B3714889BEF}" type="datetime1">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7300779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247" y="2701493"/>
            <a:ext cx="8595549" cy="182700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860599"/>
          </a:xfrm>
        </p:spPr>
        <p:txBody>
          <a:bodyPr anchor="t"/>
          <a:lstStyle>
            <a:lvl1pPr marL="0" indent="0" algn="l">
              <a:buNone/>
              <a:defRPr sz="20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6898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247" y="2161089"/>
            <a:ext cx="4183490" cy="38816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308" y="2161090"/>
            <a:ext cx="4183489" cy="38816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5630930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658" y="2161484"/>
            <a:ext cx="4185078"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658" y="2737879"/>
            <a:ext cx="4185078"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7721" y="2161484"/>
            <a:ext cx="4185073"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7722" y="2737879"/>
            <a:ext cx="4185072"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9890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609741"/>
            <a:ext cx="8595549" cy="1321106"/>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05338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01673-6F62-4415-893F-B4989FF108B4}" type="datetime1">
              <a:rPr lang="zh-CN" altLang="en-US" smtClean="0"/>
              <a:t>2024/9/20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6975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1498951"/>
            <a:ext cx="3854026" cy="1278762"/>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59842" y="515044"/>
            <a:ext cx="4512953" cy="55277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246" y="2777713"/>
            <a:ext cx="3854026" cy="2585047"/>
          </a:xfrm>
        </p:spPr>
        <p:txBody>
          <a:bodyPr>
            <a:normAutofit/>
          </a:bodyPr>
          <a:lstStyle>
            <a:lvl1pPr marL="0" indent="0">
              <a:buNone/>
              <a:defRPr sz="1400"/>
            </a:lvl1pPr>
            <a:lvl2pPr marL="457017" indent="0">
              <a:buNone/>
              <a:defRPr sz="1400"/>
            </a:lvl2pPr>
            <a:lvl3pPr marL="914035" indent="0">
              <a:buNone/>
              <a:defRPr sz="1200"/>
            </a:lvl3pPr>
            <a:lvl4pPr marL="1371052" indent="0">
              <a:buNone/>
              <a:defRPr sz="1000"/>
            </a:lvl4pPr>
            <a:lvl5pPr marL="1828068" indent="0">
              <a:buNone/>
              <a:defRPr sz="1000"/>
            </a:lvl5pPr>
            <a:lvl6pPr marL="2285085" indent="0">
              <a:buNone/>
              <a:defRPr sz="1000"/>
            </a:lvl6pPr>
            <a:lvl7pPr marL="2742103" indent="0">
              <a:buNone/>
              <a:defRPr sz="1000"/>
            </a:lvl7pPr>
            <a:lvl8pPr marL="3199120" indent="0">
              <a:buNone/>
              <a:defRPr sz="1000"/>
            </a:lvl8pPr>
            <a:lvl9pPr marL="365613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626507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4801712"/>
            <a:ext cx="8595548" cy="566869"/>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246" y="609741"/>
            <a:ext cx="8595549" cy="3846608"/>
          </a:xfrm>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246" y="5368581"/>
            <a:ext cx="8595548" cy="674180"/>
          </a:xfrm>
        </p:spPr>
        <p:txBody>
          <a:bodyPr>
            <a:normAutofit/>
          </a:bodyPr>
          <a:lstStyle>
            <a:lvl1pPr marL="0" indent="0">
              <a:buNone/>
              <a:defRPr sz="12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31880"/>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247" y="609741"/>
            <a:ext cx="8595549" cy="3404388"/>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70835436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5961" y="3633041"/>
            <a:ext cx="7223584" cy="381088"/>
          </a:xfrm>
        </p:spPr>
        <p:txBody>
          <a:bodyPr anchor="ctr">
            <a:noAutofit/>
          </a:bodyPr>
          <a:lstStyle>
            <a:lvl1pPr marL="0" indent="0">
              <a:buFontTx/>
              <a:buNone/>
              <a:defRPr sz="1600">
                <a:solidFill>
                  <a:schemeClr val="tx1">
                    <a:lumMod val="50000"/>
                    <a:lumOff val="50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0" name="TextBox 19"/>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latin typeface="Arial"/>
              </a:rPr>
              <a:t>”</a:t>
            </a:r>
            <a:endParaRPr lang="en-US" sz="2100" dirty="0">
              <a:solidFill>
                <a:schemeClr val="accent1">
                  <a:lumMod val="60000"/>
                  <a:lumOff val="40000"/>
                </a:schemeClr>
              </a:solidFill>
              <a:latin typeface="Arial"/>
            </a:endParaRPr>
          </a:p>
        </p:txBody>
      </p:sp>
    </p:spTree>
    <p:extLst>
      <p:ext uri="{BB962C8B-B14F-4D97-AF65-F5344CB8AC3E}">
        <p14:creationId xmlns:p14="http://schemas.microsoft.com/office/powerpoint/2010/main" val="40165459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247" y="1932435"/>
            <a:ext cx="8595549" cy="2596061"/>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199519301"/>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tx1">
                    <a:lumMod val="75000"/>
                    <a:lumOff val="25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4" name="TextBox 23"/>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0434389"/>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10" y="609741"/>
            <a:ext cx="8587085"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accent1"/>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61567578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33396005"/>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6636" y="609741"/>
            <a:ext cx="1304573" cy="525266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247" y="609741"/>
            <a:ext cx="7059231" cy="525266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04222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2024/9/20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871" y="2405091"/>
            <a:ext cx="7765925" cy="1646683"/>
          </a:xfrm>
        </p:spPr>
        <p:txBody>
          <a:bodyPr anchor="b">
            <a:noAutofit/>
          </a:bodyPr>
          <a:lstStyle>
            <a:lvl1pPr algn="r">
              <a:defRPr sz="5399">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6871" y="4051771"/>
            <a:ext cx="7765925" cy="1097153"/>
          </a:xfrm>
        </p:spPr>
        <p:txBody>
          <a:bodyPr anchor="t"/>
          <a:lstStyle>
            <a:lvl1pPr marL="0" indent="0" algn="r">
              <a:buNone/>
              <a:defRPr>
                <a:solidFill>
                  <a:schemeClr val="tx1">
                    <a:lumMod val="50000"/>
                    <a:lumOff val="50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07194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246" y="609741"/>
            <a:ext cx="8595549" cy="1321106"/>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6" y="2161090"/>
            <a:ext cx="8595549" cy="388167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4196" y="6042761"/>
            <a:ext cx="911820" cy="365210"/>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9/20/2024</a:t>
            </a:fld>
            <a:endParaRPr lang="en-US" dirty="0"/>
          </a:p>
        </p:txBody>
      </p:sp>
      <p:sp>
        <p:nvSpPr>
          <p:cNvPr id="5" name="Footer Placeholder 4"/>
          <p:cNvSpPr>
            <a:spLocks noGrp="1"/>
          </p:cNvSpPr>
          <p:nvPr>
            <p:ph type="ftr" sz="quarter" idx="3"/>
          </p:nvPr>
        </p:nvSpPr>
        <p:spPr>
          <a:xfrm>
            <a:off x="677246" y="6042761"/>
            <a:ext cx="6296792" cy="365210"/>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545" y="6042761"/>
            <a:ext cx="683250" cy="365210"/>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023443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hf hdr="0" ftr="0" dt="0"/>
  <p:txStyles>
    <p:titleStyle>
      <a:lvl1pPr algn="l" defTabSz="457154"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66" indent="-342866" algn="l" defTabSz="457154"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876" indent="-285721" algn="l" defTabSz="457154"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886" indent="-228577" algn="l" defTabSz="457154"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040"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194"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349"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503"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657"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811"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4951">
              <a:schemeClr val="accent3">
                <a:lumMod val="40000"/>
                <a:lumOff val="60000"/>
              </a:schemeClr>
            </a:gs>
            <a:gs pos="78500">
              <a:srgbClr val="F8C2B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1" name="文本框 5"/>
          <p:cNvSpPr txBox="1"/>
          <p:nvPr/>
        </p:nvSpPr>
        <p:spPr>
          <a:xfrm>
            <a:off x="5850533" y="2997746"/>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rPr>
              <a:t>主讲老师：陈小玉</a:t>
            </a:r>
            <a:endParaRPr kumimoji="0" lang="en-US" altLang="zh-CN"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endParaRPr>
          </a:p>
        </p:txBody>
      </p:sp>
      <p:sp>
        <p:nvSpPr>
          <p:cNvPr id="14" name="文本框 13"/>
          <p:cNvSpPr txBox="1"/>
          <p:nvPr/>
        </p:nvSpPr>
        <p:spPr>
          <a:xfrm>
            <a:off x="5234930" y="4493758"/>
            <a:ext cx="6340197" cy="1135054"/>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marL="0" marR="0" lvl="0" indent="0" algn="ctr" defTabSz="108839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印品黑体" panose="00000500000000000000"/>
                <a:cs typeface="微软雅黑" panose="020B0503020204020204" pitchFamily="34" charset="-122"/>
                <a:sym typeface="印品黑体" panose="00000500000000000000" pitchFamily="2" charset="-122"/>
              </a:rPr>
              <a:t>算法</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marL="0" marR="0" lvl="0" indent="0" algn="ctr" defTabSz="108839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练</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营</a:t>
            </a:r>
            <a:r>
              <a:rPr kumimoji="0" lang="en-US" altLang="zh-CN"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篇</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、提高篇、进</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阶篇）</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0" name="矩形 9"/>
          <p:cNvSpPr/>
          <p:nvPr/>
        </p:nvSpPr>
        <p:spPr>
          <a:xfrm>
            <a:off x="1270670" y="400493"/>
            <a:ext cx="10033415" cy="1569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lIns="91390" tIns="45695" rIns="91390" bIns="45695">
            <a:prstTxWarp prst="textWave2">
              <a:avLst/>
            </a:prstTxWarp>
            <a:spAutoFit/>
          </a:bodyPr>
          <a:lstStyle/>
          <a:p>
            <a:pPr algn="ctr">
              <a:defRPr/>
            </a:pP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第</a:t>
            </a:r>
            <a:r>
              <a:rPr kumimoji="0" lang="en-US" altLang="zh-CN"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6</a:t>
            </a: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章 </a:t>
            </a:r>
            <a:r>
              <a:rPr lang="zh-CN" altLang="en-US" sz="9600" b="1" smtClean="0">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算法入门</a:t>
            </a:r>
            <a:endParaRPr lang="zh-CN" altLang="en-US" sz="9600" b="1">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670" y="2492489"/>
            <a:ext cx="3816424" cy="3752770"/>
          </a:xfrm>
          <a:prstGeom prst="round2DiagRect">
            <a:avLst>
              <a:gd name="adj1" fmla="val 16667"/>
              <a:gd name="adj2" fmla="val 0"/>
            </a:avLst>
          </a:prstGeom>
          <a:ln w="88900" cap="sq">
            <a:solidFill>
              <a:srgbClr val="FFFFFF"/>
            </a:solidFill>
            <a:miter lim="800000"/>
          </a:ln>
          <a:effectLst>
            <a:outerShdw blurRad="50800" dist="38100" dir="5400000" algn="t"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2169979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18" name="矩形 17">
            <a:extLst>
              <a:ext uri="{FF2B5EF4-FFF2-40B4-BE49-F238E27FC236}">
                <a16:creationId xmlns:a16="http://schemas.microsoft.com/office/drawing/2014/main" id="{628B30EE-8C5D-4837-B780-08FE9FF85711}"/>
              </a:ext>
            </a:extLst>
          </p:cNvPr>
          <p:cNvSpPr/>
          <p:nvPr/>
        </p:nvSpPr>
        <p:spPr>
          <a:xfrm>
            <a:off x="424232" y="1000935"/>
            <a:ext cx="9423647" cy="4616648"/>
          </a:xfrm>
          <a:prstGeom prst="rect">
            <a:avLst/>
          </a:prstGeom>
        </p:spPr>
        <p:txBody>
          <a:bodyPr wrap="square">
            <a:spAutoFit/>
          </a:bodyPr>
          <a:lstStyle/>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贪心算法</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总是做出当前最好的选择，期望通过局部最优选择从而得到全局最优的解决方案。</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在贪心算法中，注意以下几个问题：</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）没有后悔药。一旦做出选择，不可以反悔。</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）有可能得到的不是最优解，而是最优解的近似解。</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）选择什么样的贪心策略，直接决定算法的好坏。</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那么，贪心算法需要遵循什么原则呢？</a:t>
            </a:r>
          </a:p>
        </p:txBody>
      </p:sp>
    </p:spTree>
    <p:extLst>
      <p:ext uri="{BB962C8B-B14F-4D97-AF65-F5344CB8AC3E}">
        <p14:creationId xmlns:p14="http://schemas.microsoft.com/office/powerpoint/2010/main" val="6047857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520415" y="1080974"/>
            <a:ext cx="9247199" cy="1384995"/>
          </a:xfrm>
          <a:prstGeom prst="rect">
            <a:avLst/>
          </a:prstGeom>
        </p:spPr>
        <p:txBody>
          <a:bodyPr wrap="square">
            <a:spAutoFit/>
          </a:bodyPr>
          <a:lstStyle/>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贪心算法求解的</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问题具有</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两个重要的特性：</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贪心</a:t>
            </a:r>
            <a:r>
              <a:rPr lang="zh-CN" altLang="en-US" sz="2800" b="1" dirty="0"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选择</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最优</a:t>
            </a:r>
            <a:r>
              <a:rPr lang="zh-CN" altLang="en-US" sz="2800" b="1" dirty="0"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子结构</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1C98400-E165-4AC9-828D-EBDF374D4F63}"/>
              </a:ext>
            </a:extLst>
          </p:cNvPr>
          <p:cNvSpPr/>
          <p:nvPr/>
        </p:nvSpPr>
        <p:spPr>
          <a:xfrm>
            <a:off x="550589" y="2384151"/>
            <a:ext cx="9423647" cy="3242170"/>
          </a:xfrm>
          <a:prstGeom prst="rect">
            <a:avLst/>
          </a:prstGeom>
        </p:spPr>
        <p:txBody>
          <a:bodyPr wrap="square">
            <a:spAutoFit/>
          </a:bodyPr>
          <a:lstStyle/>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）贪心选择</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贪心选择性质是指原问题的整体最优解可以通过一系列局部最优的选择得到。将原问题变为一个相似的但规模更小的子问题，而后的每一步都是当前最佳的选择。这种选择依赖于已做出的选择，但不依赖于未做出的选择。</a:t>
            </a:r>
          </a:p>
        </p:txBody>
      </p:sp>
    </p:spTree>
    <p:extLst>
      <p:ext uri="{BB962C8B-B14F-4D97-AF65-F5344CB8AC3E}">
        <p14:creationId xmlns:p14="http://schemas.microsoft.com/office/powerpoint/2010/main" val="5138135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22598" y="932829"/>
            <a:ext cx="9865096" cy="4616648"/>
          </a:xfrm>
          <a:prstGeom prst="rect">
            <a:avLst/>
          </a:prstGeom>
        </p:spPr>
        <p:txBody>
          <a:bodyPr wrap="square">
            <a:spAutoFit/>
          </a:bodyPr>
          <a:lstStyle/>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）最优子结构</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如果问题的最优解包含其子问题的最优解，称此问题具有</a:t>
            </a:r>
            <a:r>
              <a:rPr lang="zh-CN" altLang="en-US" sz="2800" b="1" dirty="0">
                <a:solidFill>
                  <a:srgbClr val="B11212"/>
                </a:solidFill>
                <a:latin typeface="Times New Roman" panose="02020603050405020304" pitchFamily="18" charset="0"/>
                <a:ea typeface="宋体" panose="02010600030101010101" pitchFamily="2" charset="-122"/>
                <a:cs typeface="Times New Roman" panose="02020603050405020304" pitchFamily="18" charset="0"/>
              </a:rPr>
              <a:t>最优子结构</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。最</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优子结构性质是该问题是否可用贪心算法求解的关键。</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例如，原</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，通过贪心选择选出一个当前最优解</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之后，转化为求解子问题</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i="1"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，如果原问题的最优解包含子问题的最优解，则该问题满足最优子结构性质。</a:t>
            </a:r>
          </a:p>
        </p:txBody>
      </p:sp>
      <p:pic>
        <p:nvPicPr>
          <p:cNvPr id="6" name="图片 5">
            <a:extLst>
              <a:ext uri="{FF2B5EF4-FFF2-40B4-BE49-F238E27FC236}">
                <a16:creationId xmlns:a16="http://schemas.microsoft.com/office/drawing/2014/main" id="{7E309355-4D03-4A73-ADE6-DB5268434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094" y="4861188"/>
            <a:ext cx="4183883" cy="1423206"/>
          </a:xfrm>
          <a:prstGeom prst="rect">
            <a:avLst/>
          </a:prstGeom>
        </p:spPr>
      </p:pic>
    </p:spTree>
    <p:extLst>
      <p:ext uri="{BB962C8B-B14F-4D97-AF65-F5344CB8AC3E}">
        <p14:creationId xmlns:p14="http://schemas.microsoft.com/office/powerpoint/2010/main" val="2581533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22598" y="1018397"/>
            <a:ext cx="9559406" cy="4616648"/>
          </a:xfrm>
          <a:prstGeom prst="rect">
            <a:avLst/>
          </a:prstGeom>
        </p:spPr>
        <p:txBody>
          <a:bodyPr wrap="square">
            <a:spAutoFit/>
          </a:bodyPr>
          <a:lstStyle/>
          <a:p>
            <a:pPr indent="648000">
              <a:lnSpc>
                <a:spcPct val="150000"/>
              </a:lnSpc>
            </a:pPr>
            <a:r>
              <a:rPr lang="zh-CN" altLang="en-US" sz="2800" b="1" dirty="0"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）贪心策略</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首先确定贪心策略，选择当前最好的一个方案。例如，挑选苹果，如果要求个大的是最好的，那每次都从苹果堆中拿一个最大的，作为局部最优解，贪心策略就是选择当前最大的苹果；如果要求最红的苹果是最好的，那每次都从苹果堆中拿一个最红的，贪心策略就是选择当前最红的苹果。</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因此根据求解目标不同，贪心策略也会不同。</a:t>
            </a:r>
          </a:p>
        </p:txBody>
      </p:sp>
    </p:spTree>
    <p:extLst>
      <p:ext uri="{BB962C8B-B14F-4D97-AF65-F5344CB8AC3E}">
        <p14:creationId xmlns:p14="http://schemas.microsoft.com/office/powerpoint/2010/main" val="1067872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22598" y="1018397"/>
            <a:ext cx="9937104" cy="4616648"/>
          </a:xfrm>
          <a:prstGeom prst="rect">
            <a:avLst/>
          </a:prstGeom>
        </p:spPr>
        <p:txBody>
          <a:bodyPr wrap="square">
            <a:spAutoFit/>
          </a:bodyPr>
          <a:lstStyle/>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）局部最优解</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根据贪心策略，一步一步地得到局部最优解。例如，第一次选一个最大的苹果放起来，记为</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，第二次再从剩下的苹果堆中选择一个最大的苹果放起来，记为</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，以此类推。</a:t>
            </a:r>
          </a:p>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）全局最优解</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把所有的局部最优解合成为原来问题的一个最优解（</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199825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贪心算法秘籍</a:t>
            </a:r>
          </a:p>
        </p:txBody>
      </p:sp>
      <p:sp>
        <p:nvSpPr>
          <p:cNvPr id="5" name="文本框 4"/>
          <p:cNvSpPr txBox="1"/>
          <p:nvPr/>
        </p:nvSpPr>
        <p:spPr>
          <a:xfrm>
            <a:off x="1017441" y="1197546"/>
            <a:ext cx="8553300" cy="1384995"/>
          </a:xfrm>
          <a:prstGeom prst="rect">
            <a:avLst/>
          </a:prstGeom>
          <a:noFill/>
        </p:spPr>
        <p:txBody>
          <a:bodyPr wrap="square" rtlCol="0">
            <a:spAutoFit/>
          </a:bodyPr>
          <a:lstStyle/>
          <a:p>
            <a:pPr indent="648000">
              <a:lnSpc>
                <a:spcPct val="150000"/>
              </a:lnSpc>
            </a:pPr>
            <a:r>
              <a:rPr lang="zh-CN" altLang="en-US" sz="2800" dirty="0">
                <a:latin typeface="宋体" panose="02010600030101010101" pitchFamily="2" charset="-122"/>
                <a:ea typeface="宋体" panose="02010600030101010101" pitchFamily="2" charset="-122"/>
              </a:rPr>
              <a:t>通过本节的学习，了解贪心算法的两个性质以及贪心算法秘籍。</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519396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2603</TotalTime>
  <Words>832</Words>
  <Application>Microsoft Office PowerPoint</Application>
  <PresentationFormat>自定义</PresentationFormat>
  <Paragraphs>36</Paragraphs>
  <Slides>7</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vt:i4>
      </vt:variant>
    </vt:vector>
  </HeadingPairs>
  <TitlesOfParts>
    <vt:vector size="20" baseType="lpstr">
      <vt:lpstr>方正姚体</vt:lpstr>
      <vt:lpstr>华文新魏</vt:lpstr>
      <vt:lpstr>华文行楷</vt:lpstr>
      <vt:lpstr>宋体</vt:lpstr>
      <vt:lpstr>微软雅黑</vt:lpstr>
      <vt:lpstr>印品黑体</vt:lpstr>
      <vt:lpstr>Arial</vt:lpstr>
      <vt:lpstr>Calibri</vt:lpstr>
      <vt:lpstr>Times New Roman</vt:lpstr>
      <vt:lpstr>Trebuchet MS</vt:lpstr>
      <vt:lpstr>Wingdings 3</vt:lpstr>
      <vt:lpstr>Office 主题</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300</cp:revision>
  <dcterms:created xsi:type="dcterms:W3CDTF">2015-04-23T03:04:00Z</dcterms:created>
  <dcterms:modified xsi:type="dcterms:W3CDTF">2024-09-20T10:03:42Z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