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771" r:id="rId2"/>
  </p:sldMasterIdLst>
  <p:notesMasterIdLst>
    <p:notesMasterId r:id="rId9"/>
  </p:notesMasterIdLst>
  <p:handoutMasterIdLst>
    <p:handoutMasterId r:id="rId10"/>
  </p:handoutMasterIdLst>
  <p:sldIdLst>
    <p:sldId id="623" r:id="rId3"/>
    <p:sldId id="600" r:id="rId4"/>
    <p:sldId id="619" r:id="rId5"/>
    <p:sldId id="620" r:id="rId6"/>
    <p:sldId id="621" r:id="rId7"/>
    <p:sldId id="622" r:id="rId8"/>
  </p:sldIdLst>
  <p:sldSz cx="12190413" cy="6859588"/>
  <p:notesSz cx="6858000" cy="9144000"/>
  <p:custDataLst>
    <p:tags r:id="rId11"/>
  </p:custDataLst>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38">
          <p15:clr>
            <a:srgbClr val="A4A3A4"/>
          </p15:clr>
        </p15:guide>
        <p15:guide id="3" pos="3840">
          <p15:clr>
            <a:srgbClr val="A4A3A4"/>
          </p15:clr>
        </p15:guide>
        <p15:guide id="4" pos="7196">
          <p15:clr>
            <a:srgbClr val="A4A3A4"/>
          </p15:clr>
        </p15:guide>
        <p15:guide id="5" pos="5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1212"/>
    <a:srgbClr val="0066CC"/>
    <a:srgbClr val="660033"/>
    <a:srgbClr val="9900CC"/>
    <a:srgbClr val="38B1BF"/>
    <a:srgbClr val="0066FF"/>
    <a:srgbClr val="3399FF"/>
    <a:srgbClr val="0033CC"/>
    <a:srgbClr val="EF7768"/>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4256" autoAdjust="0"/>
  </p:normalViewPr>
  <p:slideViewPr>
    <p:cSldViewPr>
      <p:cViewPr varScale="1">
        <p:scale>
          <a:sx n="82" d="100"/>
          <a:sy n="82" d="100"/>
        </p:scale>
        <p:origin x="998" y="72"/>
      </p:cViewPr>
      <p:guideLst>
        <p:guide orient="horz" pos="2160"/>
        <p:guide orient="horz" pos="3838"/>
        <p:guide pos="3840"/>
        <p:guide pos="7196"/>
        <p:guide pos="573"/>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C15E6-6BD2-4E4B-B1D4-218C26E1B228}" type="datetimeFigureOut">
              <a:rPr lang="zh-CN" altLang="en-US" smtClean="0"/>
              <a:t>2024/9/20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55EDCA-2189-4435-B38B-6F3C2C04435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7430C-5A66-4BD0-A971-34190B6C6019}"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AC173A-3DA8-4893-B28A-1E15F55C3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088390" rtl="0" eaLnBrk="1" fontAlgn="auto" latinLnBrk="0" hangingPunct="1">
              <a:lnSpc>
                <a:spcPct val="100000"/>
              </a:lnSpc>
              <a:spcBef>
                <a:spcPts val="0"/>
              </a:spcBef>
              <a:spcAft>
                <a:spcPts val="0"/>
              </a:spcAft>
              <a:buClrTx/>
              <a:buSzTx/>
              <a:buFontTx/>
              <a:buNone/>
              <a:tabLst/>
              <a:defRPr/>
            </a:pPr>
            <a:fld id="{74AC173A-3DA8-4893-B28A-1E15F55C330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08839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73835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89743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a:t>
            </a:fld>
            <a:endParaRPr lang="zh-CN" altLang="en-US"/>
          </a:p>
        </p:txBody>
      </p:sp>
    </p:spTree>
    <p:extLst>
      <p:ext uri="{BB962C8B-B14F-4D97-AF65-F5344CB8AC3E}">
        <p14:creationId xmlns:p14="http://schemas.microsoft.com/office/powerpoint/2010/main" val="103070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776913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438263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301756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descr="新logo1"/>
          <p:cNvPicPr>
            <a:picLocks noChangeAspect="1"/>
          </p:cNvPicPr>
          <p:nvPr userDrawn="1"/>
        </p:nvPicPr>
        <p:blipFill>
          <a:blip r:embed="rId2"/>
          <a:stretch>
            <a:fillRect/>
          </a:stretch>
        </p:blipFill>
        <p:spPr>
          <a:xfrm>
            <a:off x="254000" y="175895"/>
            <a:ext cx="1231900" cy="4597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1AFF70F-FC58-4122-A506-0B3714889BEF}" type="datetime1">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E678EF-D8EB-4C4D-85EB-EF017F1780F4}" type="slidenum">
              <a:rPr lang="zh-CN" altLang="en-US" smtClean="0"/>
              <a:t>‹#›</a:t>
            </a:fld>
            <a:endParaRPr lang="zh-CN" altLang="en-US"/>
          </a:p>
        </p:txBody>
      </p:sp>
    </p:spTree>
    <p:extLst>
      <p:ext uri="{BB962C8B-B14F-4D97-AF65-F5344CB8AC3E}">
        <p14:creationId xmlns:p14="http://schemas.microsoft.com/office/powerpoint/2010/main" val="7300779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247" y="2701493"/>
            <a:ext cx="8595549" cy="182700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528496"/>
            <a:ext cx="8595549" cy="860599"/>
          </a:xfrm>
        </p:spPr>
        <p:txBody>
          <a:bodyPr anchor="t"/>
          <a:lstStyle>
            <a:lvl1pPr marL="0" indent="0" algn="l">
              <a:buNone/>
              <a:defRPr sz="20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0268980"/>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247" y="2161089"/>
            <a:ext cx="4183490" cy="388167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308" y="2161090"/>
            <a:ext cx="4183489" cy="388167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656309304"/>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658" y="2161484"/>
            <a:ext cx="4185078" cy="576395"/>
          </a:xfrm>
        </p:spPr>
        <p:txBody>
          <a:bodyPr anchor="b">
            <a:noAutofit/>
          </a:bodyPr>
          <a:lstStyle>
            <a:lvl1pPr marL="0" indent="0">
              <a:buNone/>
              <a:defRPr sz="2400" b="0"/>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75658" y="2737879"/>
            <a:ext cx="4185078" cy="330488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7721" y="2161484"/>
            <a:ext cx="4185073" cy="576395"/>
          </a:xfrm>
        </p:spPr>
        <p:txBody>
          <a:bodyPr anchor="b">
            <a:noAutofit/>
          </a:bodyPr>
          <a:lstStyle>
            <a:lvl1pPr marL="0" indent="0">
              <a:buNone/>
              <a:defRPr sz="2400" b="0"/>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087722" y="2737879"/>
            <a:ext cx="4185072" cy="3304882"/>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98904"/>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609741"/>
            <a:ext cx="8595549" cy="1321106"/>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4053388"/>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01673-6F62-4415-893F-B4989FF108B4}" type="datetime1">
              <a:rPr lang="zh-CN" altLang="en-US" smtClean="0"/>
              <a:t>2024/9/20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9BB5D0-35E4-459D-AEF3-FE4D7C45CC19}" type="slidenum">
              <a:rPr lang="zh-CN" altLang="en-US" smtClean="0"/>
              <a:t>‹#›</a:t>
            </a:fld>
            <a:endParaRPr lang="zh-CN" altLang="en-US"/>
          </a:p>
        </p:txBody>
      </p:sp>
    </p:spTree>
    <p:extLst>
      <p:ext uri="{BB962C8B-B14F-4D97-AF65-F5344CB8AC3E}">
        <p14:creationId xmlns:p14="http://schemas.microsoft.com/office/powerpoint/2010/main" val="8869756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1498951"/>
            <a:ext cx="3854026" cy="1278762"/>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59842" y="515044"/>
            <a:ext cx="4512953" cy="552771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246" y="2777713"/>
            <a:ext cx="3854026" cy="2585047"/>
          </a:xfrm>
        </p:spPr>
        <p:txBody>
          <a:bodyPr>
            <a:normAutofit/>
          </a:bodyPr>
          <a:lstStyle>
            <a:lvl1pPr marL="0" indent="0">
              <a:buNone/>
              <a:defRPr sz="1400"/>
            </a:lvl1pPr>
            <a:lvl2pPr marL="457017" indent="0">
              <a:buNone/>
              <a:defRPr sz="1400"/>
            </a:lvl2pPr>
            <a:lvl3pPr marL="914035" indent="0">
              <a:buNone/>
              <a:defRPr sz="1200"/>
            </a:lvl3pPr>
            <a:lvl4pPr marL="1371052" indent="0">
              <a:buNone/>
              <a:defRPr sz="1000"/>
            </a:lvl4pPr>
            <a:lvl5pPr marL="1828068" indent="0">
              <a:buNone/>
              <a:defRPr sz="1000"/>
            </a:lvl5pPr>
            <a:lvl6pPr marL="2285085" indent="0">
              <a:buNone/>
              <a:defRPr sz="1000"/>
            </a:lvl6pPr>
            <a:lvl7pPr marL="2742103" indent="0">
              <a:buNone/>
              <a:defRPr sz="1000"/>
            </a:lvl7pPr>
            <a:lvl8pPr marL="3199120" indent="0">
              <a:buNone/>
              <a:defRPr sz="1000"/>
            </a:lvl8pPr>
            <a:lvl9pPr marL="3656137"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6265077"/>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246" y="4801712"/>
            <a:ext cx="8595548" cy="566869"/>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246" y="609741"/>
            <a:ext cx="8595549" cy="3846608"/>
          </a:xfrm>
        </p:spPr>
        <p:txBody>
          <a:bodyPr anchor="t">
            <a:normAutofit/>
          </a:bodyPr>
          <a:lstStyle>
            <a:lvl1pPr marL="0" indent="0" algn="ctr">
              <a:buNone/>
              <a:defRPr sz="1600"/>
            </a:lvl1pPr>
            <a:lvl2pPr marL="457154" indent="0">
              <a:buNone/>
              <a:defRPr sz="1600"/>
            </a:lvl2pPr>
            <a:lvl3pPr marL="914309" indent="0">
              <a:buNone/>
              <a:defRPr sz="1600"/>
            </a:lvl3pPr>
            <a:lvl4pPr marL="1371463" indent="0">
              <a:buNone/>
              <a:defRPr sz="1600"/>
            </a:lvl4pPr>
            <a:lvl5pPr marL="1828617" indent="0">
              <a:buNone/>
              <a:defRPr sz="1600"/>
            </a:lvl5pPr>
            <a:lvl6pPr marL="2285771" indent="0">
              <a:buNone/>
              <a:defRPr sz="1600"/>
            </a:lvl6pPr>
            <a:lvl7pPr marL="2742926" indent="0">
              <a:buNone/>
              <a:defRPr sz="1600"/>
            </a:lvl7pPr>
            <a:lvl8pPr marL="3200080" indent="0">
              <a:buNone/>
              <a:defRPr sz="1600"/>
            </a:lvl8pPr>
            <a:lvl9pPr marL="3657234"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246" y="5368581"/>
            <a:ext cx="8595548" cy="674180"/>
          </a:xfrm>
        </p:spPr>
        <p:txBody>
          <a:bodyPr>
            <a:normAutofit/>
          </a:bodyPr>
          <a:lstStyle>
            <a:lvl1pPr marL="0" indent="0">
              <a:buNone/>
              <a:defRPr sz="1200"/>
            </a:lvl1pPr>
            <a:lvl2pPr marL="457154" indent="0">
              <a:buNone/>
              <a:defRPr sz="1200"/>
            </a:lvl2pPr>
            <a:lvl3pPr marL="914309" indent="0">
              <a:buNone/>
              <a:defRPr sz="1000"/>
            </a:lvl3pPr>
            <a:lvl4pPr marL="1371463" indent="0">
              <a:buNone/>
              <a:defRPr sz="900"/>
            </a:lvl4pPr>
            <a:lvl5pPr marL="1828617" indent="0">
              <a:buNone/>
              <a:defRPr sz="900"/>
            </a:lvl5pPr>
            <a:lvl6pPr marL="2285771" indent="0">
              <a:buNone/>
              <a:defRPr sz="900"/>
            </a:lvl6pPr>
            <a:lvl7pPr marL="2742926" indent="0">
              <a:buNone/>
              <a:defRPr sz="900"/>
            </a:lvl7pPr>
            <a:lvl8pPr marL="3200080" indent="0">
              <a:buNone/>
              <a:defRPr sz="900"/>
            </a:lvl8pPr>
            <a:lvl9pPr marL="3657234"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31880"/>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247" y="609741"/>
            <a:ext cx="8595549" cy="3404388"/>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471435"/>
            <a:ext cx="8595549" cy="1571326"/>
          </a:xfrm>
        </p:spPr>
        <p:txBody>
          <a:bodyPr anchor="ctr">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708354361"/>
      </p:ext>
    </p:extLst>
  </p:cSld>
  <p:clrMapOvr>
    <a:masterClrMapping/>
  </p:clrMapOvr>
  <p:timing>
    <p:tnLst>
      <p:par>
        <p:cTn id="1" dur="indefinite" restart="never" nodeType="tmRoot"/>
      </p:par>
    </p:tnLst>
  </p:timing>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213" y="609741"/>
            <a:ext cx="8093080"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5961" y="3633041"/>
            <a:ext cx="7223584" cy="381088"/>
          </a:xfrm>
        </p:spPr>
        <p:txBody>
          <a:bodyPr anchor="ctr">
            <a:noAutofit/>
          </a:bodyPr>
          <a:lstStyle>
            <a:lvl1pPr marL="0" indent="0">
              <a:buFontTx/>
              <a:buNone/>
              <a:defRPr sz="1600">
                <a:solidFill>
                  <a:schemeClr val="tx1">
                    <a:lumMod val="50000"/>
                    <a:lumOff val="50000"/>
                  </a:schemeClr>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471435"/>
            <a:ext cx="8595549" cy="1571326"/>
          </a:xfrm>
        </p:spPr>
        <p:txBody>
          <a:bodyPr anchor="ctr">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
        <p:nvSpPr>
          <p:cNvPr id="20" name="TextBox 19"/>
          <p:cNvSpPr txBox="1"/>
          <p:nvPr/>
        </p:nvSpPr>
        <p:spPr>
          <a:xfrm>
            <a:off x="541799" y="790561"/>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1853" y="2887225"/>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latin typeface="Arial"/>
              </a:rPr>
              <a:t>”</a:t>
            </a:r>
            <a:endParaRPr lang="en-US" sz="2100" dirty="0">
              <a:solidFill>
                <a:schemeClr val="accent1">
                  <a:lumMod val="60000"/>
                  <a:lumOff val="40000"/>
                </a:schemeClr>
              </a:solidFill>
              <a:latin typeface="Arial"/>
            </a:endParaRPr>
          </a:p>
        </p:txBody>
      </p:sp>
    </p:spTree>
    <p:extLst>
      <p:ext uri="{BB962C8B-B14F-4D97-AF65-F5344CB8AC3E}">
        <p14:creationId xmlns:p14="http://schemas.microsoft.com/office/powerpoint/2010/main" val="401654595"/>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3_两栏内容">
    <p:bg>
      <p:bgPr>
        <a:solidFill>
          <a:srgbClr val="F5F5F5"/>
        </a:solidFill>
        <a:effectLst/>
      </p:bgPr>
    </p:bg>
    <p:spTree>
      <p:nvGrpSpPr>
        <p:cNvPr id="1" name=""/>
        <p:cNvGrpSpPr/>
        <p:nvPr/>
      </p:nvGrpSpPr>
      <p:grpSpPr>
        <a:xfrm>
          <a:off x="0" y="0"/>
          <a:ext cx="0" cy="0"/>
          <a:chOff x="0" y="0"/>
          <a:chExt cx="0" cy="0"/>
        </a:xfrm>
      </p:grpSpPr>
      <p:sp>
        <p:nvSpPr>
          <p:cNvPr id="11" name="TextBox 15"/>
          <p:cNvSpPr txBox="1"/>
          <p:nvPr userDrawn="1"/>
        </p:nvSpPr>
        <p:spPr>
          <a:xfrm>
            <a:off x="10801374" y="405458"/>
            <a:ext cx="1072730" cy="400110"/>
          </a:xfrm>
          <a:prstGeom prst="rect">
            <a:avLst/>
          </a:prstGeom>
          <a:noFill/>
        </p:spPr>
        <p:txBody>
          <a:bodyPr wrap="none"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fld id="{2EEF1883-7A0E-4F66-9932-E581691AD397}" type="slidenum">
              <a:rPr lang="zh-CN" altLang="en-US" sz="2000" dirty="0" smtClean="0">
                <a:solidFill>
                  <a:schemeClr val="tx1">
                    <a:lumMod val="50000"/>
                    <a:lumOff val="50000"/>
                  </a:schemeClr>
                </a:solidFill>
                <a:latin typeface="微软雅黑" panose="020B0503020204020204" pitchFamily="34" charset="-122"/>
                <a:ea typeface="微软雅黑" panose="020B0503020204020204" pitchFamily="34" charset="-122"/>
              </a:rPr>
              <a:t>‹#›</a:t>
            </a:fld>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页</a:t>
            </a:r>
            <a:endParaRPr lang="zh-CN" altLang="en-US" sz="1600" b="0"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2" name="图片 1"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247" y="1932435"/>
            <a:ext cx="8595549" cy="2596061"/>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75000"/>
                    <a:lumOff val="25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199519301"/>
      </p:ext>
    </p:extLst>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213" y="609741"/>
            <a:ext cx="8093080"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244" y="4014129"/>
            <a:ext cx="8595550" cy="514367"/>
          </a:xfrm>
        </p:spPr>
        <p:txBody>
          <a:bodyPr anchor="b">
            <a:noAutofit/>
          </a:bodyPr>
          <a:lstStyle>
            <a:lvl1pPr marL="0" indent="0">
              <a:buFontTx/>
              <a:buNone/>
              <a:defRPr sz="2400">
                <a:solidFill>
                  <a:schemeClr val="tx1">
                    <a:lumMod val="75000"/>
                    <a:lumOff val="25000"/>
                  </a:schemeClr>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
        <p:nvSpPr>
          <p:cNvPr id="24" name="TextBox 23"/>
          <p:cNvSpPr txBox="1"/>
          <p:nvPr/>
        </p:nvSpPr>
        <p:spPr>
          <a:xfrm>
            <a:off x="541799" y="790561"/>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1853" y="2887225"/>
            <a:ext cx="609521" cy="584911"/>
          </a:xfrm>
          <a:prstGeom prst="rect">
            <a:avLst/>
          </a:prstGeom>
        </p:spPr>
        <p:txBody>
          <a:bodyPr vert="horz" lIns="91428" tIns="45714" rIns="91428" bIns="45714" rtlCol="0" anchor="ctr">
            <a:noAutofit/>
          </a:bodyPr>
          <a:lstStyle/>
          <a:p>
            <a:pPr lvl="0"/>
            <a:r>
              <a:rPr lang="en-US" sz="7999"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0434389"/>
      </p:ext>
    </p:extLst>
  </p:cSld>
  <p:clrMapOvr>
    <a:masterClrMapping/>
  </p:clrMapOvr>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10" y="609741"/>
            <a:ext cx="8587085" cy="30233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244" y="4014129"/>
            <a:ext cx="8595550" cy="514367"/>
          </a:xfrm>
        </p:spPr>
        <p:txBody>
          <a:bodyPr anchor="b">
            <a:noAutofit/>
          </a:bodyPr>
          <a:lstStyle>
            <a:lvl1pPr marL="0" indent="0">
              <a:buFontTx/>
              <a:buNone/>
              <a:defRPr sz="2400">
                <a:solidFill>
                  <a:schemeClr val="accent1"/>
                </a:solidFill>
              </a:defRPr>
            </a:lvl1pPr>
            <a:lvl2pPr marL="457154" indent="0">
              <a:buFontTx/>
              <a:buNone/>
              <a:defRPr/>
            </a:lvl2pPr>
            <a:lvl3pPr marL="914309" indent="0">
              <a:buFontTx/>
              <a:buNone/>
              <a:defRPr/>
            </a:lvl3pPr>
            <a:lvl4pPr marL="1371463" indent="0">
              <a:buFontTx/>
              <a:buNone/>
              <a:defRPr/>
            </a:lvl4pPr>
            <a:lvl5pPr marL="1828617"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77247" y="4528496"/>
            <a:ext cx="8595549" cy="1514265"/>
          </a:xfrm>
        </p:spPr>
        <p:txBody>
          <a:bodyPr anchor="t">
            <a:normAutofit/>
          </a:bodyPr>
          <a:lstStyle>
            <a:lvl1pPr marL="0" indent="0" algn="l">
              <a:buNone/>
              <a:defRPr sz="1800">
                <a:solidFill>
                  <a:schemeClr val="tx1">
                    <a:lumMod val="50000"/>
                    <a:lumOff val="50000"/>
                  </a:schemeClr>
                </a:solidFill>
              </a:defRPr>
            </a:lvl1pPr>
            <a:lvl2pPr marL="457154" indent="0">
              <a:buNone/>
              <a:defRPr sz="1800">
                <a:solidFill>
                  <a:schemeClr val="tx1">
                    <a:tint val="75000"/>
                  </a:schemeClr>
                </a:solidFill>
              </a:defRPr>
            </a:lvl2pPr>
            <a:lvl3pPr marL="914309" indent="0">
              <a:buNone/>
              <a:defRPr sz="1600">
                <a:solidFill>
                  <a:schemeClr val="tx1">
                    <a:tint val="75000"/>
                  </a:schemeClr>
                </a:solidFill>
              </a:defRPr>
            </a:lvl3pPr>
            <a:lvl4pPr marL="1371463" indent="0">
              <a:buNone/>
              <a:defRPr sz="1400">
                <a:solidFill>
                  <a:schemeClr val="tx1">
                    <a:tint val="75000"/>
                  </a:schemeClr>
                </a:solidFill>
              </a:defRPr>
            </a:lvl4pPr>
            <a:lvl5pPr marL="1828617" indent="0">
              <a:buNone/>
              <a:defRPr sz="1400">
                <a:solidFill>
                  <a:schemeClr val="tx1">
                    <a:tint val="75000"/>
                  </a:schemeClr>
                </a:solidFill>
              </a:defRPr>
            </a:lvl5pPr>
            <a:lvl6pPr marL="2285771" indent="0">
              <a:buNone/>
              <a:defRPr sz="1400">
                <a:solidFill>
                  <a:schemeClr val="tx1">
                    <a:tint val="75000"/>
                  </a:schemeClr>
                </a:solidFill>
              </a:defRPr>
            </a:lvl6pPr>
            <a:lvl7pPr marL="2742926" indent="0">
              <a:buNone/>
              <a:defRPr sz="1400">
                <a:solidFill>
                  <a:schemeClr val="tx1">
                    <a:tint val="75000"/>
                  </a:schemeClr>
                </a:solidFill>
              </a:defRPr>
            </a:lvl7pPr>
            <a:lvl8pPr marL="3200080" indent="0">
              <a:buNone/>
              <a:defRPr sz="1400">
                <a:solidFill>
                  <a:schemeClr val="tx1">
                    <a:tint val="75000"/>
                  </a:schemeClr>
                </a:solidFill>
              </a:defRPr>
            </a:lvl8pPr>
            <a:lvl9pPr marL="3657234"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0A9E03F-D76B-43AE-8EEB-2EA586D13790}" type="datetimeFigureOut">
              <a:rPr lang="zh-CN" altLang="en-US" smtClean="0"/>
              <a:t>2024/9/20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AACD3A-DAD7-478A-B5C2-FBDE4FCE7D69}" type="slidenum">
              <a:rPr lang="zh-CN" altLang="en-US" smtClean="0"/>
              <a:t>‹#›</a:t>
            </a:fld>
            <a:endParaRPr lang="zh-CN" altLang="en-US"/>
          </a:p>
        </p:txBody>
      </p:sp>
    </p:spTree>
    <p:extLst>
      <p:ext uri="{BB962C8B-B14F-4D97-AF65-F5344CB8AC3E}">
        <p14:creationId xmlns:p14="http://schemas.microsoft.com/office/powerpoint/2010/main" val="2615675783"/>
      </p:ext>
    </p:extLst>
  </p:cSld>
  <p:clrMapOvr>
    <a:masterClrMapping/>
  </p:clrMapOvr>
  <p:timing>
    <p:tnLst>
      <p:par>
        <p:cTn id="1" dur="indefinite" restart="never" nodeType="tmRoot"/>
      </p:par>
    </p:tnLst>
  </p:timing>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33396005"/>
      </p:ext>
    </p:extLst>
  </p:cSld>
  <p:clrMapOvr>
    <a:masterClrMapping/>
  </p:clrMapOvr>
  <p:timing>
    <p:tnLst>
      <p:par>
        <p:cTn id="1" dur="indefinite" restart="never" nodeType="tmRoot"/>
      </p:par>
    </p:tnLst>
  </p:timing>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6636" y="609741"/>
            <a:ext cx="1304573" cy="525266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247" y="609741"/>
            <a:ext cx="7059231" cy="5252666"/>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9042223"/>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5215B64E-8091-4498-AAE2-127260680C67}"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8D2D6B4-FA92-42BA-B7F6-51037B7F0CDA}"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B21F45CD-3ACA-4F61-B85E-8401ADE11FD0}"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406DF1B8-9158-49E2-8C02-F9AF7566C93A}" type="datetime1">
              <a:rPr lang="zh-CN" altLang="en-US" smtClean="0"/>
              <a:t>2024/9/20</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t>‹#›</a:t>
            </a:fld>
            <a:endParaRPr lang="zh-CN" altLang="en-US"/>
          </a:p>
        </p:txBody>
      </p:sp>
      <p:pic>
        <p:nvPicPr>
          <p:cNvPr id="6" name="图片 5" descr="新logo1"/>
          <p:cNvPicPr>
            <a:picLocks noChangeAspect="1"/>
          </p:cNvPicPr>
          <p:nvPr userDrawn="1"/>
        </p:nvPicPr>
        <p:blipFill>
          <a:blip r:embed="rId2"/>
          <a:stretch>
            <a:fillRect/>
          </a:stretch>
        </p:blipFill>
        <p:spPr>
          <a:xfrm>
            <a:off x="111760" y="161925"/>
            <a:ext cx="1474470" cy="550545"/>
          </a:xfrm>
          <a:prstGeom prst="rect">
            <a:avLst/>
          </a:prstGeom>
        </p:spPr>
      </p:pic>
      <p:cxnSp>
        <p:nvCxnSpPr>
          <p:cNvPr id="15" name="直接连接符 14"/>
          <p:cNvCxnSpPr/>
          <p:nvPr userDrawn="1"/>
        </p:nvCxnSpPr>
        <p:spPr>
          <a:xfrm>
            <a:off x="0" y="909514"/>
            <a:ext cx="12200731" cy="0"/>
          </a:xfrm>
          <a:prstGeom prst="line">
            <a:avLst/>
          </a:prstGeom>
          <a:ln w="28575">
            <a:solidFill>
              <a:srgbClr val="319095"/>
            </a:solidFill>
          </a:ln>
        </p:spPr>
        <p:style>
          <a:lnRef idx="1">
            <a:schemeClr val="accent1"/>
          </a:lnRef>
          <a:fillRef idx="0">
            <a:schemeClr val="accent1"/>
          </a:fillRef>
          <a:effectRef idx="0">
            <a:schemeClr val="accent1"/>
          </a:effectRef>
          <a:fontRef idx="minor">
            <a:schemeClr val="tx1"/>
          </a:fontRef>
        </p:style>
      </p:cxnSp>
      <p:sp>
        <p:nvSpPr>
          <p:cNvPr id="17" name="燕尾形 16"/>
          <p:cNvSpPr/>
          <p:nvPr userDrawn="1"/>
        </p:nvSpPr>
        <p:spPr>
          <a:xfrm>
            <a:off x="1586327" y="1"/>
            <a:ext cx="860084" cy="909514"/>
          </a:xfrm>
          <a:prstGeom prst="chevron">
            <a:avLst/>
          </a:prstGeom>
          <a:solidFill>
            <a:srgbClr val="319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9301673-6F62-4415-893F-B4989FF108B4}" type="datetime1">
              <a:rPr lang="zh-CN" altLang="en-US" smtClean="0"/>
              <a:t>2024/9/20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3311" y="1413103"/>
            <a:ext cx="10971372" cy="452701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标题 1"/>
          <p:cNvSpPr>
            <a:spLocks noGrp="1"/>
          </p:cNvSpPr>
          <p:nvPr>
            <p:ph type="title"/>
          </p:nvPr>
        </p:nvSpPr>
        <p:spPr>
          <a:xfrm>
            <a:off x="609521" y="476782"/>
            <a:ext cx="10971372" cy="936321"/>
          </a:xfr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p>
            <a:fld id="{31AFF70F-FC58-4122-A506-0B3714889BEF}" type="datetime1">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2E678EF-D8EB-4C4D-85EB-EF017F1780F4}"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8"/>
            <a:ext cx="12190413" cy="686805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871" y="2405091"/>
            <a:ext cx="7765925" cy="1646683"/>
          </a:xfrm>
        </p:spPr>
        <p:txBody>
          <a:bodyPr anchor="b">
            <a:noAutofit/>
          </a:bodyPr>
          <a:lstStyle>
            <a:lvl1pPr algn="r">
              <a:defRPr sz="5399">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6871" y="4051771"/>
            <a:ext cx="7765925" cy="1097153"/>
          </a:xfrm>
        </p:spPr>
        <p:txBody>
          <a:bodyPr anchor="t"/>
          <a:lstStyle>
            <a:lvl1pPr marL="0" indent="0" algn="r">
              <a:buNone/>
              <a:defRPr>
                <a:solidFill>
                  <a:schemeClr val="tx1">
                    <a:lumMod val="50000"/>
                    <a:lumOff val="50000"/>
                  </a:schemeClr>
                </a:solidFill>
              </a:defRPr>
            </a:lvl1pPr>
            <a:lvl2pPr marL="457154" indent="0" algn="ctr">
              <a:buNone/>
              <a:defRPr>
                <a:solidFill>
                  <a:schemeClr val="tx1">
                    <a:tint val="75000"/>
                  </a:schemeClr>
                </a:solidFill>
              </a:defRPr>
            </a:lvl2pPr>
            <a:lvl3pPr marL="914309" indent="0" algn="ctr">
              <a:buNone/>
              <a:defRPr>
                <a:solidFill>
                  <a:schemeClr val="tx1">
                    <a:tint val="75000"/>
                  </a:schemeClr>
                </a:solidFill>
              </a:defRPr>
            </a:lvl3pPr>
            <a:lvl4pPr marL="1371463" indent="0" algn="ctr">
              <a:buNone/>
              <a:defRPr>
                <a:solidFill>
                  <a:schemeClr val="tx1">
                    <a:tint val="75000"/>
                  </a:schemeClr>
                </a:solidFill>
              </a:defRPr>
            </a:lvl4pPr>
            <a:lvl5pPr marL="1828617" indent="0" algn="ctr">
              <a:buNone/>
              <a:defRPr>
                <a:solidFill>
                  <a:schemeClr val="tx1">
                    <a:tint val="75000"/>
                  </a:schemeClr>
                </a:solidFill>
              </a:defRPr>
            </a:lvl5pPr>
            <a:lvl6pPr marL="2285771"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4"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707194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8"/>
            <a:ext cx="12190413" cy="686805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246" y="609741"/>
            <a:ext cx="8595549" cy="1321106"/>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246" y="2161090"/>
            <a:ext cx="8595549" cy="3881672"/>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4196" y="6042761"/>
            <a:ext cx="911820" cy="365210"/>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9/20/2024</a:t>
            </a:fld>
            <a:endParaRPr lang="en-US" dirty="0"/>
          </a:p>
        </p:txBody>
      </p:sp>
      <p:sp>
        <p:nvSpPr>
          <p:cNvPr id="5" name="Footer Placeholder 4"/>
          <p:cNvSpPr>
            <a:spLocks noGrp="1"/>
          </p:cNvSpPr>
          <p:nvPr>
            <p:ph type="ftr" sz="quarter" idx="3"/>
          </p:nvPr>
        </p:nvSpPr>
        <p:spPr>
          <a:xfrm>
            <a:off x="677246" y="6042761"/>
            <a:ext cx="6296792" cy="365210"/>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545" y="6042761"/>
            <a:ext cx="683250" cy="365210"/>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0234430"/>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hf hdr="0" ftr="0" dt="0"/>
  <p:txStyles>
    <p:titleStyle>
      <a:lvl1pPr algn="l" defTabSz="457154"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66" indent="-342866" algn="l" defTabSz="457154"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876" indent="-285721" algn="l" defTabSz="457154"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886" indent="-228577" algn="l" defTabSz="457154"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040"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194"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349"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503"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657"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811" indent="-228577" algn="l" defTabSz="457154"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1"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34951">
              <a:schemeClr val="accent3">
                <a:lumMod val="40000"/>
                <a:lumOff val="60000"/>
              </a:schemeClr>
            </a:gs>
            <a:gs pos="78500">
              <a:srgbClr val="F8C2B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1" name="文本框 5"/>
          <p:cNvSpPr txBox="1"/>
          <p:nvPr/>
        </p:nvSpPr>
        <p:spPr>
          <a:xfrm>
            <a:off x="5850533" y="2997746"/>
            <a:ext cx="5108990" cy="830946"/>
          </a:xfrm>
          <a:prstGeom prst="rect">
            <a:avLst/>
          </a:prstGeom>
          <a:noFill/>
          <a:effectLst>
            <a:glow rad="63500">
              <a:schemeClr val="accent4">
                <a:satMod val="175000"/>
                <a:alpha val="40000"/>
              </a:schemeClr>
            </a:glow>
            <a:outerShdw blurRad="50800" dist="38100" dir="2700000" algn="tl" rotWithShape="0">
              <a:prstClr val="black">
                <a:alpha val="40000"/>
              </a:prstClr>
            </a:outerShdw>
            <a:softEdge rad="12700"/>
          </a:effectLst>
        </p:spPr>
        <p:txBody>
          <a:bodyPr wrap="none" lIns="91390" tIns="45695" rIns="91390" bIns="45695" rtlCol="0">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rPr>
              <a:t>主讲老师：陈小玉</a:t>
            </a:r>
            <a:endParaRPr kumimoji="0" lang="en-US" altLang="zh-CN" sz="4800" b="0" i="0" u="none" strike="noStrike" kern="1200" cap="none" spc="0" normalizeH="0" baseline="0" noProof="0" dirty="0">
              <a:ln>
                <a:noFill/>
              </a:ln>
              <a:solidFill>
                <a:srgbClr val="EF7768">
                  <a:lumMod val="50000"/>
                </a:srgbClr>
              </a:solidFill>
              <a:effectLst/>
              <a:uLnTx/>
              <a:uFillTx/>
              <a:latin typeface="华文行楷" panose="02010800040101010101" pitchFamily="2" charset="-122"/>
              <a:ea typeface="华文行楷" panose="02010800040101010101" pitchFamily="2" charset="-122"/>
              <a:cs typeface="+mn-cs"/>
            </a:endParaRPr>
          </a:p>
        </p:txBody>
      </p:sp>
      <p:sp>
        <p:nvSpPr>
          <p:cNvPr id="14" name="文本框 13"/>
          <p:cNvSpPr txBox="1"/>
          <p:nvPr/>
        </p:nvSpPr>
        <p:spPr>
          <a:xfrm>
            <a:off x="5234930" y="4493758"/>
            <a:ext cx="6340197" cy="1135054"/>
          </a:xfrm>
          <a:prstGeom prst="rect">
            <a:avLst/>
          </a:prstGeom>
          <a:noFill/>
          <a:ln>
            <a:noFill/>
          </a:ln>
          <a:effectLst>
            <a:outerShdw blurRad="149987" dist="250190" dir="8460000" algn="ctr">
              <a:schemeClr val="accent5">
                <a:alpha val="28000"/>
              </a:schemeClr>
            </a:outerShdw>
          </a:effectLst>
          <a:scene3d>
            <a:camera prst="orthographicFront">
              <a:rot lat="0" lon="0" rev="0"/>
            </a:camera>
            <a:lightRig rig="contrasting" dir="t">
              <a:rot lat="0" lon="0" rev="1500000"/>
            </a:lightRig>
          </a:scene3d>
          <a:sp3d prstMaterial="metal">
            <a:bevelT w="88900" h="88900"/>
          </a:sp3d>
        </p:spPr>
        <p:txBody>
          <a:bodyPr wrap="none" rtlCol="0" anchor="t">
            <a:spAutoFit/>
          </a:bodyPr>
          <a:lstStyle/>
          <a:p>
            <a:pPr marL="0" marR="0" lvl="0" indent="0" algn="ctr" defTabSz="108839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    </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著作：</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印品黑体" panose="00000500000000000000"/>
                <a:cs typeface="微软雅黑" panose="020B0503020204020204" pitchFamily="34" charset="-122"/>
                <a:sym typeface="印品黑体" panose="00000500000000000000" pitchFamily="2" charset="-122"/>
              </a:rPr>
              <a:t>算法</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趣学数据结构</a:t>
            </a: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p>
          <a:p>
            <a:pPr marL="0" marR="0" lvl="0" indent="0" algn="ctr" defTabSz="108839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算法训</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练</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营</a:t>
            </a:r>
            <a:r>
              <a:rPr kumimoji="0" lang="en-US" altLang="zh-CN"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（入门</a:t>
            </a:r>
            <a:r>
              <a:rPr kumimoji="0" lang="zh-CN" altLang="en-US" sz="2400" b="0" i="0" u="none" strike="noStrike" kern="1200" cap="none" spc="0" normalizeH="0" baseline="0" noProof="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篇</a:t>
            </a:r>
            <a:r>
              <a:rPr kumimoji="0" lang="zh-CN" altLang="en-US" sz="2400" b="0" i="0" u="none" strike="noStrike" kern="1200" cap="none" spc="0" normalizeH="0" baseline="0" noProof="0" smtClean="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、提高篇、进</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rPr>
              <a:t>阶篇）</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印品黑体" panose="00000500000000000000" pitchFamily="2" charset="-122"/>
            </a:endParaRPr>
          </a:p>
        </p:txBody>
      </p:sp>
      <p:sp>
        <p:nvSpPr>
          <p:cNvPr id="10" name="矩形 9"/>
          <p:cNvSpPr/>
          <p:nvPr/>
        </p:nvSpPr>
        <p:spPr>
          <a:xfrm>
            <a:off x="1270670" y="400493"/>
            <a:ext cx="10033415" cy="1569610"/>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none" lIns="91390" tIns="45695" rIns="91390" bIns="45695">
            <a:prstTxWarp prst="textWave2">
              <a:avLst/>
            </a:prstTxWarp>
            <a:spAutoFit/>
          </a:bodyPr>
          <a:lstStyle/>
          <a:p>
            <a:pPr marL="0" marR="0" lvl="0" indent="0" algn="ctr" defTabSz="1088390" rtl="0" eaLnBrk="1" fontAlgn="auto" latinLnBrk="0" hangingPunct="1">
              <a:lnSpc>
                <a:spcPct val="100000"/>
              </a:lnSpc>
              <a:spcBef>
                <a:spcPts val="0"/>
              </a:spcBef>
              <a:spcAft>
                <a:spcPts val="0"/>
              </a:spcAft>
              <a:buClrTx/>
              <a:buSzTx/>
              <a:buFontTx/>
              <a:buNone/>
              <a:tabLst/>
              <a:defRPr/>
            </a:pP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第</a:t>
            </a:r>
            <a:r>
              <a:rPr kumimoji="0" lang="en-US" altLang="zh-CN"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6</a:t>
            </a:r>
            <a:r>
              <a:rPr kumimoji="0" lang="zh-CN" altLang="en-US" sz="9600" b="1" i="0" u="none" strike="noStrike" kern="1200" cap="none" spc="0" normalizeH="0" baseline="0" noProof="0" smtClean="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rPr>
              <a:t>章 算法入门</a:t>
            </a:r>
            <a:endParaRPr kumimoji="0" lang="zh-CN" altLang="en-US" sz="9600" b="1" i="0" u="none" strike="noStrike" kern="1200" cap="none" spc="0" normalizeH="0" baseline="0" noProof="0">
              <a:ln>
                <a:noFill/>
              </a:ln>
              <a:solidFill>
                <a:srgbClr val="0066CC"/>
              </a:solidFill>
              <a:effectLst>
                <a:innerShdw blurRad="63500" dist="50800" dir="2700000">
                  <a:prstClr val="black">
                    <a:alpha val="50000"/>
                  </a:prstClr>
                </a:innerShdw>
              </a:effectLst>
              <a:uLnTx/>
              <a:uFillTx/>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0670" y="2492489"/>
            <a:ext cx="3816424" cy="3752770"/>
          </a:xfrm>
          <a:prstGeom prst="round2DiagRect">
            <a:avLst>
              <a:gd name="adj1" fmla="val 16667"/>
              <a:gd name="adj2" fmla="val 0"/>
            </a:avLst>
          </a:prstGeom>
          <a:ln w="88900" cap="sq">
            <a:solidFill>
              <a:srgbClr val="FFFFFF"/>
            </a:solidFill>
            <a:miter lim="800000"/>
          </a:ln>
          <a:effectLst>
            <a:outerShdw blurRad="50800" dist="38100" dir="5400000" algn="t" rotWithShape="0">
              <a:prstClr val="black">
                <a:alpha val="40000"/>
              </a:prstClr>
            </a:outerShdw>
          </a:effectLst>
          <a:scene3d>
            <a:camera prst="isometricOffAxis1Right"/>
            <a:lightRig rig="threePt" dir="t"/>
          </a:scene3d>
        </p:spPr>
      </p:pic>
    </p:spTree>
    <p:extLst>
      <p:ext uri="{BB962C8B-B14F-4D97-AF65-F5344CB8AC3E}">
        <p14:creationId xmlns:p14="http://schemas.microsoft.com/office/powerpoint/2010/main" val="27821648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分治算法秘籍</a:t>
            </a:r>
          </a:p>
        </p:txBody>
      </p:sp>
      <p:sp>
        <p:nvSpPr>
          <p:cNvPr id="18" name="矩形 17">
            <a:extLst>
              <a:ext uri="{FF2B5EF4-FFF2-40B4-BE49-F238E27FC236}">
                <a16:creationId xmlns:a16="http://schemas.microsoft.com/office/drawing/2014/main" id="{628B30EE-8C5D-4837-B780-08FE9FF85711}"/>
              </a:ext>
            </a:extLst>
          </p:cNvPr>
          <p:cNvSpPr/>
          <p:nvPr/>
        </p:nvSpPr>
        <p:spPr>
          <a:xfrm>
            <a:off x="424232" y="1018397"/>
            <a:ext cx="9847438" cy="3970318"/>
          </a:xfrm>
          <a:prstGeom prst="rect">
            <a:avLst/>
          </a:prstGeom>
        </p:spPr>
        <p:txBody>
          <a:bodyPr wrap="square">
            <a:spAutoFit/>
          </a:bodyPr>
          <a:lstStyle/>
          <a:p>
            <a:pPr indent="648000">
              <a:lnSpc>
                <a:spcPct val="150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B11212"/>
                </a:solidFill>
                <a:latin typeface="Times New Roman" panose="02020603050405020304" pitchFamily="18" charset="0"/>
                <a:ea typeface="宋体" panose="02010600030101010101" pitchFamily="2" charset="-122"/>
                <a:cs typeface="Times New Roman" panose="02020603050405020304" pitchFamily="18" charset="0"/>
              </a:rPr>
              <a:t>凡治众如治寡，分数是也。</a:t>
            </a:r>
            <a:r>
              <a:rPr lang="zh-CN" altLang="en-US" sz="28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endParaRPr>
          </a:p>
          <a:p>
            <a:pPr indent="648000">
              <a:lnSpc>
                <a:spcPct val="150000"/>
              </a:lnSpc>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dirty="0">
                <a:solidFill>
                  <a:srgbClr val="B11212"/>
                </a:solidFill>
                <a:latin typeface="Times New Roman" panose="02020603050405020304" pitchFamily="18" charset="0"/>
                <a:ea typeface="宋体" panose="02010600030101010101" pitchFamily="2" charset="-122"/>
                <a:cs typeface="Times New Roman" panose="02020603050405020304" pitchFamily="18" charset="0"/>
              </a:rPr>
              <a:t>孙子兵法</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a:t>
            </a:r>
          </a:p>
          <a:p>
            <a:pPr indent="648000">
              <a:lnSpc>
                <a:spcPct val="150000"/>
              </a:lnSpc>
            </a:pP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“分数</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分”是指分各层次的部分，“数”是每部分的人数编制，意为通过把部队分为各级组织，将帅就只需通过管理少数几个人来实现管理全军众多组织。这样，管理和指挥人数众多的大军，也如同管理和指挥人数少的部队一样容易。</a:t>
            </a:r>
          </a:p>
        </p:txBody>
      </p:sp>
    </p:spTree>
    <p:extLst>
      <p:ext uri="{BB962C8B-B14F-4D97-AF65-F5344CB8AC3E}">
        <p14:creationId xmlns:p14="http://schemas.microsoft.com/office/powerpoint/2010/main" val="6047857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分治算法秘籍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622598" y="1197546"/>
            <a:ext cx="9300030" cy="3242170"/>
          </a:xfrm>
          <a:prstGeom prst="rect">
            <a:avLst/>
          </a:prstGeom>
        </p:spPr>
        <p:txBody>
          <a:bodyPr wrap="square">
            <a:spAutoFit/>
          </a:bodyPr>
          <a:lstStyle/>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在算法设计中，引入分而治之的策略，称为</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分治算法</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，其本质就是将一个大规模的问题分解为若干个规模较小的相同子问题，分而治之。</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做成一件事，需要天时地利人和。那么在现实生活中，什么样的问题才能使用分治法解决呢？</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488799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分治算法秘籍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550590" y="1413570"/>
            <a:ext cx="9497999" cy="2677656"/>
          </a:xfrm>
          <a:prstGeom prst="rect">
            <a:avLst/>
          </a:prstGeom>
        </p:spPr>
        <p:txBody>
          <a:bodyPr wrap="square">
            <a:spAutoFit/>
          </a:bodyPr>
          <a:lstStyle/>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使用分治算法需要满足以下</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个条件：</a:t>
            </a:r>
          </a:p>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）原问题可分解为若干个规模较小的相同子问题。</a:t>
            </a:r>
          </a:p>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）子问题相互独立。</a:t>
            </a:r>
          </a:p>
          <a:p>
            <a:pPr indent="648000">
              <a:lnSpc>
                <a:spcPct val="150000"/>
              </a:lnSpc>
            </a:pP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）子问题的解可以合并为原问题的解。</a:t>
            </a:r>
          </a:p>
        </p:txBody>
      </p:sp>
    </p:spTree>
    <p:extLst>
      <p:ext uri="{BB962C8B-B14F-4D97-AF65-F5344CB8AC3E}">
        <p14:creationId xmlns:p14="http://schemas.microsoft.com/office/powerpoint/2010/main" val="29865828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分治算法秘籍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622598" y="909514"/>
            <a:ext cx="9577064" cy="5262979"/>
          </a:xfrm>
          <a:prstGeom prst="rect">
            <a:avLst/>
          </a:prstGeom>
        </p:spPr>
        <p:txBody>
          <a:bodyPr wrap="square">
            <a:spAutoFit/>
          </a:bodyPr>
          <a:lstStyle/>
          <a:p>
            <a:pPr indent="648000">
              <a:lnSpc>
                <a:spcPct val="150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分治法解题步骤</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分解</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：将要解决的问题分解为若干个规模较小、相互独立、与原问题形式相同的子问题。</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治理</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：求解各个子问题。由于各个子问题与原问题形式相同，只是规模较小而已，而当子问题划分得足够小时，就可以用较简单的方法解决。</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合并</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：按原问题的要求，将子问题的解合并为原问题的解。</a:t>
            </a:r>
          </a:p>
        </p:txBody>
      </p:sp>
    </p:spTree>
    <p:extLst>
      <p:ext uri="{BB962C8B-B14F-4D97-AF65-F5344CB8AC3E}">
        <p14:creationId xmlns:p14="http://schemas.microsoft.com/office/powerpoint/2010/main" val="6793116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接连接符 39"/>
          <p:cNvCxnSpPr/>
          <p:nvPr/>
        </p:nvCxnSpPr>
        <p:spPr>
          <a:xfrm>
            <a:off x="0" y="909514"/>
            <a:ext cx="1220073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燕尾形 41"/>
          <p:cNvSpPr/>
          <p:nvPr/>
        </p:nvSpPr>
        <p:spPr>
          <a:xfrm>
            <a:off x="-5810" y="1"/>
            <a:ext cx="860084" cy="90951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4646" y="215857"/>
            <a:ext cx="3960440" cy="584775"/>
          </a:xfrm>
          <a:prstGeom prst="rect">
            <a:avLst/>
          </a:prstGeom>
          <a:noFill/>
        </p:spPr>
        <p:txBody>
          <a:bodyPr wrap="square" rtlCol="0">
            <a:spAutoFit/>
          </a:bodyPr>
          <a:lstStyle/>
          <a:p>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sym typeface="印品黑体" panose="00000500000000000000" pitchFamily="2" charset="-122"/>
              </a:rPr>
              <a:t>分治算法秘籍</a:t>
            </a:r>
          </a:p>
        </p:txBody>
      </p:sp>
      <p:sp>
        <p:nvSpPr>
          <p:cNvPr id="5" name="矩形 4">
            <a:extLst>
              <a:ext uri="{FF2B5EF4-FFF2-40B4-BE49-F238E27FC236}">
                <a16:creationId xmlns:a16="http://schemas.microsoft.com/office/drawing/2014/main" id="{628B30EE-8C5D-4837-B780-08FE9FF85711}"/>
              </a:ext>
            </a:extLst>
          </p:cNvPr>
          <p:cNvSpPr/>
          <p:nvPr/>
        </p:nvSpPr>
        <p:spPr>
          <a:xfrm>
            <a:off x="694606" y="1018397"/>
            <a:ext cx="9073008" cy="3970318"/>
          </a:xfrm>
          <a:prstGeom prst="rect">
            <a:avLst/>
          </a:prstGeom>
        </p:spPr>
        <p:txBody>
          <a:bodyPr wrap="square">
            <a:spAutoFit/>
          </a:bodyPr>
          <a:lstStyle/>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一言以蔽之，分治法就是将一个难以直接解决的大问题，分解成一些规模较小的相同问题，以便各个击破，</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分而治之</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a:p>
            <a:pPr indent="648000">
              <a:lnSpc>
                <a:spcPct val="150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在分治算法中，各个子问题形式相同，解决的方法也一样，因此我们可以使用递归算法快速解决，</a:t>
            </a:r>
            <a:r>
              <a:rPr lang="zh-CN" altLang="en-US" sz="2800" b="1" dirty="0">
                <a:solidFill>
                  <a:srgbClr val="990000"/>
                </a:solidFill>
                <a:latin typeface="Times New Roman" panose="02020603050405020304" pitchFamily="18" charset="0"/>
                <a:ea typeface="宋体" panose="02010600030101010101" pitchFamily="2" charset="-122"/>
                <a:cs typeface="Times New Roman" panose="02020603050405020304" pitchFamily="18" charset="0"/>
              </a:rPr>
              <a:t>递归是彰显分治法优势的利器</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67261466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81">
      <a:dk1>
        <a:sysClr val="windowText" lastClr="000000"/>
      </a:dk1>
      <a:lt1>
        <a:sysClr val="window" lastClr="FFFFFF"/>
      </a:lt1>
      <a:dk2>
        <a:srgbClr val="666666"/>
      </a:dk2>
      <a:lt2>
        <a:srgbClr val="D2D2D2"/>
      </a:lt2>
      <a:accent1>
        <a:srgbClr val="EF7768"/>
      </a:accent1>
      <a:accent2>
        <a:srgbClr val="C7C7C7"/>
      </a:accent2>
      <a:accent3>
        <a:srgbClr val="38B1BF"/>
      </a:accent3>
      <a:accent4>
        <a:srgbClr val="FF9933"/>
      </a:accent4>
      <a:accent5>
        <a:srgbClr val="7F7F7F"/>
      </a:accent5>
      <a:accent6>
        <a:srgbClr val="878787"/>
      </a:accent6>
      <a:hlink>
        <a:srgbClr val="006387"/>
      </a:hlink>
      <a:folHlink>
        <a:srgbClr val="8B8B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2601</TotalTime>
  <Words>640</Words>
  <Application>Microsoft Office PowerPoint</Application>
  <PresentationFormat>自定义</PresentationFormat>
  <Paragraphs>30</Paragraphs>
  <Slides>6</Slides>
  <Notes>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vt:i4>
      </vt:variant>
    </vt:vector>
  </HeadingPairs>
  <TitlesOfParts>
    <vt:vector size="19" baseType="lpstr">
      <vt:lpstr>方正姚体</vt:lpstr>
      <vt:lpstr>华文新魏</vt:lpstr>
      <vt:lpstr>华文行楷</vt:lpstr>
      <vt:lpstr>宋体</vt:lpstr>
      <vt:lpstr>微软雅黑</vt:lpstr>
      <vt:lpstr>印品黑体</vt:lpstr>
      <vt:lpstr>Arial</vt:lpstr>
      <vt:lpstr>Calibri</vt:lpstr>
      <vt:lpstr>Times New Roman</vt:lpstr>
      <vt:lpstr>Trebuchet MS</vt:lpstr>
      <vt:lpstr>Wingdings 3</vt:lpstr>
      <vt:lpstr>Office 主题</vt:lpstr>
      <vt:lpstr>平面</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300</cp:revision>
  <dcterms:created xsi:type="dcterms:W3CDTF">2015-04-23T03:04:00Z</dcterms:created>
  <dcterms:modified xsi:type="dcterms:W3CDTF">2024-09-20T10:07:05Z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2052-11.1.0.9991</vt:lpwstr>
  </property>
</Properties>
</file>