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771" r:id="rId2"/>
  </p:sldMasterIdLst>
  <p:notesMasterIdLst>
    <p:notesMasterId r:id="rId12"/>
  </p:notesMasterIdLst>
  <p:handoutMasterIdLst>
    <p:handoutMasterId r:id="rId13"/>
  </p:handoutMasterIdLst>
  <p:sldIdLst>
    <p:sldId id="629" r:id="rId3"/>
    <p:sldId id="600" r:id="rId4"/>
    <p:sldId id="619" r:id="rId5"/>
    <p:sldId id="623" r:id="rId6"/>
    <p:sldId id="624" r:id="rId7"/>
    <p:sldId id="627" r:id="rId8"/>
    <p:sldId id="625" r:id="rId9"/>
    <p:sldId id="626" r:id="rId10"/>
    <p:sldId id="628" r:id="rId11"/>
  </p:sldIdLst>
  <p:sldSz cx="12190413" cy="6859588"/>
  <p:notesSz cx="6858000" cy="9144000"/>
  <p:custDataLst>
    <p:tags r:id="rId14"/>
  </p:custData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40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1212"/>
    <a:srgbClr val="0066CC"/>
    <a:srgbClr val="660033"/>
    <a:srgbClr val="9900CC"/>
    <a:srgbClr val="38B1BF"/>
    <a:srgbClr val="0066FF"/>
    <a:srgbClr val="3399FF"/>
    <a:srgbClr val="0033CC"/>
    <a:srgbClr val="EF7768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34" autoAdjust="0"/>
    <p:restoredTop sz="94256" autoAdjust="0"/>
  </p:normalViewPr>
  <p:slideViewPr>
    <p:cSldViewPr>
      <p:cViewPr varScale="1">
        <p:scale>
          <a:sx n="61" d="100"/>
          <a:sy n="61" d="100"/>
        </p:scale>
        <p:origin x="72" y="322"/>
      </p:cViewPr>
      <p:guideLst>
        <p:guide orient="horz" pos="2160"/>
        <p:guide orient="horz" pos="3838"/>
        <p:guide pos="3840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2024/9/16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2024/9/16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AC173A-3DA8-4893-B28A-1E15F55C330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0883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1339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438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799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015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636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07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495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8367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974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00" y="175895"/>
            <a:ext cx="1231900" cy="459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2024/9/16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07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2701493"/>
            <a:ext cx="8595549" cy="18270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860599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2689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247" y="2161089"/>
            <a:ext cx="4183490" cy="388167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308" y="2161090"/>
            <a:ext cx="4183489" cy="38816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3093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658" y="2161484"/>
            <a:ext cx="4185078" cy="57639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658" y="2737879"/>
            <a:ext cx="4185078" cy="330488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7721" y="2161484"/>
            <a:ext cx="4185073" cy="57639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7722" y="2737879"/>
            <a:ext cx="4185072" cy="330488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2989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609741"/>
            <a:ext cx="8595549" cy="132110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05338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1673-6F62-4415-893F-B4989FF108B4}" type="datetime1">
              <a:rPr lang="zh-CN" altLang="en-US" smtClean="0"/>
              <a:t>2024/9/16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97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1498951"/>
            <a:ext cx="3854026" cy="1278762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9842" y="515044"/>
            <a:ext cx="4512953" cy="55277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246" y="2777713"/>
            <a:ext cx="3854026" cy="258504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17" indent="0">
              <a:buNone/>
              <a:defRPr sz="1400"/>
            </a:lvl2pPr>
            <a:lvl3pPr marL="914035" indent="0">
              <a:buNone/>
              <a:defRPr sz="1200"/>
            </a:lvl3pPr>
            <a:lvl4pPr marL="1371052" indent="0">
              <a:buNone/>
              <a:defRPr sz="1000"/>
            </a:lvl4pPr>
            <a:lvl5pPr marL="1828068" indent="0">
              <a:buNone/>
              <a:defRPr sz="1000"/>
            </a:lvl5pPr>
            <a:lvl6pPr marL="2285085" indent="0">
              <a:buNone/>
              <a:defRPr sz="1000"/>
            </a:lvl6pPr>
            <a:lvl7pPr marL="2742103" indent="0">
              <a:buNone/>
              <a:defRPr sz="1000"/>
            </a:lvl7pPr>
            <a:lvl8pPr marL="3199120" indent="0">
              <a:buNone/>
              <a:defRPr sz="1000"/>
            </a:lvl8pPr>
            <a:lvl9pPr marL="3656137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6507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4801712"/>
            <a:ext cx="8595548" cy="566869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246" y="609741"/>
            <a:ext cx="8595549" cy="384660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54" indent="0">
              <a:buNone/>
              <a:defRPr sz="1600"/>
            </a:lvl2pPr>
            <a:lvl3pPr marL="914309" indent="0">
              <a:buNone/>
              <a:defRPr sz="1600"/>
            </a:lvl3pPr>
            <a:lvl4pPr marL="1371463" indent="0">
              <a:buNone/>
              <a:defRPr sz="1600"/>
            </a:lvl4pPr>
            <a:lvl5pPr marL="1828617" indent="0">
              <a:buNone/>
              <a:defRPr sz="1600"/>
            </a:lvl5pPr>
            <a:lvl6pPr marL="2285771" indent="0">
              <a:buNone/>
              <a:defRPr sz="1600"/>
            </a:lvl6pPr>
            <a:lvl7pPr marL="2742926" indent="0">
              <a:buNone/>
              <a:defRPr sz="1600"/>
            </a:lvl7pPr>
            <a:lvl8pPr marL="3200080" indent="0">
              <a:buNone/>
              <a:defRPr sz="1600"/>
            </a:lvl8pPr>
            <a:lvl9pPr marL="3657234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246" y="5368581"/>
            <a:ext cx="8595548" cy="67418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54" indent="0">
              <a:buNone/>
              <a:defRPr sz="1200"/>
            </a:lvl2pPr>
            <a:lvl3pPr marL="914309" indent="0">
              <a:buNone/>
              <a:defRPr sz="1000"/>
            </a:lvl3pPr>
            <a:lvl4pPr marL="1371463" indent="0">
              <a:buNone/>
              <a:defRPr sz="900"/>
            </a:lvl4pPr>
            <a:lvl5pPr marL="1828617" indent="0">
              <a:buNone/>
              <a:defRPr sz="900"/>
            </a:lvl5pPr>
            <a:lvl6pPr marL="2285771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4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318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609741"/>
            <a:ext cx="8595549" cy="3404388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471435"/>
            <a:ext cx="8595549" cy="157132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3543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213" y="609741"/>
            <a:ext cx="8093080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5961" y="3633041"/>
            <a:ext cx="7223584" cy="381088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471435"/>
            <a:ext cx="8595549" cy="157132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799" y="790561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1853" y="2887225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21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65459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1932435"/>
            <a:ext cx="8595549" cy="2596061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51930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213" y="609741"/>
            <a:ext cx="8093080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244" y="4014129"/>
            <a:ext cx="8595550" cy="51436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799" y="790561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1853" y="2887225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043438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10" y="609741"/>
            <a:ext cx="8587085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244" y="4014129"/>
            <a:ext cx="8595550" cy="51436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7578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39600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6636" y="609741"/>
            <a:ext cx="1304573" cy="525266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247" y="609741"/>
            <a:ext cx="7059231" cy="5252666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0422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215B64E-8091-4498-AAE2-127260680C67}" type="datetime1">
              <a:rPr lang="zh-CN" altLang="en-US" smtClean="0"/>
              <a:t>2024/9/16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D2D6B4-FA92-42BA-B7F6-51037B7F0CDA}" type="datetime1">
              <a:rPr lang="zh-CN" altLang="en-US" smtClean="0"/>
              <a:t>2024/9/16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21F45CD-3ACA-4F61-B85E-8401ADE11FD0}" type="datetime1">
              <a:rPr lang="zh-CN" altLang="en-US" smtClean="0"/>
              <a:t>2024/9/16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06DF1B8-9158-49E2-8C02-F9AF7566C93A}" type="datetime1">
              <a:rPr lang="zh-CN" altLang="en-US" smtClean="0"/>
              <a:t>2024/9/16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9301673-6F62-4415-893F-B4989FF108B4}" type="datetime1">
              <a:rPr lang="zh-CN" altLang="en-US" smtClean="0"/>
              <a:t>2024/9/16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11" y="1413103"/>
            <a:ext cx="10971372" cy="45270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476782"/>
            <a:ext cx="10971372" cy="93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2024/9/16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8"/>
            <a:ext cx="12190413" cy="686805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871" y="2405091"/>
            <a:ext cx="7765925" cy="1646683"/>
          </a:xfrm>
        </p:spPr>
        <p:txBody>
          <a:bodyPr anchor="b">
            <a:noAutofit/>
          </a:bodyPr>
          <a:lstStyle>
            <a:lvl1pPr algn="r">
              <a:defRPr sz="5399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871" y="4051771"/>
            <a:ext cx="7765925" cy="1097153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07194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ftr="0" dt="0"/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8"/>
            <a:ext cx="12190413" cy="686805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246" y="609741"/>
            <a:ext cx="8595549" cy="13211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6" y="2161090"/>
            <a:ext cx="8595549" cy="3881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4196" y="6042761"/>
            <a:ext cx="91182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246" y="6042761"/>
            <a:ext cx="6296792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9545" y="6042761"/>
            <a:ext cx="68325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234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154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66" indent="-342866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876" indent="-285721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886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040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194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349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503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657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811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4951">
              <a:schemeClr val="accent3">
                <a:lumMod val="40000"/>
                <a:lumOff val="60000"/>
              </a:schemeClr>
            </a:gs>
            <a:gs pos="78500">
              <a:srgbClr val="F8C2BB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5"/>
          <p:cNvSpPr txBox="1"/>
          <p:nvPr/>
        </p:nvSpPr>
        <p:spPr>
          <a:xfrm>
            <a:off x="5850533" y="2997746"/>
            <a:ext cx="5108990" cy="830946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none" lIns="91390" tIns="45695" rIns="91390" bIns="45695" rtlCol="0">
            <a:spAutoFit/>
          </a:bodyPr>
          <a:lstStyle/>
          <a:p>
            <a:pPr marL="0" marR="0" lvl="0" indent="0" algn="ct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EF7768">
                    <a:lumMod val="50000"/>
                  </a:srgbClr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主讲老师：陈小玉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rgbClr val="EF7768">
                  <a:lumMod val="50000"/>
                </a:srgbClr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234930" y="4493758"/>
            <a:ext cx="6340197" cy="1135054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chemeClr val="accent5">
                <a:alpha val="28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 anchor="t">
            <a:spAutoFit/>
          </a:bodyPr>
          <a:lstStyle/>
          <a:p>
            <a:pPr marL="0" marR="0" lvl="0" indent="0" algn="ctr" defTabSz="108839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 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著作：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印品黑体" panose="00000500000000000000"/>
                <a:cs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</a:p>
          <a:p>
            <a:pPr marL="0" marR="0" lvl="0" indent="0" algn="ctr" defTabSz="108839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算法训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练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营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（入门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篇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、提高篇、进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阶篇）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70670" y="400493"/>
            <a:ext cx="10033415" cy="15696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none" lIns="91390" tIns="45695" rIns="91390" bIns="45695">
            <a:prstTxWarp prst="textWave2">
              <a:avLst/>
            </a:prstTxWarp>
            <a:spAutoFit/>
          </a:bodyPr>
          <a:lstStyle/>
          <a:p>
            <a:pPr marL="0" marR="0" lvl="0" indent="0" algn="ct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600" b="1" i="0" u="none" strike="noStrike" kern="1200" cap="none" spc="0" normalizeH="0" baseline="0" noProof="0" smtClean="0">
                <a:ln>
                  <a:noFill/>
                </a:ln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</a:t>
            </a:r>
            <a:r>
              <a:rPr kumimoji="0" lang="en-US" altLang="zh-CN" sz="9600" b="1" i="0" u="none" strike="noStrike" kern="1200" cap="none" spc="0" normalizeH="0" baseline="0" noProof="0" smtClean="0">
                <a:ln>
                  <a:noFill/>
                </a:ln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</a:t>
            </a:r>
            <a:r>
              <a:rPr kumimoji="0" lang="zh-CN" altLang="en-US" sz="9600" b="1" i="0" u="none" strike="noStrike" kern="1200" cap="none" spc="0" normalizeH="0" baseline="0" noProof="0" smtClean="0">
                <a:ln>
                  <a:noFill/>
                </a:ln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章 算法入门</a:t>
            </a:r>
            <a:endParaRPr kumimoji="0" lang="zh-CN" altLang="en-US" sz="9600" b="1" i="0" u="none" strike="noStrike" kern="1200" cap="none" spc="0" normalizeH="0" baseline="0" noProof="0">
              <a:ln>
                <a:noFill/>
              </a:ln>
              <a:solidFill>
                <a:srgbClr val="0066CC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670" y="2492489"/>
            <a:ext cx="3816424" cy="375277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114754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合并排序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550590" y="1197546"/>
            <a:ext cx="950505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合并排序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是采用分治的策略，将一个大的问题分成很多小问题，再通过小问题解决大问题。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把待排序元素分解成两个规模大致相等的子序列，如果不易解决，再将得到的子序列继续分解，直到子序列中包含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个元素。然后自底向上进行合并，得到一个有序序列。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478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合并排序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622598" y="1269554"/>
            <a:ext cx="96334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合并排序步骤：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）分解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—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将待排序元素分成大小相当的两个子序列。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）治理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—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对两个子序列进行合并排序。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）合并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—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将排好序的有序子序列合并，得到有序序列。</a:t>
            </a:r>
          </a:p>
        </p:txBody>
      </p:sp>
    </p:spTree>
    <p:extLst>
      <p:ext uri="{BB962C8B-B14F-4D97-AF65-F5344CB8AC3E}">
        <p14:creationId xmlns:p14="http://schemas.microsoft.com/office/powerpoint/2010/main" val="1326051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合并排序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670546" y="1172697"/>
            <a:ext cx="91690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序列（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42, 15, 20, 6, 8, 38, 50, 12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）进行合并排序。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782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合并排序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854274" y="1148739"/>
            <a:ext cx="8689078" cy="6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合并方法：</a:t>
            </a:r>
            <a:endParaRPr lang="en-US" altLang="zh-CN" sz="2800" b="1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5EABCF8-82A4-4F21-8597-77BD59F420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742" y="2277666"/>
            <a:ext cx="6480720" cy="250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778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TextBox 30"/>
          <p:cNvSpPr txBox="1"/>
          <p:nvPr/>
        </p:nvSpPr>
        <p:spPr>
          <a:xfrm>
            <a:off x="2026754" y="1280928"/>
            <a:ext cx="5976664" cy="6232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ln/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算法实现</a:t>
            </a:r>
            <a:endParaRPr lang="en-US" altLang="zh-CN" sz="3200" b="1" dirty="0">
              <a:ln/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 flipH="1">
            <a:off x="982638" y="1341562"/>
            <a:ext cx="835160" cy="674726"/>
            <a:chOff x="1331640" y="1707656"/>
            <a:chExt cx="2796076" cy="2835508"/>
          </a:xfrm>
        </p:grpSpPr>
        <p:sp>
          <p:nvSpPr>
            <p:cNvPr id="18" name="等腰三角形 5"/>
            <p:cNvSpPr/>
            <p:nvPr/>
          </p:nvSpPr>
          <p:spPr>
            <a:xfrm>
              <a:off x="1608860" y="1707656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等腰三角形 5"/>
            <p:cNvSpPr/>
            <p:nvPr/>
          </p:nvSpPr>
          <p:spPr>
            <a:xfrm>
              <a:off x="1619671" y="2445008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等腰三角形 5"/>
            <p:cNvSpPr/>
            <p:nvPr/>
          </p:nvSpPr>
          <p:spPr>
            <a:xfrm flipV="1">
              <a:off x="1608860" y="3167486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5"/>
            <p:cNvSpPr/>
            <p:nvPr/>
          </p:nvSpPr>
          <p:spPr>
            <a:xfrm flipV="1">
              <a:off x="1619671" y="3356824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2" name="圆角矩形 11"/>
            <p:cNvSpPr/>
            <p:nvPr/>
          </p:nvSpPr>
          <p:spPr>
            <a:xfrm>
              <a:off x="1331640" y="3079860"/>
              <a:ext cx="198918" cy="87624"/>
            </a:xfrm>
            <a:custGeom>
              <a:avLst/>
              <a:gdLst/>
              <a:ahLst/>
              <a:cxnLst/>
              <a:rect l="l" t="t" r="r" b="b"/>
              <a:pathLst>
                <a:path w="198918" h="87624">
                  <a:moveTo>
                    <a:pt x="43812" y="0"/>
                  </a:moveTo>
                  <a:lnTo>
                    <a:pt x="198918" y="0"/>
                  </a:lnTo>
                  <a:lnTo>
                    <a:pt x="198918" y="87624"/>
                  </a:lnTo>
                  <a:lnTo>
                    <a:pt x="43812" y="87624"/>
                  </a:lnTo>
                  <a:cubicBezTo>
                    <a:pt x="19615" y="87624"/>
                    <a:pt x="0" y="68009"/>
                    <a:pt x="0" y="43812"/>
                  </a:cubicBezTo>
                  <a:cubicBezTo>
                    <a:pt x="0" y="19615"/>
                    <a:pt x="19615" y="0"/>
                    <a:pt x="43812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空心弧 15"/>
            <p:cNvSpPr/>
            <p:nvPr/>
          </p:nvSpPr>
          <p:spPr>
            <a:xfrm rot="5400000">
              <a:off x="3312321" y="2346812"/>
              <a:ext cx="509372" cy="1121419"/>
            </a:xfrm>
            <a:custGeom>
              <a:avLst/>
              <a:gdLst/>
              <a:ahLst/>
              <a:cxnLst/>
              <a:rect l="l" t="t" r="r" b="b"/>
              <a:pathLst>
                <a:path w="509372" h="1121419">
                  <a:moveTo>
                    <a:pt x="507512" y="1121419"/>
                  </a:moveTo>
                  <a:lnTo>
                    <a:pt x="509372" y="1119300"/>
                  </a:lnTo>
                  <a:lnTo>
                    <a:pt x="509372" y="1121419"/>
                  </a:lnTo>
                  <a:close/>
                  <a:moveTo>
                    <a:pt x="430106" y="1116802"/>
                  </a:moveTo>
                  <a:lnTo>
                    <a:pt x="434159" y="1121419"/>
                  </a:lnTo>
                  <a:lnTo>
                    <a:pt x="430599" y="1121419"/>
                  </a:lnTo>
                  <a:cubicBezTo>
                    <a:pt x="430325" y="1119896"/>
                    <a:pt x="430214" y="1118353"/>
                    <a:pt x="430106" y="1116802"/>
                  </a:cubicBezTo>
                  <a:close/>
                  <a:moveTo>
                    <a:pt x="0" y="259419"/>
                  </a:moveTo>
                  <a:lnTo>
                    <a:pt x="832" y="257324"/>
                  </a:lnTo>
                  <a:lnTo>
                    <a:pt x="0" y="257324"/>
                  </a:lnTo>
                  <a:cubicBezTo>
                    <a:pt x="0" y="161091"/>
                    <a:pt x="53696" y="72900"/>
                    <a:pt x="139188" y="28721"/>
                  </a:cubicBezTo>
                  <a:cubicBezTo>
                    <a:pt x="224680" y="-15459"/>
                    <a:pt x="327679" y="-8244"/>
                    <a:pt x="406177" y="47423"/>
                  </a:cubicBezTo>
                  <a:cubicBezTo>
                    <a:pt x="466571" y="90252"/>
                    <a:pt x="504696" y="156253"/>
                    <a:pt x="509372" y="227993"/>
                  </a:cubicBezTo>
                  <a:lnTo>
                    <a:pt x="509372" y="1073841"/>
                  </a:lnTo>
                  <a:cubicBezTo>
                    <a:pt x="502538" y="1059565"/>
                    <a:pt x="487753" y="1050433"/>
                    <a:pt x="470835" y="1050433"/>
                  </a:cubicBezTo>
                  <a:cubicBezTo>
                    <a:pt x="451854" y="1050433"/>
                    <a:pt x="435559" y="1061928"/>
                    <a:pt x="428567" y="1078352"/>
                  </a:cubicBezTo>
                  <a:cubicBezTo>
                    <a:pt x="427251" y="1065847"/>
                    <a:pt x="427023" y="1052948"/>
                    <a:pt x="427023" y="1039779"/>
                  </a:cubicBezTo>
                  <a:lnTo>
                    <a:pt x="427023" y="281216"/>
                  </a:lnTo>
                  <a:lnTo>
                    <a:pt x="427023" y="281216"/>
                  </a:lnTo>
                  <a:lnTo>
                    <a:pt x="427023" y="236015"/>
                  </a:lnTo>
                  <a:lnTo>
                    <a:pt x="426558" y="236015"/>
                  </a:lnTo>
                  <a:cubicBezTo>
                    <a:pt x="420904" y="189157"/>
                    <a:pt x="395728" y="146071"/>
                    <a:pt x="356132" y="117992"/>
                  </a:cubicBezTo>
                  <a:cubicBezTo>
                    <a:pt x="304025" y="81040"/>
                    <a:pt x="235655" y="76251"/>
                    <a:pt x="178905" y="105577"/>
                  </a:cubicBezTo>
                  <a:cubicBezTo>
                    <a:pt x="122253" y="134854"/>
                    <a:pt x="86634" y="193244"/>
                    <a:pt x="86558" y="256996"/>
                  </a:cubicBezTo>
                  <a:cubicBezTo>
                    <a:pt x="87499" y="257768"/>
                    <a:pt x="87520" y="258591"/>
                    <a:pt x="87520" y="259419"/>
                  </a:cubicBezTo>
                  <a:cubicBezTo>
                    <a:pt x="87520" y="284619"/>
                    <a:pt x="67928" y="305047"/>
                    <a:pt x="43760" y="305047"/>
                  </a:cubicBezTo>
                  <a:cubicBezTo>
                    <a:pt x="19592" y="305047"/>
                    <a:pt x="0" y="284619"/>
                    <a:pt x="0" y="25941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合并排序</a:t>
            </a:r>
          </a:p>
        </p:txBody>
      </p:sp>
    </p:spTree>
    <p:extLst>
      <p:ext uri="{BB962C8B-B14F-4D97-AF65-F5344CB8AC3E}">
        <p14:creationId xmlns:p14="http://schemas.microsoft.com/office/powerpoint/2010/main" val="3115414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合并排序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622598" y="1125538"/>
            <a:ext cx="93338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时间复杂</a:t>
            </a:r>
            <a:r>
              <a:rPr lang="zh-CN" altLang="en-US" sz="2800" b="1" dirty="0" smtClean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度分析：</a:t>
            </a:r>
            <a:endParaRPr lang="zh-CN" altLang="en-US" sz="2800" b="1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001395" lvl="1" indent="-457200"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l"/>
            </a:pPr>
            <a:r>
              <a:rPr lang="zh-CN" altLang="en-US" sz="2800" b="1" smtClean="0">
                <a:latin typeface="Times New Roman" panose="02020603050405020304" pitchFamily="18" charset="0"/>
                <a:ea typeface="宋体" panose="02010600030101010101" pitchFamily="2" charset="-122"/>
              </a:rPr>
              <a:t>分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：这一步仅仅计算出子序列的中间位置，需要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(1)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时间。</a:t>
            </a:r>
          </a:p>
          <a:p>
            <a:pPr marL="1001395" lvl="1" indent="-457200"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l"/>
            </a:pPr>
            <a:r>
              <a:rPr lang="zh-CN" altLang="en-US" sz="2800" b="1" smtClean="0"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决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：递归求解两个规模为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/2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的子问题，所需时间为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/2)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marL="1001395" lvl="1" indent="-457200"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l"/>
            </a:pPr>
            <a:r>
              <a:rPr lang="zh-CN" altLang="en-US" sz="2800" b="1" smtClean="0">
                <a:latin typeface="Times New Roman" panose="02020603050405020304" pitchFamily="18" charset="0"/>
                <a:ea typeface="宋体" panose="02010600030101010101" pitchFamily="2" charset="-122"/>
              </a:rPr>
              <a:t>合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并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Merge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算法可以在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的时间内完成。</a:t>
            </a:r>
          </a:p>
        </p:txBody>
      </p:sp>
    </p:spTree>
    <p:extLst>
      <p:ext uri="{BB962C8B-B14F-4D97-AF65-F5344CB8AC3E}">
        <p14:creationId xmlns:p14="http://schemas.microsoft.com/office/powerpoint/2010/main" val="142474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合并排序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262558" y="1073862"/>
            <a:ext cx="99187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合并排序是一种“异地”排序方法，分解容易，合并难。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66D5AAE-A384-49EB-A0F1-0324EADB27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433" y="2039893"/>
            <a:ext cx="4368769" cy="97895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DCFC636-CE4C-42DF-A835-AA272A1479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74" y="3183195"/>
            <a:ext cx="4554318" cy="283758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86D07A6-7C11-40B0-9253-4FC852E258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605" y="3639820"/>
            <a:ext cx="3825634" cy="181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629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 flipH="1">
            <a:off x="982638" y="1341562"/>
            <a:ext cx="835160" cy="674726"/>
            <a:chOff x="1331640" y="1707656"/>
            <a:chExt cx="2796076" cy="2835508"/>
          </a:xfrm>
        </p:grpSpPr>
        <p:sp>
          <p:nvSpPr>
            <p:cNvPr id="9" name="等腰三角形 5"/>
            <p:cNvSpPr/>
            <p:nvPr/>
          </p:nvSpPr>
          <p:spPr>
            <a:xfrm>
              <a:off x="1608860" y="1707656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等腰三角形 5"/>
            <p:cNvSpPr/>
            <p:nvPr/>
          </p:nvSpPr>
          <p:spPr>
            <a:xfrm>
              <a:off x="1619671" y="2445008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等腰三角形 5"/>
            <p:cNvSpPr/>
            <p:nvPr/>
          </p:nvSpPr>
          <p:spPr>
            <a:xfrm flipV="1">
              <a:off x="1608860" y="3167486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等腰三角形 5"/>
            <p:cNvSpPr/>
            <p:nvPr/>
          </p:nvSpPr>
          <p:spPr>
            <a:xfrm flipV="1">
              <a:off x="1619671" y="3356824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圆角矩形 11"/>
            <p:cNvSpPr/>
            <p:nvPr/>
          </p:nvSpPr>
          <p:spPr>
            <a:xfrm>
              <a:off x="1331640" y="3079860"/>
              <a:ext cx="198918" cy="87624"/>
            </a:xfrm>
            <a:custGeom>
              <a:avLst/>
              <a:gdLst/>
              <a:ahLst/>
              <a:cxnLst/>
              <a:rect l="l" t="t" r="r" b="b"/>
              <a:pathLst>
                <a:path w="198918" h="87624">
                  <a:moveTo>
                    <a:pt x="43812" y="0"/>
                  </a:moveTo>
                  <a:lnTo>
                    <a:pt x="198918" y="0"/>
                  </a:lnTo>
                  <a:lnTo>
                    <a:pt x="198918" y="87624"/>
                  </a:lnTo>
                  <a:lnTo>
                    <a:pt x="43812" y="87624"/>
                  </a:lnTo>
                  <a:cubicBezTo>
                    <a:pt x="19615" y="87624"/>
                    <a:pt x="0" y="68009"/>
                    <a:pt x="0" y="43812"/>
                  </a:cubicBezTo>
                  <a:cubicBezTo>
                    <a:pt x="0" y="19615"/>
                    <a:pt x="19615" y="0"/>
                    <a:pt x="43812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空心弧 15"/>
            <p:cNvSpPr/>
            <p:nvPr/>
          </p:nvSpPr>
          <p:spPr>
            <a:xfrm rot="5400000">
              <a:off x="3312321" y="2346812"/>
              <a:ext cx="509372" cy="1121419"/>
            </a:xfrm>
            <a:custGeom>
              <a:avLst/>
              <a:gdLst/>
              <a:ahLst/>
              <a:cxnLst/>
              <a:rect l="l" t="t" r="r" b="b"/>
              <a:pathLst>
                <a:path w="509372" h="1121419">
                  <a:moveTo>
                    <a:pt x="507512" y="1121419"/>
                  </a:moveTo>
                  <a:lnTo>
                    <a:pt x="509372" y="1119300"/>
                  </a:lnTo>
                  <a:lnTo>
                    <a:pt x="509372" y="1121419"/>
                  </a:lnTo>
                  <a:close/>
                  <a:moveTo>
                    <a:pt x="430106" y="1116802"/>
                  </a:moveTo>
                  <a:lnTo>
                    <a:pt x="434159" y="1121419"/>
                  </a:lnTo>
                  <a:lnTo>
                    <a:pt x="430599" y="1121419"/>
                  </a:lnTo>
                  <a:cubicBezTo>
                    <a:pt x="430325" y="1119896"/>
                    <a:pt x="430214" y="1118353"/>
                    <a:pt x="430106" y="1116802"/>
                  </a:cubicBezTo>
                  <a:close/>
                  <a:moveTo>
                    <a:pt x="0" y="259419"/>
                  </a:moveTo>
                  <a:lnTo>
                    <a:pt x="832" y="257324"/>
                  </a:lnTo>
                  <a:lnTo>
                    <a:pt x="0" y="257324"/>
                  </a:lnTo>
                  <a:cubicBezTo>
                    <a:pt x="0" y="161091"/>
                    <a:pt x="53696" y="72900"/>
                    <a:pt x="139188" y="28721"/>
                  </a:cubicBezTo>
                  <a:cubicBezTo>
                    <a:pt x="224680" y="-15459"/>
                    <a:pt x="327679" y="-8244"/>
                    <a:pt x="406177" y="47423"/>
                  </a:cubicBezTo>
                  <a:cubicBezTo>
                    <a:pt x="466571" y="90252"/>
                    <a:pt x="504696" y="156253"/>
                    <a:pt x="509372" y="227993"/>
                  </a:cubicBezTo>
                  <a:lnTo>
                    <a:pt x="509372" y="1073841"/>
                  </a:lnTo>
                  <a:cubicBezTo>
                    <a:pt x="502538" y="1059565"/>
                    <a:pt x="487753" y="1050433"/>
                    <a:pt x="470835" y="1050433"/>
                  </a:cubicBezTo>
                  <a:cubicBezTo>
                    <a:pt x="451854" y="1050433"/>
                    <a:pt x="435559" y="1061928"/>
                    <a:pt x="428567" y="1078352"/>
                  </a:cubicBezTo>
                  <a:cubicBezTo>
                    <a:pt x="427251" y="1065847"/>
                    <a:pt x="427023" y="1052948"/>
                    <a:pt x="427023" y="1039779"/>
                  </a:cubicBezTo>
                  <a:lnTo>
                    <a:pt x="427023" y="281216"/>
                  </a:lnTo>
                  <a:lnTo>
                    <a:pt x="427023" y="281216"/>
                  </a:lnTo>
                  <a:lnTo>
                    <a:pt x="427023" y="236015"/>
                  </a:lnTo>
                  <a:lnTo>
                    <a:pt x="426558" y="236015"/>
                  </a:lnTo>
                  <a:cubicBezTo>
                    <a:pt x="420904" y="189157"/>
                    <a:pt x="395728" y="146071"/>
                    <a:pt x="356132" y="117992"/>
                  </a:cubicBezTo>
                  <a:cubicBezTo>
                    <a:pt x="304025" y="81040"/>
                    <a:pt x="235655" y="76251"/>
                    <a:pt x="178905" y="105577"/>
                  </a:cubicBezTo>
                  <a:cubicBezTo>
                    <a:pt x="122253" y="134854"/>
                    <a:pt x="86634" y="193244"/>
                    <a:pt x="86558" y="256996"/>
                  </a:cubicBezTo>
                  <a:cubicBezTo>
                    <a:pt x="87499" y="257768"/>
                    <a:pt x="87520" y="258591"/>
                    <a:pt x="87520" y="259419"/>
                  </a:cubicBezTo>
                  <a:cubicBezTo>
                    <a:pt x="87520" y="284619"/>
                    <a:pt x="67928" y="305047"/>
                    <a:pt x="43760" y="305047"/>
                  </a:cubicBezTo>
                  <a:cubicBezTo>
                    <a:pt x="19592" y="305047"/>
                    <a:pt x="0" y="284619"/>
                    <a:pt x="0" y="25941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TextBox 30"/>
          <p:cNvSpPr txBox="1"/>
          <p:nvPr/>
        </p:nvSpPr>
        <p:spPr>
          <a:xfrm>
            <a:off x="2026754" y="1368245"/>
            <a:ext cx="5976664" cy="5493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30000"/>
              </a:lnSpc>
            </a:pPr>
            <a:r>
              <a:rPr lang="zh-CN" altLang="en-US" sz="3200" b="1" dirty="0" smtClean="0">
                <a:ln/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算法分析</a:t>
            </a:r>
            <a:endParaRPr lang="en-US" altLang="zh-CN" sz="3200" b="1" dirty="0">
              <a:ln/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313392" y="2148266"/>
            <a:ext cx="933371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37200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时间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复杂度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时间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复杂度为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log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637200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空间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复杂度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空间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复杂度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合并排序</a:t>
            </a:r>
          </a:p>
        </p:txBody>
      </p:sp>
    </p:spTree>
    <p:extLst>
      <p:ext uri="{BB962C8B-B14F-4D97-AF65-F5344CB8AC3E}">
        <p14:creationId xmlns:p14="http://schemas.microsoft.com/office/powerpoint/2010/main" val="159136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2632</TotalTime>
  <Words>455</Words>
  <Application>Microsoft Office PowerPoint</Application>
  <PresentationFormat>自定义</PresentationFormat>
  <Paragraphs>38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3" baseType="lpstr">
      <vt:lpstr>方正姚体</vt:lpstr>
      <vt:lpstr>华文新魏</vt:lpstr>
      <vt:lpstr>华文行楷</vt:lpstr>
      <vt:lpstr>宋体</vt:lpstr>
      <vt:lpstr>微软雅黑</vt:lpstr>
      <vt:lpstr>印品黑体</vt:lpstr>
      <vt:lpstr>Arial</vt:lpstr>
      <vt:lpstr>Calibri</vt:lpstr>
      <vt:lpstr>Times New Roman</vt:lpstr>
      <vt:lpstr>Trebuchet MS</vt:lpstr>
      <vt:lpstr>Wingdings</vt:lpstr>
      <vt:lpstr>Wingdings 3</vt:lpstr>
      <vt:lpstr>Office 主题</vt:lpstr>
      <vt:lpstr>平面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300</cp:revision>
  <dcterms:created xsi:type="dcterms:W3CDTF">2015-04-23T03:04:00Z</dcterms:created>
  <dcterms:modified xsi:type="dcterms:W3CDTF">2024-09-16T13:13:33Z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