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2"/>
  </p:notesMasterIdLst>
  <p:handoutMasterIdLst>
    <p:handoutMasterId r:id="rId13"/>
  </p:handoutMasterIdLst>
  <p:sldIdLst>
    <p:sldId id="625" r:id="rId3"/>
    <p:sldId id="600" r:id="rId4"/>
    <p:sldId id="626" r:id="rId5"/>
    <p:sldId id="632" r:id="rId6"/>
    <p:sldId id="633" r:id="rId7"/>
    <p:sldId id="627" r:id="rId8"/>
    <p:sldId id="628" r:id="rId9"/>
    <p:sldId id="629" r:id="rId10"/>
    <p:sldId id="630" r:id="rId11"/>
  </p:sldIdLst>
  <p:sldSz cx="12190413" cy="6859588"/>
  <p:notesSz cx="6858000" cy="9144000"/>
  <p:custDataLst>
    <p:tags r:id="rId14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660033"/>
    <a:srgbClr val="9900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904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3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20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261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13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618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404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718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77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algn="ctr"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7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</a:t>
            </a:r>
            <a:r>
              <a:rPr lang="zh-CN" altLang="en-US" sz="9600" b="1" smtClean="0"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高精度计算</a:t>
            </a:r>
            <a:endParaRPr lang="zh-CN" altLang="en-US" sz="9600" b="1"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16997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854274" y="1125538"/>
            <a:ext cx="912735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高精度减法的原理：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以字符串的形式接收高精度数，将其转换为数字后逆序存储在数组中，从低位到高位模拟高精度减法运算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646" y="1623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高精度减法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7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766614" y="973386"/>
            <a:ext cx="92170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smtClean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800" smtClean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比</a:t>
            </a:r>
            <a:r>
              <a:rPr lang="zh-CN" altLang="en-US" sz="280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较大</a:t>
            </a:r>
            <a:r>
              <a:rPr lang="zh-CN" altLang="en-US" sz="2800" smtClean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小</a:t>
            </a:r>
            <a:endParaRPr lang="zh-CN" altLang="en-US" sz="2800">
              <a:solidFill>
                <a:srgbClr val="B11212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高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精度减法不处理负数，因此首先要判断被减数和减数哪个大，若被减数小于减数，则交换两个数，对相减后的结果加负号。例如，求解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2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时，因为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8&lt;15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，所以交换两个数，计算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</a:t>
            </a:r>
            <a:r>
              <a:rPr lang="en-US" altLang="zh-CN" sz="2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8=7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，输出时加负号，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28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15=</a:t>
            </a:r>
            <a:r>
              <a:rPr lang="en-US" altLang="zh-CN" sz="28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(15</a:t>
            </a:r>
            <a:r>
              <a:rPr lang="en-US" altLang="zh-CN" sz="2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8)=</a:t>
            </a:r>
            <a:r>
              <a:rPr lang="en-US" altLang="zh-CN" sz="28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en-US" altLang="zh-CN" sz="2800" smtClean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 smtClean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接</a:t>
            </a:r>
            <a:r>
              <a:rPr lang="zh-CN" altLang="en-US" sz="280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收和存储数据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以字符串的形式接收高精度数，将其转换为数字后逆序存储在数组中。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54646" y="1623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高精度减法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84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1623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高精度减法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766614" y="973386"/>
            <a:ext cx="95050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en-US" altLang="zh-CN" sz="2800" smtClean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2800" smtClean="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处</a:t>
            </a:r>
            <a:r>
              <a:rPr lang="zh-CN" altLang="en-US" sz="280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理借位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在进行减法运算时，从低位到高位依次处理每位数字，若被减数的当前位小于减数的当前位，则需要向高位借位，借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7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1623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高精度减法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766614" y="973386"/>
            <a:ext cx="950505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例如，求解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8 542 639</a:t>
            </a:r>
            <a:r>
              <a:rPr lang="en-US" altLang="zh-CN" sz="2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93 825 456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，步骤如下。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）判断两个数的大小，因为减数大于被减数，所以交换两个数，结果加负号。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）将两个数分别逆序存储在数组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04713"/>
              </p:ext>
            </p:extLst>
          </p:nvPr>
        </p:nvGraphicFramePr>
        <p:xfrm>
          <a:off x="1630710" y="3861842"/>
          <a:ext cx="7209002" cy="1690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Visio" r:id="rId4" imgW="3228899" imgH="743040" progId="Visio.Drawing.15">
                  <p:embed/>
                </p:oleObj>
              </mc:Choice>
              <mc:Fallback>
                <p:oleObj name="Visio" r:id="rId4" imgW="3228899" imgH="743040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710" y="3861842"/>
                        <a:ext cx="7209002" cy="16901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621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118542" y="969956"/>
            <a:ext cx="100811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从低位到高位依次处理每位数字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，结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果存储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[]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001395" lvl="1" indent="-45720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处理第 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位：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[1]&lt;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，向高位借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[2]=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[2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8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1=4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[1]=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[1]+10=6+10=16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[1]=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8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en-US" altLang="zh-CN" sz="2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9=7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54646" y="1623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高精度减法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904590"/>
              </p:ext>
            </p:extLst>
          </p:nvPr>
        </p:nvGraphicFramePr>
        <p:xfrm>
          <a:off x="1918742" y="3133907"/>
          <a:ext cx="6840760" cy="2528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Visio" r:id="rId4" imgW="3228899" imgH="1190700" progId="Visio.Drawing.15">
                  <p:embed/>
                </p:oleObj>
              </mc:Choice>
              <mc:Fallback>
                <p:oleObj name="Visio" r:id="rId4" imgW="3228899" imgH="1190700" progId="Visio.Drawing.1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742" y="3133907"/>
                        <a:ext cx="6840760" cy="25289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550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766614" y="975127"/>
            <a:ext cx="957706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01395" lvl="1" indent="-457200">
              <a:lnSpc>
                <a:spcPct val="150000"/>
              </a:lnSpc>
              <a:buClr>
                <a:srgbClr val="FF6600"/>
              </a:buClr>
              <a:buFont typeface="Wingdings" panose="05000000000000000000" pitchFamily="2" charset="2"/>
              <a:buChar char="l"/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处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理第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位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28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FF6600"/>
              </a:buClr>
            </a:pP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[8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]&gt;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[8]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，无须借位，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[8]=</a:t>
            </a:r>
            <a:r>
              <a:rPr lang="en-US" altLang="zh-CN" sz="28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[8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8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800" i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[8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2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0=8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1">
              <a:lnSpc>
                <a:spcPct val="150000"/>
              </a:lnSpc>
              <a:buClr>
                <a:srgbClr val="FF6600"/>
              </a:buClr>
            </a:pPr>
            <a:endParaRPr lang="en-US" altLang="zh-CN" sz="28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FF6600"/>
              </a:buClr>
            </a:pPr>
            <a:endParaRPr lang="en-US" altLang="zh-CN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FF6600"/>
              </a:buClr>
            </a:pPr>
            <a:endParaRPr lang="en-US" altLang="zh-CN" sz="28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FF6600"/>
              </a:buClr>
            </a:pP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FF6600"/>
              </a:buClr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）处理完毕，从高位到低位依次输出答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案，</a:t>
            </a:r>
            <a:endParaRPr lang="en-US" altLang="zh-CN" sz="28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Clr>
                <a:srgbClr val="FF6600"/>
              </a:buClr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8 542 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639</a:t>
            </a:r>
            <a:r>
              <a:rPr lang="en-US" altLang="zh-CN" sz="2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93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825 456 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smtClean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85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282 817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，注意加负号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54646" y="1623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高精度减法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020436"/>
              </p:ext>
            </p:extLst>
          </p:nvPr>
        </p:nvGraphicFramePr>
        <p:xfrm>
          <a:off x="2278782" y="2421682"/>
          <a:ext cx="6240611" cy="2307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Visio" r:id="rId4" imgW="3228899" imgH="1190700" progId="Visio.Drawing.15">
                  <p:embed/>
                </p:oleObj>
              </mc:Choice>
              <mc:Fallback>
                <p:oleObj name="Visio" r:id="rId4" imgW="3228899" imgH="1190700" progId="Visio.Drawing.1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782" y="2421682"/>
                        <a:ext cx="6240611" cy="230711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996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843000" y="934040"/>
            <a:ext cx="1029276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>
                <a:solidFill>
                  <a:schemeClr val="accent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训</a:t>
            </a:r>
            <a:r>
              <a:rPr lang="zh-CN" altLang="en-US" sz="2800" smtClean="0">
                <a:solidFill>
                  <a:schemeClr val="accent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</a:t>
            </a:r>
            <a:r>
              <a:rPr lang="en-US" altLang="zh-CN" sz="2800" smtClean="0">
                <a:solidFill>
                  <a:schemeClr val="accent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 A-B </a:t>
            </a:r>
            <a:r>
              <a:rPr lang="en-US" altLang="zh-CN" sz="2800">
                <a:solidFill>
                  <a:schemeClr val="accent5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Problem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题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目描述（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P2142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）：高精度减法。输入两个整数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可能比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大），输出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的结果。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b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题解：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本题是高精度减法模板题，直接采用高精度减法求解。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solidFill>
                  <a:srgbClr val="B1121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算法设计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）比较两数大小，若被减数小于减数，则交换两个数，结果加负号。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）以字符串的形式接收高精度数，将其转换为数字后逆序存储在数组中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646" y="1623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高精度减法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7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B30EE-8C5D-4837-B780-08FE9FF85711}"/>
              </a:ext>
            </a:extLst>
          </p:cNvPr>
          <p:cNvSpPr/>
          <p:nvPr/>
        </p:nvSpPr>
        <p:spPr>
          <a:xfrm>
            <a:off x="766614" y="943370"/>
            <a:ext cx="912735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）从低位到高位模拟高精度减法运算，若被减数的当前位小于减数的当前位，则向高位借位，借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）减法运算结果的最大长度为两个数的长度最大值，有可能高位出现多个前导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，需要先删除前导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，然后从高位到低位依次输出答案，要特别注意结果是否有负号。例如，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8 542 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639</a:t>
            </a:r>
            <a:r>
              <a:rPr lang="en-US" altLang="zh-CN" sz="280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 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542 533=0 000 106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，需要删除前导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，输出答案</a:t>
            </a:r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106</a:t>
            </a:r>
            <a:r>
              <a:rPr lang="zh-CN" altLang="en-US" sz="280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54646" y="162370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高精度减法</a:t>
            </a:r>
            <a:endParaRPr lang="zh-CN" altLang="en-US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70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2627</TotalTime>
  <Words>851</Words>
  <Application>Microsoft Office PowerPoint</Application>
  <PresentationFormat>自定义</PresentationFormat>
  <Paragraphs>49</Paragraphs>
  <Slides>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方正姚体</vt:lpstr>
      <vt:lpstr>黑体</vt:lpstr>
      <vt:lpstr>华文新魏</vt:lpstr>
      <vt:lpstr>华文行楷</vt:lpstr>
      <vt:lpstr>宋体</vt:lpstr>
      <vt:lpstr>微软雅黑</vt:lpstr>
      <vt:lpstr>印品黑体</vt:lpstr>
      <vt:lpstr>Arial</vt:lpstr>
      <vt:lpstr>Calibri</vt:lpstr>
      <vt:lpstr>Courier New</vt:lpstr>
      <vt:lpstr>Times New Roman</vt:lpstr>
      <vt:lpstr>Trebuchet MS</vt:lpstr>
      <vt:lpstr>Wingdings</vt:lpstr>
      <vt:lpstr>Wingdings 3</vt:lpstr>
      <vt:lpstr>Office 主题</vt:lpstr>
      <vt:lpstr>平面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305</cp:revision>
  <dcterms:created xsi:type="dcterms:W3CDTF">2015-04-23T03:04:00Z</dcterms:created>
  <dcterms:modified xsi:type="dcterms:W3CDTF">2024-09-20T10:14:27Z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