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13" r:id="rId2"/>
    <p:sldId id="578" r:id="rId3"/>
    <p:sldId id="589" r:id="rId4"/>
    <p:sldId id="614" r:id="rId5"/>
    <p:sldId id="606" r:id="rId6"/>
    <p:sldId id="616" r:id="rId7"/>
    <p:sldId id="615" r:id="rId8"/>
    <p:sldId id="607" r:id="rId9"/>
    <p:sldId id="604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33CC"/>
    <a:srgbClr val="993300"/>
    <a:srgbClr val="990033"/>
    <a:srgbClr val="800000"/>
    <a:srgbClr val="660033"/>
    <a:srgbClr val="669900"/>
    <a:srgbClr val="B11212"/>
    <a:srgbClr val="38B1B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74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9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6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7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6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9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9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04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5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搜索算法入门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8838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4646" y="1050945"/>
            <a:ext cx="10009112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有序序列中查找，每次和中间的元素比较，如果比中间元素小，则在前半部分查找，如果比中间元素大，则去后半部分查找。这种方法称为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二分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折半查找，二分搜索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98696" y="3357786"/>
            <a:ext cx="9403338" cy="2036152"/>
            <a:chOff x="1336949" y="2691880"/>
            <a:chExt cx="9942833" cy="218016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949" y="2691880"/>
              <a:ext cx="9717071" cy="199739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774726" y="4238952"/>
              <a:ext cx="1224136" cy="6330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767614" y="4195277"/>
              <a:ext cx="1512168" cy="4324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663158" y="4221882"/>
              <a:ext cx="158417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endPara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2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598" y="1102661"/>
            <a:ext cx="102251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7700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）初始化。令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=0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−1</a:t>
            </a:r>
            <a:r>
              <a:rPr lang="zh-CN" altLang="en-US" sz="2400">
                <a:latin typeface="Times New Roman" panose="02020603050405020304" pitchFamily="18" charset="0"/>
              </a:rPr>
              <a:t>，分别指向数组中第一个元素和最后一个元素的下标。</a:t>
            </a:r>
          </a:p>
          <a:p>
            <a:pPr indent="647700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）若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&gt;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，则算法结束，否则</a:t>
            </a:r>
            <a:r>
              <a:rPr lang="en-US" altLang="zh-CN" sz="2400">
                <a:latin typeface="Times New Roman" panose="02020603050405020304" pitchFamily="18" charset="0"/>
              </a:rPr>
              <a:t>mid=(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)/2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mid</a:t>
            </a:r>
            <a:r>
              <a:rPr lang="zh-CN" altLang="en-US" sz="2400">
                <a:latin typeface="Times New Roman" panose="02020603050405020304" pitchFamily="18" charset="0"/>
              </a:rPr>
              <a:t>指向查找范围内中间元素的下标。若数据较大，则为避免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</a:rPr>
              <a:t>溢出，可写为</a:t>
            </a:r>
            <a:r>
              <a:rPr lang="en-US" altLang="zh-CN" sz="2400">
                <a:latin typeface="Times New Roman" panose="02020603050405020304" pitchFamily="18" charset="0"/>
              </a:rPr>
              <a:t>mid=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+(</a:t>
            </a:r>
            <a:r>
              <a:rPr lang="en-US" altLang="zh-CN" sz="2400" i="1" smtClean="0">
                <a:latin typeface="Times New Roman" panose="02020603050405020304" pitchFamily="18" charset="0"/>
              </a:rPr>
              <a:t>r</a:t>
            </a:r>
            <a:r>
              <a:rPr lang="en-US" altLang="zh-CN" sz="2400" smtClean="0">
                <a:latin typeface="Times New Roman" panose="02020603050405020304" pitchFamily="18" charset="0"/>
              </a:rPr>
              <a:t>-</a:t>
            </a:r>
            <a:r>
              <a:rPr lang="en-US" altLang="zh-CN" sz="2400" i="1" smtClean="0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)/2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  <a:p>
            <a:pPr indent="647700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）若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=a[mid]</a:t>
            </a:r>
            <a:r>
              <a:rPr lang="zh-CN" altLang="en-US" sz="2400">
                <a:latin typeface="Times New Roman" panose="02020603050405020304" pitchFamily="18" charset="0"/>
              </a:rPr>
              <a:t>，则查找成功，算法结束；若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&lt;a[mid]</a:t>
            </a:r>
            <a:r>
              <a:rPr lang="zh-CN" altLang="en-US" sz="2400">
                <a:latin typeface="Times New Roman" panose="02020603050405020304" pitchFamily="18" charset="0"/>
              </a:rPr>
              <a:t>，则令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=mid−1</a:t>
            </a:r>
            <a:r>
              <a:rPr lang="zh-CN" altLang="en-US" sz="2400">
                <a:latin typeface="Times New Roman" panose="02020603050405020304" pitchFamily="18" charset="0"/>
              </a:rPr>
              <a:t>，在前半部分查找；否则令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=mid+1</a:t>
            </a:r>
            <a:r>
              <a:rPr lang="zh-CN" altLang="en-US" sz="2400">
                <a:latin typeface="Times New Roman" panose="02020603050405020304" pitchFamily="18" charset="0"/>
              </a:rPr>
              <a:t>，在后半部分查找，转向第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步。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36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606" y="1125371"/>
            <a:ext cx="10374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</a:rPr>
              <a:t>在</a:t>
            </a:r>
            <a:r>
              <a:rPr lang="zh-CN" altLang="en-US" sz="2800">
                <a:latin typeface="Times New Roman" panose="02020603050405020304" pitchFamily="18" charset="0"/>
              </a:rPr>
              <a:t>有序序列</a:t>
            </a:r>
            <a:r>
              <a:rPr lang="en-US" altLang="zh-CN" sz="2800">
                <a:latin typeface="Times New Roman" panose="02020603050405020304" pitchFamily="18" charset="0"/>
              </a:rPr>
              <a:t>(5,8,15,17,25,30,34,39,45,52,60)</a:t>
            </a:r>
            <a:r>
              <a:rPr lang="zh-CN" altLang="en-US" sz="2800">
                <a:latin typeface="Times New Roman" panose="02020603050405020304" pitchFamily="18" charset="0"/>
              </a:rPr>
              <a:t>中查找元素</a:t>
            </a:r>
            <a:r>
              <a:rPr lang="en-US" altLang="zh-CN" sz="2800">
                <a:latin typeface="Times New Roman" panose="02020603050405020304" pitchFamily="18" charset="0"/>
              </a:rPr>
              <a:t>17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20369"/>
              </p:ext>
            </p:extLst>
          </p:nvPr>
        </p:nvGraphicFramePr>
        <p:xfrm>
          <a:off x="1774726" y="2196228"/>
          <a:ext cx="7776864" cy="1018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3238624" imgH="409590" progId="Visio.Drawing.15">
                  <p:embed/>
                </p:oleObj>
              </mc:Choice>
              <mc:Fallback>
                <p:oleObj name="Visio" r:id="rId4" imgW="3238624" imgH="4095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726" y="2196228"/>
                        <a:ext cx="7776864" cy="1018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9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1250363"/>
            <a:ext cx="84867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0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52" y="1269554"/>
            <a:ext cx="9496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98662" y="1043142"/>
            <a:ext cx="10060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&gt;1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时，待查找元素和中间位置元素比较，需要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时间，如果比较不成功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前半部分或后半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部分查找，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问题的规模缩小了一半，时间复杂度变为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10" y="3235526"/>
            <a:ext cx="4694925" cy="140847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31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54" y="1686288"/>
            <a:ext cx="3332432" cy="26203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166" y="1657230"/>
            <a:ext cx="4437315" cy="24699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51472" y="4874907"/>
            <a:ext cx="7668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二分查找的时间复杂度的为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35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6654" y="980526"/>
            <a:ext cx="9450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非递归算法：二分查找的空间复杂度的为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77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递归算法：二分查找的空间复杂度的为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二分查找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387616"/>
              </p:ext>
            </p:extLst>
          </p:nvPr>
        </p:nvGraphicFramePr>
        <p:xfrm>
          <a:off x="2710830" y="2436532"/>
          <a:ext cx="5832648" cy="332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3185170" imgH="1813451" progId="Visio.Drawing.15">
                  <p:embed/>
                </p:oleObj>
              </mc:Choice>
              <mc:Fallback>
                <p:oleObj name="Visio" r:id="rId4" imgW="3185170" imgH="181345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830" y="2436532"/>
                        <a:ext cx="5832648" cy="3327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0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</TotalTime>
  <Words>495</Words>
  <Application>Microsoft Office PowerPoint</Application>
  <PresentationFormat>自定义</PresentationFormat>
  <Paragraphs>42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276</cp:revision>
  <dcterms:created xsi:type="dcterms:W3CDTF">2015-04-23T03:04:00Z</dcterms:created>
  <dcterms:modified xsi:type="dcterms:W3CDTF">2024-09-17T02:07:04Z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