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3" r:id="rId2"/>
    <p:sldId id="624" r:id="rId3"/>
    <p:sldId id="611" r:id="rId4"/>
    <p:sldId id="610" r:id="rId5"/>
    <p:sldId id="625" r:id="rId6"/>
    <p:sldId id="612" r:id="rId7"/>
    <p:sldId id="613" r:id="rId8"/>
    <p:sldId id="618" r:id="rId9"/>
    <p:sldId id="614" r:id="rId10"/>
    <p:sldId id="621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0000"/>
    <a:srgbClr val="0033CC"/>
    <a:srgbClr val="993300"/>
    <a:srgbClr val="990033"/>
    <a:srgbClr val="800000"/>
    <a:srgbClr val="660033"/>
    <a:srgbClr val="669900"/>
    <a:srgbClr val="B11212"/>
    <a:srgbClr val="38B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9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089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9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9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8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8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5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0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6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搜索算法入门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688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590" y="1131967"/>
            <a:ext cx="9865096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分答案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38" y="1617944"/>
            <a:ext cx="74580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948485"/>
            <a:ext cx="102152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二分查找元素外，还有搜索满足条件的答案，即二分答案</a:t>
            </a:r>
            <a:r>
              <a:rPr lang="zh-CN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50000"/>
              </a:lnSpc>
            </a:pPr>
            <a:r>
              <a:rPr lang="zh-CN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分答案时需要注意以下几方面。</a:t>
            </a:r>
          </a:p>
          <a:p>
            <a:pPr hangingPunct="0">
              <a:lnSpc>
                <a:spcPct val="150000"/>
              </a:lnSpc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必须满足单调性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hangingPunct="0">
              <a:lnSpc>
                <a:spcPct val="150000"/>
              </a:lnSpc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搜索范围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。在初始时需要指定搜索范围，若不知道具体范围，则可以对正数采用范围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[0,inf]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，对整数采用范围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inf,inf]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为无穷</a:t>
            </a:r>
            <a:r>
              <a:rPr lang="zh-CN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0x3f3f3f3f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hangingPunct="0">
              <a:lnSpc>
                <a:spcPct val="150000"/>
              </a:lnSpc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二分答案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。在一般情况下，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mid=(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zh-CN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mid=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。对于二分答案结束的条件，以及在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可行时是在前半部分搜索，还是在后半部分搜索，都需要根据具体问题进行具体分析。</a:t>
            </a:r>
          </a:p>
          <a:p>
            <a:pPr hangingPunct="0">
              <a:lnSpc>
                <a:spcPct val="150000"/>
              </a:lnSpc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答案是什么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。在缩小搜索范围时</a:t>
            </a:r>
            <a:r>
              <a:rPr lang="zh-CN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，注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意是否漏掉了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上的答案。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分答案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3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2566814" y="1277407"/>
            <a:ext cx="3261074" cy="54938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易错点：</a:t>
            </a:r>
            <a:endParaRPr lang="zh-CN" altLang="en-US" sz="3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分答案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4806" y="1989634"/>
            <a:ext cx="7004857" cy="25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）必须满足单调性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7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）判断结束条件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7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）丢失在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点上的答案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7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）答案是什么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2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404329" y="983681"/>
            <a:ext cx="3261074" cy="6401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整数二分答案模</a:t>
            </a: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版：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6814" y="1623856"/>
            <a:ext cx="6624736" cy="512736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indent="647700">
              <a:lnSpc>
                <a:spcPct val="125000"/>
              </a:lnSpc>
            </a:pPr>
            <a:r>
              <a:rPr lang="en-US" altLang="zh-CN" sz="2400" smtClean="0">
                <a:latin typeface="Times New Roman" panose="02020603050405020304" pitchFamily="18" charset="0"/>
              </a:rPr>
              <a:t>l=a</a:t>
            </a:r>
            <a:r>
              <a:rPr lang="en-US" altLang="zh-CN" sz="2400">
                <a:latin typeface="Times New Roman" panose="02020603050405020304" pitchFamily="18" charset="0"/>
              </a:rPr>
              <a:t>; r=b; //</a:t>
            </a:r>
            <a:r>
              <a:rPr lang="zh-CN" altLang="en-US" sz="2400">
                <a:latin typeface="Times New Roman" panose="02020603050405020304" pitchFamily="18" charset="0"/>
              </a:rPr>
              <a:t>初始搜索范围</a:t>
            </a:r>
          </a:p>
          <a:p>
            <a:pPr indent="647700">
              <a:lnSpc>
                <a:spcPct val="125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while(l&lt;=r){	</a:t>
            </a:r>
          </a:p>
          <a:p>
            <a:pPr indent="647700">
              <a:lnSpc>
                <a:spcPct val="125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	int mid=(l+r)/2;</a:t>
            </a:r>
          </a:p>
          <a:p>
            <a:pPr indent="647700">
              <a:lnSpc>
                <a:spcPct val="125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	if(judge(mid)){ //</a:t>
            </a:r>
            <a:r>
              <a:rPr lang="zh-CN" altLang="en-US" sz="2400">
                <a:latin typeface="Times New Roman" panose="02020603050405020304" pitchFamily="18" charset="0"/>
              </a:rPr>
              <a:t>满足解的条件</a:t>
            </a:r>
          </a:p>
          <a:p>
            <a:pPr indent="647700">
              <a:lnSpc>
                <a:spcPct val="12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	</a:t>
            </a:r>
            <a:r>
              <a:rPr lang="zh-CN" altLang="en-US" sz="2400" smtClean="0">
                <a:latin typeface="Times New Roman" panose="02020603050405020304" pitchFamily="18" charset="0"/>
              </a:rPr>
              <a:t>      </a:t>
            </a:r>
            <a:r>
              <a:rPr lang="en-US" altLang="zh-CN" sz="2400" smtClean="0">
                <a:latin typeface="Times New Roman" panose="02020603050405020304" pitchFamily="18" charset="0"/>
              </a:rPr>
              <a:t>ans=mid</a:t>
            </a:r>
            <a:r>
              <a:rPr lang="en-US" altLang="zh-CN" sz="2400">
                <a:latin typeface="Times New Roman" panose="02020603050405020304" pitchFamily="18" charset="0"/>
              </a:rPr>
              <a:t>; //</a:t>
            </a:r>
            <a:r>
              <a:rPr lang="zh-CN" altLang="en-US" sz="2400">
                <a:latin typeface="Times New Roman" panose="02020603050405020304" pitchFamily="18" charset="0"/>
              </a:rPr>
              <a:t>记录可行解</a:t>
            </a:r>
          </a:p>
          <a:p>
            <a:pPr indent="647700">
              <a:lnSpc>
                <a:spcPct val="12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	</a:t>
            </a:r>
            <a:r>
              <a:rPr lang="zh-CN" altLang="en-US" sz="2400" smtClean="0">
                <a:latin typeface="Times New Roman" panose="02020603050405020304" pitchFamily="18" charset="0"/>
              </a:rPr>
              <a:t>      </a:t>
            </a:r>
            <a:r>
              <a:rPr lang="en-US" altLang="zh-CN" sz="2400" smtClean="0">
                <a:latin typeface="Times New Roman" panose="02020603050405020304" pitchFamily="18" charset="0"/>
              </a:rPr>
              <a:t>r=mid-1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indent="647700">
              <a:lnSpc>
                <a:spcPct val="125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	}</a:t>
            </a:r>
          </a:p>
          <a:p>
            <a:pPr indent="647700">
              <a:lnSpc>
                <a:spcPct val="125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	else</a:t>
            </a:r>
          </a:p>
          <a:p>
            <a:pPr indent="647700">
              <a:lnSpc>
                <a:spcPct val="125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	</a:t>
            </a:r>
            <a:r>
              <a:rPr lang="en-US" altLang="zh-CN" sz="2400" smtClean="0">
                <a:latin typeface="Times New Roman" panose="02020603050405020304" pitchFamily="18" charset="0"/>
              </a:rPr>
              <a:t>      l=mid+1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indent="647700">
              <a:lnSpc>
                <a:spcPct val="125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  <a:p>
            <a:pPr indent="647700">
              <a:lnSpc>
                <a:spcPct val="125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return ans</a:t>
            </a:r>
            <a:r>
              <a:rPr lang="en-US" altLang="zh-CN" sz="2400" smtClean="0">
                <a:latin typeface="Times New Roman" panose="02020603050405020304" pitchFamily="18" charset="0"/>
              </a:rPr>
              <a:t>;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分答案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056759" y="1024677"/>
            <a:ext cx="3261074" cy="6401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实数</a:t>
            </a:r>
            <a:r>
              <a:rPr lang="zh-CN" altLang="en-US" sz="320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二分答案模</a:t>
            </a: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版：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9510" y="1717481"/>
            <a:ext cx="4555362" cy="452431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l=a; r=b; //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搜索范围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7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while(r-l&gt;eps){//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判断差值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7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double </a:t>
            </a:r>
            <a:r>
              <a:rPr lang="en-US" altLang="zh-CN" sz="2400" dirty="0">
                <a:latin typeface="Times New Roman" panose="02020603050405020304" pitchFamily="18" charset="0"/>
              </a:rPr>
              <a:t>mid=l+(r-l)/2;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7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if(judge(mid))</a:t>
            </a:r>
          </a:p>
          <a:p>
            <a:pPr indent="6477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l=mid;</a:t>
            </a:r>
          </a:p>
          <a:p>
            <a:pPr indent="6477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  else</a:t>
            </a:r>
          </a:p>
          <a:p>
            <a:pPr indent="6477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r=mid;</a:t>
            </a:r>
          </a:p>
          <a:p>
            <a:pPr indent="6477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43078" y="1717481"/>
            <a:ext cx="6895363" cy="452431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l=a; r=b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; //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不知道具体范围，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inf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7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for(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=0;i&lt;100;i++){ 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运行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-30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精度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7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double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mid=l</a:t>
            </a:r>
            <a:r>
              <a:rPr lang="en-US" altLang="zh-CN" sz="2400" dirty="0">
                <a:latin typeface="Times New Roman" panose="02020603050405020304" pitchFamily="18" charset="0"/>
              </a:rPr>
              <a:t>+(r-l)/2;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7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if(judge(mid))</a:t>
            </a:r>
          </a:p>
          <a:p>
            <a:pPr indent="6477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l=mid;</a:t>
            </a:r>
          </a:p>
          <a:p>
            <a:pPr indent="6477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  else</a:t>
            </a:r>
          </a:p>
          <a:p>
            <a:pPr indent="6477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r=mid;</a:t>
            </a:r>
          </a:p>
          <a:p>
            <a:pPr indent="6477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分答案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5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6305" y="1197546"/>
            <a:ext cx="7012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题目描述（</a:t>
            </a:r>
            <a:r>
              <a:rPr lang="en-US" altLang="zh-CN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POJ1759</a:t>
            </a:r>
            <a:r>
              <a:rPr lang="zh-CN" altLang="zh-CN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新年花环由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个灯组成，每个灯悬挂在比两个相邻灯的平均高度低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毫米的高度处。最左边的灯挂在地面以上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毫米的高度。必须确定最右侧灯的最低高度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，以便花环中的灯泡不会落在地面上，尽管其中一些灯泡可能会接触到地面。灯的编号从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，并以毫米为单位表示第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个灯的高度为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，推导出以下等式：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H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=(H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+H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)/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2-1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1&lt;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&lt;N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=B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中所示的具有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个灯的花环，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A=15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B=9.75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3" name="图片 12" descr="C:\Users\ihjn0\AppData\Roaming\Tencent\Users\155170962\QQ\WinTemp\RichOle\(Q2KBH]L0C}2{G`4UHU~FY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" b="-1"/>
          <a:stretch>
            <a:fillRect/>
          </a:stretch>
        </p:blipFill>
        <p:spPr>
          <a:xfrm>
            <a:off x="7944279" y="1370557"/>
            <a:ext cx="3497049" cy="41782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分答案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84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2598" y="1241523"/>
            <a:ext cx="7012539" cy="44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输入包含两个数字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）表示花环中灯的数量，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）表示地面上最左边的灯的高度（实数，以毫米为单位）。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输出：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单行输出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，精确到小数点右边的两位数，表示最右边灯的最低可能高度。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样例</a:t>
            </a:r>
          </a:p>
          <a:p>
            <a:pPr indent="45720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692 532.81</a:t>
            </a:r>
          </a:p>
          <a:p>
            <a:pPr indent="457200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输出样例</a:t>
            </a:r>
          </a:p>
          <a:p>
            <a:pPr indent="457200"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446113.34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 descr="C:\Users\ihjn0\AppData\Roaming\Tencent\Users\155170962\QQ\WinTemp\RichOle\(Q2KBH]L0C}2{G`4UHU~FY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" b="-1"/>
          <a:stretch>
            <a:fillRect/>
          </a:stretch>
        </p:blipFill>
        <p:spPr>
          <a:xfrm>
            <a:off x="7823398" y="1448844"/>
            <a:ext cx="3456383" cy="40710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分答案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9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4310" y="1788138"/>
            <a:ext cx="10389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根据公式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=(H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+H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)/2-1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，整理一下公式得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H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成当前项与前面两项的关系表达式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H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-H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计算当前项，必须知道前两项，可以采用二分搜索枚举第二盏灯的可能高度。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0514" y="1178740"/>
            <a:ext cx="811115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最右边灯的最低可能</a:t>
            </a: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高度怎么计算？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分答案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0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8467" y="1269554"/>
            <a:ext cx="10487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分答案。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初始时，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[1]=A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=0.0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（无穷大，通常设为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0x3f3f3f3f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mid=(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)/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。判断第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个灯的高度为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是否可行。如果可行，则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=mid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，缩小高度搜索，否则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l=mid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，增大高度搜索。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）判断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是否可行。令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[2]=mid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，根据公式计算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2*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]-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-2]+2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=3..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]&lt;eps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。注意不要写小于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，由于精度问题会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是一个较小的数，例如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1e-8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也可以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搜索较大的次数时停止，例如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实际上对于输入样例，运行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已经找到答案，为了保险起见，尽量执行较大次数，时间相差不大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分答案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3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1096</Words>
  <Application>Microsoft Office PowerPoint</Application>
  <PresentationFormat>自定义</PresentationFormat>
  <Paragraphs>92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华文行楷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275</cp:revision>
  <dcterms:created xsi:type="dcterms:W3CDTF">2015-04-23T03:04:00Z</dcterms:created>
  <dcterms:modified xsi:type="dcterms:W3CDTF">2024-09-20T10:16:54Z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