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771" r:id="rId2"/>
  </p:sldMasterIdLst>
  <p:notesMasterIdLst>
    <p:notesMasterId r:id="rId17"/>
  </p:notesMasterIdLst>
  <p:handoutMasterIdLst>
    <p:handoutMasterId r:id="rId18"/>
  </p:handoutMasterIdLst>
  <p:sldIdLst>
    <p:sldId id="640" r:id="rId3"/>
    <p:sldId id="572" r:id="rId4"/>
    <p:sldId id="646" r:id="rId5"/>
    <p:sldId id="647" r:id="rId6"/>
    <p:sldId id="648" r:id="rId7"/>
    <p:sldId id="649" r:id="rId8"/>
    <p:sldId id="650" r:id="rId9"/>
    <p:sldId id="651" r:id="rId10"/>
    <p:sldId id="656" r:id="rId11"/>
    <p:sldId id="657" r:id="rId12"/>
    <p:sldId id="658" r:id="rId13"/>
    <p:sldId id="659" r:id="rId14"/>
    <p:sldId id="652" r:id="rId15"/>
    <p:sldId id="660" r:id="rId16"/>
  </p:sldIdLst>
  <p:sldSz cx="12190413" cy="6859588"/>
  <p:notesSz cx="6858000" cy="9144000"/>
  <p:custDataLst>
    <p:tags r:id="rId19"/>
  </p:custData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38">
          <p15:clr>
            <a:srgbClr val="A4A3A4"/>
          </p15:clr>
        </p15:guide>
        <p15:guide id="3" pos="3840">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212"/>
    <a:srgbClr val="FFFFFF"/>
    <a:srgbClr val="FF6600"/>
    <a:srgbClr val="3399FF"/>
    <a:srgbClr val="660033"/>
    <a:srgbClr val="9900CC"/>
    <a:srgbClr val="0066CC"/>
    <a:srgbClr val="38B1BF"/>
    <a:srgbClr val="0066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4256" autoAdjust="0"/>
  </p:normalViewPr>
  <p:slideViewPr>
    <p:cSldViewPr>
      <p:cViewPr varScale="1">
        <p:scale>
          <a:sx n="82" d="100"/>
          <a:sy n="82" d="100"/>
        </p:scale>
        <p:origin x="998" y="72"/>
      </p:cViewPr>
      <p:guideLst>
        <p:guide orient="horz" pos="2160"/>
        <p:guide orient="horz" pos="3838"/>
        <p:guide pos="3840"/>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2024/9/17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2024/9/17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8839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8839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11524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3984270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2672603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4029284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2759124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14</a:t>
            </a:fld>
            <a:endParaRPr lang="zh-CN" altLang="en-US"/>
          </a:p>
        </p:txBody>
      </p:sp>
    </p:spTree>
    <p:extLst>
      <p:ext uri="{BB962C8B-B14F-4D97-AF65-F5344CB8AC3E}">
        <p14:creationId xmlns:p14="http://schemas.microsoft.com/office/powerpoint/2010/main" val="367215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4266325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extLst>
      <p:ext uri="{BB962C8B-B14F-4D97-AF65-F5344CB8AC3E}">
        <p14:creationId xmlns:p14="http://schemas.microsoft.com/office/powerpoint/2010/main" val="11583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284283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1444608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85478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274380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4254161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3393093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descr="新logo1"/>
          <p:cNvPicPr>
            <a:picLocks noChangeAspect="1"/>
          </p:cNvPicPr>
          <p:nvPr userDrawn="1"/>
        </p:nvPicPr>
        <p:blipFill>
          <a:blip r:embed="rId2"/>
          <a:stretch>
            <a:fillRect/>
          </a:stretch>
        </p:blipFill>
        <p:spPr>
          <a:xfrm>
            <a:off x="254000" y="175895"/>
            <a:ext cx="1231900" cy="4597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AFF70F-FC58-4122-A506-0B3714889BEF}" type="datetime1">
              <a:rPr lang="zh-CN" altLang="en-US" smtClean="0"/>
              <a:t>2024/9/17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E678EF-D8EB-4C4D-85EB-EF017F1780F4}" type="slidenum">
              <a:rPr lang="zh-CN" altLang="en-US" smtClean="0"/>
              <a:t>‹#›</a:t>
            </a:fld>
            <a:endParaRPr lang="zh-CN" altLang="en-US"/>
          </a:p>
        </p:txBody>
      </p:sp>
    </p:spTree>
    <p:extLst>
      <p:ext uri="{BB962C8B-B14F-4D97-AF65-F5344CB8AC3E}">
        <p14:creationId xmlns:p14="http://schemas.microsoft.com/office/powerpoint/2010/main" val="7300779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247" y="2701493"/>
            <a:ext cx="8595549" cy="182700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247" y="4528496"/>
            <a:ext cx="8595549" cy="860599"/>
          </a:xfrm>
        </p:spPr>
        <p:txBody>
          <a:bodyPr anchor="t"/>
          <a:lstStyle>
            <a:lvl1pPr marL="0" indent="0" algn="l">
              <a:buNone/>
              <a:defRPr sz="2000">
                <a:solidFill>
                  <a:schemeClr val="tx1">
                    <a:lumMod val="50000"/>
                    <a:lumOff val="50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268980"/>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247" y="2161089"/>
            <a:ext cx="4183490" cy="388167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308" y="2161090"/>
            <a:ext cx="4183489" cy="38816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656309304"/>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658" y="2161484"/>
            <a:ext cx="4185078" cy="576395"/>
          </a:xfrm>
        </p:spPr>
        <p:txBody>
          <a:bodyPr anchor="b">
            <a:noAutofit/>
          </a:bodyPr>
          <a:lstStyle>
            <a:lvl1pPr marL="0" indent="0">
              <a:buNone/>
              <a:defRPr sz="2400" b="0"/>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658" y="2737879"/>
            <a:ext cx="4185078" cy="330488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7721" y="2161484"/>
            <a:ext cx="4185073" cy="576395"/>
          </a:xfrm>
        </p:spPr>
        <p:txBody>
          <a:bodyPr anchor="b">
            <a:noAutofit/>
          </a:bodyPr>
          <a:lstStyle>
            <a:lvl1pPr marL="0" indent="0">
              <a:buNone/>
              <a:defRPr sz="2400" b="0"/>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7722" y="2737879"/>
            <a:ext cx="4185072" cy="330488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298904"/>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246" y="609741"/>
            <a:ext cx="8595549" cy="1321106"/>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4053388"/>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01673-6F62-4415-893F-B4989FF108B4}" type="datetime1">
              <a:rPr lang="zh-CN" altLang="en-US" smtClean="0"/>
              <a:t>2024/9/17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8869756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246" y="1498951"/>
            <a:ext cx="3854026" cy="1278762"/>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59842" y="515044"/>
            <a:ext cx="4512953" cy="55277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246" y="2777713"/>
            <a:ext cx="3854026" cy="2585047"/>
          </a:xfrm>
        </p:spPr>
        <p:txBody>
          <a:bodyPr>
            <a:normAutofit/>
          </a:bodyPr>
          <a:lstStyle>
            <a:lvl1pPr marL="0" indent="0">
              <a:buNone/>
              <a:defRPr sz="1400"/>
            </a:lvl1pPr>
            <a:lvl2pPr marL="457017" indent="0">
              <a:buNone/>
              <a:defRPr sz="1400"/>
            </a:lvl2pPr>
            <a:lvl3pPr marL="914035" indent="0">
              <a:buNone/>
              <a:defRPr sz="1200"/>
            </a:lvl3pPr>
            <a:lvl4pPr marL="1371052" indent="0">
              <a:buNone/>
              <a:defRPr sz="1000"/>
            </a:lvl4pPr>
            <a:lvl5pPr marL="1828068" indent="0">
              <a:buNone/>
              <a:defRPr sz="1000"/>
            </a:lvl5pPr>
            <a:lvl6pPr marL="2285085" indent="0">
              <a:buNone/>
              <a:defRPr sz="1000"/>
            </a:lvl6pPr>
            <a:lvl7pPr marL="2742103" indent="0">
              <a:buNone/>
              <a:defRPr sz="1000"/>
            </a:lvl7pPr>
            <a:lvl8pPr marL="3199120" indent="0">
              <a:buNone/>
              <a:defRPr sz="1000"/>
            </a:lvl8pPr>
            <a:lvl9pPr marL="365613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smtClean="0"/>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6265077"/>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246" y="4801712"/>
            <a:ext cx="8595548" cy="566869"/>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246" y="609741"/>
            <a:ext cx="8595549" cy="3846608"/>
          </a:xfrm>
        </p:spPr>
        <p:txBody>
          <a:bodyPr anchor="t">
            <a:normAutofit/>
          </a:bodyPr>
          <a:lstStyle>
            <a:lvl1pPr marL="0" indent="0" algn="ctr">
              <a:buNone/>
              <a:defRPr sz="1600"/>
            </a:lvl1pPr>
            <a:lvl2pPr marL="457154" indent="0">
              <a:buNone/>
              <a:defRPr sz="1600"/>
            </a:lvl2pPr>
            <a:lvl3pPr marL="914309" indent="0">
              <a:buNone/>
              <a:defRPr sz="1600"/>
            </a:lvl3pPr>
            <a:lvl4pPr marL="1371463" indent="0">
              <a:buNone/>
              <a:defRPr sz="1600"/>
            </a:lvl4pPr>
            <a:lvl5pPr marL="1828617" indent="0">
              <a:buNone/>
              <a:defRPr sz="1600"/>
            </a:lvl5pPr>
            <a:lvl6pPr marL="2285771" indent="0">
              <a:buNone/>
              <a:defRPr sz="1600"/>
            </a:lvl6pPr>
            <a:lvl7pPr marL="2742926" indent="0">
              <a:buNone/>
              <a:defRPr sz="1600"/>
            </a:lvl7pPr>
            <a:lvl8pPr marL="3200080" indent="0">
              <a:buNone/>
              <a:defRPr sz="1600"/>
            </a:lvl8pPr>
            <a:lvl9pPr marL="3657234"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246" y="5368581"/>
            <a:ext cx="8595548" cy="674180"/>
          </a:xfrm>
        </p:spPr>
        <p:txBody>
          <a:bodyPr>
            <a:normAutofit/>
          </a:bodyPr>
          <a:lstStyle>
            <a:lvl1pPr marL="0" indent="0">
              <a:buNone/>
              <a:defRPr sz="12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31880"/>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247" y="609741"/>
            <a:ext cx="8595549" cy="3404388"/>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247" y="4471435"/>
            <a:ext cx="8595549" cy="1571326"/>
          </a:xfrm>
        </p:spPr>
        <p:txBody>
          <a:bodyPr anchor="ctr">
            <a:normAutofit/>
          </a:bodyPr>
          <a:lstStyle>
            <a:lvl1pPr marL="0" indent="0" algn="l">
              <a:buNone/>
              <a:defRPr sz="1800">
                <a:solidFill>
                  <a:schemeClr val="tx1">
                    <a:lumMod val="75000"/>
                    <a:lumOff val="25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Tree>
    <p:extLst>
      <p:ext uri="{BB962C8B-B14F-4D97-AF65-F5344CB8AC3E}">
        <p14:creationId xmlns:p14="http://schemas.microsoft.com/office/powerpoint/2010/main" val="2708354361"/>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213" y="609741"/>
            <a:ext cx="8093080" cy="30233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5961" y="3633041"/>
            <a:ext cx="7223584" cy="381088"/>
          </a:xfrm>
        </p:spPr>
        <p:txBody>
          <a:bodyPr anchor="ctr">
            <a:noAutofit/>
          </a:bodyPr>
          <a:lstStyle>
            <a:lvl1pPr marL="0" indent="0">
              <a:buFontTx/>
              <a:buNone/>
              <a:defRPr sz="1600">
                <a:solidFill>
                  <a:schemeClr val="tx1">
                    <a:lumMod val="50000"/>
                    <a:lumOff val="50000"/>
                  </a:schemeClr>
                </a:solidFill>
              </a:defRPr>
            </a:lvl1pPr>
            <a:lvl2pPr marL="457154" indent="0">
              <a:buFontTx/>
              <a:buNone/>
              <a:defRPr/>
            </a:lvl2pPr>
            <a:lvl3pPr marL="914309" indent="0">
              <a:buFontTx/>
              <a:buNone/>
              <a:defRPr/>
            </a:lvl3pPr>
            <a:lvl4pPr marL="1371463" indent="0">
              <a:buFontTx/>
              <a:buNone/>
              <a:defRPr/>
            </a:lvl4pPr>
            <a:lvl5pPr marL="1828617"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247" y="4471435"/>
            <a:ext cx="8595549" cy="1571326"/>
          </a:xfrm>
        </p:spPr>
        <p:txBody>
          <a:bodyPr anchor="ctr">
            <a:normAutofit/>
          </a:bodyPr>
          <a:lstStyle>
            <a:lvl1pPr marL="0" indent="0" algn="l">
              <a:buNone/>
              <a:defRPr sz="1800">
                <a:solidFill>
                  <a:schemeClr val="tx1">
                    <a:lumMod val="75000"/>
                    <a:lumOff val="25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
        <p:nvSpPr>
          <p:cNvPr id="20" name="TextBox 19"/>
          <p:cNvSpPr txBox="1"/>
          <p:nvPr/>
        </p:nvSpPr>
        <p:spPr>
          <a:xfrm>
            <a:off x="541799" y="790561"/>
            <a:ext cx="609521" cy="584911"/>
          </a:xfrm>
          <a:prstGeom prst="rect">
            <a:avLst/>
          </a:prstGeom>
        </p:spPr>
        <p:txBody>
          <a:bodyPr vert="horz" lIns="91428" tIns="45714" rIns="91428" bIns="45714" rtlCol="0" anchor="ctr">
            <a:noAutofit/>
          </a:bodyPr>
          <a:lstStyle/>
          <a:p>
            <a:pPr lvl="0"/>
            <a:r>
              <a:rPr lang="en-US" sz="7999"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1853" y="2887225"/>
            <a:ext cx="609521" cy="584911"/>
          </a:xfrm>
          <a:prstGeom prst="rect">
            <a:avLst/>
          </a:prstGeom>
        </p:spPr>
        <p:txBody>
          <a:bodyPr vert="horz" lIns="91428" tIns="45714" rIns="91428" bIns="45714" rtlCol="0" anchor="ctr">
            <a:noAutofit/>
          </a:bodyPr>
          <a:lstStyle/>
          <a:p>
            <a:pPr lvl="0"/>
            <a:r>
              <a:rPr lang="en-US" sz="7999" baseline="0" dirty="0">
                <a:ln w="3175" cmpd="sng">
                  <a:noFill/>
                </a:ln>
                <a:solidFill>
                  <a:schemeClr val="accent1">
                    <a:lumMod val="60000"/>
                    <a:lumOff val="40000"/>
                  </a:schemeClr>
                </a:solidFill>
                <a:latin typeface="Arial"/>
              </a:rPr>
              <a:t>”</a:t>
            </a:r>
            <a:endParaRPr lang="en-US" sz="2100" dirty="0">
              <a:solidFill>
                <a:schemeClr val="accent1">
                  <a:lumMod val="60000"/>
                  <a:lumOff val="40000"/>
                </a:schemeClr>
              </a:solidFill>
              <a:latin typeface="Arial"/>
            </a:endParaRPr>
          </a:p>
        </p:txBody>
      </p:sp>
    </p:spTree>
    <p:extLst>
      <p:ext uri="{BB962C8B-B14F-4D97-AF65-F5344CB8AC3E}">
        <p14:creationId xmlns:p14="http://schemas.microsoft.com/office/powerpoint/2010/main" val="401654595"/>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247" y="1932435"/>
            <a:ext cx="8595549" cy="2596061"/>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247" y="4528496"/>
            <a:ext cx="8595549" cy="1514265"/>
          </a:xfrm>
        </p:spPr>
        <p:txBody>
          <a:bodyPr anchor="t">
            <a:normAutofit/>
          </a:bodyPr>
          <a:lstStyle>
            <a:lvl1pPr marL="0" indent="0" algn="l">
              <a:buNone/>
              <a:defRPr sz="1800">
                <a:solidFill>
                  <a:schemeClr val="tx1">
                    <a:lumMod val="75000"/>
                    <a:lumOff val="25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Tree>
    <p:extLst>
      <p:ext uri="{BB962C8B-B14F-4D97-AF65-F5344CB8AC3E}">
        <p14:creationId xmlns:p14="http://schemas.microsoft.com/office/powerpoint/2010/main" val="2199519301"/>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213" y="609741"/>
            <a:ext cx="8093080" cy="30233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244" y="4014129"/>
            <a:ext cx="8595550" cy="514367"/>
          </a:xfrm>
        </p:spPr>
        <p:txBody>
          <a:bodyPr anchor="b">
            <a:noAutofit/>
          </a:bodyPr>
          <a:lstStyle>
            <a:lvl1pPr marL="0" indent="0">
              <a:buFontTx/>
              <a:buNone/>
              <a:defRPr sz="2400">
                <a:solidFill>
                  <a:schemeClr val="tx1">
                    <a:lumMod val="75000"/>
                    <a:lumOff val="25000"/>
                  </a:schemeClr>
                </a:solidFill>
              </a:defRPr>
            </a:lvl1pPr>
            <a:lvl2pPr marL="457154" indent="0">
              <a:buFontTx/>
              <a:buNone/>
              <a:defRPr/>
            </a:lvl2pPr>
            <a:lvl3pPr marL="914309" indent="0">
              <a:buFontTx/>
              <a:buNone/>
              <a:defRPr/>
            </a:lvl3pPr>
            <a:lvl4pPr marL="1371463" indent="0">
              <a:buFontTx/>
              <a:buNone/>
              <a:defRPr/>
            </a:lvl4pPr>
            <a:lvl5pPr marL="1828617"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247" y="4528496"/>
            <a:ext cx="8595549" cy="1514265"/>
          </a:xfrm>
        </p:spPr>
        <p:txBody>
          <a:bodyPr anchor="t">
            <a:normAutofit/>
          </a:bodyPr>
          <a:lstStyle>
            <a:lvl1pPr marL="0" indent="0" algn="l">
              <a:buNone/>
              <a:defRPr sz="1800">
                <a:solidFill>
                  <a:schemeClr val="tx1">
                    <a:lumMod val="50000"/>
                    <a:lumOff val="50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
        <p:nvSpPr>
          <p:cNvPr id="24" name="TextBox 23"/>
          <p:cNvSpPr txBox="1"/>
          <p:nvPr/>
        </p:nvSpPr>
        <p:spPr>
          <a:xfrm>
            <a:off x="541799" y="790561"/>
            <a:ext cx="609521" cy="584911"/>
          </a:xfrm>
          <a:prstGeom prst="rect">
            <a:avLst/>
          </a:prstGeom>
        </p:spPr>
        <p:txBody>
          <a:bodyPr vert="horz" lIns="91428" tIns="45714" rIns="91428" bIns="45714" rtlCol="0" anchor="ctr">
            <a:noAutofit/>
          </a:bodyPr>
          <a:lstStyle/>
          <a:p>
            <a:pPr lvl="0"/>
            <a:r>
              <a:rPr lang="en-US" sz="7999"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1853" y="2887225"/>
            <a:ext cx="609521" cy="584911"/>
          </a:xfrm>
          <a:prstGeom prst="rect">
            <a:avLst/>
          </a:prstGeom>
        </p:spPr>
        <p:txBody>
          <a:bodyPr vert="horz" lIns="91428" tIns="45714" rIns="91428" bIns="45714" rtlCol="0" anchor="ctr">
            <a:noAutofit/>
          </a:bodyPr>
          <a:lstStyle/>
          <a:p>
            <a:pPr lvl="0"/>
            <a:r>
              <a:rPr lang="en-US" sz="7999"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0434389"/>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10" y="609741"/>
            <a:ext cx="8587085" cy="30233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244" y="4014129"/>
            <a:ext cx="8595550" cy="514367"/>
          </a:xfrm>
        </p:spPr>
        <p:txBody>
          <a:bodyPr anchor="b">
            <a:noAutofit/>
          </a:bodyPr>
          <a:lstStyle>
            <a:lvl1pPr marL="0" indent="0">
              <a:buFontTx/>
              <a:buNone/>
              <a:defRPr sz="2400">
                <a:solidFill>
                  <a:schemeClr val="accent1"/>
                </a:solidFill>
              </a:defRPr>
            </a:lvl1pPr>
            <a:lvl2pPr marL="457154" indent="0">
              <a:buFontTx/>
              <a:buNone/>
              <a:defRPr/>
            </a:lvl2pPr>
            <a:lvl3pPr marL="914309" indent="0">
              <a:buFontTx/>
              <a:buNone/>
              <a:defRPr/>
            </a:lvl3pPr>
            <a:lvl4pPr marL="1371463" indent="0">
              <a:buFontTx/>
              <a:buNone/>
              <a:defRPr/>
            </a:lvl4pPr>
            <a:lvl5pPr marL="1828617"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247" y="4528496"/>
            <a:ext cx="8595549" cy="1514265"/>
          </a:xfrm>
        </p:spPr>
        <p:txBody>
          <a:bodyPr anchor="t">
            <a:normAutofit/>
          </a:bodyPr>
          <a:lstStyle>
            <a:lvl1pPr marL="0" indent="0" algn="l">
              <a:buNone/>
              <a:defRPr sz="1800">
                <a:solidFill>
                  <a:schemeClr val="tx1">
                    <a:lumMod val="50000"/>
                    <a:lumOff val="50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Tree>
    <p:extLst>
      <p:ext uri="{BB962C8B-B14F-4D97-AF65-F5344CB8AC3E}">
        <p14:creationId xmlns:p14="http://schemas.microsoft.com/office/powerpoint/2010/main" val="2615675783"/>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933396005"/>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6636" y="609741"/>
            <a:ext cx="1304573" cy="525266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247" y="609741"/>
            <a:ext cx="7059231" cy="5252666"/>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9042223"/>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5215B64E-8091-4498-AAE2-127260680C67}" type="datetime1">
              <a:rPr lang="zh-CN" altLang="en-US" smtClean="0"/>
              <a:t>2024/9/17</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D8D2D6B4-FA92-42BA-B7F6-51037B7F0CDA}" type="datetime1">
              <a:rPr lang="zh-CN" altLang="en-US" smtClean="0"/>
              <a:t>2024/9/17</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B21F45CD-3ACA-4F61-B85E-8401ADE11FD0}" type="datetime1">
              <a:rPr lang="zh-CN" altLang="en-US" smtClean="0"/>
              <a:t>2024/9/17</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406DF1B8-9158-49E2-8C02-F9AF7566C93A}" type="datetime1">
              <a:rPr lang="zh-CN" altLang="en-US" smtClean="0"/>
              <a:t>2024/9/17</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9301673-6F62-4415-893F-B4989FF108B4}" type="datetime1">
              <a:rPr lang="zh-CN" altLang="en-US" smtClean="0"/>
              <a:t>2024/9/17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3311" y="1413103"/>
            <a:ext cx="10971372" cy="452701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标题 1"/>
          <p:cNvSpPr>
            <a:spLocks noGrp="1"/>
          </p:cNvSpPr>
          <p:nvPr>
            <p:ph type="title"/>
          </p:nvPr>
        </p:nvSpPr>
        <p:spPr>
          <a:xfrm>
            <a:off x="609521" y="476782"/>
            <a:ext cx="10971372" cy="936321"/>
          </a:xfr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p>
            <a:fld id="{31AFF70F-FC58-4122-A506-0B3714889BEF}" type="datetime1">
              <a:rPr lang="zh-CN" altLang="en-US" smtClean="0"/>
              <a:t>2024/9/17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8"/>
            <a:ext cx="12190413" cy="686805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871" y="2405091"/>
            <a:ext cx="7765925" cy="1646683"/>
          </a:xfrm>
        </p:spPr>
        <p:txBody>
          <a:bodyPr anchor="b">
            <a:noAutofit/>
          </a:bodyPr>
          <a:lstStyle>
            <a:lvl1pPr algn="r">
              <a:defRPr sz="5399">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6871" y="4051771"/>
            <a:ext cx="7765925" cy="1097153"/>
          </a:xfrm>
        </p:spPr>
        <p:txBody>
          <a:bodyPr anchor="t"/>
          <a:lstStyle>
            <a:lvl1pPr marL="0" indent="0" algn="r">
              <a:buNone/>
              <a:defRPr>
                <a:solidFill>
                  <a:schemeClr val="tx1">
                    <a:lumMod val="50000"/>
                    <a:lumOff val="50000"/>
                  </a:schemeClr>
                </a:solidFill>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7071940"/>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theme" Target="../theme/theme2.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ftr="0" dt="0"/>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8"/>
            <a:ext cx="12190413" cy="686805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246" y="609741"/>
            <a:ext cx="8595549" cy="1321106"/>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246" y="2161090"/>
            <a:ext cx="8595549" cy="3881672"/>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4196" y="6042761"/>
            <a:ext cx="911820" cy="365210"/>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9/17/2024</a:t>
            </a:fld>
            <a:endParaRPr lang="en-US" dirty="0"/>
          </a:p>
        </p:txBody>
      </p:sp>
      <p:sp>
        <p:nvSpPr>
          <p:cNvPr id="5" name="Footer Placeholder 4"/>
          <p:cNvSpPr>
            <a:spLocks noGrp="1"/>
          </p:cNvSpPr>
          <p:nvPr>
            <p:ph type="ftr" sz="quarter" idx="3"/>
          </p:nvPr>
        </p:nvSpPr>
        <p:spPr>
          <a:xfrm>
            <a:off x="677246" y="6042761"/>
            <a:ext cx="6296792" cy="365210"/>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9545" y="6042761"/>
            <a:ext cx="683250" cy="365210"/>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0234430"/>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hf hdr="0" ftr="0" dt="0"/>
  <p:txStyles>
    <p:titleStyle>
      <a:lvl1pPr algn="l" defTabSz="457154"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66" indent="-342866" algn="l" defTabSz="457154"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876" indent="-285721" algn="l" defTabSz="457154"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886" indent="-228577" algn="l" defTabSz="457154"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040"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194"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349"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503"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657"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811"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1"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34951">
              <a:schemeClr val="accent3">
                <a:lumMod val="40000"/>
                <a:lumOff val="60000"/>
              </a:schemeClr>
            </a:gs>
            <a:gs pos="78500">
              <a:srgbClr val="F8C2BB"/>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1" name="文本框 5"/>
          <p:cNvSpPr txBox="1"/>
          <p:nvPr/>
        </p:nvSpPr>
        <p:spPr>
          <a:xfrm>
            <a:off x="5850533" y="2997746"/>
            <a:ext cx="5108990" cy="830946"/>
          </a:xfrm>
          <a:prstGeom prst="rect">
            <a:avLst/>
          </a:prstGeom>
          <a:noFill/>
          <a:effectLst>
            <a:glow rad="63500">
              <a:schemeClr val="accent4">
                <a:satMod val="175000"/>
                <a:alpha val="40000"/>
              </a:schemeClr>
            </a:glow>
            <a:outerShdw blurRad="50800" dist="38100" dir="2700000" algn="tl" rotWithShape="0">
              <a:prstClr val="black">
                <a:alpha val="40000"/>
              </a:prstClr>
            </a:outerShdw>
            <a:softEdge rad="12700"/>
          </a:effectLst>
        </p:spPr>
        <p:txBody>
          <a:bodyPr wrap="none" lIns="91390" tIns="45695" rIns="91390" bIns="45695" rtlCol="0">
            <a:spAutoFit/>
          </a:bodyP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EF7768">
                    <a:lumMod val="50000"/>
                  </a:srgbClr>
                </a:solidFill>
                <a:effectLst/>
                <a:uLnTx/>
                <a:uFillTx/>
                <a:latin typeface="华文行楷" panose="02010800040101010101" pitchFamily="2" charset="-122"/>
                <a:ea typeface="华文行楷" panose="02010800040101010101" pitchFamily="2" charset="-122"/>
                <a:cs typeface="+mn-cs"/>
              </a:rPr>
              <a:t>主讲老师：陈小玉</a:t>
            </a:r>
            <a:endParaRPr kumimoji="0" lang="en-US" altLang="zh-CN" sz="4800" b="0" i="0" u="none" strike="noStrike" kern="1200" cap="none" spc="0" normalizeH="0" baseline="0" noProof="0" dirty="0">
              <a:ln>
                <a:noFill/>
              </a:ln>
              <a:solidFill>
                <a:srgbClr val="EF7768">
                  <a:lumMod val="50000"/>
                </a:srgbClr>
              </a:solidFill>
              <a:effectLst/>
              <a:uLnTx/>
              <a:uFillTx/>
              <a:latin typeface="华文行楷" panose="02010800040101010101" pitchFamily="2" charset="-122"/>
              <a:ea typeface="华文行楷" panose="02010800040101010101" pitchFamily="2" charset="-122"/>
              <a:cs typeface="+mn-cs"/>
            </a:endParaRPr>
          </a:p>
        </p:txBody>
      </p:sp>
      <p:sp>
        <p:nvSpPr>
          <p:cNvPr id="14" name="文本框 13"/>
          <p:cNvSpPr txBox="1"/>
          <p:nvPr/>
        </p:nvSpPr>
        <p:spPr>
          <a:xfrm>
            <a:off x="5234930" y="4493758"/>
            <a:ext cx="6340197" cy="1135054"/>
          </a:xfrm>
          <a:prstGeom prst="rect">
            <a:avLst/>
          </a:prstGeom>
          <a:noFill/>
          <a:ln>
            <a:noFill/>
          </a:ln>
          <a:effectLst>
            <a:outerShdw blurRad="149987" dist="250190" dir="8460000" algn="ctr">
              <a:schemeClr val="accent5">
                <a:alpha val="28000"/>
              </a:schemeClr>
            </a:outerShdw>
          </a:effectLst>
          <a:scene3d>
            <a:camera prst="orthographicFront">
              <a:rot lat="0" lon="0" rev="0"/>
            </a:camera>
            <a:lightRig rig="contrasting" dir="t">
              <a:rot lat="0" lon="0" rev="1500000"/>
            </a:lightRig>
          </a:scene3d>
          <a:sp3d prstMaterial="metal">
            <a:bevelT w="88900" h="88900"/>
          </a:sp3d>
        </p:spPr>
        <p:txBody>
          <a:bodyPr wrap="none" rtlCol="0" anchor="t">
            <a:spAutoFit/>
          </a:bodyPr>
          <a:lstStyle/>
          <a:p>
            <a:pPr marL="0" marR="0" lvl="0" indent="0" algn="ctr" defTabSz="108839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    </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著作：</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印品黑体" panose="00000500000000000000"/>
                <a:cs typeface="微软雅黑" panose="020B0503020204020204" pitchFamily="34" charset="-122"/>
                <a:sym typeface="印品黑体" panose="00000500000000000000" pitchFamily="2" charset="-122"/>
              </a:rPr>
              <a:t>算法</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趣学数据结构</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p>
          <a:p>
            <a:pPr marL="0" marR="0" lvl="0" indent="0" algn="ctr" defTabSz="108839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算法训</a:t>
            </a:r>
            <a:r>
              <a:rPr kumimoji="0" lang="zh-CN" altLang="en-US" sz="2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练</a:t>
            </a:r>
            <a:r>
              <a:rPr kumimoji="0" lang="zh-CN" altLang="en-US" sz="24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营</a:t>
            </a:r>
            <a:r>
              <a:rPr kumimoji="0" lang="en-US" altLang="zh-CN" sz="24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（入门</a:t>
            </a:r>
            <a:r>
              <a:rPr kumimoji="0" lang="zh-CN" altLang="en-US" sz="2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篇</a:t>
            </a:r>
            <a:r>
              <a:rPr kumimoji="0" lang="zh-CN" altLang="en-US" sz="24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、提高篇、进</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阶篇）</a:t>
            </a:r>
            <a:endPar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0" name="矩形 9"/>
          <p:cNvSpPr/>
          <p:nvPr/>
        </p:nvSpPr>
        <p:spPr>
          <a:xfrm>
            <a:off x="1270670" y="400493"/>
            <a:ext cx="10033415" cy="1569610"/>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none" lIns="91390" tIns="45695" rIns="91390" bIns="45695">
            <a:prstTxWarp prst="textWave2">
              <a:avLst/>
            </a:prstTxWarp>
            <a:spAutoFit/>
          </a:bodyP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zh-CN" altLang="en-US" sz="9600" b="1" i="0" u="none" strike="noStrike" kern="1200" cap="none" spc="0" normalizeH="0" baseline="0" noProof="0" smtClean="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rPr>
              <a:t>第</a:t>
            </a:r>
            <a:r>
              <a:rPr kumimoji="0" lang="en-US" altLang="zh-CN" sz="9600" b="1" i="0" u="none" strike="noStrike" kern="1200" cap="none" spc="0" normalizeH="0" baseline="0" noProof="0" smtClean="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rPr>
              <a:t>8</a:t>
            </a:r>
            <a:r>
              <a:rPr kumimoji="0" lang="zh-CN" altLang="en-US" sz="9600" b="1" i="0" u="none" strike="noStrike" kern="1200" cap="none" spc="0" normalizeH="0" baseline="0" noProof="0" smtClean="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rPr>
              <a:t>章 搜索算法入门</a:t>
            </a:r>
            <a:endParaRPr kumimoji="0" lang="zh-CN" altLang="en-US" sz="9600" b="1" i="0" u="none" strike="noStrike" kern="1200" cap="none" spc="0" normalizeH="0" baseline="0" noProof="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0670" y="2492489"/>
            <a:ext cx="3816424" cy="3752770"/>
          </a:xfrm>
          <a:prstGeom prst="round2DiagRect">
            <a:avLst>
              <a:gd name="adj1" fmla="val 16667"/>
              <a:gd name="adj2" fmla="val 0"/>
            </a:avLst>
          </a:prstGeom>
          <a:ln w="88900" cap="sq">
            <a:solidFill>
              <a:srgbClr val="FFFFFF"/>
            </a:solidFill>
            <a:miter lim="800000"/>
          </a:ln>
          <a:effectLst>
            <a:outerShdw blurRad="50800" dist="38100" dir="5400000" algn="t"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8264262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4464496" cy="584775"/>
          </a:xfrm>
          <a:prstGeom prst="rect">
            <a:avLst/>
          </a:prstGeom>
          <a:noFill/>
        </p:spPr>
        <p:txBody>
          <a:bodyPr wrap="square" rtlCol="0">
            <a:spAutoFit/>
          </a:bodyPr>
          <a:lstStyle/>
          <a:p>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分支限界</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法</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—01</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背包</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5" name="文本框 4">
            <a:extLst>
              <a:ext uri="{FF2B5EF4-FFF2-40B4-BE49-F238E27FC236}">
                <a16:creationId xmlns:a16="http://schemas.microsoft.com/office/drawing/2014/main" id="{90E4DF4F-F15B-40D4-A373-BD434744480A}"/>
              </a:ext>
            </a:extLst>
          </p:cNvPr>
          <p:cNvSpPr txBox="1"/>
          <p:nvPr/>
        </p:nvSpPr>
        <p:spPr>
          <a:xfrm>
            <a:off x="854274" y="1036229"/>
            <a:ext cx="8697316" cy="1684244"/>
          </a:xfrm>
          <a:prstGeom prst="rect">
            <a:avLst/>
          </a:prstGeom>
          <a:noFill/>
        </p:spPr>
        <p:txBody>
          <a:bodyPr wrap="square" rtlCol="0">
            <a:spAutoFit/>
          </a:bodyPr>
          <a:lstStyle/>
          <a:p>
            <a:pPr indent="648000" defTabSz="914400">
              <a:lnSpc>
                <a:spcPct val="150000"/>
              </a:lnSpc>
            </a:pPr>
            <a:r>
              <a:rPr lang="zh-CN" altLang="en-US" sz="2400" smtClean="0">
                <a:solidFill>
                  <a:prstClr val="black"/>
                </a:solidFill>
                <a:latin typeface="Times New Roman" panose="02020603050405020304" pitchFamily="18" charset="0"/>
                <a:ea typeface="宋体" panose="02010600030101010101" pitchFamily="2" charset="-122"/>
              </a:rPr>
              <a:t>（</a:t>
            </a:r>
            <a:r>
              <a:rPr lang="en-US" altLang="zh-CN" sz="2400">
                <a:solidFill>
                  <a:prstClr val="black"/>
                </a:solidFill>
                <a:latin typeface="Times New Roman" panose="02020603050405020304" pitchFamily="18" charset="0"/>
                <a:ea typeface="宋体" panose="02010600030101010101" pitchFamily="2" charset="-122"/>
              </a:rPr>
              <a:t>2</a:t>
            </a:r>
            <a:r>
              <a:rPr lang="zh-CN" altLang="en-US" sz="2400">
                <a:solidFill>
                  <a:prstClr val="black"/>
                </a:solidFill>
                <a:latin typeface="Times New Roman" panose="02020603050405020304" pitchFamily="18" charset="0"/>
                <a:ea typeface="宋体" panose="02010600030101010101" pitchFamily="2" charset="-122"/>
              </a:rPr>
              <a:t>）创建根</a:t>
            </a:r>
            <a:r>
              <a:rPr lang="en-US" altLang="zh-CN" sz="2400">
                <a:solidFill>
                  <a:prstClr val="black"/>
                </a:solidFill>
                <a:latin typeface="Times New Roman" panose="02020603050405020304" pitchFamily="18" charset="0"/>
                <a:ea typeface="宋体" panose="02010600030101010101" pitchFamily="2" charset="-122"/>
              </a:rPr>
              <a:t>A</a:t>
            </a:r>
            <a:r>
              <a:rPr lang="zh-CN" altLang="en-US" sz="2400">
                <a:solidFill>
                  <a:prstClr val="black"/>
                </a:solidFill>
                <a:latin typeface="Times New Roman" panose="02020603050405020304" pitchFamily="18" charset="0"/>
                <a:ea typeface="宋体" panose="02010600030101010101" pitchFamily="2" charset="-122"/>
              </a:rPr>
              <a:t>。初始化当前已装入背包的物品重量</a:t>
            </a:r>
            <a:r>
              <a:rPr lang="en-US" altLang="zh-CN" sz="2400">
                <a:solidFill>
                  <a:prstClr val="black"/>
                </a:solidFill>
                <a:latin typeface="Times New Roman" panose="02020603050405020304" pitchFamily="18" charset="0"/>
                <a:ea typeface="宋体" panose="02010600030101010101" pitchFamily="2" charset="-122"/>
              </a:rPr>
              <a:t>cp=0</a:t>
            </a:r>
            <a:r>
              <a:rPr lang="zh-CN" altLang="en-US" sz="2400">
                <a:solidFill>
                  <a:prstClr val="black"/>
                </a:solidFill>
                <a:latin typeface="Times New Roman" panose="02020603050405020304" pitchFamily="18" charset="0"/>
                <a:ea typeface="宋体" panose="02010600030101010101" pitchFamily="2" charset="-122"/>
              </a:rPr>
              <a:t>，当前价值上界</a:t>
            </a:r>
            <a:r>
              <a:rPr lang="en-US" altLang="zh-CN" sz="2400">
                <a:solidFill>
                  <a:prstClr val="black"/>
                </a:solidFill>
                <a:latin typeface="Times New Roman" panose="02020603050405020304" pitchFamily="18" charset="0"/>
                <a:ea typeface="宋体" panose="02010600030101010101" pitchFamily="2" charset="-122"/>
              </a:rPr>
              <a:t>up=18</a:t>
            </a:r>
            <a:r>
              <a:rPr lang="zh-CN" altLang="en-US" sz="2400">
                <a:solidFill>
                  <a:prstClr val="black"/>
                </a:solidFill>
                <a:latin typeface="Times New Roman" panose="02020603050405020304" pitchFamily="18" charset="0"/>
                <a:ea typeface="宋体" panose="02010600030101010101" pitchFamily="2" charset="-122"/>
              </a:rPr>
              <a:t>，当前背包剩余容量</a:t>
            </a:r>
            <a:r>
              <a:rPr lang="en-US" altLang="zh-CN" sz="2400">
                <a:solidFill>
                  <a:prstClr val="black"/>
                </a:solidFill>
                <a:latin typeface="Times New Roman" panose="02020603050405020304" pitchFamily="18" charset="0"/>
                <a:ea typeface="宋体" panose="02010600030101010101" pitchFamily="2" charset="-122"/>
              </a:rPr>
              <a:t>rw=10</a:t>
            </a:r>
            <a:r>
              <a:rPr lang="zh-CN" altLang="en-US" sz="2400">
                <a:solidFill>
                  <a:prstClr val="black"/>
                </a:solidFill>
                <a:latin typeface="Times New Roman" panose="02020603050405020304" pitchFamily="18" charset="0"/>
                <a:ea typeface="宋体" panose="02010600030101010101" pitchFamily="2" charset="-122"/>
              </a:rPr>
              <a:t>，当前处理的物品序号为</a:t>
            </a:r>
            <a:r>
              <a:rPr lang="en-US" altLang="zh-CN" sz="2400">
                <a:solidFill>
                  <a:prstClr val="black"/>
                </a:solidFill>
                <a:latin typeface="Times New Roman" panose="02020603050405020304" pitchFamily="18" charset="0"/>
                <a:ea typeface="宋体" panose="02010600030101010101" pitchFamily="2" charset="-122"/>
              </a:rPr>
              <a:t>1</a:t>
            </a:r>
            <a:r>
              <a:rPr lang="zh-CN" altLang="en-US" sz="2400">
                <a:solidFill>
                  <a:prstClr val="black"/>
                </a:solidFill>
                <a:latin typeface="Times New Roman" panose="02020603050405020304" pitchFamily="18" charset="0"/>
                <a:ea typeface="宋体" panose="02010600030101010101" pitchFamily="2" charset="-122"/>
              </a:rPr>
              <a:t>，当前最优值</a:t>
            </a:r>
            <a:r>
              <a:rPr lang="en-US" altLang="zh-CN" sz="2400">
                <a:solidFill>
                  <a:prstClr val="black"/>
                </a:solidFill>
                <a:latin typeface="Times New Roman" panose="02020603050405020304" pitchFamily="18" charset="0"/>
                <a:ea typeface="宋体" panose="02010600030101010101" pitchFamily="2" charset="-122"/>
              </a:rPr>
              <a:t>bestp=0</a:t>
            </a:r>
            <a:r>
              <a:rPr lang="zh-CN" altLang="en-US" sz="2400">
                <a:solidFill>
                  <a:prstClr val="black"/>
                </a:solidFill>
                <a:latin typeface="Times New Roman" panose="02020603050405020304" pitchFamily="18" charset="0"/>
                <a:ea typeface="宋体" panose="02010600030101010101" pitchFamily="2" charset="-122"/>
              </a:rPr>
              <a:t>。创建根</a:t>
            </a:r>
            <a:r>
              <a:rPr lang="en-US" altLang="zh-CN" sz="2400">
                <a:solidFill>
                  <a:prstClr val="black"/>
                </a:solidFill>
                <a:latin typeface="Times New Roman" panose="02020603050405020304" pitchFamily="18" charset="0"/>
                <a:ea typeface="宋体" panose="02010600030101010101" pitchFamily="2" charset="-122"/>
              </a:rPr>
              <a:t>A</a:t>
            </a:r>
            <a:r>
              <a:rPr lang="zh-CN" altLang="en-US" sz="2400">
                <a:solidFill>
                  <a:prstClr val="black"/>
                </a:solidFill>
                <a:latin typeface="Times New Roman" panose="02020603050405020304" pitchFamily="18" charset="0"/>
                <a:ea typeface="宋体" panose="02010600030101010101" pitchFamily="2" charset="-122"/>
              </a:rPr>
              <a:t>并将其加入优先</a:t>
            </a:r>
            <a:r>
              <a:rPr lang="zh-CN" altLang="en-US" sz="2400">
                <a:solidFill>
                  <a:prstClr val="black"/>
                </a:solidFill>
                <a:latin typeface="Times New Roman" panose="02020603050405020304" pitchFamily="18" charset="0"/>
                <a:ea typeface="宋体" panose="02010600030101010101" pitchFamily="2" charset="-122"/>
              </a:rPr>
              <a:t>队</a:t>
            </a:r>
            <a:r>
              <a:rPr lang="zh-CN" altLang="en-US" sz="2400" smtClean="0">
                <a:solidFill>
                  <a:prstClr val="black"/>
                </a:solidFill>
                <a:latin typeface="Times New Roman" panose="02020603050405020304" pitchFamily="18" charset="0"/>
                <a:ea typeface="宋体" panose="02010600030101010101" pitchFamily="2" charset="-122"/>
              </a:rPr>
              <a:t>列。</a:t>
            </a:r>
            <a:endParaRPr lang="en-US" altLang="zh-CN" sz="2400" dirty="0">
              <a:solidFill>
                <a:prstClr val="black"/>
              </a:solidFill>
              <a:latin typeface="Times New Roman" panose="02020603050405020304" pitchFamily="18" charset="0"/>
              <a:ea typeface="宋体" panose="02010600030101010101" pitchFamily="2" charset="-122"/>
            </a:endParaRPr>
          </a:p>
        </p:txBody>
      </p:sp>
      <p:sp>
        <p:nvSpPr>
          <p:cNvPr id="2"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91967042"/>
              </p:ext>
            </p:extLst>
          </p:nvPr>
        </p:nvGraphicFramePr>
        <p:xfrm>
          <a:off x="1774726" y="3429794"/>
          <a:ext cx="6799100" cy="888802"/>
        </p:xfrm>
        <a:graphic>
          <a:graphicData uri="http://schemas.openxmlformats.org/presentationml/2006/ole">
            <mc:AlternateContent xmlns:mc="http://schemas.openxmlformats.org/markup-compatibility/2006">
              <mc:Choice xmlns:v="urn:schemas-microsoft-com:vml" Requires="v">
                <p:oleObj spid="_x0000_s3077" name="Visio" r:id="rId4" imgW="2377562" imgH="320122" progId="Visio.Drawing.15">
                  <p:embed/>
                </p:oleObj>
              </mc:Choice>
              <mc:Fallback>
                <p:oleObj name="Visio" r:id="rId4" imgW="2377562" imgH="320122"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4726" y="3429794"/>
                        <a:ext cx="6799100" cy="888802"/>
                      </a:xfrm>
                      <a:prstGeom prst="rect">
                        <a:avLst/>
                      </a:prstGeom>
                      <a:noFill/>
                    </p:spPr>
                  </p:pic>
                </p:oleObj>
              </mc:Fallback>
            </mc:AlternateContent>
          </a:graphicData>
        </a:graphic>
      </p:graphicFrame>
    </p:spTree>
    <p:extLst>
      <p:ext uri="{BB962C8B-B14F-4D97-AF65-F5344CB8AC3E}">
        <p14:creationId xmlns:p14="http://schemas.microsoft.com/office/powerpoint/2010/main" val="40292719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4464496" cy="584775"/>
          </a:xfrm>
          <a:prstGeom prst="rect">
            <a:avLst/>
          </a:prstGeom>
          <a:noFill/>
        </p:spPr>
        <p:txBody>
          <a:bodyPr wrap="square" rtlCol="0">
            <a:spAutoFit/>
          </a:bodyPr>
          <a:lstStyle/>
          <a:p>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分支限界</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法</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—01</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背包</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5" name="文本框 4">
            <a:extLst>
              <a:ext uri="{FF2B5EF4-FFF2-40B4-BE49-F238E27FC236}">
                <a16:creationId xmlns:a16="http://schemas.microsoft.com/office/drawing/2014/main" id="{90E4DF4F-F15B-40D4-A373-BD434744480A}"/>
              </a:ext>
            </a:extLst>
          </p:cNvPr>
          <p:cNvSpPr txBox="1"/>
          <p:nvPr/>
        </p:nvSpPr>
        <p:spPr>
          <a:xfrm>
            <a:off x="854274" y="955618"/>
            <a:ext cx="9201372" cy="3276987"/>
          </a:xfrm>
          <a:prstGeom prst="rect">
            <a:avLst/>
          </a:prstGeom>
          <a:noFill/>
        </p:spPr>
        <p:txBody>
          <a:bodyPr wrap="square" rtlCol="0">
            <a:spAutoFit/>
          </a:bodyPr>
          <a:lstStyle/>
          <a:p>
            <a:pPr indent="648000" defTabSz="914400">
              <a:lnSpc>
                <a:spcPct val="125000"/>
              </a:lnSpc>
            </a:pPr>
            <a:r>
              <a:rPr lang="zh-CN" altLang="en-US" sz="2400">
                <a:solidFill>
                  <a:prstClr val="black"/>
                </a:solidFill>
                <a:latin typeface="Times New Roman" panose="02020603050405020304" pitchFamily="18" charset="0"/>
                <a:ea typeface="宋体" panose="02010600030101010101" pitchFamily="2" charset="-122"/>
              </a:rPr>
              <a:t>（</a:t>
            </a:r>
            <a:r>
              <a:rPr lang="en-US" altLang="zh-CN" sz="2400">
                <a:solidFill>
                  <a:prstClr val="black"/>
                </a:solidFill>
                <a:latin typeface="Times New Roman" panose="02020603050405020304" pitchFamily="18" charset="0"/>
                <a:ea typeface="宋体" panose="02010600030101010101" pitchFamily="2" charset="-122"/>
              </a:rPr>
              <a:t>3</a:t>
            </a:r>
            <a:r>
              <a:rPr lang="zh-CN" altLang="en-US" sz="2400">
                <a:solidFill>
                  <a:prstClr val="black"/>
                </a:solidFill>
                <a:latin typeface="Times New Roman" panose="02020603050405020304" pitchFamily="18" charset="0"/>
                <a:ea typeface="宋体" panose="02010600030101010101" pitchFamily="2" charset="-122"/>
              </a:rPr>
              <a:t>）扩展节点</a:t>
            </a:r>
            <a:r>
              <a:rPr lang="en-US" altLang="zh-CN" sz="2400">
                <a:solidFill>
                  <a:prstClr val="black"/>
                </a:solidFill>
                <a:latin typeface="Times New Roman" panose="02020603050405020304" pitchFamily="18" charset="0"/>
                <a:ea typeface="宋体" panose="02010600030101010101" pitchFamily="2" charset="-122"/>
              </a:rPr>
              <a:t>A</a:t>
            </a:r>
            <a:r>
              <a:rPr lang="zh-CN" altLang="en-US" sz="2400">
                <a:solidFill>
                  <a:prstClr val="black"/>
                </a:solidFill>
                <a:latin typeface="Times New Roman" panose="02020603050405020304" pitchFamily="18" charset="0"/>
                <a:ea typeface="宋体" panose="02010600030101010101" pitchFamily="2" charset="-122"/>
              </a:rPr>
              <a:t>。队头元素</a:t>
            </a:r>
            <a:r>
              <a:rPr lang="en-US" altLang="zh-CN" sz="2400">
                <a:solidFill>
                  <a:prstClr val="black"/>
                </a:solidFill>
                <a:latin typeface="Times New Roman" panose="02020603050405020304" pitchFamily="18" charset="0"/>
                <a:ea typeface="宋体" panose="02010600030101010101" pitchFamily="2" charset="-122"/>
              </a:rPr>
              <a:t>A</a:t>
            </a:r>
            <a:r>
              <a:rPr lang="zh-CN" altLang="en-US" sz="2400">
                <a:solidFill>
                  <a:prstClr val="black"/>
                </a:solidFill>
                <a:latin typeface="Times New Roman" panose="02020603050405020304" pitchFamily="18" charset="0"/>
                <a:ea typeface="宋体" panose="02010600030101010101" pitchFamily="2" charset="-122"/>
              </a:rPr>
              <a:t>出队，该节点满足限界条件</a:t>
            </a:r>
            <a:r>
              <a:rPr lang="en-US" altLang="zh-CN" sz="2400">
                <a:solidFill>
                  <a:prstClr val="black"/>
                </a:solidFill>
                <a:latin typeface="Times New Roman" panose="02020603050405020304" pitchFamily="18" charset="0"/>
                <a:ea typeface="宋体" panose="02010600030101010101" pitchFamily="2" charset="-122"/>
              </a:rPr>
              <a:t>up&gt;bestp</a:t>
            </a:r>
            <a:r>
              <a:rPr lang="zh-CN" altLang="en-US" sz="2400">
                <a:solidFill>
                  <a:prstClr val="black"/>
                </a:solidFill>
                <a:latin typeface="Times New Roman" panose="02020603050405020304" pitchFamily="18" charset="0"/>
                <a:ea typeface="宋体" panose="02010600030101010101" pitchFamily="2" charset="-122"/>
              </a:rPr>
              <a:t>，可以扩展。背包剩余容量大于</a:t>
            </a:r>
            <a:r>
              <a:rPr lang="en-US" altLang="zh-CN" sz="2400">
                <a:solidFill>
                  <a:prstClr val="black"/>
                </a:solidFill>
                <a:latin typeface="Times New Roman" panose="02020603050405020304" pitchFamily="18" charset="0"/>
                <a:ea typeface="宋体" panose="02010600030101010101" pitchFamily="2" charset="-122"/>
              </a:rPr>
              <a:t>1</a:t>
            </a:r>
            <a:r>
              <a:rPr lang="zh-CN" altLang="en-US" sz="2400">
                <a:solidFill>
                  <a:prstClr val="black"/>
                </a:solidFill>
                <a:latin typeface="Times New Roman" panose="02020603050405020304" pitchFamily="18" charset="0"/>
                <a:ea typeface="宋体" panose="02010600030101010101" pitchFamily="2" charset="-122"/>
              </a:rPr>
              <a:t>号物品的重量，</a:t>
            </a:r>
            <a:r>
              <a:rPr lang="en-US" altLang="zh-CN" sz="2400">
                <a:solidFill>
                  <a:prstClr val="black"/>
                </a:solidFill>
                <a:latin typeface="Times New Roman" panose="02020603050405020304" pitchFamily="18" charset="0"/>
                <a:ea typeface="宋体" panose="02010600030101010101" pitchFamily="2" charset="-122"/>
              </a:rPr>
              <a:t>rw=10&gt;w[1]=2</a:t>
            </a:r>
            <a:r>
              <a:rPr lang="zh-CN" altLang="en-US" sz="2400">
                <a:solidFill>
                  <a:prstClr val="black"/>
                </a:solidFill>
                <a:latin typeface="Times New Roman" panose="02020603050405020304" pitchFamily="18" charset="0"/>
                <a:ea typeface="宋体" panose="02010600030101010101" pitchFamily="2" charset="-122"/>
              </a:rPr>
              <a:t>，满足约束条件，可以装入背包，更新</a:t>
            </a:r>
            <a:r>
              <a:rPr lang="en-US" altLang="zh-CN" sz="2400">
                <a:solidFill>
                  <a:prstClr val="black"/>
                </a:solidFill>
                <a:latin typeface="Times New Roman" panose="02020603050405020304" pitchFamily="18" charset="0"/>
                <a:ea typeface="宋体" panose="02010600030101010101" pitchFamily="2" charset="-122"/>
              </a:rPr>
              <a:t>cp=0+6=6</a:t>
            </a:r>
            <a:r>
              <a:rPr lang="zh-CN" altLang="en-US" sz="2400">
                <a:solidFill>
                  <a:prstClr val="black"/>
                </a:solidFill>
                <a:latin typeface="Times New Roman" panose="02020603050405020304" pitchFamily="18" charset="0"/>
                <a:ea typeface="宋体" panose="02010600030101010101" pitchFamily="2" charset="-122"/>
              </a:rPr>
              <a:t>，</a:t>
            </a:r>
            <a:r>
              <a:rPr lang="en-US" altLang="zh-CN" sz="2400" smtClean="0">
                <a:solidFill>
                  <a:prstClr val="black"/>
                </a:solidFill>
                <a:latin typeface="Times New Roman" panose="02020603050405020304" pitchFamily="18" charset="0"/>
                <a:ea typeface="宋体" panose="02010600030101010101" pitchFamily="2" charset="-122"/>
              </a:rPr>
              <a:t>rw=10-2=8</a:t>
            </a:r>
            <a:r>
              <a:rPr lang="zh-CN" altLang="en-US" sz="2400" smtClean="0">
                <a:solidFill>
                  <a:prstClr val="black"/>
                </a:solidFill>
                <a:latin typeface="Times New Roman" panose="02020603050405020304" pitchFamily="18" charset="0"/>
                <a:ea typeface="宋体" panose="02010600030101010101" pitchFamily="2" charset="-122"/>
              </a:rPr>
              <a:t>。计</a:t>
            </a:r>
            <a:r>
              <a:rPr lang="zh-CN" altLang="en-US" sz="2400">
                <a:solidFill>
                  <a:prstClr val="black"/>
                </a:solidFill>
                <a:latin typeface="Times New Roman" panose="02020603050405020304" pitchFamily="18" charset="0"/>
                <a:ea typeface="宋体" panose="02010600030101010101" pitchFamily="2" charset="-122"/>
              </a:rPr>
              <a:t>算剩余物品装满背包剩余容量的最大价值</a:t>
            </a:r>
            <a:r>
              <a:rPr lang="en-US" altLang="zh-CN" sz="2400">
                <a:solidFill>
                  <a:prstClr val="black"/>
                </a:solidFill>
                <a:latin typeface="Times New Roman" panose="02020603050405020304" pitchFamily="18" charset="0"/>
                <a:ea typeface="宋体" panose="02010600030101010101" pitchFamily="2" charset="-122"/>
              </a:rPr>
              <a:t>brp</a:t>
            </a:r>
            <a:r>
              <a:rPr lang="zh-CN" altLang="en-US" sz="2400">
                <a:solidFill>
                  <a:prstClr val="black"/>
                </a:solidFill>
                <a:latin typeface="Times New Roman" panose="02020603050405020304" pitchFamily="18" charset="0"/>
                <a:ea typeface="宋体" panose="02010600030101010101" pitchFamily="2" charset="-122"/>
              </a:rPr>
              <a:t>。此时剩余容量为</a:t>
            </a:r>
            <a:r>
              <a:rPr lang="en-US" altLang="zh-CN" sz="2400">
                <a:solidFill>
                  <a:prstClr val="black"/>
                </a:solidFill>
                <a:latin typeface="Times New Roman" panose="02020603050405020304" pitchFamily="18" charset="0"/>
                <a:ea typeface="宋体" panose="02010600030101010101" pitchFamily="2" charset="-122"/>
              </a:rPr>
              <a:t>8</a:t>
            </a:r>
            <a:r>
              <a:rPr lang="zh-CN" altLang="en-US" sz="2400">
                <a:solidFill>
                  <a:prstClr val="black"/>
                </a:solidFill>
                <a:latin typeface="Times New Roman" panose="02020603050405020304" pitchFamily="18" charset="0"/>
                <a:ea typeface="宋体" panose="02010600030101010101" pitchFamily="2" charset="-122"/>
              </a:rPr>
              <a:t>，可以装入</a:t>
            </a:r>
            <a:r>
              <a:rPr lang="en-US" altLang="zh-CN" sz="2400">
                <a:solidFill>
                  <a:prstClr val="black"/>
                </a:solidFill>
                <a:latin typeface="Times New Roman" panose="02020603050405020304" pitchFamily="18" charset="0"/>
                <a:ea typeface="宋体" panose="02010600030101010101" pitchFamily="2" charset="-122"/>
              </a:rPr>
              <a:t>2</a:t>
            </a:r>
            <a:r>
              <a:rPr lang="zh-CN" altLang="en-US" sz="2400">
                <a:solidFill>
                  <a:prstClr val="black"/>
                </a:solidFill>
                <a:latin typeface="Times New Roman" panose="02020603050405020304" pitchFamily="18" charset="0"/>
                <a:ea typeface="宋体" panose="02010600030101010101" pitchFamily="2" charset="-122"/>
              </a:rPr>
              <a:t>、</a:t>
            </a:r>
            <a:r>
              <a:rPr lang="en-US" altLang="zh-CN" sz="2400">
                <a:solidFill>
                  <a:prstClr val="black"/>
                </a:solidFill>
                <a:latin typeface="Times New Roman" panose="02020603050405020304" pitchFamily="18" charset="0"/>
                <a:ea typeface="宋体" panose="02010600030101010101" pitchFamily="2" charset="-122"/>
              </a:rPr>
              <a:t>3</a:t>
            </a:r>
            <a:r>
              <a:rPr lang="zh-CN" altLang="en-US" sz="2400">
                <a:solidFill>
                  <a:prstClr val="black"/>
                </a:solidFill>
                <a:latin typeface="Times New Roman" panose="02020603050405020304" pitchFamily="18" charset="0"/>
                <a:ea typeface="宋体" panose="02010600030101010101" pitchFamily="2" charset="-122"/>
              </a:rPr>
              <a:t>号物品，装入后还有剩余容量</a:t>
            </a:r>
            <a:r>
              <a:rPr lang="en-US" altLang="zh-CN" sz="2400">
                <a:solidFill>
                  <a:prstClr val="black"/>
                </a:solidFill>
                <a:latin typeface="Times New Roman" panose="02020603050405020304" pitchFamily="18" charset="0"/>
                <a:ea typeface="宋体" panose="02010600030101010101" pitchFamily="2" charset="-122"/>
              </a:rPr>
              <a:t>2</a:t>
            </a:r>
            <a:r>
              <a:rPr lang="zh-CN" altLang="en-US" sz="2400">
                <a:solidFill>
                  <a:prstClr val="black"/>
                </a:solidFill>
                <a:latin typeface="Times New Roman" panose="02020603050405020304" pitchFamily="18" charset="0"/>
                <a:ea typeface="宋体" panose="02010600030101010101" pitchFamily="2" charset="-122"/>
              </a:rPr>
              <a:t>，只能装入</a:t>
            </a:r>
            <a:r>
              <a:rPr lang="en-US" altLang="zh-CN" sz="2400">
                <a:solidFill>
                  <a:prstClr val="black"/>
                </a:solidFill>
                <a:latin typeface="Times New Roman" panose="02020603050405020304" pitchFamily="18" charset="0"/>
                <a:ea typeface="宋体" panose="02010600030101010101" pitchFamily="2" charset="-122"/>
              </a:rPr>
              <a:t>4</a:t>
            </a:r>
            <a:r>
              <a:rPr lang="zh-CN" altLang="en-US" sz="2400">
                <a:solidFill>
                  <a:prstClr val="black"/>
                </a:solidFill>
                <a:latin typeface="Times New Roman" panose="02020603050405020304" pitchFamily="18" charset="0"/>
                <a:ea typeface="宋体" panose="02010600030101010101" pitchFamily="2" charset="-122"/>
              </a:rPr>
              <a:t>号物品的一部分，装入的价值为剩余容量</a:t>
            </a:r>
            <a:r>
              <a:rPr lang="en-US" altLang="zh-CN" sz="2400">
                <a:solidFill>
                  <a:prstClr val="black"/>
                </a:solidFill>
                <a:latin typeface="Times New Roman" panose="02020603050405020304" pitchFamily="18" charset="0"/>
                <a:ea typeface="宋体" panose="02010600030101010101" pitchFamily="2" charset="-122"/>
              </a:rPr>
              <a:t>×</a:t>
            </a:r>
            <a:r>
              <a:rPr lang="zh-CN" altLang="en-US" sz="2400">
                <a:solidFill>
                  <a:prstClr val="black"/>
                </a:solidFill>
                <a:latin typeface="Times New Roman" panose="02020603050405020304" pitchFamily="18" charset="0"/>
                <a:ea typeface="宋体" panose="02010600030101010101" pitchFamily="2" charset="-122"/>
              </a:rPr>
              <a:t>单位重量价值，即</a:t>
            </a:r>
            <a:r>
              <a:rPr lang="en-US" altLang="zh-CN" sz="2400">
                <a:solidFill>
                  <a:prstClr val="black"/>
                </a:solidFill>
                <a:latin typeface="Times New Roman" panose="02020603050405020304" pitchFamily="18" charset="0"/>
                <a:ea typeface="宋体" panose="02010600030101010101" pitchFamily="2" charset="-122"/>
              </a:rPr>
              <a:t>2×3/5=1.2</a:t>
            </a:r>
            <a:r>
              <a:rPr lang="zh-CN" altLang="en-US" sz="2400">
                <a:solidFill>
                  <a:prstClr val="black"/>
                </a:solidFill>
                <a:latin typeface="Times New Roman" panose="02020603050405020304" pitchFamily="18" charset="0"/>
                <a:ea typeface="宋体" panose="02010600030101010101" pitchFamily="2" charset="-122"/>
              </a:rPr>
              <a:t>，</a:t>
            </a:r>
            <a:r>
              <a:rPr lang="en-US" altLang="zh-CN" sz="2400">
                <a:solidFill>
                  <a:prstClr val="black"/>
                </a:solidFill>
                <a:latin typeface="Times New Roman" panose="02020603050405020304" pitchFamily="18" charset="0"/>
                <a:ea typeface="宋体" panose="02010600030101010101" pitchFamily="2" charset="-122"/>
              </a:rPr>
              <a:t>brp=4+5+1.2=10.2</a:t>
            </a:r>
            <a:r>
              <a:rPr lang="zh-CN" altLang="en-US" sz="2400">
                <a:solidFill>
                  <a:prstClr val="black"/>
                </a:solidFill>
                <a:latin typeface="Times New Roman" panose="02020603050405020304" pitchFamily="18" charset="0"/>
                <a:ea typeface="宋体" panose="02010600030101010101" pitchFamily="2" charset="-122"/>
              </a:rPr>
              <a:t>，</a:t>
            </a:r>
            <a:r>
              <a:rPr lang="en-US" altLang="zh-CN" sz="2400">
                <a:solidFill>
                  <a:prstClr val="black"/>
                </a:solidFill>
                <a:latin typeface="Times New Roman" panose="02020603050405020304" pitchFamily="18" charset="0"/>
                <a:ea typeface="宋体" panose="02010600030101010101" pitchFamily="2" charset="-122"/>
              </a:rPr>
              <a:t>up=cp+brp=16.2</a:t>
            </a:r>
            <a:r>
              <a:rPr lang="zh-CN" altLang="en-US" sz="2400">
                <a:solidFill>
                  <a:prstClr val="black"/>
                </a:solidFill>
                <a:latin typeface="Times New Roman" panose="02020603050405020304" pitchFamily="18" charset="0"/>
                <a:ea typeface="宋体" panose="02010600030101010101" pitchFamily="2" charset="-122"/>
              </a:rPr>
              <a:t>。</a:t>
            </a:r>
            <a:endParaRPr lang="en-US" altLang="zh-CN" sz="2400" dirty="0">
              <a:solidFill>
                <a:prstClr val="black"/>
              </a:solidFill>
              <a:latin typeface="Times New Roman" panose="02020603050405020304" pitchFamily="18" charset="0"/>
              <a:ea typeface="宋体" panose="02010600030101010101" pitchFamily="2" charset="-122"/>
            </a:endParaRPr>
          </a:p>
        </p:txBody>
      </p:sp>
      <p:sp>
        <p:nvSpPr>
          <p:cNvPr id="2"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794907370"/>
              </p:ext>
            </p:extLst>
          </p:nvPr>
        </p:nvGraphicFramePr>
        <p:xfrm>
          <a:off x="2134766" y="4335562"/>
          <a:ext cx="5760640" cy="1508671"/>
        </p:xfrm>
        <a:graphic>
          <a:graphicData uri="http://schemas.openxmlformats.org/presentationml/2006/ole">
            <mc:AlternateContent xmlns:mc="http://schemas.openxmlformats.org/markup-compatibility/2006">
              <mc:Choice xmlns:v="urn:schemas-microsoft-com:vml" Requires="v">
                <p:oleObj spid="_x0000_s4099" name="Visio" r:id="rId4" imgW="3269087" imgH="868762" progId="Visio.Drawing.15">
                  <p:embed/>
                </p:oleObj>
              </mc:Choice>
              <mc:Fallback>
                <p:oleObj name="Visio" r:id="rId4" imgW="3269087" imgH="86876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4766" y="4335562"/>
                        <a:ext cx="5760640" cy="1508671"/>
                      </a:xfrm>
                      <a:prstGeom prst="rect">
                        <a:avLst/>
                      </a:prstGeom>
                      <a:noFill/>
                    </p:spPr>
                  </p:pic>
                </p:oleObj>
              </mc:Fallback>
            </mc:AlternateContent>
          </a:graphicData>
        </a:graphic>
      </p:graphicFrame>
    </p:spTree>
    <p:extLst>
      <p:ext uri="{BB962C8B-B14F-4D97-AF65-F5344CB8AC3E}">
        <p14:creationId xmlns:p14="http://schemas.microsoft.com/office/powerpoint/2010/main" val="21802963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4464496" cy="584775"/>
          </a:xfrm>
          <a:prstGeom prst="rect">
            <a:avLst/>
          </a:prstGeom>
          <a:noFill/>
        </p:spPr>
        <p:txBody>
          <a:bodyPr wrap="square" rtlCol="0">
            <a:spAutoFit/>
          </a:bodyPr>
          <a:lstStyle/>
          <a:p>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分支限界</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法</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—01</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背包</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5" name="文本框 4">
            <a:extLst>
              <a:ext uri="{FF2B5EF4-FFF2-40B4-BE49-F238E27FC236}">
                <a16:creationId xmlns:a16="http://schemas.microsoft.com/office/drawing/2014/main" id="{90E4DF4F-F15B-40D4-A373-BD434744480A}"/>
              </a:ext>
            </a:extLst>
          </p:cNvPr>
          <p:cNvSpPr txBox="1"/>
          <p:nvPr/>
        </p:nvSpPr>
        <p:spPr>
          <a:xfrm>
            <a:off x="699789" y="955618"/>
            <a:ext cx="9201372" cy="2862322"/>
          </a:xfrm>
          <a:prstGeom prst="rect">
            <a:avLst/>
          </a:prstGeom>
          <a:noFill/>
        </p:spPr>
        <p:txBody>
          <a:bodyPr wrap="square" rtlCol="0">
            <a:spAutoFit/>
          </a:bodyPr>
          <a:lstStyle/>
          <a:p>
            <a:pPr indent="648000" defTabSz="914400">
              <a:lnSpc>
                <a:spcPct val="150000"/>
              </a:lnSpc>
            </a:pPr>
            <a:r>
              <a:rPr lang="zh-CN" altLang="en-US" sz="2400" smtClean="0">
                <a:solidFill>
                  <a:prstClr val="black"/>
                </a:solidFill>
                <a:latin typeface="Times New Roman" panose="02020603050405020304" pitchFamily="18" charset="0"/>
                <a:ea typeface="宋体" panose="02010600030101010101" pitchFamily="2" charset="-122"/>
              </a:rPr>
              <a:t>再</a:t>
            </a:r>
            <a:r>
              <a:rPr lang="zh-CN" altLang="en-US" sz="2400">
                <a:solidFill>
                  <a:prstClr val="black"/>
                </a:solidFill>
                <a:latin typeface="Times New Roman" panose="02020603050405020304" pitchFamily="18" charset="0"/>
                <a:ea typeface="宋体" panose="02010600030101010101" pitchFamily="2" charset="-122"/>
              </a:rPr>
              <a:t>扩展右分支，</a:t>
            </a:r>
            <a:r>
              <a:rPr lang="en-US" altLang="zh-CN" sz="2400">
                <a:solidFill>
                  <a:prstClr val="black"/>
                </a:solidFill>
                <a:latin typeface="Times New Roman" panose="02020603050405020304" pitchFamily="18" charset="0"/>
                <a:ea typeface="宋体" panose="02010600030101010101" pitchFamily="2" charset="-122"/>
              </a:rPr>
              <a:t>cp=0</a:t>
            </a:r>
            <a:r>
              <a:rPr lang="zh-CN" altLang="en-US" sz="2400">
                <a:solidFill>
                  <a:prstClr val="black"/>
                </a:solidFill>
                <a:latin typeface="Times New Roman" panose="02020603050405020304" pitchFamily="18" charset="0"/>
                <a:ea typeface="宋体" panose="02010600030101010101" pitchFamily="2" charset="-122"/>
              </a:rPr>
              <a:t>，</a:t>
            </a:r>
            <a:r>
              <a:rPr lang="en-US" altLang="zh-CN" sz="2400">
                <a:solidFill>
                  <a:prstClr val="black"/>
                </a:solidFill>
                <a:latin typeface="Times New Roman" panose="02020603050405020304" pitchFamily="18" charset="0"/>
                <a:ea typeface="宋体" panose="02010600030101010101" pitchFamily="2" charset="-122"/>
              </a:rPr>
              <a:t>rw=10</a:t>
            </a:r>
            <a:r>
              <a:rPr lang="zh-CN" altLang="en-US" sz="2400">
                <a:solidFill>
                  <a:prstClr val="black"/>
                </a:solidFill>
                <a:latin typeface="Times New Roman" panose="02020603050405020304" pitchFamily="18" charset="0"/>
                <a:ea typeface="宋体" panose="02010600030101010101" pitchFamily="2" charset="-122"/>
              </a:rPr>
              <a:t>，背包还剩余容量，可以装入</a:t>
            </a:r>
            <a:r>
              <a:rPr lang="en-US" altLang="zh-CN" sz="2400">
                <a:solidFill>
                  <a:prstClr val="black"/>
                </a:solidFill>
                <a:latin typeface="Times New Roman" panose="02020603050405020304" pitchFamily="18" charset="0"/>
                <a:ea typeface="宋体" panose="02010600030101010101" pitchFamily="2" charset="-122"/>
              </a:rPr>
              <a:t>2</a:t>
            </a:r>
            <a:r>
              <a:rPr lang="zh-CN" altLang="en-US" sz="2400">
                <a:solidFill>
                  <a:prstClr val="black"/>
                </a:solidFill>
                <a:latin typeface="Times New Roman" panose="02020603050405020304" pitchFamily="18" charset="0"/>
                <a:ea typeface="宋体" panose="02010600030101010101" pitchFamily="2" charset="-122"/>
              </a:rPr>
              <a:t>、</a:t>
            </a:r>
            <a:r>
              <a:rPr lang="en-US" altLang="zh-CN" sz="2400">
                <a:solidFill>
                  <a:prstClr val="black"/>
                </a:solidFill>
                <a:latin typeface="Times New Roman" panose="02020603050405020304" pitchFamily="18" charset="0"/>
                <a:ea typeface="宋体" panose="02010600030101010101" pitchFamily="2" charset="-122"/>
              </a:rPr>
              <a:t>3</a:t>
            </a:r>
            <a:r>
              <a:rPr lang="zh-CN" altLang="en-US" sz="2400">
                <a:solidFill>
                  <a:prstClr val="black"/>
                </a:solidFill>
                <a:latin typeface="Times New Roman" panose="02020603050405020304" pitchFamily="18" charset="0"/>
                <a:ea typeface="宋体" panose="02010600030101010101" pitchFamily="2" charset="-122"/>
              </a:rPr>
              <a:t>号物品，装入后还有剩余容量</a:t>
            </a:r>
            <a:r>
              <a:rPr lang="en-US" altLang="zh-CN" sz="2400">
                <a:solidFill>
                  <a:prstClr val="black"/>
                </a:solidFill>
                <a:latin typeface="Times New Roman" panose="02020603050405020304" pitchFamily="18" charset="0"/>
                <a:ea typeface="宋体" panose="02010600030101010101" pitchFamily="2" charset="-122"/>
              </a:rPr>
              <a:t>4</a:t>
            </a:r>
            <a:r>
              <a:rPr lang="zh-CN" altLang="en-US" sz="2400">
                <a:solidFill>
                  <a:prstClr val="black"/>
                </a:solidFill>
                <a:latin typeface="Times New Roman" panose="02020603050405020304" pitchFamily="18" charset="0"/>
                <a:ea typeface="宋体" panose="02010600030101010101" pitchFamily="2" charset="-122"/>
              </a:rPr>
              <a:t>，只能装入</a:t>
            </a:r>
            <a:r>
              <a:rPr lang="en-US" altLang="zh-CN" sz="2400">
                <a:solidFill>
                  <a:prstClr val="black"/>
                </a:solidFill>
                <a:latin typeface="Times New Roman" panose="02020603050405020304" pitchFamily="18" charset="0"/>
                <a:ea typeface="宋体" panose="02010600030101010101" pitchFamily="2" charset="-122"/>
              </a:rPr>
              <a:t>4</a:t>
            </a:r>
            <a:r>
              <a:rPr lang="zh-CN" altLang="en-US" sz="2400">
                <a:solidFill>
                  <a:prstClr val="black"/>
                </a:solidFill>
                <a:latin typeface="Times New Roman" panose="02020603050405020304" pitchFamily="18" charset="0"/>
                <a:ea typeface="宋体" panose="02010600030101010101" pitchFamily="2" charset="-122"/>
              </a:rPr>
              <a:t>号物品的一部分，装入的价值为剩余</a:t>
            </a:r>
            <a:r>
              <a:rPr lang="zh-CN" altLang="en-US" sz="2400">
                <a:solidFill>
                  <a:prstClr val="black"/>
                </a:solidFill>
                <a:latin typeface="Times New Roman" panose="02020603050405020304" pitchFamily="18" charset="0"/>
                <a:ea typeface="宋体" panose="02010600030101010101" pitchFamily="2" charset="-122"/>
              </a:rPr>
              <a:t>容</a:t>
            </a:r>
            <a:r>
              <a:rPr lang="zh-CN" altLang="en-US" sz="2400" smtClean="0">
                <a:solidFill>
                  <a:prstClr val="black"/>
                </a:solidFill>
                <a:latin typeface="Times New Roman" panose="02020603050405020304" pitchFamily="18" charset="0"/>
                <a:ea typeface="宋体" panose="02010600030101010101" pitchFamily="2" charset="-122"/>
              </a:rPr>
              <a:t>量</a:t>
            </a:r>
            <a:r>
              <a:rPr lang="en-US" altLang="zh-CN" sz="2400">
                <a:solidFill>
                  <a:prstClr val="black"/>
                </a:solidFill>
                <a:latin typeface="Times New Roman" panose="02020603050405020304" pitchFamily="18" charset="0"/>
                <a:ea typeface="宋体" panose="02010600030101010101" pitchFamily="2" charset="-122"/>
              </a:rPr>
              <a:t>×</a:t>
            </a:r>
            <a:r>
              <a:rPr lang="zh-CN" altLang="en-US" sz="2400" smtClean="0">
                <a:solidFill>
                  <a:prstClr val="black"/>
                </a:solidFill>
                <a:latin typeface="Times New Roman" panose="02020603050405020304" pitchFamily="18" charset="0"/>
                <a:ea typeface="宋体" panose="02010600030101010101" pitchFamily="2" charset="-122"/>
              </a:rPr>
              <a:t>单</a:t>
            </a:r>
            <a:r>
              <a:rPr lang="zh-CN" altLang="en-US" sz="2400">
                <a:solidFill>
                  <a:prstClr val="black"/>
                </a:solidFill>
                <a:latin typeface="Times New Roman" panose="02020603050405020304" pitchFamily="18" charset="0"/>
                <a:ea typeface="宋体" panose="02010600030101010101" pitchFamily="2" charset="-122"/>
              </a:rPr>
              <a:t>位重量价值，即</a:t>
            </a:r>
            <a:r>
              <a:rPr lang="en-US" altLang="zh-CN" sz="2400">
                <a:solidFill>
                  <a:prstClr val="black"/>
                </a:solidFill>
                <a:latin typeface="Times New Roman" panose="02020603050405020304" pitchFamily="18" charset="0"/>
                <a:ea typeface="宋体" panose="02010600030101010101" pitchFamily="2" charset="-122"/>
              </a:rPr>
              <a:t>4×3/5=2.4</a:t>
            </a:r>
            <a:r>
              <a:rPr lang="zh-CN" altLang="en-US" sz="2400">
                <a:solidFill>
                  <a:prstClr val="black"/>
                </a:solidFill>
                <a:latin typeface="Times New Roman" panose="02020603050405020304" pitchFamily="18" charset="0"/>
                <a:ea typeface="宋体" panose="02010600030101010101" pitchFamily="2" charset="-122"/>
              </a:rPr>
              <a:t>，</a:t>
            </a:r>
            <a:r>
              <a:rPr lang="en-US" altLang="zh-CN" sz="2400">
                <a:solidFill>
                  <a:prstClr val="black"/>
                </a:solidFill>
                <a:latin typeface="Times New Roman" panose="02020603050405020304" pitchFamily="18" charset="0"/>
                <a:ea typeface="宋体" panose="02010600030101010101" pitchFamily="2" charset="-122"/>
              </a:rPr>
              <a:t>brp=4+5+2.4=11.4</a:t>
            </a:r>
            <a:r>
              <a:rPr lang="zh-CN" altLang="en-US" sz="2400">
                <a:solidFill>
                  <a:prstClr val="black"/>
                </a:solidFill>
                <a:latin typeface="Times New Roman" panose="02020603050405020304" pitchFamily="18" charset="0"/>
                <a:ea typeface="宋体" panose="02010600030101010101" pitchFamily="2" charset="-122"/>
              </a:rPr>
              <a:t>，</a:t>
            </a:r>
            <a:r>
              <a:rPr lang="en-US" altLang="zh-CN" sz="2400">
                <a:solidFill>
                  <a:prstClr val="black"/>
                </a:solidFill>
                <a:latin typeface="Times New Roman" panose="02020603050405020304" pitchFamily="18" charset="0"/>
                <a:ea typeface="宋体" panose="02010600030101010101" pitchFamily="2" charset="-122"/>
              </a:rPr>
              <a:t>up=cp+brp=11.4</a:t>
            </a:r>
            <a:r>
              <a:rPr lang="zh-CN" altLang="en-US" sz="2400">
                <a:solidFill>
                  <a:prstClr val="black"/>
                </a:solidFill>
                <a:latin typeface="Times New Roman" panose="02020603050405020304" pitchFamily="18" charset="0"/>
                <a:ea typeface="宋体" panose="02010600030101010101" pitchFamily="2" charset="-122"/>
              </a:rPr>
              <a:t>，满足限界条件</a:t>
            </a:r>
            <a:r>
              <a:rPr lang="en-US" altLang="zh-CN" sz="2400">
                <a:solidFill>
                  <a:prstClr val="black"/>
                </a:solidFill>
                <a:latin typeface="Times New Roman" panose="02020603050405020304" pitchFamily="18" charset="0"/>
                <a:ea typeface="宋体" panose="02010600030101010101" pitchFamily="2" charset="-122"/>
              </a:rPr>
              <a:t>up&gt;bestp</a:t>
            </a:r>
            <a:r>
              <a:rPr lang="zh-CN" altLang="en-US" sz="2400">
                <a:solidFill>
                  <a:prstClr val="black"/>
                </a:solidFill>
                <a:latin typeface="Times New Roman" panose="02020603050405020304" pitchFamily="18" charset="0"/>
                <a:ea typeface="宋体" panose="02010600030101010101" pitchFamily="2" charset="-122"/>
              </a:rPr>
              <a:t>，生成右孩子</a:t>
            </a:r>
            <a:r>
              <a:rPr lang="en-US" altLang="zh-CN" sz="2400">
                <a:solidFill>
                  <a:prstClr val="black"/>
                </a:solidFill>
                <a:latin typeface="Times New Roman" panose="02020603050405020304" pitchFamily="18" charset="0"/>
                <a:ea typeface="宋体" panose="02010600030101010101" pitchFamily="2" charset="-122"/>
              </a:rPr>
              <a:t>C</a:t>
            </a:r>
            <a:r>
              <a:rPr lang="zh-CN" altLang="en-US" sz="2400">
                <a:solidFill>
                  <a:prstClr val="black"/>
                </a:solidFill>
                <a:latin typeface="Times New Roman" panose="02020603050405020304" pitchFamily="18" charset="0"/>
                <a:ea typeface="宋体" panose="02010600030101010101" pitchFamily="2" charset="-122"/>
              </a:rPr>
              <a:t>并将其加入优先队列，如下图所示。</a:t>
            </a:r>
            <a:endParaRPr lang="en-US" altLang="zh-CN" sz="2400" dirty="0">
              <a:solidFill>
                <a:prstClr val="black"/>
              </a:solidFill>
              <a:latin typeface="Times New Roman" panose="02020603050405020304" pitchFamily="18" charset="0"/>
              <a:ea typeface="宋体" panose="02010600030101010101" pitchFamily="2" charset="-122"/>
            </a:endParaRPr>
          </a:p>
        </p:txBody>
      </p:sp>
      <p:sp>
        <p:nvSpPr>
          <p:cNvPr id="2"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863820962"/>
              </p:ext>
            </p:extLst>
          </p:nvPr>
        </p:nvGraphicFramePr>
        <p:xfrm>
          <a:off x="2062757" y="3864043"/>
          <a:ext cx="6475435" cy="1892350"/>
        </p:xfrm>
        <a:graphic>
          <a:graphicData uri="http://schemas.openxmlformats.org/presentationml/2006/ole">
            <mc:AlternateContent xmlns:mc="http://schemas.openxmlformats.org/markup-compatibility/2006">
              <mc:Choice xmlns:v="urn:schemas-microsoft-com:vml" Requires="v">
                <p:oleObj spid="_x0000_s5123" name="Visio" r:id="rId4" imgW="3497595" imgH="990491" progId="Visio.Drawing.15">
                  <p:embed/>
                </p:oleObj>
              </mc:Choice>
              <mc:Fallback>
                <p:oleObj name="Visio" r:id="rId4" imgW="3497595" imgH="99049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757" y="3864043"/>
                        <a:ext cx="6475435" cy="1892350"/>
                      </a:xfrm>
                      <a:prstGeom prst="rect">
                        <a:avLst/>
                      </a:prstGeom>
                      <a:noFill/>
                    </p:spPr>
                  </p:pic>
                </p:oleObj>
              </mc:Fallback>
            </mc:AlternateContent>
          </a:graphicData>
        </a:graphic>
      </p:graphicFrame>
    </p:spTree>
    <p:extLst>
      <p:ext uri="{BB962C8B-B14F-4D97-AF65-F5344CB8AC3E}">
        <p14:creationId xmlns:p14="http://schemas.microsoft.com/office/powerpoint/2010/main" val="34917542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4464496" cy="584775"/>
          </a:xfrm>
          <a:prstGeom prst="rect">
            <a:avLst/>
          </a:prstGeom>
          <a:noFill/>
        </p:spPr>
        <p:txBody>
          <a:bodyPr wrap="square" rtlCol="0">
            <a:spAutoFit/>
          </a:bodyPr>
          <a:lstStyle/>
          <a:p>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分支限界</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法</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—01</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背包</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3"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640950509"/>
              </p:ext>
            </p:extLst>
          </p:nvPr>
        </p:nvGraphicFramePr>
        <p:xfrm>
          <a:off x="854274" y="1819028"/>
          <a:ext cx="8311633" cy="3330962"/>
        </p:xfrm>
        <a:graphic>
          <a:graphicData uri="http://schemas.openxmlformats.org/presentationml/2006/ole">
            <mc:AlternateContent xmlns:mc="http://schemas.openxmlformats.org/markup-compatibility/2006">
              <mc:Choice xmlns:v="urn:schemas-microsoft-com:vml" Requires="v">
                <p:oleObj spid="_x0000_s6147" name="Visio" r:id="rId4" imgW="4785462" imgH="1905054" progId="Visio.Drawing.15">
                  <p:embed/>
                </p:oleObj>
              </mc:Choice>
              <mc:Fallback>
                <p:oleObj name="Visio" r:id="rId4" imgW="4785462" imgH="1905054"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274" y="1819028"/>
                        <a:ext cx="8311633" cy="3330962"/>
                      </a:xfrm>
                      <a:prstGeom prst="rect">
                        <a:avLst/>
                      </a:prstGeom>
                      <a:noFill/>
                    </p:spPr>
                  </p:pic>
                </p:oleObj>
              </mc:Fallback>
            </mc:AlternateContent>
          </a:graphicData>
        </a:graphic>
      </p:graphicFrame>
    </p:spTree>
    <p:extLst>
      <p:ext uri="{BB962C8B-B14F-4D97-AF65-F5344CB8AC3E}">
        <p14:creationId xmlns:p14="http://schemas.microsoft.com/office/powerpoint/2010/main" val="11913892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4464496" cy="584775"/>
          </a:xfrm>
          <a:prstGeom prst="rect">
            <a:avLst/>
          </a:prstGeom>
          <a:noFill/>
        </p:spPr>
        <p:txBody>
          <a:bodyPr wrap="square" rtlCol="0">
            <a:spAutoFit/>
          </a:bodyPr>
          <a:lstStyle/>
          <a:p>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分支限界</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法</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—01</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背包</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5" name="文本框 4">
            <a:extLst>
              <a:ext uri="{FF2B5EF4-FFF2-40B4-BE49-F238E27FC236}">
                <a16:creationId xmlns:a16="http://schemas.microsoft.com/office/drawing/2014/main" id="{90E4DF4F-F15B-40D4-A373-BD434744480A}"/>
              </a:ext>
            </a:extLst>
          </p:cNvPr>
          <p:cNvSpPr txBox="1"/>
          <p:nvPr/>
        </p:nvSpPr>
        <p:spPr>
          <a:xfrm>
            <a:off x="699789" y="955618"/>
            <a:ext cx="9201372" cy="5078313"/>
          </a:xfrm>
          <a:prstGeom prst="rect">
            <a:avLst/>
          </a:prstGeom>
          <a:noFill/>
        </p:spPr>
        <p:txBody>
          <a:bodyPr wrap="square" rtlCol="0">
            <a:spAutoFit/>
          </a:bodyPr>
          <a:lstStyle/>
          <a:p>
            <a:pPr indent="255270" algn="just" hangingPunct="0">
              <a:lnSpc>
                <a:spcPct val="150000"/>
              </a:lnSpc>
              <a:spcAft>
                <a:spcPts val="0"/>
              </a:spcAft>
              <a:tabLst>
                <a:tab pos="1828800" algn="l"/>
              </a:tabLst>
            </a:pPr>
            <a:r>
              <a:rPr lang="en-US" altLang="zh-CN" sz="2400" b="1" kern="100" smtClean="0">
                <a:solidFill>
                  <a:srgbClr val="B1121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kern="100" smtClean="0">
                <a:solidFill>
                  <a:srgbClr val="B11212"/>
                </a:solidFill>
                <a:latin typeface="Times New Roman" panose="02020603050405020304" pitchFamily="18" charset="0"/>
                <a:ea typeface="宋体" panose="02010600030101010101" pitchFamily="2" charset="-122"/>
                <a:cs typeface="Times New Roman" panose="02020603050405020304" pitchFamily="18" charset="0"/>
              </a:rPr>
              <a:t>时</a:t>
            </a:r>
            <a:r>
              <a:rPr lang="zh-CN" altLang="zh-CN" sz="2400" b="1" kern="100">
                <a:solidFill>
                  <a:srgbClr val="B11212"/>
                </a:solidFill>
                <a:latin typeface="Times New Roman" panose="02020603050405020304" pitchFamily="18" charset="0"/>
                <a:ea typeface="宋体" panose="02010600030101010101" pitchFamily="2" charset="-122"/>
                <a:cs typeface="Times New Roman" panose="02020603050405020304" pitchFamily="18" charset="0"/>
              </a:rPr>
              <a:t>间复杂</a:t>
            </a:r>
            <a:r>
              <a:rPr lang="zh-CN" altLang="zh-CN" sz="2400" b="1" kern="100">
                <a:solidFill>
                  <a:srgbClr val="B11212"/>
                </a:solidFill>
                <a:latin typeface="Times New Roman" panose="02020603050405020304" pitchFamily="18" charset="0"/>
                <a:ea typeface="宋体" panose="02010600030101010101" pitchFamily="2" charset="-122"/>
                <a:cs typeface="Times New Roman" panose="02020603050405020304" pitchFamily="18" charset="0"/>
              </a:rPr>
              <a:t>度</a:t>
            </a:r>
            <a:r>
              <a:rPr lang="zh-CN" altLang="zh-CN" sz="2400" b="1" kern="100" smtClean="0">
                <a:solidFill>
                  <a:srgbClr val="B1121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kern="100" smtClean="0">
              <a:solidFill>
                <a:srgbClr val="B11212"/>
              </a:solidFill>
              <a:latin typeface="Times New Roman" panose="02020603050405020304" pitchFamily="18" charset="0"/>
              <a:ea typeface="宋体" panose="02010600030101010101" pitchFamily="2" charset="-122"/>
              <a:cs typeface="Times New Roman" panose="02020603050405020304" pitchFamily="18" charset="0"/>
            </a:endParaRPr>
          </a:p>
          <a:p>
            <a:pPr indent="255270" algn="just" hangingPunct="0">
              <a:lnSpc>
                <a:spcPct val="150000"/>
              </a:lnSpc>
              <a:spcAft>
                <a:spcPts val="0"/>
              </a:spcAft>
              <a:tabLst>
                <a:tab pos="1828800" algn="l"/>
              </a:tabLst>
            </a:pPr>
            <a:r>
              <a:rPr lang="en-US" altLang="zh-CN" sz="2400" kern="1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子</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集树的总节点数为</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i="1"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i="1"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，先减去根再除以</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，得到左、右孩子数，左、右孩子数都为</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i="1"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−1−1)/2=2</a:t>
            </a:r>
            <a:r>
              <a:rPr lang="en-US" altLang="zh-CN" sz="2400" i="1"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。约束函数的时间复杂度为</a:t>
            </a:r>
            <a:r>
              <a:rPr lang="en-US" altLang="zh-CN" sz="2400" i="1"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，限界函数的时间复杂度为</a:t>
            </a:r>
            <a:r>
              <a:rPr lang="en-US" altLang="zh-CN" sz="2400" i="1"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。在最坏情况下有</a:t>
            </a:r>
            <a:r>
              <a:rPr lang="en-US" altLang="zh-CN" sz="2400" i="1"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i="1"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个左孩子需要调用约束函数，有</a:t>
            </a:r>
            <a:r>
              <a:rPr lang="en-US" altLang="zh-CN" sz="2400" i="1"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i="1"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个右孩子需要调用限界函数，总时间复杂度为</a:t>
            </a:r>
            <a:r>
              <a:rPr lang="en-US" altLang="zh-CN" sz="2400" i="1"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i="1"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indent="255270" algn="just" hangingPunct="0">
              <a:lnSpc>
                <a:spcPct val="150000"/>
              </a:lnSpc>
              <a:spcAft>
                <a:spcPts val="0"/>
              </a:spcAft>
              <a:tabLst>
                <a:tab pos="1828800" algn="l"/>
              </a:tabLst>
            </a:pPr>
            <a:r>
              <a:rPr lang="en-US" altLang="zh-CN" sz="2400" b="1" kern="100">
                <a:solidFill>
                  <a:srgbClr val="B1121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kern="100">
                <a:solidFill>
                  <a:srgbClr val="B11212"/>
                </a:solidFill>
                <a:latin typeface="Times New Roman" panose="02020603050405020304" pitchFamily="18" charset="0"/>
                <a:ea typeface="宋体" panose="02010600030101010101" pitchFamily="2" charset="-122"/>
                <a:cs typeface="Times New Roman" panose="02020603050405020304" pitchFamily="18" charset="0"/>
              </a:rPr>
              <a:t>空</a:t>
            </a:r>
            <a:r>
              <a:rPr lang="zh-CN" altLang="zh-CN" sz="2400" b="1" kern="100">
                <a:solidFill>
                  <a:srgbClr val="B11212"/>
                </a:solidFill>
                <a:latin typeface="Times New Roman" panose="02020603050405020304" pitchFamily="18" charset="0"/>
                <a:ea typeface="宋体" panose="02010600030101010101" pitchFamily="2" charset="-122"/>
                <a:cs typeface="Times New Roman" panose="02020603050405020304" pitchFamily="18" charset="0"/>
              </a:rPr>
              <a:t>间复杂度</a:t>
            </a:r>
            <a:r>
              <a:rPr lang="zh-CN" altLang="zh-CN" sz="2400" b="1" kern="100">
                <a:solidFill>
                  <a:srgbClr val="B1121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kern="100">
              <a:solidFill>
                <a:srgbClr val="B11212"/>
              </a:solidFill>
              <a:latin typeface="Times New Roman" panose="02020603050405020304" pitchFamily="18" charset="0"/>
              <a:ea typeface="宋体" panose="02010600030101010101" pitchFamily="2" charset="-122"/>
              <a:cs typeface="Times New Roman" panose="02020603050405020304" pitchFamily="18" charset="0"/>
            </a:endParaRPr>
          </a:p>
          <a:p>
            <a:pPr indent="255270" algn="just" hangingPunct="0">
              <a:lnSpc>
                <a:spcPct val="150000"/>
              </a:lnSpc>
              <a:spcAft>
                <a:spcPts val="0"/>
              </a:spcAft>
              <a:tabLst>
                <a:tab pos="1828800" algn="l"/>
              </a:tabLst>
            </a:pP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每</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个节点结构体都包含几个变量，最多有</a:t>
            </a:r>
            <a:r>
              <a:rPr lang="en-US" altLang="zh-CN" sz="2400" i="1"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i="1"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个节点，空间复杂度为</a:t>
            </a:r>
            <a:r>
              <a:rPr lang="en-US" altLang="zh-CN" sz="2400" i="1"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i="1"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kern="1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3512186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4464496" cy="584775"/>
          </a:xfrm>
          <a:prstGeom prst="rect">
            <a:avLst/>
          </a:prstGeom>
          <a:noFill/>
        </p:spPr>
        <p:txBody>
          <a:bodyPr wrap="square" rtlCol="0">
            <a:spAutoFit/>
          </a:bodyPr>
          <a:lstStyle/>
          <a:p>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分支限界</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法</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—01</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背包</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7" name="文本框 6">
            <a:extLst>
              <a:ext uri="{FF2B5EF4-FFF2-40B4-BE49-F238E27FC236}">
                <a16:creationId xmlns:a16="http://schemas.microsoft.com/office/drawing/2014/main" id="{90E4DF4F-F15B-40D4-A373-BD434744480A}"/>
              </a:ext>
            </a:extLst>
          </p:cNvPr>
          <p:cNvSpPr txBox="1"/>
          <p:nvPr/>
        </p:nvSpPr>
        <p:spPr>
          <a:xfrm>
            <a:off x="694606" y="1413570"/>
            <a:ext cx="9440139" cy="2238241"/>
          </a:xfrm>
          <a:prstGeom prst="rect">
            <a:avLst/>
          </a:prstGeom>
          <a:noFill/>
        </p:spPr>
        <p:txBody>
          <a:bodyPr wrap="square" rtlCol="0">
            <a:spAutoFit/>
          </a:bodyPr>
          <a:lstStyle/>
          <a:p>
            <a:pPr indent="648000" defTabSz="914400">
              <a:lnSpc>
                <a:spcPct val="150000"/>
              </a:lnSpc>
            </a:pPr>
            <a:r>
              <a:rPr lang="zh-CN" altLang="en-US" sz="2400" dirty="0">
                <a:solidFill>
                  <a:prstClr val="black"/>
                </a:solidFill>
                <a:latin typeface="Times New Roman" panose="02020603050405020304" pitchFamily="18" charset="0"/>
                <a:ea typeface="宋体" panose="02010600030101010101" pitchFamily="2" charset="-122"/>
              </a:rPr>
              <a:t>有</a:t>
            </a:r>
            <a:r>
              <a:rPr lang="en-US" altLang="zh-CN" sz="2400" i="1" dirty="0">
                <a:solidFill>
                  <a:prstClr val="black"/>
                </a:solidFill>
                <a:latin typeface="Times New Roman" panose="02020603050405020304" pitchFamily="18" charset="0"/>
                <a:ea typeface="宋体" panose="02010600030101010101" pitchFamily="2" charset="-122"/>
              </a:rPr>
              <a:t>n</a:t>
            </a:r>
            <a:r>
              <a:rPr lang="zh-CN" altLang="en-US" sz="2400" dirty="0">
                <a:solidFill>
                  <a:prstClr val="black"/>
                </a:solidFill>
                <a:latin typeface="Times New Roman" panose="02020603050405020304" pitchFamily="18" charset="0"/>
                <a:ea typeface="宋体" panose="02010600030101010101" pitchFamily="2" charset="-122"/>
              </a:rPr>
              <a:t>个物品和</a:t>
            </a:r>
            <a:r>
              <a:rPr lang="en-US" altLang="zh-CN" sz="2400" dirty="0">
                <a:solidFill>
                  <a:prstClr val="black"/>
                </a:solidFill>
                <a:latin typeface="Times New Roman" panose="02020603050405020304" pitchFamily="18" charset="0"/>
                <a:ea typeface="宋体" panose="02010600030101010101" pitchFamily="2" charset="-122"/>
              </a:rPr>
              <a:t>1</a:t>
            </a:r>
            <a:r>
              <a:rPr lang="zh-CN" altLang="en-US" sz="2400" dirty="0">
                <a:solidFill>
                  <a:prstClr val="black"/>
                </a:solidFill>
                <a:latin typeface="Times New Roman" panose="02020603050405020304" pitchFamily="18" charset="0"/>
                <a:ea typeface="宋体" panose="02010600030101010101" pitchFamily="2" charset="-122"/>
              </a:rPr>
              <a:t>个购物车，每个物品</a:t>
            </a:r>
            <a:r>
              <a:rPr lang="en-US" altLang="zh-CN" sz="2400" i="1" dirty="0" err="1">
                <a:solidFill>
                  <a:prstClr val="black"/>
                </a:solidFill>
                <a:latin typeface="Times New Roman" panose="02020603050405020304" pitchFamily="18" charset="0"/>
                <a:ea typeface="宋体" panose="02010600030101010101" pitchFamily="2" charset="-122"/>
              </a:rPr>
              <a:t>i</a:t>
            </a:r>
            <a:r>
              <a:rPr lang="zh-CN" altLang="en-US" sz="2400" dirty="0">
                <a:solidFill>
                  <a:prstClr val="black"/>
                </a:solidFill>
                <a:latin typeface="Times New Roman" panose="02020603050405020304" pitchFamily="18" charset="0"/>
                <a:ea typeface="宋体" panose="02010600030101010101" pitchFamily="2" charset="-122"/>
              </a:rPr>
              <a:t>对应价值为</a:t>
            </a:r>
            <a:r>
              <a:rPr lang="en-US" altLang="zh-CN" sz="2400" i="1" dirty="0">
                <a:solidFill>
                  <a:prstClr val="black"/>
                </a:solidFill>
                <a:latin typeface="Times New Roman" panose="02020603050405020304" pitchFamily="18" charset="0"/>
                <a:ea typeface="宋体" panose="02010600030101010101" pitchFamily="2" charset="-122"/>
              </a:rPr>
              <a:t>v</a:t>
            </a:r>
            <a:r>
              <a:rPr lang="en-US" altLang="zh-CN" sz="2400" i="1" baseline="-25000" dirty="0">
                <a:solidFill>
                  <a:prstClr val="black"/>
                </a:solidFill>
                <a:latin typeface="Times New Roman" panose="02020603050405020304" pitchFamily="18" charset="0"/>
                <a:ea typeface="宋体" panose="02010600030101010101" pitchFamily="2" charset="-122"/>
              </a:rPr>
              <a:t>i</a:t>
            </a:r>
            <a:r>
              <a:rPr lang="zh-CN" altLang="en-US" sz="2400" dirty="0">
                <a:solidFill>
                  <a:prstClr val="black"/>
                </a:solidFill>
                <a:latin typeface="Times New Roman" panose="02020603050405020304" pitchFamily="18" charset="0"/>
                <a:ea typeface="宋体" panose="02010600030101010101" pitchFamily="2" charset="-122"/>
              </a:rPr>
              <a:t>，重量</a:t>
            </a:r>
            <a:r>
              <a:rPr lang="en-US" altLang="zh-CN" sz="2400" i="1" dirty="0" err="1">
                <a:solidFill>
                  <a:prstClr val="black"/>
                </a:solidFill>
                <a:latin typeface="Times New Roman" panose="02020603050405020304" pitchFamily="18" charset="0"/>
                <a:ea typeface="宋体" panose="02010600030101010101" pitchFamily="2" charset="-122"/>
              </a:rPr>
              <a:t>w</a:t>
            </a:r>
            <a:r>
              <a:rPr lang="en-US" altLang="zh-CN" sz="2400" i="1" baseline="-25000" dirty="0" err="1">
                <a:solidFill>
                  <a:prstClr val="black"/>
                </a:solidFill>
                <a:latin typeface="Times New Roman" panose="02020603050405020304" pitchFamily="18" charset="0"/>
                <a:ea typeface="宋体" panose="02010600030101010101" pitchFamily="2" charset="-122"/>
              </a:rPr>
              <a:t>i</a:t>
            </a:r>
            <a:r>
              <a:rPr lang="zh-CN" altLang="en-US" sz="2400" dirty="0">
                <a:solidFill>
                  <a:prstClr val="black"/>
                </a:solidFill>
                <a:latin typeface="Times New Roman" panose="02020603050405020304" pitchFamily="18" charset="0"/>
                <a:ea typeface="宋体" panose="02010600030101010101" pitchFamily="2" charset="-122"/>
              </a:rPr>
              <a:t>，购物车的容量为</a:t>
            </a:r>
            <a:r>
              <a:rPr lang="en-US" altLang="zh-CN" sz="2400" i="1" dirty="0">
                <a:solidFill>
                  <a:prstClr val="black"/>
                </a:solidFill>
                <a:latin typeface="Times New Roman" panose="02020603050405020304" pitchFamily="18" charset="0"/>
                <a:ea typeface="宋体" panose="02010600030101010101" pitchFamily="2" charset="-122"/>
              </a:rPr>
              <a:t>W</a:t>
            </a:r>
            <a:r>
              <a:rPr lang="zh-CN" altLang="en-US" sz="2400" dirty="0">
                <a:solidFill>
                  <a:prstClr val="black"/>
                </a:solidFill>
                <a:latin typeface="Times New Roman" panose="02020603050405020304" pitchFamily="18" charset="0"/>
                <a:ea typeface="宋体" panose="02010600030101010101" pitchFamily="2" charset="-122"/>
              </a:rPr>
              <a:t>（你也可以将重量设定为体积）。每个物品只有一件，要么装入，要么不装入，不可拆分。如何选取物品装入购物车，使购物车所装入的物品的总价值最大？</a:t>
            </a:r>
            <a:endParaRPr lang="en-US" altLang="zh-CN" sz="2400" dirty="0">
              <a:solidFill>
                <a:prstClr val="black"/>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592087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4464496" cy="584775"/>
          </a:xfrm>
          <a:prstGeom prst="rect">
            <a:avLst/>
          </a:prstGeom>
          <a:noFill/>
        </p:spPr>
        <p:txBody>
          <a:bodyPr wrap="square" rtlCol="0">
            <a:spAutoFit/>
          </a:bodyPr>
          <a:lstStyle/>
          <a:p>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分支限界</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法</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—01</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背包</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6" name="文本框 5">
            <a:extLst>
              <a:ext uri="{FF2B5EF4-FFF2-40B4-BE49-F238E27FC236}">
                <a16:creationId xmlns:a16="http://schemas.microsoft.com/office/drawing/2014/main" id="{90E4DF4F-F15B-40D4-A373-BD434744480A}"/>
              </a:ext>
            </a:extLst>
          </p:cNvPr>
          <p:cNvSpPr txBox="1"/>
          <p:nvPr/>
        </p:nvSpPr>
        <p:spPr>
          <a:xfrm>
            <a:off x="622598" y="1125538"/>
            <a:ext cx="9666323" cy="3900235"/>
          </a:xfrm>
          <a:prstGeom prst="rect">
            <a:avLst/>
          </a:prstGeom>
          <a:noFill/>
        </p:spPr>
        <p:txBody>
          <a:bodyPr wrap="square" rtlCol="0">
            <a:spAutoFit/>
          </a:bodyPr>
          <a:lstStyle/>
          <a:p>
            <a:pPr indent="648000" defTabSz="9144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a:t>
            </a:r>
            <a:r>
              <a:rPr lang="en-US" altLang="zh-CN" sz="2400" b="1" dirty="0">
                <a:solidFill>
                  <a:srgbClr val="990000"/>
                </a:solidFill>
                <a:latin typeface="Times New Roman" panose="02020603050405020304" pitchFamily="18" charset="0"/>
                <a:ea typeface="宋体" panose="02010600030101010101" pitchFamily="2" charset="-122"/>
              </a:rPr>
              <a:t>1</a:t>
            </a:r>
            <a:r>
              <a:rPr lang="zh-CN" altLang="en-US" sz="2400" b="1" dirty="0">
                <a:solidFill>
                  <a:srgbClr val="990000"/>
                </a:solidFill>
                <a:latin typeface="Times New Roman" panose="02020603050405020304" pitchFamily="18" charset="0"/>
                <a:ea typeface="宋体" panose="02010600030101010101" pitchFamily="2" charset="-122"/>
              </a:rPr>
              <a:t>）定义问题的解空间</a:t>
            </a:r>
          </a:p>
          <a:p>
            <a:pPr indent="648000" defTabSz="914400">
              <a:lnSpc>
                <a:spcPct val="150000"/>
              </a:lnSpc>
            </a:pPr>
            <a:r>
              <a:rPr lang="zh-CN" altLang="en-US" sz="2400" dirty="0">
                <a:solidFill>
                  <a:prstClr val="black"/>
                </a:solidFill>
                <a:latin typeface="Times New Roman" panose="02020603050405020304" pitchFamily="18" charset="0"/>
                <a:ea typeface="宋体" panose="02010600030101010101" pitchFamily="2" charset="-122"/>
              </a:rPr>
              <a:t>购物车问题属于典型的</a:t>
            </a:r>
            <a:r>
              <a:rPr lang="en-US" altLang="zh-CN" sz="2400" dirty="0">
                <a:solidFill>
                  <a:prstClr val="black"/>
                </a:solidFill>
                <a:latin typeface="Times New Roman" panose="02020603050405020304" pitchFamily="18" charset="0"/>
                <a:ea typeface="宋体" panose="02010600030101010101" pitchFamily="2" charset="-122"/>
              </a:rPr>
              <a:t>0-1</a:t>
            </a:r>
            <a:r>
              <a:rPr lang="zh-CN" altLang="en-US" sz="2400" dirty="0">
                <a:solidFill>
                  <a:prstClr val="black"/>
                </a:solidFill>
                <a:latin typeface="Times New Roman" panose="02020603050405020304" pitchFamily="18" charset="0"/>
                <a:ea typeface="宋体" panose="02010600030101010101" pitchFamily="2" charset="-122"/>
              </a:rPr>
              <a:t>背包问题，每个物品有且只有两种状态，要么装入购物车，要么不装入。用变量</a:t>
            </a:r>
            <a:r>
              <a:rPr lang="en-US" altLang="zh-CN" sz="2400" i="1" dirty="0">
                <a:solidFill>
                  <a:prstClr val="black"/>
                </a:solidFill>
                <a:latin typeface="Times New Roman" panose="02020603050405020304" pitchFamily="18" charset="0"/>
                <a:ea typeface="宋体" panose="02010600030101010101" pitchFamily="2" charset="-122"/>
              </a:rPr>
              <a:t>x</a:t>
            </a:r>
            <a:r>
              <a:rPr lang="en-US" altLang="zh-CN" sz="2400" i="1" baseline="-25000" dirty="0">
                <a:solidFill>
                  <a:prstClr val="black"/>
                </a:solidFill>
                <a:latin typeface="Times New Roman" panose="02020603050405020304" pitchFamily="18" charset="0"/>
                <a:ea typeface="宋体" panose="02010600030101010101" pitchFamily="2" charset="-122"/>
              </a:rPr>
              <a:t>i</a:t>
            </a:r>
            <a:r>
              <a:rPr lang="zh-CN" altLang="en-US" sz="2400" dirty="0">
                <a:solidFill>
                  <a:prstClr val="black"/>
                </a:solidFill>
                <a:latin typeface="Times New Roman" panose="02020603050405020304" pitchFamily="18" charset="0"/>
                <a:ea typeface="宋体" panose="02010600030101010101" pitchFamily="2" charset="-122"/>
              </a:rPr>
              <a:t>表示第</a:t>
            </a:r>
            <a:r>
              <a:rPr lang="en-US" altLang="zh-CN" sz="2400" i="1" dirty="0" err="1">
                <a:solidFill>
                  <a:prstClr val="black"/>
                </a:solidFill>
                <a:latin typeface="Times New Roman" panose="02020603050405020304" pitchFamily="18" charset="0"/>
                <a:ea typeface="宋体" panose="02010600030101010101" pitchFamily="2" charset="-122"/>
              </a:rPr>
              <a:t>i</a:t>
            </a:r>
            <a:r>
              <a:rPr lang="zh-CN" altLang="en-US" sz="2400" dirty="0">
                <a:solidFill>
                  <a:prstClr val="black"/>
                </a:solidFill>
                <a:latin typeface="Times New Roman" panose="02020603050405020304" pitchFamily="18" charset="0"/>
                <a:ea typeface="宋体" panose="02010600030101010101" pitchFamily="2" charset="-122"/>
              </a:rPr>
              <a:t>种物品是否被装入购物车的行为，</a:t>
            </a:r>
            <a:r>
              <a:rPr lang="en-US" altLang="zh-CN" sz="2400" i="1" dirty="0">
                <a:solidFill>
                  <a:prstClr val="black"/>
                </a:solidFill>
                <a:latin typeface="Times New Roman" panose="02020603050405020304" pitchFamily="18" charset="0"/>
                <a:ea typeface="宋体" panose="02010600030101010101" pitchFamily="2" charset="-122"/>
              </a:rPr>
              <a:t>x</a:t>
            </a:r>
            <a:r>
              <a:rPr lang="en-US" altLang="zh-CN" sz="2400" i="1" baseline="-25000" dirty="0">
                <a:solidFill>
                  <a:prstClr val="black"/>
                </a:solidFill>
                <a:latin typeface="Times New Roman" panose="02020603050405020304" pitchFamily="18" charset="0"/>
                <a:ea typeface="宋体" panose="02010600030101010101" pitchFamily="2" charset="-122"/>
              </a:rPr>
              <a:t>i</a:t>
            </a:r>
            <a:r>
              <a:rPr lang="zh-CN" altLang="en-US" sz="2400" dirty="0">
                <a:solidFill>
                  <a:prstClr val="black"/>
                </a:solidFill>
                <a:latin typeface="Times New Roman" panose="02020603050405020304" pitchFamily="18" charset="0"/>
                <a:ea typeface="宋体" panose="02010600030101010101" pitchFamily="2" charset="-122"/>
              </a:rPr>
              <a:t>的取值为</a:t>
            </a:r>
            <a:r>
              <a:rPr lang="en-US" altLang="zh-CN" sz="2400" dirty="0">
                <a:solidFill>
                  <a:prstClr val="black"/>
                </a:solidFill>
                <a:latin typeface="Times New Roman" panose="02020603050405020304" pitchFamily="18" charset="0"/>
                <a:ea typeface="宋体" panose="02010600030101010101" pitchFamily="2" charset="-122"/>
              </a:rPr>
              <a:t>0</a:t>
            </a:r>
            <a:r>
              <a:rPr lang="zh-CN" altLang="en-US" sz="2400" dirty="0">
                <a:solidFill>
                  <a:prstClr val="black"/>
                </a:solidFill>
                <a:latin typeface="Times New Roman" panose="02020603050405020304" pitchFamily="18" charset="0"/>
                <a:ea typeface="宋体" panose="02010600030101010101" pitchFamily="2" charset="-122"/>
              </a:rPr>
              <a:t>或</a:t>
            </a:r>
            <a:r>
              <a:rPr lang="en-US" altLang="zh-CN" sz="2400" dirty="0">
                <a:solidFill>
                  <a:prstClr val="black"/>
                </a:solidFill>
                <a:latin typeface="Times New Roman" panose="02020603050405020304" pitchFamily="18" charset="0"/>
                <a:ea typeface="宋体" panose="02010600030101010101" pitchFamily="2" charset="-122"/>
              </a:rPr>
              <a:t>1</a:t>
            </a:r>
            <a:r>
              <a:rPr lang="zh-CN" altLang="en-US" sz="2400" dirty="0">
                <a:solidFill>
                  <a:prstClr val="black"/>
                </a:solidFill>
                <a:latin typeface="Times New Roman" panose="02020603050405020304" pitchFamily="18" charset="0"/>
                <a:ea typeface="宋体" panose="02010600030101010101" pitchFamily="2" charset="-122"/>
              </a:rPr>
              <a:t>。该问题解的形式是一个</a:t>
            </a:r>
            <a:r>
              <a:rPr lang="en-US" altLang="zh-CN" sz="2400" i="1" dirty="0">
                <a:solidFill>
                  <a:prstClr val="black"/>
                </a:solidFill>
                <a:latin typeface="Times New Roman" panose="02020603050405020304" pitchFamily="18" charset="0"/>
                <a:ea typeface="宋体" panose="02010600030101010101" pitchFamily="2" charset="-122"/>
              </a:rPr>
              <a:t>n</a:t>
            </a:r>
            <a:r>
              <a:rPr lang="zh-CN" altLang="en-US" sz="2400" dirty="0">
                <a:solidFill>
                  <a:prstClr val="black"/>
                </a:solidFill>
                <a:latin typeface="Times New Roman" panose="02020603050405020304" pitchFamily="18" charset="0"/>
                <a:ea typeface="宋体" panose="02010600030101010101" pitchFamily="2" charset="-122"/>
              </a:rPr>
              <a:t>元组，且每个分量的取值为</a:t>
            </a:r>
            <a:r>
              <a:rPr lang="en-US" altLang="zh-CN" sz="2400" dirty="0">
                <a:solidFill>
                  <a:prstClr val="black"/>
                </a:solidFill>
                <a:latin typeface="Times New Roman" panose="02020603050405020304" pitchFamily="18" charset="0"/>
                <a:ea typeface="宋体" panose="02010600030101010101" pitchFamily="2" charset="-122"/>
              </a:rPr>
              <a:t>0</a:t>
            </a:r>
            <a:r>
              <a:rPr lang="zh-CN" altLang="en-US" sz="2400" dirty="0">
                <a:solidFill>
                  <a:prstClr val="black"/>
                </a:solidFill>
                <a:latin typeface="Times New Roman" panose="02020603050405020304" pitchFamily="18" charset="0"/>
                <a:ea typeface="宋体" panose="02010600030101010101" pitchFamily="2" charset="-122"/>
              </a:rPr>
              <a:t>或</a:t>
            </a:r>
            <a:r>
              <a:rPr lang="en-US" altLang="zh-CN" sz="2400" dirty="0">
                <a:solidFill>
                  <a:prstClr val="black"/>
                </a:solidFill>
                <a:latin typeface="Times New Roman" panose="02020603050405020304" pitchFamily="18" charset="0"/>
                <a:ea typeface="宋体" panose="02010600030101010101" pitchFamily="2" charset="-122"/>
              </a:rPr>
              <a:t>1</a:t>
            </a:r>
            <a:r>
              <a:rPr lang="zh-CN" altLang="en-US" sz="2400" dirty="0">
                <a:solidFill>
                  <a:prstClr val="black"/>
                </a:solidFill>
                <a:latin typeface="Times New Roman" panose="02020603050405020304" pitchFamily="18" charset="0"/>
                <a:ea typeface="宋体" panose="02010600030101010101" pitchFamily="2" charset="-122"/>
              </a:rPr>
              <a:t>。</a:t>
            </a:r>
          </a:p>
          <a:p>
            <a:pPr indent="648000" defTabSz="914400">
              <a:lnSpc>
                <a:spcPct val="150000"/>
              </a:lnSpc>
            </a:pPr>
            <a:r>
              <a:rPr lang="zh-CN" altLang="en-US" sz="2400" b="1" dirty="0">
                <a:solidFill>
                  <a:prstClr val="black"/>
                </a:solidFill>
                <a:latin typeface="Times New Roman" panose="02020603050405020304" pitchFamily="18" charset="0"/>
                <a:ea typeface="宋体" panose="02010600030101010101" pitchFamily="2" charset="-122"/>
              </a:rPr>
              <a:t>解空间：</a:t>
            </a:r>
            <a:r>
              <a:rPr lang="en-US" altLang="zh-CN" sz="2400" dirty="0">
                <a:solidFill>
                  <a:prstClr val="black"/>
                </a:solidFill>
                <a:latin typeface="Times New Roman" panose="02020603050405020304" pitchFamily="18" charset="0"/>
                <a:ea typeface="宋体" panose="02010600030101010101" pitchFamily="2" charset="-122"/>
              </a:rPr>
              <a:t>{</a:t>
            </a:r>
            <a:r>
              <a:rPr lang="en-US" altLang="zh-CN" sz="2400" i="1" dirty="0">
                <a:solidFill>
                  <a:prstClr val="black"/>
                </a:solidFill>
                <a:latin typeface="Times New Roman" panose="02020603050405020304" pitchFamily="18" charset="0"/>
                <a:ea typeface="宋体" panose="02010600030101010101" pitchFamily="2" charset="-122"/>
              </a:rPr>
              <a:t>x</a:t>
            </a:r>
            <a:r>
              <a:rPr lang="en-US" altLang="zh-CN" sz="2400" baseline="-25000" dirty="0">
                <a:solidFill>
                  <a:prstClr val="black"/>
                </a:solidFill>
                <a:latin typeface="Times New Roman" panose="02020603050405020304" pitchFamily="18" charset="0"/>
                <a:ea typeface="宋体" panose="02010600030101010101" pitchFamily="2" charset="-122"/>
              </a:rPr>
              <a:t>1</a:t>
            </a:r>
            <a:r>
              <a:rPr lang="zh-CN" altLang="en-US" sz="2400" dirty="0">
                <a:solidFill>
                  <a:prstClr val="black"/>
                </a:solidFill>
                <a:latin typeface="Times New Roman" panose="02020603050405020304" pitchFamily="18" charset="0"/>
                <a:ea typeface="宋体" panose="02010600030101010101" pitchFamily="2" charset="-122"/>
              </a:rPr>
              <a:t>，</a:t>
            </a:r>
            <a:r>
              <a:rPr lang="en-US" altLang="zh-CN" sz="2400" i="1" dirty="0">
                <a:solidFill>
                  <a:prstClr val="black"/>
                </a:solidFill>
                <a:latin typeface="Times New Roman" panose="02020603050405020304" pitchFamily="18" charset="0"/>
                <a:ea typeface="宋体" panose="02010600030101010101" pitchFamily="2" charset="-122"/>
              </a:rPr>
              <a:t>x</a:t>
            </a:r>
            <a:r>
              <a:rPr lang="en-US" altLang="zh-CN" sz="2400" baseline="-25000" dirty="0">
                <a:solidFill>
                  <a:prstClr val="black"/>
                </a:solidFill>
                <a:latin typeface="Times New Roman" panose="02020603050405020304" pitchFamily="18" charset="0"/>
                <a:ea typeface="宋体" panose="02010600030101010101" pitchFamily="2" charset="-122"/>
              </a:rPr>
              <a:t>2</a:t>
            </a:r>
            <a:r>
              <a:rPr lang="zh-CN" altLang="en-US" sz="2400" dirty="0">
                <a:solidFill>
                  <a:prstClr val="black"/>
                </a:solidFill>
                <a:latin typeface="Times New Roman" panose="02020603050405020304" pitchFamily="18" charset="0"/>
                <a:ea typeface="宋体" panose="02010600030101010101" pitchFamily="2" charset="-122"/>
              </a:rPr>
              <a:t>，</a:t>
            </a:r>
            <a:r>
              <a:rPr lang="en-US" altLang="zh-CN" sz="2400" dirty="0">
                <a:solidFill>
                  <a:prstClr val="black"/>
                </a:solidFill>
                <a:latin typeface="Times New Roman" panose="02020603050405020304" pitchFamily="18" charset="0"/>
                <a:ea typeface="宋体" panose="02010600030101010101" pitchFamily="2" charset="-122"/>
              </a:rPr>
              <a:t>…</a:t>
            </a:r>
            <a:r>
              <a:rPr lang="zh-CN" altLang="en-US" sz="2400" dirty="0">
                <a:solidFill>
                  <a:prstClr val="black"/>
                </a:solidFill>
                <a:latin typeface="Times New Roman" panose="02020603050405020304" pitchFamily="18" charset="0"/>
                <a:ea typeface="宋体" panose="02010600030101010101" pitchFamily="2" charset="-122"/>
              </a:rPr>
              <a:t>，</a:t>
            </a:r>
            <a:r>
              <a:rPr lang="en-US" altLang="zh-CN" sz="2400" i="1" dirty="0">
                <a:solidFill>
                  <a:prstClr val="black"/>
                </a:solidFill>
                <a:latin typeface="Times New Roman" panose="02020603050405020304" pitchFamily="18" charset="0"/>
                <a:ea typeface="宋体" panose="02010600030101010101" pitchFamily="2" charset="-122"/>
              </a:rPr>
              <a:t>x</a:t>
            </a:r>
            <a:r>
              <a:rPr lang="en-US" altLang="zh-CN" sz="2400" i="1" baseline="-25000" dirty="0">
                <a:solidFill>
                  <a:prstClr val="black"/>
                </a:solidFill>
                <a:latin typeface="Times New Roman" panose="02020603050405020304" pitchFamily="18" charset="0"/>
                <a:ea typeface="宋体" panose="02010600030101010101" pitchFamily="2" charset="-122"/>
              </a:rPr>
              <a:t>i</a:t>
            </a:r>
            <a:r>
              <a:rPr lang="zh-CN" altLang="en-US" sz="2400" dirty="0">
                <a:solidFill>
                  <a:prstClr val="black"/>
                </a:solidFill>
                <a:latin typeface="Times New Roman" panose="02020603050405020304" pitchFamily="18" charset="0"/>
                <a:ea typeface="宋体" panose="02010600030101010101" pitchFamily="2" charset="-122"/>
              </a:rPr>
              <a:t>，</a:t>
            </a:r>
            <a:r>
              <a:rPr lang="en-US" altLang="zh-CN" sz="2400" dirty="0">
                <a:solidFill>
                  <a:prstClr val="black"/>
                </a:solidFill>
                <a:latin typeface="Times New Roman" panose="02020603050405020304" pitchFamily="18" charset="0"/>
                <a:ea typeface="宋体" panose="02010600030101010101" pitchFamily="2" charset="-122"/>
              </a:rPr>
              <a:t>…</a:t>
            </a:r>
            <a:r>
              <a:rPr lang="zh-CN" altLang="en-US" sz="2400" dirty="0">
                <a:solidFill>
                  <a:prstClr val="black"/>
                </a:solidFill>
                <a:latin typeface="Times New Roman" panose="02020603050405020304" pitchFamily="18" charset="0"/>
                <a:ea typeface="宋体" panose="02010600030101010101" pitchFamily="2" charset="-122"/>
              </a:rPr>
              <a:t>，</a:t>
            </a:r>
            <a:r>
              <a:rPr lang="en-US" altLang="zh-CN" sz="2400" i="1" dirty="0" err="1">
                <a:solidFill>
                  <a:prstClr val="black"/>
                </a:solidFill>
                <a:latin typeface="Times New Roman" panose="02020603050405020304" pitchFamily="18" charset="0"/>
                <a:ea typeface="宋体" panose="02010600030101010101" pitchFamily="2" charset="-122"/>
              </a:rPr>
              <a:t>x</a:t>
            </a:r>
            <a:r>
              <a:rPr lang="en-US" altLang="zh-CN" sz="2400" i="1" baseline="-25000" dirty="0" err="1">
                <a:solidFill>
                  <a:prstClr val="black"/>
                </a:solidFill>
                <a:latin typeface="Times New Roman" panose="02020603050405020304" pitchFamily="18" charset="0"/>
                <a:ea typeface="宋体" panose="02010600030101010101" pitchFamily="2" charset="-122"/>
              </a:rPr>
              <a:t>n</a:t>
            </a:r>
            <a:r>
              <a:rPr lang="en-US" altLang="zh-CN" sz="2400" dirty="0">
                <a:solidFill>
                  <a:prstClr val="black"/>
                </a:solidFill>
                <a:latin typeface="Times New Roman" panose="02020603050405020304" pitchFamily="18" charset="0"/>
                <a:ea typeface="宋体" panose="02010600030101010101" pitchFamily="2" charset="-122"/>
              </a:rPr>
              <a:t>}</a:t>
            </a:r>
          </a:p>
          <a:p>
            <a:pPr indent="648000" defTabSz="914400">
              <a:lnSpc>
                <a:spcPct val="150000"/>
              </a:lnSpc>
            </a:pPr>
            <a:r>
              <a:rPr lang="zh-CN" altLang="en-US" sz="2400" b="1" dirty="0">
                <a:solidFill>
                  <a:prstClr val="black"/>
                </a:solidFill>
                <a:latin typeface="Times New Roman" panose="02020603050405020304" pitchFamily="18" charset="0"/>
                <a:ea typeface="宋体" panose="02010600030101010101" pitchFamily="2" charset="-122"/>
              </a:rPr>
              <a:t>显约束：</a:t>
            </a:r>
            <a:r>
              <a:rPr lang="en-US" altLang="zh-CN" sz="2400" i="1" dirty="0">
                <a:solidFill>
                  <a:prstClr val="black"/>
                </a:solidFill>
                <a:latin typeface="Times New Roman" panose="02020603050405020304" pitchFamily="18" charset="0"/>
                <a:ea typeface="宋体" panose="02010600030101010101" pitchFamily="2" charset="-122"/>
              </a:rPr>
              <a:t>x</a:t>
            </a:r>
            <a:r>
              <a:rPr lang="en-US" altLang="zh-CN" sz="2400" i="1" baseline="-25000" dirty="0">
                <a:solidFill>
                  <a:prstClr val="black"/>
                </a:solidFill>
                <a:latin typeface="Times New Roman" panose="02020603050405020304" pitchFamily="18" charset="0"/>
                <a:ea typeface="宋体" panose="02010600030101010101" pitchFamily="2" charset="-122"/>
              </a:rPr>
              <a:t>i</a:t>
            </a:r>
            <a:r>
              <a:rPr lang="en-US" altLang="zh-CN" sz="2400" baseline="-25000" dirty="0">
                <a:solidFill>
                  <a:prstClr val="black"/>
                </a:solidFill>
                <a:latin typeface="Times New Roman" panose="02020603050405020304" pitchFamily="18" charset="0"/>
                <a:ea typeface="宋体" panose="02010600030101010101" pitchFamily="2" charset="-122"/>
              </a:rPr>
              <a:t> </a:t>
            </a:r>
            <a:r>
              <a:rPr lang="en-US" altLang="zh-CN" sz="2400" dirty="0">
                <a:solidFill>
                  <a:prstClr val="black"/>
                </a:solidFill>
                <a:latin typeface="Times New Roman" panose="02020603050405020304" pitchFamily="18" charset="0"/>
                <a:ea typeface="宋体" panose="02010600030101010101" pitchFamily="2" charset="-122"/>
              </a:rPr>
              <a:t>=0</a:t>
            </a:r>
            <a:r>
              <a:rPr lang="zh-CN" altLang="en-US" sz="2400" dirty="0">
                <a:solidFill>
                  <a:prstClr val="black"/>
                </a:solidFill>
                <a:latin typeface="Times New Roman" panose="02020603050405020304" pitchFamily="18" charset="0"/>
                <a:ea typeface="宋体" panose="02010600030101010101" pitchFamily="2" charset="-122"/>
              </a:rPr>
              <a:t>或</a:t>
            </a:r>
            <a:r>
              <a:rPr lang="en-US" altLang="zh-CN" sz="2400" dirty="0">
                <a:solidFill>
                  <a:prstClr val="black"/>
                </a:solidFill>
                <a:latin typeface="Times New Roman" panose="02020603050405020304" pitchFamily="18" charset="0"/>
                <a:ea typeface="宋体" panose="02010600030101010101" pitchFamily="2" charset="-122"/>
              </a:rPr>
              <a:t>1</a:t>
            </a:r>
            <a:endParaRPr lang="zh-CN" altLang="en-US" sz="2400" dirty="0">
              <a:solidFill>
                <a:prstClr val="black"/>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081557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4464496" cy="584775"/>
          </a:xfrm>
          <a:prstGeom prst="rect">
            <a:avLst/>
          </a:prstGeom>
          <a:noFill/>
        </p:spPr>
        <p:txBody>
          <a:bodyPr wrap="square" rtlCol="0">
            <a:spAutoFit/>
          </a:bodyPr>
          <a:lstStyle/>
          <a:p>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分支限界</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法</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—01</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背包</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5" name="文本框 4">
            <a:extLst>
              <a:ext uri="{FF2B5EF4-FFF2-40B4-BE49-F238E27FC236}">
                <a16:creationId xmlns:a16="http://schemas.microsoft.com/office/drawing/2014/main" id="{90E4DF4F-F15B-40D4-A373-BD434744480A}"/>
              </a:ext>
            </a:extLst>
          </p:cNvPr>
          <p:cNvSpPr txBox="1"/>
          <p:nvPr/>
        </p:nvSpPr>
        <p:spPr>
          <a:xfrm>
            <a:off x="478582" y="976906"/>
            <a:ext cx="9816224" cy="1684244"/>
          </a:xfrm>
          <a:prstGeom prst="rect">
            <a:avLst/>
          </a:prstGeom>
          <a:noFill/>
        </p:spPr>
        <p:txBody>
          <a:bodyPr wrap="square" rtlCol="0">
            <a:spAutoFit/>
          </a:bodyPr>
          <a:lstStyle/>
          <a:p>
            <a:pPr indent="648000" defTabSz="9144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a:t>
            </a:r>
            <a:r>
              <a:rPr lang="en-US" altLang="zh-CN" sz="2400" b="1" dirty="0">
                <a:solidFill>
                  <a:srgbClr val="990000"/>
                </a:solidFill>
                <a:latin typeface="Times New Roman" panose="02020603050405020304" pitchFamily="18" charset="0"/>
                <a:ea typeface="宋体" panose="02010600030101010101" pitchFamily="2" charset="-122"/>
              </a:rPr>
              <a:t>2</a:t>
            </a:r>
            <a:r>
              <a:rPr lang="zh-CN" altLang="en-US" sz="2400" b="1" dirty="0">
                <a:solidFill>
                  <a:srgbClr val="990000"/>
                </a:solidFill>
                <a:latin typeface="Times New Roman" panose="02020603050405020304" pitchFamily="18" charset="0"/>
                <a:ea typeface="宋体" panose="02010600030101010101" pitchFamily="2" charset="-122"/>
              </a:rPr>
              <a:t>）确定解空间的组织结构</a:t>
            </a:r>
          </a:p>
          <a:p>
            <a:pPr indent="648000" defTabSz="914400">
              <a:lnSpc>
                <a:spcPct val="150000"/>
              </a:lnSpc>
            </a:pPr>
            <a:r>
              <a:rPr lang="zh-CN" altLang="en-US" sz="2400" dirty="0">
                <a:solidFill>
                  <a:prstClr val="black"/>
                </a:solidFill>
                <a:latin typeface="Times New Roman" panose="02020603050405020304" pitchFamily="18" charset="0"/>
                <a:ea typeface="宋体" panose="02010600030101010101" pitchFamily="2" charset="-122"/>
              </a:rPr>
              <a:t>问题的解空间描述了</a:t>
            </a:r>
            <a:r>
              <a:rPr lang="en-US" altLang="zh-CN" sz="2400" dirty="0">
                <a:solidFill>
                  <a:prstClr val="black"/>
                </a:solidFill>
                <a:latin typeface="Times New Roman" panose="02020603050405020304" pitchFamily="18" charset="0"/>
                <a:ea typeface="宋体" panose="02010600030101010101" pitchFamily="2" charset="-122"/>
              </a:rPr>
              <a:t>2</a:t>
            </a:r>
            <a:r>
              <a:rPr lang="en-US" altLang="zh-CN" sz="2400" i="1" baseline="30000" dirty="0">
                <a:solidFill>
                  <a:prstClr val="black"/>
                </a:solidFill>
                <a:latin typeface="Times New Roman" panose="02020603050405020304" pitchFamily="18" charset="0"/>
                <a:ea typeface="宋体" panose="02010600030101010101" pitchFamily="2" charset="-122"/>
              </a:rPr>
              <a:t>n</a:t>
            </a:r>
            <a:r>
              <a:rPr lang="zh-CN" altLang="en-US" sz="2400" dirty="0">
                <a:solidFill>
                  <a:prstClr val="black"/>
                </a:solidFill>
                <a:latin typeface="Times New Roman" panose="02020603050405020304" pitchFamily="18" charset="0"/>
                <a:ea typeface="宋体" panose="02010600030101010101" pitchFamily="2" charset="-122"/>
              </a:rPr>
              <a:t>种可能的解，即</a:t>
            </a:r>
            <a:r>
              <a:rPr lang="en-US" altLang="zh-CN" sz="2400" i="1" dirty="0">
                <a:solidFill>
                  <a:prstClr val="black"/>
                </a:solidFill>
                <a:latin typeface="Times New Roman" panose="02020603050405020304" pitchFamily="18" charset="0"/>
                <a:ea typeface="宋体" panose="02010600030101010101" pitchFamily="2" charset="-122"/>
              </a:rPr>
              <a:t>n</a:t>
            </a:r>
            <a:r>
              <a:rPr lang="zh-CN" altLang="en-US" sz="2400" dirty="0">
                <a:solidFill>
                  <a:prstClr val="black"/>
                </a:solidFill>
                <a:latin typeface="Times New Roman" panose="02020603050405020304" pitchFamily="18" charset="0"/>
                <a:ea typeface="宋体" panose="02010600030101010101" pitchFamily="2" charset="-122"/>
              </a:rPr>
              <a:t>个元素组成的集合所有子集个数。问题的解空间树为子集树，解空间树的深度为问题的规模</a:t>
            </a:r>
            <a:r>
              <a:rPr lang="en-US" altLang="zh-CN" sz="2400" i="1" dirty="0">
                <a:solidFill>
                  <a:prstClr val="black"/>
                </a:solidFill>
                <a:latin typeface="Times New Roman" panose="02020603050405020304" pitchFamily="18" charset="0"/>
                <a:ea typeface="宋体" panose="02010600030101010101" pitchFamily="2" charset="-122"/>
              </a:rPr>
              <a:t>n</a:t>
            </a:r>
            <a:r>
              <a:rPr lang="zh-CN" altLang="en-US" sz="2400" dirty="0">
                <a:solidFill>
                  <a:prstClr val="black"/>
                </a:solidFill>
                <a:latin typeface="Times New Roman" panose="02020603050405020304" pitchFamily="18" charset="0"/>
                <a:ea typeface="宋体" panose="02010600030101010101" pitchFamily="2" charset="-122"/>
              </a:rPr>
              <a:t>。</a:t>
            </a:r>
          </a:p>
        </p:txBody>
      </p:sp>
      <p:pic>
        <p:nvPicPr>
          <p:cNvPr id="6" name="图片 5">
            <a:extLst>
              <a:ext uri="{FF2B5EF4-FFF2-40B4-BE49-F238E27FC236}">
                <a16:creationId xmlns:a16="http://schemas.microsoft.com/office/drawing/2014/main" id="{2C44474A-6D9C-4298-9129-168631C45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114" y="2811176"/>
            <a:ext cx="7461685" cy="2984674"/>
          </a:xfrm>
          <a:prstGeom prst="rect">
            <a:avLst/>
          </a:prstGeom>
        </p:spPr>
      </p:pic>
    </p:spTree>
    <p:extLst>
      <p:ext uri="{BB962C8B-B14F-4D97-AF65-F5344CB8AC3E}">
        <p14:creationId xmlns:p14="http://schemas.microsoft.com/office/powerpoint/2010/main" val="17994846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4464496" cy="584775"/>
          </a:xfrm>
          <a:prstGeom prst="rect">
            <a:avLst/>
          </a:prstGeom>
          <a:noFill/>
        </p:spPr>
        <p:txBody>
          <a:bodyPr wrap="square" rtlCol="0">
            <a:spAutoFit/>
          </a:bodyPr>
          <a:lstStyle/>
          <a:p>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分支限界</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法</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—01</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背包</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5" name="文本框 4">
            <a:extLst>
              <a:ext uri="{FF2B5EF4-FFF2-40B4-BE49-F238E27FC236}">
                <a16:creationId xmlns:a16="http://schemas.microsoft.com/office/drawing/2014/main" id="{90E4DF4F-F15B-40D4-A373-BD434744480A}"/>
              </a:ext>
            </a:extLst>
          </p:cNvPr>
          <p:cNvSpPr txBox="1"/>
          <p:nvPr/>
        </p:nvSpPr>
        <p:spPr>
          <a:xfrm>
            <a:off x="836103" y="1018397"/>
            <a:ext cx="9291551" cy="3970318"/>
          </a:xfrm>
          <a:prstGeom prst="rect">
            <a:avLst/>
          </a:prstGeom>
          <a:noFill/>
        </p:spPr>
        <p:txBody>
          <a:bodyPr wrap="square" rtlCol="0">
            <a:spAutoFit/>
          </a:bodyPr>
          <a:lstStyle/>
          <a:p>
            <a:pPr indent="648000" defTabSz="9144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a:t>
            </a:r>
            <a:r>
              <a:rPr lang="en-US" altLang="zh-CN" sz="2400" b="1" dirty="0">
                <a:solidFill>
                  <a:srgbClr val="990000"/>
                </a:solidFill>
                <a:latin typeface="Times New Roman" panose="02020603050405020304" pitchFamily="18" charset="0"/>
                <a:ea typeface="宋体" panose="02010600030101010101" pitchFamily="2" charset="-122"/>
              </a:rPr>
              <a:t>3</a:t>
            </a:r>
            <a:r>
              <a:rPr lang="zh-CN" altLang="en-US" sz="2400" b="1" dirty="0">
                <a:solidFill>
                  <a:srgbClr val="990000"/>
                </a:solidFill>
                <a:latin typeface="Times New Roman" panose="02020603050405020304" pitchFamily="18" charset="0"/>
                <a:ea typeface="宋体" panose="02010600030101010101" pitchFamily="2" charset="-122"/>
              </a:rPr>
              <a:t>）搜索解空间</a:t>
            </a:r>
          </a:p>
          <a:p>
            <a:pPr indent="648000" defTabSz="914400">
              <a:lnSpc>
                <a:spcPct val="150000"/>
              </a:lnSpc>
            </a:pPr>
            <a:r>
              <a:rPr lang="zh-CN" altLang="en-US" sz="2400" smtClean="0">
                <a:solidFill>
                  <a:prstClr val="black"/>
                </a:solidFill>
                <a:latin typeface="Times New Roman" panose="02020603050405020304" pitchFamily="18" charset="0"/>
                <a:ea typeface="宋体" panose="02010600030101010101" pitchFamily="2" charset="-122"/>
              </a:rPr>
              <a:t>购</a:t>
            </a:r>
            <a:r>
              <a:rPr lang="zh-CN" altLang="en-US" sz="2400" dirty="0">
                <a:solidFill>
                  <a:prstClr val="black"/>
                </a:solidFill>
                <a:latin typeface="Times New Roman" panose="02020603050405020304" pitchFamily="18" charset="0"/>
                <a:ea typeface="宋体" panose="02010600030101010101" pitchFamily="2" charset="-122"/>
              </a:rPr>
              <a:t>物车问题的解空间包含</a:t>
            </a:r>
            <a:r>
              <a:rPr lang="en-US" altLang="zh-CN" sz="2400" dirty="0">
                <a:solidFill>
                  <a:prstClr val="black"/>
                </a:solidFill>
                <a:latin typeface="Times New Roman" panose="02020603050405020304" pitchFamily="18" charset="0"/>
                <a:ea typeface="宋体" panose="02010600030101010101" pitchFamily="2" charset="-122"/>
              </a:rPr>
              <a:t>2</a:t>
            </a:r>
            <a:r>
              <a:rPr lang="en-US" altLang="zh-CN" sz="2400" i="1" baseline="30000" dirty="0">
                <a:solidFill>
                  <a:prstClr val="black"/>
                </a:solidFill>
                <a:latin typeface="Times New Roman" panose="02020603050405020304" pitchFamily="18" charset="0"/>
                <a:ea typeface="宋体" panose="02010600030101010101" pitchFamily="2" charset="-122"/>
              </a:rPr>
              <a:t>n</a:t>
            </a:r>
            <a:r>
              <a:rPr lang="zh-CN" altLang="en-US" sz="2400" dirty="0">
                <a:solidFill>
                  <a:prstClr val="black"/>
                </a:solidFill>
                <a:latin typeface="Times New Roman" panose="02020603050405020304" pitchFamily="18" charset="0"/>
                <a:ea typeface="宋体" panose="02010600030101010101" pitchFamily="2" charset="-122"/>
              </a:rPr>
              <a:t>种可能的解，需要设置约束条件，来判断所有可能的解装入背包的物品的总重量是否超出购物车的容量，如果超出，为不可行解；否则为可行解。搜索过程不再搜索那些导致不可行解的结点及其孩子结</a:t>
            </a:r>
            <a:r>
              <a:rPr lang="zh-CN" altLang="en-US" sz="2400">
                <a:solidFill>
                  <a:prstClr val="black"/>
                </a:solidFill>
                <a:latin typeface="Times New Roman" panose="02020603050405020304" pitchFamily="18" charset="0"/>
                <a:ea typeface="宋体" panose="02010600030101010101" pitchFamily="2" charset="-122"/>
              </a:rPr>
              <a:t>点</a:t>
            </a:r>
            <a:r>
              <a:rPr lang="zh-CN" altLang="en-US" sz="2400" smtClean="0">
                <a:solidFill>
                  <a:prstClr val="black"/>
                </a:solidFill>
                <a:latin typeface="Times New Roman" panose="02020603050405020304" pitchFamily="18" charset="0"/>
                <a:ea typeface="宋体" panose="02010600030101010101" pitchFamily="2" charset="-122"/>
              </a:rPr>
              <a:t>。</a:t>
            </a:r>
            <a:endParaRPr lang="en-US" altLang="zh-CN" sz="2400" smtClean="0">
              <a:solidFill>
                <a:prstClr val="black"/>
              </a:solidFill>
              <a:latin typeface="Times New Roman" panose="02020603050405020304" pitchFamily="18" charset="0"/>
              <a:ea typeface="宋体" panose="02010600030101010101" pitchFamily="2" charset="-122"/>
            </a:endParaRPr>
          </a:p>
          <a:p>
            <a:pPr indent="648000" defTabSz="914400">
              <a:lnSpc>
                <a:spcPct val="150000"/>
              </a:lnSpc>
            </a:pPr>
            <a:r>
              <a:rPr lang="zh-CN" altLang="en-US" sz="2400" b="1" smtClean="0">
                <a:solidFill>
                  <a:srgbClr val="FF6600"/>
                </a:solidFill>
                <a:latin typeface="Times New Roman" panose="02020603050405020304" pitchFamily="18" charset="0"/>
                <a:ea typeface="宋体" panose="02010600030101010101" pitchFamily="2" charset="-122"/>
              </a:rPr>
              <a:t>约</a:t>
            </a:r>
            <a:r>
              <a:rPr lang="zh-CN" altLang="en-US" sz="2400" b="1">
                <a:solidFill>
                  <a:srgbClr val="FF6600"/>
                </a:solidFill>
                <a:latin typeface="Times New Roman" panose="02020603050405020304" pitchFamily="18" charset="0"/>
                <a:ea typeface="宋体" panose="02010600030101010101" pitchFamily="2" charset="-122"/>
              </a:rPr>
              <a:t>束条件</a:t>
            </a:r>
            <a:r>
              <a:rPr lang="zh-CN" altLang="en-US" sz="2400">
                <a:solidFill>
                  <a:prstClr val="black"/>
                </a:solidFill>
                <a:latin typeface="Times New Roman" panose="02020603050405020304" pitchFamily="18" charset="0"/>
                <a:ea typeface="宋体" panose="02010600030101010101" pitchFamily="2" charset="-122"/>
              </a:rPr>
              <a:t>：</a:t>
            </a:r>
            <a:r>
              <a:rPr lang="en-US" altLang="zh-CN" sz="2400">
                <a:solidFill>
                  <a:prstClr val="black"/>
                </a:solidFill>
                <a:latin typeface="Times New Roman" panose="02020603050405020304" pitchFamily="18" charset="0"/>
                <a:ea typeface="宋体" panose="02010600030101010101" pitchFamily="2" charset="-122"/>
              </a:rPr>
              <a:t>rw</a:t>
            </a:r>
            <a:r>
              <a:rPr lang="en-US" altLang="zh-CN" sz="2400">
                <a:solidFill>
                  <a:prstClr val="black"/>
                </a:solidFill>
                <a:latin typeface="宋体" panose="02010600030101010101" pitchFamily="2" charset="-122"/>
                <a:ea typeface="宋体" panose="02010600030101010101" pitchFamily="2" charset="-122"/>
              </a:rPr>
              <a:t>≥</a:t>
            </a:r>
            <a:r>
              <a:rPr lang="en-US" altLang="zh-CN" sz="2400">
                <a:solidFill>
                  <a:prstClr val="black"/>
                </a:solidFill>
                <a:latin typeface="Times New Roman" panose="02020603050405020304" pitchFamily="18" charset="0"/>
                <a:ea typeface="宋体" panose="02010600030101010101" pitchFamily="2" charset="-122"/>
              </a:rPr>
              <a:t>w[</a:t>
            </a:r>
            <a:r>
              <a:rPr lang="en-US" altLang="zh-CN" sz="2400" i="1">
                <a:solidFill>
                  <a:prstClr val="black"/>
                </a:solidFill>
                <a:latin typeface="Times New Roman" panose="02020603050405020304" pitchFamily="18" charset="0"/>
                <a:ea typeface="宋体" panose="02010600030101010101" pitchFamily="2" charset="-122"/>
              </a:rPr>
              <a:t>i</a:t>
            </a:r>
            <a:r>
              <a:rPr lang="en-US" altLang="zh-CN" sz="2400">
                <a:solidFill>
                  <a:prstClr val="black"/>
                </a:solidFill>
                <a:latin typeface="Times New Roman" panose="02020603050405020304" pitchFamily="18" charset="0"/>
                <a:ea typeface="宋体" panose="02010600030101010101" pitchFamily="2" charset="-122"/>
              </a:rPr>
              <a:t>]</a:t>
            </a:r>
            <a:r>
              <a:rPr lang="zh-CN" altLang="en-US" sz="2400">
                <a:solidFill>
                  <a:prstClr val="black"/>
                </a:solidFill>
                <a:latin typeface="Times New Roman" panose="02020603050405020304" pitchFamily="18" charset="0"/>
                <a:ea typeface="宋体" panose="02010600030101010101" pitchFamily="2" charset="-122"/>
              </a:rPr>
              <a:t>。其中，</a:t>
            </a:r>
            <a:r>
              <a:rPr lang="en-US" altLang="zh-CN" sz="2400">
                <a:solidFill>
                  <a:prstClr val="black"/>
                </a:solidFill>
                <a:latin typeface="Times New Roman" panose="02020603050405020304" pitchFamily="18" charset="0"/>
                <a:ea typeface="宋体" panose="02010600030101010101" pitchFamily="2" charset="-122"/>
              </a:rPr>
              <a:t>rw</a:t>
            </a:r>
            <a:r>
              <a:rPr lang="zh-CN" altLang="en-US" sz="2400">
                <a:solidFill>
                  <a:prstClr val="black"/>
                </a:solidFill>
                <a:latin typeface="Times New Roman" panose="02020603050405020304" pitchFamily="18" charset="0"/>
                <a:ea typeface="宋体" panose="02010600030101010101" pitchFamily="2" charset="-122"/>
              </a:rPr>
              <a:t>表示背包的剩余容量，</a:t>
            </a:r>
            <a:r>
              <a:rPr lang="en-US" altLang="zh-CN" sz="2400">
                <a:solidFill>
                  <a:prstClr val="black"/>
                </a:solidFill>
                <a:latin typeface="Times New Roman" panose="02020603050405020304" pitchFamily="18" charset="0"/>
                <a:ea typeface="宋体" panose="02010600030101010101" pitchFamily="2" charset="-122"/>
              </a:rPr>
              <a:t>w[</a:t>
            </a:r>
            <a:r>
              <a:rPr lang="en-US" altLang="zh-CN" sz="2400" i="1">
                <a:solidFill>
                  <a:prstClr val="black"/>
                </a:solidFill>
                <a:latin typeface="Times New Roman" panose="02020603050405020304" pitchFamily="18" charset="0"/>
                <a:ea typeface="宋体" panose="02010600030101010101" pitchFamily="2" charset="-122"/>
              </a:rPr>
              <a:t>i</a:t>
            </a:r>
            <a:r>
              <a:rPr lang="en-US" altLang="zh-CN" sz="2400">
                <a:solidFill>
                  <a:prstClr val="black"/>
                </a:solidFill>
                <a:latin typeface="Times New Roman" panose="02020603050405020304" pitchFamily="18" charset="0"/>
                <a:ea typeface="宋体" panose="02010600030101010101" pitchFamily="2" charset="-122"/>
              </a:rPr>
              <a:t>]</a:t>
            </a:r>
            <a:r>
              <a:rPr lang="zh-CN" altLang="en-US" sz="2400">
                <a:solidFill>
                  <a:prstClr val="black"/>
                </a:solidFill>
                <a:latin typeface="Times New Roman" panose="02020603050405020304" pitchFamily="18" charset="0"/>
                <a:ea typeface="宋体" panose="02010600030101010101" pitchFamily="2" charset="-122"/>
              </a:rPr>
              <a:t>表示第</a:t>
            </a:r>
            <a:r>
              <a:rPr lang="en-US" altLang="zh-CN" sz="2400" i="1">
                <a:solidFill>
                  <a:prstClr val="black"/>
                </a:solidFill>
                <a:latin typeface="Times New Roman" panose="02020603050405020304" pitchFamily="18" charset="0"/>
                <a:ea typeface="宋体" panose="02010600030101010101" pitchFamily="2" charset="-122"/>
              </a:rPr>
              <a:t>i</a:t>
            </a:r>
            <a:r>
              <a:rPr lang="zh-CN" altLang="en-US" sz="2400">
                <a:solidFill>
                  <a:prstClr val="black"/>
                </a:solidFill>
                <a:latin typeface="Times New Roman" panose="02020603050405020304" pitchFamily="18" charset="0"/>
                <a:ea typeface="宋体" panose="02010600030101010101" pitchFamily="2" charset="-122"/>
              </a:rPr>
              <a:t>种物品的重</a:t>
            </a:r>
            <a:r>
              <a:rPr lang="zh-CN" altLang="en-US" sz="2400">
                <a:solidFill>
                  <a:prstClr val="black"/>
                </a:solidFill>
                <a:latin typeface="Times New Roman" panose="02020603050405020304" pitchFamily="18" charset="0"/>
                <a:ea typeface="宋体" panose="02010600030101010101" pitchFamily="2" charset="-122"/>
              </a:rPr>
              <a:t>量</a:t>
            </a:r>
            <a:r>
              <a:rPr lang="zh-CN" altLang="en-US" sz="2400" smtClean="0">
                <a:solidFill>
                  <a:prstClr val="black"/>
                </a:solidFill>
                <a:latin typeface="Times New Roman" panose="02020603050405020304" pitchFamily="18" charset="0"/>
                <a:ea typeface="宋体" panose="02010600030101010101" pitchFamily="2" charset="-122"/>
              </a:rPr>
              <a:t>。</a:t>
            </a:r>
            <a:endParaRPr lang="zh-CN" altLang="en-US" sz="2400">
              <a:solidFill>
                <a:prstClr val="black"/>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50399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4464496" cy="584775"/>
          </a:xfrm>
          <a:prstGeom prst="rect">
            <a:avLst/>
          </a:prstGeom>
          <a:noFill/>
        </p:spPr>
        <p:txBody>
          <a:bodyPr wrap="square" rtlCol="0">
            <a:spAutoFit/>
          </a:bodyPr>
          <a:lstStyle/>
          <a:p>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分支限界</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法</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—01</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背包</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5" name="文本框 4">
            <a:extLst>
              <a:ext uri="{FF2B5EF4-FFF2-40B4-BE49-F238E27FC236}">
                <a16:creationId xmlns:a16="http://schemas.microsoft.com/office/drawing/2014/main" id="{90E4DF4F-F15B-40D4-A373-BD434744480A}"/>
              </a:ext>
            </a:extLst>
          </p:cNvPr>
          <p:cNvSpPr txBox="1"/>
          <p:nvPr/>
        </p:nvSpPr>
        <p:spPr>
          <a:xfrm>
            <a:off x="622598" y="938379"/>
            <a:ext cx="9441674" cy="1200329"/>
          </a:xfrm>
          <a:prstGeom prst="rect">
            <a:avLst/>
          </a:prstGeom>
          <a:noFill/>
        </p:spPr>
        <p:txBody>
          <a:bodyPr wrap="square" rtlCol="0">
            <a:spAutoFit/>
          </a:bodyPr>
          <a:lstStyle/>
          <a:p>
            <a:pPr indent="648000" defTabSz="914400">
              <a:lnSpc>
                <a:spcPct val="150000"/>
              </a:lnSpc>
            </a:pPr>
            <a:r>
              <a:rPr lang="zh-CN" altLang="en-US" sz="2400" b="1">
                <a:solidFill>
                  <a:srgbClr val="FF6600"/>
                </a:solidFill>
                <a:latin typeface="Times New Roman" panose="02020603050405020304" pitchFamily="18" charset="0"/>
                <a:ea typeface="宋体" panose="02010600030101010101" pitchFamily="2" charset="-122"/>
              </a:rPr>
              <a:t>限</a:t>
            </a:r>
            <a:r>
              <a:rPr lang="zh-CN" altLang="en-US" sz="2400" b="1">
                <a:solidFill>
                  <a:srgbClr val="FF6600"/>
                </a:solidFill>
                <a:latin typeface="Times New Roman" panose="02020603050405020304" pitchFamily="18" charset="0"/>
                <a:ea typeface="宋体" panose="02010600030101010101" pitchFamily="2" charset="-122"/>
              </a:rPr>
              <a:t>界条件：</a:t>
            </a:r>
            <a:r>
              <a:rPr lang="en-US" altLang="zh-CN" sz="2400">
                <a:solidFill>
                  <a:prstClr val="black"/>
                </a:solidFill>
                <a:latin typeface="Times New Roman" panose="02020603050405020304" pitchFamily="18" charset="0"/>
                <a:ea typeface="宋体" panose="02010600030101010101" pitchFamily="2" charset="-122"/>
              </a:rPr>
              <a:t>up=cp+brp&gt;bestp</a:t>
            </a:r>
            <a:r>
              <a:rPr lang="zh-CN" altLang="en-US" sz="2400">
                <a:solidFill>
                  <a:prstClr val="black"/>
                </a:solidFill>
                <a:latin typeface="Times New Roman" panose="02020603050405020304" pitchFamily="18" charset="0"/>
                <a:ea typeface="宋体" panose="02010600030101010101" pitchFamily="2" charset="-122"/>
              </a:rPr>
              <a:t>。其中，</a:t>
            </a:r>
            <a:r>
              <a:rPr lang="en-US" altLang="zh-CN" sz="2400">
                <a:solidFill>
                  <a:prstClr val="black"/>
                </a:solidFill>
                <a:latin typeface="Times New Roman" panose="02020603050405020304" pitchFamily="18" charset="0"/>
                <a:ea typeface="宋体" panose="02010600030101010101" pitchFamily="2" charset="-122"/>
              </a:rPr>
              <a:t>cp </a:t>
            </a:r>
            <a:r>
              <a:rPr lang="zh-CN" altLang="en-US" sz="2400">
                <a:solidFill>
                  <a:prstClr val="black"/>
                </a:solidFill>
                <a:latin typeface="Times New Roman" panose="02020603050405020304" pitchFamily="18" charset="0"/>
                <a:ea typeface="宋体" panose="02010600030101010101" pitchFamily="2" charset="-122"/>
              </a:rPr>
              <a:t>表示当前已装入背包的物品的价值，</a:t>
            </a:r>
            <a:r>
              <a:rPr lang="en-US" altLang="zh-CN" sz="2400">
                <a:solidFill>
                  <a:prstClr val="black"/>
                </a:solidFill>
                <a:latin typeface="Times New Roman" panose="02020603050405020304" pitchFamily="18" charset="0"/>
                <a:ea typeface="宋体" panose="02010600030101010101" pitchFamily="2" charset="-122"/>
              </a:rPr>
              <a:t>brp</a:t>
            </a:r>
            <a:r>
              <a:rPr lang="zh-CN" altLang="en-US" sz="2400">
                <a:solidFill>
                  <a:prstClr val="black"/>
                </a:solidFill>
                <a:latin typeface="Times New Roman" panose="02020603050405020304" pitchFamily="18" charset="0"/>
                <a:ea typeface="宋体" panose="02010600030101010101" pitchFamily="2" charset="-122"/>
              </a:rPr>
              <a:t>表示将剩余物品装满背包剩余容量获得的最大价</a:t>
            </a:r>
            <a:r>
              <a:rPr lang="zh-CN" altLang="en-US" sz="2400">
                <a:solidFill>
                  <a:prstClr val="black"/>
                </a:solidFill>
                <a:latin typeface="Times New Roman" panose="02020603050405020304" pitchFamily="18" charset="0"/>
                <a:ea typeface="宋体" panose="02010600030101010101" pitchFamily="2" charset="-122"/>
              </a:rPr>
              <a:t>值</a:t>
            </a:r>
            <a:r>
              <a:rPr lang="zh-CN" altLang="en-US" sz="2400" smtClean="0">
                <a:solidFill>
                  <a:prstClr val="black"/>
                </a:solidFill>
                <a:latin typeface="Times New Roman" panose="02020603050405020304" pitchFamily="18" charset="0"/>
                <a:ea typeface="宋体" panose="02010600030101010101" pitchFamily="2" charset="-122"/>
              </a:rPr>
              <a:t>。</a:t>
            </a:r>
            <a:endParaRPr lang="zh-CN" altLang="en-US" sz="2400">
              <a:solidFill>
                <a:prstClr val="black"/>
              </a:solidFill>
              <a:latin typeface="Times New Roman" panose="02020603050405020304" pitchFamily="18" charset="0"/>
              <a:ea typeface="宋体" panose="02010600030101010101" pitchFamily="2" charset="-122"/>
            </a:endParaRPr>
          </a:p>
        </p:txBody>
      </p:sp>
      <p:sp>
        <p:nvSpPr>
          <p:cNvPr id="2"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809190457"/>
              </p:ext>
            </p:extLst>
          </p:nvPr>
        </p:nvGraphicFramePr>
        <p:xfrm>
          <a:off x="1414686" y="2171814"/>
          <a:ext cx="7344816" cy="3954227"/>
        </p:xfrm>
        <a:graphic>
          <a:graphicData uri="http://schemas.openxmlformats.org/presentationml/2006/ole">
            <mc:AlternateContent xmlns:mc="http://schemas.openxmlformats.org/markup-compatibility/2006">
              <mc:Choice xmlns:v="urn:schemas-microsoft-com:vml" Requires="v">
                <p:oleObj spid="_x0000_s1028" name="Visio" r:id="rId4" imgW="4953051" imgH="2689806" progId="Visio.Drawing.11">
                  <p:embed/>
                </p:oleObj>
              </mc:Choice>
              <mc:Fallback>
                <p:oleObj name="Visio" r:id="rId4" imgW="4953051" imgH="268980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4686" y="2171814"/>
                        <a:ext cx="7344816" cy="3954227"/>
                      </a:xfrm>
                      <a:prstGeom prst="rect">
                        <a:avLst/>
                      </a:prstGeom>
                      <a:noFill/>
                    </p:spPr>
                  </p:pic>
                </p:oleObj>
              </mc:Fallback>
            </mc:AlternateContent>
          </a:graphicData>
        </a:graphic>
      </p:graphicFrame>
    </p:spTree>
    <p:extLst>
      <p:ext uri="{BB962C8B-B14F-4D97-AF65-F5344CB8AC3E}">
        <p14:creationId xmlns:p14="http://schemas.microsoft.com/office/powerpoint/2010/main" val="36309976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4464496" cy="584775"/>
          </a:xfrm>
          <a:prstGeom prst="rect">
            <a:avLst/>
          </a:prstGeom>
          <a:noFill/>
        </p:spPr>
        <p:txBody>
          <a:bodyPr wrap="square" rtlCol="0">
            <a:spAutoFit/>
          </a:bodyPr>
          <a:lstStyle/>
          <a:p>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分支限界</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法</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—01</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背包</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5" name="文本框 4">
            <a:extLst>
              <a:ext uri="{FF2B5EF4-FFF2-40B4-BE49-F238E27FC236}">
                <a16:creationId xmlns:a16="http://schemas.microsoft.com/office/drawing/2014/main" id="{90E4DF4F-F15B-40D4-A373-BD434744480A}"/>
              </a:ext>
            </a:extLst>
          </p:cNvPr>
          <p:cNvSpPr txBox="1"/>
          <p:nvPr/>
        </p:nvSpPr>
        <p:spPr>
          <a:xfrm>
            <a:off x="766614" y="1125538"/>
            <a:ext cx="9207575" cy="4524315"/>
          </a:xfrm>
          <a:prstGeom prst="rect">
            <a:avLst/>
          </a:prstGeom>
          <a:noFill/>
        </p:spPr>
        <p:txBody>
          <a:bodyPr wrap="square" rtlCol="0">
            <a:spAutoFit/>
          </a:bodyPr>
          <a:lstStyle/>
          <a:p>
            <a:pPr indent="648000" defTabSz="914400">
              <a:lnSpc>
                <a:spcPct val="150000"/>
              </a:lnSpc>
            </a:pPr>
            <a:r>
              <a:rPr lang="zh-CN" altLang="en-US" sz="2400" b="1">
                <a:solidFill>
                  <a:srgbClr val="FF6600"/>
                </a:solidFill>
                <a:latin typeface="Times New Roman" panose="02020603050405020304" pitchFamily="18" charset="0"/>
                <a:ea typeface="宋体" panose="02010600030101010101" pitchFamily="2" charset="-122"/>
              </a:rPr>
              <a:t>队</a:t>
            </a:r>
            <a:r>
              <a:rPr lang="zh-CN" altLang="en-US" sz="2400" b="1">
                <a:solidFill>
                  <a:srgbClr val="FF6600"/>
                </a:solidFill>
                <a:latin typeface="Times New Roman" panose="02020603050405020304" pitchFamily="18" charset="0"/>
                <a:ea typeface="宋体" panose="02010600030101010101" pitchFamily="2" charset="-122"/>
              </a:rPr>
              <a:t>列优先级：</a:t>
            </a:r>
            <a:r>
              <a:rPr lang="zh-CN" altLang="en-US" sz="2400">
                <a:solidFill>
                  <a:prstClr val="black"/>
                </a:solidFill>
                <a:latin typeface="Times New Roman" panose="02020603050405020304" pitchFamily="18" charset="0"/>
                <a:ea typeface="宋体" panose="02010600030101010101" pitchFamily="2" charset="-122"/>
              </a:rPr>
              <a:t>将优先级定义为当前节点的价值上界</a:t>
            </a:r>
            <a:r>
              <a:rPr lang="en-US" altLang="zh-CN" sz="2400">
                <a:solidFill>
                  <a:prstClr val="black"/>
                </a:solidFill>
                <a:latin typeface="Times New Roman" panose="02020603050405020304" pitchFamily="18" charset="0"/>
                <a:ea typeface="宋体" panose="02010600030101010101" pitchFamily="2" charset="-122"/>
              </a:rPr>
              <a:t>up=cp+brp</a:t>
            </a:r>
            <a:r>
              <a:rPr lang="zh-CN" altLang="en-US" sz="2400">
                <a:solidFill>
                  <a:prstClr val="black"/>
                </a:solidFill>
                <a:latin typeface="Times New Roman" panose="02020603050405020304" pitchFamily="18" charset="0"/>
                <a:ea typeface="宋体" panose="02010600030101010101" pitchFamily="2" charset="-122"/>
              </a:rPr>
              <a:t>，上界越大，优先级越高。</a:t>
            </a:r>
          </a:p>
          <a:p>
            <a:pPr indent="648000" defTabSz="914400">
              <a:lnSpc>
                <a:spcPct val="150000"/>
              </a:lnSpc>
            </a:pPr>
            <a:r>
              <a:rPr lang="zh-CN" altLang="en-US" sz="2400" b="1">
                <a:solidFill>
                  <a:srgbClr val="FF6600"/>
                </a:solidFill>
                <a:latin typeface="Times New Roman" panose="02020603050405020304" pitchFamily="18" charset="0"/>
                <a:ea typeface="宋体" panose="02010600030101010101" pitchFamily="2" charset="-122"/>
              </a:rPr>
              <a:t>搜</a:t>
            </a:r>
            <a:r>
              <a:rPr lang="zh-CN" altLang="en-US" sz="2400" b="1">
                <a:solidFill>
                  <a:srgbClr val="FF6600"/>
                </a:solidFill>
                <a:latin typeface="Times New Roman" panose="02020603050405020304" pitchFamily="18" charset="0"/>
                <a:ea typeface="宋体" panose="02010600030101010101" pitchFamily="2" charset="-122"/>
              </a:rPr>
              <a:t>索过程：</a:t>
            </a:r>
            <a:r>
              <a:rPr lang="zh-CN" altLang="en-US" sz="2400">
                <a:solidFill>
                  <a:prstClr val="black"/>
                </a:solidFill>
                <a:latin typeface="Times New Roman" panose="02020603050405020304" pitchFamily="18" charset="0"/>
                <a:ea typeface="宋体" panose="02010600030101010101" pitchFamily="2" charset="-122"/>
              </a:rPr>
              <a:t>从根开始进行广度优先搜索。首先扩展根，一次性生成其所有孩子，扩展左分支（约定左分支上的值为</a:t>
            </a:r>
            <a:r>
              <a:rPr lang="en-US" altLang="zh-CN" sz="2400">
                <a:solidFill>
                  <a:prstClr val="black"/>
                </a:solidFill>
                <a:latin typeface="Times New Roman" panose="02020603050405020304" pitchFamily="18" charset="0"/>
                <a:ea typeface="宋体" panose="02010600030101010101" pitchFamily="2" charset="-122"/>
              </a:rPr>
              <a:t>1</a:t>
            </a:r>
            <a:r>
              <a:rPr lang="zh-CN" altLang="en-US" sz="2400">
                <a:solidFill>
                  <a:prstClr val="black"/>
                </a:solidFill>
                <a:latin typeface="Times New Roman" panose="02020603050405020304" pitchFamily="18" charset="0"/>
                <a:ea typeface="宋体" panose="02010600030101010101" pitchFamily="2" charset="-122"/>
              </a:rPr>
              <a:t>），表示装入物品。若左分支满足约束条件，则将其加入队列；反之，舍弃。扩展右分支（约定右分支上的值为</a:t>
            </a:r>
            <a:r>
              <a:rPr lang="en-US" altLang="zh-CN" sz="2400">
                <a:solidFill>
                  <a:prstClr val="black"/>
                </a:solidFill>
                <a:latin typeface="Times New Roman" panose="02020603050405020304" pitchFamily="18" charset="0"/>
                <a:ea typeface="宋体" panose="02010600030101010101" pitchFamily="2" charset="-122"/>
              </a:rPr>
              <a:t>0</a:t>
            </a:r>
            <a:r>
              <a:rPr lang="zh-CN" altLang="en-US" sz="2400">
                <a:solidFill>
                  <a:prstClr val="black"/>
                </a:solidFill>
                <a:latin typeface="Times New Roman" panose="02020603050405020304" pitchFamily="18" charset="0"/>
                <a:ea typeface="宋体" panose="02010600030101010101" pitchFamily="2" charset="-122"/>
              </a:rPr>
              <a:t>），表示不装入物品。若右分支满足限界条件，则将其加入队列；反之，舍弃。然后从队列中取出一个节点扩展</a:t>
            </a:r>
            <a:r>
              <a:rPr lang="en-US" altLang="zh-CN" sz="2400">
                <a:solidFill>
                  <a:prstClr val="black"/>
                </a:solidFill>
                <a:latin typeface="Times New Roman" panose="02020603050405020304" pitchFamily="18" charset="0"/>
                <a:ea typeface="宋体" panose="02010600030101010101" pitchFamily="2" charset="-122"/>
              </a:rPr>
              <a:t>……</a:t>
            </a:r>
            <a:r>
              <a:rPr lang="zh-CN" altLang="en-US" sz="2400">
                <a:solidFill>
                  <a:prstClr val="black"/>
                </a:solidFill>
                <a:latin typeface="Times New Roman" panose="02020603050405020304" pitchFamily="18" charset="0"/>
                <a:ea typeface="宋体" panose="02010600030101010101" pitchFamily="2" charset="-122"/>
              </a:rPr>
              <a:t>直到队列为空时为止。</a:t>
            </a:r>
          </a:p>
        </p:txBody>
      </p:sp>
    </p:spTree>
    <p:extLst>
      <p:ext uri="{BB962C8B-B14F-4D97-AF65-F5344CB8AC3E}">
        <p14:creationId xmlns:p14="http://schemas.microsoft.com/office/powerpoint/2010/main" val="15687665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4464496" cy="584775"/>
          </a:xfrm>
          <a:prstGeom prst="rect">
            <a:avLst/>
          </a:prstGeom>
          <a:noFill/>
        </p:spPr>
        <p:txBody>
          <a:bodyPr wrap="square" rtlCol="0">
            <a:spAutoFit/>
          </a:bodyPr>
          <a:lstStyle/>
          <a:p>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分支限界</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法</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—01</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背包</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5" name="文本框 4">
            <a:extLst>
              <a:ext uri="{FF2B5EF4-FFF2-40B4-BE49-F238E27FC236}">
                <a16:creationId xmlns:a16="http://schemas.microsoft.com/office/drawing/2014/main" id="{90E4DF4F-F15B-40D4-A373-BD434744480A}"/>
              </a:ext>
            </a:extLst>
          </p:cNvPr>
          <p:cNvSpPr txBox="1"/>
          <p:nvPr/>
        </p:nvSpPr>
        <p:spPr>
          <a:xfrm>
            <a:off x="854274" y="1036229"/>
            <a:ext cx="8721594" cy="2308324"/>
          </a:xfrm>
          <a:prstGeom prst="rect">
            <a:avLst/>
          </a:prstGeom>
          <a:noFill/>
        </p:spPr>
        <p:txBody>
          <a:bodyPr wrap="square" rtlCol="0">
            <a:spAutoFit/>
          </a:bodyPr>
          <a:lstStyle/>
          <a:p>
            <a:pPr indent="648000" defTabSz="914400">
              <a:lnSpc>
                <a:spcPct val="150000"/>
              </a:lnSpc>
            </a:pPr>
            <a:r>
              <a:rPr lang="zh-CN" altLang="en-US" sz="2400" dirty="0">
                <a:solidFill>
                  <a:prstClr val="black"/>
                </a:solidFill>
                <a:latin typeface="Times New Roman" panose="02020603050405020304" pitchFamily="18" charset="0"/>
                <a:ea typeface="宋体" panose="02010600030101010101" pitchFamily="2" charset="-122"/>
              </a:rPr>
              <a:t>假设现在有</a:t>
            </a:r>
            <a:r>
              <a:rPr lang="en-US" altLang="zh-CN" sz="2400" dirty="0">
                <a:solidFill>
                  <a:prstClr val="black"/>
                </a:solidFill>
                <a:latin typeface="Times New Roman" panose="02020603050405020304" pitchFamily="18" charset="0"/>
                <a:ea typeface="宋体" panose="02010600030101010101" pitchFamily="2" charset="-122"/>
              </a:rPr>
              <a:t>4</a:t>
            </a:r>
            <a:r>
              <a:rPr lang="zh-CN" altLang="en-US" sz="2400" dirty="0">
                <a:solidFill>
                  <a:prstClr val="black"/>
                </a:solidFill>
                <a:latin typeface="Times New Roman" panose="02020603050405020304" pitchFamily="18" charset="0"/>
                <a:ea typeface="宋体" panose="02010600030101010101" pitchFamily="2" charset="-122"/>
              </a:rPr>
              <a:t>个物品和购物车的容量，每个物品的重量</a:t>
            </a:r>
            <a:r>
              <a:rPr lang="en-US" altLang="zh-CN" sz="2400" i="1" dirty="0">
                <a:solidFill>
                  <a:prstClr val="black"/>
                </a:solidFill>
                <a:latin typeface="Times New Roman" panose="02020603050405020304" pitchFamily="18" charset="0"/>
                <a:ea typeface="宋体" panose="02010600030101010101" pitchFamily="2" charset="-122"/>
              </a:rPr>
              <a:t>w</a:t>
            </a:r>
            <a:r>
              <a:rPr lang="zh-CN" altLang="en-US" sz="2400" dirty="0">
                <a:solidFill>
                  <a:prstClr val="black"/>
                </a:solidFill>
                <a:latin typeface="Times New Roman" panose="02020603050405020304" pitchFamily="18" charset="0"/>
                <a:ea typeface="宋体" panose="02010600030101010101" pitchFamily="2" charset="-122"/>
              </a:rPr>
              <a:t>为（</a:t>
            </a:r>
            <a:r>
              <a:rPr lang="en-US" altLang="zh-CN" sz="2400" dirty="0">
                <a:solidFill>
                  <a:prstClr val="black"/>
                </a:solidFill>
                <a:latin typeface="Times New Roman" panose="02020603050405020304" pitchFamily="18" charset="0"/>
                <a:ea typeface="宋体" panose="02010600030101010101" pitchFamily="2" charset="-122"/>
              </a:rPr>
              <a:t>2</a:t>
            </a:r>
            <a:r>
              <a:rPr lang="zh-CN" altLang="en-US" sz="2400" dirty="0">
                <a:solidFill>
                  <a:prstClr val="black"/>
                </a:solidFill>
                <a:latin typeface="Times New Roman" panose="02020603050405020304" pitchFamily="18" charset="0"/>
                <a:ea typeface="宋体" panose="02010600030101010101" pitchFamily="2" charset="-122"/>
              </a:rPr>
              <a:t>，</a:t>
            </a:r>
            <a:r>
              <a:rPr lang="en-US" altLang="zh-CN" sz="2400" dirty="0">
                <a:solidFill>
                  <a:prstClr val="black"/>
                </a:solidFill>
                <a:latin typeface="Times New Roman" panose="02020603050405020304" pitchFamily="18" charset="0"/>
                <a:ea typeface="宋体" panose="02010600030101010101" pitchFamily="2" charset="-122"/>
              </a:rPr>
              <a:t>5</a:t>
            </a:r>
            <a:r>
              <a:rPr lang="zh-CN" altLang="en-US" sz="2400" dirty="0">
                <a:solidFill>
                  <a:prstClr val="black"/>
                </a:solidFill>
                <a:latin typeface="Times New Roman" panose="02020603050405020304" pitchFamily="18" charset="0"/>
                <a:ea typeface="宋体" panose="02010600030101010101" pitchFamily="2" charset="-122"/>
              </a:rPr>
              <a:t>，</a:t>
            </a:r>
            <a:r>
              <a:rPr lang="en-US" altLang="zh-CN" sz="2400" dirty="0">
                <a:solidFill>
                  <a:prstClr val="black"/>
                </a:solidFill>
                <a:latin typeface="Times New Roman" panose="02020603050405020304" pitchFamily="18" charset="0"/>
                <a:ea typeface="宋体" panose="02010600030101010101" pitchFamily="2" charset="-122"/>
              </a:rPr>
              <a:t>4</a:t>
            </a:r>
            <a:r>
              <a:rPr lang="zh-CN" altLang="en-US" sz="2400" dirty="0">
                <a:solidFill>
                  <a:prstClr val="black"/>
                </a:solidFill>
                <a:latin typeface="Times New Roman" panose="02020603050405020304" pitchFamily="18" charset="0"/>
                <a:ea typeface="宋体" panose="02010600030101010101" pitchFamily="2" charset="-122"/>
              </a:rPr>
              <a:t>，</a:t>
            </a:r>
            <a:r>
              <a:rPr lang="en-US" altLang="zh-CN" sz="2400" dirty="0">
                <a:solidFill>
                  <a:prstClr val="black"/>
                </a:solidFill>
                <a:latin typeface="Times New Roman" panose="02020603050405020304" pitchFamily="18" charset="0"/>
                <a:ea typeface="宋体" panose="02010600030101010101" pitchFamily="2" charset="-122"/>
              </a:rPr>
              <a:t>2</a:t>
            </a:r>
            <a:r>
              <a:rPr lang="zh-CN" altLang="en-US" sz="2400" dirty="0">
                <a:solidFill>
                  <a:prstClr val="black"/>
                </a:solidFill>
                <a:latin typeface="Times New Roman" panose="02020603050405020304" pitchFamily="18" charset="0"/>
                <a:ea typeface="宋体" panose="02010600030101010101" pitchFamily="2" charset="-122"/>
              </a:rPr>
              <a:t>），价值</a:t>
            </a:r>
            <a:r>
              <a:rPr lang="en-US" altLang="zh-CN" sz="2400" i="1" dirty="0">
                <a:solidFill>
                  <a:prstClr val="black"/>
                </a:solidFill>
                <a:latin typeface="Times New Roman" panose="02020603050405020304" pitchFamily="18" charset="0"/>
                <a:ea typeface="宋体" panose="02010600030101010101" pitchFamily="2" charset="-122"/>
              </a:rPr>
              <a:t>v</a:t>
            </a:r>
            <a:r>
              <a:rPr lang="zh-CN" altLang="en-US" sz="2400" dirty="0">
                <a:solidFill>
                  <a:prstClr val="black"/>
                </a:solidFill>
                <a:latin typeface="Times New Roman" panose="02020603050405020304" pitchFamily="18" charset="0"/>
                <a:ea typeface="宋体" panose="02010600030101010101" pitchFamily="2" charset="-122"/>
              </a:rPr>
              <a:t>为（</a:t>
            </a:r>
            <a:r>
              <a:rPr lang="en-US" altLang="zh-CN" sz="2400" dirty="0">
                <a:solidFill>
                  <a:prstClr val="black"/>
                </a:solidFill>
                <a:latin typeface="Times New Roman" panose="02020603050405020304" pitchFamily="18" charset="0"/>
                <a:ea typeface="宋体" panose="02010600030101010101" pitchFamily="2" charset="-122"/>
              </a:rPr>
              <a:t>6</a:t>
            </a:r>
            <a:r>
              <a:rPr lang="zh-CN" altLang="en-US" sz="2400" dirty="0">
                <a:solidFill>
                  <a:prstClr val="black"/>
                </a:solidFill>
                <a:latin typeface="Times New Roman" panose="02020603050405020304" pitchFamily="18" charset="0"/>
                <a:ea typeface="宋体" panose="02010600030101010101" pitchFamily="2" charset="-122"/>
              </a:rPr>
              <a:t>，</a:t>
            </a:r>
            <a:r>
              <a:rPr lang="en-US" altLang="zh-CN" sz="2400" dirty="0">
                <a:solidFill>
                  <a:prstClr val="black"/>
                </a:solidFill>
                <a:latin typeface="Times New Roman" panose="02020603050405020304" pitchFamily="18" charset="0"/>
                <a:ea typeface="宋体" panose="02010600030101010101" pitchFamily="2" charset="-122"/>
              </a:rPr>
              <a:t>3</a:t>
            </a:r>
            <a:r>
              <a:rPr lang="zh-CN" altLang="en-US" sz="2400" dirty="0">
                <a:solidFill>
                  <a:prstClr val="black"/>
                </a:solidFill>
                <a:latin typeface="Times New Roman" panose="02020603050405020304" pitchFamily="18" charset="0"/>
                <a:ea typeface="宋体" panose="02010600030101010101" pitchFamily="2" charset="-122"/>
              </a:rPr>
              <a:t>，</a:t>
            </a:r>
            <a:r>
              <a:rPr lang="en-US" altLang="zh-CN" sz="2400" dirty="0">
                <a:solidFill>
                  <a:prstClr val="black"/>
                </a:solidFill>
                <a:latin typeface="Times New Roman" panose="02020603050405020304" pitchFamily="18" charset="0"/>
                <a:ea typeface="宋体" panose="02010600030101010101" pitchFamily="2" charset="-122"/>
              </a:rPr>
              <a:t>5</a:t>
            </a:r>
            <a:r>
              <a:rPr lang="zh-CN" altLang="en-US" sz="2400" dirty="0">
                <a:solidFill>
                  <a:prstClr val="black"/>
                </a:solidFill>
                <a:latin typeface="Times New Roman" panose="02020603050405020304" pitchFamily="18" charset="0"/>
                <a:ea typeface="宋体" panose="02010600030101010101" pitchFamily="2" charset="-122"/>
              </a:rPr>
              <a:t>，</a:t>
            </a:r>
            <a:r>
              <a:rPr lang="en-US" altLang="zh-CN" sz="2400" dirty="0">
                <a:solidFill>
                  <a:prstClr val="black"/>
                </a:solidFill>
                <a:latin typeface="Times New Roman" panose="02020603050405020304" pitchFamily="18" charset="0"/>
                <a:ea typeface="宋体" panose="02010600030101010101" pitchFamily="2" charset="-122"/>
              </a:rPr>
              <a:t>4</a:t>
            </a:r>
            <a:r>
              <a:rPr lang="zh-CN" altLang="en-US" sz="2400" dirty="0">
                <a:solidFill>
                  <a:prstClr val="black"/>
                </a:solidFill>
                <a:latin typeface="Times New Roman" panose="02020603050405020304" pitchFamily="18" charset="0"/>
                <a:ea typeface="宋体" panose="02010600030101010101" pitchFamily="2" charset="-122"/>
              </a:rPr>
              <a:t>），购物车的容量为</a:t>
            </a:r>
            <a:r>
              <a:rPr lang="en-US" altLang="zh-CN" sz="2400" dirty="0">
                <a:solidFill>
                  <a:prstClr val="black"/>
                </a:solidFill>
                <a:latin typeface="Times New Roman" panose="02020603050405020304" pitchFamily="18" charset="0"/>
                <a:ea typeface="宋体" panose="02010600030101010101" pitchFamily="2" charset="-122"/>
              </a:rPr>
              <a:t>10</a:t>
            </a:r>
            <a:r>
              <a:rPr lang="zh-CN" altLang="en-US" sz="2400" dirty="0">
                <a:solidFill>
                  <a:prstClr val="black"/>
                </a:solidFill>
                <a:latin typeface="Times New Roman" panose="02020603050405020304" pitchFamily="18" charset="0"/>
                <a:ea typeface="宋体" panose="02010600030101010101" pitchFamily="2" charset="-122"/>
              </a:rPr>
              <a:t>（</a:t>
            </a:r>
            <a:r>
              <a:rPr lang="en-US" altLang="zh-CN" sz="2400" i="1" dirty="0">
                <a:solidFill>
                  <a:prstClr val="black"/>
                </a:solidFill>
                <a:latin typeface="Times New Roman" panose="02020603050405020304" pitchFamily="18" charset="0"/>
                <a:ea typeface="宋体" panose="02010600030101010101" pitchFamily="2" charset="-122"/>
              </a:rPr>
              <a:t>W</a:t>
            </a:r>
            <a:r>
              <a:rPr lang="en-US" altLang="zh-CN" sz="2400" dirty="0">
                <a:solidFill>
                  <a:prstClr val="black"/>
                </a:solidFill>
                <a:latin typeface="Times New Roman" panose="02020603050405020304" pitchFamily="18" charset="0"/>
                <a:ea typeface="宋体" panose="02010600030101010101" pitchFamily="2" charset="-122"/>
              </a:rPr>
              <a:t>=10</a:t>
            </a:r>
            <a:r>
              <a:rPr lang="zh-CN" altLang="en-US" sz="2400" dirty="0">
                <a:solidFill>
                  <a:prstClr val="black"/>
                </a:solidFill>
                <a:latin typeface="Times New Roman" panose="02020603050405020304" pitchFamily="18" charset="0"/>
                <a:ea typeface="宋体" panose="02010600030101010101" pitchFamily="2" charset="-122"/>
              </a:rPr>
              <a:t>。求在不超过购物车容量的前提下，把哪些物品放入购物车，才能获得最大价值。</a:t>
            </a:r>
            <a:endParaRPr lang="en-US" altLang="zh-CN" sz="2400" dirty="0">
              <a:solidFill>
                <a:prstClr val="black"/>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108788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4464496" cy="584775"/>
          </a:xfrm>
          <a:prstGeom prst="rect">
            <a:avLst/>
          </a:prstGeom>
          <a:noFill/>
        </p:spPr>
        <p:txBody>
          <a:bodyPr wrap="square" rtlCol="0">
            <a:spAutoFit/>
          </a:bodyPr>
          <a:lstStyle/>
          <a:p>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分支限界</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法</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—01</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背包</a:t>
            </a:r>
            <a:endPar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5" name="文本框 4">
            <a:extLst>
              <a:ext uri="{FF2B5EF4-FFF2-40B4-BE49-F238E27FC236}">
                <a16:creationId xmlns:a16="http://schemas.microsoft.com/office/drawing/2014/main" id="{90E4DF4F-F15B-40D4-A373-BD434744480A}"/>
              </a:ext>
            </a:extLst>
          </p:cNvPr>
          <p:cNvSpPr txBox="1"/>
          <p:nvPr/>
        </p:nvSpPr>
        <p:spPr>
          <a:xfrm>
            <a:off x="854274" y="1036229"/>
            <a:ext cx="8985348" cy="1754326"/>
          </a:xfrm>
          <a:prstGeom prst="rect">
            <a:avLst/>
          </a:prstGeom>
          <a:noFill/>
        </p:spPr>
        <p:txBody>
          <a:bodyPr wrap="square" rtlCol="0">
            <a:spAutoFit/>
          </a:bodyPr>
          <a:lstStyle/>
          <a:p>
            <a:pPr indent="648000" defTabSz="914400">
              <a:lnSpc>
                <a:spcPct val="150000"/>
              </a:lnSpc>
            </a:pPr>
            <a:r>
              <a:rPr lang="zh-CN" altLang="en-US" sz="2400" smtClean="0">
                <a:solidFill>
                  <a:prstClr val="black"/>
                </a:solidFill>
                <a:latin typeface="Times New Roman" panose="02020603050405020304" pitchFamily="18" charset="0"/>
                <a:ea typeface="宋体" panose="02010600030101010101" pitchFamily="2" charset="-122"/>
              </a:rPr>
              <a:t>（</a:t>
            </a:r>
            <a:r>
              <a:rPr lang="en-US" altLang="zh-CN" sz="2400">
                <a:solidFill>
                  <a:prstClr val="black"/>
                </a:solidFill>
                <a:latin typeface="Times New Roman" panose="02020603050405020304" pitchFamily="18" charset="0"/>
                <a:ea typeface="宋体" panose="02010600030101010101" pitchFamily="2" charset="-122"/>
              </a:rPr>
              <a:t>1</a:t>
            </a:r>
            <a:r>
              <a:rPr lang="zh-CN" altLang="en-US" sz="2400">
                <a:solidFill>
                  <a:prstClr val="black"/>
                </a:solidFill>
                <a:latin typeface="Times New Roman" panose="02020603050405020304" pitchFamily="18" charset="0"/>
                <a:ea typeface="宋体" panose="02010600030101010101" pitchFamily="2" charset="-122"/>
              </a:rPr>
              <a:t>）对所有物品按价值重量比从大到小排序。排序后的结果如下图所示，为了程序处理方便，把排序后的数据仍存储在数组</a:t>
            </a:r>
            <a:r>
              <a:rPr lang="en-US" altLang="zh-CN" sz="2400">
                <a:solidFill>
                  <a:prstClr val="black"/>
                </a:solidFill>
                <a:latin typeface="Times New Roman" panose="02020603050405020304" pitchFamily="18" charset="0"/>
                <a:ea typeface="宋体" panose="02010600030101010101" pitchFamily="2" charset="-122"/>
              </a:rPr>
              <a:t>w[]</a:t>
            </a:r>
            <a:r>
              <a:rPr lang="zh-CN" altLang="en-US" sz="2400">
                <a:solidFill>
                  <a:prstClr val="black"/>
                </a:solidFill>
                <a:latin typeface="Times New Roman" panose="02020603050405020304" pitchFamily="18" charset="0"/>
                <a:ea typeface="宋体" panose="02010600030101010101" pitchFamily="2" charset="-122"/>
              </a:rPr>
              <a:t>和</a:t>
            </a:r>
            <a:r>
              <a:rPr lang="en-US" altLang="zh-CN" sz="2400">
                <a:solidFill>
                  <a:prstClr val="black"/>
                </a:solidFill>
                <a:latin typeface="Times New Roman" panose="02020603050405020304" pitchFamily="18" charset="0"/>
                <a:ea typeface="宋体" panose="02010600030101010101" pitchFamily="2" charset="-122"/>
              </a:rPr>
              <a:t>v[]</a:t>
            </a:r>
            <a:r>
              <a:rPr lang="zh-CN" altLang="en-US" sz="2400">
                <a:solidFill>
                  <a:prstClr val="black"/>
                </a:solidFill>
                <a:latin typeface="Times New Roman" panose="02020603050405020304" pitchFamily="18" charset="0"/>
                <a:ea typeface="宋体" panose="02010600030101010101" pitchFamily="2" charset="-122"/>
              </a:rPr>
              <a:t>中，如下图所示。</a:t>
            </a:r>
            <a:endParaRPr lang="en-US" altLang="zh-CN" sz="2400" dirty="0">
              <a:solidFill>
                <a:prstClr val="black"/>
              </a:solidFill>
              <a:latin typeface="Times New Roman" panose="02020603050405020304" pitchFamily="18" charset="0"/>
              <a:ea typeface="宋体" panose="02010600030101010101" pitchFamily="2" charset="-122"/>
            </a:endParaRPr>
          </a:p>
        </p:txBody>
      </p:sp>
      <p:sp>
        <p:nvSpPr>
          <p:cNvPr id="2"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454497846"/>
              </p:ext>
            </p:extLst>
          </p:nvPr>
        </p:nvGraphicFramePr>
        <p:xfrm>
          <a:off x="1702718" y="3213770"/>
          <a:ext cx="7371236" cy="1026141"/>
        </p:xfrm>
        <a:graphic>
          <a:graphicData uri="http://schemas.openxmlformats.org/presentationml/2006/ole">
            <mc:AlternateContent xmlns:mc="http://schemas.openxmlformats.org/markup-compatibility/2006">
              <mc:Choice xmlns:v="urn:schemas-microsoft-com:vml" Requires="v">
                <p:oleObj spid="_x0000_s2052" name="Visio" r:id="rId4" imgW="3171901" imgH="428760" progId="Visio.Drawing.15">
                  <p:embed/>
                </p:oleObj>
              </mc:Choice>
              <mc:Fallback>
                <p:oleObj name="Visio" r:id="rId4" imgW="3171901" imgH="42876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2718" y="3213770"/>
                        <a:ext cx="7371236" cy="1026141"/>
                      </a:xfrm>
                      <a:prstGeom prst="rect">
                        <a:avLst/>
                      </a:prstGeom>
                      <a:noFill/>
                    </p:spPr>
                  </p:pic>
                </p:oleObj>
              </mc:Fallback>
            </mc:AlternateContent>
          </a:graphicData>
        </a:graphic>
      </p:graphicFrame>
    </p:spTree>
    <p:extLst>
      <p:ext uri="{BB962C8B-B14F-4D97-AF65-F5344CB8AC3E}">
        <p14:creationId xmlns:p14="http://schemas.microsoft.com/office/powerpoint/2010/main" val="5232436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2697</TotalTime>
  <Words>1587</Words>
  <Application>Microsoft Office PowerPoint</Application>
  <PresentationFormat>自定义</PresentationFormat>
  <Paragraphs>53</Paragraphs>
  <Slides>14</Slides>
  <Notes>14</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14</vt:i4>
      </vt:variant>
    </vt:vector>
  </HeadingPairs>
  <TitlesOfParts>
    <vt:vector size="29" baseType="lpstr">
      <vt:lpstr>方正姚体</vt:lpstr>
      <vt:lpstr>华文新魏</vt:lpstr>
      <vt:lpstr>华文行楷</vt:lpstr>
      <vt:lpstr>宋体</vt:lpstr>
      <vt:lpstr>微软雅黑</vt:lpstr>
      <vt:lpstr>印品黑体</vt:lpstr>
      <vt:lpstr>Arial</vt:lpstr>
      <vt:lpstr>Calibri</vt:lpstr>
      <vt:lpstr>Times New Roman</vt:lpstr>
      <vt:lpstr>Trebuchet MS</vt:lpstr>
      <vt:lpstr>Wingdings 3</vt:lpstr>
      <vt:lpstr>Office 主题</vt:lpstr>
      <vt:lpstr>平面</vt:lpstr>
      <vt:lpstr>Microsoft Visio 2003-2010 Drawing</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301</cp:revision>
  <dcterms:created xsi:type="dcterms:W3CDTF">2015-04-23T03:04:00Z</dcterms:created>
  <dcterms:modified xsi:type="dcterms:W3CDTF">2024-09-17T02:39:22Z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