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3"/>
  </p:notesMasterIdLst>
  <p:handoutMasterIdLst>
    <p:handoutMasterId r:id="rId14"/>
  </p:handoutMasterIdLst>
  <p:sldIdLst>
    <p:sldId id="572" r:id="rId3"/>
    <p:sldId id="527" r:id="rId4"/>
    <p:sldId id="564" r:id="rId5"/>
    <p:sldId id="563" r:id="rId6"/>
    <p:sldId id="565" r:id="rId7"/>
    <p:sldId id="566" r:id="rId8"/>
    <p:sldId id="568" r:id="rId9"/>
    <p:sldId id="570" r:id="rId10"/>
    <p:sldId id="569" r:id="rId11"/>
    <p:sldId id="571" r:id="rId12"/>
  </p:sldIdLst>
  <p:sldSz cx="12190413" cy="6859588"/>
  <p:notesSz cx="6858000" cy="9144000"/>
  <p:custDataLst>
    <p:tags r:id="rId15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B11212"/>
    <a:srgbClr val="9900CC"/>
    <a:srgbClr val="0066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5049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8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80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866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2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897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46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113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620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40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动态规划入门</a:t>
            </a:r>
            <a:endParaRPr kumimoji="0" lang="zh-CN" altLang="en-US" sz="9600" b="1" i="0" u="none" strike="noStrike" kern="1200" cap="none" spc="0" normalizeH="0" baseline="0" noProof="0">
              <a:ln>
                <a:noFill/>
              </a:ln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57249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38" name="矩形 37"/>
          <p:cNvSpPr/>
          <p:nvPr/>
        </p:nvSpPr>
        <p:spPr>
          <a:xfrm>
            <a:off x="1045786" y="1341562"/>
            <a:ext cx="85689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求解动态规划问题时，如何确定状态和状态转移方程是关键，也是难点。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不同状态表示和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转移方程的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算法复杂度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可能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不同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动态规划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问题灵活多变，在各类算法竞赛中层出不穷，需要多练习、多总结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见多识广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，积累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丰富的经验和发挥创造力。</a:t>
            </a:r>
          </a:p>
        </p:txBody>
      </p:sp>
    </p:spTree>
    <p:extLst>
      <p:ext uri="{BB962C8B-B14F-4D97-AF65-F5344CB8AC3E}">
        <p14:creationId xmlns:p14="http://schemas.microsoft.com/office/powerpoint/2010/main" val="204193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1031607" y="1018397"/>
            <a:ext cx="892899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动态规划（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Dynamic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Programming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）是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理查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德</a:t>
            </a: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贝尔曼在研究多阶段决策过程优化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问题时，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提出的最优化原理。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动态规划是一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种表格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处理法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，它把原问题分解为若干子问题，自底向上先求解最小的子问题，把结果存储在表格中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，在求解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大的子问题时直接从表格中查询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小子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问题的解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，避免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重复计算，从而提高效率。</a:t>
            </a:r>
          </a:p>
        </p:txBody>
      </p:sp>
    </p:spTree>
    <p:extLst>
      <p:ext uri="{BB962C8B-B14F-4D97-AF65-F5344CB8AC3E}">
        <p14:creationId xmlns:p14="http://schemas.microsoft.com/office/powerpoint/2010/main" val="291934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189552" y="1495950"/>
            <a:ext cx="881318" cy="853724"/>
            <a:chOff x="5850034" y="1848492"/>
            <a:chExt cx="504056" cy="504056"/>
          </a:xfrm>
          <a:solidFill>
            <a:srgbClr val="0070C0"/>
          </a:solidFill>
        </p:grpSpPr>
        <p:sp>
          <p:nvSpPr>
            <p:cNvPr id="7" name="椭圆 6"/>
            <p:cNvSpPr/>
            <p:nvPr/>
          </p:nvSpPr>
          <p:spPr>
            <a:xfrm>
              <a:off x="5850034" y="1848492"/>
              <a:ext cx="504056" cy="504056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Box 5"/>
            <p:cNvSpPr txBox="1"/>
            <p:nvPr/>
          </p:nvSpPr>
          <p:spPr>
            <a:xfrm>
              <a:off x="5895702" y="1895789"/>
              <a:ext cx="453105" cy="381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189553" y="2852649"/>
            <a:ext cx="969197" cy="916189"/>
            <a:chOff x="6156589" y="2586760"/>
            <a:chExt cx="504056" cy="504056"/>
          </a:xfrm>
        </p:grpSpPr>
        <p:sp>
          <p:nvSpPr>
            <p:cNvPr id="11" name="椭圆 10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08814" y="2666587"/>
              <a:ext cx="392832" cy="355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30"/>
          <p:cNvSpPr txBox="1"/>
          <p:nvPr/>
        </p:nvSpPr>
        <p:spPr>
          <a:xfrm>
            <a:off x="3358902" y="1608408"/>
            <a:ext cx="5544616" cy="720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哪些</a:t>
            </a:r>
            <a:r>
              <a:rPr lang="zh-CN" altLang="en-US" sz="3600" b="1" dirty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问题可以使用</a:t>
            </a:r>
            <a:r>
              <a:rPr lang="zh-CN" altLang="en-US" sz="36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动态规划？</a:t>
            </a:r>
            <a:endParaRPr lang="en-US" altLang="zh-CN" sz="36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30"/>
          <p:cNvSpPr txBox="1"/>
          <p:nvPr/>
        </p:nvSpPr>
        <p:spPr>
          <a:xfrm>
            <a:off x="3358902" y="2886829"/>
            <a:ext cx="597666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常用的</a:t>
            </a:r>
            <a:r>
              <a:rPr lang="zh-CN" altLang="en-US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动态规划模板有</a:t>
            </a:r>
            <a:r>
              <a:rPr lang="zh-CN" altLang="en-US" sz="36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哪些？</a:t>
            </a:r>
            <a:endParaRPr lang="en-US" altLang="zh-CN" sz="36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134766" y="4241985"/>
            <a:ext cx="1023978" cy="988009"/>
            <a:chOff x="6156589" y="2586760"/>
            <a:chExt cx="504056" cy="504056"/>
          </a:xfrm>
        </p:grpSpPr>
        <p:sp>
          <p:nvSpPr>
            <p:cNvPr id="16" name="椭圆 15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1"/>
            <p:cNvSpPr txBox="1"/>
            <p:nvPr/>
          </p:nvSpPr>
          <p:spPr>
            <a:xfrm>
              <a:off x="6227481" y="2671115"/>
              <a:ext cx="371816" cy="362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30"/>
          <p:cNvSpPr txBox="1"/>
          <p:nvPr/>
        </p:nvSpPr>
        <p:spPr>
          <a:xfrm>
            <a:off x="3358902" y="4365898"/>
            <a:ext cx="597666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动态规划求解的秘籍是什么？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870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85765" y="1181561"/>
            <a:ext cx="881318" cy="853724"/>
            <a:chOff x="5850034" y="1848492"/>
            <a:chExt cx="504056" cy="504056"/>
          </a:xfrm>
          <a:solidFill>
            <a:srgbClr val="0070C0"/>
          </a:solidFill>
        </p:grpSpPr>
        <p:sp>
          <p:nvSpPr>
            <p:cNvPr id="16" name="椭圆 15"/>
            <p:cNvSpPr/>
            <p:nvPr/>
          </p:nvSpPr>
          <p:spPr>
            <a:xfrm>
              <a:off x="5850034" y="1848492"/>
              <a:ext cx="504056" cy="504056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5"/>
            <p:cNvSpPr txBox="1"/>
            <p:nvPr/>
          </p:nvSpPr>
          <p:spPr>
            <a:xfrm>
              <a:off x="5900985" y="1931243"/>
              <a:ext cx="453105" cy="345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30"/>
          <p:cNvSpPr txBox="1"/>
          <p:nvPr/>
        </p:nvSpPr>
        <p:spPr>
          <a:xfrm>
            <a:off x="2255115" y="1294019"/>
            <a:ext cx="5976664" cy="720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哪些</a:t>
            </a:r>
            <a:r>
              <a:rPr lang="zh-CN" altLang="en-US" sz="3600" b="1" dirty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问题可以使用</a:t>
            </a:r>
            <a:r>
              <a:rPr lang="zh-CN" altLang="en-US" sz="36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动态规划？</a:t>
            </a:r>
            <a:endParaRPr lang="en-US" altLang="zh-CN" sz="36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02288" y="2626668"/>
            <a:ext cx="5065022" cy="2814199"/>
            <a:chOff x="3389226" y="2746778"/>
            <a:chExt cx="6756376" cy="2814199"/>
          </a:xfrm>
        </p:grpSpPr>
        <p:grpSp>
          <p:nvGrpSpPr>
            <p:cNvPr id="52" name="组合 51"/>
            <p:cNvGrpSpPr/>
            <p:nvPr/>
          </p:nvGrpSpPr>
          <p:grpSpPr>
            <a:xfrm flipH="1">
              <a:off x="3391919" y="2746778"/>
              <a:ext cx="1829684" cy="1082122"/>
              <a:chOff x="3006872" y="1129208"/>
              <a:chExt cx="1525938" cy="1516360"/>
            </a:xfrm>
          </p:grpSpPr>
          <p:sp>
            <p:nvSpPr>
              <p:cNvPr id="53" name="圆角矩形 26"/>
              <p:cNvSpPr/>
              <p:nvPr/>
            </p:nvSpPr>
            <p:spPr>
              <a:xfrm>
                <a:off x="3006872" y="1129208"/>
                <a:ext cx="1525938" cy="1516360"/>
              </a:xfrm>
              <a:custGeom>
                <a:avLst/>
                <a:gdLst/>
                <a:ahLst/>
                <a:cxnLst/>
                <a:rect l="l" t="t" r="r" b="b"/>
                <a:pathLst>
                  <a:path w="1525938" h="1516360">
                    <a:moveTo>
                      <a:pt x="904603" y="0"/>
                    </a:moveTo>
                    <a:cubicBezTo>
                      <a:pt x="1058735" y="0"/>
                      <a:pt x="1184591" y="121065"/>
                      <a:pt x="1191155" y="273347"/>
                    </a:cubicBezTo>
                    <a:lnTo>
                      <a:pt x="1368771" y="273347"/>
                    </a:lnTo>
                    <a:cubicBezTo>
                      <a:pt x="1455572" y="273347"/>
                      <a:pt x="1525938" y="343713"/>
                      <a:pt x="1525938" y="430514"/>
                    </a:cubicBezTo>
                    <a:lnTo>
                      <a:pt x="1525938" y="611087"/>
                    </a:lnTo>
                    <a:lnTo>
                      <a:pt x="1507259" y="609204"/>
                    </a:lnTo>
                    <a:cubicBezTo>
                      <a:pt x="1348183" y="609204"/>
                      <a:pt x="1219227" y="738160"/>
                      <a:pt x="1219227" y="897236"/>
                    </a:cubicBezTo>
                    <a:cubicBezTo>
                      <a:pt x="1219227" y="1056312"/>
                      <a:pt x="1348183" y="1185268"/>
                      <a:pt x="1507259" y="1185268"/>
                    </a:cubicBezTo>
                    <a:cubicBezTo>
                      <a:pt x="1513562" y="1185268"/>
                      <a:pt x="1519818" y="1185066"/>
                      <a:pt x="1525938" y="1183385"/>
                    </a:cubicBezTo>
                    <a:lnTo>
                      <a:pt x="1525938" y="1359193"/>
                    </a:lnTo>
                    <a:cubicBezTo>
                      <a:pt x="1525938" y="1445994"/>
                      <a:pt x="1455572" y="1516360"/>
                      <a:pt x="1368771" y="1516360"/>
                    </a:cubicBezTo>
                    <a:lnTo>
                      <a:pt x="1191254" y="1516360"/>
                    </a:lnTo>
                    <a:lnTo>
                      <a:pt x="1192636" y="1502644"/>
                    </a:lnTo>
                    <a:cubicBezTo>
                      <a:pt x="1192636" y="1343568"/>
                      <a:pt x="1063680" y="1214612"/>
                      <a:pt x="904604" y="1214612"/>
                    </a:cubicBezTo>
                    <a:cubicBezTo>
                      <a:pt x="745528" y="1214612"/>
                      <a:pt x="616572" y="1343568"/>
                      <a:pt x="616572" y="1502644"/>
                    </a:cubicBezTo>
                    <a:cubicBezTo>
                      <a:pt x="616572" y="1507259"/>
                      <a:pt x="616681" y="1511848"/>
                      <a:pt x="617955" y="1516360"/>
                    </a:cubicBezTo>
                    <a:lnTo>
                      <a:pt x="426150" y="1516360"/>
                    </a:lnTo>
                    <a:cubicBezTo>
                      <a:pt x="339349" y="1516360"/>
                      <a:pt x="268983" y="1445994"/>
                      <a:pt x="268983" y="1359193"/>
                    </a:cubicBezTo>
                    <a:lnTo>
                      <a:pt x="268983" y="1183347"/>
                    </a:lnTo>
                    <a:cubicBezTo>
                      <a:pt x="118743" y="1174794"/>
                      <a:pt x="0" y="1049882"/>
                      <a:pt x="0" y="897235"/>
                    </a:cubicBezTo>
                    <a:cubicBezTo>
                      <a:pt x="0" y="744588"/>
                      <a:pt x="118743" y="619676"/>
                      <a:pt x="268983" y="611123"/>
                    </a:cubicBezTo>
                    <a:lnTo>
                      <a:pt x="268983" y="430514"/>
                    </a:lnTo>
                    <a:cubicBezTo>
                      <a:pt x="268983" y="343713"/>
                      <a:pt x="339349" y="273347"/>
                      <a:pt x="426150" y="273347"/>
                    </a:cubicBezTo>
                    <a:lnTo>
                      <a:pt x="618051" y="273347"/>
                    </a:lnTo>
                    <a:cubicBezTo>
                      <a:pt x="624616" y="121065"/>
                      <a:pt x="750471" y="0"/>
                      <a:pt x="904603" y="0"/>
                    </a:cubicBezTo>
                    <a:close/>
                  </a:path>
                </a:pathLst>
              </a:custGeom>
              <a:solidFill>
                <a:srgbClr val="5FCACB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TextBox 58"/>
              <p:cNvSpPr txBox="1"/>
              <p:nvPr/>
            </p:nvSpPr>
            <p:spPr>
              <a:xfrm>
                <a:off x="3604087" y="1649338"/>
                <a:ext cx="499942" cy="733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660033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01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>
              <a:off x="3390572" y="3589450"/>
              <a:ext cx="1829684" cy="1145724"/>
              <a:chOff x="4607328" y="1129208"/>
              <a:chExt cx="1525938" cy="1516360"/>
            </a:xfrm>
          </p:grpSpPr>
          <p:sp>
            <p:nvSpPr>
              <p:cNvPr id="56" name="圆角矩形 26"/>
              <p:cNvSpPr/>
              <p:nvPr/>
            </p:nvSpPr>
            <p:spPr>
              <a:xfrm flipH="1">
                <a:off x="4607328" y="1129208"/>
                <a:ext cx="1525938" cy="1516360"/>
              </a:xfrm>
              <a:custGeom>
                <a:avLst/>
                <a:gdLst/>
                <a:ahLst/>
                <a:cxnLst/>
                <a:rect l="l" t="t" r="r" b="b"/>
                <a:pathLst>
                  <a:path w="1525938" h="1516360">
                    <a:moveTo>
                      <a:pt x="904603" y="0"/>
                    </a:moveTo>
                    <a:cubicBezTo>
                      <a:pt x="1058735" y="0"/>
                      <a:pt x="1184591" y="121065"/>
                      <a:pt x="1191155" y="273347"/>
                    </a:cubicBezTo>
                    <a:lnTo>
                      <a:pt x="1368771" y="273347"/>
                    </a:lnTo>
                    <a:cubicBezTo>
                      <a:pt x="1455572" y="273347"/>
                      <a:pt x="1525938" y="343713"/>
                      <a:pt x="1525938" y="430514"/>
                    </a:cubicBezTo>
                    <a:lnTo>
                      <a:pt x="1525938" y="611087"/>
                    </a:lnTo>
                    <a:lnTo>
                      <a:pt x="1507259" y="609204"/>
                    </a:lnTo>
                    <a:cubicBezTo>
                      <a:pt x="1348183" y="609204"/>
                      <a:pt x="1219227" y="738160"/>
                      <a:pt x="1219227" y="897236"/>
                    </a:cubicBezTo>
                    <a:cubicBezTo>
                      <a:pt x="1219227" y="1056312"/>
                      <a:pt x="1348183" y="1185268"/>
                      <a:pt x="1507259" y="1185268"/>
                    </a:cubicBezTo>
                    <a:cubicBezTo>
                      <a:pt x="1513562" y="1185268"/>
                      <a:pt x="1519818" y="1185066"/>
                      <a:pt x="1525938" y="1183385"/>
                    </a:cubicBezTo>
                    <a:lnTo>
                      <a:pt x="1525938" y="1359193"/>
                    </a:lnTo>
                    <a:cubicBezTo>
                      <a:pt x="1525938" y="1445994"/>
                      <a:pt x="1455572" y="1516360"/>
                      <a:pt x="1368771" y="1516360"/>
                    </a:cubicBezTo>
                    <a:lnTo>
                      <a:pt x="1191254" y="1516360"/>
                    </a:lnTo>
                    <a:lnTo>
                      <a:pt x="1192636" y="1502644"/>
                    </a:lnTo>
                    <a:cubicBezTo>
                      <a:pt x="1192636" y="1343568"/>
                      <a:pt x="1063680" y="1214612"/>
                      <a:pt x="904604" y="1214612"/>
                    </a:cubicBezTo>
                    <a:cubicBezTo>
                      <a:pt x="745528" y="1214612"/>
                      <a:pt x="616572" y="1343568"/>
                      <a:pt x="616572" y="1502644"/>
                    </a:cubicBezTo>
                    <a:cubicBezTo>
                      <a:pt x="616572" y="1507259"/>
                      <a:pt x="616681" y="1511848"/>
                      <a:pt x="617955" y="1516360"/>
                    </a:cubicBezTo>
                    <a:lnTo>
                      <a:pt x="426150" y="1516360"/>
                    </a:lnTo>
                    <a:cubicBezTo>
                      <a:pt x="339349" y="1516360"/>
                      <a:pt x="268983" y="1445994"/>
                      <a:pt x="268983" y="1359193"/>
                    </a:cubicBezTo>
                    <a:lnTo>
                      <a:pt x="268983" y="1183347"/>
                    </a:lnTo>
                    <a:cubicBezTo>
                      <a:pt x="118743" y="1174794"/>
                      <a:pt x="0" y="1049882"/>
                      <a:pt x="0" y="897235"/>
                    </a:cubicBezTo>
                    <a:cubicBezTo>
                      <a:pt x="0" y="744588"/>
                      <a:pt x="118743" y="619676"/>
                      <a:pt x="268983" y="611123"/>
                    </a:cubicBezTo>
                    <a:lnTo>
                      <a:pt x="268983" y="430514"/>
                    </a:lnTo>
                    <a:cubicBezTo>
                      <a:pt x="268983" y="343713"/>
                      <a:pt x="339349" y="273347"/>
                      <a:pt x="426150" y="273347"/>
                    </a:cubicBezTo>
                    <a:lnTo>
                      <a:pt x="618051" y="273347"/>
                    </a:lnTo>
                    <a:cubicBezTo>
                      <a:pt x="624616" y="121065"/>
                      <a:pt x="750471" y="0"/>
                      <a:pt x="904603" y="0"/>
                    </a:cubicBezTo>
                    <a:close/>
                  </a:path>
                </a:pathLst>
              </a:custGeom>
              <a:solidFill>
                <a:srgbClr val="A0BF0D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TextBox 61"/>
              <p:cNvSpPr txBox="1"/>
              <p:nvPr/>
            </p:nvSpPr>
            <p:spPr>
              <a:xfrm>
                <a:off x="5061347" y="1528001"/>
                <a:ext cx="542098" cy="692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B11212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02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B11212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 flipH="1">
              <a:off x="5149595" y="3048449"/>
              <a:ext cx="3576688" cy="652486"/>
              <a:chOff x="710069" y="2548099"/>
              <a:chExt cx="3639820" cy="889230"/>
            </a:xfrm>
          </p:grpSpPr>
          <p:cxnSp>
            <p:nvCxnSpPr>
              <p:cNvPr id="59" name="直接连接符 58"/>
              <p:cNvCxnSpPr/>
              <p:nvPr/>
            </p:nvCxnSpPr>
            <p:spPr>
              <a:xfrm flipH="1">
                <a:off x="3540383" y="2971232"/>
                <a:ext cx="809506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E6325C">
                    <a:lumMod val="50000"/>
                    <a:alpha val="99000"/>
                  </a:srgbClr>
                </a:solidFill>
                <a:prstDash val="sysDash"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60" name="矩形 59"/>
              <p:cNvSpPr>
                <a:spLocks noChangeArrowheads="1"/>
              </p:cNvSpPr>
              <p:nvPr/>
            </p:nvSpPr>
            <p:spPr bwMode="auto">
              <a:xfrm>
                <a:off x="710069" y="2548099"/>
                <a:ext cx="2700442" cy="889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最优子结构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5149595" y="3912833"/>
              <a:ext cx="4264187" cy="652486"/>
              <a:chOff x="8015905" y="2658621"/>
              <a:chExt cx="3446524" cy="889230"/>
            </a:xfrm>
          </p:grpSpPr>
          <p:cxnSp>
            <p:nvCxnSpPr>
              <p:cNvPr id="62" name="直接连接符 61"/>
              <p:cNvCxnSpPr/>
              <p:nvPr/>
            </p:nvCxnSpPr>
            <p:spPr>
              <a:xfrm flipH="1">
                <a:off x="8015905" y="3101117"/>
                <a:ext cx="618094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E6325C">
                    <a:lumMod val="50000"/>
                    <a:alpha val="99000"/>
                  </a:srgbClr>
                </a:solidFill>
                <a:prstDash val="sysDash"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63" name="矩形 62"/>
              <p:cNvSpPr>
                <a:spLocks noChangeArrowheads="1"/>
              </p:cNvSpPr>
              <p:nvPr/>
            </p:nvSpPr>
            <p:spPr bwMode="auto">
              <a:xfrm>
                <a:off x="8761987" y="2658621"/>
                <a:ext cx="2700442" cy="889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子问题重叠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 rot="16200000">
              <a:off x="3753849" y="4107396"/>
              <a:ext cx="1088958" cy="1818203"/>
              <a:chOff x="4607329" y="2741326"/>
              <a:chExt cx="1525938" cy="1516360"/>
            </a:xfrm>
          </p:grpSpPr>
          <p:sp>
            <p:nvSpPr>
              <p:cNvPr id="65" name="圆角矩形 26"/>
              <p:cNvSpPr/>
              <p:nvPr/>
            </p:nvSpPr>
            <p:spPr>
              <a:xfrm flipH="1" flipV="1">
                <a:off x="4607329" y="2741326"/>
                <a:ext cx="1525938" cy="1516360"/>
              </a:xfrm>
              <a:custGeom>
                <a:avLst/>
                <a:gdLst/>
                <a:ahLst/>
                <a:cxnLst/>
                <a:rect l="l" t="t" r="r" b="b"/>
                <a:pathLst>
                  <a:path w="1525938" h="1516360">
                    <a:moveTo>
                      <a:pt x="904603" y="0"/>
                    </a:moveTo>
                    <a:cubicBezTo>
                      <a:pt x="1058735" y="0"/>
                      <a:pt x="1184591" y="121065"/>
                      <a:pt x="1191155" y="273347"/>
                    </a:cubicBezTo>
                    <a:lnTo>
                      <a:pt x="1368771" y="273347"/>
                    </a:lnTo>
                    <a:cubicBezTo>
                      <a:pt x="1455572" y="273347"/>
                      <a:pt x="1525938" y="343713"/>
                      <a:pt x="1525938" y="430514"/>
                    </a:cubicBezTo>
                    <a:lnTo>
                      <a:pt x="1525938" y="611087"/>
                    </a:lnTo>
                    <a:lnTo>
                      <a:pt x="1507259" y="609204"/>
                    </a:lnTo>
                    <a:cubicBezTo>
                      <a:pt x="1348183" y="609204"/>
                      <a:pt x="1219227" y="738160"/>
                      <a:pt x="1219227" y="897236"/>
                    </a:cubicBezTo>
                    <a:cubicBezTo>
                      <a:pt x="1219227" y="1056312"/>
                      <a:pt x="1348183" y="1185268"/>
                      <a:pt x="1507259" y="1185268"/>
                    </a:cubicBezTo>
                    <a:cubicBezTo>
                      <a:pt x="1513562" y="1185268"/>
                      <a:pt x="1519818" y="1185066"/>
                      <a:pt x="1525938" y="1183385"/>
                    </a:cubicBezTo>
                    <a:lnTo>
                      <a:pt x="1525938" y="1359193"/>
                    </a:lnTo>
                    <a:cubicBezTo>
                      <a:pt x="1525938" y="1445994"/>
                      <a:pt x="1455572" y="1516360"/>
                      <a:pt x="1368771" y="1516360"/>
                    </a:cubicBezTo>
                    <a:lnTo>
                      <a:pt x="1191254" y="1516360"/>
                    </a:lnTo>
                    <a:lnTo>
                      <a:pt x="1192636" y="1502644"/>
                    </a:lnTo>
                    <a:cubicBezTo>
                      <a:pt x="1192636" y="1343568"/>
                      <a:pt x="1063680" y="1214612"/>
                      <a:pt x="904604" y="1214612"/>
                    </a:cubicBezTo>
                    <a:cubicBezTo>
                      <a:pt x="745528" y="1214612"/>
                      <a:pt x="616572" y="1343568"/>
                      <a:pt x="616572" y="1502644"/>
                    </a:cubicBezTo>
                    <a:cubicBezTo>
                      <a:pt x="616572" y="1507259"/>
                      <a:pt x="616681" y="1511848"/>
                      <a:pt x="617955" y="1516360"/>
                    </a:cubicBezTo>
                    <a:lnTo>
                      <a:pt x="426150" y="1516360"/>
                    </a:lnTo>
                    <a:cubicBezTo>
                      <a:pt x="339349" y="1516360"/>
                      <a:pt x="268983" y="1445994"/>
                      <a:pt x="268983" y="1359193"/>
                    </a:cubicBezTo>
                    <a:lnTo>
                      <a:pt x="268983" y="1183347"/>
                    </a:lnTo>
                    <a:cubicBezTo>
                      <a:pt x="118743" y="1174794"/>
                      <a:pt x="0" y="1049882"/>
                      <a:pt x="0" y="897235"/>
                    </a:cubicBezTo>
                    <a:cubicBezTo>
                      <a:pt x="0" y="744588"/>
                      <a:pt x="118743" y="619676"/>
                      <a:pt x="268983" y="611123"/>
                    </a:cubicBezTo>
                    <a:lnTo>
                      <a:pt x="268983" y="430514"/>
                    </a:lnTo>
                    <a:cubicBezTo>
                      <a:pt x="268983" y="343713"/>
                      <a:pt x="339349" y="273347"/>
                      <a:pt x="426150" y="273347"/>
                    </a:cubicBezTo>
                    <a:lnTo>
                      <a:pt x="618051" y="273347"/>
                    </a:lnTo>
                    <a:cubicBezTo>
                      <a:pt x="624616" y="121065"/>
                      <a:pt x="750471" y="0"/>
                      <a:pt x="904603" y="0"/>
                    </a:cubicBezTo>
                    <a:close/>
                  </a:path>
                </a:pathLst>
              </a:custGeom>
              <a:solidFill>
                <a:srgbClr val="319095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TextBox 64"/>
              <p:cNvSpPr txBox="1"/>
              <p:nvPr/>
            </p:nvSpPr>
            <p:spPr>
              <a:xfrm rot="5400000">
                <a:off x="5121410" y="3067842"/>
                <a:ext cx="553027" cy="73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00CC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03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矩形 66"/>
            <p:cNvSpPr>
              <a:spLocks noChangeArrowheads="1"/>
            </p:cNvSpPr>
            <p:nvPr/>
          </p:nvSpPr>
          <p:spPr bwMode="auto">
            <a:xfrm>
              <a:off x="6085699" y="4797946"/>
              <a:ext cx="4059903" cy="65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无后效性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 flipH="1">
              <a:off x="5149595" y="5101618"/>
              <a:ext cx="764732" cy="0"/>
            </a:xfrm>
            <a:prstGeom prst="line">
              <a:avLst/>
            </a:prstGeom>
            <a:noFill/>
            <a:ln w="6350" cap="flat" cmpd="sng" algn="ctr">
              <a:solidFill>
                <a:srgbClr val="E6325C">
                  <a:lumMod val="50000"/>
                  <a:alpha val="99000"/>
                </a:srgbClr>
              </a:solidFill>
              <a:prstDash val="sysDash"/>
              <a:headEnd type="oval" w="med" len="med"/>
              <a:tailEnd type="oval" w="med" len="med"/>
            </a:ln>
            <a:effectLst/>
          </p:spPr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560" y="2626668"/>
            <a:ext cx="4029897" cy="247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98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03" t="21529" r="-1" b="46519"/>
          <a:stretch/>
        </p:blipFill>
        <p:spPr>
          <a:xfrm>
            <a:off x="2422798" y="2235784"/>
            <a:ext cx="5904656" cy="3436582"/>
          </a:xfrm>
          <a:prstGeom prst="rect">
            <a:avLst/>
          </a:prstGeom>
        </p:spPr>
      </p:pic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147356" y="1157151"/>
            <a:ext cx="1097347" cy="952118"/>
            <a:chOff x="6156589" y="2586760"/>
            <a:chExt cx="570704" cy="523823"/>
          </a:xfrm>
        </p:grpSpPr>
        <p:sp>
          <p:nvSpPr>
            <p:cNvPr id="29" name="椭圆 28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Box 11"/>
            <p:cNvSpPr txBox="1"/>
            <p:nvPr/>
          </p:nvSpPr>
          <p:spPr>
            <a:xfrm>
              <a:off x="6208814" y="2672103"/>
              <a:ext cx="518479" cy="438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350790" y="1157151"/>
            <a:ext cx="597666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常用的</a:t>
            </a:r>
            <a:r>
              <a:rPr lang="zh-CN" altLang="en-US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动态规划模板有</a:t>
            </a:r>
            <a:r>
              <a:rPr lang="zh-CN" altLang="en-US" sz="36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哪些？</a:t>
            </a:r>
            <a:endParaRPr lang="en-US" altLang="zh-CN" sz="36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18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65598" y="1122814"/>
            <a:ext cx="1023978" cy="988009"/>
            <a:chOff x="6156589" y="2586760"/>
            <a:chExt cx="504056" cy="504056"/>
          </a:xfrm>
        </p:grpSpPr>
        <p:sp>
          <p:nvSpPr>
            <p:cNvPr id="11" name="椭圆 10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34813" y="2704496"/>
              <a:ext cx="367767" cy="3217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30"/>
          <p:cNvSpPr txBox="1"/>
          <p:nvPr/>
        </p:nvSpPr>
        <p:spPr>
          <a:xfrm>
            <a:off x="2461742" y="1171051"/>
            <a:ext cx="5976664" cy="701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动态规划求解的秘籍是什么？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Freeform 3"/>
          <p:cNvSpPr>
            <a:spLocks noEditPoints="1"/>
          </p:cNvSpPr>
          <p:nvPr/>
        </p:nvSpPr>
        <p:spPr bwMode="gray">
          <a:xfrm>
            <a:off x="2494806" y="2277666"/>
            <a:ext cx="5943600" cy="4038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830391" y="4185066"/>
            <a:ext cx="1560959" cy="1778425"/>
            <a:chOff x="5830391" y="4473009"/>
            <a:chExt cx="1560959" cy="1778425"/>
          </a:xfrm>
        </p:grpSpPr>
        <p:sp>
          <p:nvSpPr>
            <p:cNvPr id="15" name="Oval 34"/>
            <p:cNvSpPr>
              <a:spLocks noChangeArrowheads="1"/>
            </p:cNvSpPr>
            <p:nvPr/>
          </p:nvSpPr>
          <p:spPr bwMode="gray">
            <a:xfrm rot="20876594">
              <a:off x="5904878" y="5631449"/>
              <a:ext cx="1316787" cy="619985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35"/>
            <p:cNvSpPr>
              <a:spLocks noChangeArrowheads="1"/>
            </p:cNvSpPr>
            <p:nvPr/>
          </p:nvSpPr>
          <p:spPr bwMode="gray">
            <a:xfrm>
              <a:off x="5830391" y="4473009"/>
              <a:ext cx="1560959" cy="158686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7" name="Oval 36"/>
            <p:cNvSpPr>
              <a:spLocks noChangeArrowheads="1"/>
            </p:cNvSpPr>
            <p:nvPr/>
          </p:nvSpPr>
          <p:spPr bwMode="gray">
            <a:xfrm>
              <a:off x="5851029" y="4479527"/>
              <a:ext cx="1524623" cy="154700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8" name="Oval 37"/>
            <p:cNvSpPr>
              <a:spLocks noChangeArrowheads="1"/>
            </p:cNvSpPr>
            <p:nvPr/>
          </p:nvSpPr>
          <p:spPr bwMode="gray">
            <a:xfrm>
              <a:off x="5868492" y="4487830"/>
              <a:ext cx="1450500" cy="1446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" name="Oval 38"/>
            <p:cNvSpPr>
              <a:spLocks noChangeArrowheads="1"/>
            </p:cNvSpPr>
            <p:nvPr/>
          </p:nvSpPr>
          <p:spPr bwMode="gray">
            <a:xfrm>
              <a:off x="5960566" y="4509914"/>
              <a:ext cx="1290625" cy="117354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" name="Text Box 39"/>
            <p:cNvSpPr txBox="1">
              <a:spLocks noChangeArrowheads="1"/>
            </p:cNvSpPr>
            <p:nvPr/>
          </p:nvSpPr>
          <p:spPr bwMode="gray">
            <a:xfrm>
              <a:off x="6095206" y="4861243"/>
              <a:ext cx="108326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决策</a:t>
              </a:r>
              <a:endParaRPr lang="en-US" altLang="zh-CN" sz="32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58902" y="3943241"/>
            <a:ext cx="1371600" cy="1600200"/>
            <a:chOff x="3358902" y="4231184"/>
            <a:chExt cx="1371600" cy="1600200"/>
          </a:xfrm>
        </p:grpSpPr>
        <p:sp>
          <p:nvSpPr>
            <p:cNvPr id="21" name="Oval 40"/>
            <p:cNvSpPr>
              <a:spLocks noChangeArrowheads="1"/>
            </p:cNvSpPr>
            <p:nvPr/>
          </p:nvSpPr>
          <p:spPr bwMode="gray">
            <a:xfrm rot="20827004">
              <a:off x="3435102" y="5221784"/>
              <a:ext cx="1133475" cy="60960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" name="Group 41"/>
            <p:cNvGrpSpPr>
              <a:grpSpLocks/>
            </p:cNvGrpSpPr>
            <p:nvPr/>
          </p:nvGrpSpPr>
          <p:grpSpPr bwMode="auto">
            <a:xfrm>
              <a:off x="3358902" y="4231184"/>
              <a:ext cx="1371600" cy="1441450"/>
              <a:chOff x="732" y="2112"/>
              <a:chExt cx="842" cy="860"/>
            </a:xfrm>
          </p:grpSpPr>
          <p:sp>
            <p:nvSpPr>
              <p:cNvPr id="23" name="Oval 42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4" name="Oval 43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5" name="Oval 44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6" name="Oval 45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7" name="Text Box 46"/>
              <p:cNvSpPr txBox="1">
                <a:spLocks noChangeArrowheads="1"/>
              </p:cNvSpPr>
              <p:nvPr/>
            </p:nvSpPr>
            <p:spPr bwMode="gray">
              <a:xfrm>
                <a:off x="864" y="2368"/>
                <a:ext cx="554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800" b="1" dirty="0" smtClean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阶段</a:t>
                </a:r>
                <a:endParaRPr lang="en-US" altLang="zh-CN" sz="28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494806" y="2578090"/>
            <a:ext cx="1100137" cy="1139825"/>
            <a:chOff x="2494806" y="2866033"/>
            <a:chExt cx="1100137" cy="1139825"/>
          </a:xfrm>
        </p:grpSpPr>
        <p:sp>
          <p:nvSpPr>
            <p:cNvPr id="32" name="Oval 47"/>
            <p:cNvSpPr>
              <a:spLocks noChangeArrowheads="1"/>
            </p:cNvSpPr>
            <p:nvPr/>
          </p:nvSpPr>
          <p:spPr bwMode="gray">
            <a:xfrm>
              <a:off x="2494806" y="3472458"/>
              <a:ext cx="914400" cy="53340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48"/>
            <p:cNvSpPr>
              <a:spLocks noChangeArrowheads="1"/>
            </p:cNvSpPr>
            <p:nvPr/>
          </p:nvSpPr>
          <p:spPr bwMode="gray">
            <a:xfrm>
              <a:off x="2571006" y="2866033"/>
              <a:ext cx="1023937" cy="10239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4" name="Oval 49"/>
            <p:cNvSpPr>
              <a:spLocks noChangeArrowheads="1"/>
            </p:cNvSpPr>
            <p:nvPr/>
          </p:nvSpPr>
          <p:spPr bwMode="gray">
            <a:xfrm>
              <a:off x="2583706" y="2870796"/>
              <a:ext cx="1000125" cy="100012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" name="Oval 50"/>
            <p:cNvSpPr>
              <a:spLocks noChangeArrowheads="1"/>
            </p:cNvSpPr>
            <p:nvPr/>
          </p:nvSpPr>
          <p:spPr bwMode="gray">
            <a:xfrm>
              <a:off x="2594818" y="2881908"/>
              <a:ext cx="950913" cy="93345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6" name="Oval 51"/>
            <p:cNvSpPr>
              <a:spLocks noChangeArrowheads="1"/>
            </p:cNvSpPr>
            <p:nvPr/>
          </p:nvSpPr>
          <p:spPr bwMode="gray">
            <a:xfrm>
              <a:off x="2648793" y="2907308"/>
              <a:ext cx="847725" cy="7572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7" name="Text Box 52"/>
            <p:cNvSpPr txBox="1">
              <a:spLocks noChangeArrowheads="1"/>
            </p:cNvSpPr>
            <p:nvPr/>
          </p:nvSpPr>
          <p:spPr bwMode="gray">
            <a:xfrm>
              <a:off x="2693183" y="3124537"/>
              <a:ext cx="8002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99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</a:t>
              </a:r>
              <a:endParaRPr lang="en-US" altLang="zh-CN" sz="24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3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38" name="矩形 37"/>
          <p:cNvSpPr/>
          <p:nvPr/>
        </p:nvSpPr>
        <p:spPr>
          <a:xfrm>
            <a:off x="854274" y="1125538"/>
            <a:ext cx="898534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动态规划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把原问题划分为若干子问题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，每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个子问题的求解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过程构成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一个阶段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，求解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完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前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一阶段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后再求解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后一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阶段。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根据无后效性，动态规划的求解过程构成一个有向无环图，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求解的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顺序就是该有向无环图的一个拓扑序。在有向无环图中，节点对应问题的状态，有向边对应状态之间的转移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，转移时作出的选择就是决策。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r>
              <a:rPr lang="zh-CN" altLang="en-US" sz="2800" b="1" dirty="0">
                <a:solidFill>
                  <a:srgbClr val="B1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、阶段、</a:t>
            </a:r>
            <a:r>
              <a:rPr lang="zh-CN" altLang="en-US" sz="2800" b="1" dirty="0" smtClean="0">
                <a:solidFill>
                  <a:srgbClr val="B1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动态规划的三个要素。</a:t>
            </a:r>
          </a:p>
        </p:txBody>
      </p:sp>
    </p:spTree>
    <p:extLst>
      <p:ext uri="{BB962C8B-B14F-4D97-AF65-F5344CB8AC3E}">
        <p14:creationId xmlns:p14="http://schemas.microsoft.com/office/powerpoint/2010/main" val="186807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38" name="矩形 37"/>
          <p:cNvSpPr/>
          <p:nvPr/>
        </p:nvSpPr>
        <p:spPr>
          <a:xfrm>
            <a:off x="1198662" y="1072470"/>
            <a:ext cx="8985348" cy="63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，使用动态规划求解单源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最短路径问题。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2" r="14157"/>
          <a:stretch>
            <a:fillRect/>
          </a:stretch>
        </p:blipFill>
        <p:spPr bwMode="auto">
          <a:xfrm>
            <a:off x="1846734" y="2205658"/>
            <a:ext cx="6876764" cy="359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99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38" name="矩形 37"/>
          <p:cNvSpPr/>
          <p:nvPr/>
        </p:nvSpPr>
        <p:spPr>
          <a:xfrm>
            <a:off x="847297" y="1197546"/>
            <a:ext cx="898534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表示源点到节点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的最短距离。</a:t>
            </a:r>
          </a:p>
          <a:p>
            <a:pPr indent="637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划分阶段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。根据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拓扑序列划分阶段。</a:t>
            </a:r>
          </a:p>
          <a:p>
            <a:pPr indent="637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决策选择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。考察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当前节点的逆邻接点，将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所有 逆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邻接点的最短距离与边权之和取最小值得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状态转移方程：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min(dp[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]+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边界条件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。若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源点为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，则令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dp[1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 0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indent="637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求解目标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2,3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,…,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08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1939</TotalTime>
  <Words>789</Words>
  <Application>Microsoft Office PowerPoint</Application>
  <PresentationFormat>自定义</PresentationFormat>
  <Paragraphs>57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方正姚体</vt:lpstr>
      <vt:lpstr>华文新魏</vt:lpstr>
      <vt:lpstr>华文行楷</vt:lpstr>
      <vt:lpstr>宋体</vt:lpstr>
      <vt:lpstr>微软雅黑</vt:lpstr>
      <vt:lpstr>印品黑体</vt:lpstr>
      <vt:lpstr>Arial</vt:lpstr>
      <vt:lpstr>Calibri</vt:lpstr>
      <vt:lpstr>Impact</vt:lpstr>
      <vt:lpstr>Times New Roman</vt:lpstr>
      <vt:lpstr>Trebuchet MS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232</cp:revision>
  <dcterms:created xsi:type="dcterms:W3CDTF">2015-04-23T03:04:00Z</dcterms:created>
  <dcterms:modified xsi:type="dcterms:W3CDTF">2024-09-20T10:20:55Z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