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av" ContentType="audio/x-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4"/>
  </p:notesMasterIdLst>
  <p:handoutMasterIdLst>
    <p:handoutMasterId r:id="rId15"/>
  </p:handoutMasterIdLst>
  <p:sldIdLst>
    <p:sldId id="581" r:id="rId3"/>
    <p:sldId id="527" r:id="rId4"/>
    <p:sldId id="572" r:id="rId5"/>
    <p:sldId id="575" r:id="rId6"/>
    <p:sldId id="579" r:id="rId7"/>
    <p:sldId id="576" r:id="rId8"/>
    <p:sldId id="573" r:id="rId9"/>
    <p:sldId id="574" r:id="rId10"/>
    <p:sldId id="578" r:id="rId11"/>
    <p:sldId id="577" r:id="rId12"/>
    <p:sldId id="580" r:id="rId13"/>
  </p:sldIdLst>
  <p:sldSz cx="12190413" cy="6859588"/>
  <p:notesSz cx="6858000" cy="9144000"/>
  <p:custDataLst>
    <p:tags r:id="rId16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CC"/>
    <a:srgbClr val="660033"/>
    <a:srgbClr val="B11212"/>
    <a:srgbClr val="0066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 autoAdjust="0"/>
    <p:restoredTop sz="94256" autoAdjust="0"/>
  </p:normalViewPr>
  <p:slideViewPr>
    <p:cSldViewPr>
      <p:cViewPr varScale="1">
        <p:scale>
          <a:sx n="82" d="100"/>
          <a:sy n="82" d="100"/>
        </p:scale>
        <p:origin x="99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4031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8808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19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460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884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480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90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224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24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3015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动态规划入门</a:t>
            </a:r>
            <a:endParaRPr kumimoji="0" lang="zh-CN" altLang="en-US" sz="9600" b="1" i="0" u="none" strike="noStrike" kern="1200" cap="none" spc="0" normalizeH="0" baseline="0" noProof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4742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7" name="组合 6"/>
          <p:cNvGrpSpPr/>
          <p:nvPr/>
        </p:nvGrpSpPr>
        <p:grpSpPr>
          <a:xfrm flipH="1">
            <a:off x="1270670" y="1047524"/>
            <a:ext cx="1152128" cy="842644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635216" y="1100654"/>
            <a:ext cx="5976664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算法优化：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33318" y="1925308"/>
            <a:ext cx="89563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状态转移方程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求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当前位置的最优解时，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只需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](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一行同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-1](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一行前一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，可以将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状态优化为一维数组，从后往前倒推即可。</a:t>
            </a: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状态表示：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表示从左上角走到第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列时经过的数字的最大和。</a:t>
            </a: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状态转移方程：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]=max{dp[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]}+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850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7" name="组合 6"/>
          <p:cNvGrpSpPr/>
          <p:nvPr/>
        </p:nvGrpSpPr>
        <p:grpSpPr>
          <a:xfrm flipH="1">
            <a:off x="1270670" y="1139635"/>
            <a:ext cx="1152128" cy="842644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638822" y="1183159"/>
            <a:ext cx="5976664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学习秘籍：</a:t>
            </a:r>
            <a:endParaRPr lang="en-US" altLang="zh-CN" sz="3600" b="1" dirty="0">
              <a:ln/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045547" y="2236133"/>
            <a:ext cx="881319" cy="853724"/>
            <a:chOff x="5850034" y="1848492"/>
            <a:chExt cx="504056" cy="504056"/>
          </a:xfrm>
          <a:solidFill>
            <a:srgbClr val="0070C0"/>
          </a:solidFill>
        </p:grpSpPr>
        <p:sp>
          <p:nvSpPr>
            <p:cNvPr id="18" name="椭圆 17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5"/>
            <p:cNvSpPr txBox="1"/>
            <p:nvPr/>
          </p:nvSpPr>
          <p:spPr>
            <a:xfrm>
              <a:off x="5930742" y="1927398"/>
              <a:ext cx="411913" cy="345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045537" y="3377889"/>
            <a:ext cx="969197" cy="916189"/>
            <a:chOff x="6156589" y="2586760"/>
            <a:chExt cx="504056" cy="504056"/>
          </a:xfrm>
        </p:grpSpPr>
        <p:sp>
          <p:nvSpPr>
            <p:cNvPr id="21" name="椭圆 20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TextBox 11"/>
            <p:cNvSpPr txBox="1"/>
            <p:nvPr/>
          </p:nvSpPr>
          <p:spPr>
            <a:xfrm>
              <a:off x="6218007" y="2665993"/>
              <a:ext cx="359484" cy="3217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TextBox 30"/>
          <p:cNvSpPr txBox="1"/>
          <p:nvPr/>
        </p:nvSpPr>
        <p:spPr>
          <a:xfrm>
            <a:off x="3214886" y="2348591"/>
            <a:ext cx="5544616" cy="549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为什么这么做？</a:t>
            </a:r>
            <a:endParaRPr lang="en-US" altLang="zh-CN" sz="32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TextBox 30"/>
          <p:cNvSpPr txBox="1"/>
          <p:nvPr/>
        </p:nvSpPr>
        <p:spPr>
          <a:xfrm>
            <a:off x="3214886" y="3412069"/>
            <a:ext cx="597666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想</a:t>
            </a:r>
            <a:r>
              <a:rPr lang="zh-CN" altLang="en-US" sz="32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不出状态转移方程怎么办</a:t>
            </a:r>
            <a:r>
              <a:rPr lang="zh-CN" altLang="en-US" sz="32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？</a:t>
            </a:r>
            <a:endParaRPr lang="en-US" altLang="zh-CN" sz="32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990750" y="4530017"/>
            <a:ext cx="1023978" cy="988009"/>
            <a:chOff x="6156589" y="2586760"/>
            <a:chExt cx="504056" cy="504056"/>
          </a:xfrm>
        </p:grpSpPr>
        <p:sp>
          <p:nvSpPr>
            <p:cNvPr id="26" name="椭圆 25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TextBox 11"/>
            <p:cNvSpPr txBox="1"/>
            <p:nvPr/>
          </p:nvSpPr>
          <p:spPr>
            <a:xfrm>
              <a:off x="6227481" y="2692525"/>
              <a:ext cx="340252" cy="298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TextBox 30"/>
          <p:cNvSpPr txBox="1"/>
          <p:nvPr/>
        </p:nvSpPr>
        <p:spPr>
          <a:xfrm>
            <a:off x="3214886" y="4602025"/>
            <a:ext cx="597666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举一反三，拓展思维。</a:t>
            </a:r>
            <a:endParaRPr lang="en-US" altLang="zh-CN" sz="32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" name="TextBox 30"/>
          <p:cNvSpPr txBox="1"/>
          <p:nvPr/>
        </p:nvSpPr>
        <p:spPr>
          <a:xfrm>
            <a:off x="6558171" y="2332443"/>
            <a:ext cx="2088232" cy="6401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200" b="1" dirty="0" smtClean="0">
                <a:ln/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多想一下</a:t>
            </a:r>
            <a:endParaRPr lang="en-US" altLang="zh-CN" sz="3200" b="1" dirty="0">
              <a:ln/>
              <a:solidFill>
                <a:srgbClr val="99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8615486" y="3347524"/>
            <a:ext cx="194421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n/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多问一句</a:t>
            </a:r>
            <a:endParaRPr lang="en-US" altLang="zh-CN" sz="3200" b="1" dirty="0">
              <a:ln/>
              <a:solidFill>
                <a:srgbClr val="99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67684" y="4572634"/>
            <a:ext cx="2495604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200" b="1" dirty="0" smtClean="0">
                <a:ln/>
                <a:solidFill>
                  <a:srgbClr val="99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打开思维</a:t>
            </a:r>
            <a:endParaRPr lang="en-US" altLang="zh-CN" sz="3200" b="1" dirty="0">
              <a:ln/>
              <a:solidFill>
                <a:srgbClr val="99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85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3" grpId="0"/>
      <p:bldP spid="24" grpId="0"/>
      <p:bldP spid="28" grpId="0"/>
      <p:bldP spid="29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694606" y="1274515"/>
            <a:ext cx="89853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具有线性阶段划分的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动态规划算法称为线性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动态规划（简称线性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）。若状态包含多个维度，则每个维度都是线性划分的阶段，也属于线性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686" y="3670840"/>
            <a:ext cx="7863706" cy="136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614" y="1125538"/>
            <a:ext cx="885698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2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7" name="矩形 6"/>
          <p:cNvSpPr/>
          <p:nvPr/>
        </p:nvSpPr>
        <p:spPr>
          <a:xfrm>
            <a:off x="424232" y="1197546"/>
            <a:ext cx="9505056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确定状态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表示走上第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级台阶有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多少种走法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划分阶段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。台阶的阶数。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决策选择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走上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级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台阶之前的状态为站在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级台阶或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第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-2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级台阶上。</a:t>
            </a: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状态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转移方程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]=dp[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-2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]+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&gt;3</a:t>
            </a:r>
            <a:endParaRPr lang="en-US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边界条件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dp[2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]=1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dp[3]=2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求解目标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038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1274522" y="985273"/>
            <a:ext cx="5976664" cy="701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算法实现：</a:t>
            </a:r>
            <a:endParaRPr lang="en-US" altLang="zh-CN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Freeform 3"/>
          <p:cNvSpPr>
            <a:spLocks noEditPoints="1"/>
          </p:cNvSpPr>
          <p:nvPr/>
        </p:nvSpPr>
        <p:spPr bwMode="gray">
          <a:xfrm>
            <a:off x="2278782" y="2133650"/>
            <a:ext cx="5943600" cy="4038600"/>
          </a:xfrm>
          <a:custGeom>
            <a:avLst/>
            <a:gdLst>
              <a:gd name="T0" fmla="*/ 1092 w 2820"/>
              <a:gd name="T1" fmla="*/ 50 h 2912"/>
              <a:gd name="T2" fmla="*/ 822 w 2820"/>
              <a:gd name="T3" fmla="*/ 168 h 2912"/>
              <a:gd name="T4" fmla="*/ 594 w 2820"/>
              <a:gd name="T5" fmla="*/ 300 h 2912"/>
              <a:gd name="T6" fmla="*/ 406 w 2820"/>
              <a:gd name="T7" fmla="*/ 446 h 2912"/>
              <a:gd name="T8" fmla="*/ 254 w 2820"/>
              <a:gd name="T9" fmla="*/ 604 h 2912"/>
              <a:gd name="T10" fmla="*/ 140 w 2820"/>
              <a:gd name="T11" fmla="*/ 772 h 2912"/>
              <a:gd name="T12" fmla="*/ 60 w 2820"/>
              <a:gd name="T13" fmla="*/ 944 h 2912"/>
              <a:gd name="T14" fmla="*/ 14 w 2820"/>
              <a:gd name="T15" fmla="*/ 1122 h 2912"/>
              <a:gd name="T16" fmla="*/ 0 w 2820"/>
              <a:gd name="T17" fmla="*/ 1300 h 2912"/>
              <a:gd name="T18" fmla="*/ 18 w 2820"/>
              <a:gd name="T19" fmla="*/ 1476 h 2912"/>
              <a:gd name="T20" fmla="*/ 64 w 2820"/>
              <a:gd name="T21" fmla="*/ 1650 h 2912"/>
              <a:gd name="T22" fmla="*/ 138 w 2820"/>
              <a:gd name="T23" fmla="*/ 1818 h 2912"/>
              <a:gd name="T24" fmla="*/ 238 w 2820"/>
              <a:gd name="T25" fmla="*/ 1978 h 2912"/>
              <a:gd name="T26" fmla="*/ 364 w 2820"/>
              <a:gd name="T27" fmla="*/ 2126 h 2912"/>
              <a:gd name="T28" fmla="*/ 512 w 2820"/>
              <a:gd name="T29" fmla="*/ 2262 h 2912"/>
              <a:gd name="T30" fmla="*/ 684 w 2820"/>
              <a:gd name="T31" fmla="*/ 2382 h 2912"/>
              <a:gd name="T32" fmla="*/ 874 w 2820"/>
              <a:gd name="T33" fmla="*/ 2484 h 2912"/>
              <a:gd name="T34" fmla="*/ 1086 w 2820"/>
              <a:gd name="T35" fmla="*/ 2564 h 2912"/>
              <a:gd name="T36" fmla="*/ 1314 w 2820"/>
              <a:gd name="T37" fmla="*/ 2622 h 2912"/>
              <a:gd name="T38" fmla="*/ 1558 w 2820"/>
              <a:gd name="T39" fmla="*/ 2654 h 2912"/>
              <a:gd name="T40" fmla="*/ 1818 w 2820"/>
              <a:gd name="T41" fmla="*/ 2658 h 2912"/>
              <a:gd name="T42" fmla="*/ 2090 w 2820"/>
              <a:gd name="T43" fmla="*/ 2632 h 2912"/>
              <a:gd name="T44" fmla="*/ 2374 w 2820"/>
              <a:gd name="T45" fmla="*/ 2574 h 2912"/>
              <a:gd name="T46" fmla="*/ 2544 w 2820"/>
              <a:gd name="T47" fmla="*/ 2912 h 2912"/>
              <a:gd name="T48" fmla="*/ 1868 w 2820"/>
              <a:gd name="T49" fmla="*/ 1552 h 2912"/>
              <a:gd name="T50" fmla="*/ 1956 w 2820"/>
              <a:gd name="T51" fmla="*/ 1914 h 2912"/>
              <a:gd name="T52" fmla="*/ 1788 w 2820"/>
              <a:gd name="T53" fmla="*/ 1936 h 2912"/>
              <a:gd name="T54" fmla="*/ 1616 w 2820"/>
              <a:gd name="T55" fmla="*/ 1934 h 2912"/>
              <a:gd name="T56" fmla="*/ 1442 w 2820"/>
              <a:gd name="T57" fmla="*/ 1912 h 2912"/>
              <a:gd name="T58" fmla="*/ 1272 w 2820"/>
              <a:gd name="T59" fmla="*/ 1872 h 2912"/>
              <a:gd name="T60" fmla="*/ 1108 w 2820"/>
              <a:gd name="T61" fmla="*/ 1812 h 2912"/>
              <a:gd name="T62" fmla="*/ 952 w 2820"/>
              <a:gd name="T63" fmla="*/ 1736 h 2912"/>
              <a:gd name="T64" fmla="*/ 810 w 2820"/>
              <a:gd name="T65" fmla="*/ 1646 h 2912"/>
              <a:gd name="T66" fmla="*/ 684 w 2820"/>
              <a:gd name="T67" fmla="*/ 1542 h 2912"/>
              <a:gd name="T68" fmla="*/ 578 w 2820"/>
              <a:gd name="T69" fmla="*/ 1428 h 2912"/>
              <a:gd name="T70" fmla="*/ 494 w 2820"/>
              <a:gd name="T71" fmla="*/ 1304 h 2912"/>
              <a:gd name="T72" fmla="*/ 438 w 2820"/>
              <a:gd name="T73" fmla="*/ 1170 h 2912"/>
              <a:gd name="T74" fmla="*/ 410 w 2820"/>
              <a:gd name="T75" fmla="*/ 1032 h 2912"/>
              <a:gd name="T76" fmla="*/ 416 w 2820"/>
              <a:gd name="T77" fmla="*/ 888 h 2912"/>
              <a:gd name="T78" fmla="*/ 460 w 2820"/>
              <a:gd name="T79" fmla="*/ 742 h 2912"/>
              <a:gd name="T80" fmla="*/ 544 w 2820"/>
              <a:gd name="T81" fmla="*/ 592 h 2912"/>
              <a:gd name="T82" fmla="*/ 670 w 2820"/>
              <a:gd name="T83" fmla="*/ 444 h 2912"/>
              <a:gd name="T84" fmla="*/ 844 w 2820"/>
              <a:gd name="T85" fmla="*/ 298 h 2912"/>
              <a:gd name="T86" fmla="*/ 1070 w 2820"/>
              <a:gd name="T87" fmla="*/ 154 h 2912"/>
              <a:gd name="T88" fmla="*/ 1348 w 2820"/>
              <a:gd name="T89" fmla="*/ 16 h 2912"/>
              <a:gd name="T90" fmla="*/ 1244 w 2820"/>
              <a:gd name="T91" fmla="*/ 0 h 2912"/>
              <a:gd name="T92" fmla="*/ 2820 w 2820"/>
              <a:gd name="T93" fmla="*/ 1934 h 2912"/>
              <a:gd name="T94" fmla="*/ 2820 w 2820"/>
              <a:gd name="T95" fmla="*/ 1934 h 2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2820" h="2912">
                <a:moveTo>
                  <a:pt x="1244" y="0"/>
                </a:moveTo>
                <a:lnTo>
                  <a:pt x="1092" y="50"/>
                </a:lnTo>
                <a:lnTo>
                  <a:pt x="952" y="106"/>
                </a:lnTo>
                <a:lnTo>
                  <a:pt x="822" y="168"/>
                </a:lnTo>
                <a:lnTo>
                  <a:pt x="704" y="232"/>
                </a:lnTo>
                <a:lnTo>
                  <a:pt x="594" y="300"/>
                </a:lnTo>
                <a:lnTo>
                  <a:pt x="494" y="372"/>
                </a:lnTo>
                <a:lnTo>
                  <a:pt x="406" y="446"/>
                </a:lnTo>
                <a:lnTo>
                  <a:pt x="324" y="524"/>
                </a:lnTo>
                <a:lnTo>
                  <a:pt x="254" y="604"/>
                </a:lnTo>
                <a:lnTo>
                  <a:pt x="192" y="686"/>
                </a:lnTo>
                <a:lnTo>
                  <a:pt x="140" y="772"/>
                </a:lnTo>
                <a:lnTo>
                  <a:pt x="96" y="856"/>
                </a:lnTo>
                <a:lnTo>
                  <a:pt x="60" y="944"/>
                </a:lnTo>
                <a:lnTo>
                  <a:pt x="32" y="1032"/>
                </a:lnTo>
                <a:lnTo>
                  <a:pt x="14" y="1122"/>
                </a:lnTo>
                <a:lnTo>
                  <a:pt x="2" y="1210"/>
                </a:lnTo>
                <a:lnTo>
                  <a:pt x="0" y="1300"/>
                </a:lnTo>
                <a:lnTo>
                  <a:pt x="4" y="1388"/>
                </a:lnTo>
                <a:lnTo>
                  <a:pt x="18" y="1476"/>
                </a:lnTo>
                <a:lnTo>
                  <a:pt x="36" y="1564"/>
                </a:lnTo>
                <a:lnTo>
                  <a:pt x="64" y="1650"/>
                </a:lnTo>
                <a:lnTo>
                  <a:pt x="96" y="1736"/>
                </a:lnTo>
                <a:lnTo>
                  <a:pt x="138" y="1818"/>
                </a:lnTo>
                <a:lnTo>
                  <a:pt x="184" y="1900"/>
                </a:lnTo>
                <a:lnTo>
                  <a:pt x="238" y="1978"/>
                </a:lnTo>
                <a:lnTo>
                  <a:pt x="298" y="2054"/>
                </a:lnTo>
                <a:lnTo>
                  <a:pt x="364" y="2126"/>
                </a:lnTo>
                <a:lnTo>
                  <a:pt x="434" y="2196"/>
                </a:lnTo>
                <a:lnTo>
                  <a:pt x="512" y="2262"/>
                </a:lnTo>
                <a:lnTo>
                  <a:pt x="596" y="2324"/>
                </a:lnTo>
                <a:lnTo>
                  <a:pt x="684" y="2382"/>
                </a:lnTo>
                <a:lnTo>
                  <a:pt x="776" y="2436"/>
                </a:lnTo>
                <a:lnTo>
                  <a:pt x="874" y="2484"/>
                </a:lnTo>
                <a:lnTo>
                  <a:pt x="978" y="2526"/>
                </a:lnTo>
                <a:lnTo>
                  <a:pt x="1086" y="2564"/>
                </a:lnTo>
                <a:lnTo>
                  <a:pt x="1198" y="2596"/>
                </a:lnTo>
                <a:lnTo>
                  <a:pt x="1314" y="2622"/>
                </a:lnTo>
                <a:lnTo>
                  <a:pt x="1434" y="2642"/>
                </a:lnTo>
                <a:lnTo>
                  <a:pt x="1558" y="2654"/>
                </a:lnTo>
                <a:lnTo>
                  <a:pt x="1686" y="2660"/>
                </a:lnTo>
                <a:lnTo>
                  <a:pt x="1818" y="2658"/>
                </a:lnTo>
                <a:lnTo>
                  <a:pt x="1952" y="2650"/>
                </a:lnTo>
                <a:lnTo>
                  <a:pt x="2090" y="2632"/>
                </a:lnTo>
                <a:lnTo>
                  <a:pt x="2230" y="2608"/>
                </a:lnTo>
                <a:lnTo>
                  <a:pt x="2374" y="2574"/>
                </a:lnTo>
                <a:lnTo>
                  <a:pt x="2542" y="2912"/>
                </a:lnTo>
                <a:lnTo>
                  <a:pt x="2544" y="2912"/>
                </a:lnTo>
                <a:lnTo>
                  <a:pt x="2820" y="1934"/>
                </a:lnTo>
                <a:lnTo>
                  <a:pt x="1868" y="1552"/>
                </a:lnTo>
                <a:lnTo>
                  <a:pt x="2036" y="1894"/>
                </a:lnTo>
                <a:lnTo>
                  <a:pt x="1956" y="1914"/>
                </a:lnTo>
                <a:lnTo>
                  <a:pt x="1872" y="1928"/>
                </a:lnTo>
                <a:lnTo>
                  <a:pt x="1788" y="1936"/>
                </a:lnTo>
                <a:lnTo>
                  <a:pt x="1702" y="1938"/>
                </a:lnTo>
                <a:lnTo>
                  <a:pt x="1616" y="1934"/>
                </a:lnTo>
                <a:lnTo>
                  <a:pt x="1528" y="1926"/>
                </a:lnTo>
                <a:lnTo>
                  <a:pt x="1442" y="1912"/>
                </a:lnTo>
                <a:lnTo>
                  <a:pt x="1356" y="1894"/>
                </a:lnTo>
                <a:lnTo>
                  <a:pt x="1272" y="1872"/>
                </a:lnTo>
                <a:lnTo>
                  <a:pt x="1188" y="1844"/>
                </a:lnTo>
                <a:lnTo>
                  <a:pt x="1108" y="1812"/>
                </a:lnTo>
                <a:lnTo>
                  <a:pt x="1028" y="1776"/>
                </a:lnTo>
                <a:lnTo>
                  <a:pt x="952" y="1736"/>
                </a:lnTo>
                <a:lnTo>
                  <a:pt x="880" y="1692"/>
                </a:lnTo>
                <a:lnTo>
                  <a:pt x="810" y="1646"/>
                </a:lnTo>
                <a:lnTo>
                  <a:pt x="744" y="1596"/>
                </a:lnTo>
                <a:lnTo>
                  <a:pt x="684" y="1542"/>
                </a:lnTo>
                <a:lnTo>
                  <a:pt x="628" y="1486"/>
                </a:lnTo>
                <a:lnTo>
                  <a:pt x="578" y="1428"/>
                </a:lnTo>
                <a:lnTo>
                  <a:pt x="532" y="1366"/>
                </a:lnTo>
                <a:lnTo>
                  <a:pt x="494" y="1304"/>
                </a:lnTo>
                <a:lnTo>
                  <a:pt x="462" y="1238"/>
                </a:lnTo>
                <a:lnTo>
                  <a:pt x="438" y="1170"/>
                </a:lnTo>
                <a:lnTo>
                  <a:pt x="420" y="1102"/>
                </a:lnTo>
                <a:lnTo>
                  <a:pt x="410" y="1032"/>
                </a:lnTo>
                <a:lnTo>
                  <a:pt x="410" y="960"/>
                </a:lnTo>
                <a:lnTo>
                  <a:pt x="416" y="888"/>
                </a:lnTo>
                <a:lnTo>
                  <a:pt x="434" y="816"/>
                </a:lnTo>
                <a:lnTo>
                  <a:pt x="460" y="742"/>
                </a:lnTo>
                <a:lnTo>
                  <a:pt x="496" y="668"/>
                </a:lnTo>
                <a:lnTo>
                  <a:pt x="544" y="592"/>
                </a:lnTo>
                <a:lnTo>
                  <a:pt x="602" y="518"/>
                </a:lnTo>
                <a:lnTo>
                  <a:pt x="670" y="444"/>
                </a:lnTo>
                <a:lnTo>
                  <a:pt x="752" y="370"/>
                </a:lnTo>
                <a:lnTo>
                  <a:pt x="844" y="298"/>
                </a:lnTo>
                <a:lnTo>
                  <a:pt x="950" y="226"/>
                </a:lnTo>
                <a:lnTo>
                  <a:pt x="1070" y="154"/>
                </a:lnTo>
                <a:lnTo>
                  <a:pt x="1202" y="84"/>
                </a:lnTo>
                <a:lnTo>
                  <a:pt x="1348" y="16"/>
                </a:lnTo>
                <a:lnTo>
                  <a:pt x="1244" y="0"/>
                </a:lnTo>
                <a:lnTo>
                  <a:pt x="1244" y="0"/>
                </a:lnTo>
                <a:lnTo>
                  <a:pt x="1244" y="0"/>
                </a:lnTo>
                <a:close/>
                <a:moveTo>
                  <a:pt x="2820" y="1934"/>
                </a:moveTo>
                <a:lnTo>
                  <a:pt x="2820" y="1934"/>
                </a:lnTo>
                <a:lnTo>
                  <a:pt x="2820" y="1934"/>
                </a:ln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accent1"/>
              </a:gs>
            </a:gsLst>
            <a:lin ang="5400000" scaled="1"/>
          </a:gradFill>
          <a:ln>
            <a:noFill/>
          </a:ln>
          <a:effectLst>
            <a:outerShdw dist="206741" dir="8249373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4321307" y="4304174"/>
            <a:ext cx="1485867" cy="1717908"/>
            <a:chOff x="5830391" y="4473009"/>
            <a:chExt cx="1560959" cy="1778425"/>
          </a:xfrm>
        </p:grpSpPr>
        <p:sp>
          <p:nvSpPr>
            <p:cNvPr id="11" name="Oval 34"/>
            <p:cNvSpPr>
              <a:spLocks noChangeArrowheads="1"/>
            </p:cNvSpPr>
            <p:nvPr/>
          </p:nvSpPr>
          <p:spPr bwMode="gray">
            <a:xfrm rot="20876594">
              <a:off x="5904878" y="5631449"/>
              <a:ext cx="1316787" cy="619985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35"/>
            <p:cNvSpPr>
              <a:spLocks noChangeArrowheads="1"/>
            </p:cNvSpPr>
            <p:nvPr/>
          </p:nvSpPr>
          <p:spPr bwMode="gray">
            <a:xfrm>
              <a:off x="5830391" y="4473009"/>
              <a:ext cx="1560959" cy="158686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3" name="Oval 36"/>
            <p:cNvSpPr>
              <a:spLocks noChangeArrowheads="1"/>
            </p:cNvSpPr>
            <p:nvPr/>
          </p:nvSpPr>
          <p:spPr bwMode="gray">
            <a:xfrm>
              <a:off x="5851029" y="4479527"/>
              <a:ext cx="1524623" cy="154700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4" name="Oval 37"/>
            <p:cNvSpPr>
              <a:spLocks noChangeArrowheads="1"/>
            </p:cNvSpPr>
            <p:nvPr/>
          </p:nvSpPr>
          <p:spPr bwMode="gray">
            <a:xfrm>
              <a:off x="5868492" y="4487830"/>
              <a:ext cx="1450500" cy="1446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5" name="Oval 38"/>
            <p:cNvSpPr>
              <a:spLocks noChangeArrowheads="1"/>
            </p:cNvSpPr>
            <p:nvPr/>
          </p:nvSpPr>
          <p:spPr bwMode="gray">
            <a:xfrm>
              <a:off x="5960566" y="4509914"/>
              <a:ext cx="1290625" cy="117354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6" name="Text Box 39"/>
            <p:cNvSpPr txBox="1">
              <a:spLocks noChangeArrowheads="1"/>
            </p:cNvSpPr>
            <p:nvPr/>
          </p:nvSpPr>
          <p:spPr bwMode="gray">
            <a:xfrm>
              <a:off x="6071705" y="4652277"/>
              <a:ext cx="1083269" cy="9541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accent5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动态规划</a:t>
              </a:r>
              <a:endParaRPr lang="en-US" altLang="zh-CN" sz="2800" b="1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278782" y="3501802"/>
            <a:ext cx="1296144" cy="1512168"/>
            <a:chOff x="3358902" y="4231184"/>
            <a:chExt cx="1371600" cy="1600200"/>
          </a:xfrm>
        </p:grpSpPr>
        <p:sp>
          <p:nvSpPr>
            <p:cNvPr id="18" name="Oval 40"/>
            <p:cNvSpPr>
              <a:spLocks noChangeArrowheads="1"/>
            </p:cNvSpPr>
            <p:nvPr/>
          </p:nvSpPr>
          <p:spPr bwMode="gray">
            <a:xfrm rot="20827004">
              <a:off x="3435102" y="5221784"/>
              <a:ext cx="1133475" cy="60960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" name="Group 41"/>
            <p:cNvGrpSpPr>
              <a:grpSpLocks/>
            </p:cNvGrpSpPr>
            <p:nvPr/>
          </p:nvGrpSpPr>
          <p:grpSpPr bwMode="auto">
            <a:xfrm>
              <a:off x="3358902" y="4231184"/>
              <a:ext cx="1371600" cy="1441450"/>
              <a:chOff x="732" y="2112"/>
              <a:chExt cx="842" cy="860"/>
            </a:xfrm>
          </p:grpSpPr>
          <p:sp>
            <p:nvSpPr>
              <p:cNvPr id="20" name="Oval 42"/>
              <p:cNvSpPr>
                <a:spLocks noChangeArrowheads="1"/>
              </p:cNvSpPr>
              <p:nvPr/>
            </p:nvSpPr>
            <p:spPr bwMode="gray">
              <a:xfrm>
                <a:off x="732" y="2112"/>
                <a:ext cx="842" cy="860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46275"/>
                      <a:invGamma/>
                    </a:srgbClr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1" name="Oval 43"/>
              <p:cNvSpPr>
                <a:spLocks noChangeArrowheads="1"/>
              </p:cNvSpPr>
              <p:nvPr/>
            </p:nvSpPr>
            <p:spPr bwMode="gray">
              <a:xfrm>
                <a:off x="743" y="2117"/>
                <a:ext cx="821" cy="838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D6E1E2">
                      <a:gamma/>
                      <a:tint val="34902"/>
                      <a:invGamma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2" name="Oval 44"/>
              <p:cNvSpPr>
                <a:spLocks noChangeArrowheads="1"/>
              </p:cNvSpPr>
              <p:nvPr/>
            </p:nvSpPr>
            <p:spPr bwMode="gray">
              <a:xfrm>
                <a:off x="751" y="2125"/>
                <a:ext cx="781" cy="78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shade val="79216"/>
                      <a:invGamma/>
                    </a:srgbClr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3" name="Oval 45"/>
              <p:cNvSpPr>
                <a:spLocks noChangeArrowheads="1"/>
              </p:cNvSpPr>
              <p:nvPr/>
            </p:nvSpPr>
            <p:spPr bwMode="gray">
              <a:xfrm>
                <a:off x="795" y="2147"/>
                <a:ext cx="695" cy="636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gamma/>
                      <a:tint val="0"/>
                      <a:invGamma/>
                    </a:srgbClr>
                  </a:gs>
                  <a:gs pos="100000">
                    <a:srgbClr val="D6E1E2">
                      <a:alpha val="38000"/>
                    </a:srgbClr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zh-CN" altLang="en-US"/>
              </a:p>
            </p:txBody>
          </p:sp>
          <p:sp>
            <p:nvSpPr>
              <p:cNvPr id="24" name="Text Box 46"/>
              <p:cNvSpPr txBox="1">
                <a:spLocks noChangeArrowheads="1"/>
              </p:cNvSpPr>
              <p:nvPr/>
            </p:nvSpPr>
            <p:spPr bwMode="gray">
              <a:xfrm>
                <a:off x="791" y="2234"/>
                <a:ext cx="680" cy="49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zh-CN" altLang="en-US" sz="2400" b="1" dirty="0" smtClean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记忆化</a:t>
                </a:r>
                <a:endParaRPr lang="en-US" altLang="zh-CN" sz="2400" b="1" dirty="0" smtClean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/>
                <a:r>
                  <a:rPr lang="zh-CN" altLang="en-US" sz="2400" b="1" dirty="0" smtClean="0">
                    <a:solidFill>
                      <a:schemeClr val="accent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递归</a:t>
                </a:r>
                <a:endParaRPr lang="en-US" altLang="zh-CN" sz="2400" b="1" dirty="0">
                  <a:solidFill>
                    <a:schemeClr val="accent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3173829" y="1890101"/>
            <a:ext cx="1100137" cy="1139825"/>
            <a:chOff x="2494806" y="2866033"/>
            <a:chExt cx="1100137" cy="1139825"/>
          </a:xfrm>
        </p:grpSpPr>
        <p:sp>
          <p:nvSpPr>
            <p:cNvPr id="26" name="Oval 47"/>
            <p:cNvSpPr>
              <a:spLocks noChangeArrowheads="1"/>
            </p:cNvSpPr>
            <p:nvPr/>
          </p:nvSpPr>
          <p:spPr bwMode="gray">
            <a:xfrm>
              <a:off x="2494806" y="3472458"/>
              <a:ext cx="914400" cy="533400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48"/>
            <p:cNvSpPr>
              <a:spLocks noChangeArrowheads="1"/>
            </p:cNvSpPr>
            <p:nvPr/>
          </p:nvSpPr>
          <p:spPr bwMode="gray">
            <a:xfrm>
              <a:off x="2571006" y="2866033"/>
              <a:ext cx="1023937" cy="10239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8" name="Oval 49"/>
            <p:cNvSpPr>
              <a:spLocks noChangeArrowheads="1"/>
            </p:cNvSpPr>
            <p:nvPr/>
          </p:nvSpPr>
          <p:spPr bwMode="gray">
            <a:xfrm>
              <a:off x="2583706" y="2870796"/>
              <a:ext cx="1000125" cy="1000125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9" name="Oval 50"/>
            <p:cNvSpPr>
              <a:spLocks noChangeArrowheads="1"/>
            </p:cNvSpPr>
            <p:nvPr/>
          </p:nvSpPr>
          <p:spPr bwMode="gray">
            <a:xfrm>
              <a:off x="2594818" y="2881908"/>
              <a:ext cx="950913" cy="933450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0" name="Oval 51"/>
            <p:cNvSpPr>
              <a:spLocks noChangeArrowheads="1"/>
            </p:cNvSpPr>
            <p:nvPr/>
          </p:nvSpPr>
          <p:spPr bwMode="gray">
            <a:xfrm>
              <a:off x="2648793" y="2907308"/>
              <a:ext cx="847725" cy="757238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1" name="Text Box 52"/>
            <p:cNvSpPr txBox="1">
              <a:spLocks noChangeArrowheads="1"/>
            </p:cNvSpPr>
            <p:nvPr/>
          </p:nvSpPr>
          <p:spPr bwMode="gray">
            <a:xfrm>
              <a:off x="2693185" y="3124537"/>
              <a:ext cx="80022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99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递归</a:t>
              </a:r>
              <a:endParaRPr lang="en-US" altLang="zh-CN" sz="2400" b="1" dirty="0">
                <a:solidFill>
                  <a:srgbClr val="99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052147" y="4104178"/>
            <a:ext cx="2003627" cy="1989912"/>
            <a:chOff x="5764217" y="4473009"/>
            <a:chExt cx="1728914" cy="1778425"/>
          </a:xfrm>
        </p:grpSpPr>
        <p:sp>
          <p:nvSpPr>
            <p:cNvPr id="33" name="Oval 34"/>
            <p:cNvSpPr>
              <a:spLocks noChangeArrowheads="1"/>
            </p:cNvSpPr>
            <p:nvPr/>
          </p:nvSpPr>
          <p:spPr bwMode="gray">
            <a:xfrm rot="20876594">
              <a:off x="5904878" y="5631449"/>
              <a:ext cx="1316787" cy="619985"/>
            </a:xfrm>
            <a:prstGeom prst="ellipse">
              <a:avLst/>
            </a:prstGeom>
            <a:solidFill>
              <a:srgbClr val="0F2145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Oval 35"/>
            <p:cNvSpPr>
              <a:spLocks noChangeArrowheads="1"/>
            </p:cNvSpPr>
            <p:nvPr/>
          </p:nvSpPr>
          <p:spPr bwMode="gray">
            <a:xfrm>
              <a:off x="5830391" y="4473009"/>
              <a:ext cx="1560959" cy="1586866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46275"/>
                    <a:invGamma/>
                  </a:srgbClr>
                </a:gs>
                <a:gs pos="100000">
                  <a:srgbClr val="D6E1E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5" name="Oval 36"/>
            <p:cNvSpPr>
              <a:spLocks noChangeArrowheads="1"/>
            </p:cNvSpPr>
            <p:nvPr/>
          </p:nvSpPr>
          <p:spPr bwMode="gray">
            <a:xfrm>
              <a:off x="5851029" y="4479527"/>
              <a:ext cx="1524623" cy="1547009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alpha val="0"/>
                  </a:srgbClr>
                </a:gs>
                <a:gs pos="100000">
                  <a:srgbClr val="D6E1E2">
                    <a:gamma/>
                    <a:tint val="34902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6" name="Oval 37"/>
            <p:cNvSpPr>
              <a:spLocks noChangeArrowheads="1"/>
            </p:cNvSpPr>
            <p:nvPr/>
          </p:nvSpPr>
          <p:spPr bwMode="gray">
            <a:xfrm>
              <a:off x="5868492" y="4487830"/>
              <a:ext cx="1450500" cy="1446631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shade val="79216"/>
                    <a:invGamma/>
                  </a:srgbClr>
                </a:gs>
                <a:gs pos="100000">
                  <a:srgbClr val="D6E1E2">
                    <a:alpha val="4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7" name="Oval 38"/>
            <p:cNvSpPr>
              <a:spLocks noChangeArrowheads="1"/>
            </p:cNvSpPr>
            <p:nvPr/>
          </p:nvSpPr>
          <p:spPr bwMode="gray">
            <a:xfrm>
              <a:off x="5960566" y="4509914"/>
              <a:ext cx="1290625" cy="1173543"/>
            </a:xfrm>
            <a:prstGeom prst="ellipse">
              <a:avLst/>
            </a:prstGeom>
            <a:gradFill rotWithShape="1">
              <a:gsLst>
                <a:gs pos="0">
                  <a:srgbClr val="D6E1E2">
                    <a:gamma/>
                    <a:tint val="0"/>
                    <a:invGamma/>
                  </a:srgbClr>
                </a:gs>
                <a:gs pos="100000">
                  <a:srgbClr val="D6E1E2">
                    <a:alpha val="38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38" name="Text Box 39"/>
            <p:cNvSpPr txBox="1">
              <a:spLocks noChangeArrowheads="1"/>
            </p:cNvSpPr>
            <p:nvPr/>
          </p:nvSpPr>
          <p:spPr bwMode="gray">
            <a:xfrm>
              <a:off x="5764217" y="4652277"/>
              <a:ext cx="1728914" cy="8527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动态规划</a:t>
              </a:r>
              <a:endParaRPr lang="en-US" altLang="zh-CN" sz="2800" b="1" dirty="0" smtClean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en-US" altLang="zh-CN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+</a:t>
              </a:r>
              <a:r>
                <a:rPr lang="zh-CN" altLang="en-US" sz="2800" b="1" dirty="0" smtClean="0">
                  <a:solidFill>
                    <a:schemeClr val="accent5">
                      <a:lumMod val="7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打表</a:t>
              </a:r>
              <a:endParaRPr lang="en-US" altLang="zh-CN" sz="2800" b="1" dirty="0">
                <a:solidFill>
                  <a:schemeClr val="accent5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9" name="TextBox 30"/>
          <p:cNvSpPr txBox="1"/>
          <p:nvPr/>
        </p:nvSpPr>
        <p:spPr>
          <a:xfrm>
            <a:off x="4432730" y="1870453"/>
            <a:ext cx="126771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920ms</a:t>
            </a:r>
            <a:endParaRPr lang="en-US" altLang="zh-CN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1" name="TextBox 30"/>
          <p:cNvSpPr txBox="1"/>
          <p:nvPr/>
        </p:nvSpPr>
        <p:spPr>
          <a:xfrm>
            <a:off x="3610214" y="3367185"/>
            <a:ext cx="972995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31ms</a:t>
            </a:r>
            <a:endParaRPr lang="en-US" altLang="zh-CN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TextBox 30"/>
          <p:cNvSpPr txBox="1"/>
          <p:nvPr/>
        </p:nvSpPr>
        <p:spPr>
          <a:xfrm>
            <a:off x="5458896" y="3802373"/>
            <a:ext cx="109465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15ms</a:t>
            </a:r>
            <a:endParaRPr lang="en-US" altLang="zh-CN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TextBox 30"/>
          <p:cNvSpPr txBox="1"/>
          <p:nvPr/>
        </p:nvSpPr>
        <p:spPr>
          <a:xfrm>
            <a:off x="8318094" y="3472396"/>
            <a:ext cx="873456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en-US" altLang="zh-CN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0ms</a:t>
            </a:r>
            <a:endParaRPr lang="en-US" altLang="zh-CN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0037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 animBg="1"/>
      <p:bldP spid="39" grpId="0"/>
      <p:bldP spid="41" grpId="0"/>
      <p:bldP spid="43" grpId="0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5" name="组合 4"/>
          <p:cNvGrpSpPr/>
          <p:nvPr/>
        </p:nvGrpSpPr>
        <p:grpSpPr>
          <a:xfrm flipH="1">
            <a:off x="1270670" y="1047524"/>
            <a:ext cx="1152128" cy="842644"/>
            <a:chOff x="1331640" y="1707656"/>
            <a:chExt cx="2796076" cy="2835508"/>
          </a:xfrm>
        </p:grpSpPr>
        <p:sp>
          <p:nvSpPr>
            <p:cNvPr id="6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1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30"/>
          <p:cNvSpPr txBox="1"/>
          <p:nvPr/>
        </p:nvSpPr>
        <p:spPr>
          <a:xfrm>
            <a:off x="2710830" y="1092091"/>
            <a:ext cx="5976664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延伸思考：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046" y="1989634"/>
            <a:ext cx="4464496" cy="3726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10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766614" y="1125538"/>
            <a:ext cx="8928992" cy="5338562"/>
            <a:chOff x="827832" y="1026971"/>
            <a:chExt cx="8405738" cy="506712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7832" y="1026971"/>
              <a:ext cx="8405738" cy="4779087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0670" y="5806059"/>
              <a:ext cx="7962900" cy="288032"/>
            </a:xfrm>
            <a:prstGeom prst="rect">
              <a:avLst/>
            </a:prstGeom>
          </p:spPr>
        </p:pic>
      </p:grp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</p:spTree>
    <p:extLst>
      <p:ext uri="{BB962C8B-B14F-4D97-AF65-F5344CB8AC3E}">
        <p14:creationId xmlns:p14="http://schemas.microsoft.com/office/powerpoint/2010/main" val="324678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1030" y="2565698"/>
            <a:ext cx="2436037" cy="142569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342" y="1819028"/>
            <a:ext cx="2495641" cy="2672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587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50590" y="996743"/>
                <a:ext cx="9721080" cy="52629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indent="637200"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确定状态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dp[</a:t>
                </a:r>
                <a:r>
                  <a:rPr lang="en-US" altLang="zh-CN" sz="2800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][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表示从左上角走到第</a:t>
                </a:r>
                <a:r>
                  <a:rPr lang="en-US" altLang="zh-CN" sz="2800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行第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列经过的数字的最大和。</a:t>
                </a:r>
                <a:endParaRPr lang="en-US" altLang="zh-CN" sz="28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637200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划分阶段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。所在的行列位置。</a:t>
                </a:r>
                <a:endPara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601200"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决策选择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。上方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-1,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和左上方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(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-1, 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最优解取最大值，再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加上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][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 。状态</a:t>
                </a:r>
                <a:r>
                  <a:rPr lang="zh-CN" altLang="en-US" sz="2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转移方程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：</a:t>
                </a:r>
                <a:endParaRPr lang="en-US" altLang="zh-CN" sz="2800" dirty="0" smtClean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601200">
                  <a:lnSpc>
                    <a:spcPct val="150000"/>
                  </a:lnSpc>
                </a:pPr>
                <a:r>
                  <a:rPr lang="en-US" altLang="zh-CN" sz="2800" dirty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800" dirty="0" smtClean="0">
                    <a:latin typeface="宋体" panose="02010600030101010101" pitchFamily="2" charset="-122"/>
                    <a:ea typeface="宋体" panose="02010600030101010101" pitchFamily="2" charset="-122"/>
                    <a:cs typeface="Times New Roman" panose="02020603050405020304" pitchFamily="18" charset="0"/>
                  </a:rPr>
                  <a:t>   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dp[</a:t>
                </a:r>
                <a:r>
                  <a:rPr lang="en-US" altLang="zh-CN" sz="2800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][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]=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max{dp[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][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],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dp[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][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-1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]}+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800" i="1" dirty="0" err="1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][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i="1" dirty="0" err="1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&gt;1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, j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&gt;1 </a:t>
                </a:r>
              </a:p>
              <a:p>
                <a:pPr indent="601200">
                  <a:lnSpc>
                    <a:spcPct val="150000"/>
                  </a:lnSpc>
                </a:pPr>
                <a:r>
                  <a:rPr lang="zh-CN" altLang="en-US" sz="2800" b="1" dirty="0" smtClean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4</a:t>
                </a:r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边界条件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dp[1][1]=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[1][1] 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endParaRPr lang="zh-CN" altLang="en-US" sz="2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indent="637200">
                  <a:lnSpc>
                    <a:spcPct val="150000"/>
                  </a:lnSpc>
                </a:pPr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8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5</a:t>
                </a:r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b="1" dirty="0">
                    <a:solidFill>
                      <a:schemeClr val="accent5">
                        <a:lumMod val="75000"/>
                      </a:schemeClr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求解目标</a:t>
                </a:r>
                <a:r>
                  <a:rPr lang="zh-CN" altLang="en-US" sz="2800" dirty="0" smtClean="0">
                    <a:latin typeface="宋体" panose="02010600030101010101" pitchFamily="2" charset="-122"/>
                    <a:ea typeface="宋体" panose="02010600030101010101" pitchFamily="2" charset="-122"/>
                  </a:rPr>
                  <a:t>。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max{dp[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][</a:t>
                </a:r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j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]}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800" i="1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j</a:t>
                </a:r>
                <a:r>
                  <a:rPr lang="en-US" altLang="zh-CN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=1,…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2800" i="1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n</a:t>
                </a:r>
                <a:r>
                  <a:rPr lang="zh-CN" altLang="en-US" sz="2800" dirty="0" smtClean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8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590" y="996743"/>
                <a:ext cx="9721080" cy="5262979"/>
              </a:xfrm>
              <a:prstGeom prst="rect">
                <a:avLst/>
              </a:prstGeom>
              <a:blipFill>
                <a:blip r:embed="rId3"/>
                <a:stretch>
                  <a:fillRect l="-1254" r="-752" b="-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640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2132</TotalTime>
  <Words>665</Words>
  <Application>Microsoft Office PowerPoint</Application>
  <PresentationFormat>自定义</PresentationFormat>
  <Paragraphs>64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方正姚体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Cambria Math</vt:lpstr>
      <vt:lpstr>Times New Roman</vt:lpstr>
      <vt:lpstr>Trebuchet MS</vt:lpstr>
      <vt:lpstr>Wingdings 3</vt:lpstr>
      <vt:lpstr>Office 主题</vt:lpstr>
      <vt:lpstr>平面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245</cp:revision>
  <dcterms:created xsi:type="dcterms:W3CDTF">2015-04-23T03:04:00Z</dcterms:created>
  <dcterms:modified xsi:type="dcterms:W3CDTF">2024-09-20T10:21:58Z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