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771" r:id="rId2"/>
  </p:sldMasterIdLst>
  <p:notesMasterIdLst>
    <p:notesMasterId r:id="rId17"/>
  </p:notesMasterIdLst>
  <p:handoutMasterIdLst>
    <p:handoutMasterId r:id="rId18"/>
  </p:handoutMasterIdLst>
  <p:sldIdLst>
    <p:sldId id="611" r:id="rId3"/>
    <p:sldId id="527" r:id="rId4"/>
    <p:sldId id="573" r:id="rId5"/>
    <p:sldId id="574" r:id="rId6"/>
    <p:sldId id="575" r:id="rId7"/>
    <p:sldId id="563" r:id="rId8"/>
    <p:sldId id="578" r:id="rId9"/>
    <p:sldId id="579" r:id="rId10"/>
    <p:sldId id="585" r:id="rId11"/>
    <p:sldId id="580" r:id="rId12"/>
    <p:sldId id="581" r:id="rId13"/>
    <p:sldId id="583" r:id="rId14"/>
    <p:sldId id="584" r:id="rId15"/>
    <p:sldId id="586" r:id="rId16"/>
  </p:sldIdLst>
  <p:sldSz cx="12190413" cy="6859588"/>
  <p:notesSz cx="6858000" cy="9144000"/>
  <p:custDataLst>
    <p:tags r:id="rId19"/>
  </p:custDataLst>
  <p:defaultTextStyle>
    <a:defPPr>
      <a:defRPr lang="zh-CN"/>
    </a:defPPr>
    <a:lvl1pPr marL="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4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8839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63258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17678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72097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26580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810000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354195" algn="l" defTabSz="1088390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3838">
          <p15:clr>
            <a:srgbClr val="A4A3A4"/>
          </p15:clr>
        </p15:guide>
        <p15:guide id="3" pos="3840">
          <p15:clr>
            <a:srgbClr val="A4A3A4"/>
          </p15:clr>
        </p15:guide>
        <p15:guide id="4" pos="7196">
          <p15:clr>
            <a:srgbClr val="A4A3A4"/>
          </p15:clr>
        </p15:guide>
        <p15:guide id="5" pos="57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B11212"/>
    <a:srgbClr val="9900CC"/>
    <a:srgbClr val="0066CC"/>
    <a:srgbClr val="38B1BF"/>
    <a:srgbClr val="0066FF"/>
    <a:srgbClr val="3399FF"/>
    <a:srgbClr val="0033CC"/>
    <a:srgbClr val="EF776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25" autoAdjust="0"/>
    <p:restoredTop sz="94256" autoAdjust="0"/>
  </p:normalViewPr>
  <p:slideViewPr>
    <p:cSldViewPr>
      <p:cViewPr varScale="1">
        <p:scale>
          <a:sx n="82" d="100"/>
          <a:sy n="82" d="100"/>
        </p:scale>
        <p:origin x="1008" y="72"/>
      </p:cViewPr>
      <p:guideLst>
        <p:guide orient="horz" pos="2160"/>
        <p:guide orient="horz" pos="3838"/>
        <p:guide pos="3840"/>
        <p:guide pos="7196"/>
        <p:guide pos="57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-38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C15E6-6BD2-4E4B-B1D4-218C26E1B228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55EDCA-2189-4435-B38B-6F3C2C04435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17430C-5A66-4BD0-A971-34190B6C6019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AC173A-3DA8-4893-B28A-1E15F55C330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4AC173A-3DA8-4893-B28A-1E15F55C330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108839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7122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1527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08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53608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285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311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805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44365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640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9994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3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862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384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5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4000" y="175895"/>
            <a:ext cx="1231900" cy="459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007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2701493"/>
            <a:ext cx="8595549" cy="182700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860599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2689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247" y="2161089"/>
            <a:ext cx="4183490" cy="3881671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308" y="2161090"/>
            <a:ext cx="4183489" cy="3881672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3093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658" y="2161484"/>
            <a:ext cx="4185078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658" y="2737879"/>
            <a:ext cx="4185078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7721" y="2161484"/>
            <a:ext cx="4185073" cy="576395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154" indent="0">
              <a:buNone/>
              <a:defRPr sz="2000" b="1"/>
            </a:lvl2pPr>
            <a:lvl3pPr marL="914309" indent="0">
              <a:buNone/>
              <a:defRPr sz="1800" b="1"/>
            </a:lvl3pPr>
            <a:lvl4pPr marL="1371463" indent="0">
              <a:buNone/>
              <a:defRPr sz="1600" b="1"/>
            </a:lvl4pPr>
            <a:lvl5pPr marL="1828617" indent="0">
              <a:buNone/>
              <a:defRPr sz="1600" b="1"/>
            </a:lvl5pPr>
            <a:lvl6pPr marL="2285771" indent="0">
              <a:buNone/>
              <a:defRPr sz="1600" b="1"/>
            </a:lvl6pPr>
            <a:lvl7pPr marL="2742926" indent="0">
              <a:buNone/>
              <a:defRPr sz="1600" b="1"/>
            </a:lvl7pPr>
            <a:lvl8pPr marL="3200080" indent="0">
              <a:buNone/>
              <a:defRPr sz="1600" b="1"/>
            </a:lvl8pPr>
            <a:lvl9pPr marL="3657234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7722" y="2737879"/>
            <a:ext cx="4185072" cy="3304882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29890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5338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975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1498951"/>
            <a:ext cx="3854026" cy="1278762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9842" y="515044"/>
            <a:ext cx="4512953" cy="5527717"/>
          </a:xfrm>
        </p:spPr>
        <p:txBody>
          <a:bodyPr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2777713"/>
            <a:ext cx="3854026" cy="25850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17" indent="0">
              <a:buNone/>
              <a:defRPr sz="1400"/>
            </a:lvl2pPr>
            <a:lvl3pPr marL="914035" indent="0">
              <a:buNone/>
              <a:defRPr sz="1200"/>
            </a:lvl3pPr>
            <a:lvl4pPr marL="1371052" indent="0">
              <a:buNone/>
              <a:defRPr sz="1000"/>
            </a:lvl4pPr>
            <a:lvl5pPr marL="1828068" indent="0">
              <a:buNone/>
              <a:defRPr sz="1000"/>
            </a:lvl5pPr>
            <a:lvl6pPr marL="2285085" indent="0">
              <a:buNone/>
              <a:defRPr sz="1000"/>
            </a:lvl6pPr>
            <a:lvl7pPr marL="2742103" indent="0">
              <a:buNone/>
              <a:defRPr sz="1000"/>
            </a:lvl7pPr>
            <a:lvl8pPr marL="3199120" indent="0">
              <a:buNone/>
              <a:defRPr sz="1000"/>
            </a:lvl8pPr>
            <a:lvl9pPr marL="3656137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6507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6" y="4801712"/>
            <a:ext cx="8595548" cy="566869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246" y="609741"/>
            <a:ext cx="8595549" cy="384660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154" indent="0">
              <a:buNone/>
              <a:defRPr sz="1600"/>
            </a:lvl2pPr>
            <a:lvl3pPr marL="914309" indent="0">
              <a:buNone/>
              <a:defRPr sz="1600"/>
            </a:lvl3pPr>
            <a:lvl4pPr marL="1371463" indent="0">
              <a:buNone/>
              <a:defRPr sz="1600"/>
            </a:lvl4pPr>
            <a:lvl5pPr marL="1828617" indent="0">
              <a:buNone/>
              <a:defRPr sz="1600"/>
            </a:lvl5pPr>
            <a:lvl6pPr marL="2285771" indent="0">
              <a:buNone/>
              <a:defRPr sz="1600"/>
            </a:lvl6pPr>
            <a:lvl7pPr marL="2742926" indent="0">
              <a:buNone/>
              <a:defRPr sz="1600"/>
            </a:lvl7pPr>
            <a:lvl8pPr marL="3200080" indent="0">
              <a:buNone/>
              <a:defRPr sz="1600"/>
            </a:lvl8pPr>
            <a:lvl9pPr marL="3657234" indent="0">
              <a:buNone/>
              <a:defRPr sz="16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246" y="5368581"/>
            <a:ext cx="8595548" cy="674180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154" indent="0">
              <a:buNone/>
              <a:defRPr sz="1200"/>
            </a:lvl2pPr>
            <a:lvl3pPr marL="914309" indent="0">
              <a:buNone/>
              <a:defRPr sz="1000"/>
            </a:lvl3pPr>
            <a:lvl4pPr marL="1371463" indent="0">
              <a:buNone/>
              <a:defRPr sz="900"/>
            </a:lvl4pPr>
            <a:lvl5pPr marL="1828617" indent="0">
              <a:buNone/>
              <a:defRPr sz="900"/>
            </a:lvl5pPr>
            <a:lvl6pPr marL="2285771" indent="0">
              <a:buNone/>
              <a:defRPr sz="900"/>
            </a:lvl6pPr>
            <a:lvl7pPr marL="2742926" indent="0">
              <a:buNone/>
              <a:defRPr sz="900"/>
            </a:lvl7pPr>
            <a:lvl8pPr marL="3200080" indent="0">
              <a:buNone/>
              <a:defRPr sz="900"/>
            </a:lvl8pPr>
            <a:lvl9pPr marL="3657234" indent="0">
              <a:buNone/>
              <a:defRPr sz="9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3188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609741"/>
            <a:ext cx="8595549" cy="3404388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835436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5961" y="3633041"/>
            <a:ext cx="7223584" cy="38108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471435"/>
            <a:ext cx="8595549" cy="1571326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65459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两栏内容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5"/>
          <p:cNvSpPr txBox="1"/>
          <p:nvPr userDrawn="1"/>
        </p:nvSpPr>
        <p:spPr>
          <a:xfrm>
            <a:off x="10801374" y="40545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fld id="{2EEF1883-7A0E-4F66-9932-E581691AD397}" type="slidenum">
              <a:rPr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r>
              <a:rPr lang="zh-CN" altLang="en-US" sz="18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页</a:t>
            </a:r>
            <a:endParaRPr lang="zh-CN" altLang="en-US" sz="1600" b="0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247" y="1932435"/>
            <a:ext cx="8595549" cy="2596061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5193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213" y="609741"/>
            <a:ext cx="8093080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799" y="790561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1853" y="2887225"/>
            <a:ext cx="609521" cy="584911"/>
          </a:xfrm>
          <a:prstGeom prst="rect">
            <a:avLst/>
          </a:prstGeom>
        </p:spPr>
        <p:txBody>
          <a:bodyPr vert="horz" lIns="91428" tIns="45714" rIns="91428" bIns="45714" rtlCol="0" anchor="ctr">
            <a:noAutofit/>
          </a:bodyPr>
          <a:lstStyle/>
          <a:p>
            <a:pPr lvl="0"/>
            <a:r>
              <a:rPr lang="en-US" sz="7999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3043438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10" y="609741"/>
            <a:ext cx="8587085" cy="30233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244" y="4014129"/>
            <a:ext cx="8595550" cy="51436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154" indent="0">
              <a:buFontTx/>
              <a:buNone/>
              <a:defRPr/>
            </a:lvl2pPr>
            <a:lvl3pPr marL="914309" indent="0">
              <a:buFontTx/>
              <a:buNone/>
              <a:defRPr/>
            </a:lvl3pPr>
            <a:lvl4pPr marL="1371463" indent="0">
              <a:buFontTx/>
              <a:buNone/>
              <a:defRPr/>
            </a:lvl4pPr>
            <a:lvl5pPr marL="1828617" indent="0">
              <a:buFontTx/>
              <a:buNone/>
              <a:defRPr/>
            </a:lvl5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7" y="4528496"/>
            <a:ext cx="8595549" cy="15142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46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61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7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9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08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23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9E03F-D76B-43AE-8EEB-2EA586D13790}" type="datetimeFigureOut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AACD3A-DAD7-478A-B5C2-FBDE4FCE7D6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567578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396005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6636" y="609741"/>
            <a:ext cx="1304573" cy="5252667"/>
          </a:xfrm>
        </p:spPr>
        <p:txBody>
          <a:bodyPr vert="eaVert" anchor="ctr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247" y="609741"/>
            <a:ext cx="7059231" cy="5252666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042223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5215B64E-8091-4498-AAE2-127260680C67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8D2D6B4-FA92-42BA-B7F6-51037B7F0CD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B21F45CD-3ACA-4F61-B85E-8401ADE11FD0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406DF1B8-9158-49E2-8C02-F9AF7566C93A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077DA78-E013-4A8C-AD75-63A150561B1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 descr="新logo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760" y="161925"/>
            <a:ext cx="1474470" cy="550545"/>
          </a:xfrm>
          <a:prstGeom prst="rect">
            <a:avLst/>
          </a:prstGeom>
        </p:spPr>
      </p:pic>
      <p:cxnSp>
        <p:nvCxnSpPr>
          <p:cNvPr id="15" name="直接连接符 14"/>
          <p:cNvCxnSpPr/>
          <p:nvPr userDrawn="1"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rgbClr val="31909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燕尾形 16"/>
          <p:cNvSpPr/>
          <p:nvPr userDrawn="1"/>
        </p:nvSpPr>
        <p:spPr>
          <a:xfrm>
            <a:off x="1586327" y="1"/>
            <a:ext cx="860084" cy="909514"/>
          </a:xfrm>
          <a:prstGeom prst="chevron">
            <a:avLst/>
          </a:prstGeom>
          <a:solidFill>
            <a:srgbClr val="3190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79301673-6F62-4415-893F-B4989FF108B4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3311" y="1413103"/>
            <a:ext cx="10971372" cy="45270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476782"/>
            <a:ext cx="10971372" cy="9363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AFF70F-FC58-4122-A506-0B3714889BEF}" type="datetime1">
              <a:rPr lang="zh-CN" altLang="en-US" smtClean="0"/>
              <a:t>2024/9/20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678EF-D8EB-4C4D-85EB-EF017F1780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6871" y="2405091"/>
            <a:ext cx="7765925" cy="1646683"/>
          </a:xfrm>
        </p:spPr>
        <p:txBody>
          <a:bodyPr anchor="b">
            <a:noAutofit/>
          </a:bodyPr>
          <a:lstStyle>
            <a:lvl1pPr algn="r">
              <a:defRPr sz="5399">
                <a:solidFill>
                  <a:schemeClr val="accent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6871" y="4051771"/>
            <a:ext cx="7765925" cy="1097153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6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9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071940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hdr="0" ftr="0" dt="0"/>
  <p:txStyles>
    <p:titleStyle>
      <a:lvl1pPr algn="ctr" defTabSz="1088390" rtl="0" eaLnBrk="1" latinLnBrk="0" hangingPunct="1">
        <a:spcBef>
          <a:spcPct val="0"/>
        </a:spcBef>
        <a:buNone/>
        <a:defRPr sz="5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8305" indent="-40830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3800" kern="1200">
          <a:solidFill>
            <a:schemeClr val="tx1"/>
          </a:solidFill>
          <a:latin typeface="+mn-lt"/>
          <a:ea typeface="+mn-ea"/>
          <a:cs typeface="+mn-cs"/>
        </a:defRPr>
      </a:lvl1pPr>
      <a:lvl2pPr marL="884555" indent="-340360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3300" kern="1200">
          <a:solidFill>
            <a:schemeClr val="tx1"/>
          </a:solidFill>
          <a:latin typeface="+mn-lt"/>
          <a:ea typeface="+mn-ea"/>
          <a:cs typeface="+mn-cs"/>
        </a:defRPr>
      </a:lvl2pPr>
      <a:lvl3pPr marL="136080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0500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919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99339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53758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081780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625975" indent="-272415" algn="l" defTabSz="10883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39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258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678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097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580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000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4195" algn="l" defTabSz="1088390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8"/>
            <a:ext cx="12190413" cy="686805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246" y="609741"/>
            <a:ext cx="8595549" cy="132110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246" y="2161090"/>
            <a:ext cx="8595549" cy="38816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4196" y="6042761"/>
            <a:ext cx="91182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246" y="6042761"/>
            <a:ext cx="6296792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89545" y="6042761"/>
            <a:ext cx="683250" cy="365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234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457154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866" indent="-342866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876" indent="-285721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2886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040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194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349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503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8657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5811" indent="-228577" algn="l" defTabSz="457154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5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09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63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17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71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26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80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234" algn="l" defTabSz="4571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34951">
              <a:schemeClr val="accent3">
                <a:lumMod val="40000"/>
                <a:lumOff val="60000"/>
              </a:schemeClr>
            </a:gs>
            <a:gs pos="78500">
              <a:srgbClr val="F8C2BB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5"/>
          <p:cNvSpPr txBox="1"/>
          <p:nvPr/>
        </p:nvSpPr>
        <p:spPr>
          <a:xfrm>
            <a:off x="5850533" y="2997746"/>
            <a:ext cx="5108990" cy="830946"/>
          </a:xfrm>
          <a:prstGeom prst="rect">
            <a:avLst/>
          </a:prstGeom>
          <a:noFill/>
          <a:effectLst>
            <a:glow rad="635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  <a:softEdge rad="12700"/>
          </a:effectLst>
        </p:spPr>
        <p:txBody>
          <a:bodyPr wrap="none" lIns="91390" tIns="45695" rIns="91390" bIns="45695" rtlCol="0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EF7768">
                    <a:lumMod val="50000"/>
                  </a:srgbClr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主讲老师：陈小玉</a:t>
            </a:r>
            <a:endParaRPr kumimoji="0" lang="en-US" altLang="zh-CN" sz="4800" b="0" i="0" u="none" strike="noStrike" kern="1200" cap="none" spc="0" normalizeH="0" baseline="0" noProof="0" dirty="0">
              <a:ln>
                <a:noFill/>
              </a:ln>
              <a:solidFill>
                <a:srgbClr val="EF7768">
                  <a:lumMod val="50000"/>
                </a:srgbClr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34930" y="4493758"/>
            <a:ext cx="6340197" cy="1135054"/>
          </a:xfrm>
          <a:prstGeom prst="rect">
            <a:avLst/>
          </a:prstGeom>
          <a:noFill/>
          <a:ln>
            <a:noFill/>
          </a:ln>
          <a:effectLst>
            <a:outerShdw blurRad="149987" dist="250190" dir="8460000" algn="ctr">
              <a:schemeClr val="accent5">
                <a:alpha val="28000"/>
              </a:scheme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none" rtlCol="0" anchor="t"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   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著作：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印品黑体" panose="00000500000000000000"/>
                <a:cs typeface="微软雅黑" panose="020B0503020204020204" pitchFamily="34" charset="-122"/>
                <a:sym typeface="印品黑体" panose="00000500000000000000" pitchFamily="2" charset="-122"/>
              </a:rPr>
              <a:t>算法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趣学数据结构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</a:p>
          <a:p>
            <a:pPr marL="0" marR="0" lvl="0" indent="0" algn="ctr" defTabSz="108839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《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算法训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练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营</a:t>
            </a:r>
            <a:r>
              <a:rPr kumimoji="0" lang="en-US" altLang="zh-CN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（入门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篇</a:t>
            </a:r>
            <a:r>
              <a:rPr kumimoji="0" lang="zh-CN" altLang="en-US" sz="24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、提高篇、进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印品黑体" panose="00000500000000000000" pitchFamily="2" charset="-122"/>
              </a:rPr>
              <a:t>阶篇）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印品黑体" panose="00000500000000000000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270670" y="400493"/>
            <a:ext cx="10033415" cy="15696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wrap="none" lIns="91390" tIns="45695" rIns="91390" bIns="45695">
            <a:prstTxWarp prst="textWave2">
              <a:avLst/>
            </a:prstTxWarp>
            <a:spAutoFit/>
          </a:bodyPr>
          <a:lstStyle/>
          <a:p>
            <a:pPr marL="0" marR="0" lvl="0" indent="0" algn="ctr" defTabSz="10883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</a:t>
            </a:r>
            <a:r>
              <a:rPr kumimoji="0" lang="en-US" altLang="zh-CN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9</a:t>
            </a:r>
            <a:r>
              <a:rPr kumimoji="0" lang="zh-CN" altLang="en-US" sz="9600" b="1" i="0" u="none" strike="noStrike" kern="1200" cap="none" spc="0" normalizeH="0" baseline="0" noProof="0" smtClean="0">
                <a:ln>
                  <a:noFill/>
                </a:ln>
                <a:solidFill>
                  <a:srgbClr val="0066CC"/>
                </a:solid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章 动态规划入门</a:t>
            </a:r>
            <a:endParaRPr kumimoji="0" lang="zh-CN" altLang="en-US" sz="9600" b="1" i="0" u="none" strike="noStrike" kern="1200" cap="none" spc="0" normalizeH="0" baseline="0" noProof="0">
              <a:ln>
                <a:noFill/>
              </a:ln>
              <a:solidFill>
                <a:srgbClr val="0066CC"/>
              </a:solidFill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670" y="2492489"/>
            <a:ext cx="3816424" cy="375277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isometricOffAxis1Right"/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573498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198662" y="1117874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TextBox 30"/>
          <p:cNvSpPr txBox="1"/>
          <p:nvPr/>
        </p:nvSpPr>
        <p:spPr>
          <a:xfrm>
            <a:off x="2278782" y="2421682"/>
            <a:ext cx="6984776" cy="249299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bliqueTopLeft"/>
            <a:lightRig rig="soft" dir="t">
              <a:rot lat="0" lon="0" rev="15600000"/>
            </a:lightRig>
          </a:scene3d>
          <a:sp3d>
            <a:bevelT w="165100" prst="coolSlant"/>
          </a:sp3d>
        </p:spPr>
        <p:txBody>
          <a:bodyPr wrap="square" lIns="0" tIns="0" rIns="0" bIns="0" rtlCol="0">
            <a:spAutoFit/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阶段（区间长度）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状态（区间起点和终点）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3600" b="1" dirty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</a:t>
            </a:r>
            <a:r>
              <a:rPr lang="zh-CN" altLang="en-US" sz="3600" b="1" dirty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决策（状态转移方程）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77575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6" name="TextBox 30"/>
          <p:cNvSpPr txBox="1"/>
          <p:nvPr/>
        </p:nvSpPr>
        <p:spPr>
          <a:xfrm>
            <a:off x="1078152" y="909514"/>
            <a:ext cx="5976664" cy="7011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算法实现：</a:t>
            </a:r>
            <a:endParaRPr lang="en-US" altLang="zh-CN" sz="3600" b="1" dirty="0">
              <a:ln/>
              <a:solidFill>
                <a:schemeClr val="accent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8152" y="1863885"/>
            <a:ext cx="9222218" cy="411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09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247324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300454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算法分析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45328" y="2383779"/>
            <a:ext cx="89563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时间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复杂度：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层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循环中嵌套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，执行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次数为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时间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空间复杂度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数组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，空间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复杂度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aseline="300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 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9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7" name="组合 6"/>
          <p:cNvGrpSpPr/>
          <p:nvPr/>
        </p:nvGrpSpPr>
        <p:grpSpPr>
          <a:xfrm flipH="1">
            <a:off x="1274276" y="1074012"/>
            <a:ext cx="1152128" cy="842644"/>
            <a:chOff x="1331640" y="1707656"/>
            <a:chExt cx="2796076" cy="2835508"/>
          </a:xfrm>
        </p:grpSpPr>
        <p:sp>
          <p:nvSpPr>
            <p:cNvPr id="9" name="等腰三角形 5"/>
            <p:cNvSpPr/>
            <p:nvPr/>
          </p:nvSpPr>
          <p:spPr>
            <a:xfrm>
              <a:off x="1608860" y="1707656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5FCA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0" name="等腰三角形 5"/>
            <p:cNvSpPr/>
            <p:nvPr/>
          </p:nvSpPr>
          <p:spPr>
            <a:xfrm>
              <a:off x="1619671" y="2445008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1" name="等腰三角形 5"/>
            <p:cNvSpPr/>
            <p:nvPr/>
          </p:nvSpPr>
          <p:spPr>
            <a:xfrm flipV="1">
              <a:off x="1608860" y="3167486"/>
              <a:ext cx="1234974" cy="634853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  <a:gd name="connsiteX0-121" fmla="*/ 0 w 1240133"/>
                <a:gd name="connsiteY0-122" fmla="*/ 652643 h 652643"/>
                <a:gd name="connsiteX1-123" fmla="*/ 1240133 w 1240133"/>
                <a:gd name="connsiteY1-124" fmla="*/ 0 h 652643"/>
                <a:gd name="connsiteX2-125" fmla="*/ 1224300 w 1240133"/>
                <a:gd name="connsiteY2-126" fmla="*/ 638411 h 652643"/>
                <a:gd name="connsiteX3-127" fmla="*/ 0 w 1240133"/>
                <a:gd name="connsiteY3-128" fmla="*/ 652643 h 652643"/>
                <a:gd name="connsiteX0-129" fmla="*/ 0 w 1233017"/>
                <a:gd name="connsiteY0-130" fmla="*/ 629932 h 629932"/>
                <a:gd name="connsiteX1-131" fmla="*/ 1233017 w 1233017"/>
                <a:gd name="connsiteY1-132" fmla="*/ 9311 h 629932"/>
                <a:gd name="connsiteX2-133" fmla="*/ 1224300 w 1233017"/>
                <a:gd name="connsiteY2-134" fmla="*/ 615700 h 629932"/>
                <a:gd name="connsiteX3-135" fmla="*/ 0 w 1233017"/>
                <a:gd name="connsiteY3-136" fmla="*/ 629932 h 629932"/>
                <a:gd name="connsiteX0-137" fmla="*/ 0 w 1233017"/>
                <a:gd name="connsiteY0-138" fmla="*/ 629932 h 644164"/>
                <a:gd name="connsiteX1-139" fmla="*/ 1233017 w 1233017"/>
                <a:gd name="connsiteY1-140" fmla="*/ 9311 h 644164"/>
                <a:gd name="connsiteX2-141" fmla="*/ 1224300 w 1233017"/>
                <a:gd name="connsiteY2-142" fmla="*/ 644164 h 644164"/>
                <a:gd name="connsiteX3-143" fmla="*/ 0 w 1233017"/>
                <a:gd name="connsiteY3-144" fmla="*/ 629932 h 644164"/>
                <a:gd name="connsiteX0-145" fmla="*/ 0 w 1233017"/>
                <a:gd name="connsiteY0-146" fmla="*/ 629932 h 644164"/>
                <a:gd name="connsiteX1-147" fmla="*/ 1233017 w 1233017"/>
                <a:gd name="connsiteY1-148" fmla="*/ 9311 h 644164"/>
                <a:gd name="connsiteX2-149" fmla="*/ 1224300 w 1233017"/>
                <a:gd name="connsiteY2-150" fmla="*/ 644164 h 644164"/>
                <a:gd name="connsiteX3-151" fmla="*/ 0 w 1233017"/>
                <a:gd name="connsiteY3-152" fmla="*/ 629932 h 644164"/>
                <a:gd name="connsiteX0-153" fmla="*/ 0 w 1233017"/>
                <a:gd name="connsiteY0-154" fmla="*/ 629932 h 644164"/>
                <a:gd name="connsiteX1-155" fmla="*/ 1233017 w 1233017"/>
                <a:gd name="connsiteY1-156" fmla="*/ 9311 h 644164"/>
                <a:gd name="connsiteX2-157" fmla="*/ 1224300 w 1233017"/>
                <a:gd name="connsiteY2-158" fmla="*/ 644164 h 644164"/>
                <a:gd name="connsiteX3-159" fmla="*/ 0 w 1233017"/>
                <a:gd name="connsiteY3-160" fmla="*/ 629932 h 644164"/>
                <a:gd name="connsiteX0-161" fmla="*/ 0 w 1233017"/>
                <a:gd name="connsiteY0-162" fmla="*/ 629932 h 640606"/>
                <a:gd name="connsiteX1-163" fmla="*/ 1233017 w 1233017"/>
                <a:gd name="connsiteY1-164" fmla="*/ 9311 h 640606"/>
                <a:gd name="connsiteX2-165" fmla="*/ 1227858 w 1233017"/>
                <a:gd name="connsiteY2-166" fmla="*/ 640606 h 640606"/>
                <a:gd name="connsiteX3-167" fmla="*/ 0 w 1233017"/>
                <a:gd name="connsiteY3-168" fmla="*/ 629932 h 640606"/>
                <a:gd name="connsiteX0-169" fmla="*/ 0 w 1225901"/>
                <a:gd name="connsiteY0-170" fmla="*/ 632363 h 639479"/>
                <a:gd name="connsiteX1-171" fmla="*/ 1225901 w 1225901"/>
                <a:gd name="connsiteY1-172" fmla="*/ 8184 h 639479"/>
                <a:gd name="connsiteX2-173" fmla="*/ 1220742 w 1225901"/>
                <a:gd name="connsiteY2-174" fmla="*/ 639479 h 639479"/>
                <a:gd name="connsiteX3-175" fmla="*/ 0 w 1225901"/>
                <a:gd name="connsiteY3-176" fmla="*/ 632363 h 639479"/>
                <a:gd name="connsiteX0-177" fmla="*/ 0 w 1225901"/>
                <a:gd name="connsiteY0-178" fmla="*/ 624179 h 631295"/>
                <a:gd name="connsiteX1-179" fmla="*/ 1225901 w 1225901"/>
                <a:gd name="connsiteY1-180" fmla="*/ 0 h 631295"/>
                <a:gd name="connsiteX2-181" fmla="*/ 1220742 w 1225901"/>
                <a:gd name="connsiteY2-182" fmla="*/ 631295 h 631295"/>
                <a:gd name="connsiteX3-183" fmla="*/ 0 w 1225901"/>
                <a:gd name="connsiteY3-184" fmla="*/ 624179 h 631295"/>
                <a:gd name="connsiteX0-185" fmla="*/ 0 w 1225901"/>
                <a:gd name="connsiteY0-186" fmla="*/ 624179 h 631295"/>
                <a:gd name="connsiteX1-187" fmla="*/ 1225901 w 1225901"/>
                <a:gd name="connsiteY1-188" fmla="*/ 0 h 631295"/>
                <a:gd name="connsiteX2-189" fmla="*/ 1220742 w 1225901"/>
                <a:gd name="connsiteY2-190" fmla="*/ 631295 h 631295"/>
                <a:gd name="connsiteX3-191" fmla="*/ 0 w 1225901"/>
                <a:gd name="connsiteY3-192" fmla="*/ 624179 h 631295"/>
                <a:gd name="connsiteX0-193" fmla="*/ 0 w 1225901"/>
                <a:gd name="connsiteY0-194" fmla="*/ 624179 h 631295"/>
                <a:gd name="connsiteX1-195" fmla="*/ 1225901 w 1225901"/>
                <a:gd name="connsiteY1-196" fmla="*/ 0 h 631295"/>
                <a:gd name="connsiteX2-197" fmla="*/ 1220742 w 1225901"/>
                <a:gd name="connsiteY2-198" fmla="*/ 631295 h 631295"/>
                <a:gd name="connsiteX3-199" fmla="*/ 0 w 1225901"/>
                <a:gd name="connsiteY3-200" fmla="*/ 624179 h 631295"/>
                <a:gd name="connsiteX0-201" fmla="*/ 0 w 1225901"/>
                <a:gd name="connsiteY0-202" fmla="*/ 624179 h 631295"/>
                <a:gd name="connsiteX1-203" fmla="*/ 1225901 w 1225901"/>
                <a:gd name="connsiteY1-204" fmla="*/ 0 h 631295"/>
                <a:gd name="connsiteX2-205" fmla="*/ 1220742 w 1225901"/>
                <a:gd name="connsiteY2-206" fmla="*/ 631295 h 631295"/>
                <a:gd name="connsiteX3-207" fmla="*/ 0 w 1225901"/>
                <a:gd name="connsiteY3-208" fmla="*/ 624179 h 631295"/>
                <a:gd name="connsiteX0-209" fmla="*/ 0 w 1218785"/>
                <a:gd name="connsiteY0-210" fmla="*/ 631295 h 631295"/>
                <a:gd name="connsiteX1-211" fmla="*/ 1218785 w 1218785"/>
                <a:gd name="connsiteY1-212" fmla="*/ 0 h 631295"/>
                <a:gd name="connsiteX2-213" fmla="*/ 1213626 w 1218785"/>
                <a:gd name="connsiteY2-214" fmla="*/ 631295 h 631295"/>
                <a:gd name="connsiteX3-215" fmla="*/ 0 w 1218785"/>
                <a:gd name="connsiteY3-216" fmla="*/ 631295 h 631295"/>
                <a:gd name="connsiteX0-217" fmla="*/ 0 w 1229459"/>
                <a:gd name="connsiteY0-218" fmla="*/ 631295 h 631295"/>
                <a:gd name="connsiteX1-219" fmla="*/ 1229459 w 1229459"/>
                <a:gd name="connsiteY1-220" fmla="*/ 0 h 631295"/>
                <a:gd name="connsiteX2-221" fmla="*/ 1224300 w 1229459"/>
                <a:gd name="connsiteY2-222" fmla="*/ 631295 h 631295"/>
                <a:gd name="connsiteX3-223" fmla="*/ 0 w 1229459"/>
                <a:gd name="connsiteY3-224" fmla="*/ 631295 h 631295"/>
                <a:gd name="connsiteX0-225" fmla="*/ 0 w 1231416"/>
                <a:gd name="connsiteY0-226" fmla="*/ 631295 h 634853"/>
                <a:gd name="connsiteX1-227" fmla="*/ 1229459 w 1231416"/>
                <a:gd name="connsiteY1-228" fmla="*/ 0 h 634853"/>
                <a:gd name="connsiteX2-229" fmla="*/ 1231416 w 1231416"/>
                <a:gd name="connsiteY2-230" fmla="*/ 634853 h 634853"/>
                <a:gd name="connsiteX3-231" fmla="*/ 0 w 1231416"/>
                <a:gd name="connsiteY3-232" fmla="*/ 631295 h 634853"/>
                <a:gd name="connsiteX0-233" fmla="*/ 0 w 1234974"/>
                <a:gd name="connsiteY0-234" fmla="*/ 634853 h 634853"/>
                <a:gd name="connsiteX1-235" fmla="*/ 1233017 w 1234974"/>
                <a:gd name="connsiteY1-236" fmla="*/ 0 h 634853"/>
                <a:gd name="connsiteX2-237" fmla="*/ 1234974 w 1234974"/>
                <a:gd name="connsiteY2-238" fmla="*/ 634853 h 634853"/>
                <a:gd name="connsiteX3-239" fmla="*/ 0 w 1234974"/>
                <a:gd name="connsiteY3-240" fmla="*/ 634853 h 63485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34974" h="634853">
                  <a:moveTo>
                    <a:pt x="0" y="634853"/>
                  </a:moveTo>
                  <a:cubicBezTo>
                    <a:pt x="291221" y="118435"/>
                    <a:pt x="835057" y="509"/>
                    <a:pt x="1233017" y="0"/>
                  </a:cubicBezTo>
                  <a:cubicBezTo>
                    <a:pt x="1041538" y="225850"/>
                    <a:pt x="1084887" y="423235"/>
                    <a:pt x="1234974" y="634853"/>
                  </a:cubicBezTo>
                  <a:lnTo>
                    <a:pt x="0" y="634853"/>
                  </a:lnTo>
                  <a:close/>
                </a:path>
              </a:pathLst>
            </a:custGeom>
            <a:solidFill>
              <a:srgbClr val="3190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等腰三角形 5"/>
            <p:cNvSpPr/>
            <p:nvPr/>
          </p:nvSpPr>
          <p:spPr>
            <a:xfrm flipV="1">
              <a:off x="1619671" y="3356824"/>
              <a:ext cx="1247249" cy="1186340"/>
            </a:xfrm>
            <a:custGeom>
              <a:avLst/>
              <a:gdLst>
                <a:gd name="connsiteX0" fmla="*/ 0 w 936104"/>
                <a:gd name="connsiteY0" fmla="*/ 432048 h 432048"/>
                <a:gd name="connsiteX1" fmla="*/ 468052 w 936104"/>
                <a:gd name="connsiteY1" fmla="*/ 0 h 432048"/>
                <a:gd name="connsiteX2" fmla="*/ 936104 w 936104"/>
                <a:gd name="connsiteY2" fmla="*/ 432048 h 432048"/>
                <a:gd name="connsiteX3" fmla="*/ 0 w 936104"/>
                <a:gd name="connsiteY3" fmla="*/ 432048 h 432048"/>
                <a:gd name="connsiteX0-1" fmla="*/ 0 w 2405548"/>
                <a:gd name="connsiteY0-2" fmla="*/ 553019 h 553019"/>
                <a:gd name="connsiteX1-3" fmla="*/ 1937496 w 2405548"/>
                <a:gd name="connsiteY1-4" fmla="*/ 0 h 553019"/>
                <a:gd name="connsiteX2-5" fmla="*/ 2405548 w 2405548"/>
                <a:gd name="connsiteY2-6" fmla="*/ 432048 h 553019"/>
                <a:gd name="connsiteX3-7" fmla="*/ 0 w 2405548"/>
                <a:gd name="connsiteY3-8" fmla="*/ 553019 h 553019"/>
                <a:gd name="connsiteX0-9" fmla="*/ 0 w 2405548"/>
                <a:gd name="connsiteY0-10" fmla="*/ 1186339 h 1186339"/>
                <a:gd name="connsiteX1-11" fmla="*/ 1247249 w 2405548"/>
                <a:gd name="connsiteY1-12" fmla="*/ 0 h 1186339"/>
                <a:gd name="connsiteX2-13" fmla="*/ 2405548 w 2405548"/>
                <a:gd name="connsiteY2-14" fmla="*/ 1065368 h 1186339"/>
                <a:gd name="connsiteX3-15" fmla="*/ 0 w 2405548"/>
                <a:gd name="connsiteY3-16" fmla="*/ 1186339 h 1186339"/>
                <a:gd name="connsiteX0-17" fmla="*/ 0 w 1247249"/>
                <a:gd name="connsiteY0-18" fmla="*/ 1186339 h 1186339"/>
                <a:gd name="connsiteX1-19" fmla="*/ 1247249 w 1247249"/>
                <a:gd name="connsiteY1-20" fmla="*/ 0 h 1186339"/>
                <a:gd name="connsiteX2-21" fmla="*/ 1227858 w 1247249"/>
                <a:gd name="connsiteY2-22" fmla="*/ 634853 h 1186339"/>
                <a:gd name="connsiteX3-23" fmla="*/ 0 w 1247249"/>
                <a:gd name="connsiteY3-24" fmla="*/ 1186339 h 1186339"/>
                <a:gd name="connsiteX0-25" fmla="*/ 0 w 1247249"/>
                <a:gd name="connsiteY0-26" fmla="*/ 1186339 h 1186339"/>
                <a:gd name="connsiteX1-27" fmla="*/ 1247249 w 1247249"/>
                <a:gd name="connsiteY1-28" fmla="*/ 0 h 1186339"/>
                <a:gd name="connsiteX2-29" fmla="*/ 1227858 w 1247249"/>
                <a:gd name="connsiteY2-30" fmla="*/ 634853 h 1186339"/>
                <a:gd name="connsiteX3-31" fmla="*/ 0 w 1247249"/>
                <a:gd name="connsiteY3-32" fmla="*/ 1186339 h 1186339"/>
                <a:gd name="connsiteX0-33" fmla="*/ 0 w 1247249"/>
                <a:gd name="connsiteY0-34" fmla="*/ 1186339 h 1186339"/>
                <a:gd name="connsiteX1-35" fmla="*/ 1247249 w 1247249"/>
                <a:gd name="connsiteY1-36" fmla="*/ 0 h 1186339"/>
                <a:gd name="connsiteX2-37" fmla="*/ 1227858 w 1247249"/>
                <a:gd name="connsiteY2-38" fmla="*/ 634853 h 1186339"/>
                <a:gd name="connsiteX3-39" fmla="*/ 0 w 1247249"/>
                <a:gd name="connsiteY3-40" fmla="*/ 1186339 h 1186339"/>
                <a:gd name="connsiteX0-41" fmla="*/ 0 w 1247249"/>
                <a:gd name="connsiteY0-42" fmla="*/ 1186339 h 1186339"/>
                <a:gd name="connsiteX1-43" fmla="*/ 1247249 w 1247249"/>
                <a:gd name="connsiteY1-44" fmla="*/ 0 h 1186339"/>
                <a:gd name="connsiteX2-45" fmla="*/ 1227858 w 1247249"/>
                <a:gd name="connsiteY2-46" fmla="*/ 634853 h 1186339"/>
                <a:gd name="connsiteX3-47" fmla="*/ 0 w 1247249"/>
                <a:gd name="connsiteY3-48" fmla="*/ 1186339 h 1186339"/>
                <a:gd name="connsiteX0-49" fmla="*/ 0 w 1247249"/>
                <a:gd name="connsiteY0-50" fmla="*/ 1186339 h 1186339"/>
                <a:gd name="connsiteX1-51" fmla="*/ 1247249 w 1247249"/>
                <a:gd name="connsiteY1-52" fmla="*/ 0 h 1186339"/>
                <a:gd name="connsiteX2-53" fmla="*/ 1227858 w 1247249"/>
                <a:gd name="connsiteY2-54" fmla="*/ 634853 h 1186339"/>
                <a:gd name="connsiteX3-55" fmla="*/ 0 w 1247249"/>
                <a:gd name="connsiteY3-56" fmla="*/ 1186339 h 1186339"/>
                <a:gd name="connsiteX0-57" fmla="*/ 0 w 1247249"/>
                <a:gd name="connsiteY0-58" fmla="*/ 1186339 h 1186339"/>
                <a:gd name="connsiteX1-59" fmla="*/ 1247249 w 1247249"/>
                <a:gd name="connsiteY1-60" fmla="*/ 0 h 1186339"/>
                <a:gd name="connsiteX2-61" fmla="*/ 1227858 w 1247249"/>
                <a:gd name="connsiteY2-62" fmla="*/ 634853 h 1186339"/>
                <a:gd name="connsiteX3-63" fmla="*/ 0 w 1247249"/>
                <a:gd name="connsiteY3-64" fmla="*/ 1186339 h 1186339"/>
                <a:gd name="connsiteX0-65" fmla="*/ 0 w 1247249"/>
                <a:gd name="connsiteY0-66" fmla="*/ 1186339 h 1186339"/>
                <a:gd name="connsiteX1-67" fmla="*/ 1247249 w 1247249"/>
                <a:gd name="connsiteY1-68" fmla="*/ 0 h 1186339"/>
                <a:gd name="connsiteX2-69" fmla="*/ 1227858 w 1247249"/>
                <a:gd name="connsiteY2-70" fmla="*/ 634853 h 1186339"/>
                <a:gd name="connsiteX3-71" fmla="*/ 0 w 1247249"/>
                <a:gd name="connsiteY3-72" fmla="*/ 1186339 h 1186339"/>
                <a:gd name="connsiteX0-73" fmla="*/ 0 w 1247249"/>
                <a:gd name="connsiteY0-74" fmla="*/ 1186339 h 1186339"/>
                <a:gd name="connsiteX1-75" fmla="*/ 1247249 w 1247249"/>
                <a:gd name="connsiteY1-76" fmla="*/ 0 h 1186339"/>
                <a:gd name="connsiteX2-77" fmla="*/ 1227858 w 1247249"/>
                <a:gd name="connsiteY2-78" fmla="*/ 634853 h 1186339"/>
                <a:gd name="connsiteX3-79" fmla="*/ 0 w 1247249"/>
                <a:gd name="connsiteY3-80" fmla="*/ 1186339 h 1186339"/>
                <a:gd name="connsiteX0-81" fmla="*/ 0 w 1247249"/>
                <a:gd name="connsiteY0-82" fmla="*/ 1186339 h 1186339"/>
                <a:gd name="connsiteX1-83" fmla="*/ 1247249 w 1247249"/>
                <a:gd name="connsiteY1-84" fmla="*/ 0 h 1186339"/>
                <a:gd name="connsiteX2-85" fmla="*/ 1227858 w 1247249"/>
                <a:gd name="connsiteY2-86" fmla="*/ 634853 h 1186339"/>
                <a:gd name="connsiteX3-87" fmla="*/ 0 w 1247249"/>
                <a:gd name="connsiteY3-88" fmla="*/ 1186339 h 1186339"/>
                <a:gd name="connsiteX0-89" fmla="*/ 0 w 1247249"/>
                <a:gd name="connsiteY0-90" fmla="*/ 1186339 h 1186339"/>
                <a:gd name="connsiteX1-91" fmla="*/ 1247249 w 1247249"/>
                <a:gd name="connsiteY1-92" fmla="*/ 0 h 1186339"/>
                <a:gd name="connsiteX2-93" fmla="*/ 1227858 w 1247249"/>
                <a:gd name="connsiteY2-94" fmla="*/ 634853 h 1186339"/>
                <a:gd name="connsiteX3-95" fmla="*/ 0 w 1247249"/>
                <a:gd name="connsiteY3-96" fmla="*/ 1186339 h 1186339"/>
                <a:gd name="connsiteX0-97" fmla="*/ 0 w 1247249"/>
                <a:gd name="connsiteY0-98" fmla="*/ 1186339 h 1186339"/>
                <a:gd name="connsiteX1-99" fmla="*/ 1247249 w 1247249"/>
                <a:gd name="connsiteY1-100" fmla="*/ 0 h 1186339"/>
                <a:gd name="connsiteX2-101" fmla="*/ 1231416 w 1247249"/>
                <a:gd name="connsiteY2-102" fmla="*/ 638411 h 1186339"/>
                <a:gd name="connsiteX3-103" fmla="*/ 0 w 1247249"/>
                <a:gd name="connsiteY3-104" fmla="*/ 1186339 h 1186339"/>
                <a:gd name="connsiteX0-105" fmla="*/ 0 w 1247249"/>
                <a:gd name="connsiteY0-106" fmla="*/ 1186339 h 1186339"/>
                <a:gd name="connsiteX1-107" fmla="*/ 1247249 w 1247249"/>
                <a:gd name="connsiteY1-108" fmla="*/ 0 h 1186339"/>
                <a:gd name="connsiteX2-109" fmla="*/ 1231416 w 1247249"/>
                <a:gd name="connsiteY2-110" fmla="*/ 638411 h 1186339"/>
                <a:gd name="connsiteX3-111" fmla="*/ 0 w 1247249"/>
                <a:gd name="connsiteY3-112" fmla="*/ 1186339 h 1186339"/>
                <a:gd name="connsiteX0-113" fmla="*/ 0 w 1247249"/>
                <a:gd name="connsiteY0-114" fmla="*/ 1186339 h 1186339"/>
                <a:gd name="connsiteX1-115" fmla="*/ 1247249 w 1247249"/>
                <a:gd name="connsiteY1-116" fmla="*/ 0 h 1186339"/>
                <a:gd name="connsiteX2-117" fmla="*/ 1231416 w 1247249"/>
                <a:gd name="connsiteY2-118" fmla="*/ 638411 h 1186339"/>
                <a:gd name="connsiteX3-119" fmla="*/ 0 w 1247249"/>
                <a:gd name="connsiteY3-120" fmla="*/ 1186339 h 118633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1247249" h="1186339">
                  <a:moveTo>
                    <a:pt x="0" y="1186339"/>
                  </a:moveTo>
                  <a:cubicBezTo>
                    <a:pt x="177366" y="310566"/>
                    <a:pt x="852847" y="57437"/>
                    <a:pt x="1247249" y="0"/>
                  </a:cubicBezTo>
                  <a:cubicBezTo>
                    <a:pt x="1055770" y="225850"/>
                    <a:pt x="1081329" y="426793"/>
                    <a:pt x="1231416" y="638411"/>
                  </a:cubicBezTo>
                  <a:cubicBezTo>
                    <a:pt x="597978" y="633668"/>
                    <a:pt x="270525" y="877981"/>
                    <a:pt x="0" y="1186339"/>
                  </a:cubicBezTo>
                  <a:close/>
                </a:path>
              </a:pathLst>
            </a:custGeom>
            <a:solidFill>
              <a:srgbClr val="F58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13" name="圆角矩形 11"/>
            <p:cNvSpPr/>
            <p:nvPr/>
          </p:nvSpPr>
          <p:spPr>
            <a:xfrm>
              <a:off x="1331640" y="3079860"/>
              <a:ext cx="198918" cy="87624"/>
            </a:xfrm>
            <a:custGeom>
              <a:avLst/>
              <a:gdLst/>
              <a:ahLst/>
              <a:cxnLst/>
              <a:rect l="l" t="t" r="r" b="b"/>
              <a:pathLst>
                <a:path w="198918" h="87624">
                  <a:moveTo>
                    <a:pt x="43812" y="0"/>
                  </a:moveTo>
                  <a:lnTo>
                    <a:pt x="198918" y="0"/>
                  </a:lnTo>
                  <a:lnTo>
                    <a:pt x="198918" y="87624"/>
                  </a:lnTo>
                  <a:lnTo>
                    <a:pt x="43812" y="87624"/>
                  </a:lnTo>
                  <a:cubicBezTo>
                    <a:pt x="19615" y="87624"/>
                    <a:pt x="0" y="68009"/>
                    <a:pt x="0" y="43812"/>
                  </a:cubicBezTo>
                  <a:cubicBezTo>
                    <a:pt x="0" y="19615"/>
                    <a:pt x="19615" y="0"/>
                    <a:pt x="43812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空心弧 15"/>
            <p:cNvSpPr/>
            <p:nvPr/>
          </p:nvSpPr>
          <p:spPr>
            <a:xfrm rot="5400000">
              <a:off x="3312321" y="2346812"/>
              <a:ext cx="509372" cy="1121419"/>
            </a:xfrm>
            <a:custGeom>
              <a:avLst/>
              <a:gdLst/>
              <a:ahLst/>
              <a:cxnLst/>
              <a:rect l="l" t="t" r="r" b="b"/>
              <a:pathLst>
                <a:path w="509372" h="1121419">
                  <a:moveTo>
                    <a:pt x="507512" y="1121419"/>
                  </a:moveTo>
                  <a:lnTo>
                    <a:pt x="509372" y="1119300"/>
                  </a:lnTo>
                  <a:lnTo>
                    <a:pt x="509372" y="1121419"/>
                  </a:lnTo>
                  <a:close/>
                  <a:moveTo>
                    <a:pt x="430106" y="1116802"/>
                  </a:moveTo>
                  <a:lnTo>
                    <a:pt x="434159" y="1121419"/>
                  </a:lnTo>
                  <a:lnTo>
                    <a:pt x="430599" y="1121419"/>
                  </a:lnTo>
                  <a:cubicBezTo>
                    <a:pt x="430325" y="1119896"/>
                    <a:pt x="430214" y="1118353"/>
                    <a:pt x="430106" y="1116802"/>
                  </a:cubicBezTo>
                  <a:close/>
                  <a:moveTo>
                    <a:pt x="0" y="259419"/>
                  </a:moveTo>
                  <a:lnTo>
                    <a:pt x="832" y="257324"/>
                  </a:lnTo>
                  <a:lnTo>
                    <a:pt x="0" y="257324"/>
                  </a:lnTo>
                  <a:cubicBezTo>
                    <a:pt x="0" y="161091"/>
                    <a:pt x="53696" y="72900"/>
                    <a:pt x="139188" y="28721"/>
                  </a:cubicBezTo>
                  <a:cubicBezTo>
                    <a:pt x="224680" y="-15459"/>
                    <a:pt x="327679" y="-8244"/>
                    <a:pt x="406177" y="47423"/>
                  </a:cubicBezTo>
                  <a:cubicBezTo>
                    <a:pt x="466571" y="90252"/>
                    <a:pt x="504696" y="156253"/>
                    <a:pt x="509372" y="227993"/>
                  </a:cubicBezTo>
                  <a:lnTo>
                    <a:pt x="509372" y="1073841"/>
                  </a:lnTo>
                  <a:cubicBezTo>
                    <a:pt x="502538" y="1059565"/>
                    <a:pt x="487753" y="1050433"/>
                    <a:pt x="470835" y="1050433"/>
                  </a:cubicBezTo>
                  <a:cubicBezTo>
                    <a:pt x="451854" y="1050433"/>
                    <a:pt x="435559" y="1061928"/>
                    <a:pt x="428567" y="1078352"/>
                  </a:cubicBezTo>
                  <a:cubicBezTo>
                    <a:pt x="427251" y="1065847"/>
                    <a:pt x="427023" y="1052948"/>
                    <a:pt x="427023" y="1039779"/>
                  </a:cubicBezTo>
                  <a:lnTo>
                    <a:pt x="427023" y="281216"/>
                  </a:lnTo>
                  <a:lnTo>
                    <a:pt x="427023" y="281216"/>
                  </a:lnTo>
                  <a:lnTo>
                    <a:pt x="427023" y="236015"/>
                  </a:lnTo>
                  <a:lnTo>
                    <a:pt x="426558" y="236015"/>
                  </a:lnTo>
                  <a:cubicBezTo>
                    <a:pt x="420904" y="189157"/>
                    <a:pt x="395728" y="146071"/>
                    <a:pt x="356132" y="117992"/>
                  </a:cubicBezTo>
                  <a:cubicBezTo>
                    <a:pt x="304025" y="81040"/>
                    <a:pt x="235655" y="76251"/>
                    <a:pt x="178905" y="105577"/>
                  </a:cubicBezTo>
                  <a:cubicBezTo>
                    <a:pt x="122253" y="134854"/>
                    <a:pt x="86634" y="193244"/>
                    <a:pt x="86558" y="256996"/>
                  </a:cubicBezTo>
                  <a:cubicBezTo>
                    <a:pt x="87499" y="257768"/>
                    <a:pt x="87520" y="258591"/>
                    <a:pt x="87520" y="259419"/>
                  </a:cubicBezTo>
                  <a:cubicBezTo>
                    <a:pt x="87520" y="284619"/>
                    <a:pt x="67928" y="305047"/>
                    <a:pt x="43760" y="305047"/>
                  </a:cubicBezTo>
                  <a:cubicBezTo>
                    <a:pt x="19592" y="305047"/>
                    <a:pt x="0" y="284619"/>
                    <a:pt x="0" y="259419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5" name="TextBox 30"/>
          <p:cNvSpPr txBox="1"/>
          <p:nvPr/>
        </p:nvSpPr>
        <p:spPr>
          <a:xfrm>
            <a:off x="2638822" y="1127142"/>
            <a:ext cx="5976664" cy="6180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延伸思考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1054646" y="1886380"/>
            <a:ext cx="8956380" cy="1949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上面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得到的最优值只是第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个站点到第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个站点之间的最少租金，并不知道停靠了哪些站点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，如果还想知道停靠的站点，怎么办？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135283" y="4482746"/>
            <a:ext cx="89563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用辅助数组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记录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各个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子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问题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最优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决策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停靠站点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110647" y="3812359"/>
            <a:ext cx="9110687" cy="804142"/>
            <a:chOff x="1224126" y="4109197"/>
            <a:chExt cx="9110687" cy="804142"/>
          </a:xfrm>
        </p:grpSpPr>
        <p:sp>
          <p:nvSpPr>
            <p:cNvPr id="22" name="矩形 21"/>
            <p:cNvSpPr/>
            <p:nvPr/>
          </p:nvSpPr>
          <p:spPr>
            <a:xfrm>
              <a:off x="1224126" y="4109197"/>
              <a:ext cx="8985348" cy="656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3" name="对象 2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27001012"/>
                </p:ext>
              </p:extLst>
            </p:nvPr>
          </p:nvGraphicFramePr>
          <p:xfrm>
            <a:off x="4245163" y="4264052"/>
            <a:ext cx="6089650" cy="6492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186" name="Equation" r:id="rId4" imgW="2374560" imgH="253800" progId="Equation.DSMT4">
                    <p:embed/>
                  </p:oleObj>
                </mc:Choice>
                <mc:Fallback>
                  <p:oleObj name="Equation" r:id="rId4" imgW="2374560" imgH="253800" progId="Equation.DSMT4">
                    <p:embed/>
                    <p:pic>
                      <p:nvPicPr>
                        <p:cNvPr id="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5163" y="4264052"/>
                          <a:ext cx="6089650" cy="64928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54220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1531106" y="1125112"/>
            <a:ext cx="861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构造最优解：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477928" y="1917059"/>
            <a:ext cx="3729662" cy="3168919"/>
            <a:chOff x="3350342" y="2531897"/>
            <a:chExt cx="3729662" cy="316891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71592" y="2577327"/>
              <a:ext cx="3708412" cy="3123489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3350342" y="2531897"/>
              <a:ext cx="7394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dp[][]</a:t>
              </a:r>
              <a:endPara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142" y="1962488"/>
            <a:ext cx="3663642" cy="3123489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759829" y="5211410"/>
            <a:ext cx="499156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答案：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——2——4——6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835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1125538"/>
            <a:ext cx="8712968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属于线性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的一种，以区间长度作为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rPr>
              <a:t>的阶段，以区间的左右端点作为状态的维度。一个状态通常由被它包含且比它更小的区间状态转移而来。阶段（长度）、状态（左右端点）、决策三者按照由外到内的顺序构成三层循环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19343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766614" y="1011558"/>
            <a:ext cx="89133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题目描述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P1359/T1624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）：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长江游艇俱乐部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在长江上设置了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个游艇出租站，游客可以在这些出租站租用游艇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，在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下游的任何一个游艇出租站归还游艇。游艇出租站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到游艇出租站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之间的租金为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现在要求出从游艇出租站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到游艇出租站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所需的最少的租金</a:t>
            </a: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098" name="对象 47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599632">
            <a:off x="3601963" y="3681855"/>
            <a:ext cx="417646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1100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622598" y="1557586"/>
            <a:ext cx="898978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要租用游艇从一个站到另外一个站时，中间可能经过很多站点，不同的停靠站策略就有不同的租金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如果穷举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所有的停靠策略，例如一共有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个站点，当求子问题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个站点的停靠策略时，子问题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有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5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），（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6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endParaRPr lang="en-US" altLang="zh-CN" sz="24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4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7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8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9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10</a:t>
            </a: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）。</a:t>
            </a:r>
            <a:endParaRPr lang="zh-CN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70670" y="1048165"/>
            <a:ext cx="86104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问题分析：</a:t>
            </a:r>
            <a:endParaRPr lang="zh-CN" altLang="zh-CN" sz="3200" b="1" dirty="0">
              <a:solidFill>
                <a:schemeClr val="accent5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901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矩形 1"/>
          <p:cNvSpPr/>
          <p:nvPr/>
        </p:nvSpPr>
        <p:spPr>
          <a:xfrm>
            <a:off x="520196" y="959518"/>
            <a:ext cx="89897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如果再继续求解子问题，会发现有大量的子问题重叠，其算法时间复杂度为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2800" i="1" baseline="30000" dirty="0"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，暴力穷举的办法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是不</a:t>
            </a:r>
            <a:r>
              <a:rPr lang="zh-CN" altLang="en-US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可取的</a:t>
            </a:r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601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是否可以使用动态规划？</a:t>
            </a:r>
            <a:endParaRPr lang="zh-CN" altLang="zh-CN" sz="2800" b="1" dirty="0">
              <a:solidFill>
                <a:schemeClr val="accent5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926854" y="3067400"/>
            <a:ext cx="5065022" cy="2814199"/>
            <a:chOff x="3389226" y="2746778"/>
            <a:chExt cx="6756376" cy="2814199"/>
          </a:xfrm>
        </p:grpSpPr>
        <p:grpSp>
          <p:nvGrpSpPr>
            <p:cNvPr id="7" name="组合 6"/>
            <p:cNvGrpSpPr/>
            <p:nvPr/>
          </p:nvGrpSpPr>
          <p:grpSpPr>
            <a:xfrm flipH="1">
              <a:off x="3391919" y="2746778"/>
              <a:ext cx="1829684" cy="1082122"/>
              <a:chOff x="3006872" y="1129208"/>
              <a:chExt cx="1525938" cy="1516360"/>
            </a:xfrm>
          </p:grpSpPr>
          <p:sp>
            <p:nvSpPr>
              <p:cNvPr id="23" name="圆角矩形 26"/>
              <p:cNvSpPr/>
              <p:nvPr/>
            </p:nvSpPr>
            <p:spPr>
              <a:xfrm>
                <a:off x="3006872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5FCACB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TextBox 58"/>
              <p:cNvSpPr txBox="1"/>
              <p:nvPr/>
            </p:nvSpPr>
            <p:spPr>
              <a:xfrm>
                <a:off x="3604087" y="1649338"/>
                <a:ext cx="499942" cy="733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660033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01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390572" y="3589450"/>
              <a:ext cx="1829684" cy="1145724"/>
              <a:chOff x="4607328" y="1129208"/>
              <a:chExt cx="1525938" cy="1516360"/>
            </a:xfrm>
          </p:grpSpPr>
          <p:sp>
            <p:nvSpPr>
              <p:cNvPr id="21" name="圆角矩形 26"/>
              <p:cNvSpPr/>
              <p:nvPr/>
            </p:nvSpPr>
            <p:spPr>
              <a:xfrm flipH="1">
                <a:off x="4607328" y="1129208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A0BF0D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TextBox 61"/>
              <p:cNvSpPr txBox="1"/>
              <p:nvPr/>
            </p:nvSpPr>
            <p:spPr>
              <a:xfrm>
                <a:off x="5061347" y="1528001"/>
                <a:ext cx="542098" cy="6924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B11212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02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B11212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 flipH="1">
              <a:off x="5149595" y="3048449"/>
              <a:ext cx="3576688" cy="652486"/>
              <a:chOff x="710069" y="2548099"/>
              <a:chExt cx="3639820" cy="889230"/>
            </a:xfrm>
          </p:grpSpPr>
          <p:cxnSp>
            <p:nvCxnSpPr>
              <p:cNvPr id="19" name="直接连接符 18"/>
              <p:cNvCxnSpPr/>
              <p:nvPr/>
            </p:nvCxnSpPr>
            <p:spPr>
              <a:xfrm flipH="1">
                <a:off x="3540383" y="2971232"/>
                <a:ext cx="809506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20" name="矩形 19"/>
              <p:cNvSpPr>
                <a:spLocks noChangeArrowheads="1"/>
              </p:cNvSpPr>
              <p:nvPr/>
            </p:nvSpPr>
            <p:spPr bwMode="auto">
              <a:xfrm>
                <a:off x="710069" y="2548099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最优子结构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5149595" y="3912833"/>
              <a:ext cx="4264187" cy="652486"/>
              <a:chOff x="8015905" y="2658621"/>
              <a:chExt cx="3446524" cy="889230"/>
            </a:xfrm>
          </p:grpSpPr>
          <p:cxnSp>
            <p:nvCxnSpPr>
              <p:cNvPr id="17" name="直接连接符 16"/>
              <p:cNvCxnSpPr/>
              <p:nvPr/>
            </p:nvCxnSpPr>
            <p:spPr>
              <a:xfrm flipH="1">
                <a:off x="8015905" y="3101117"/>
                <a:ext cx="618094" cy="0"/>
              </a:xfrm>
              <a:prstGeom prst="line">
                <a:avLst/>
              </a:prstGeom>
              <a:noFill/>
              <a:ln w="6350" cap="flat" cmpd="sng" algn="ctr">
                <a:solidFill>
                  <a:srgbClr val="E6325C">
                    <a:lumMod val="50000"/>
                    <a:alpha val="99000"/>
                  </a:srgbClr>
                </a:solidFill>
                <a:prstDash val="sysDash"/>
                <a:headEnd type="oval" w="med" len="med"/>
                <a:tailEnd type="oval" w="med" len="med"/>
              </a:ln>
              <a:effectLst/>
            </p:spPr>
          </p:cxnSp>
          <p:sp>
            <p:nvSpPr>
              <p:cNvPr id="18" name="矩形 17"/>
              <p:cNvSpPr>
                <a:spLocks noChangeArrowheads="1"/>
              </p:cNvSpPr>
              <p:nvPr/>
            </p:nvSpPr>
            <p:spPr bwMode="auto">
              <a:xfrm>
                <a:off x="8761987" y="2658621"/>
                <a:ext cx="2700442" cy="889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</a:pPr>
                <a:r>
                  <a:rPr lang="zh-CN" altLang="en-US" sz="280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子问题重叠</a:t>
                </a:r>
                <a:endParaRPr lang="zh-CN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 rot="16200000">
              <a:off x="3753849" y="4107396"/>
              <a:ext cx="1088958" cy="1818203"/>
              <a:chOff x="4607329" y="2741326"/>
              <a:chExt cx="1525938" cy="1516360"/>
            </a:xfrm>
          </p:grpSpPr>
          <p:sp>
            <p:nvSpPr>
              <p:cNvPr id="15" name="圆角矩形 26"/>
              <p:cNvSpPr/>
              <p:nvPr/>
            </p:nvSpPr>
            <p:spPr>
              <a:xfrm flipH="1" flipV="1">
                <a:off x="4607329" y="2741326"/>
                <a:ext cx="1525938" cy="1516360"/>
              </a:xfrm>
              <a:custGeom>
                <a:avLst/>
                <a:gdLst/>
                <a:ahLst/>
                <a:cxnLst/>
                <a:rect l="l" t="t" r="r" b="b"/>
                <a:pathLst>
                  <a:path w="1525938" h="1516360">
                    <a:moveTo>
                      <a:pt x="904603" y="0"/>
                    </a:moveTo>
                    <a:cubicBezTo>
                      <a:pt x="1058735" y="0"/>
                      <a:pt x="1184591" y="121065"/>
                      <a:pt x="1191155" y="273347"/>
                    </a:cubicBezTo>
                    <a:lnTo>
                      <a:pt x="1368771" y="273347"/>
                    </a:lnTo>
                    <a:cubicBezTo>
                      <a:pt x="1455572" y="273347"/>
                      <a:pt x="1525938" y="343713"/>
                      <a:pt x="1525938" y="430514"/>
                    </a:cubicBezTo>
                    <a:lnTo>
                      <a:pt x="1525938" y="611087"/>
                    </a:lnTo>
                    <a:lnTo>
                      <a:pt x="1507259" y="609204"/>
                    </a:lnTo>
                    <a:cubicBezTo>
                      <a:pt x="1348183" y="609204"/>
                      <a:pt x="1219227" y="738160"/>
                      <a:pt x="1219227" y="897236"/>
                    </a:cubicBezTo>
                    <a:cubicBezTo>
                      <a:pt x="1219227" y="1056312"/>
                      <a:pt x="1348183" y="1185268"/>
                      <a:pt x="1507259" y="1185268"/>
                    </a:cubicBezTo>
                    <a:cubicBezTo>
                      <a:pt x="1513562" y="1185268"/>
                      <a:pt x="1519818" y="1185066"/>
                      <a:pt x="1525938" y="1183385"/>
                    </a:cubicBezTo>
                    <a:lnTo>
                      <a:pt x="1525938" y="1359193"/>
                    </a:lnTo>
                    <a:cubicBezTo>
                      <a:pt x="1525938" y="1445994"/>
                      <a:pt x="1455572" y="1516360"/>
                      <a:pt x="1368771" y="1516360"/>
                    </a:cubicBezTo>
                    <a:lnTo>
                      <a:pt x="1191254" y="1516360"/>
                    </a:lnTo>
                    <a:lnTo>
                      <a:pt x="1192636" y="1502644"/>
                    </a:lnTo>
                    <a:cubicBezTo>
                      <a:pt x="1192636" y="1343568"/>
                      <a:pt x="1063680" y="1214612"/>
                      <a:pt x="904604" y="1214612"/>
                    </a:cubicBezTo>
                    <a:cubicBezTo>
                      <a:pt x="745528" y="1214612"/>
                      <a:pt x="616572" y="1343568"/>
                      <a:pt x="616572" y="1502644"/>
                    </a:cubicBezTo>
                    <a:cubicBezTo>
                      <a:pt x="616572" y="1507259"/>
                      <a:pt x="616681" y="1511848"/>
                      <a:pt x="617955" y="1516360"/>
                    </a:cubicBezTo>
                    <a:lnTo>
                      <a:pt x="426150" y="1516360"/>
                    </a:lnTo>
                    <a:cubicBezTo>
                      <a:pt x="339349" y="1516360"/>
                      <a:pt x="268983" y="1445994"/>
                      <a:pt x="268983" y="1359193"/>
                    </a:cubicBezTo>
                    <a:lnTo>
                      <a:pt x="268983" y="1183347"/>
                    </a:lnTo>
                    <a:cubicBezTo>
                      <a:pt x="118743" y="1174794"/>
                      <a:pt x="0" y="1049882"/>
                      <a:pt x="0" y="897235"/>
                    </a:cubicBezTo>
                    <a:cubicBezTo>
                      <a:pt x="0" y="744588"/>
                      <a:pt x="118743" y="619676"/>
                      <a:pt x="268983" y="611123"/>
                    </a:cubicBezTo>
                    <a:lnTo>
                      <a:pt x="268983" y="430514"/>
                    </a:lnTo>
                    <a:cubicBezTo>
                      <a:pt x="268983" y="343713"/>
                      <a:pt x="339349" y="273347"/>
                      <a:pt x="426150" y="273347"/>
                    </a:cubicBezTo>
                    <a:lnTo>
                      <a:pt x="618051" y="273347"/>
                    </a:lnTo>
                    <a:cubicBezTo>
                      <a:pt x="624616" y="121065"/>
                      <a:pt x="750471" y="0"/>
                      <a:pt x="904603" y="0"/>
                    </a:cubicBezTo>
                    <a:close/>
                  </a:path>
                </a:pathLst>
              </a:custGeom>
              <a:solidFill>
                <a:srgbClr val="319095"/>
              </a:solidFill>
              <a:ln w="10795" cap="flat" cmpd="sng" algn="ctr">
                <a:noFill/>
                <a:prstDash val="solid"/>
              </a:ln>
              <a:effectLst/>
            </p:spPr>
            <p:txBody>
              <a:bodyPr rtlCol="0"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TextBox 64"/>
              <p:cNvSpPr txBox="1"/>
              <p:nvPr/>
            </p:nvSpPr>
            <p:spPr>
              <a:xfrm rot="5400000">
                <a:off x="5121410" y="3067842"/>
                <a:ext cx="553027" cy="7331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9900CC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03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9900CC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3" name="矩形 12"/>
            <p:cNvSpPr>
              <a:spLocks noChangeArrowheads="1"/>
            </p:cNvSpPr>
            <p:nvPr/>
          </p:nvSpPr>
          <p:spPr bwMode="auto">
            <a:xfrm>
              <a:off x="6085699" y="4797946"/>
              <a:ext cx="4059903" cy="6524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zh-CN" altLang="en-US" sz="28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无后效性</a:t>
              </a:r>
              <a:endParaRPr lang="zh-CN" alt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4" name="直接连接符 13"/>
            <p:cNvCxnSpPr/>
            <p:nvPr/>
          </p:nvCxnSpPr>
          <p:spPr>
            <a:xfrm flipH="1">
              <a:off x="5149595" y="5101618"/>
              <a:ext cx="764732" cy="0"/>
            </a:xfrm>
            <a:prstGeom prst="line">
              <a:avLst/>
            </a:prstGeom>
            <a:noFill/>
            <a:ln w="6350" cap="flat" cmpd="sng" algn="ctr">
              <a:solidFill>
                <a:srgbClr val="E6325C">
                  <a:lumMod val="50000"/>
                  <a:alpha val="99000"/>
                </a:srgbClr>
              </a:solidFill>
              <a:prstDash val="sysDash"/>
              <a:headEnd type="oval" w="med" len="med"/>
              <a:tailEnd type="oval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8871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145632" y="1053530"/>
            <a:ext cx="881318" cy="853724"/>
            <a:chOff x="5850034" y="1848492"/>
            <a:chExt cx="504056" cy="504056"/>
          </a:xfrm>
          <a:solidFill>
            <a:srgbClr val="0070C0"/>
          </a:solidFill>
        </p:grpSpPr>
        <p:sp>
          <p:nvSpPr>
            <p:cNvPr id="16" name="椭圆 15"/>
            <p:cNvSpPr/>
            <p:nvPr/>
          </p:nvSpPr>
          <p:spPr>
            <a:xfrm>
              <a:off x="5850034" y="1848492"/>
              <a:ext cx="504056" cy="504056"/>
            </a:xfrm>
            <a:prstGeom prst="ellipse">
              <a:avLst/>
            </a:prstGeom>
            <a:solidFill>
              <a:srgbClr val="0066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TextBox 5"/>
            <p:cNvSpPr txBox="1"/>
            <p:nvPr/>
          </p:nvSpPr>
          <p:spPr>
            <a:xfrm>
              <a:off x="5880364" y="1931243"/>
              <a:ext cx="453105" cy="345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8" name="TextBox 30"/>
          <p:cNvSpPr txBox="1"/>
          <p:nvPr/>
        </p:nvSpPr>
        <p:spPr>
          <a:xfrm>
            <a:off x="2314982" y="1165988"/>
            <a:ext cx="2575066" cy="7201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30000"/>
              </a:lnSpc>
            </a:pPr>
            <a:r>
              <a:rPr lang="zh-CN" altLang="en-US" sz="3600" b="1" dirty="0" smtClean="0">
                <a:ln/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最优子结构</a:t>
            </a:r>
            <a:endParaRPr lang="en-US" altLang="zh-CN" sz="3600" b="1" dirty="0">
              <a:ln/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26654" y="1939716"/>
            <a:ext cx="8989780" cy="1303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01200">
              <a:lnSpc>
                <a:spcPct val="150000"/>
              </a:lnSpc>
            </a:pPr>
            <a:r>
              <a:rPr lang="zh-CN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分析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个站点（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+1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，…，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）的最优解（最少租金）问题，考查是否具有最优子结构性质。</a:t>
            </a:r>
          </a:p>
        </p:txBody>
      </p:sp>
      <p:pic>
        <p:nvPicPr>
          <p:cNvPr id="2" name="对象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5214" y="3343137"/>
            <a:ext cx="6869152" cy="858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矩形 31"/>
          <p:cNvSpPr/>
          <p:nvPr/>
        </p:nvSpPr>
        <p:spPr>
          <a:xfrm>
            <a:off x="3455132" y="3986741"/>
            <a:ext cx="504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endParaRPr lang="zh-CN" altLang="zh-CN" sz="36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6955734" y="4079607"/>
            <a:ext cx="5040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 i="1" dirty="0" smtClean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</a:t>
            </a:r>
            <a:endParaRPr lang="zh-CN" altLang="zh-CN" sz="3600" b="1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253449" y="4941962"/>
            <a:ext cx="969197" cy="916189"/>
            <a:chOff x="6156589" y="2586760"/>
            <a:chExt cx="504056" cy="504056"/>
          </a:xfrm>
        </p:grpSpPr>
        <p:sp>
          <p:nvSpPr>
            <p:cNvPr id="14" name="椭圆 13"/>
            <p:cNvSpPr/>
            <p:nvPr/>
          </p:nvSpPr>
          <p:spPr>
            <a:xfrm>
              <a:off x="6156589" y="2586760"/>
              <a:ext cx="504056" cy="504056"/>
            </a:xfrm>
            <a:prstGeom prst="ellipse">
              <a:avLst/>
            </a:prstGeom>
            <a:solidFill>
              <a:srgbClr val="A0BF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TextBox 11"/>
            <p:cNvSpPr txBox="1"/>
            <p:nvPr/>
          </p:nvSpPr>
          <p:spPr>
            <a:xfrm>
              <a:off x="6208814" y="2672103"/>
              <a:ext cx="392832" cy="35558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TextBox 30"/>
          <p:cNvSpPr txBox="1"/>
          <p:nvPr/>
        </p:nvSpPr>
        <p:spPr>
          <a:xfrm>
            <a:off x="2638822" y="5030723"/>
            <a:ext cx="2520280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1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子问题重叠</a:t>
            </a:r>
            <a:endParaRPr lang="en-US" altLang="zh-CN" sz="3600" b="1" dirty="0">
              <a:ln/>
              <a:solidFill>
                <a:schemeClr val="accent1">
                  <a:lumMod val="75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5591154" y="4941962"/>
            <a:ext cx="936100" cy="933163"/>
            <a:chOff x="6192159" y="2586760"/>
            <a:chExt cx="468486" cy="504056"/>
          </a:xfrm>
        </p:grpSpPr>
        <p:sp>
          <p:nvSpPr>
            <p:cNvPr id="22" name="椭圆 21"/>
            <p:cNvSpPr/>
            <p:nvPr/>
          </p:nvSpPr>
          <p:spPr>
            <a:xfrm>
              <a:off x="6192159" y="2586760"/>
              <a:ext cx="468486" cy="504056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 b="1">
                <a:solidFill>
                  <a:schemeClr val="accent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TextBox 11"/>
            <p:cNvSpPr txBox="1"/>
            <p:nvPr/>
          </p:nvSpPr>
          <p:spPr>
            <a:xfrm>
              <a:off x="6234813" y="2680384"/>
              <a:ext cx="371816" cy="3297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600" b="1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4" name="TextBox 30"/>
          <p:cNvSpPr txBox="1"/>
          <p:nvPr/>
        </p:nvSpPr>
        <p:spPr>
          <a:xfrm>
            <a:off x="6847722" y="5024371"/>
            <a:ext cx="1983788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  <a:scene3d>
              <a:camera prst="obliqueTopLef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lnSpc>
                <a:spcPct val="150000"/>
              </a:lnSpc>
            </a:pPr>
            <a:r>
              <a:rPr lang="zh-CN" altLang="en-US" sz="3600" b="1" dirty="0" smtClean="0">
                <a:ln/>
                <a:solidFill>
                  <a:schemeClr val="accent4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无后效性</a:t>
            </a:r>
            <a:endParaRPr lang="en-US" altLang="zh-CN" sz="3600" b="1" dirty="0">
              <a:ln/>
              <a:solidFill>
                <a:schemeClr val="accent4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98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8" grpId="0"/>
      <p:bldP spid="32" grpId="0"/>
      <p:bldP spid="33" grpId="0"/>
      <p:bldP spid="20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38" name="矩形 37"/>
          <p:cNvSpPr/>
          <p:nvPr/>
        </p:nvSpPr>
        <p:spPr>
          <a:xfrm>
            <a:off x="262558" y="1253226"/>
            <a:ext cx="898534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确定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状态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划分阶段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决策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选择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endParaRPr lang="en-US" altLang="zh-CN" sz="2800" b="1" dirty="0" smtClean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边界条件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637200"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求解目标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en-US" altLang="zh-CN" sz="2800" dirty="0" err="1" smtClean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946466" y="1268840"/>
            <a:ext cx="790126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表示第</a:t>
            </a:r>
            <a:r>
              <a:rPr lang="en-US" altLang="zh-CN" sz="2800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个站点到第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站点的最</a:t>
            </a: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少租金。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973203" y="1904549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区间长度。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973203" y="2540258"/>
            <a:ext cx="8985348" cy="656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637200">
              <a:lnSpc>
                <a:spcPct val="150000"/>
              </a:lnSpc>
            </a:pPr>
            <a:r>
              <a:rPr lang="zh-CN" altLang="en-US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原问题与子问题之间的关系。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" name="对象 4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6671" y="3228513"/>
            <a:ext cx="5328592" cy="666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038254" y="3832813"/>
            <a:ext cx="9012209" cy="804275"/>
            <a:chOff x="1224126" y="4109197"/>
            <a:chExt cx="9012209" cy="804275"/>
          </a:xfrm>
        </p:grpSpPr>
        <p:sp>
          <p:nvSpPr>
            <p:cNvPr id="14" name="矩形 13"/>
            <p:cNvSpPr/>
            <p:nvPr/>
          </p:nvSpPr>
          <p:spPr>
            <a:xfrm>
              <a:off x="1224126" y="4109197"/>
              <a:ext cx="8985348" cy="656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6268371"/>
                </p:ext>
              </p:extLst>
            </p:nvPr>
          </p:nvGraphicFramePr>
          <p:xfrm>
            <a:off x="4341947" y="4264184"/>
            <a:ext cx="5894388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02" name="Equation" r:id="rId5" imgW="2298600" imgH="253800" progId="Equation.DSMT4">
                    <p:embed/>
                  </p:oleObj>
                </mc:Choice>
                <mc:Fallback>
                  <p:oleObj name="Equation" r:id="rId5" imgW="2298600" imgH="253800" progId="Equation.DSMT4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947" y="4264184"/>
                          <a:ext cx="5894388" cy="649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" name="矩形 16"/>
          <p:cNvSpPr/>
          <p:nvPr/>
        </p:nvSpPr>
        <p:spPr>
          <a:xfrm>
            <a:off x="3558534" y="4566496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sp>
        <p:nvSpPr>
          <p:cNvPr id="22" name="矩形 21"/>
          <p:cNvSpPr/>
          <p:nvPr/>
        </p:nvSpPr>
        <p:spPr>
          <a:xfrm>
            <a:off x="3550228" y="5225992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dp[1][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906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/>
      <p:bldP spid="17" grpId="0"/>
      <p:bldP spid="2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122" name="Picture 2" descr="043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8" y="2577327"/>
            <a:ext cx="3816424" cy="32439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/>
          <p:cNvGrpSpPr/>
          <p:nvPr/>
        </p:nvGrpSpPr>
        <p:grpSpPr>
          <a:xfrm>
            <a:off x="5519142" y="2577327"/>
            <a:ext cx="3957859" cy="3243960"/>
            <a:chOff x="5519142" y="2577327"/>
            <a:chExt cx="3957859" cy="3243960"/>
          </a:xfrm>
        </p:grpSpPr>
        <p:pic>
          <p:nvPicPr>
            <p:cNvPr id="18" name="Picture 2" descr="0434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60577" y="2577327"/>
              <a:ext cx="3816424" cy="32439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矩形 18"/>
            <p:cNvSpPr/>
            <p:nvPr/>
          </p:nvSpPr>
          <p:spPr>
            <a:xfrm>
              <a:off x="5519142" y="2577327"/>
              <a:ext cx="7394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dp[][]</a:t>
              </a:r>
              <a:endPara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15" name="矩形 14"/>
          <p:cNvSpPr/>
          <p:nvPr/>
        </p:nvSpPr>
        <p:spPr>
          <a:xfrm>
            <a:off x="1414686" y="1128860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边界条件：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+1</a:t>
            </a:r>
            <a:r>
              <a:rPr lang="zh-CN" altLang="zh-CN" sz="2800" dirty="0" smtClean="0"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]=</a:t>
            </a:r>
            <a:r>
              <a:rPr lang="en-US" altLang="zh-CN" sz="2800" i="1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][</a:t>
            </a:r>
            <a:r>
              <a:rPr lang="en-US" altLang="zh-CN" sz="2800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800" dirty="0"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</p:txBody>
      </p:sp>
      <p:grpSp>
        <p:nvGrpSpPr>
          <p:cNvPr id="16" name="组合 15"/>
          <p:cNvGrpSpPr/>
          <p:nvPr/>
        </p:nvGrpSpPr>
        <p:grpSpPr>
          <a:xfrm>
            <a:off x="766614" y="1664169"/>
            <a:ext cx="9012209" cy="804275"/>
            <a:chOff x="1224126" y="4109197"/>
            <a:chExt cx="9012209" cy="804275"/>
          </a:xfrm>
        </p:grpSpPr>
        <p:sp>
          <p:nvSpPr>
            <p:cNvPr id="20" name="矩形 19"/>
            <p:cNvSpPr/>
            <p:nvPr/>
          </p:nvSpPr>
          <p:spPr>
            <a:xfrm>
              <a:off x="1224126" y="4109197"/>
              <a:ext cx="8985348" cy="6568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indent="637200">
                <a:lnSpc>
                  <a:spcPct val="150000"/>
                </a:lnSpc>
              </a:pPr>
              <a:r>
                <a:rPr lang="zh-CN" altLang="en-US" sz="2800" dirty="0" smtClean="0">
                  <a:latin typeface="宋体" panose="02010600030101010101" pitchFamily="2" charset="-122"/>
                  <a:ea typeface="宋体" panose="02010600030101010101" pitchFamily="2" charset="-122"/>
                </a:rPr>
                <a:t>状态转移方程：</a:t>
              </a:r>
              <a:endParaRPr lang="zh-CN" altLang="en-US" sz="28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21" name="对象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82038217"/>
                </p:ext>
              </p:extLst>
            </p:nvPr>
          </p:nvGraphicFramePr>
          <p:xfrm>
            <a:off x="4341947" y="4264184"/>
            <a:ext cx="5894388" cy="649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69" name="Equation" r:id="rId5" imgW="2298600" imgH="253800" progId="Equation.DSMT4">
                    <p:embed/>
                  </p:oleObj>
                </mc:Choice>
                <mc:Fallback>
                  <p:oleObj name="Equation" r:id="rId5" imgW="2298600" imgH="253800" progId="Equation.DSMT4">
                    <p:embed/>
                    <p:pic>
                      <p:nvPicPr>
                        <p:cNvPr id="3" name="对象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1947" y="4264184"/>
                          <a:ext cx="5894388" cy="6492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8169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直接连接符 39"/>
          <p:cNvCxnSpPr/>
          <p:nvPr/>
        </p:nvCxnSpPr>
        <p:spPr>
          <a:xfrm>
            <a:off x="0" y="909514"/>
            <a:ext cx="12200731" cy="0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燕尾形 41"/>
          <p:cNvSpPr/>
          <p:nvPr/>
        </p:nvSpPr>
        <p:spPr>
          <a:xfrm>
            <a:off x="-5810" y="1"/>
            <a:ext cx="860084" cy="9095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054646" y="215857"/>
            <a:ext cx="39604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印品黑体" panose="00000500000000000000" pitchFamily="2" charset="-122"/>
              </a:rPr>
              <a:t>动态规划秘籍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119843" y="1169641"/>
            <a:ext cx="1219041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7" name="组合 6"/>
          <p:cNvGrpSpPr/>
          <p:nvPr/>
        </p:nvGrpSpPr>
        <p:grpSpPr>
          <a:xfrm>
            <a:off x="2422798" y="2144360"/>
            <a:ext cx="4410690" cy="3600400"/>
            <a:chOff x="3286894" y="2531897"/>
            <a:chExt cx="3780821" cy="312348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9303" y="2531897"/>
              <a:ext cx="3708412" cy="3123489"/>
            </a:xfrm>
            <a:prstGeom prst="rect">
              <a:avLst/>
            </a:prstGeom>
          </p:spPr>
        </p:pic>
        <p:sp>
          <p:nvSpPr>
            <p:cNvPr id="19" name="矩形 18"/>
            <p:cNvSpPr/>
            <p:nvPr/>
          </p:nvSpPr>
          <p:spPr>
            <a:xfrm>
              <a:off x="3286894" y="2531897"/>
              <a:ext cx="739473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en-US" altLang="zh-CN" sz="2000" dirty="0" smtClean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dp[][]</a:t>
              </a:r>
              <a:endParaRPr lang="zh-CN" altLang="zh-CN" sz="2000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1563926" y="1274582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求解</a:t>
            </a:r>
            <a:r>
              <a:rPr lang="zh-CN" altLang="en-US" sz="2800" b="1" dirty="0" smtClean="0">
                <a:solidFill>
                  <a:schemeClr val="accent5">
                    <a:lumMod val="75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目标：</a:t>
            </a:r>
            <a:endParaRPr lang="zh-CN" altLang="en-US" sz="2800" dirty="0"/>
          </a:p>
        </p:txBody>
      </p:sp>
      <p:sp>
        <p:nvSpPr>
          <p:cNvPr id="15" name="矩形 14"/>
          <p:cNvSpPr/>
          <p:nvPr/>
        </p:nvSpPr>
        <p:spPr>
          <a:xfrm>
            <a:off x="3494411" y="1256073"/>
            <a:ext cx="59766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dp</a:t>
            </a:r>
            <a:r>
              <a:rPr lang="en-US" altLang="zh-CN" sz="2800" dirty="0" smtClean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[1][6]=15</a:t>
            </a:r>
            <a:endParaRPr lang="zh-CN" altLang="zh-CN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364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自定义 81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EF7768"/>
      </a:accent1>
      <a:accent2>
        <a:srgbClr val="C7C7C7"/>
      </a:accent2>
      <a:accent3>
        <a:srgbClr val="38B1BF"/>
      </a:accent3>
      <a:accent4>
        <a:srgbClr val="FF9933"/>
      </a:accent4>
      <a:accent5>
        <a:srgbClr val="7F7F7F"/>
      </a:accent5>
      <a:accent6>
        <a:srgbClr val="878787"/>
      </a:accent6>
      <a:hlink>
        <a:srgbClr val="006387"/>
      </a:hlink>
      <a:folHlink>
        <a:srgbClr val="8B8B8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2752</TotalTime>
  <Words>1027</Words>
  <Application>Microsoft Office PowerPoint</Application>
  <PresentationFormat>自定义</PresentationFormat>
  <Paragraphs>91</Paragraphs>
  <Slides>14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9" baseType="lpstr">
      <vt:lpstr>方正姚体</vt:lpstr>
      <vt:lpstr>华文新魏</vt:lpstr>
      <vt:lpstr>华文行楷</vt:lpstr>
      <vt:lpstr>宋体</vt:lpstr>
      <vt:lpstr>微软雅黑</vt:lpstr>
      <vt:lpstr>印品黑体</vt:lpstr>
      <vt:lpstr>Arial</vt:lpstr>
      <vt:lpstr>Calibri</vt:lpstr>
      <vt:lpstr>Impact</vt:lpstr>
      <vt:lpstr>Times New Roman</vt:lpstr>
      <vt:lpstr>Trebuchet MS</vt:lpstr>
      <vt:lpstr>Wingdings 3</vt:lpstr>
      <vt:lpstr>Office 主题</vt:lpstr>
      <vt:lpstr>平面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276</cp:revision>
  <dcterms:created xsi:type="dcterms:W3CDTF">2015-04-23T03:04:00Z</dcterms:created>
  <dcterms:modified xsi:type="dcterms:W3CDTF">2024-09-20T10:24:48Z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2052-11.1.0.9991</vt:lpwstr>
  </property>
</Properties>
</file>