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375" r:id="rId2"/>
    <p:sldId id="333" r:id="rId3"/>
    <p:sldId id="338" r:id="rId4"/>
    <p:sldId id="330" r:id="rId5"/>
    <p:sldId id="332" r:id="rId6"/>
    <p:sldId id="334" r:id="rId7"/>
    <p:sldId id="335" r:id="rId8"/>
    <p:sldId id="328" r:id="rId9"/>
    <p:sldId id="337" r:id="rId10"/>
    <p:sldId id="262" r:id="rId11"/>
    <p:sldId id="377" r:id="rId12"/>
    <p:sldId id="376" r:id="rId13"/>
    <p:sldId id="381" r:id="rId14"/>
    <p:sldId id="316" r:id="rId15"/>
    <p:sldId id="279" r:id="rId16"/>
    <p:sldId id="311" r:id="rId17"/>
    <p:sldId id="312" r:id="rId18"/>
    <p:sldId id="322" r:id="rId19"/>
    <p:sldId id="382" r:id="rId20"/>
    <p:sldId id="318" r:id="rId21"/>
    <p:sldId id="320" r:id="rId22"/>
    <p:sldId id="325" r:id="rId23"/>
    <p:sldId id="339" r:id="rId24"/>
    <p:sldId id="286" r:id="rId25"/>
    <p:sldId id="323" r:id="rId26"/>
    <p:sldId id="324" r:id="rId27"/>
    <p:sldId id="378" r:id="rId28"/>
    <p:sldId id="379" r:id="rId29"/>
    <p:sldId id="380" r:id="rId30"/>
    <p:sldId id="280" r:id="rId31"/>
    <p:sldId id="282" r:id="rId32"/>
    <p:sldId id="283" r:id="rId33"/>
    <p:sldId id="281" r:id="rId34"/>
    <p:sldId id="265" r:id="rId35"/>
    <p:sldId id="266" r:id="rId36"/>
    <p:sldId id="267" r:id="rId37"/>
    <p:sldId id="277"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97" autoAdjust="0"/>
    <p:restoredTop sz="86391" autoAdjust="0"/>
  </p:normalViewPr>
  <p:slideViewPr>
    <p:cSldViewPr snapToGrid="0" showGuides="1">
      <p:cViewPr varScale="1">
        <p:scale>
          <a:sx n="45" d="100"/>
          <a:sy n="45" d="100"/>
        </p:scale>
        <p:origin x="-950" y="-82"/>
      </p:cViewPr>
      <p:guideLst>
        <p:guide orient="horz" pos="2160"/>
        <p:guide pos="3840"/>
      </p:guideLst>
    </p:cSldViewPr>
  </p:slideViewPr>
  <p:outlineViewPr>
    <p:cViewPr>
      <p:scale>
        <a:sx n="33" d="100"/>
        <a:sy n="33" d="100"/>
      </p:scale>
      <p:origin x="0" y="3826"/>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2C28-FDC6-4206-967F-1201509C7DAC}" type="datetimeFigureOut">
              <a:rPr lang="zh-CN" altLang="en-US" smtClean="0"/>
              <a:t>2024/8/30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0245C9-CF96-4691-8661-A0C9F12AABC1}" type="slidenum">
              <a:rPr lang="zh-CN" altLang="en-US" smtClean="0"/>
              <a:t>‹#›</a:t>
            </a:fld>
            <a:endParaRPr lang="zh-CN" altLang="en-US"/>
          </a:p>
        </p:txBody>
      </p:sp>
    </p:spTree>
    <p:extLst>
      <p:ext uri="{BB962C8B-B14F-4D97-AF65-F5344CB8AC3E}">
        <p14:creationId xmlns:p14="http://schemas.microsoft.com/office/powerpoint/2010/main" val="4391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0245C9-CF96-4691-8661-A0C9F12AABC1}" type="slidenum">
              <a:rPr lang="zh-CN" altLang="en-US" smtClean="0"/>
              <a:t>35</a:t>
            </a:fld>
            <a:endParaRPr lang="zh-CN" altLang="en-US"/>
          </a:p>
        </p:txBody>
      </p:sp>
    </p:spTree>
    <p:extLst>
      <p:ext uri="{BB962C8B-B14F-4D97-AF65-F5344CB8AC3E}">
        <p14:creationId xmlns:p14="http://schemas.microsoft.com/office/powerpoint/2010/main" val="1212757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2024/8/30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2024/8/30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2024/8/30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2024/8/30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2024/8/30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2024/8/30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2024/8/30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2024/8/30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2024/8/30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aike.baidu.com/item/%E7%A9%BA%E9%97%B4%E5%A4%8D%E6%9D%82%E5%BA%A6" TargetMode="External"/><Relationship Id="rId2" Type="http://schemas.openxmlformats.org/officeDocument/2006/relationships/hyperlink" Target="https://baike.baidu.com/item/%E6%97%B6%E9%97%B4%E5%A4%8D%E6%9D%82%E5%BA%A6" TargetMode="External"/><Relationship Id="rId1" Type="http://schemas.openxmlformats.org/officeDocument/2006/relationships/slideLayout" Target="../slideLayouts/slideLayout7.xml"/><Relationship Id="rId5" Type="http://schemas.openxmlformats.org/officeDocument/2006/relationships/hyperlink" Target="https://baike.baidu.com/item/%E5%86%85%E5%AD%98" TargetMode="External"/><Relationship Id="rId4" Type="http://schemas.openxmlformats.org/officeDocument/2006/relationships/hyperlink" Target="https://baike.baidu.com/item/%E5%AF%84%E5%AD%98%E5%99%A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176042" y="1885063"/>
            <a:ext cx="2160588" cy="1846580"/>
          </a:xfrm>
          <a:prstGeom prst="rect">
            <a:avLst/>
          </a:prstGeom>
          <a:noFill/>
          <a:ln w="9525">
            <a:noFill/>
            <a:miter lim="800000"/>
          </a:ln>
        </p:spPr>
        <p:txBody>
          <a:bodyPr lIns="127000" tIns="0" rIns="127000" bIns="0">
            <a:spAutoFit/>
          </a:bodyPr>
          <a:lstStyle/>
          <a:p>
            <a:r>
              <a:rPr lang="en-US" altLang="zh-CN" sz="12000" b="1" dirty="0">
                <a:solidFill>
                  <a:srgbClr val="003366"/>
                </a:solidFill>
                <a:latin typeface="微软雅黑" panose="020B0503020204020204" charset="-122"/>
                <a:ea typeface="微软雅黑" panose="020B0503020204020204" charset="-122"/>
              </a:rPr>
              <a:t>04</a:t>
            </a:r>
            <a:endParaRPr lang="en-US" altLang="zh-CN" sz="1100" dirty="0"/>
          </a:p>
        </p:txBody>
      </p:sp>
      <p:sp>
        <p:nvSpPr>
          <p:cNvPr id="7" name="标题 6"/>
          <p:cNvSpPr>
            <a:spLocks noGrp="1"/>
          </p:cNvSpPr>
          <p:nvPr>
            <p:ph type="title"/>
          </p:nvPr>
        </p:nvSpPr>
        <p:spPr>
          <a:xfrm>
            <a:off x="5393333" y="1971235"/>
            <a:ext cx="2674640" cy="580926"/>
          </a:xfrm>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defRPr/>
            </a:pPr>
            <a:r>
              <a:rPr kumimoji="0" lang="en-US" altLang="zh-CN" sz="3000" b="1" kern="1200" cap="small" baseline="0" dirty="0" smtClean="0">
                <a:solidFill>
                  <a:schemeClr val="tx2"/>
                </a:solidFill>
                <a:latin typeface="+mj-lt"/>
                <a:ea typeface="+mj-ea"/>
                <a:cs typeface="+mj-cs"/>
              </a:rPr>
              <a:t>04 </a:t>
            </a:r>
            <a:r>
              <a:rPr lang="en-US" altLang="zh-CN" sz="3000" dirty="0">
                <a:sym typeface="+mn-ea"/>
              </a:rPr>
              <a:t>C++</a:t>
            </a:r>
            <a:r>
              <a:rPr lang="zh-CN" altLang="en-US" sz="3000" dirty="0">
                <a:sym typeface="+mn-ea"/>
              </a:rPr>
              <a:t>基础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a:t>
            </a:r>
          </a:p>
        </p:txBody>
      </p:sp>
      <p:sp>
        <p:nvSpPr>
          <p:cNvPr id="3" name="矩形 2"/>
          <p:cNvSpPr/>
          <p:nvPr/>
        </p:nvSpPr>
        <p:spPr>
          <a:xfrm>
            <a:off x="1947332" y="358862"/>
            <a:ext cx="9719735" cy="7109639"/>
          </a:xfrm>
          <a:prstGeom prst="rect">
            <a:avLst/>
          </a:prstGeom>
        </p:spPr>
        <p:txBody>
          <a:bodyPr wrap="square">
            <a:spAutoFit/>
          </a:bodyPr>
          <a:lstStyle/>
          <a:p>
            <a:r>
              <a:rPr lang="zh-CN" altLang="en-US" sz="2400" b="1" dirty="0">
                <a:solidFill>
                  <a:srgbClr val="FF0000"/>
                </a:solidFill>
                <a:latin typeface="+mn-ea"/>
              </a:rPr>
              <a:t>冒泡排序</a:t>
            </a:r>
            <a:r>
              <a:rPr lang="zh-CN" altLang="en-US" sz="2400" dirty="0">
                <a:latin typeface="+mn-ea"/>
              </a:rPr>
              <a:t>（</a:t>
            </a:r>
            <a:r>
              <a:rPr lang="en-US" altLang="zh-CN" sz="2400" dirty="0">
                <a:latin typeface="+mn-ea"/>
              </a:rPr>
              <a:t>Bubble Sort</a:t>
            </a:r>
            <a:r>
              <a:rPr lang="zh-CN" altLang="en-US" sz="2400" dirty="0">
                <a:latin typeface="+mn-ea"/>
              </a:rPr>
              <a:t>）‌：通过比较相邻元素并交换它们的位置，将较大的元素“浮”到序列的末尾，直到整个序列排序完成。时间复杂度为</a:t>
            </a:r>
            <a:r>
              <a:rPr lang="en-US" altLang="zh-CN" sz="2400" dirty="0">
                <a:latin typeface="+mn-ea"/>
              </a:rPr>
              <a:t>O(n^2)</a:t>
            </a:r>
            <a:r>
              <a:rPr lang="zh-CN" altLang="en-US" sz="2400" dirty="0">
                <a:latin typeface="+mn-ea"/>
              </a:rPr>
              <a:t>。</a:t>
            </a:r>
          </a:p>
          <a:p>
            <a:endParaRPr lang="zh-CN" altLang="en-US" sz="2400" dirty="0">
              <a:latin typeface="+mn-ea"/>
            </a:endParaRPr>
          </a:p>
          <a:p>
            <a:r>
              <a:rPr lang="zh-CN" altLang="en-US" sz="2400" b="1" dirty="0">
                <a:latin typeface="+mn-ea"/>
              </a:rPr>
              <a:t>‌‌</a:t>
            </a:r>
            <a:r>
              <a:rPr lang="zh-CN" altLang="en-US" sz="2400" b="1" dirty="0">
                <a:solidFill>
                  <a:srgbClr val="FF0000"/>
                </a:solidFill>
                <a:latin typeface="+mn-ea"/>
              </a:rPr>
              <a:t>选择排序</a:t>
            </a:r>
            <a:r>
              <a:rPr lang="zh-CN" altLang="en-US" sz="2400" dirty="0">
                <a:latin typeface="+mn-ea"/>
              </a:rPr>
              <a:t>（</a:t>
            </a:r>
            <a:r>
              <a:rPr lang="en-US" altLang="zh-CN" sz="2400" dirty="0">
                <a:latin typeface="+mn-ea"/>
              </a:rPr>
              <a:t>Selection Sort</a:t>
            </a:r>
            <a:r>
              <a:rPr lang="zh-CN" altLang="en-US" sz="2400" dirty="0">
                <a:latin typeface="+mn-ea"/>
              </a:rPr>
              <a:t>）‌：每次从未排序的元素中选择最小（或最大）的元素，将其放置到已排序序列的末尾，直到所有元素排序完成。时间复杂度为</a:t>
            </a:r>
            <a:r>
              <a:rPr lang="en-US" altLang="zh-CN" sz="2400" dirty="0">
                <a:latin typeface="+mn-ea"/>
              </a:rPr>
              <a:t>O(n^2)</a:t>
            </a:r>
            <a:r>
              <a:rPr lang="zh-CN" altLang="en-US" sz="2400" dirty="0">
                <a:latin typeface="+mn-ea"/>
              </a:rPr>
              <a:t>。</a:t>
            </a:r>
          </a:p>
          <a:p>
            <a:endParaRPr lang="zh-CN" altLang="en-US" sz="2400" dirty="0">
              <a:latin typeface="+mn-ea"/>
            </a:endParaRPr>
          </a:p>
          <a:p>
            <a:r>
              <a:rPr lang="zh-CN" altLang="en-US" sz="2400" b="1" dirty="0">
                <a:solidFill>
                  <a:srgbClr val="FF0000"/>
                </a:solidFill>
                <a:latin typeface="+mn-ea"/>
              </a:rPr>
              <a:t>‌‌插入排序</a:t>
            </a:r>
            <a:r>
              <a:rPr lang="zh-CN" altLang="en-US" sz="2400" dirty="0">
                <a:latin typeface="+mn-ea"/>
              </a:rPr>
              <a:t>（</a:t>
            </a:r>
            <a:r>
              <a:rPr lang="en-US" altLang="zh-CN" sz="2400" dirty="0">
                <a:latin typeface="+mn-ea"/>
              </a:rPr>
              <a:t>Insertion Sort</a:t>
            </a:r>
            <a:r>
              <a:rPr lang="zh-CN" altLang="en-US" sz="2400" dirty="0">
                <a:latin typeface="+mn-ea"/>
              </a:rPr>
              <a:t>）‌：将元素逐个插入到已排序的序列中，通过比较和移动元素来找到正确的位置。时间复杂度为</a:t>
            </a:r>
            <a:r>
              <a:rPr lang="en-US" altLang="zh-CN" sz="2400" dirty="0">
                <a:latin typeface="+mn-ea"/>
              </a:rPr>
              <a:t>O(n^2)</a:t>
            </a:r>
            <a:r>
              <a:rPr lang="zh-CN" altLang="en-US" sz="2400" dirty="0">
                <a:latin typeface="+mn-ea"/>
              </a:rPr>
              <a:t>。</a:t>
            </a:r>
          </a:p>
          <a:p>
            <a:endParaRPr lang="zh-CN" altLang="en-US" sz="2400" dirty="0">
              <a:latin typeface="+mn-ea"/>
            </a:endParaRPr>
          </a:p>
          <a:p>
            <a:r>
              <a:rPr lang="zh-CN" altLang="en-US" sz="2400" b="1" dirty="0" smtClean="0">
                <a:solidFill>
                  <a:srgbClr val="FF0000"/>
                </a:solidFill>
                <a:latin typeface="+mn-ea"/>
              </a:rPr>
              <a:t>‌‌‌‌</a:t>
            </a:r>
            <a:r>
              <a:rPr lang="zh-CN" altLang="en-US" sz="2400" b="1" dirty="0">
                <a:solidFill>
                  <a:srgbClr val="FF0000"/>
                </a:solidFill>
                <a:latin typeface="+mn-ea"/>
              </a:rPr>
              <a:t>归并排序</a:t>
            </a:r>
            <a:r>
              <a:rPr lang="zh-CN" altLang="en-US" sz="2400" dirty="0">
                <a:latin typeface="+mn-ea"/>
              </a:rPr>
              <a:t>（</a:t>
            </a:r>
            <a:r>
              <a:rPr lang="en-US" altLang="zh-CN" sz="2400" dirty="0">
                <a:latin typeface="+mn-ea"/>
              </a:rPr>
              <a:t>Merge Sort</a:t>
            </a:r>
            <a:r>
              <a:rPr lang="zh-CN" altLang="en-US" sz="2400" dirty="0">
                <a:latin typeface="+mn-ea"/>
              </a:rPr>
              <a:t>）‌：将序列分成两半，分别排序后再合并。时间复杂度为</a:t>
            </a:r>
            <a:r>
              <a:rPr lang="en-US" altLang="zh-CN" sz="2400" dirty="0">
                <a:latin typeface="+mn-ea"/>
              </a:rPr>
              <a:t>O(</a:t>
            </a:r>
            <a:r>
              <a:rPr lang="en-US" altLang="zh-CN" sz="2400" dirty="0" err="1">
                <a:latin typeface="+mn-ea"/>
              </a:rPr>
              <a:t>nlogn</a:t>
            </a:r>
            <a:r>
              <a:rPr lang="en-US" altLang="zh-CN" sz="2400" dirty="0">
                <a:latin typeface="+mn-ea"/>
              </a:rPr>
              <a:t>)</a:t>
            </a:r>
            <a:r>
              <a:rPr lang="zh-CN" altLang="en-US" sz="2400" dirty="0">
                <a:latin typeface="+mn-ea"/>
              </a:rPr>
              <a:t>。</a:t>
            </a:r>
          </a:p>
          <a:p>
            <a:endParaRPr lang="zh-CN" altLang="en-US" sz="2400" dirty="0">
              <a:latin typeface="+mn-ea"/>
            </a:endParaRPr>
          </a:p>
          <a:p>
            <a:r>
              <a:rPr lang="zh-CN" altLang="en-US" sz="2400" b="1" dirty="0">
                <a:solidFill>
                  <a:srgbClr val="FF0000"/>
                </a:solidFill>
                <a:latin typeface="+mn-ea"/>
              </a:rPr>
              <a:t>‌‌快速排序</a:t>
            </a:r>
            <a:r>
              <a:rPr lang="zh-CN" altLang="en-US" sz="2400" dirty="0">
                <a:latin typeface="+mn-ea"/>
              </a:rPr>
              <a:t>（</a:t>
            </a:r>
            <a:r>
              <a:rPr lang="en-US" altLang="zh-CN" sz="2400" dirty="0">
                <a:latin typeface="+mn-ea"/>
              </a:rPr>
              <a:t>Quick Sort</a:t>
            </a:r>
            <a:r>
              <a:rPr lang="zh-CN" altLang="en-US" sz="2400" dirty="0">
                <a:latin typeface="+mn-ea"/>
              </a:rPr>
              <a:t>）‌：通过选择一个“基准”元素，将序列分成两部分，一部分包含比基准小的元素，另一部分包含比基准大的元素，然后递归地对这两部分进行排序。时间复杂度为</a:t>
            </a:r>
            <a:r>
              <a:rPr lang="en-US" altLang="zh-CN" sz="2400" dirty="0">
                <a:latin typeface="+mn-ea"/>
              </a:rPr>
              <a:t>O(</a:t>
            </a:r>
            <a:r>
              <a:rPr lang="en-US" altLang="zh-CN" sz="2400" dirty="0" err="1">
                <a:latin typeface="+mn-ea"/>
              </a:rPr>
              <a:t>nlogn</a:t>
            </a:r>
            <a:r>
              <a:rPr lang="en-US" altLang="zh-CN" sz="2400" dirty="0">
                <a:latin typeface="+mn-ea"/>
              </a:rPr>
              <a:t>)</a:t>
            </a:r>
            <a:r>
              <a:rPr lang="zh-CN" altLang="en-US" sz="2400" dirty="0">
                <a:latin typeface="+mn-ea"/>
              </a:rPr>
              <a:t>。</a:t>
            </a:r>
          </a:p>
          <a:p>
            <a:endParaRPr lang="zh-CN" altLang="en-US" sz="2400" dirty="0">
              <a:latin typeface="+mn-ea"/>
            </a:endParaRPr>
          </a:p>
          <a:p>
            <a:r>
              <a:rPr lang="zh-CN" altLang="en-US" sz="2400" b="1" dirty="0" smtClean="0">
                <a:solidFill>
                  <a:srgbClr val="FF0000"/>
                </a:solidFill>
                <a:latin typeface="+mn-ea"/>
              </a:rPr>
              <a:t>‌‌‌</a:t>
            </a:r>
            <a:endParaRPr lang="zh-CN" altLang="en-US" sz="2400" dirty="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4667" y="389466"/>
            <a:ext cx="9956800" cy="6001643"/>
          </a:xfrm>
          <a:prstGeom prst="rect">
            <a:avLst/>
          </a:prstGeom>
        </p:spPr>
        <p:txBody>
          <a:bodyPr wrap="square">
            <a:spAutoFit/>
          </a:bodyPr>
          <a:lstStyle/>
          <a:p>
            <a:r>
              <a:rPr lang="zh-CN" altLang="en-US" sz="2400" b="1" dirty="0">
                <a:solidFill>
                  <a:srgbClr val="FF0000"/>
                </a:solidFill>
                <a:latin typeface="+mn-ea"/>
              </a:rPr>
              <a:t>计数排序</a:t>
            </a:r>
            <a:r>
              <a:rPr lang="zh-CN" altLang="en-US" sz="2400" dirty="0">
                <a:latin typeface="+mn-ea"/>
              </a:rPr>
              <a:t>（</a:t>
            </a:r>
            <a:r>
              <a:rPr lang="en-US" altLang="zh-CN" sz="2400" dirty="0">
                <a:latin typeface="+mn-ea"/>
              </a:rPr>
              <a:t>Counting Sort</a:t>
            </a:r>
            <a:r>
              <a:rPr lang="zh-CN" altLang="en-US" sz="2400" dirty="0">
                <a:latin typeface="+mn-ea"/>
              </a:rPr>
              <a:t>）‌：统计每个元素出现的次数，然后根据这些次数直接输出排序后的序列。时间复杂度为</a:t>
            </a:r>
            <a:r>
              <a:rPr lang="en-US" altLang="zh-CN" sz="2400" dirty="0">
                <a:latin typeface="+mn-ea"/>
              </a:rPr>
              <a:t>O(</a:t>
            </a:r>
            <a:r>
              <a:rPr lang="en-US" altLang="zh-CN" sz="2400" dirty="0" err="1">
                <a:latin typeface="+mn-ea"/>
              </a:rPr>
              <a:t>n+k</a:t>
            </a:r>
            <a:r>
              <a:rPr lang="en-US" altLang="zh-CN" sz="2400" dirty="0">
                <a:latin typeface="+mn-ea"/>
              </a:rPr>
              <a:t>)</a:t>
            </a:r>
            <a:r>
              <a:rPr lang="zh-CN" altLang="en-US" sz="2400" dirty="0">
                <a:latin typeface="+mn-ea"/>
              </a:rPr>
              <a:t>，其中</a:t>
            </a:r>
            <a:r>
              <a:rPr lang="en-US" altLang="zh-CN" sz="2400" dirty="0">
                <a:latin typeface="+mn-ea"/>
              </a:rPr>
              <a:t>k</a:t>
            </a:r>
            <a:r>
              <a:rPr lang="zh-CN" altLang="en-US" sz="2400" dirty="0">
                <a:latin typeface="+mn-ea"/>
              </a:rPr>
              <a:t>是元素范围的大小。</a:t>
            </a:r>
          </a:p>
          <a:p>
            <a:endParaRPr lang="zh-CN" altLang="en-US" sz="2400" dirty="0">
              <a:latin typeface="+mn-ea"/>
            </a:endParaRPr>
          </a:p>
          <a:p>
            <a:r>
              <a:rPr lang="zh-CN" altLang="en-US" sz="2400" dirty="0">
                <a:latin typeface="+mn-ea"/>
              </a:rPr>
              <a:t>‌</a:t>
            </a:r>
            <a:r>
              <a:rPr lang="zh-CN" altLang="en-US" sz="2400" b="1" dirty="0">
                <a:solidFill>
                  <a:srgbClr val="FF0000"/>
                </a:solidFill>
                <a:latin typeface="+mn-ea"/>
              </a:rPr>
              <a:t>桶排序</a:t>
            </a:r>
            <a:r>
              <a:rPr lang="zh-CN" altLang="en-US" sz="2400" dirty="0">
                <a:latin typeface="+mn-ea"/>
              </a:rPr>
              <a:t>（</a:t>
            </a:r>
            <a:r>
              <a:rPr lang="en-US" altLang="zh-CN" sz="2400" dirty="0">
                <a:latin typeface="+mn-ea"/>
              </a:rPr>
              <a:t>Bucket Sort</a:t>
            </a:r>
            <a:r>
              <a:rPr lang="zh-CN" altLang="en-US" sz="2400" dirty="0">
                <a:latin typeface="+mn-ea"/>
              </a:rPr>
              <a:t>）‌：将元素分配到不同的桶中，然后对每个桶中的元素进行排序。时间复杂度为</a:t>
            </a:r>
            <a:r>
              <a:rPr lang="en-US" altLang="zh-CN" sz="2400" dirty="0">
                <a:latin typeface="+mn-ea"/>
              </a:rPr>
              <a:t>O(</a:t>
            </a:r>
            <a:r>
              <a:rPr lang="en-US" altLang="zh-CN" sz="2400" dirty="0" err="1">
                <a:latin typeface="+mn-ea"/>
              </a:rPr>
              <a:t>n+k</a:t>
            </a:r>
            <a:r>
              <a:rPr lang="en-US" altLang="zh-CN" sz="2400" dirty="0">
                <a:latin typeface="+mn-ea"/>
              </a:rPr>
              <a:t>)</a:t>
            </a:r>
            <a:r>
              <a:rPr lang="zh-CN" altLang="en-US" sz="2400" dirty="0">
                <a:latin typeface="+mn-ea"/>
              </a:rPr>
              <a:t>。</a:t>
            </a:r>
          </a:p>
          <a:p>
            <a:endParaRPr lang="en-US" altLang="zh-CN" sz="2400" b="1" dirty="0">
              <a:solidFill>
                <a:srgbClr val="FF0000"/>
              </a:solidFill>
              <a:latin typeface="+mn-ea"/>
            </a:endParaRPr>
          </a:p>
          <a:p>
            <a:r>
              <a:rPr lang="zh-CN" altLang="en-US" sz="2400" b="1" dirty="0">
                <a:solidFill>
                  <a:srgbClr val="FF0000"/>
                </a:solidFill>
                <a:latin typeface="+mn-ea"/>
              </a:rPr>
              <a:t>堆排序</a:t>
            </a:r>
            <a:r>
              <a:rPr lang="zh-CN" altLang="en-US" sz="2400" dirty="0">
                <a:latin typeface="+mn-ea"/>
              </a:rPr>
              <a:t>（</a:t>
            </a:r>
            <a:r>
              <a:rPr lang="en-US" altLang="zh-CN" sz="2400" dirty="0">
                <a:latin typeface="+mn-ea"/>
              </a:rPr>
              <a:t>Heap Sort</a:t>
            </a:r>
            <a:r>
              <a:rPr lang="zh-CN" altLang="en-US" sz="2400" dirty="0">
                <a:latin typeface="+mn-ea"/>
              </a:rPr>
              <a:t>）‌：使用堆的数据结构来维护序列，每次从堆顶取出最大（或最小）元素，然后重新调整堆。时间复杂度为</a:t>
            </a:r>
            <a:r>
              <a:rPr lang="en-US" altLang="zh-CN" sz="2400" dirty="0">
                <a:latin typeface="+mn-ea"/>
              </a:rPr>
              <a:t>O(</a:t>
            </a:r>
            <a:r>
              <a:rPr lang="en-US" altLang="zh-CN" sz="2400" dirty="0" err="1">
                <a:latin typeface="+mn-ea"/>
              </a:rPr>
              <a:t>nlogn</a:t>
            </a:r>
            <a:r>
              <a:rPr lang="en-US" altLang="zh-CN" sz="2400" dirty="0">
                <a:latin typeface="+mn-ea"/>
              </a:rPr>
              <a:t>)</a:t>
            </a:r>
            <a:r>
              <a:rPr lang="zh-CN" altLang="en-US" sz="2400" dirty="0">
                <a:latin typeface="+mn-ea"/>
              </a:rPr>
              <a:t>。</a:t>
            </a:r>
          </a:p>
          <a:p>
            <a:endParaRPr lang="zh-CN" altLang="en-US" sz="2400" dirty="0">
              <a:latin typeface="+mn-ea"/>
            </a:endParaRPr>
          </a:p>
          <a:p>
            <a:r>
              <a:rPr lang="zh-CN" altLang="en-US" sz="2400" b="1" dirty="0">
                <a:solidFill>
                  <a:srgbClr val="FF0000"/>
                </a:solidFill>
                <a:latin typeface="+mn-ea"/>
              </a:rPr>
              <a:t>‌基数排序</a:t>
            </a:r>
            <a:r>
              <a:rPr lang="zh-CN" altLang="en-US" sz="2400" dirty="0">
                <a:latin typeface="+mn-ea"/>
              </a:rPr>
              <a:t>（</a:t>
            </a:r>
            <a:r>
              <a:rPr lang="en-US" altLang="zh-CN" sz="2400" dirty="0">
                <a:latin typeface="+mn-ea"/>
              </a:rPr>
              <a:t>Radix Sort</a:t>
            </a:r>
            <a:r>
              <a:rPr lang="zh-CN" altLang="en-US" sz="2400" dirty="0">
                <a:latin typeface="+mn-ea"/>
              </a:rPr>
              <a:t>）‌：按照每个元素的最低位开始，逐位进行排序。时间复杂度为</a:t>
            </a:r>
            <a:r>
              <a:rPr lang="en-US" altLang="zh-CN" sz="2400" dirty="0">
                <a:latin typeface="+mn-ea"/>
              </a:rPr>
              <a:t>O(</a:t>
            </a:r>
            <a:r>
              <a:rPr lang="en-US" altLang="zh-CN" sz="2400" dirty="0" err="1">
                <a:latin typeface="+mn-ea"/>
              </a:rPr>
              <a:t>dn</a:t>
            </a:r>
            <a:r>
              <a:rPr lang="en-US" altLang="zh-CN" sz="2400" dirty="0">
                <a:latin typeface="+mn-ea"/>
              </a:rPr>
              <a:t>)</a:t>
            </a:r>
            <a:r>
              <a:rPr lang="zh-CN" altLang="en-US" sz="2400" dirty="0">
                <a:latin typeface="+mn-ea"/>
              </a:rPr>
              <a:t>，其中</a:t>
            </a:r>
            <a:r>
              <a:rPr lang="en-US" altLang="zh-CN" sz="2400" dirty="0">
                <a:latin typeface="+mn-ea"/>
              </a:rPr>
              <a:t>d</a:t>
            </a:r>
            <a:r>
              <a:rPr lang="zh-CN" altLang="en-US" sz="2400" dirty="0">
                <a:latin typeface="+mn-ea"/>
              </a:rPr>
              <a:t>是最大数字的位数。</a:t>
            </a:r>
            <a:endParaRPr lang="en-US" altLang="zh-CN" sz="2400" dirty="0">
              <a:latin typeface="+mn-ea"/>
            </a:endParaRPr>
          </a:p>
          <a:p>
            <a:endParaRPr lang="en-US" altLang="zh-CN" sz="2400" b="1" dirty="0">
              <a:solidFill>
                <a:srgbClr val="FF0000"/>
              </a:solidFill>
              <a:latin typeface="+mn-ea"/>
            </a:endParaRPr>
          </a:p>
          <a:p>
            <a:r>
              <a:rPr lang="zh-CN" altLang="en-US" sz="2400" b="1" dirty="0">
                <a:solidFill>
                  <a:srgbClr val="FF0000"/>
                </a:solidFill>
                <a:latin typeface="+mn-ea"/>
              </a:rPr>
              <a:t>希尔排序</a:t>
            </a:r>
            <a:r>
              <a:rPr lang="zh-CN" altLang="en-US" sz="2400" dirty="0">
                <a:latin typeface="+mn-ea"/>
              </a:rPr>
              <a:t>（</a:t>
            </a:r>
            <a:r>
              <a:rPr lang="en-US" altLang="zh-CN" sz="2400" dirty="0">
                <a:latin typeface="+mn-ea"/>
              </a:rPr>
              <a:t>Shell Sort</a:t>
            </a:r>
            <a:r>
              <a:rPr lang="zh-CN" altLang="en-US" sz="2400" dirty="0">
                <a:latin typeface="+mn-ea"/>
              </a:rPr>
              <a:t>）‌：通过比较相隔一定间隔的元素来工作，然后逐渐减少间隔，直到间隔为</a:t>
            </a:r>
            <a:r>
              <a:rPr lang="en-US" altLang="zh-CN" sz="2400" dirty="0">
                <a:latin typeface="+mn-ea"/>
              </a:rPr>
              <a:t>1</a:t>
            </a:r>
            <a:r>
              <a:rPr lang="zh-CN" altLang="en-US" sz="2400" dirty="0">
                <a:latin typeface="+mn-ea"/>
              </a:rPr>
              <a:t>，此时变为插入排序。时间复杂度与增量序列的选取有关，平均时间复杂度为</a:t>
            </a:r>
            <a:r>
              <a:rPr lang="en-US" altLang="zh-CN" sz="2400" dirty="0">
                <a:latin typeface="+mn-ea"/>
              </a:rPr>
              <a:t>O(n^1.3)</a:t>
            </a:r>
            <a:r>
              <a:rPr lang="zh-CN" altLang="en-US" sz="2400" dirty="0">
                <a:latin typeface="+mn-ea"/>
              </a:rPr>
              <a:t>。</a:t>
            </a:r>
            <a:endParaRPr lang="zh-CN" altLang="en-US" sz="2400" dirty="0">
              <a:latin typeface="+mn-ea"/>
            </a:endParaRPr>
          </a:p>
        </p:txBody>
      </p:sp>
    </p:spTree>
    <p:extLst>
      <p:ext uri="{BB962C8B-B14F-4D97-AF65-F5344CB8AC3E}">
        <p14:creationId xmlns:p14="http://schemas.microsoft.com/office/powerpoint/2010/main" val="1599466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9"/>
          <p:cNvSpPr txBox="1"/>
          <p:nvPr/>
        </p:nvSpPr>
        <p:spPr>
          <a:xfrm>
            <a:off x="406399" y="237068"/>
            <a:ext cx="11531599" cy="6001643"/>
          </a:xfrm>
          <a:prstGeom prst="rect">
            <a:avLst/>
          </a:prstGeom>
          <a:noFill/>
          <a:ln w="9525">
            <a:noFill/>
          </a:ln>
        </p:spPr>
        <p:txBody>
          <a:bodyPr wrap="square">
            <a:spAutoFit/>
          </a:bodyPr>
          <a:lstStyle/>
          <a:p>
            <a:pPr indent="0"/>
            <a:r>
              <a:rPr lang="zh-CN" sz="2400" b="0" dirty="0">
                <a:latin typeface="Calibri" panose="020F0502020204030204" charset="0"/>
                <a:ea typeface="宋体" panose="02010600030101010101" pitchFamily="2" charset="-122"/>
              </a:rPr>
              <a:t>【</a:t>
            </a:r>
            <a:r>
              <a:rPr lang="en-US" sz="2400" b="0" dirty="0">
                <a:latin typeface="Calibri" panose="020F0502020204030204" charset="0"/>
              </a:rPr>
              <a:t>2020CSP-J</a:t>
            </a:r>
            <a:r>
              <a:rPr lang="zh-CN" sz="2400" b="0" dirty="0">
                <a:latin typeface="Calibri" panose="020F0502020204030204" charset="0"/>
                <a:ea typeface="宋体" panose="02010600030101010101" pitchFamily="2" charset="-122"/>
              </a:rPr>
              <a:t>】</a:t>
            </a:r>
            <a:r>
              <a:rPr lang="en-US" sz="2400" b="0" dirty="0">
                <a:latin typeface="Calibri" panose="020F0502020204030204" charset="0"/>
              </a:rPr>
              <a:t>5.</a:t>
            </a:r>
            <a:r>
              <a:rPr lang="zh-CN" sz="2400" b="0" dirty="0">
                <a:ea typeface="宋体" panose="02010600030101010101" pitchFamily="2" charset="-122"/>
              </a:rPr>
              <a:t>冒泡排序算法的伪代码如下</a:t>
            </a:r>
            <a:r>
              <a:rPr lang="en-US" sz="2400" b="0" dirty="0">
                <a:latin typeface="Calibri" panose="020F0502020204030204" charset="0"/>
              </a:rPr>
              <a:t>∶</a:t>
            </a:r>
            <a:endParaRPr lang="zh-CN" sz="2400" b="0" dirty="0">
              <a:ea typeface="宋体" panose="02010600030101010101" pitchFamily="2" charset="-122"/>
            </a:endParaRPr>
          </a:p>
          <a:p>
            <a:pPr indent="0"/>
            <a:r>
              <a:rPr lang="zh-CN" sz="2400" b="0" dirty="0">
                <a:ea typeface="宋体" panose="02010600030101010101" pitchFamily="2" charset="-122"/>
              </a:rPr>
              <a:t>输入</a:t>
            </a:r>
            <a:r>
              <a:rPr lang="en-US" sz="2400" b="0" dirty="0">
                <a:latin typeface="Calibri" panose="020F0502020204030204" charset="0"/>
              </a:rPr>
              <a:t>∶</a:t>
            </a:r>
            <a:r>
              <a:rPr lang="zh-CN" sz="2400" b="0" dirty="0">
                <a:ea typeface="宋体" panose="02010600030101010101" pitchFamily="2" charset="-122"/>
              </a:rPr>
              <a:t>数组</a:t>
            </a:r>
            <a:r>
              <a:rPr lang="en-US" sz="2400" b="0" dirty="0">
                <a:latin typeface="Calibri" panose="020F0502020204030204" charset="0"/>
              </a:rPr>
              <a:t>L</a:t>
            </a:r>
            <a:r>
              <a:rPr lang="zh-CN" sz="2400" b="0" dirty="0">
                <a:ea typeface="宋体" panose="02010600030101010101" pitchFamily="2" charset="-122"/>
              </a:rPr>
              <a:t>，</a:t>
            </a:r>
            <a:r>
              <a:rPr lang="en-US" sz="2400" b="0" dirty="0">
                <a:latin typeface="Calibri" panose="020F0502020204030204" charset="0"/>
              </a:rPr>
              <a:t>n≥1</a:t>
            </a:r>
            <a:r>
              <a:rPr lang="zh-CN" sz="2400" b="0" dirty="0">
                <a:ea typeface="宋体" panose="02010600030101010101" pitchFamily="2" charset="-122"/>
              </a:rPr>
              <a:t>。输出</a:t>
            </a:r>
            <a:r>
              <a:rPr lang="en-US" sz="2400" b="0" dirty="0">
                <a:latin typeface="Calibri" panose="020F0502020204030204" charset="0"/>
              </a:rPr>
              <a:t>∶</a:t>
            </a:r>
            <a:r>
              <a:rPr lang="zh-CN" sz="2400" b="0" dirty="0">
                <a:ea typeface="宋体" panose="02010600030101010101" pitchFamily="2" charset="-122"/>
              </a:rPr>
              <a:t>按非递减顺序排序的</a:t>
            </a:r>
            <a:r>
              <a:rPr lang="en-US" sz="2400" b="0" dirty="0">
                <a:latin typeface="Calibri" panose="020F0502020204030204" charset="0"/>
              </a:rPr>
              <a:t>L</a:t>
            </a:r>
            <a:r>
              <a:rPr lang="zh-CN" sz="2400" b="0" dirty="0">
                <a:ea typeface="宋体" panose="02010600030101010101" pitchFamily="2" charset="-122"/>
              </a:rPr>
              <a:t>。</a:t>
            </a:r>
          </a:p>
          <a:p>
            <a:pPr indent="0"/>
            <a:r>
              <a:rPr lang="zh-CN" sz="2400" b="0" dirty="0">
                <a:ea typeface="宋体" panose="02010600030101010101" pitchFamily="2" charset="-122"/>
              </a:rPr>
              <a:t>算法</a:t>
            </a:r>
            <a:r>
              <a:rPr lang="en-US" sz="2400" b="0" dirty="0">
                <a:latin typeface="Calibri" panose="020F0502020204030204" charset="0"/>
              </a:rPr>
              <a:t> </a:t>
            </a:r>
            <a:r>
              <a:rPr lang="en-US" sz="2400" b="0" dirty="0" err="1">
                <a:latin typeface="Calibri" panose="020F0502020204030204" charset="0"/>
              </a:rPr>
              <a:t>BubbleSort</a:t>
            </a:r>
            <a:r>
              <a:rPr lang="en-US" sz="2400" b="0" dirty="0">
                <a:latin typeface="Calibri" panose="020F0502020204030204" charset="0"/>
              </a:rPr>
              <a:t>∶</a:t>
            </a:r>
          </a:p>
          <a:p>
            <a:pPr indent="0"/>
            <a:r>
              <a:rPr sz="2400" b="0" dirty="0"/>
              <a:t>1. FLAG ← n //</a:t>
            </a:r>
            <a:r>
              <a:rPr sz="2400" b="0" dirty="0" err="1"/>
              <a:t>标记被交换的最后元素位置</a:t>
            </a:r>
            <a:endParaRPr sz="2400" b="0" dirty="0"/>
          </a:p>
          <a:p>
            <a:pPr indent="0"/>
            <a:r>
              <a:rPr sz="2400" b="0" dirty="0"/>
              <a:t>2. while FLAG &gt; 1 do</a:t>
            </a:r>
          </a:p>
          <a:p>
            <a:pPr indent="0"/>
            <a:r>
              <a:rPr sz="2400" b="0" dirty="0"/>
              <a:t>3. k ← FLAG -1</a:t>
            </a:r>
          </a:p>
          <a:p>
            <a:pPr indent="0"/>
            <a:r>
              <a:rPr sz="2400" b="0" dirty="0"/>
              <a:t>4. FLAG ← 1</a:t>
            </a:r>
          </a:p>
          <a:p>
            <a:pPr indent="0"/>
            <a:r>
              <a:rPr sz="2400" b="0" dirty="0"/>
              <a:t>5. for j=1 to k do</a:t>
            </a:r>
          </a:p>
          <a:p>
            <a:pPr indent="0"/>
            <a:r>
              <a:rPr sz="2400" b="0" dirty="0"/>
              <a:t>6.   if L(j) &gt; L(j+1) then do</a:t>
            </a:r>
          </a:p>
          <a:p>
            <a:pPr indent="0"/>
            <a:r>
              <a:rPr sz="2400" b="0" dirty="0"/>
              <a:t>7.    L(j)  ↔ L(j+1)</a:t>
            </a:r>
          </a:p>
          <a:p>
            <a:pPr indent="0"/>
            <a:r>
              <a:rPr sz="2400" b="0" dirty="0"/>
              <a:t>8.    FLAG ← j</a:t>
            </a:r>
          </a:p>
          <a:p>
            <a:pPr indent="0"/>
            <a:r>
              <a:rPr sz="2400" b="0" dirty="0" err="1"/>
              <a:t>对</a:t>
            </a:r>
            <a:r>
              <a:rPr lang="en-US" sz="2400" b="0" dirty="0" err="1">
                <a:latin typeface="Calibri" panose="020F0502020204030204" charset="0"/>
              </a:rPr>
              <a:t>n</a:t>
            </a:r>
            <a:r>
              <a:rPr lang="zh-CN" sz="2400" b="0" dirty="0">
                <a:ea typeface="宋体" panose="02010600030101010101" pitchFamily="2" charset="-122"/>
              </a:rPr>
              <a:t>个数用以上冒泡排序算法进行排序，最少需要比较多少次</a:t>
            </a:r>
            <a:r>
              <a:rPr lang="en-US" sz="2400" b="0" dirty="0">
                <a:latin typeface="Calibri" panose="020F0502020204030204" charset="0"/>
              </a:rPr>
              <a:t>?</a:t>
            </a:r>
            <a:r>
              <a:rPr lang="zh-CN" sz="2400" b="0" dirty="0">
                <a:ea typeface="宋体" panose="02010600030101010101" pitchFamily="2" charset="-122"/>
              </a:rPr>
              <a:t>（ ）。</a:t>
            </a:r>
            <a:endParaRPr lang="en-US" sz="2400" b="0" dirty="0">
              <a:latin typeface="Calibri" panose="020F0502020204030204" charset="0"/>
            </a:endParaRPr>
          </a:p>
          <a:p>
            <a:pPr indent="0"/>
            <a:r>
              <a:rPr lang="en-US" sz="2400" b="0" dirty="0">
                <a:latin typeface="Calibri" panose="020F0502020204030204" charset="0"/>
              </a:rPr>
              <a:t>A. n      B. n-2    C. n2     D. n-1</a:t>
            </a:r>
            <a:endParaRPr lang="en-US" sz="2400" b="0" dirty="0">
              <a:solidFill>
                <a:srgbClr val="FF0000"/>
              </a:solidFill>
              <a:latin typeface="微软雅黑" panose="020B0503020204020204" charset="-122"/>
            </a:endParaRPr>
          </a:p>
          <a:p>
            <a:pPr indent="0"/>
            <a:r>
              <a:rPr lang="en-US" sz="2400" b="0" dirty="0">
                <a:solidFill>
                  <a:srgbClr val="FF0000"/>
                </a:solidFill>
                <a:latin typeface="微软雅黑" panose="020B0503020204020204" charset="-122"/>
              </a:rPr>
              <a:t>D</a:t>
            </a:r>
            <a:endParaRPr lang="zh-CN" sz="2400" b="0" dirty="0">
              <a:solidFill>
                <a:srgbClr val="FF0000"/>
              </a:solidFill>
              <a:ea typeface="微软雅黑" panose="020B0503020204020204" charset="-122"/>
            </a:endParaRPr>
          </a:p>
          <a:p>
            <a:pPr indent="0"/>
            <a:r>
              <a:rPr lang="zh-CN" sz="2400" b="0" dirty="0">
                <a:solidFill>
                  <a:srgbClr val="FF0000"/>
                </a:solidFill>
                <a:ea typeface="微软雅黑" panose="020B0503020204020204" charset="-122"/>
              </a:rPr>
              <a:t>冒泡排序比较次数最少的情况：原本所有数字的顺序就是对的，一趟比较结束，所以是比较</a:t>
            </a:r>
            <a:r>
              <a:rPr lang="en-US" sz="2400" b="0" dirty="0">
                <a:solidFill>
                  <a:srgbClr val="FF0000"/>
                </a:solidFill>
                <a:latin typeface="微软雅黑" panose="020B0503020204020204" charset="-122"/>
              </a:rPr>
              <a:t> </a:t>
            </a:r>
            <a:r>
              <a:rPr lang="zh-CN" sz="2400" b="0" dirty="0">
                <a:solidFill>
                  <a:srgbClr val="FF0000"/>
                </a:solidFill>
                <a:ea typeface="微软雅黑" panose="020B0503020204020204" charset="-122"/>
              </a:rPr>
              <a:t>n-1 次。</a:t>
            </a:r>
            <a:endParaRPr lang="zh-CN" altLang="en-US" sz="2400" b="0" dirty="0">
              <a:solidFill>
                <a:srgbClr val="FF0000"/>
              </a:solidFill>
              <a:ea typeface="微软雅黑" panose="020B0503020204020204" charset="-122"/>
            </a:endParaRPr>
          </a:p>
        </p:txBody>
      </p:sp>
    </p:spTree>
    <p:extLst>
      <p:ext uri="{BB962C8B-B14F-4D97-AF65-F5344CB8AC3E}">
        <p14:creationId xmlns:p14="http://schemas.microsoft.com/office/powerpoint/2010/main" val="3118017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4400" y="869778"/>
            <a:ext cx="10684934" cy="1200329"/>
          </a:xfrm>
          <a:prstGeom prst="rect">
            <a:avLst/>
          </a:prstGeom>
        </p:spPr>
        <p:txBody>
          <a:bodyPr wrap="square">
            <a:spAutoFit/>
          </a:bodyPr>
          <a:lstStyle/>
          <a:p>
            <a:r>
              <a:rPr lang="zh-CN" altLang="en-US" sz="2400" dirty="0">
                <a:latin typeface="+mn-ea"/>
                <a:cs typeface="微软雅黑" panose="020B0503020204020204" charset="-122"/>
              </a:rPr>
              <a:t>稳定性指的是对需要排序的数据元素序列，将其按关键字进行排序，若</a:t>
            </a:r>
            <a:r>
              <a:rPr lang="zh-CN" altLang="en-US" sz="2400" dirty="0">
                <a:solidFill>
                  <a:srgbClr val="FF0000"/>
                </a:solidFill>
                <a:latin typeface="+mn-ea"/>
                <a:cs typeface="微软雅黑" panose="020B0503020204020204" charset="-122"/>
              </a:rPr>
              <a:t>相同关键字元素之间的位置关系，排序前与排序后的相对位置不发生变</a:t>
            </a:r>
            <a:r>
              <a:rPr lang="zh-CN" altLang="en-US" sz="2400" dirty="0">
                <a:latin typeface="+mn-ea"/>
                <a:cs typeface="微软雅黑" panose="020B0503020204020204" charset="-122"/>
              </a:rPr>
              <a:t>化，称此排序方法满足稳定性</a:t>
            </a:r>
            <a:r>
              <a:rPr lang="en-US" altLang="zh-CN" sz="2400" dirty="0">
                <a:latin typeface="+mn-ea"/>
                <a:cs typeface="微软雅黑" panose="020B0503020204020204" charset="-122"/>
              </a:rPr>
              <a:t>;</a:t>
            </a:r>
            <a:r>
              <a:rPr lang="zh-CN" altLang="en-US" sz="2400" dirty="0">
                <a:latin typeface="+mn-ea"/>
                <a:cs typeface="微软雅黑" panose="020B0503020204020204" charset="-122"/>
              </a:rPr>
              <a:t>否则称这种排序方法满足不稳定性</a:t>
            </a:r>
            <a:r>
              <a:rPr lang="zh-CN" altLang="en-US" sz="2400" dirty="0" smtClean="0">
                <a:latin typeface="+mn-ea"/>
                <a:cs typeface="微软雅黑" panose="020B0503020204020204" charset="-122"/>
              </a:rPr>
              <a:t>。</a:t>
            </a:r>
            <a:endParaRPr lang="en-US" altLang="zh-CN" sz="2400" dirty="0" smtClean="0">
              <a:latin typeface="+mn-ea"/>
              <a:cs typeface="微软雅黑" panose="020B0503020204020204" charset="-122"/>
            </a:endParaRPr>
          </a:p>
        </p:txBody>
      </p:sp>
      <p:sp>
        <p:nvSpPr>
          <p:cNvPr id="5" name="标题 4"/>
          <p:cNvSpPr>
            <a:spLocks noGrp="1"/>
          </p:cNvSpPr>
          <p:nvPr>
            <p:ph type="title"/>
          </p:nvPr>
        </p:nvSpPr>
        <p:spPr>
          <a:xfrm>
            <a:off x="388937" y="164178"/>
            <a:ext cx="10969200" cy="705600"/>
          </a:xfrm>
        </p:spPr>
        <p:txBody>
          <a:bodyPr>
            <a:normAutofit/>
          </a:bodyPr>
          <a:lstStyle/>
          <a:p>
            <a:r>
              <a:rPr lang="zh-CN" altLang="en-US" sz="3200" dirty="0"/>
              <a:t>排序</a:t>
            </a:r>
            <a:r>
              <a:rPr lang="zh-CN" altLang="zh-CN" sz="3200" kern="1200" dirty="0" smtClean="0">
                <a:solidFill>
                  <a:srgbClr val="FF0000"/>
                </a:solidFill>
                <a:effectLst/>
                <a:latin typeface="微软雅黑"/>
                <a:ea typeface="微软雅黑"/>
                <a:cs typeface="微软雅黑"/>
              </a:rPr>
              <a:t>稳定性</a:t>
            </a:r>
            <a:endParaRPr lang="zh-CN" altLang="en-US" sz="4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275" y="2293226"/>
            <a:ext cx="9368792" cy="4564774"/>
          </a:xfrm>
          <a:prstGeom prst="rect">
            <a:avLst/>
          </a:prstGeom>
        </p:spPr>
      </p:pic>
    </p:spTree>
    <p:extLst>
      <p:ext uri="{BB962C8B-B14F-4D97-AF65-F5344CB8AC3E}">
        <p14:creationId xmlns:p14="http://schemas.microsoft.com/office/powerpoint/2010/main" val="448891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19530" y="260350"/>
            <a:ext cx="9859645" cy="2677656"/>
          </a:xfrm>
          <a:prstGeom prst="rect">
            <a:avLst/>
          </a:prstGeom>
        </p:spPr>
        <p:txBody>
          <a:bodyPr wrap="square">
            <a:spAutoFit/>
          </a:bodyPr>
          <a:lstStyle/>
          <a:p>
            <a:r>
              <a:rPr lang="zh-CN" altLang="zh-CN" sz="2400" dirty="0" smtClean="0">
                <a:solidFill>
                  <a:srgbClr val="121212"/>
                </a:solidFill>
                <a:latin typeface="+mn-ea"/>
                <a:cs typeface="微软雅黑" panose="020B0503020204020204" charset="-122"/>
              </a:rPr>
              <a:t>【</a:t>
            </a:r>
            <a:r>
              <a:rPr lang="en-US" altLang="zh-CN" sz="2400" dirty="0" smtClean="0">
                <a:solidFill>
                  <a:srgbClr val="121212"/>
                </a:solidFill>
                <a:latin typeface="+mn-ea"/>
                <a:cs typeface="微软雅黑" panose="020B0503020204020204" charset="-122"/>
              </a:rPr>
              <a:t>2021CSP-S</a:t>
            </a:r>
            <a:r>
              <a:rPr lang="zh-CN" altLang="zh-CN" sz="2400" dirty="0" smtClean="0">
                <a:solidFill>
                  <a:srgbClr val="121212"/>
                </a:solidFill>
                <a:latin typeface="+mn-ea"/>
                <a:cs typeface="微软雅黑" panose="020B0503020204020204" charset="-122"/>
              </a:rPr>
              <a:t>】</a:t>
            </a:r>
            <a:r>
              <a:rPr lang="en-US" altLang="zh-CN" sz="2400" dirty="0" smtClean="0">
                <a:solidFill>
                  <a:srgbClr val="121212"/>
                </a:solidFill>
                <a:latin typeface="+mn-ea"/>
                <a:cs typeface="微软雅黑" panose="020B0503020204020204" charset="-122"/>
              </a:rPr>
              <a:t>4</a:t>
            </a:r>
            <a:r>
              <a:rPr lang="zh-CN" altLang="zh-CN" sz="2400" dirty="0" smtClean="0">
                <a:solidFill>
                  <a:srgbClr val="121212"/>
                </a:solidFill>
                <a:latin typeface="+mn-ea"/>
                <a:cs typeface="微软雅黑" panose="020B0503020204020204" charset="-122"/>
              </a:rPr>
              <a:t>、以下排序方法中，（ ）是不稳定的。</a:t>
            </a:r>
            <a:r>
              <a:rPr lang="en-US" altLang="zh-CN" sz="2400" dirty="0" smtClean="0">
                <a:solidFill>
                  <a:srgbClr val="121212"/>
                </a:solidFill>
                <a:latin typeface="+mn-ea"/>
                <a:cs typeface="微软雅黑" panose="020B0503020204020204" charset="-122"/>
              </a:rPr>
              <a:t/>
            </a:r>
            <a:br>
              <a:rPr lang="en-US" altLang="zh-CN" sz="2400" dirty="0" smtClean="0">
                <a:solidFill>
                  <a:srgbClr val="121212"/>
                </a:solidFill>
                <a:latin typeface="+mn-ea"/>
                <a:cs typeface="微软雅黑" panose="020B0503020204020204" charset="-122"/>
              </a:rPr>
            </a:br>
            <a:r>
              <a:rPr lang="en-US" altLang="zh-CN" sz="2400" dirty="0" smtClean="0">
                <a:solidFill>
                  <a:srgbClr val="121212"/>
                </a:solidFill>
                <a:latin typeface="+mn-ea"/>
                <a:cs typeface="微软雅黑" panose="020B0503020204020204" charset="-122"/>
              </a:rPr>
              <a:t>A. </a:t>
            </a:r>
            <a:r>
              <a:rPr lang="zh-CN" altLang="zh-CN" sz="2400" dirty="0" smtClean="0">
                <a:solidFill>
                  <a:srgbClr val="121212"/>
                </a:solidFill>
                <a:latin typeface="+mn-ea"/>
                <a:cs typeface="微软雅黑" panose="020B0503020204020204" charset="-122"/>
              </a:rPr>
              <a:t>插入排序</a:t>
            </a:r>
            <a:r>
              <a:rPr lang="en-US" altLang="zh-CN" sz="2400" dirty="0" smtClean="0">
                <a:solidFill>
                  <a:srgbClr val="121212"/>
                </a:solidFill>
                <a:latin typeface="+mn-ea"/>
                <a:cs typeface="微软雅黑" panose="020B0503020204020204" charset="-122"/>
              </a:rPr>
              <a:t>    B. </a:t>
            </a:r>
            <a:r>
              <a:rPr lang="zh-CN" altLang="zh-CN" sz="2400" dirty="0" smtClean="0">
                <a:solidFill>
                  <a:srgbClr val="121212"/>
                </a:solidFill>
                <a:latin typeface="+mn-ea"/>
                <a:cs typeface="微软雅黑" panose="020B0503020204020204" charset="-122"/>
              </a:rPr>
              <a:t>冒泡排序</a:t>
            </a:r>
            <a:r>
              <a:rPr lang="en-US" altLang="zh-CN" sz="2400" dirty="0" smtClean="0">
                <a:solidFill>
                  <a:srgbClr val="121212"/>
                </a:solidFill>
                <a:latin typeface="+mn-ea"/>
                <a:cs typeface="微软雅黑" panose="020B0503020204020204" charset="-122"/>
              </a:rPr>
              <a:t>    C. </a:t>
            </a:r>
            <a:r>
              <a:rPr lang="zh-CN" altLang="zh-CN" sz="2400" dirty="0" smtClean="0">
                <a:solidFill>
                  <a:srgbClr val="121212"/>
                </a:solidFill>
                <a:latin typeface="+mn-ea"/>
                <a:cs typeface="微软雅黑" panose="020B0503020204020204" charset="-122"/>
              </a:rPr>
              <a:t>堆排序</a:t>
            </a:r>
            <a:r>
              <a:rPr lang="en-US" altLang="zh-CN" sz="2400" dirty="0" smtClean="0">
                <a:solidFill>
                  <a:srgbClr val="121212"/>
                </a:solidFill>
                <a:latin typeface="+mn-ea"/>
                <a:cs typeface="微软雅黑" panose="020B0503020204020204" charset="-122"/>
              </a:rPr>
              <a:t>    D. </a:t>
            </a:r>
            <a:r>
              <a:rPr lang="zh-CN" altLang="zh-CN" sz="2400" dirty="0" smtClean="0">
                <a:solidFill>
                  <a:srgbClr val="121212"/>
                </a:solidFill>
                <a:latin typeface="+mn-ea"/>
                <a:cs typeface="微软雅黑" panose="020B0503020204020204" charset="-122"/>
              </a:rPr>
              <a:t>归并排序</a:t>
            </a:r>
            <a:endParaRPr lang="zh-CN" altLang="zh-CN" sz="2400" dirty="0" smtClean="0">
              <a:latin typeface="+mn-ea"/>
              <a:cs typeface="Times New Roman" panose="02020603050405020304"/>
            </a:endParaRPr>
          </a:p>
          <a:p>
            <a:r>
              <a:rPr altLang="zh-CN" sz="2400" dirty="0" smtClean="0">
                <a:solidFill>
                  <a:srgbClr val="FF0000"/>
                </a:solidFill>
                <a:latin typeface="+mn-ea"/>
                <a:cs typeface="微软雅黑" panose="020B0503020204020204" charset="-122"/>
              </a:rPr>
              <a:t>答案：C</a:t>
            </a:r>
          </a:p>
          <a:p>
            <a:pPr marL="14605" indent="0" algn="l" defTabSz="266700" eaLnBrk="0" fontAlgn="base">
              <a:spcAft>
                <a:spcPct val="0"/>
              </a:spcAft>
            </a:pPr>
            <a:r>
              <a:rPr altLang="zh-CN" sz="2400" dirty="0" err="1" smtClean="0">
                <a:solidFill>
                  <a:srgbClr val="FF0000"/>
                </a:solidFill>
                <a:latin typeface="+mn-ea"/>
                <a:cs typeface="微软雅黑" panose="020B0503020204020204" charset="-122"/>
              </a:rPr>
              <a:t>解析</a:t>
            </a:r>
            <a:r>
              <a:rPr altLang="zh-CN" sz="2400" dirty="0" err="1" smtClean="0">
                <a:solidFill>
                  <a:srgbClr val="FF0000"/>
                </a:solidFill>
                <a:latin typeface="+mn-ea"/>
                <a:cs typeface="微软雅黑" panose="020B0503020204020204" charset="-122"/>
              </a:rPr>
              <a:t>：堆的话只分左右孩子</a:t>
            </a:r>
            <a:r>
              <a:rPr altLang="zh-CN" sz="2400" dirty="0" err="1" smtClean="0">
                <a:solidFill>
                  <a:srgbClr val="FF0000"/>
                </a:solidFill>
                <a:latin typeface="+mn-ea"/>
                <a:cs typeface="微软雅黑" panose="020B0503020204020204" charset="-122"/>
              </a:rPr>
              <a:t>，当然不满足</a:t>
            </a:r>
            <a:r>
              <a:rPr altLang="zh-CN" sz="2400" dirty="0" smtClean="0">
                <a:solidFill>
                  <a:srgbClr val="FF0000"/>
                </a:solidFill>
                <a:latin typeface="+mn-ea"/>
                <a:cs typeface="微软雅黑" panose="020B0503020204020204" charset="-122"/>
              </a:rPr>
              <a:t>。</a:t>
            </a:r>
            <a:r>
              <a:rPr lang="zh-CN" altLang="en-US" sz="2400" dirty="0">
                <a:solidFill>
                  <a:srgbClr val="FF0000"/>
                </a:solidFill>
                <a:latin typeface="+mn-ea"/>
                <a:sym typeface="+mn-ea"/>
              </a:rPr>
              <a:t>归并排序最环时间复杂度均为</a:t>
            </a:r>
            <a:r>
              <a:rPr lang="en-US" altLang="zh-CN" sz="2400" dirty="0" err="1">
                <a:solidFill>
                  <a:srgbClr val="FF0000"/>
                </a:solidFill>
                <a:latin typeface="+mn-ea"/>
                <a:sym typeface="+mn-ea"/>
              </a:rPr>
              <a:t>nlogn</a:t>
            </a:r>
            <a:r>
              <a:rPr lang="en-US" altLang="zh-CN" sz="2400" dirty="0">
                <a:solidFill>
                  <a:srgbClr val="FF0000"/>
                </a:solidFill>
                <a:latin typeface="+mn-ea"/>
                <a:sym typeface="+mn-ea"/>
              </a:rPr>
              <a:t>,</a:t>
            </a:r>
            <a:r>
              <a:rPr lang="zh-CN" altLang="en-US" sz="2400" dirty="0">
                <a:solidFill>
                  <a:srgbClr val="FF0000"/>
                </a:solidFill>
                <a:latin typeface="+mn-ea"/>
                <a:sym typeface="+mn-ea"/>
              </a:rPr>
              <a:t>插入排序和冒泡排序等简单排序方法的最坏时间复杂度都是</a:t>
            </a:r>
            <a:r>
              <a:rPr lang="en-US" altLang="zh-CN" sz="2400" dirty="0">
                <a:solidFill>
                  <a:srgbClr val="FF0000"/>
                </a:solidFill>
                <a:latin typeface="+mn-ea"/>
                <a:sym typeface="+mn-ea"/>
              </a:rPr>
              <a:t>O(n2),</a:t>
            </a:r>
            <a:r>
              <a:rPr lang="zh-CN" altLang="en-US" sz="2400" dirty="0">
                <a:solidFill>
                  <a:srgbClr val="FF0000"/>
                </a:solidFill>
                <a:latin typeface="+mn-ea"/>
                <a:sym typeface="+mn-ea"/>
              </a:rPr>
              <a:t>而快速排序在最坏情况下则会退化为冒泡排序。</a:t>
            </a:r>
          </a:p>
          <a:p>
            <a:endParaRPr altLang="zh-CN" sz="2400" dirty="0" smtClean="0">
              <a:solidFill>
                <a:srgbClr val="FF0000"/>
              </a:solidFill>
              <a:latin typeface="+mn-ea"/>
              <a:cs typeface="微软雅黑" panose="020B0503020204020204" charset="-122"/>
            </a:endParaRPr>
          </a:p>
        </p:txBody>
      </p:sp>
      <p:sp>
        <p:nvSpPr>
          <p:cNvPr id="70657" name="Rectangle 1"/>
          <p:cNvSpPr>
            <a:spLocks noChangeArrowheads="1"/>
          </p:cNvSpPr>
          <p:nvPr/>
        </p:nvSpPr>
        <p:spPr bwMode="auto">
          <a:xfrm>
            <a:off x="1509263" y="2938006"/>
            <a:ext cx="9226469" cy="34163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smtClean="0">
                <a:ln>
                  <a:noFill/>
                </a:ln>
                <a:solidFill>
                  <a:srgbClr val="000000"/>
                </a:solidFill>
                <a:effectLst/>
                <a:latin typeface="+mn-ea"/>
                <a:cs typeface="宋体" panose="02010600030101010101" pitchFamily="2" charset="-122"/>
              </a:rPr>
              <a:t>【</a:t>
            </a:r>
            <a:r>
              <a:rPr kumimoji="0" lang="en-US" altLang="zh-CN" sz="2400" b="0" i="0" u="none" strike="noStrike" cap="none" normalizeH="0" baseline="0" dirty="0" smtClean="0">
                <a:ln>
                  <a:noFill/>
                </a:ln>
                <a:solidFill>
                  <a:srgbClr val="000000"/>
                </a:solidFill>
                <a:effectLst/>
                <a:latin typeface="+mn-ea"/>
                <a:cs typeface="宋体" panose="02010600030101010101" pitchFamily="2" charset="-122"/>
              </a:rPr>
              <a:t>2019CSP-S】7.</a:t>
            </a:r>
            <a:r>
              <a:rPr kumimoji="0" lang="zh-CN" altLang="en-US" sz="2400" b="0" i="0" u="none" strike="noStrike" cap="none" normalizeH="0" baseline="0" dirty="0" smtClean="0">
                <a:ln>
                  <a:noFill/>
                </a:ln>
                <a:solidFill>
                  <a:srgbClr val="000000"/>
                </a:solidFill>
                <a:effectLst/>
                <a:latin typeface="+mn-ea"/>
                <a:cs typeface="宋体" panose="02010600030101010101" pitchFamily="2" charset="-122"/>
              </a:rPr>
              <a:t>排序的算法很多，若按排序的稳定性和不稳定性分类，则（  ）是不稳定排序。</a:t>
            </a:r>
            <a:endParaRPr kumimoji="0" lang="zh-CN" altLang="en-US" sz="2400" b="0" i="0" u="none" strike="noStrike" cap="none" normalizeH="0" baseline="0" dirty="0" smtClean="0">
              <a:ln>
                <a:noFill/>
              </a:ln>
              <a:solidFill>
                <a:schemeClr val="tx1"/>
              </a:solidFill>
              <a:effectLst/>
              <a:latin typeface="+mn-ea"/>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mn-ea"/>
                <a:cs typeface="宋体" panose="02010600030101010101" pitchFamily="2" charset="-122"/>
              </a:rPr>
              <a:t>A.</a:t>
            </a:r>
            <a:r>
              <a:rPr kumimoji="0" lang="zh-CN" altLang="en-US" sz="2400" b="0" i="0" u="none" strike="noStrike" cap="none" normalizeH="0" baseline="0" dirty="0" smtClean="0">
                <a:ln>
                  <a:noFill/>
                </a:ln>
                <a:solidFill>
                  <a:srgbClr val="000000"/>
                </a:solidFill>
                <a:effectLst/>
                <a:latin typeface="+mn-ea"/>
                <a:cs typeface="宋体" panose="02010600030101010101" pitchFamily="2" charset="-122"/>
              </a:rPr>
              <a:t>冒泡排序          </a:t>
            </a:r>
            <a:r>
              <a:rPr kumimoji="0" lang="en-US" altLang="zh-CN" sz="2400" b="0" i="0" u="none" strike="noStrike" cap="none" normalizeH="0" baseline="0" dirty="0" smtClean="0">
                <a:ln>
                  <a:noFill/>
                </a:ln>
                <a:solidFill>
                  <a:srgbClr val="000000"/>
                </a:solidFill>
                <a:effectLst/>
                <a:latin typeface="+mn-ea"/>
                <a:cs typeface="宋体" panose="02010600030101010101" pitchFamily="2" charset="-122"/>
              </a:rPr>
              <a:t>B</a:t>
            </a:r>
            <a:r>
              <a:rPr kumimoji="0" lang="en-US" altLang="zh-CN" sz="2400" b="0" i="0" u="none" strike="noStrike" cap="none" normalizeH="0" baseline="0" dirty="0" smtClean="0">
                <a:ln>
                  <a:noFill/>
                </a:ln>
                <a:solidFill>
                  <a:srgbClr val="000000"/>
                </a:solidFill>
                <a:effectLst/>
                <a:latin typeface="+mn-ea"/>
                <a:cs typeface="宋体" panose="02010600030101010101" pitchFamily="2" charset="-122"/>
              </a:rPr>
              <a:t>.</a:t>
            </a:r>
            <a:r>
              <a:rPr kumimoji="0" lang="zh-CN" altLang="en-US" sz="2400" b="0" i="0" u="none" strike="noStrike" cap="none" normalizeH="0" baseline="0" dirty="0" smtClean="0">
                <a:ln>
                  <a:noFill/>
                </a:ln>
                <a:solidFill>
                  <a:srgbClr val="000000"/>
                </a:solidFill>
                <a:effectLst/>
                <a:latin typeface="+mn-ea"/>
                <a:cs typeface="宋体" panose="02010600030101010101" pitchFamily="2" charset="-122"/>
              </a:rPr>
              <a:t>直接插入排序</a:t>
            </a:r>
            <a:endParaRPr kumimoji="0" lang="zh-CN" altLang="en-US" sz="2400" b="0" i="0" u="none" strike="noStrike" cap="none" normalizeH="0" baseline="0" dirty="0" smtClean="0">
              <a:ln>
                <a:noFill/>
              </a:ln>
              <a:solidFill>
                <a:schemeClr val="tx1"/>
              </a:solidFill>
              <a:effectLst/>
              <a:latin typeface="+mn-ea"/>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mn-ea"/>
                <a:cs typeface="宋体" panose="02010600030101010101" pitchFamily="2" charset="-122"/>
              </a:rPr>
              <a:t>C.</a:t>
            </a:r>
            <a:r>
              <a:rPr kumimoji="0" lang="zh-CN" altLang="en-US" sz="2400" b="0" i="0" u="none" strike="noStrike" cap="none" normalizeH="0" baseline="0" dirty="0" smtClean="0">
                <a:ln>
                  <a:noFill/>
                </a:ln>
                <a:solidFill>
                  <a:srgbClr val="000000"/>
                </a:solidFill>
                <a:effectLst/>
                <a:latin typeface="+mn-ea"/>
                <a:cs typeface="宋体" panose="02010600030101010101" pitchFamily="2" charset="-122"/>
              </a:rPr>
              <a:t>快速</a:t>
            </a:r>
            <a:r>
              <a:rPr kumimoji="0" lang="zh-CN" altLang="en-US" sz="2400" b="0" i="0" u="none" strike="noStrike" cap="none" normalizeH="0" baseline="0" dirty="0" smtClean="0">
                <a:ln>
                  <a:noFill/>
                </a:ln>
                <a:solidFill>
                  <a:srgbClr val="000000"/>
                </a:solidFill>
                <a:effectLst/>
                <a:latin typeface="+mn-ea"/>
                <a:cs typeface="宋体" panose="02010600030101010101" pitchFamily="2" charset="-122"/>
              </a:rPr>
              <a:t>排序             </a:t>
            </a:r>
            <a:r>
              <a:rPr kumimoji="0" lang="en-US" altLang="zh-CN" sz="2400" b="0" i="0" u="none" strike="noStrike" cap="none" normalizeH="0" baseline="0" dirty="0" smtClean="0">
                <a:ln>
                  <a:noFill/>
                </a:ln>
                <a:solidFill>
                  <a:srgbClr val="000000"/>
                </a:solidFill>
                <a:effectLst/>
                <a:latin typeface="+mn-ea"/>
                <a:cs typeface="宋体" panose="02010600030101010101" pitchFamily="2" charset="-122"/>
              </a:rPr>
              <a:t>D</a:t>
            </a:r>
            <a:r>
              <a:rPr kumimoji="0" lang="en-US" altLang="zh-CN" sz="2400" b="0" i="0" u="none" strike="noStrike" cap="none" normalizeH="0" baseline="0" dirty="0" smtClean="0">
                <a:ln>
                  <a:noFill/>
                </a:ln>
                <a:solidFill>
                  <a:srgbClr val="000000"/>
                </a:solidFill>
                <a:effectLst/>
                <a:latin typeface="+mn-ea"/>
                <a:cs typeface="宋体" panose="02010600030101010101" pitchFamily="2" charset="-122"/>
              </a:rPr>
              <a:t>.</a:t>
            </a:r>
            <a:r>
              <a:rPr kumimoji="0" lang="zh-CN" altLang="en-US" sz="2400" b="0" i="0" u="none" strike="noStrike" cap="none" normalizeH="0" baseline="0" dirty="0" smtClean="0">
                <a:ln>
                  <a:noFill/>
                </a:ln>
                <a:solidFill>
                  <a:srgbClr val="000000"/>
                </a:solidFill>
                <a:effectLst/>
                <a:latin typeface="+mn-ea"/>
                <a:cs typeface="宋体" panose="02010600030101010101" pitchFamily="2" charset="-122"/>
              </a:rPr>
              <a:t>归并排序</a:t>
            </a:r>
            <a:endParaRPr kumimoji="0" lang="zh-CN" altLang="en-US" sz="2400" b="0" i="0" u="none" strike="noStrike" cap="none" normalizeH="0" baseline="0" dirty="0" smtClean="0">
              <a:ln>
                <a:noFill/>
              </a:ln>
              <a:solidFill>
                <a:schemeClr val="tx1"/>
              </a:solidFill>
              <a:effectLst/>
              <a:latin typeface="+mn-ea"/>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答案：</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C</a:t>
            </a:r>
            <a:endParaRPr kumimoji="0" lang="en-US" altLang="zh-CN" sz="2400" b="0" i="0" u="none" strike="noStrike" cap="none" normalizeH="0" baseline="0" dirty="0" smtClean="0">
              <a:ln>
                <a:noFill/>
              </a:ln>
              <a:solidFill>
                <a:schemeClr val="tx1"/>
              </a:solidFill>
              <a:effectLst/>
              <a:latin typeface="+mn-ea"/>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解析</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：快速</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排序在中枢元素和</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a[j]</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交换的时候，很有可能把前面的元素的稳定性打乱，比如序列为</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53343891011</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，现在中枢元素</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5</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和</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3(</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第</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5</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个元素，下标从</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1</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开始计</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交换就会把元素</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3</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的稳定性打乱，所以快速排序是一个不稳定的排序算法。</a:t>
            </a:r>
            <a:endParaRPr kumimoji="0" lang="zh-CN" altLang="en-US" sz="2400" b="0" i="0" u="none" strike="noStrike" cap="none" normalizeH="0" baseline="0" dirty="0" smtClean="0">
              <a:ln>
                <a:noFill/>
              </a:ln>
              <a:solidFill>
                <a:schemeClr val="tx1"/>
              </a:solidFill>
              <a:effectLst/>
              <a:latin typeface="+mn-ea"/>
              <a:cs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21995" y="730885"/>
            <a:ext cx="9528810" cy="3415030"/>
          </a:xfrm>
          <a:prstGeom prst="rect">
            <a:avLst/>
          </a:prstGeom>
        </p:spPr>
        <p:txBody>
          <a:bodyPr wrap="square">
            <a:spAutoFit/>
          </a:bodyPr>
          <a:lstStyle/>
          <a:p>
            <a:pPr marL="0" indent="0" algn="just" defTabSz="266700">
              <a:spcAft>
                <a:spcPct val="0"/>
              </a:spcAft>
            </a:pPr>
            <a:r>
              <a:rPr lang="zh-CN" altLang="en-US" sz="2400" dirty="0">
                <a:latin typeface="+mn-ea"/>
              </a:rPr>
              <a:t>（</a:t>
            </a:r>
            <a:r>
              <a:rPr lang="en-US" altLang="zh-CN" sz="2400" dirty="0">
                <a:latin typeface="+mn-ea"/>
              </a:rPr>
              <a:t>2022CSP-J</a:t>
            </a:r>
            <a:r>
              <a:rPr lang="zh-CN" altLang="en-US" sz="2400" dirty="0">
                <a:latin typeface="+mn-ea"/>
              </a:rPr>
              <a:t>）</a:t>
            </a:r>
            <a:r>
              <a:rPr lang="en-US" altLang="zh-CN" sz="2400" dirty="0">
                <a:latin typeface="+mn-ea"/>
              </a:rPr>
              <a:t>12.</a:t>
            </a:r>
            <a:r>
              <a:rPr lang="zh-CN" altLang="en-US" sz="2400" dirty="0">
                <a:latin typeface="+mn-ea"/>
              </a:rPr>
              <a:t>以下排序算法的常见实现中，哪个选项的说法是错误的：（）。</a:t>
            </a:r>
          </a:p>
          <a:p>
            <a:pPr marL="0" indent="0" algn="just" defTabSz="266700">
              <a:spcAft>
                <a:spcPct val="0"/>
              </a:spcAft>
            </a:pPr>
            <a:r>
              <a:rPr lang="en-US" altLang="zh-CN" sz="2400" dirty="0">
                <a:latin typeface="+mn-ea"/>
              </a:rPr>
              <a:t>A. </a:t>
            </a:r>
            <a:r>
              <a:rPr lang="zh-CN" altLang="en-US" sz="2400" dirty="0">
                <a:latin typeface="+mn-ea"/>
              </a:rPr>
              <a:t>冒泡排序算法是稳定的</a:t>
            </a:r>
            <a:r>
              <a:rPr lang="en-US" altLang="zh-CN" sz="2400" dirty="0">
                <a:latin typeface="+mn-ea"/>
              </a:rPr>
              <a:t>        B. </a:t>
            </a:r>
            <a:r>
              <a:rPr lang="zh-CN" altLang="en-US" sz="2400" dirty="0">
                <a:latin typeface="+mn-ea"/>
              </a:rPr>
              <a:t>简单选择排序是稳定的</a:t>
            </a:r>
          </a:p>
          <a:p>
            <a:pPr marL="0" indent="0" algn="just" defTabSz="266700">
              <a:spcAft>
                <a:spcPct val="0"/>
              </a:spcAft>
            </a:pPr>
            <a:r>
              <a:rPr lang="en-US" altLang="zh-CN" sz="2400" dirty="0">
                <a:latin typeface="+mn-ea"/>
              </a:rPr>
              <a:t>C. </a:t>
            </a:r>
            <a:r>
              <a:rPr lang="zh-CN" altLang="en-US" sz="2400" dirty="0">
                <a:latin typeface="+mn-ea"/>
              </a:rPr>
              <a:t>简单插入排序是稳定的</a:t>
            </a:r>
            <a:r>
              <a:rPr lang="en-US" altLang="zh-CN" sz="2400" dirty="0">
                <a:latin typeface="+mn-ea"/>
              </a:rPr>
              <a:t>        D. </a:t>
            </a:r>
            <a:r>
              <a:rPr lang="zh-CN" altLang="en-US" sz="2400" dirty="0">
                <a:latin typeface="+mn-ea"/>
              </a:rPr>
              <a:t>归并排序算法是稳定的</a:t>
            </a:r>
          </a:p>
          <a:p>
            <a:pPr marL="0" indent="0" algn="just" defTabSz="266700">
              <a:spcAft>
                <a:spcPct val="0"/>
              </a:spcAft>
            </a:pPr>
            <a:r>
              <a:rPr lang="zh-CN" altLang="en-US" sz="2400" dirty="0">
                <a:solidFill>
                  <a:srgbClr val="FF0000"/>
                </a:solidFill>
                <a:latin typeface="+mn-ea"/>
              </a:rPr>
              <a:t>答案：</a:t>
            </a:r>
            <a:r>
              <a:rPr lang="en-US" altLang="zh-CN" sz="2400" dirty="0">
                <a:solidFill>
                  <a:srgbClr val="FF0000"/>
                </a:solidFill>
                <a:latin typeface="+mn-ea"/>
              </a:rPr>
              <a:t>B</a:t>
            </a:r>
          </a:p>
          <a:p>
            <a:pPr marL="0" indent="0" algn="just" defTabSz="266700">
              <a:spcAft>
                <a:spcPct val="0"/>
              </a:spcAft>
            </a:pPr>
            <a:r>
              <a:rPr lang="zh-CN" altLang="en-US" sz="2400" dirty="0">
                <a:solidFill>
                  <a:srgbClr val="FF0000"/>
                </a:solidFill>
                <a:latin typeface="+mn-ea"/>
              </a:rPr>
              <a:t>对于</a:t>
            </a:r>
            <a:r>
              <a:rPr lang="en-US" altLang="zh-CN" sz="2400" dirty="0">
                <a:solidFill>
                  <a:srgbClr val="FF0000"/>
                </a:solidFill>
                <a:latin typeface="+mn-ea"/>
              </a:rPr>
              <a:t>a[i]=a[j]</a:t>
            </a:r>
            <a:r>
              <a:rPr lang="zh-CN" altLang="en-US" sz="2400" dirty="0">
                <a:solidFill>
                  <a:srgbClr val="FF0000"/>
                </a:solidFill>
                <a:latin typeface="+mn-ea"/>
              </a:rPr>
              <a:t>，且 </a:t>
            </a:r>
            <a:r>
              <a:rPr lang="en-US" altLang="zh-CN" sz="2400" dirty="0">
                <a:solidFill>
                  <a:srgbClr val="FF0000"/>
                </a:solidFill>
                <a:latin typeface="+mn-ea"/>
              </a:rPr>
              <a:t>i&lt;j</a:t>
            </a:r>
            <a:r>
              <a:rPr lang="zh-CN" altLang="en-US" sz="2400" dirty="0">
                <a:solidFill>
                  <a:srgbClr val="FF0000"/>
                </a:solidFill>
                <a:latin typeface="+mn-ea"/>
              </a:rPr>
              <a:t>，排序后仍然满足 </a:t>
            </a:r>
            <a:r>
              <a:rPr lang="en-US" altLang="zh-CN" sz="2400" dirty="0">
                <a:solidFill>
                  <a:srgbClr val="FF0000"/>
                </a:solidFill>
                <a:latin typeface="+mn-ea"/>
              </a:rPr>
              <a:t>i&lt;j</a:t>
            </a:r>
            <a:r>
              <a:rPr lang="zh-CN" altLang="en-US" sz="2400" dirty="0">
                <a:solidFill>
                  <a:srgbClr val="FF0000"/>
                </a:solidFill>
                <a:latin typeface="+mn-ea"/>
              </a:rPr>
              <a:t>，则称排序为稳定排序</a:t>
            </a:r>
            <a:r>
              <a:rPr lang="en-US" altLang="zh-CN" sz="2400" dirty="0">
                <a:solidFill>
                  <a:srgbClr val="FF0000"/>
                </a:solidFill>
                <a:latin typeface="+mn-ea"/>
              </a:rPr>
              <a:t>,</a:t>
            </a:r>
            <a:r>
              <a:rPr lang="zh-CN" altLang="en-US" sz="2400" dirty="0">
                <a:solidFill>
                  <a:srgbClr val="FF0000"/>
                </a:solidFill>
                <a:latin typeface="+mn-ea"/>
              </a:rPr>
              <a:t>否则为不稳定排序。</a:t>
            </a:r>
          </a:p>
          <a:p>
            <a:pPr marL="0" indent="0" algn="just" defTabSz="266700">
              <a:spcAft>
                <a:spcPct val="0"/>
              </a:spcAft>
            </a:pPr>
            <a:r>
              <a:rPr lang="zh-CN" altLang="en-US" sz="2400" dirty="0">
                <a:solidFill>
                  <a:srgbClr val="FF0000"/>
                </a:solidFill>
                <a:latin typeface="+mn-ea"/>
              </a:rPr>
              <a:t>基数排序、冒泡排序、直接插入排序、归并排序是稳定的排序算法。</a:t>
            </a:r>
          </a:p>
          <a:p>
            <a:pPr marL="0" indent="0" algn="just" defTabSz="266700">
              <a:spcAft>
                <a:spcPct val="0"/>
              </a:spcAft>
            </a:pPr>
            <a:r>
              <a:rPr lang="zh-CN" altLang="en-US" sz="2400" dirty="0">
                <a:solidFill>
                  <a:srgbClr val="FF0000"/>
                </a:solidFill>
                <a:latin typeface="+mn-ea"/>
              </a:rPr>
              <a:t>堆排序、快速排序、希尔排序、直接选择排序是不稳定的排序算法。</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Box 4"/>
          <p:cNvSpPr txBox="1">
            <a:spLocks noChangeArrowheads="1"/>
          </p:cNvSpPr>
          <p:nvPr/>
        </p:nvSpPr>
        <p:spPr bwMode="auto">
          <a:xfrm>
            <a:off x="812798" y="747063"/>
            <a:ext cx="10532533" cy="4666919"/>
          </a:xfrm>
          <a:prstGeom prst="rect">
            <a:avLst/>
          </a:prstGeom>
          <a:noFill/>
          <a:ln w="9525">
            <a:noFill/>
            <a:miter lim="800000"/>
          </a:ln>
        </p:spPr>
        <p:txBody>
          <a:bodyPr wrap="square" lIns="31750" tIns="12700" rIns="31750" bIns="12700">
            <a:spAutoFit/>
          </a:bodyPr>
          <a:lstStyle/>
          <a:p>
            <a:pPr>
              <a:lnSpc>
                <a:spcPct val="116000"/>
              </a:lnSpc>
            </a:pPr>
            <a:r>
              <a:rPr lang="zh-CN" altLang="en-US" sz="2000" dirty="0">
                <a:solidFill>
                  <a:srgbClr val="212121"/>
                </a:solidFill>
                <a:latin typeface="+mn-ea"/>
              </a:rPr>
              <a:t>算法复杂度分为</a:t>
            </a:r>
            <a:r>
              <a:rPr lang="zh-CN" altLang="en-US" sz="2000" dirty="0">
                <a:solidFill>
                  <a:srgbClr val="212121"/>
                </a:solidFill>
                <a:latin typeface="+mn-ea"/>
                <a:hlinkClick r:id="rId2" tooltip="https%3A%2F%2Fbaike.baidu.com%2Fitem%2F%25E6%2597%25B6%25E9%2597%25B4%25E5%25A4%258D%25E6%259D%2582%25E5%25BA%25A6"/>
              </a:rPr>
              <a:t>时间复杂度</a:t>
            </a:r>
            <a:r>
              <a:rPr lang="zh-CN" altLang="en-US" sz="2000" dirty="0">
                <a:solidFill>
                  <a:srgbClr val="212121"/>
                </a:solidFill>
                <a:latin typeface="+mn-ea"/>
              </a:rPr>
              <a:t>和</a:t>
            </a:r>
            <a:r>
              <a:rPr lang="zh-CN" altLang="en-US" sz="2000" dirty="0">
                <a:solidFill>
                  <a:srgbClr val="212121"/>
                </a:solidFill>
                <a:latin typeface="+mn-ea"/>
                <a:hlinkClick r:id="rId3" tooltip="https%3A%2F%2Fbaike.baidu.com%2Fitem%2F%25E7%25A9%25BA%25E9%2597%25B4%25E5%25A4%258D%25E6%259D%2582%25E5%25BA%25A6"/>
              </a:rPr>
              <a:t>空间复杂度</a:t>
            </a:r>
            <a:r>
              <a:rPr lang="zh-CN" altLang="en-US" sz="2000" dirty="0">
                <a:solidFill>
                  <a:srgbClr val="212121"/>
                </a:solidFill>
                <a:latin typeface="+mn-ea"/>
              </a:rPr>
              <a:t>。算法的复杂性体现在运行该算法时的计算机所需资源的多少上，计算机资源最重要的是时间和空间（即</a:t>
            </a:r>
            <a:r>
              <a:rPr lang="zh-CN" altLang="en-US" sz="2000" dirty="0">
                <a:solidFill>
                  <a:srgbClr val="212121"/>
                </a:solidFill>
                <a:latin typeface="+mn-ea"/>
                <a:hlinkClick r:id="rId4" tooltip="https%3A%2F%2Fbaike.baidu.com%2Fitem%2F%25E5%25AF%2584%25E5%25AD%2598%25E5%2599%25A8"/>
              </a:rPr>
              <a:t>寄存器</a:t>
            </a:r>
            <a:r>
              <a:rPr lang="zh-CN" altLang="en-US" sz="2000" dirty="0">
                <a:solidFill>
                  <a:srgbClr val="212121"/>
                </a:solidFill>
                <a:latin typeface="+mn-ea"/>
              </a:rPr>
              <a:t>）资源，因此复杂度分为时间和空间复杂度。</a:t>
            </a:r>
            <a:endParaRPr lang="zh-CN" altLang="en-US" sz="2000" dirty="0">
              <a:latin typeface="+mn-ea"/>
            </a:endParaRPr>
          </a:p>
          <a:p>
            <a:pPr>
              <a:lnSpc>
                <a:spcPct val="116000"/>
              </a:lnSpc>
            </a:pPr>
            <a:r>
              <a:rPr lang="zh-CN" altLang="en-US" sz="2000" dirty="0">
                <a:solidFill>
                  <a:srgbClr val="212121"/>
                </a:solidFill>
                <a:latin typeface="+mn-ea"/>
              </a:rPr>
              <a:t>    </a:t>
            </a:r>
            <a:r>
              <a:rPr lang="zh-CN" altLang="en-US" sz="2000" b="1" dirty="0">
                <a:solidFill>
                  <a:srgbClr val="212121"/>
                </a:solidFill>
                <a:latin typeface="+mn-ea"/>
                <a:hlinkClick r:id="rId2" tooltip="https%3A%2F%2Fbaike.baidu.com%2Fitem%2F%25E6%2597%25B6%25E9%2597%25B4%25E5%25A4%258D%25E6%259D%2582%25E5%25BA%25A6"/>
              </a:rPr>
              <a:t>时间复杂度</a:t>
            </a:r>
            <a:r>
              <a:rPr lang="zh-CN" altLang="en-US" sz="2000" dirty="0">
                <a:solidFill>
                  <a:srgbClr val="212121"/>
                </a:solidFill>
                <a:latin typeface="+mn-ea"/>
              </a:rPr>
              <a:t>：是指执行算法所需要的计算工作量；</a:t>
            </a:r>
          </a:p>
          <a:p>
            <a:pPr>
              <a:lnSpc>
                <a:spcPct val="116000"/>
              </a:lnSpc>
            </a:pPr>
            <a:r>
              <a:rPr lang="zh-CN" altLang="en-US" sz="2000" dirty="0">
                <a:solidFill>
                  <a:srgbClr val="212121"/>
                </a:solidFill>
                <a:latin typeface="+mn-ea"/>
              </a:rPr>
              <a:t>    </a:t>
            </a:r>
            <a:r>
              <a:rPr lang="zh-CN" altLang="en-US" sz="2000" b="1" dirty="0">
                <a:solidFill>
                  <a:srgbClr val="212121"/>
                </a:solidFill>
                <a:latin typeface="+mn-ea"/>
                <a:hlinkClick r:id="rId3" tooltip="https%3A%2F%2Fbaike.baidu.com%2Fitem%2F%25E7%25A9%25BA%25E9%2597%25B4%25E5%25A4%258D%25E6%259D%2582%25E5%25BA%25A6"/>
              </a:rPr>
              <a:t>空间复杂度</a:t>
            </a:r>
            <a:r>
              <a:rPr lang="zh-CN" altLang="en-US" sz="2000" b="1" dirty="0">
                <a:solidFill>
                  <a:srgbClr val="212121"/>
                </a:solidFill>
                <a:latin typeface="+mn-ea"/>
              </a:rPr>
              <a:t>：</a:t>
            </a:r>
            <a:r>
              <a:rPr lang="zh-CN" altLang="en-US" sz="2000" dirty="0">
                <a:solidFill>
                  <a:srgbClr val="212121"/>
                </a:solidFill>
                <a:latin typeface="+mn-ea"/>
              </a:rPr>
              <a:t>是指执行这个算法所需要的</a:t>
            </a:r>
            <a:r>
              <a:rPr lang="zh-CN" altLang="en-US" sz="2000" dirty="0">
                <a:solidFill>
                  <a:srgbClr val="212121"/>
                </a:solidFill>
                <a:latin typeface="+mn-ea"/>
                <a:hlinkClick r:id="rId5" tooltip="https%3A%2F%2Fbaike.baidu.com%2Fitem%2F%25E5%2586%2585%25E5%25AD%2598"/>
              </a:rPr>
              <a:t>内存</a:t>
            </a:r>
            <a:r>
              <a:rPr lang="zh-CN" altLang="en-US" sz="2000" dirty="0">
                <a:solidFill>
                  <a:srgbClr val="212121"/>
                </a:solidFill>
                <a:latin typeface="+mn-ea"/>
              </a:rPr>
              <a:t>空间。</a:t>
            </a:r>
          </a:p>
          <a:p>
            <a:pPr>
              <a:lnSpc>
                <a:spcPct val="116000"/>
              </a:lnSpc>
            </a:pPr>
            <a:r>
              <a:rPr lang="zh-CN" altLang="en-US" sz="2000" dirty="0">
                <a:solidFill>
                  <a:srgbClr val="212121"/>
                </a:solidFill>
                <a:latin typeface="+mn-ea"/>
              </a:rPr>
              <a:t> </a:t>
            </a:r>
          </a:p>
          <a:p>
            <a:pPr>
              <a:lnSpc>
                <a:spcPct val="116000"/>
              </a:lnSpc>
            </a:pPr>
            <a:r>
              <a:rPr lang="zh-CN" altLang="en-US" sz="2000" dirty="0" smtClean="0">
                <a:solidFill>
                  <a:srgbClr val="333333"/>
                </a:solidFill>
                <a:latin typeface="+mn-ea"/>
              </a:rPr>
              <a:t>一</a:t>
            </a:r>
            <a:r>
              <a:rPr lang="zh-CN" altLang="en-US" sz="2000" dirty="0">
                <a:solidFill>
                  <a:srgbClr val="333333"/>
                </a:solidFill>
                <a:latin typeface="+mn-ea"/>
              </a:rPr>
              <a:t>个算法中的语句执行次数称为语句频度或时间频度。记为</a:t>
            </a:r>
            <a:r>
              <a:rPr lang="en-US" altLang="zh-CN" sz="2000" dirty="0">
                <a:solidFill>
                  <a:srgbClr val="333333"/>
                </a:solidFill>
                <a:latin typeface="+mn-ea"/>
              </a:rPr>
              <a:t>T(n)</a:t>
            </a:r>
            <a:r>
              <a:rPr lang="zh-CN" altLang="en-US" sz="2000" dirty="0">
                <a:solidFill>
                  <a:srgbClr val="333333"/>
                </a:solidFill>
                <a:latin typeface="+mn-ea"/>
              </a:rPr>
              <a:t>。</a:t>
            </a:r>
          </a:p>
          <a:p>
            <a:pPr>
              <a:lnSpc>
                <a:spcPct val="116000"/>
              </a:lnSpc>
            </a:pPr>
            <a:r>
              <a:rPr lang="zh-CN" altLang="en-US" sz="2000" dirty="0">
                <a:solidFill>
                  <a:srgbClr val="333333"/>
                </a:solidFill>
                <a:latin typeface="+mn-ea"/>
              </a:rPr>
              <a:t> </a:t>
            </a:r>
          </a:p>
          <a:p>
            <a:pPr>
              <a:lnSpc>
                <a:spcPct val="116000"/>
              </a:lnSpc>
            </a:pPr>
            <a:r>
              <a:rPr lang="en-US" altLang="zh-CN" sz="2000" dirty="0" smtClean="0">
                <a:solidFill>
                  <a:srgbClr val="333333"/>
                </a:solidFill>
                <a:latin typeface="+mn-ea"/>
              </a:rPr>
              <a:t>T(n</a:t>
            </a:r>
            <a:r>
              <a:rPr lang="en-US" altLang="zh-CN" sz="2000" dirty="0">
                <a:solidFill>
                  <a:srgbClr val="333333"/>
                </a:solidFill>
                <a:latin typeface="+mn-ea"/>
              </a:rPr>
              <a:t>)=O(f(n))</a:t>
            </a:r>
            <a:r>
              <a:rPr lang="zh-CN" altLang="en-US" sz="2000" dirty="0">
                <a:solidFill>
                  <a:srgbClr val="333333"/>
                </a:solidFill>
                <a:latin typeface="+mn-ea"/>
              </a:rPr>
              <a:t>，称</a:t>
            </a:r>
            <a:r>
              <a:rPr lang="en-US" altLang="zh-CN" sz="2000" dirty="0">
                <a:solidFill>
                  <a:srgbClr val="333333"/>
                </a:solidFill>
                <a:latin typeface="+mn-ea"/>
              </a:rPr>
              <a:t>O(f(n)) </a:t>
            </a:r>
            <a:r>
              <a:rPr lang="zh-CN" altLang="en-US" sz="2000" dirty="0">
                <a:solidFill>
                  <a:srgbClr val="333333"/>
                </a:solidFill>
                <a:latin typeface="+mn-ea"/>
              </a:rPr>
              <a:t>为算法的渐进时间复杂度，简称时间复杂度。</a:t>
            </a:r>
          </a:p>
          <a:p>
            <a:pPr>
              <a:lnSpc>
                <a:spcPct val="116000"/>
              </a:lnSpc>
            </a:pPr>
            <a:r>
              <a:rPr lang="zh-CN" altLang="en-US" sz="2000" dirty="0">
                <a:solidFill>
                  <a:srgbClr val="333333"/>
                </a:solidFill>
                <a:latin typeface="+mn-ea"/>
              </a:rPr>
              <a:t> </a:t>
            </a:r>
          </a:p>
          <a:p>
            <a:pPr>
              <a:lnSpc>
                <a:spcPct val="116000"/>
              </a:lnSpc>
            </a:pPr>
            <a:r>
              <a:rPr lang="zh-CN" altLang="en-US" sz="2000" dirty="0">
                <a:solidFill>
                  <a:srgbClr val="333333"/>
                </a:solidFill>
                <a:latin typeface="+mn-ea"/>
              </a:rPr>
              <a:t>在各种不同算法中，</a:t>
            </a:r>
            <a:r>
              <a:rPr lang="zh-CN" altLang="en-US" sz="2000" dirty="0">
                <a:solidFill>
                  <a:srgbClr val="FF0000"/>
                </a:solidFill>
                <a:latin typeface="+mn-ea"/>
              </a:rPr>
              <a:t>若算法中语句执行次数为一个常数，则时间复杂度为</a:t>
            </a:r>
            <a:r>
              <a:rPr lang="en-US" altLang="zh-CN" sz="2000" dirty="0">
                <a:solidFill>
                  <a:srgbClr val="FF0000"/>
                </a:solidFill>
                <a:latin typeface="+mn-ea"/>
              </a:rPr>
              <a:t>O(1)</a:t>
            </a:r>
            <a:r>
              <a:rPr lang="zh-CN" altLang="en-US" sz="2000" dirty="0">
                <a:solidFill>
                  <a:srgbClr val="333333"/>
                </a:solidFill>
                <a:latin typeface="+mn-ea"/>
              </a:rPr>
              <a:t>。另外，在时间频度不相同时，时间复杂度有可能相同，如</a:t>
            </a:r>
            <a:r>
              <a:rPr lang="en-US" altLang="zh-CN" sz="2000" dirty="0">
                <a:solidFill>
                  <a:srgbClr val="333333"/>
                </a:solidFill>
                <a:latin typeface="+mn-ea"/>
              </a:rPr>
              <a:t>T(n)=n^2+3n+4</a:t>
            </a:r>
            <a:r>
              <a:rPr lang="zh-CN" altLang="en-US" sz="2000" dirty="0">
                <a:solidFill>
                  <a:srgbClr val="333333"/>
                </a:solidFill>
                <a:latin typeface="+mn-ea"/>
              </a:rPr>
              <a:t>与</a:t>
            </a:r>
            <a:r>
              <a:rPr lang="en-US" altLang="zh-CN" sz="2000" dirty="0">
                <a:solidFill>
                  <a:srgbClr val="333333"/>
                </a:solidFill>
                <a:latin typeface="+mn-ea"/>
              </a:rPr>
              <a:t>T(n)=4n^2+2n+1</a:t>
            </a:r>
            <a:r>
              <a:rPr lang="zh-CN" altLang="en-US" sz="2000" dirty="0">
                <a:solidFill>
                  <a:srgbClr val="333333"/>
                </a:solidFill>
                <a:latin typeface="+mn-ea"/>
              </a:rPr>
              <a:t>它们的频度不同，但时间复杂度相同，都为</a:t>
            </a:r>
            <a:r>
              <a:rPr lang="en-US" altLang="zh-CN" sz="2000" dirty="0">
                <a:solidFill>
                  <a:srgbClr val="333333"/>
                </a:solidFill>
                <a:latin typeface="+mn-ea"/>
              </a:rPr>
              <a:t>O(n^2)</a:t>
            </a:r>
            <a:r>
              <a:rPr lang="zh-CN" altLang="en-US" sz="2000" dirty="0">
                <a:solidFill>
                  <a:srgbClr val="333333"/>
                </a:solidFill>
                <a:latin typeface="+mn-ea"/>
              </a:rPr>
              <a:t>。</a:t>
            </a:r>
          </a:p>
        </p:txBody>
      </p:sp>
      <p:sp>
        <p:nvSpPr>
          <p:cNvPr id="3" name="标题 2"/>
          <p:cNvSpPr>
            <a:spLocks noGrp="1"/>
          </p:cNvSpPr>
          <p:nvPr>
            <p:ph type="title" idx="4294967295"/>
          </p:nvPr>
        </p:nvSpPr>
        <p:spPr>
          <a:xfrm>
            <a:off x="221615" y="176319"/>
            <a:ext cx="1916430" cy="231775"/>
          </a:xfrm>
          <a:prstGeom prst="rect">
            <a:avLst/>
          </a:prstGeom>
        </p:spPr>
        <p:txBody>
          <a:bodyPr vert="horz" lIns="91440" tIns="45720" rIns="91440" bIns="45720" rtlCol="0" anchor="ctr">
            <a:normAutofit fontScale="90000"/>
          </a:bodyPr>
          <a:lstStyle/>
          <a:p>
            <a:r>
              <a:rPr lang="zh-CN" altLang="en-US" sz="2665" b="1" dirty="0">
                <a:solidFill>
                  <a:srgbClr val="003366"/>
                </a:solidFill>
                <a:latin typeface="微软雅黑" panose="020B0503020204020204" charset="-122"/>
                <a:ea typeface="微软雅黑" panose="020B0503020204020204" charset="-122"/>
                <a:sym typeface="+mn-ea"/>
              </a:rPr>
              <a:t>算法复杂度</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9995" y="466090"/>
            <a:ext cx="9979872" cy="2135505"/>
          </a:xfrm>
          <a:prstGeom prst="rect">
            <a:avLst/>
          </a:prstGeom>
        </p:spPr>
        <p:txBody>
          <a:bodyPr>
            <a:noAutofit/>
          </a:bodyPr>
          <a:lstStyle/>
          <a:p>
            <a:pPr marL="36195" indent="0" algn="l" defTabSz="266700" eaLnBrk="0" fontAlgn="base">
              <a:spcAft>
                <a:spcPct val="0"/>
              </a:spcAft>
            </a:pPr>
            <a:r>
              <a:rPr lang="zh-CN" altLang="en-US" sz="2400" dirty="0">
                <a:solidFill>
                  <a:srgbClr val="000000"/>
                </a:solidFill>
                <a:latin typeface="+mn-ea"/>
              </a:rPr>
              <a:t>（</a:t>
            </a:r>
            <a:r>
              <a:rPr lang="en-US" altLang="zh-CN" sz="2400" dirty="0">
                <a:solidFill>
                  <a:srgbClr val="000000"/>
                </a:solidFill>
                <a:latin typeface="+mn-ea"/>
              </a:rPr>
              <a:t>2022CSP-S</a:t>
            </a:r>
            <a:r>
              <a:rPr lang="zh-CN" altLang="en-US" sz="2400" dirty="0">
                <a:solidFill>
                  <a:srgbClr val="000000"/>
                </a:solidFill>
                <a:latin typeface="+mn-ea"/>
              </a:rPr>
              <a:t>）</a:t>
            </a:r>
            <a:r>
              <a:rPr lang="en-US" altLang="zh-CN" sz="2400" dirty="0">
                <a:solidFill>
                  <a:srgbClr val="000000"/>
                </a:solidFill>
                <a:latin typeface="+mn-ea"/>
              </a:rPr>
              <a:t>14.</a:t>
            </a:r>
            <a:r>
              <a:rPr lang="zh-CN" altLang="en-US" sz="2400" dirty="0">
                <a:solidFill>
                  <a:srgbClr val="000000"/>
                </a:solidFill>
                <a:latin typeface="+mn-ea"/>
              </a:rPr>
              <a:t>以比较为基本运算，在</a:t>
            </a:r>
            <a:r>
              <a:rPr lang="en-US" altLang="zh-CN" sz="2400" dirty="0">
                <a:solidFill>
                  <a:srgbClr val="000000"/>
                </a:solidFill>
                <a:latin typeface="+mn-ea"/>
              </a:rPr>
              <a:t>n</a:t>
            </a:r>
            <a:r>
              <a:rPr lang="zh-CN" altLang="en-US" sz="2400" dirty="0">
                <a:solidFill>
                  <a:srgbClr val="000000"/>
                </a:solidFill>
                <a:latin typeface="+mn-ea"/>
              </a:rPr>
              <a:t>个数的数组中找最大的数，在最坏情况下至少要做 </a:t>
            </a:r>
            <a:r>
              <a:rPr lang="en-US" altLang="zh-CN" sz="2400" dirty="0">
                <a:solidFill>
                  <a:srgbClr val="000000"/>
                </a:solidFill>
                <a:latin typeface="+mn-ea"/>
              </a:rPr>
              <a:t>( </a:t>
            </a:r>
            <a:r>
              <a:rPr lang="en-US" altLang="zh-CN" sz="2400" dirty="0" smtClean="0">
                <a:solidFill>
                  <a:srgbClr val="000000"/>
                </a:solidFill>
                <a:latin typeface="+mn-ea"/>
              </a:rPr>
              <a:t>     )</a:t>
            </a:r>
            <a:r>
              <a:rPr lang="zh-CN" altLang="en-US" sz="2400" dirty="0">
                <a:solidFill>
                  <a:srgbClr val="000000"/>
                </a:solidFill>
                <a:latin typeface="+mn-ea"/>
              </a:rPr>
              <a:t>次</a:t>
            </a:r>
            <a:r>
              <a:rPr lang="en-US" altLang="zh-CN" sz="2400" dirty="0">
                <a:solidFill>
                  <a:srgbClr val="000000"/>
                </a:solidFill>
                <a:latin typeface="+mn-ea"/>
              </a:rPr>
              <a:t> </a:t>
            </a:r>
            <a:r>
              <a:rPr lang="zh-CN" altLang="en-US" sz="2400" dirty="0">
                <a:solidFill>
                  <a:srgbClr val="000000"/>
                </a:solidFill>
                <a:latin typeface="+mn-ea"/>
              </a:rPr>
              <a:t>运</a:t>
            </a:r>
            <a:r>
              <a:rPr lang="en-US" altLang="zh-CN" sz="2400" dirty="0">
                <a:solidFill>
                  <a:srgbClr val="000000"/>
                </a:solidFill>
                <a:latin typeface="+mn-ea"/>
              </a:rPr>
              <a:t> </a:t>
            </a:r>
            <a:r>
              <a:rPr lang="zh-CN" altLang="en-US" sz="2400" dirty="0">
                <a:solidFill>
                  <a:srgbClr val="000000"/>
                </a:solidFill>
                <a:latin typeface="+mn-ea"/>
              </a:rPr>
              <a:t>算。</a:t>
            </a:r>
          </a:p>
          <a:p>
            <a:pPr marL="22225" indent="0" algn="l" defTabSz="266700" eaLnBrk="0" fontAlgn="base">
              <a:spcAft>
                <a:spcPct val="0"/>
              </a:spcAft>
            </a:pPr>
            <a:r>
              <a:rPr lang="en-US" altLang="zh-CN" sz="2400" dirty="0" err="1">
                <a:solidFill>
                  <a:srgbClr val="000000"/>
                </a:solidFill>
                <a:latin typeface="+mn-ea"/>
              </a:rPr>
              <a:t>A.n</a:t>
            </a:r>
            <a:r>
              <a:rPr lang="en-US" altLang="zh-CN" sz="2400" dirty="0">
                <a:solidFill>
                  <a:srgbClr val="000000"/>
                </a:solidFill>
                <a:latin typeface="+mn-ea"/>
              </a:rPr>
              <a:t>/2 B.n-1  </a:t>
            </a:r>
            <a:r>
              <a:rPr lang="en-US" altLang="zh-CN" sz="2400" dirty="0" err="1">
                <a:solidFill>
                  <a:srgbClr val="000000"/>
                </a:solidFill>
                <a:latin typeface="+mn-ea"/>
              </a:rPr>
              <a:t>C.n</a:t>
            </a:r>
            <a:r>
              <a:rPr lang="en-US" altLang="zh-CN" sz="2400" dirty="0">
                <a:solidFill>
                  <a:srgbClr val="000000"/>
                </a:solidFill>
                <a:latin typeface="+mn-ea"/>
              </a:rPr>
              <a:t>  D.n+1</a:t>
            </a:r>
          </a:p>
          <a:p>
            <a:pPr marL="635" indent="0" algn="l" defTabSz="266700" eaLnBrk="0" fontAlgn="base">
              <a:spcAft>
                <a:spcPct val="0"/>
              </a:spcAft>
            </a:pPr>
            <a:endParaRPr lang="en-US" altLang="zh-CN" sz="2400" dirty="0" smtClean="0">
              <a:solidFill>
                <a:srgbClr val="FF0000"/>
              </a:solidFill>
              <a:latin typeface="+mn-ea"/>
            </a:endParaRPr>
          </a:p>
          <a:p>
            <a:pPr marL="635" indent="0" algn="l" defTabSz="266700" eaLnBrk="0" fontAlgn="base">
              <a:spcAft>
                <a:spcPct val="0"/>
              </a:spcAft>
            </a:pPr>
            <a:r>
              <a:rPr lang="zh-CN" altLang="en-US" sz="2400" dirty="0" smtClean="0">
                <a:solidFill>
                  <a:srgbClr val="FF0000"/>
                </a:solidFill>
                <a:latin typeface="+mn-ea"/>
              </a:rPr>
              <a:t>【答案】</a:t>
            </a:r>
            <a:r>
              <a:rPr lang="en-US" altLang="zh-CN" sz="2400" dirty="0">
                <a:solidFill>
                  <a:srgbClr val="FF0000"/>
                </a:solidFill>
                <a:latin typeface="+mn-ea"/>
              </a:rPr>
              <a:t>B </a:t>
            </a:r>
            <a:endParaRPr lang="en-US" altLang="zh-CN" sz="2400" dirty="0" smtClean="0">
              <a:solidFill>
                <a:srgbClr val="FF0000"/>
              </a:solidFill>
              <a:latin typeface="+mn-ea"/>
            </a:endParaRPr>
          </a:p>
          <a:p>
            <a:pPr marL="635" indent="0" algn="l" defTabSz="266700" eaLnBrk="0" fontAlgn="base">
              <a:spcAft>
                <a:spcPct val="0"/>
              </a:spcAft>
            </a:pPr>
            <a:r>
              <a:rPr lang="zh-CN" altLang="en-US" sz="2400" dirty="0" smtClean="0">
                <a:solidFill>
                  <a:srgbClr val="FF0000"/>
                </a:solidFill>
                <a:latin typeface="+mn-ea"/>
              </a:rPr>
              <a:t>最坏</a:t>
            </a:r>
            <a:r>
              <a:rPr lang="zh-CN" altLang="en-US" sz="2400" dirty="0">
                <a:solidFill>
                  <a:srgbClr val="FF0000"/>
                </a:solidFill>
                <a:latin typeface="+mn-ea"/>
              </a:rPr>
              <a:t>情况下需要每个数都比较一次，需要</a:t>
            </a:r>
            <a:r>
              <a:rPr lang="en-US" altLang="zh-CN" sz="2400" dirty="0">
                <a:solidFill>
                  <a:srgbClr val="FF0000"/>
                </a:solidFill>
                <a:latin typeface="+mn-ea"/>
              </a:rPr>
              <a:t>n-1</a:t>
            </a:r>
            <a:r>
              <a:rPr lang="zh-CN" altLang="en-US" sz="2400" dirty="0" smtClean="0">
                <a:solidFill>
                  <a:srgbClr val="FF0000"/>
                </a:solidFill>
                <a:latin typeface="+mn-ea"/>
              </a:rPr>
              <a:t>次</a:t>
            </a:r>
            <a:endParaRPr lang="en-US" altLang="zh-CN" sz="2400" dirty="0" smtClean="0">
              <a:solidFill>
                <a:srgbClr val="FF0000"/>
              </a:solidFill>
              <a:latin typeface="+mn-ea"/>
            </a:endParaRPr>
          </a:p>
          <a:p>
            <a:pPr lvl="0" eaLnBrk="0" fontAlgn="base" hangingPunct="0">
              <a:spcBef>
                <a:spcPct val="0"/>
              </a:spcBef>
              <a:spcAft>
                <a:spcPct val="0"/>
              </a:spcAft>
            </a:pPr>
            <a:endParaRPr lang="en-US" altLang="zh-CN" sz="2400" dirty="0" smtClean="0">
              <a:solidFill>
                <a:srgbClr val="121212"/>
              </a:solidFill>
              <a:latin typeface="+mn-ea"/>
              <a:cs typeface="微软雅黑" panose="020B0503020204020204" charset="-122"/>
              <a:sym typeface="+mn-ea"/>
            </a:endParaRPr>
          </a:p>
          <a:p>
            <a:pPr lvl="0" eaLnBrk="0" fontAlgn="base" hangingPunct="0">
              <a:spcBef>
                <a:spcPct val="0"/>
              </a:spcBef>
              <a:spcAft>
                <a:spcPct val="0"/>
              </a:spcAft>
            </a:pPr>
            <a:endParaRPr lang="en-US" altLang="zh-CN" sz="2400" dirty="0">
              <a:solidFill>
                <a:srgbClr val="121212"/>
              </a:solidFill>
              <a:latin typeface="+mn-ea"/>
              <a:cs typeface="微软雅黑" panose="020B0503020204020204" charset="-122"/>
              <a:sym typeface="+mn-ea"/>
            </a:endParaRPr>
          </a:p>
          <a:p>
            <a:pPr lvl="0" eaLnBrk="0" fontAlgn="base" hangingPunct="0">
              <a:spcBef>
                <a:spcPct val="0"/>
              </a:spcBef>
              <a:spcAft>
                <a:spcPct val="0"/>
              </a:spcAft>
            </a:pPr>
            <a:r>
              <a:rPr lang="en-US" altLang="zh-CN" sz="2400" dirty="0" smtClean="0">
                <a:solidFill>
                  <a:srgbClr val="121212"/>
                </a:solidFill>
                <a:latin typeface="+mn-ea"/>
                <a:cs typeface="微软雅黑" panose="020B0503020204020204" charset="-122"/>
                <a:sym typeface="+mn-ea"/>
              </a:rPr>
              <a:t>【</a:t>
            </a:r>
            <a:r>
              <a:rPr lang="en-US" altLang="zh-CN" sz="2400" dirty="0">
                <a:solidFill>
                  <a:srgbClr val="121212"/>
                </a:solidFill>
                <a:latin typeface="+mn-ea"/>
                <a:cs typeface="微软雅黑" panose="020B0503020204020204" charset="-122"/>
                <a:sym typeface="+mn-ea"/>
              </a:rPr>
              <a:t>2021CSP-J】</a:t>
            </a:r>
            <a:r>
              <a:rPr lang="en-US" altLang="zh-CN" sz="2400" dirty="0">
                <a:solidFill>
                  <a:srgbClr val="222222"/>
                </a:solidFill>
                <a:latin typeface="+mn-ea"/>
                <a:cs typeface="Arial" panose="020B0604020202020204" pitchFamily="34" charset="0"/>
                <a:sym typeface="+mn-ea"/>
              </a:rPr>
              <a:t>4.</a:t>
            </a:r>
            <a:r>
              <a:rPr lang="zh-CN" altLang="en-US" sz="2400" dirty="0">
                <a:solidFill>
                  <a:srgbClr val="222222"/>
                </a:solidFill>
                <a:latin typeface="+mn-ea"/>
                <a:cs typeface="Arial" panose="020B0604020202020204" pitchFamily="34" charset="0"/>
                <a:sym typeface="+mn-ea"/>
              </a:rPr>
              <a:t>以比较作为基本运算，在</a:t>
            </a:r>
            <a:r>
              <a:rPr lang="en-US" altLang="zh-CN" sz="2400" dirty="0">
                <a:solidFill>
                  <a:srgbClr val="222222"/>
                </a:solidFill>
                <a:latin typeface="+mn-ea"/>
                <a:cs typeface="Arial" panose="020B0604020202020204" pitchFamily="34" charset="0"/>
                <a:sym typeface="+mn-ea"/>
              </a:rPr>
              <a:t>N</a:t>
            </a:r>
            <a:r>
              <a:rPr lang="zh-CN" altLang="en-US" sz="2400" dirty="0">
                <a:solidFill>
                  <a:srgbClr val="222222"/>
                </a:solidFill>
                <a:latin typeface="+mn-ea"/>
                <a:cs typeface="Arial" panose="020B0604020202020204" pitchFamily="34" charset="0"/>
                <a:sym typeface="+mn-ea"/>
              </a:rPr>
              <a:t>个数中找出最大数，最坏情况下所需要的最少的比较次数为</a:t>
            </a:r>
            <a:r>
              <a:rPr lang="zh-CN" altLang="en-US" sz="2400" dirty="0" smtClean="0">
                <a:solidFill>
                  <a:srgbClr val="222222"/>
                </a:solidFill>
                <a:latin typeface="+mn-ea"/>
                <a:cs typeface="Arial" panose="020B0604020202020204" pitchFamily="34" charset="0"/>
                <a:sym typeface="+mn-ea"/>
              </a:rPr>
              <a:t>（   ）。</a:t>
            </a:r>
            <a:endParaRPr lang="en-US" altLang="zh-CN" sz="2400" dirty="0" smtClean="0">
              <a:solidFill>
                <a:srgbClr val="222222"/>
              </a:solidFill>
              <a:latin typeface="+mn-ea"/>
              <a:cs typeface="Arial" panose="020B0604020202020204" pitchFamily="34" charset="0"/>
              <a:sym typeface="+mn-ea"/>
            </a:endParaRPr>
          </a:p>
          <a:p>
            <a:pPr lvl="0" eaLnBrk="0" fontAlgn="base" hangingPunct="0">
              <a:spcBef>
                <a:spcPct val="0"/>
              </a:spcBef>
              <a:spcAft>
                <a:spcPct val="0"/>
              </a:spcAft>
            </a:pPr>
            <a:r>
              <a:rPr lang="en-US" altLang="zh-CN" sz="2400" dirty="0">
                <a:solidFill>
                  <a:srgbClr val="222222"/>
                </a:solidFill>
                <a:latin typeface="+mn-ea"/>
                <a:cs typeface="Arial" panose="020B0604020202020204" pitchFamily="34" charset="0"/>
                <a:sym typeface="+mn-ea"/>
              </a:rPr>
              <a:t>A.N^2          B.N         C.N-1       D.N+1</a:t>
            </a:r>
            <a:endParaRPr lang="en-US" altLang="zh-CN" sz="2400" dirty="0">
              <a:solidFill>
                <a:srgbClr val="222222"/>
              </a:solidFill>
              <a:latin typeface="+mn-ea"/>
              <a:cs typeface="Arial" panose="020B0604020202020204" pitchFamily="34" charset="0"/>
            </a:endParaRPr>
          </a:p>
          <a:p>
            <a:pPr eaLnBrk="0" fontAlgn="base" hangingPunct="0">
              <a:spcBef>
                <a:spcPct val="0"/>
              </a:spcBef>
              <a:spcAft>
                <a:spcPct val="0"/>
              </a:spcAft>
            </a:pPr>
            <a:endParaRPr lang="en-US" altLang="zh-CN" sz="2400" dirty="0" smtClean="0">
              <a:solidFill>
                <a:srgbClr val="FF0000"/>
              </a:solidFill>
              <a:latin typeface="+mn-ea"/>
            </a:endParaRPr>
          </a:p>
          <a:p>
            <a:pPr eaLnBrk="0" fontAlgn="base" hangingPunct="0">
              <a:spcBef>
                <a:spcPct val="0"/>
              </a:spcBef>
              <a:spcAft>
                <a:spcPct val="0"/>
              </a:spcAft>
            </a:pPr>
            <a:r>
              <a:rPr lang="zh-CN" altLang="en-US" sz="2400" dirty="0" smtClean="0">
                <a:solidFill>
                  <a:srgbClr val="FF0000"/>
                </a:solidFill>
                <a:latin typeface="+mn-ea"/>
              </a:rPr>
              <a:t>【答案】</a:t>
            </a:r>
            <a:r>
              <a:rPr lang="en-US" altLang="zh-CN" sz="2400" dirty="0" smtClean="0">
                <a:solidFill>
                  <a:srgbClr val="FF0000"/>
                </a:solidFill>
                <a:latin typeface="+mn-ea"/>
              </a:rPr>
              <a:t>C </a:t>
            </a:r>
            <a:endParaRPr lang="en-US" altLang="zh-CN" sz="2400" dirty="0">
              <a:solidFill>
                <a:srgbClr val="FF0000"/>
              </a:solidFill>
              <a:latin typeface="+mn-ea"/>
            </a:endParaRPr>
          </a:p>
          <a:p>
            <a:pPr lvl="0" fontAlgn="base">
              <a:spcBef>
                <a:spcPct val="0"/>
              </a:spcBef>
              <a:spcAft>
                <a:spcPct val="0"/>
              </a:spcAft>
            </a:pPr>
            <a:r>
              <a:rPr lang="zh-CN" altLang="zh-CN" sz="2400" dirty="0" smtClean="0">
                <a:solidFill>
                  <a:srgbClr val="FF0000"/>
                </a:solidFill>
                <a:sym typeface="+mn-ea"/>
              </a:rPr>
              <a:t>答案</a:t>
            </a:r>
            <a:r>
              <a:rPr lang="zh-CN" altLang="zh-CN" sz="2400" dirty="0">
                <a:solidFill>
                  <a:srgbClr val="FF0000"/>
                </a:solidFill>
                <a:sym typeface="+mn-ea"/>
              </a:rPr>
              <a:t>解析：让第一个数作为基准值，和后面</a:t>
            </a:r>
            <a:r>
              <a:rPr lang="en-US" altLang="zh-CN" sz="2400" dirty="0">
                <a:solidFill>
                  <a:srgbClr val="FF0000"/>
                </a:solidFill>
                <a:sym typeface="+mn-ea"/>
              </a:rPr>
              <a:t>N-1</a:t>
            </a:r>
            <a:r>
              <a:rPr lang="zh-CN" altLang="zh-CN" sz="2400" dirty="0">
                <a:solidFill>
                  <a:srgbClr val="FF0000"/>
                </a:solidFill>
                <a:sym typeface="+mn-ea"/>
              </a:rPr>
              <a:t>个数 分别进行</a:t>
            </a:r>
            <a:r>
              <a:rPr lang="en-US" altLang="zh-CN" sz="2400" dirty="0">
                <a:solidFill>
                  <a:srgbClr val="FF0000"/>
                </a:solidFill>
                <a:sym typeface="+mn-ea"/>
              </a:rPr>
              <a:t>N-1</a:t>
            </a:r>
            <a:r>
              <a:rPr lang="zh-CN" altLang="zh-CN" sz="2400" dirty="0">
                <a:solidFill>
                  <a:srgbClr val="FF0000"/>
                </a:solidFill>
                <a:sym typeface="+mn-ea"/>
              </a:rPr>
              <a:t>次比较。</a:t>
            </a:r>
            <a:endParaRPr lang="zh-CN" altLang="zh-CN" sz="2400" dirty="0">
              <a:solidFill>
                <a:srgbClr val="FF0000"/>
              </a:solidFill>
            </a:endParaRPr>
          </a:p>
          <a:p>
            <a:pPr marL="635" indent="0" algn="l" defTabSz="266700" eaLnBrk="0" fontAlgn="base">
              <a:spcAft>
                <a:spcPct val="0"/>
              </a:spcAft>
            </a:pPr>
            <a:endParaRPr lang="zh-CN" altLang="en-US" sz="2400" dirty="0">
              <a:solidFill>
                <a:srgbClr val="FF0000"/>
              </a:solidFill>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1269999" y="926932"/>
            <a:ext cx="9618133" cy="45243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400" b="0" i="0" u="none" strike="noStrike" cap="none" normalizeH="0" baseline="0" dirty="0" smtClean="0">
              <a:ln>
                <a:noFill/>
              </a:ln>
              <a:solidFill>
                <a:srgbClr val="121212"/>
              </a:solidFill>
              <a:effectLst/>
              <a:latin typeface="+mn-ea"/>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smtClean="0">
                <a:ln>
                  <a:noFill/>
                </a:ln>
                <a:solidFill>
                  <a:srgbClr val="121212"/>
                </a:solidFill>
                <a:effectLst/>
                <a:latin typeface="+mn-ea"/>
                <a:cs typeface="微软雅黑" panose="020B0503020204020204" charset="-122"/>
              </a:rPr>
              <a:t>【</a:t>
            </a:r>
            <a:r>
              <a:rPr kumimoji="0" lang="en-US" altLang="zh-CN" sz="2400" b="0" i="0" u="none" strike="noStrike" cap="none" normalizeH="0" baseline="0" dirty="0" smtClean="0">
                <a:ln>
                  <a:noFill/>
                </a:ln>
                <a:solidFill>
                  <a:srgbClr val="121212"/>
                </a:solidFill>
                <a:effectLst/>
                <a:latin typeface="+mn-ea"/>
                <a:cs typeface="微软雅黑" panose="020B0503020204020204" charset="-122"/>
              </a:rPr>
              <a:t>2021CSP-S】5</a:t>
            </a:r>
            <a:r>
              <a:rPr kumimoji="0" lang="zh-CN" altLang="en-US" sz="2400" b="0" i="0" u="none" strike="noStrike" cap="none" normalizeH="0" baseline="0" dirty="0" smtClean="0">
                <a:ln>
                  <a:noFill/>
                </a:ln>
                <a:solidFill>
                  <a:srgbClr val="121212"/>
                </a:solidFill>
                <a:effectLst/>
                <a:latin typeface="+mn-ea"/>
                <a:cs typeface="微软雅黑" panose="020B0503020204020204" charset="-122"/>
              </a:rPr>
              <a:t>、以比较为基本运算，对于</a:t>
            </a:r>
            <a:r>
              <a:rPr kumimoji="0" lang="en-US" altLang="zh-CN" sz="2400" b="0" i="0" u="none" strike="noStrike" cap="none" normalizeH="0" baseline="0" dirty="0" smtClean="0">
                <a:ln>
                  <a:noFill/>
                </a:ln>
                <a:solidFill>
                  <a:srgbClr val="121212"/>
                </a:solidFill>
                <a:effectLst/>
                <a:latin typeface="+mn-ea"/>
                <a:cs typeface="微软雅黑" panose="020B0503020204020204" charset="-122"/>
              </a:rPr>
              <a:t>2n</a:t>
            </a:r>
            <a:r>
              <a:rPr kumimoji="0" lang="zh-CN" altLang="en-US" sz="2400" b="0" i="0" u="none" strike="noStrike" cap="none" normalizeH="0" baseline="0" dirty="0" smtClean="0">
                <a:ln>
                  <a:noFill/>
                </a:ln>
                <a:solidFill>
                  <a:srgbClr val="121212"/>
                </a:solidFill>
                <a:effectLst/>
                <a:latin typeface="+mn-ea"/>
                <a:cs typeface="微软雅黑" panose="020B0503020204020204" charset="-122"/>
              </a:rPr>
              <a:t>个数，同时找到最大值和最小值，最坏情况下需要的最小的比 较次数为（ ）。</a:t>
            </a:r>
            <a:br>
              <a:rPr kumimoji="0" lang="zh-CN" altLang="en-US" sz="2400" b="0" i="0" u="none" strike="noStrike" cap="none" normalizeH="0" baseline="0" dirty="0" smtClean="0">
                <a:ln>
                  <a:noFill/>
                </a:ln>
                <a:solidFill>
                  <a:srgbClr val="121212"/>
                </a:solidFill>
                <a:effectLst/>
                <a:latin typeface="+mn-ea"/>
                <a:cs typeface="微软雅黑" panose="020B0503020204020204" charset="-122"/>
              </a:rPr>
            </a:br>
            <a:r>
              <a:rPr kumimoji="0" lang="en-US" altLang="zh-CN" sz="2400" b="0" i="0" u="none" strike="noStrike" cap="none" normalizeH="0" baseline="0" dirty="0" smtClean="0">
                <a:ln>
                  <a:noFill/>
                </a:ln>
                <a:solidFill>
                  <a:srgbClr val="121212"/>
                </a:solidFill>
                <a:effectLst/>
                <a:latin typeface="+mn-ea"/>
                <a:cs typeface="微软雅黑" panose="020B0503020204020204" charset="-122"/>
              </a:rPr>
              <a:t>A.4n−2    B.3n+1       C.3n−2         D.2n+1</a:t>
            </a:r>
            <a:endParaRPr kumimoji="0" lang="en-US" altLang="zh-CN" sz="2400" b="0" i="0" u="none" strike="noStrike" cap="none" normalizeH="0" baseline="0" dirty="0" smtClean="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FF0000"/>
                </a:solidFill>
                <a:effectLst/>
                <a:latin typeface="+mn-ea"/>
                <a:cs typeface="微软雅黑" panose="020B0503020204020204" charset="-122"/>
              </a:rPr>
              <a:t>【</a:t>
            </a:r>
            <a:r>
              <a:rPr kumimoji="0" lang="zh-CN" altLang="en-US" sz="2400" b="0" i="0" u="none" strike="noStrike" cap="none" normalizeH="0" baseline="0" dirty="0" smtClean="0">
                <a:ln>
                  <a:noFill/>
                </a:ln>
                <a:solidFill>
                  <a:srgbClr val="FF0000"/>
                </a:solidFill>
                <a:effectLst/>
                <a:latin typeface="+mn-ea"/>
                <a:cs typeface="微软雅黑" panose="020B0503020204020204" charset="-122"/>
              </a:rPr>
              <a:t>参考答案</a:t>
            </a:r>
            <a:r>
              <a:rPr kumimoji="0" lang="en-US" altLang="zh-CN" sz="2400" b="0" i="0" u="none" strike="noStrike" cap="none" normalizeH="0" baseline="0" dirty="0" smtClean="0">
                <a:ln>
                  <a:noFill/>
                </a:ln>
                <a:solidFill>
                  <a:srgbClr val="FF0000"/>
                </a:solidFill>
                <a:effectLst/>
                <a:latin typeface="+mn-ea"/>
                <a:cs typeface="微软雅黑" panose="020B0503020204020204" charset="-122"/>
              </a:rPr>
              <a:t>】C</a:t>
            </a:r>
          </a:p>
          <a:p>
            <a:r>
              <a:rPr lang="zh-CN" altLang="zh-CN" sz="2400" dirty="0" smtClean="0">
                <a:solidFill>
                  <a:srgbClr val="FF0000"/>
                </a:solidFill>
              </a:rPr>
              <a:t>解析：</a:t>
            </a:r>
            <a:r>
              <a:rPr lang="en-US" altLang="zh-CN" sz="2400" dirty="0" smtClean="0">
                <a:solidFill>
                  <a:srgbClr val="FF0000"/>
                </a:solidFill>
              </a:rPr>
              <a:t>2*n</a:t>
            </a:r>
            <a:r>
              <a:rPr lang="zh-CN" altLang="zh-CN" sz="2400" dirty="0" smtClean="0">
                <a:solidFill>
                  <a:srgbClr val="FF0000"/>
                </a:solidFill>
              </a:rPr>
              <a:t>个数找最大值，直接找需要</a:t>
            </a:r>
            <a:r>
              <a:rPr lang="en-US" altLang="zh-CN" sz="2400" dirty="0" smtClean="0">
                <a:solidFill>
                  <a:srgbClr val="FF0000"/>
                </a:solidFill>
              </a:rPr>
              <a:t>(2*n-1)*2</a:t>
            </a:r>
            <a:r>
              <a:rPr lang="zh-CN" altLang="zh-CN" sz="2400" dirty="0" smtClean="0">
                <a:solidFill>
                  <a:srgbClr val="FF0000"/>
                </a:solidFill>
              </a:rPr>
              <a:t>次比较，但是过程中如果他比最大值要大，最小值就不需要比较了，否则最大不用比较。</a:t>
            </a:r>
          </a:p>
          <a:p>
            <a:r>
              <a:rPr lang="zh-CN" altLang="zh-CN" sz="2400" dirty="0" smtClean="0">
                <a:solidFill>
                  <a:srgbClr val="FF0000"/>
                </a:solidFill>
              </a:rPr>
              <a:t>将</a:t>
            </a:r>
            <a:r>
              <a:rPr lang="en-US" altLang="zh-CN" sz="2400" dirty="0" smtClean="0">
                <a:solidFill>
                  <a:srgbClr val="FF0000"/>
                </a:solidFill>
              </a:rPr>
              <a:t>n</a:t>
            </a:r>
            <a:r>
              <a:rPr lang="zh-CN" altLang="zh-CN" sz="2400" dirty="0" smtClean="0">
                <a:solidFill>
                  <a:srgbClr val="FF0000"/>
                </a:solidFill>
              </a:rPr>
              <a:t>个数分为</a:t>
            </a:r>
            <a:r>
              <a:rPr lang="en-US" altLang="zh-CN" sz="2400" dirty="0" smtClean="0">
                <a:solidFill>
                  <a:srgbClr val="FF0000"/>
                </a:solidFill>
              </a:rPr>
              <a:t>n</a:t>
            </a:r>
            <a:r>
              <a:rPr lang="zh-CN" altLang="zh-CN" sz="2400" dirty="0" smtClean="0">
                <a:solidFill>
                  <a:srgbClr val="FF0000"/>
                </a:solidFill>
              </a:rPr>
              <a:t>对，两个谁大谁小</a:t>
            </a:r>
            <a:r>
              <a:rPr lang="en-US" altLang="zh-CN" sz="2400" dirty="0" smtClean="0">
                <a:solidFill>
                  <a:srgbClr val="FF0000"/>
                </a:solidFill>
              </a:rPr>
              <a:t>1</a:t>
            </a:r>
            <a:r>
              <a:rPr lang="zh-CN" altLang="zh-CN" sz="2400" dirty="0" smtClean="0">
                <a:solidFill>
                  <a:srgbClr val="FF0000"/>
                </a:solidFill>
              </a:rPr>
              <a:t>次，共</a:t>
            </a:r>
            <a:r>
              <a:rPr lang="en-US" altLang="zh-CN" sz="2400" dirty="0" smtClean="0">
                <a:solidFill>
                  <a:srgbClr val="FF0000"/>
                </a:solidFill>
              </a:rPr>
              <a:t>n</a:t>
            </a:r>
            <a:r>
              <a:rPr lang="zh-CN" altLang="zh-CN" sz="2400" dirty="0" smtClean="0">
                <a:solidFill>
                  <a:srgbClr val="FF0000"/>
                </a:solidFill>
              </a:rPr>
              <a:t>次。</a:t>
            </a:r>
          </a:p>
          <a:p>
            <a:r>
              <a:rPr lang="zh-CN" altLang="zh-CN" sz="2400" dirty="0" smtClean="0">
                <a:solidFill>
                  <a:srgbClr val="FF0000"/>
                </a:solidFill>
              </a:rPr>
              <a:t>接下来</a:t>
            </a:r>
            <a:r>
              <a:rPr lang="en-US" altLang="zh-CN" sz="2400" dirty="0" smtClean="0">
                <a:solidFill>
                  <a:srgbClr val="FF0000"/>
                </a:solidFill>
              </a:rPr>
              <a:t>n</a:t>
            </a:r>
            <a:r>
              <a:rPr lang="zh-CN" altLang="zh-CN" sz="2400" dirty="0" smtClean="0">
                <a:solidFill>
                  <a:srgbClr val="FF0000"/>
                </a:solidFill>
              </a:rPr>
              <a:t>个分别求最大最小，共</a:t>
            </a:r>
            <a:r>
              <a:rPr lang="en-US" altLang="zh-CN" sz="2400" dirty="0" smtClean="0">
                <a:solidFill>
                  <a:srgbClr val="FF0000"/>
                </a:solidFill>
              </a:rPr>
              <a:t>(n</a:t>
            </a:r>
            <a:r>
              <a:rPr lang="zh-CN" altLang="zh-CN" sz="2400" dirty="0" smtClean="0">
                <a:solidFill>
                  <a:srgbClr val="FF0000"/>
                </a:solidFill>
              </a:rPr>
              <a:t>−</a:t>
            </a:r>
            <a:r>
              <a:rPr lang="en-US" altLang="zh-CN" sz="2400" dirty="0" smtClean="0">
                <a:solidFill>
                  <a:srgbClr val="FF0000"/>
                </a:solidFill>
              </a:rPr>
              <a:t>1)</a:t>
            </a:r>
            <a:r>
              <a:rPr lang="zh-CN" altLang="zh-CN" sz="2400" dirty="0" smtClean="0">
                <a:solidFill>
                  <a:srgbClr val="FF0000"/>
                </a:solidFill>
              </a:rPr>
              <a:t>∗</a:t>
            </a:r>
            <a:r>
              <a:rPr lang="en-US" altLang="zh-CN" sz="2400" dirty="0" smtClean="0">
                <a:solidFill>
                  <a:srgbClr val="FF0000"/>
                </a:solidFill>
              </a:rPr>
              <a:t>2(n</a:t>
            </a:r>
            <a:r>
              <a:rPr lang="zh-CN" altLang="zh-CN" sz="2400" dirty="0" smtClean="0">
                <a:solidFill>
                  <a:srgbClr val="FF0000"/>
                </a:solidFill>
              </a:rPr>
              <a:t>−</a:t>
            </a:r>
            <a:r>
              <a:rPr lang="en-US" altLang="zh-CN" sz="2400" dirty="0" smtClean="0">
                <a:solidFill>
                  <a:srgbClr val="FF0000"/>
                </a:solidFill>
              </a:rPr>
              <a:t>1)</a:t>
            </a:r>
            <a:r>
              <a:rPr lang="zh-CN" altLang="zh-CN" sz="2400" dirty="0" smtClean="0">
                <a:solidFill>
                  <a:srgbClr val="FF0000"/>
                </a:solidFill>
              </a:rPr>
              <a:t>∗</a:t>
            </a:r>
            <a:r>
              <a:rPr lang="en-US" altLang="zh-CN" sz="2400" dirty="0" smtClean="0">
                <a:solidFill>
                  <a:srgbClr val="FF0000"/>
                </a:solidFill>
              </a:rPr>
              <a:t>2</a:t>
            </a:r>
            <a:r>
              <a:rPr lang="zh-CN" altLang="zh-CN" sz="2400" dirty="0" smtClean="0">
                <a:solidFill>
                  <a:srgbClr val="FF0000"/>
                </a:solidFill>
              </a:rPr>
              <a:t>次。</a:t>
            </a:r>
          </a:p>
          <a:p>
            <a:r>
              <a:rPr lang="zh-CN" altLang="zh-CN" sz="2400" dirty="0" smtClean="0">
                <a:solidFill>
                  <a:srgbClr val="FF0000"/>
                </a:solidFill>
              </a:rPr>
              <a:t>总次数为</a:t>
            </a:r>
            <a:r>
              <a:rPr lang="en-US" altLang="zh-CN" sz="2400" dirty="0" smtClean="0">
                <a:solidFill>
                  <a:srgbClr val="FF0000"/>
                </a:solidFill>
              </a:rPr>
              <a:t>3n*2</a:t>
            </a:r>
            <a:endParaRPr lang="zh-CN" altLang="zh-CN" sz="2400" dirty="0" smtClean="0">
              <a:solidFill>
                <a:srgbClr val="FF0000"/>
              </a:solidFill>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dirty="0" smtClean="0">
              <a:ln>
                <a:noFill/>
              </a:ln>
              <a:solidFill>
                <a:srgbClr val="121212"/>
              </a:solidFill>
              <a:effectLst/>
              <a:latin typeface="+mn-ea"/>
              <a:cs typeface="微软雅黑" panose="020B0503020204020204" charset="-122"/>
            </a:endParaRPr>
          </a:p>
          <a:p>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4"/>
              <p:cNvSpPr txBox="1"/>
              <p:nvPr/>
            </p:nvSpPr>
            <p:spPr>
              <a:xfrm>
                <a:off x="795868" y="587162"/>
                <a:ext cx="11108265" cy="6490335"/>
              </a:xfrm>
              <a:prstGeom prst="rect">
                <a:avLst/>
              </a:prstGeom>
            </p:spPr>
            <p:txBody>
              <a:bodyPr>
                <a:noAutofit/>
              </a:bodyPr>
              <a:lstStyle/>
              <a:p>
                <a:pPr marL="267970" indent="-254635" algn="l" defTabSz="266700" eaLnBrk="0" fontAlgn="base">
                  <a:spcAft>
                    <a:spcPct val="0"/>
                  </a:spcAft>
                </a:pPr>
                <a:r>
                  <a:rPr lang="zh-CN" altLang="en-US" sz="2400" dirty="0" smtClean="0">
                    <a:solidFill>
                      <a:srgbClr val="000000"/>
                    </a:solidFill>
                    <a:latin typeface="+mn-ea"/>
                  </a:rPr>
                  <a:t>（</a:t>
                </a:r>
                <a:r>
                  <a:rPr lang="en-US" altLang="zh-CN" sz="2400" dirty="0">
                    <a:solidFill>
                      <a:srgbClr val="000000"/>
                    </a:solidFill>
                    <a:latin typeface="+mn-ea"/>
                  </a:rPr>
                  <a:t>2022CSP-S</a:t>
                </a:r>
                <a:r>
                  <a:rPr lang="zh-CN" altLang="en-US" sz="2400" dirty="0">
                    <a:solidFill>
                      <a:srgbClr val="000000"/>
                    </a:solidFill>
                    <a:latin typeface="+mn-ea"/>
                  </a:rPr>
                  <a:t>）</a:t>
                </a:r>
                <a:r>
                  <a:rPr lang="en-US" altLang="zh-CN" sz="2400" dirty="0">
                    <a:solidFill>
                      <a:srgbClr val="000000"/>
                    </a:solidFill>
                    <a:latin typeface="+mn-ea"/>
                  </a:rPr>
                  <a:t>13.</a:t>
                </a:r>
                <a:r>
                  <a:rPr lang="zh-CN" altLang="en-US" sz="2400" dirty="0">
                    <a:solidFill>
                      <a:srgbClr val="000000"/>
                    </a:solidFill>
                    <a:latin typeface="+mn-ea"/>
                  </a:rPr>
                  <a:t>对于给定的</a:t>
                </a:r>
                <a:r>
                  <a:rPr lang="en-US" altLang="zh-CN" sz="2400" dirty="0">
                    <a:solidFill>
                      <a:srgbClr val="000000"/>
                    </a:solidFill>
                    <a:latin typeface="+mn-ea"/>
                  </a:rPr>
                  <a:t>n,</a:t>
                </a:r>
                <a:r>
                  <a:rPr lang="zh-CN" altLang="en-US" sz="2400" dirty="0">
                    <a:solidFill>
                      <a:srgbClr val="000000"/>
                    </a:solidFill>
                    <a:latin typeface="+mn-ea"/>
                  </a:rPr>
                  <a:t>分析以下代码段对应的时间复杂度，其中最为准确的时间复杂度为</a:t>
                </a:r>
                <a:r>
                  <a:rPr lang="en-US" altLang="zh-CN" sz="2400" dirty="0">
                    <a:solidFill>
                      <a:srgbClr val="000000"/>
                    </a:solidFill>
                    <a:latin typeface="+mn-ea"/>
                  </a:rPr>
                  <a:t>() </a:t>
                </a:r>
                <a:r>
                  <a:rPr lang="zh-CN" altLang="en-US" sz="2400" dirty="0">
                    <a:solidFill>
                      <a:srgbClr val="000000"/>
                    </a:solidFill>
                    <a:latin typeface="+mn-ea"/>
                  </a:rPr>
                  <a:t>。</a:t>
                </a:r>
                <a:r>
                  <a:rPr lang="en-US" altLang="zh-CN" sz="2400" dirty="0">
                    <a:solidFill>
                      <a:srgbClr val="000000"/>
                    </a:solidFill>
                    <a:latin typeface="+mn-ea"/>
                  </a:rPr>
                  <a:t> </a:t>
                </a:r>
              </a:p>
              <a:p>
                <a:pPr marL="267970" indent="-254635" algn="l" defTabSz="266700" eaLnBrk="0" fontAlgn="base">
                  <a:spcAft>
                    <a:spcPct val="0"/>
                  </a:spcAft>
                </a:pPr>
                <a:r>
                  <a:rPr lang="en-US" altLang="zh-CN" sz="2400" dirty="0" err="1">
                    <a:solidFill>
                      <a:srgbClr val="000000"/>
                    </a:solidFill>
                    <a:latin typeface="+mn-ea"/>
                  </a:rPr>
                  <a:t>int</a:t>
                </a:r>
                <a:r>
                  <a:rPr lang="en-US" altLang="zh-CN" sz="2400" dirty="0">
                    <a:solidFill>
                      <a:srgbClr val="000000"/>
                    </a:solidFill>
                    <a:latin typeface="+mn-ea"/>
                  </a:rPr>
                  <a:t> </a:t>
                </a:r>
                <a:r>
                  <a:rPr lang="en-US" altLang="zh-CN" sz="2400" dirty="0" err="1">
                    <a:solidFill>
                      <a:srgbClr val="000000"/>
                    </a:solidFill>
                    <a:latin typeface="+mn-ea"/>
                  </a:rPr>
                  <a:t>i,j,k</a:t>
                </a:r>
                <a:r>
                  <a:rPr lang="en-US" altLang="zh-CN" sz="2400" dirty="0">
                    <a:solidFill>
                      <a:srgbClr val="000000"/>
                    </a:solidFill>
                    <a:latin typeface="+mn-ea"/>
                  </a:rPr>
                  <a:t>=0;</a:t>
                </a:r>
              </a:p>
              <a:p>
                <a:pPr marL="262255" indent="0" algn="l" defTabSz="266700" eaLnBrk="0" fontAlgn="base">
                  <a:spcAft>
                    <a:spcPct val="0"/>
                  </a:spcAft>
                </a:pPr>
                <a:r>
                  <a:rPr lang="en-US" altLang="zh-CN" sz="2400" dirty="0">
                    <a:solidFill>
                      <a:srgbClr val="000000"/>
                    </a:solidFill>
                    <a:latin typeface="+mn-ea"/>
                  </a:rPr>
                  <a:t>for(i=0;i&lt;</a:t>
                </a:r>
                <a:r>
                  <a:rPr lang="en-US" altLang="zh-CN" sz="2400" dirty="0" err="1">
                    <a:solidFill>
                      <a:srgbClr val="000000"/>
                    </a:solidFill>
                    <a:latin typeface="+mn-ea"/>
                  </a:rPr>
                  <a:t>n;i</a:t>
                </a:r>
                <a:r>
                  <a:rPr lang="en-US" altLang="zh-CN" sz="2400" dirty="0">
                    <a:solidFill>
                      <a:srgbClr val="000000"/>
                    </a:solidFill>
                    <a:latin typeface="+mn-ea"/>
                  </a:rPr>
                  <a:t>++) {</a:t>
                </a:r>
              </a:p>
              <a:p>
                <a:pPr marL="554355" indent="0" algn="l" defTabSz="266700" eaLnBrk="0" fontAlgn="base">
                  <a:spcAft>
                    <a:spcPct val="0"/>
                  </a:spcAft>
                </a:pPr>
                <a:r>
                  <a:rPr lang="en-US" altLang="zh-CN" sz="2400" dirty="0">
                    <a:solidFill>
                      <a:srgbClr val="000000"/>
                    </a:solidFill>
                    <a:latin typeface="+mn-ea"/>
                  </a:rPr>
                  <a:t>for(j=1;j&lt;</a:t>
                </a:r>
                <a:r>
                  <a:rPr lang="en-US" altLang="zh-CN" sz="2400" dirty="0" err="1">
                    <a:solidFill>
                      <a:srgbClr val="000000"/>
                    </a:solidFill>
                    <a:latin typeface="+mn-ea"/>
                  </a:rPr>
                  <a:t>n;j</a:t>
                </a:r>
                <a:r>
                  <a:rPr lang="en-US" altLang="zh-CN" sz="2400" dirty="0">
                    <a:solidFill>
                      <a:srgbClr val="000000"/>
                    </a:solidFill>
                    <a:latin typeface="+mn-ea"/>
                  </a:rPr>
                  <a:t>*=2) {</a:t>
                </a:r>
              </a:p>
              <a:p>
                <a:pPr marL="543560" indent="260985" algn="l" defTabSz="266700" eaLnBrk="0" fontAlgn="base">
                  <a:lnSpc>
                    <a:spcPct val="129000"/>
                  </a:lnSpc>
                  <a:spcAft>
                    <a:spcPct val="0"/>
                  </a:spcAft>
                </a:pPr>
                <a:r>
                  <a:rPr lang="en-US" altLang="zh-CN" sz="2400" dirty="0">
                    <a:solidFill>
                      <a:srgbClr val="000000"/>
                    </a:solidFill>
                    <a:latin typeface="+mn-ea"/>
                  </a:rPr>
                  <a:t>k=</a:t>
                </a:r>
                <a:r>
                  <a:rPr lang="en-US" altLang="zh-CN" sz="2400" dirty="0" err="1">
                    <a:solidFill>
                      <a:srgbClr val="000000"/>
                    </a:solidFill>
                    <a:latin typeface="+mn-ea"/>
                  </a:rPr>
                  <a:t>k+n</a:t>
                </a:r>
                <a:r>
                  <a:rPr lang="en-US" altLang="zh-CN" sz="2400" dirty="0">
                    <a:solidFill>
                      <a:srgbClr val="000000"/>
                    </a:solidFill>
                    <a:latin typeface="+mn-ea"/>
                  </a:rPr>
                  <a:t>/2 ; }</a:t>
                </a:r>
              </a:p>
              <a:p>
                <a:pPr marL="290195" indent="0" algn="l" defTabSz="266700" eaLnBrk="0" fontAlgn="base">
                  <a:spcAft>
                    <a:spcPct val="0"/>
                  </a:spcAft>
                </a:pPr>
                <a:r>
                  <a:rPr lang="en-US" altLang="zh-CN" sz="2400" dirty="0">
                    <a:solidFill>
                      <a:srgbClr val="000000"/>
                    </a:solidFill>
                    <a:latin typeface="+mn-ea"/>
                  </a:rPr>
                  <a:t>}</a:t>
                </a:r>
              </a:p>
              <a:p>
                <a:pPr defTabSz="266700" eaLnBrk="0" fontAlgn="base">
                  <a:spcAft>
                    <a:spcPct val="0"/>
                  </a:spcAft>
                </a:pPr>
                <a:r>
                  <a:rPr lang="en-US" altLang="zh-CN" sz="2400" dirty="0">
                    <a:solidFill>
                      <a:srgbClr val="000000"/>
                    </a:solidFill>
                    <a:latin typeface="+mn-ea"/>
                  </a:rPr>
                  <a:t>A.0(n)   B.0(</a:t>
                </a:r>
                <a:r>
                  <a:rPr lang="en-US" altLang="zh-CN" sz="2400" dirty="0" err="1">
                    <a:solidFill>
                      <a:srgbClr val="000000"/>
                    </a:solidFill>
                    <a:latin typeface="+mn-ea"/>
                  </a:rPr>
                  <a:t>nlogn</a:t>
                </a:r>
                <a:r>
                  <a:rPr lang="en-US" altLang="zh-CN" sz="2400" dirty="0">
                    <a:solidFill>
                      <a:srgbClr val="000000"/>
                    </a:solidFill>
                    <a:latin typeface="+mn-ea"/>
                  </a:rPr>
                  <a:t>)   C.0(n</a:t>
                </a:r>
                <a14:m>
                  <m:oMath xmlns:m="http://schemas.openxmlformats.org/officeDocument/2006/math">
                    <m:rad>
                      <m:radPr>
                        <m:degHide m:val="on"/>
                        <m:ctrlPr>
                          <a:rPr lang="en-US" altLang="zh-CN" sz="2400" i="1" dirty="0" smtClean="0">
                            <a:solidFill>
                              <a:srgbClr val="000000"/>
                            </a:solidFill>
                            <a:latin typeface="Cambria Math"/>
                          </a:rPr>
                        </m:ctrlPr>
                      </m:radPr>
                      <m:deg/>
                      <m:e>
                        <m:r>
                          <a:rPr lang="en-US" altLang="zh-CN" sz="2400" b="0" i="1" dirty="0" smtClean="0">
                            <a:solidFill>
                              <a:srgbClr val="000000"/>
                            </a:solidFill>
                            <a:latin typeface="Cambria Math"/>
                          </a:rPr>
                          <m:t>𝑛</m:t>
                        </m:r>
                      </m:e>
                    </m:rad>
                    <m:r>
                      <a:rPr lang="en-US" altLang="zh-CN" sz="2400" i="1" dirty="0" smtClean="0">
                        <a:solidFill>
                          <a:srgbClr val="000000"/>
                        </a:solidFill>
                        <a:latin typeface="Cambria Math"/>
                      </a:rPr>
                      <m:t> </m:t>
                    </m:r>
                    <m:r>
                      <m:rPr>
                        <m:nor/>
                      </m:rPr>
                      <a:rPr lang="en-US" altLang="zh-CN" sz="2400" dirty="0">
                        <a:solidFill>
                          <a:srgbClr val="000000"/>
                        </a:solidFill>
                        <a:latin typeface="+mn-ea"/>
                      </a:rPr>
                      <m:t>)</m:t>
                    </m:r>
                  </m:oMath>
                </a14:m>
                <a:r>
                  <a:rPr lang="en-US" altLang="zh-CN" sz="2400" dirty="0" smtClean="0">
                    <a:solidFill>
                      <a:srgbClr val="000000"/>
                    </a:solidFill>
                    <a:latin typeface="+mn-ea"/>
                  </a:rPr>
                  <a:t>     </a:t>
                </a:r>
                <a:r>
                  <a:rPr lang="en-US" altLang="zh-CN" sz="2400" dirty="0">
                    <a:solidFill>
                      <a:srgbClr val="000000"/>
                    </a:solidFill>
                    <a:latin typeface="+mn-ea"/>
                  </a:rPr>
                  <a:t> D.0(n²)</a:t>
                </a:r>
              </a:p>
              <a:p>
                <a:pPr marL="635" indent="0" algn="l" defTabSz="266700" eaLnBrk="0" fontAlgn="base">
                  <a:spcAft>
                    <a:spcPct val="0"/>
                  </a:spcAft>
                </a:pPr>
                <a:endParaRPr lang="en-US" altLang="zh-CN" sz="2400" dirty="0" smtClean="0">
                  <a:solidFill>
                    <a:srgbClr val="FF0000"/>
                  </a:solidFill>
                  <a:latin typeface="+mn-ea"/>
                </a:endParaRPr>
              </a:p>
              <a:p>
                <a:pPr marL="635" indent="0" algn="l" defTabSz="266700" eaLnBrk="0" fontAlgn="base">
                  <a:spcAft>
                    <a:spcPct val="0"/>
                  </a:spcAft>
                </a:pPr>
                <a:r>
                  <a:rPr lang="zh-CN" altLang="en-US" sz="2400" dirty="0" smtClean="0">
                    <a:solidFill>
                      <a:srgbClr val="FF0000"/>
                    </a:solidFill>
                    <a:latin typeface="+mn-ea"/>
                  </a:rPr>
                  <a:t>【答案】</a:t>
                </a:r>
                <a:r>
                  <a:rPr lang="en-US" altLang="zh-CN" sz="2400" dirty="0">
                    <a:solidFill>
                      <a:srgbClr val="FF0000"/>
                    </a:solidFill>
                    <a:latin typeface="+mn-ea"/>
                  </a:rPr>
                  <a:t>B </a:t>
                </a:r>
                <a:endParaRPr lang="en-US" altLang="zh-CN" sz="2400" dirty="0" smtClean="0">
                  <a:solidFill>
                    <a:srgbClr val="FF0000"/>
                  </a:solidFill>
                  <a:latin typeface="+mn-ea"/>
                </a:endParaRPr>
              </a:p>
              <a:p>
                <a:pPr marL="635" indent="0" algn="l" defTabSz="266700" eaLnBrk="0" fontAlgn="base">
                  <a:spcAft>
                    <a:spcPct val="0"/>
                  </a:spcAft>
                </a:pPr>
                <a:endParaRPr lang="en-US" altLang="zh-CN" sz="2400" dirty="0">
                  <a:solidFill>
                    <a:srgbClr val="FF0000"/>
                  </a:solidFill>
                  <a:latin typeface="+mn-ea"/>
                </a:endParaRPr>
              </a:p>
              <a:p>
                <a:pPr marL="635" indent="0" algn="l" defTabSz="266700" eaLnBrk="0" fontAlgn="base">
                  <a:spcAft>
                    <a:spcPct val="0"/>
                  </a:spcAft>
                </a:pPr>
                <a:r>
                  <a:rPr lang="zh-CN" altLang="en-US" sz="2400" dirty="0" smtClean="0">
                    <a:solidFill>
                      <a:srgbClr val="FF0000"/>
                    </a:solidFill>
                    <a:latin typeface="+mn-ea"/>
                  </a:rPr>
                  <a:t>外</a:t>
                </a:r>
                <a:r>
                  <a:rPr lang="zh-CN" altLang="en-US" sz="2400" dirty="0">
                    <a:solidFill>
                      <a:srgbClr val="FF0000"/>
                    </a:solidFill>
                    <a:latin typeface="+mn-ea"/>
                  </a:rPr>
                  <a:t>循环次数</a:t>
                </a:r>
                <a:r>
                  <a:rPr lang="en-US" altLang="zh-CN" sz="2400" dirty="0">
                    <a:solidFill>
                      <a:srgbClr val="FF0000"/>
                    </a:solidFill>
                    <a:latin typeface="+mn-ea"/>
                  </a:rPr>
                  <a:t>n</a:t>
                </a:r>
                <a:r>
                  <a:rPr lang="zh-CN" altLang="en-US" sz="2400" dirty="0">
                    <a:solidFill>
                      <a:srgbClr val="FF0000"/>
                    </a:solidFill>
                    <a:latin typeface="+mn-ea"/>
                  </a:rPr>
                  <a:t>，</a:t>
                </a:r>
                <a:r>
                  <a:rPr lang="en-US" altLang="zh-CN" sz="2400" dirty="0">
                    <a:solidFill>
                      <a:srgbClr val="FF0000"/>
                    </a:solidFill>
                    <a:latin typeface="+mn-ea"/>
                  </a:rPr>
                  <a:t> </a:t>
                </a:r>
                <a:r>
                  <a:rPr lang="zh-CN" altLang="en-US" sz="2400" dirty="0">
                    <a:solidFill>
                      <a:srgbClr val="FF0000"/>
                    </a:solidFill>
                    <a:latin typeface="+mn-ea"/>
                  </a:rPr>
                  <a:t>内循环次数因为是</a:t>
                </a:r>
                <a:r>
                  <a:rPr lang="en-US" altLang="zh-CN" sz="2400" dirty="0">
                    <a:solidFill>
                      <a:srgbClr val="FF0000"/>
                    </a:solidFill>
                    <a:latin typeface="+mn-ea"/>
                  </a:rPr>
                  <a:t>j=j*2,</a:t>
                </a:r>
                <a:r>
                  <a:rPr lang="zh-CN" altLang="en-US" sz="2400" dirty="0">
                    <a:solidFill>
                      <a:srgbClr val="FF0000"/>
                    </a:solidFill>
                    <a:latin typeface="+mn-ea"/>
                  </a:rPr>
                  <a:t>所以循环次数为</a:t>
                </a:r>
                <a:r>
                  <a:rPr lang="en-US" altLang="zh-CN" sz="2400" dirty="0" err="1">
                    <a:solidFill>
                      <a:srgbClr val="FF0000"/>
                    </a:solidFill>
                    <a:latin typeface="+mn-ea"/>
                  </a:rPr>
                  <a:t>logn</a:t>
                </a:r>
                <a:r>
                  <a:rPr lang="en-US" altLang="zh-CN" sz="2400" dirty="0">
                    <a:solidFill>
                      <a:srgbClr val="FF0000"/>
                    </a:solidFill>
                    <a:latin typeface="+mn-ea"/>
                  </a:rPr>
                  <a:t>,</a:t>
                </a:r>
                <a:r>
                  <a:rPr lang="zh-CN" altLang="en-US" sz="2400" dirty="0">
                    <a:solidFill>
                      <a:srgbClr val="FF0000"/>
                    </a:solidFill>
                    <a:latin typeface="+mn-ea"/>
                  </a:rPr>
                  <a:t>时间复杂度为</a:t>
                </a:r>
                <a:r>
                  <a:rPr lang="en-US" altLang="zh-CN" sz="2400" dirty="0" err="1">
                    <a:solidFill>
                      <a:srgbClr val="FF0000"/>
                    </a:solidFill>
                    <a:latin typeface="+mn-ea"/>
                  </a:rPr>
                  <a:t>nlogn</a:t>
                </a:r>
                <a:endParaRPr lang="en-US" altLang="zh-CN" sz="2400" dirty="0">
                  <a:solidFill>
                    <a:srgbClr val="FF0000"/>
                  </a:solidFill>
                  <a:latin typeface="+mn-ea"/>
                </a:endParaRPr>
              </a:p>
              <a:p>
                <a:pPr marL="0" indent="0" algn="l" defTabSz="266700" eaLnBrk="0" fontAlgn="base">
                  <a:lnSpc>
                    <a:spcPct val="125000"/>
                  </a:lnSpc>
                  <a:spcAft>
                    <a:spcPct val="0"/>
                  </a:spcAft>
                </a:pPr>
                <a:r>
                  <a:rPr lang="en-US" altLang="zh-CN" sz="2400" dirty="0">
                    <a:solidFill>
                      <a:srgbClr val="000000"/>
                    </a:solidFill>
                    <a:latin typeface="+mn-ea"/>
                  </a:rPr>
                  <a:t> </a:t>
                </a:r>
              </a:p>
              <a:p>
                <a:pPr marL="0" indent="0" algn="l" defTabSz="266700" eaLnBrk="0" fontAlgn="base">
                  <a:lnSpc>
                    <a:spcPct val="109000"/>
                  </a:lnSpc>
                  <a:spcAft>
                    <a:spcPct val="0"/>
                  </a:spcAft>
                </a:pPr>
                <a:r>
                  <a:rPr lang="en-US" altLang="zh-CN" sz="2400" dirty="0">
                    <a:solidFill>
                      <a:srgbClr val="000000"/>
                    </a:solidFill>
                    <a:latin typeface="+mn-ea"/>
                  </a:rPr>
                  <a:t> </a:t>
                </a:r>
              </a:p>
            </p:txBody>
          </p:sp>
        </mc:Choice>
        <mc:Fallback>
          <p:sp>
            <p:nvSpPr>
              <p:cNvPr id="4" name="文本框 4"/>
              <p:cNvSpPr txBox="1">
                <a:spLocks noRot="1" noChangeAspect="1" noMove="1" noResize="1" noEditPoints="1" noAdjustHandles="1" noChangeArrowheads="1" noChangeShapeType="1" noTextEdit="1"/>
              </p:cNvSpPr>
              <p:nvPr/>
            </p:nvSpPr>
            <p:spPr>
              <a:xfrm>
                <a:off x="795868" y="587162"/>
                <a:ext cx="11108265" cy="6490335"/>
              </a:xfrm>
              <a:prstGeom prst="rect">
                <a:avLst/>
              </a:prstGeom>
              <a:blipFill rotWithShape="1">
                <a:blip r:embed="rId2"/>
                <a:stretch>
                  <a:fillRect l="-878" t="-751" r="-2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747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0599" y="1148715"/>
            <a:ext cx="10354733" cy="4710217"/>
          </a:xfrm>
          <a:prstGeom prst="rect">
            <a:avLst/>
          </a:prstGeom>
        </p:spPr>
        <p:txBody>
          <a:bodyPr>
            <a:noAutofit/>
          </a:bodyPr>
          <a:lstStyle/>
          <a:p>
            <a:pPr marL="0" indent="0" algn="l" defTabSz="266700">
              <a:spcAft>
                <a:spcPct val="0"/>
              </a:spcAft>
            </a:pPr>
            <a:r>
              <a:rPr lang="zh-CN" altLang="en-US" sz="2400" b="0" dirty="0">
                <a:latin typeface="+mn-ea"/>
              </a:rPr>
              <a:t>（</a:t>
            </a:r>
            <a:r>
              <a:rPr lang="en-US" altLang="zh-CN" sz="2400" b="0" dirty="0">
                <a:latin typeface="+mn-ea"/>
              </a:rPr>
              <a:t>2023CSP-J</a:t>
            </a:r>
            <a:r>
              <a:rPr lang="zh-CN" altLang="en-US" sz="2400" b="0" dirty="0">
                <a:latin typeface="+mn-ea"/>
              </a:rPr>
              <a:t>）</a:t>
            </a:r>
            <a:r>
              <a:rPr lang="en-US" altLang="zh-CN" sz="2400" b="0" i="0" dirty="0">
                <a:solidFill>
                  <a:srgbClr val="222222"/>
                </a:solidFill>
                <a:latin typeface="+mn-ea"/>
              </a:rPr>
              <a:t>1.</a:t>
            </a:r>
            <a:r>
              <a:rPr lang="zh-CN" altLang="en-US" sz="2400" b="0" i="0" dirty="0">
                <a:solidFill>
                  <a:srgbClr val="222222"/>
                </a:solidFill>
                <a:latin typeface="+mn-ea"/>
              </a:rPr>
              <a:t>在</a:t>
            </a:r>
            <a:r>
              <a:rPr lang="en-US" altLang="zh-CN" sz="2400" b="0" i="0" dirty="0">
                <a:solidFill>
                  <a:srgbClr val="222222"/>
                </a:solidFill>
                <a:latin typeface="+mn-ea"/>
              </a:rPr>
              <a:t>C++</a:t>
            </a:r>
            <a:r>
              <a:rPr lang="zh-CN" altLang="en-US" sz="2400" b="0" i="0" dirty="0">
                <a:solidFill>
                  <a:srgbClr val="222222"/>
                </a:solidFill>
                <a:latin typeface="+mn-ea"/>
              </a:rPr>
              <a:t>中，下面哪个关键字用于声明一个变量，其值不能被修改</a:t>
            </a:r>
            <a:r>
              <a:rPr lang="en-US" altLang="zh-CN" sz="2400" b="0" i="0" dirty="0">
                <a:solidFill>
                  <a:srgbClr val="222222"/>
                </a:solidFill>
                <a:latin typeface="+mn-ea"/>
              </a:rPr>
              <a:t>? ( )</a:t>
            </a:r>
          </a:p>
          <a:p>
            <a:pPr marL="0" indent="0" defTabSz="266700">
              <a:spcAft>
                <a:spcPct val="0"/>
              </a:spcAft>
            </a:pPr>
            <a:r>
              <a:rPr lang="en-US" altLang="zh-CN" sz="2400" b="0" i="0" dirty="0">
                <a:solidFill>
                  <a:srgbClr val="222222"/>
                </a:solidFill>
                <a:latin typeface="+mn-ea"/>
              </a:rPr>
              <a:t>A. unsigned     B. </a:t>
            </a:r>
            <a:r>
              <a:rPr lang="en-US" altLang="zh-CN" sz="2400" b="0" i="0" dirty="0" err="1">
                <a:solidFill>
                  <a:srgbClr val="222222"/>
                </a:solidFill>
                <a:latin typeface="+mn-ea"/>
              </a:rPr>
              <a:t>const</a:t>
            </a:r>
            <a:r>
              <a:rPr lang="en-US" altLang="zh-CN" sz="2400" b="0" i="0" dirty="0">
                <a:solidFill>
                  <a:srgbClr val="222222"/>
                </a:solidFill>
                <a:latin typeface="+mn-ea"/>
              </a:rPr>
              <a:t>          C. static           D. mutable</a:t>
            </a:r>
          </a:p>
          <a:p>
            <a:pPr marL="0" indent="0" defTabSz="266700">
              <a:spcAft>
                <a:spcPct val="0"/>
              </a:spcAft>
            </a:pPr>
            <a:endParaRPr lang="en-US" altLang="zh-CN" sz="2400" b="0" i="0" dirty="0" smtClean="0">
              <a:solidFill>
                <a:srgbClr val="FF0000"/>
              </a:solidFill>
              <a:latin typeface="+mn-ea"/>
            </a:endParaRPr>
          </a:p>
          <a:p>
            <a:pPr marL="0" indent="0" defTabSz="266700">
              <a:spcAft>
                <a:spcPct val="0"/>
              </a:spcAft>
            </a:pPr>
            <a:r>
              <a:rPr lang="zh-CN" altLang="en-US" sz="2400" b="0" i="0" dirty="0" smtClean="0">
                <a:solidFill>
                  <a:srgbClr val="FF0000"/>
                </a:solidFill>
                <a:latin typeface="+mn-ea"/>
              </a:rPr>
              <a:t>【答案】</a:t>
            </a:r>
            <a:r>
              <a:rPr lang="en-US" altLang="zh-CN" sz="2400" b="0" i="0" dirty="0">
                <a:solidFill>
                  <a:srgbClr val="FF0000"/>
                </a:solidFill>
                <a:latin typeface="+mn-ea"/>
              </a:rPr>
              <a:t>B</a:t>
            </a:r>
          </a:p>
          <a:p>
            <a:pPr marL="0" indent="0" defTabSz="266700">
              <a:spcAft>
                <a:spcPct val="0"/>
              </a:spcAft>
            </a:pPr>
            <a:endParaRPr lang="en-US" altLang="zh-CN" sz="2400" b="0" i="0" dirty="0" smtClean="0">
              <a:solidFill>
                <a:srgbClr val="FF0000"/>
              </a:solidFill>
              <a:latin typeface="+mn-ea"/>
            </a:endParaRPr>
          </a:p>
          <a:p>
            <a:pPr marL="0" indent="0" defTabSz="266700">
              <a:spcAft>
                <a:spcPct val="0"/>
              </a:spcAft>
            </a:pPr>
            <a:r>
              <a:rPr lang="zh-CN" altLang="en-US" sz="2400" b="0" i="0" dirty="0" smtClean="0">
                <a:solidFill>
                  <a:srgbClr val="FF0000"/>
                </a:solidFill>
                <a:latin typeface="+mn-ea"/>
              </a:rPr>
              <a:t>【解析】</a:t>
            </a:r>
            <a:r>
              <a:rPr lang="zh-CN" altLang="en-US" sz="2400" b="0" i="0" dirty="0">
                <a:solidFill>
                  <a:srgbClr val="FF0000"/>
                </a:solidFill>
                <a:latin typeface="+mn-ea"/>
              </a:rPr>
              <a:t>变量是存储信息的容器，变量在计算机内有一个内存地址，里面放的内容即变量的值，变量是允许被修改，但是常量的值不允许被修改，常量的定义格式如下</a:t>
            </a:r>
            <a:r>
              <a:rPr lang="en-US" altLang="zh-CN" sz="2400" b="0" i="0" dirty="0">
                <a:solidFill>
                  <a:srgbClr val="FF0000"/>
                </a:solidFill>
                <a:latin typeface="+mn-ea"/>
              </a:rPr>
              <a:t>:</a:t>
            </a:r>
          </a:p>
          <a:p>
            <a:pPr marL="0" indent="0" defTabSz="266700">
              <a:spcAft>
                <a:spcPct val="0"/>
              </a:spcAft>
            </a:pPr>
            <a:r>
              <a:rPr lang="en-US" altLang="zh-CN" sz="2400" b="0" i="0" dirty="0" err="1">
                <a:solidFill>
                  <a:srgbClr val="FF0000"/>
                </a:solidFill>
                <a:latin typeface="+mn-ea"/>
              </a:rPr>
              <a:t>const</a:t>
            </a:r>
            <a:r>
              <a:rPr lang="en-US" altLang="zh-CN" sz="2400" b="0" i="0" dirty="0">
                <a:solidFill>
                  <a:srgbClr val="FF0000"/>
                </a:solidFill>
                <a:latin typeface="+mn-ea"/>
              </a:rPr>
              <a:t> </a:t>
            </a:r>
            <a:r>
              <a:rPr lang="zh-CN" altLang="en-US" sz="2400" b="0" i="0" dirty="0">
                <a:solidFill>
                  <a:srgbClr val="FF0000"/>
                </a:solidFill>
                <a:latin typeface="+mn-ea"/>
              </a:rPr>
              <a:t>数据类型 常量名 </a:t>
            </a:r>
            <a:r>
              <a:rPr lang="en-US" altLang="zh-CN" sz="2400" b="0" i="0" dirty="0">
                <a:solidFill>
                  <a:srgbClr val="FF0000"/>
                </a:solidFill>
                <a:latin typeface="+mn-ea"/>
              </a:rPr>
              <a:t>= </a:t>
            </a:r>
            <a:r>
              <a:rPr lang="zh-CN" altLang="en-US" sz="2400" b="0" i="0" dirty="0">
                <a:solidFill>
                  <a:srgbClr val="FF0000"/>
                </a:solidFill>
                <a:latin typeface="+mn-ea"/>
              </a:rPr>
              <a:t>常量值</a:t>
            </a:r>
            <a:r>
              <a:rPr lang="en-US" altLang="zh-CN" sz="2400" b="0" i="0" dirty="0">
                <a:solidFill>
                  <a:srgbClr val="FF0000"/>
                </a:solidFill>
                <a:latin typeface="+mn-ea"/>
              </a:rPr>
              <a:t>;</a:t>
            </a:r>
          </a:p>
          <a:p>
            <a:pPr marL="0" indent="0" defTabSz="266700">
              <a:spcAft>
                <a:spcPct val="0"/>
              </a:spcAft>
            </a:pPr>
            <a:r>
              <a:rPr lang="zh-CN" altLang="en-US" sz="2400" b="0" i="0" dirty="0">
                <a:solidFill>
                  <a:srgbClr val="FF0000"/>
                </a:solidFill>
                <a:latin typeface="+mn-ea"/>
              </a:rPr>
              <a:t>数据类型 </a:t>
            </a:r>
            <a:r>
              <a:rPr lang="en-US" altLang="zh-CN" sz="2400" b="0" i="0" dirty="0" err="1">
                <a:solidFill>
                  <a:srgbClr val="FF0000"/>
                </a:solidFill>
                <a:latin typeface="+mn-ea"/>
              </a:rPr>
              <a:t>const</a:t>
            </a:r>
            <a:r>
              <a:rPr lang="en-US" altLang="zh-CN" sz="2400" b="0" i="0" dirty="0">
                <a:solidFill>
                  <a:srgbClr val="FF0000"/>
                </a:solidFill>
                <a:latin typeface="+mn-ea"/>
              </a:rPr>
              <a:t> </a:t>
            </a:r>
            <a:r>
              <a:rPr lang="zh-CN" altLang="en-US" sz="2400" b="0" i="0" dirty="0">
                <a:solidFill>
                  <a:srgbClr val="FF0000"/>
                </a:solidFill>
                <a:latin typeface="+mn-ea"/>
              </a:rPr>
              <a:t>常量名 </a:t>
            </a:r>
            <a:r>
              <a:rPr lang="en-US" altLang="zh-CN" sz="2400" b="0" i="0" dirty="0">
                <a:solidFill>
                  <a:srgbClr val="FF0000"/>
                </a:solidFill>
                <a:latin typeface="+mn-ea"/>
              </a:rPr>
              <a:t>= </a:t>
            </a:r>
            <a:r>
              <a:rPr lang="zh-CN" altLang="en-US" sz="2400" b="0" i="0" dirty="0">
                <a:solidFill>
                  <a:srgbClr val="FF0000"/>
                </a:solidFill>
                <a:latin typeface="+mn-ea"/>
              </a:rPr>
              <a:t>常量值</a:t>
            </a:r>
            <a:r>
              <a:rPr lang="en-US" altLang="zh-CN" sz="2400" b="0" i="0" dirty="0">
                <a:solidFill>
                  <a:srgbClr val="FF0000"/>
                </a:solidFill>
                <a:latin typeface="+mn-ea"/>
              </a:rPr>
              <a:t>;</a:t>
            </a:r>
          </a:p>
          <a:p>
            <a:pPr marL="0" indent="0" defTabSz="266700">
              <a:spcAft>
                <a:spcPct val="0"/>
              </a:spcAft>
            </a:pPr>
            <a:r>
              <a:rPr lang="zh-CN" altLang="en-US" sz="2400" b="0" i="0" dirty="0">
                <a:solidFill>
                  <a:srgbClr val="FF0000"/>
                </a:solidFill>
                <a:latin typeface="+mn-ea"/>
              </a:rPr>
              <a:t>题目说其值不能被修改指的是常量，因此选择 </a:t>
            </a:r>
            <a:r>
              <a:rPr lang="en-US" altLang="zh-CN" sz="2400" b="0" i="0" dirty="0" err="1">
                <a:solidFill>
                  <a:srgbClr val="FF0000"/>
                </a:solidFill>
                <a:latin typeface="+mn-ea"/>
              </a:rPr>
              <a:t>const</a:t>
            </a:r>
            <a:r>
              <a:rPr lang="en-US" altLang="zh-CN" sz="2400" b="0" i="0" dirty="0">
                <a:solidFill>
                  <a:srgbClr val="FF0000"/>
                </a:solidFill>
                <a:latin typeface="+mn-ea"/>
              </a:rPr>
              <a:t> </a:t>
            </a:r>
            <a:r>
              <a:rPr lang="zh-CN" altLang="en-US" sz="2400" b="0" i="0" dirty="0">
                <a:solidFill>
                  <a:srgbClr val="FF0000"/>
                </a:solidFill>
                <a:latin typeface="+mn-ea"/>
              </a:rPr>
              <a:t>修饰，所以答案选择 </a:t>
            </a:r>
            <a:r>
              <a:rPr lang="en-US" altLang="zh-CN" sz="2400" b="0" i="0" dirty="0">
                <a:solidFill>
                  <a:srgbClr val="FF0000"/>
                </a:solidFill>
                <a:latin typeface="+mn-ea"/>
              </a:rPr>
              <a:t>B</a:t>
            </a:r>
            <a:r>
              <a:rPr lang="zh-CN" altLang="en-US" sz="2400" b="0" i="0" dirty="0">
                <a:solidFill>
                  <a:srgbClr val="FF0000"/>
                </a:solidFill>
                <a:latin typeface="+mn-ea"/>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9468" y="1575895"/>
            <a:ext cx="10363199" cy="2677656"/>
          </a:xfrm>
          <a:prstGeom prst="rect">
            <a:avLst/>
          </a:prstGeom>
        </p:spPr>
        <p:txBody>
          <a:bodyPr wrap="square">
            <a:spAutoFit/>
          </a:bodyPr>
          <a:lstStyle/>
          <a:p>
            <a:pPr lvl="0" eaLnBrk="0" fontAlgn="base" hangingPunct="0">
              <a:spcBef>
                <a:spcPct val="0"/>
              </a:spcBef>
              <a:spcAft>
                <a:spcPct val="0"/>
              </a:spcAft>
            </a:pPr>
            <a:r>
              <a:rPr lang="en-US" altLang="zh-CN" sz="2400" dirty="0" smtClean="0">
                <a:solidFill>
                  <a:srgbClr val="000000"/>
                </a:solidFill>
                <a:latin typeface="+mn-ea"/>
                <a:cs typeface="宋体" panose="02010600030101010101" pitchFamily="2" charset="-122"/>
              </a:rPr>
              <a:t>【2019CSP-J】5.</a:t>
            </a:r>
            <a:r>
              <a:rPr lang="zh-CN" altLang="en-US" sz="2400" dirty="0" smtClean="0">
                <a:solidFill>
                  <a:srgbClr val="000000"/>
                </a:solidFill>
                <a:latin typeface="+mn-ea"/>
                <a:cs typeface="宋体" panose="02010600030101010101" pitchFamily="2" charset="-122"/>
              </a:rPr>
              <a:t>设有</a:t>
            </a:r>
            <a:r>
              <a:rPr lang="en-US" altLang="zh-CN" sz="2400" dirty="0" smtClean="0">
                <a:solidFill>
                  <a:srgbClr val="000000"/>
                </a:solidFill>
                <a:latin typeface="+mn-ea"/>
                <a:cs typeface="宋体" panose="02010600030101010101" pitchFamily="2" charset="-122"/>
              </a:rPr>
              <a:t>100</a:t>
            </a:r>
            <a:r>
              <a:rPr lang="zh-CN" altLang="en-US" sz="2400" dirty="0" smtClean="0">
                <a:solidFill>
                  <a:srgbClr val="000000"/>
                </a:solidFill>
                <a:latin typeface="+mn-ea"/>
                <a:cs typeface="宋体" panose="02010600030101010101" pitchFamily="2" charset="-122"/>
              </a:rPr>
              <a:t>个已排好序的数据元素，采用折半查找时，最大比较次数为（）</a:t>
            </a:r>
            <a:endParaRPr lang="zh-CN" altLang="en-US" sz="2400" dirty="0" smtClean="0">
              <a:latin typeface="+mn-ea"/>
              <a:cs typeface="Times New Roman" panose="02020603050405020304" pitchFamily="18" charset="0"/>
            </a:endParaRPr>
          </a:p>
          <a:p>
            <a:pPr lvl="0" eaLnBrk="0" fontAlgn="base" hangingPunct="0">
              <a:spcBef>
                <a:spcPct val="0"/>
              </a:spcBef>
              <a:spcAft>
                <a:spcPct val="0"/>
              </a:spcAft>
            </a:pPr>
            <a:r>
              <a:rPr lang="en-US" altLang="zh-CN" sz="2400" dirty="0" smtClean="0">
                <a:solidFill>
                  <a:srgbClr val="000000"/>
                </a:solidFill>
                <a:latin typeface="+mn-ea"/>
                <a:cs typeface="宋体" panose="02010600030101010101" pitchFamily="2" charset="-122"/>
              </a:rPr>
              <a:t>A.7     B.10    C.6      D.8</a:t>
            </a:r>
            <a:endParaRPr lang="en-US" altLang="zh-CN" sz="2400" dirty="0" smtClean="0">
              <a:latin typeface="+mn-ea"/>
              <a:cs typeface="Times New Roman" panose="02020603050405020304" pitchFamily="18" charset="0"/>
            </a:endParaRPr>
          </a:p>
          <a:p>
            <a:pPr lvl="0" eaLnBrk="0" fontAlgn="base" hangingPunct="0">
              <a:spcBef>
                <a:spcPct val="0"/>
              </a:spcBef>
              <a:spcAft>
                <a:spcPct val="0"/>
              </a:spcAft>
            </a:pPr>
            <a:r>
              <a:rPr lang="zh-CN" altLang="en-US" sz="2400" dirty="0" smtClean="0">
                <a:solidFill>
                  <a:srgbClr val="FF0000"/>
                </a:solidFill>
                <a:latin typeface="+mn-ea"/>
                <a:cs typeface="宋体" panose="02010600030101010101" pitchFamily="2" charset="-122"/>
              </a:rPr>
              <a:t>答案：</a:t>
            </a:r>
            <a:r>
              <a:rPr lang="en-US" altLang="zh-CN" sz="2400" dirty="0" smtClean="0">
                <a:solidFill>
                  <a:srgbClr val="FF0000"/>
                </a:solidFill>
                <a:latin typeface="+mn-ea"/>
                <a:cs typeface="宋体" panose="02010600030101010101" pitchFamily="2" charset="-122"/>
              </a:rPr>
              <a:t>A</a:t>
            </a:r>
            <a:endParaRPr lang="en-US" altLang="zh-CN" sz="2400" dirty="0" smtClean="0">
              <a:solidFill>
                <a:srgbClr val="FF0000"/>
              </a:solidFill>
              <a:latin typeface="+mn-ea"/>
              <a:cs typeface="Times New Roman" panose="02020603050405020304" pitchFamily="18" charset="0"/>
            </a:endParaRPr>
          </a:p>
          <a:p>
            <a:pPr lvl="0" eaLnBrk="0" fontAlgn="base" hangingPunct="0">
              <a:spcBef>
                <a:spcPct val="0"/>
              </a:spcBef>
              <a:spcAft>
                <a:spcPct val="0"/>
              </a:spcAft>
            </a:pPr>
            <a:r>
              <a:rPr lang="zh-CN" altLang="en-US" sz="2400" dirty="0" smtClean="0">
                <a:solidFill>
                  <a:srgbClr val="FF0000"/>
                </a:solidFill>
                <a:latin typeface="+mn-ea"/>
                <a:cs typeface="宋体" panose="02010600030101010101" pitchFamily="2" charset="-122"/>
              </a:rPr>
              <a:t>解析：对折半查找</a:t>
            </a:r>
            <a:r>
              <a:rPr sz="2400" dirty="0" smtClean="0">
                <a:solidFill>
                  <a:srgbClr val="FF0000"/>
                </a:solidFill>
                <a:latin typeface="+mn-ea"/>
                <a:cs typeface="宋体" panose="02010600030101010101" pitchFamily="2" charset="-122"/>
              </a:rPr>
              <a:t>第一次(1+100)/2 = 50,第二次(1+50)/2 = 25, 第三次(1+25)/2 = 13, 第四次(1+13)/2 = 7, 第五次(1+7)/2= 4, 第六次(1+4)/2 = 2, 第七次(1+2)/2 = 1</a:t>
            </a:r>
            <a:r>
              <a:rPr sz="2400" dirty="0" smtClean="0">
                <a:solidFill>
                  <a:srgbClr val="FF0000"/>
                </a:solidFill>
                <a:latin typeface="+mn-ea"/>
                <a:cs typeface="宋体" panose="02010600030101010101" pitchFamily="2" charset="-122"/>
              </a:rPr>
              <a:t>。</a:t>
            </a:r>
            <a:endParaRPr lang="zh-CN" altLang="en-US" sz="2400" dirty="0" smtClean="0">
              <a:latin typeface="+mn-ea"/>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9536" y="404664"/>
            <a:ext cx="7632848" cy="5262245"/>
          </a:xfrm>
          <a:prstGeom prst="rect">
            <a:avLst/>
          </a:prstGeom>
        </p:spPr>
        <p:txBody>
          <a:bodyPr wrap="square">
            <a:spAutoFit/>
          </a:bodyPr>
          <a:lstStyle/>
          <a:p>
            <a:pPr lvl="0" eaLnBrk="0" fontAlgn="base" hangingPunct="0">
              <a:spcBef>
                <a:spcPct val="0"/>
              </a:spcBef>
              <a:spcAft>
                <a:spcPct val="0"/>
              </a:spcAft>
            </a:pPr>
            <a:r>
              <a:rPr lang="en-US" altLang="zh-CN" sz="2400" dirty="0" smtClean="0">
                <a:solidFill>
                  <a:srgbClr val="000000"/>
                </a:solidFill>
                <a:latin typeface="+mn-ea"/>
                <a:cs typeface="宋体" panose="02010600030101010101" pitchFamily="2" charset="-122"/>
              </a:rPr>
              <a:t>【2019CSP-S】11.</a:t>
            </a:r>
            <a:r>
              <a:rPr lang="zh-CN" altLang="en-US" sz="2400" dirty="0" smtClean="0">
                <a:solidFill>
                  <a:srgbClr val="000000"/>
                </a:solidFill>
                <a:latin typeface="+mn-ea"/>
                <a:cs typeface="宋体" panose="02010600030101010101" pitchFamily="2" charset="-122"/>
              </a:rPr>
              <a:t>设</a:t>
            </a:r>
            <a:r>
              <a:rPr lang="en-US" altLang="zh-CN" sz="2400" dirty="0" smtClean="0">
                <a:solidFill>
                  <a:srgbClr val="000000"/>
                </a:solidFill>
                <a:latin typeface="+mn-ea"/>
                <a:cs typeface="宋体" panose="02010600030101010101" pitchFamily="2" charset="-122"/>
              </a:rPr>
              <a:t>A</a:t>
            </a:r>
            <a:r>
              <a:rPr lang="zh-CN" altLang="en-US" sz="2400" dirty="0" smtClean="0">
                <a:solidFill>
                  <a:srgbClr val="000000"/>
                </a:solidFill>
                <a:latin typeface="+mn-ea"/>
                <a:cs typeface="宋体" panose="02010600030101010101" pitchFamily="2" charset="-122"/>
              </a:rPr>
              <a:t>和</a:t>
            </a:r>
            <a:r>
              <a:rPr lang="en-US" altLang="zh-CN" sz="2400" dirty="0" smtClean="0">
                <a:solidFill>
                  <a:srgbClr val="000000"/>
                </a:solidFill>
                <a:latin typeface="+mn-ea"/>
                <a:cs typeface="宋体" panose="02010600030101010101" pitchFamily="2" charset="-122"/>
              </a:rPr>
              <a:t>B</a:t>
            </a:r>
            <a:r>
              <a:rPr lang="zh-CN" altLang="en-US" sz="2400" dirty="0" smtClean="0">
                <a:solidFill>
                  <a:srgbClr val="000000"/>
                </a:solidFill>
                <a:latin typeface="+mn-ea"/>
                <a:cs typeface="宋体" panose="02010600030101010101" pitchFamily="2" charset="-122"/>
              </a:rPr>
              <a:t>是两个长为</a:t>
            </a:r>
            <a:r>
              <a:rPr lang="en-US" altLang="zh-CN" sz="2400" dirty="0" smtClean="0">
                <a:solidFill>
                  <a:srgbClr val="000000"/>
                </a:solidFill>
                <a:latin typeface="+mn-ea"/>
                <a:cs typeface="宋体" panose="02010600030101010101" pitchFamily="2" charset="-122"/>
              </a:rPr>
              <a:t>n</a:t>
            </a:r>
            <a:r>
              <a:rPr lang="zh-CN" altLang="en-US" sz="2400" dirty="0" smtClean="0">
                <a:solidFill>
                  <a:srgbClr val="000000"/>
                </a:solidFill>
                <a:latin typeface="+mn-ea"/>
                <a:cs typeface="宋体" panose="02010600030101010101" pitchFamily="2" charset="-122"/>
              </a:rPr>
              <a:t>的有序数组，现在需要将</a:t>
            </a:r>
            <a:r>
              <a:rPr lang="en-US" altLang="zh-CN" sz="2400" dirty="0" smtClean="0">
                <a:solidFill>
                  <a:srgbClr val="000000"/>
                </a:solidFill>
                <a:latin typeface="+mn-ea"/>
                <a:cs typeface="宋体" panose="02010600030101010101" pitchFamily="2" charset="-122"/>
              </a:rPr>
              <a:t>A</a:t>
            </a:r>
            <a:r>
              <a:rPr lang="zh-CN" altLang="en-US" sz="2400" dirty="0" smtClean="0">
                <a:solidFill>
                  <a:srgbClr val="000000"/>
                </a:solidFill>
                <a:latin typeface="+mn-ea"/>
                <a:cs typeface="宋体" panose="02010600030101010101" pitchFamily="2" charset="-122"/>
              </a:rPr>
              <a:t>和</a:t>
            </a:r>
            <a:r>
              <a:rPr lang="en-US" altLang="zh-CN" sz="2400" dirty="0" smtClean="0">
                <a:solidFill>
                  <a:srgbClr val="000000"/>
                </a:solidFill>
                <a:latin typeface="+mn-ea"/>
                <a:cs typeface="宋体" panose="02010600030101010101" pitchFamily="2" charset="-122"/>
              </a:rPr>
              <a:t>B</a:t>
            </a:r>
            <a:r>
              <a:rPr lang="zh-CN" altLang="en-US" sz="2400" dirty="0" smtClean="0">
                <a:solidFill>
                  <a:srgbClr val="000000"/>
                </a:solidFill>
                <a:latin typeface="+mn-ea"/>
                <a:cs typeface="宋体" panose="02010600030101010101" pitchFamily="2" charset="-122"/>
              </a:rPr>
              <a:t>合并成一个排好序的数组，请问任何以元素比较作为基本运算的归并算法，在最坏情况下至少要做多少次比较？（  ）</a:t>
            </a:r>
            <a:endParaRPr lang="zh-CN" altLang="en-US" sz="2400" dirty="0" smtClean="0">
              <a:latin typeface="+mn-ea"/>
              <a:cs typeface="宋体" panose="02010600030101010101" pitchFamily="2" charset="-122"/>
            </a:endParaRPr>
          </a:p>
          <a:p>
            <a:pPr lvl="0" eaLnBrk="0" fontAlgn="base" hangingPunct="0">
              <a:spcBef>
                <a:spcPct val="0"/>
              </a:spcBef>
              <a:spcAft>
                <a:spcPct val="0"/>
              </a:spcAft>
            </a:pPr>
            <a:r>
              <a:rPr lang="en-US" altLang="zh-CN" sz="2400" dirty="0" smtClean="0">
                <a:solidFill>
                  <a:srgbClr val="000000"/>
                </a:solidFill>
                <a:latin typeface="+mn-ea"/>
                <a:cs typeface="宋体" panose="02010600030101010101" pitchFamily="2" charset="-122"/>
              </a:rPr>
              <a:t>A.n²    B.n㏒n    C.2n     D.2n-1</a:t>
            </a:r>
            <a:endParaRPr lang="en-US" altLang="zh-CN" sz="2400" dirty="0" smtClean="0">
              <a:latin typeface="+mn-ea"/>
              <a:cs typeface="宋体" panose="02010600030101010101" pitchFamily="2" charset="-122"/>
            </a:endParaRPr>
          </a:p>
          <a:p>
            <a:pPr lvl="0" eaLnBrk="0" fontAlgn="base" hangingPunct="0">
              <a:spcBef>
                <a:spcPct val="0"/>
              </a:spcBef>
              <a:spcAft>
                <a:spcPct val="0"/>
              </a:spcAft>
            </a:pPr>
            <a:r>
              <a:rPr lang="zh-CN" altLang="en-US" sz="2400" dirty="0" smtClean="0">
                <a:solidFill>
                  <a:srgbClr val="FF0000"/>
                </a:solidFill>
                <a:latin typeface="+mn-ea"/>
                <a:cs typeface="宋体" panose="02010600030101010101" pitchFamily="2" charset="-122"/>
              </a:rPr>
              <a:t>答案：</a:t>
            </a:r>
            <a:r>
              <a:rPr lang="en-US" altLang="zh-CN" sz="2400" dirty="0" smtClean="0">
                <a:solidFill>
                  <a:srgbClr val="FF0000"/>
                </a:solidFill>
                <a:latin typeface="+mn-ea"/>
                <a:cs typeface="宋体" panose="02010600030101010101" pitchFamily="2" charset="-122"/>
              </a:rPr>
              <a:t>D</a:t>
            </a:r>
            <a:endParaRPr lang="en-US" altLang="zh-CN" sz="2400" dirty="0" smtClean="0">
              <a:latin typeface="+mn-ea"/>
              <a:cs typeface="宋体" panose="02010600030101010101" pitchFamily="2" charset="-122"/>
            </a:endParaRPr>
          </a:p>
          <a:p>
            <a:pPr lvl="0" eaLnBrk="0" fontAlgn="base" hangingPunct="0">
              <a:spcBef>
                <a:spcPct val="0"/>
              </a:spcBef>
              <a:spcAft>
                <a:spcPct val="0"/>
              </a:spcAft>
            </a:pPr>
            <a:r>
              <a:rPr lang="zh-CN" altLang="en-US" sz="2400" dirty="0" smtClean="0">
                <a:solidFill>
                  <a:srgbClr val="FF0000"/>
                </a:solidFill>
                <a:latin typeface="+mn-ea"/>
                <a:cs typeface="宋体" panose="02010600030101010101" pitchFamily="2" charset="-122"/>
              </a:rPr>
              <a:t>解析：考虑</a:t>
            </a:r>
            <a:r>
              <a:rPr lang="en-US" altLang="zh-CN" sz="2400" dirty="0" smtClean="0">
                <a:solidFill>
                  <a:srgbClr val="FF0000"/>
                </a:solidFill>
                <a:latin typeface="+mn-ea"/>
                <a:cs typeface="宋体" panose="02010600030101010101" pitchFamily="2" charset="-122"/>
              </a:rPr>
              <a:t>2</a:t>
            </a:r>
            <a:r>
              <a:rPr lang="zh-CN" altLang="en-US" sz="2400" dirty="0" smtClean="0">
                <a:solidFill>
                  <a:srgbClr val="FF0000"/>
                </a:solidFill>
                <a:latin typeface="+mn-ea"/>
                <a:cs typeface="宋体" panose="02010600030101010101" pitchFamily="2" charset="-122"/>
              </a:rPr>
              <a:t>个数组分别是</a:t>
            </a:r>
            <a:r>
              <a:rPr lang="en-US" altLang="zh-CN" sz="2400" dirty="0" smtClean="0">
                <a:solidFill>
                  <a:srgbClr val="FF0000"/>
                </a:solidFill>
                <a:latin typeface="+mn-ea"/>
                <a:cs typeface="宋体" panose="02010600030101010101" pitchFamily="2" charset="-122"/>
              </a:rPr>
              <a:t>(1,3,5)</a:t>
            </a:r>
            <a:r>
              <a:rPr lang="zh-CN" altLang="en-US" sz="2400" dirty="0" smtClean="0">
                <a:solidFill>
                  <a:srgbClr val="FF0000"/>
                </a:solidFill>
                <a:latin typeface="+mn-ea"/>
                <a:cs typeface="宋体" panose="02010600030101010101" pitchFamily="2" charset="-122"/>
              </a:rPr>
              <a:t>和</a:t>
            </a:r>
            <a:r>
              <a:rPr lang="en-US" altLang="zh-CN" sz="2400" dirty="0" smtClean="0">
                <a:solidFill>
                  <a:srgbClr val="FF0000"/>
                </a:solidFill>
                <a:latin typeface="+mn-ea"/>
                <a:cs typeface="宋体" panose="02010600030101010101" pitchFamily="2" charset="-122"/>
              </a:rPr>
              <a:t>(2,4,6)</a:t>
            </a:r>
            <a:r>
              <a:rPr lang="zh-CN" altLang="en-US" sz="2400" dirty="0" smtClean="0">
                <a:solidFill>
                  <a:srgbClr val="FF0000"/>
                </a:solidFill>
                <a:latin typeface="+mn-ea"/>
                <a:cs typeface="宋体" panose="02010600030101010101" pitchFamily="2" charset="-122"/>
              </a:rPr>
              <a:t>，共需比较</a:t>
            </a:r>
            <a:r>
              <a:rPr lang="en-US" altLang="zh-CN" sz="2400" dirty="0" smtClean="0">
                <a:solidFill>
                  <a:srgbClr val="FF0000"/>
                </a:solidFill>
                <a:latin typeface="+mn-ea"/>
                <a:cs typeface="宋体" panose="02010600030101010101" pitchFamily="2" charset="-122"/>
              </a:rPr>
              <a:t>5</a:t>
            </a:r>
            <a:r>
              <a:rPr lang="zh-CN" altLang="en-US" sz="2400" dirty="0" smtClean="0">
                <a:solidFill>
                  <a:srgbClr val="FF0000"/>
                </a:solidFill>
                <a:latin typeface="+mn-ea"/>
                <a:cs typeface="宋体" panose="02010600030101010101" pitchFamily="2" charset="-122"/>
              </a:rPr>
              <a:t>次。因为结果数组大小是</a:t>
            </a:r>
            <a:r>
              <a:rPr lang="en-US" altLang="zh-CN" sz="2400" dirty="0" smtClean="0">
                <a:solidFill>
                  <a:srgbClr val="FF0000"/>
                </a:solidFill>
                <a:latin typeface="+mn-ea"/>
                <a:cs typeface="宋体" panose="02010600030101010101" pitchFamily="2" charset="-122"/>
              </a:rPr>
              <a:t>2n</a:t>
            </a:r>
            <a:r>
              <a:rPr lang="zh-CN" altLang="en-US" sz="2400" dirty="0" smtClean="0">
                <a:solidFill>
                  <a:srgbClr val="FF0000"/>
                </a:solidFill>
                <a:latin typeface="+mn-ea"/>
                <a:cs typeface="宋体" panose="02010600030101010101" pitchFamily="2" charset="-122"/>
              </a:rPr>
              <a:t>，先从两数组取第一个值比较，小的入结果数组，剩下的和另一个数组的下一个数比较，依次这样，直到一个数组为空。另一个数组剩下的元素直接进结果数组。最坏一个数组空，另一个数组还剩</a:t>
            </a:r>
            <a:r>
              <a:rPr lang="en-US" altLang="zh-CN" sz="2400" dirty="0" smtClean="0">
                <a:solidFill>
                  <a:srgbClr val="FF0000"/>
                </a:solidFill>
                <a:latin typeface="+mn-ea"/>
                <a:cs typeface="宋体" panose="02010600030101010101" pitchFamily="2" charset="-122"/>
              </a:rPr>
              <a:t>1</a:t>
            </a:r>
            <a:r>
              <a:rPr lang="zh-CN" altLang="en-US" sz="2400" dirty="0" smtClean="0">
                <a:solidFill>
                  <a:srgbClr val="FF0000"/>
                </a:solidFill>
                <a:latin typeface="+mn-ea"/>
                <a:cs typeface="宋体" panose="02010600030101010101" pitchFamily="2" charset="-122"/>
              </a:rPr>
              <a:t>个元素，比较次数就是</a:t>
            </a:r>
            <a:r>
              <a:rPr lang="en-US" altLang="zh-CN" sz="2400" dirty="0" smtClean="0">
                <a:solidFill>
                  <a:srgbClr val="FF0000"/>
                </a:solidFill>
                <a:latin typeface="+mn-ea"/>
                <a:cs typeface="宋体" panose="02010600030101010101" pitchFamily="2" charset="-122"/>
              </a:rPr>
              <a:t>2n-1</a:t>
            </a:r>
            <a:r>
              <a:rPr lang="zh-CN" altLang="en-US" sz="2400" dirty="0" smtClean="0">
                <a:solidFill>
                  <a:srgbClr val="FF0000"/>
                </a:solidFill>
                <a:latin typeface="+mn-ea"/>
                <a:cs typeface="宋体" panose="02010600030101010101" pitchFamily="2" charset="-122"/>
              </a:rPr>
              <a:t>。</a:t>
            </a:r>
          </a:p>
          <a:p>
            <a:pPr lvl="0" eaLnBrk="0" fontAlgn="base" hangingPunct="0">
              <a:spcBef>
                <a:spcPct val="0"/>
              </a:spcBef>
              <a:spcAft>
                <a:spcPct val="0"/>
              </a:spcAft>
            </a:pPr>
            <a:r>
              <a:rPr lang="zh-CN" altLang="en-US" sz="2400" dirty="0" smtClean="0">
                <a:latin typeface="+mn-ea"/>
                <a:cs typeface="宋体" panose="02010600030101010101" pitchFamily="2" charset="-122"/>
              </a:rPr>
              <a:t>一个数组被取完后就不需要比较了，所以最好情况n次最坏情况2n-1。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770" y="369570"/>
            <a:ext cx="10083800" cy="574040"/>
          </a:xfrm>
          <a:prstGeom prst="rect">
            <a:avLst/>
          </a:prstGeom>
        </p:spPr>
        <p:txBody>
          <a:bodyPr>
            <a:noAutofit/>
          </a:bodyPr>
          <a:lstStyle/>
          <a:p>
            <a:pPr marL="0" indent="0" algn="just" defTabSz="266700">
              <a:lnSpc>
                <a:spcPct val="130000"/>
              </a:lnSpc>
              <a:spcAft>
                <a:spcPct val="0"/>
              </a:spcAft>
            </a:pPr>
            <a:r>
              <a:rPr lang="en-US" altLang="zh-CN" sz="2400" dirty="0">
                <a:latin typeface="+mn-ea"/>
              </a:rPr>
              <a:t>(2023CSP-S)15</a:t>
            </a:r>
            <a:r>
              <a:rPr lang="zh-CN" altLang="en-US" sz="2400" dirty="0">
                <a:latin typeface="+mn-ea"/>
              </a:rPr>
              <a:t>、现在用如下代码来计算</a:t>
            </a:r>
            <a:r>
              <a:rPr lang="zh-CN" altLang="en-US" sz="2400" dirty="0" smtClean="0">
                <a:latin typeface="+mn-ea"/>
              </a:rPr>
              <a:t>下</a:t>
            </a:r>
            <a:r>
              <a:rPr lang="en-US" altLang="zh-CN" sz="2400" dirty="0" err="1" smtClean="0">
                <a:latin typeface="+mn-ea"/>
              </a:rPr>
              <a:t>x</a:t>
            </a:r>
            <a:r>
              <a:rPr lang="en-US" altLang="zh-CN" sz="2400" baseline="30000" dirty="0" err="1" smtClean="0">
                <a:latin typeface="+mn-ea"/>
              </a:rPr>
              <a:t>n</a:t>
            </a:r>
            <a:r>
              <a:rPr lang="zh-CN" altLang="en-US" sz="2400" dirty="0" smtClean="0">
                <a:latin typeface="+mn-ea"/>
              </a:rPr>
              <a:t>，</a:t>
            </a:r>
            <a:r>
              <a:rPr lang="zh-CN" altLang="en-US" sz="2400" dirty="0">
                <a:latin typeface="+mn-ea"/>
              </a:rPr>
              <a:t>其时间复杂度为</a:t>
            </a:r>
            <a:r>
              <a:rPr lang="en-US" altLang="zh-CN" sz="2400" dirty="0">
                <a:latin typeface="+mn-ea"/>
              </a:rPr>
              <a:t>(  )</a:t>
            </a:r>
          </a:p>
          <a:p>
            <a:pPr marL="0" indent="0" algn="just" defTabSz="266700">
              <a:lnSpc>
                <a:spcPct val="130000"/>
              </a:lnSpc>
              <a:spcAft>
                <a:spcPct val="0"/>
              </a:spcAft>
            </a:pPr>
            <a:endParaRPr lang="en-US" altLang="zh-CN" sz="2400" dirty="0">
              <a:latin typeface="+mn-ea"/>
            </a:endParaRPr>
          </a:p>
          <a:p>
            <a:pPr marL="0" indent="0" algn="just" defTabSz="266700">
              <a:lnSpc>
                <a:spcPct val="130000"/>
              </a:lnSpc>
              <a:spcAft>
                <a:spcPct val="0"/>
              </a:spcAft>
            </a:pPr>
            <a:endParaRPr lang="en-US" altLang="zh-CN" sz="2400" dirty="0">
              <a:latin typeface="+mn-ea"/>
            </a:endParaRPr>
          </a:p>
          <a:p>
            <a:pPr marL="0" indent="0" algn="just" defTabSz="266700">
              <a:lnSpc>
                <a:spcPct val="130000"/>
              </a:lnSpc>
              <a:spcAft>
                <a:spcPct val="0"/>
              </a:spcAft>
            </a:pPr>
            <a:endParaRPr lang="en-US" altLang="zh-CN" sz="2400" dirty="0">
              <a:latin typeface="+mn-ea"/>
            </a:endParaRPr>
          </a:p>
          <a:p>
            <a:pPr marL="0" indent="0" algn="just" defTabSz="266700">
              <a:lnSpc>
                <a:spcPct val="130000"/>
              </a:lnSpc>
              <a:spcAft>
                <a:spcPct val="0"/>
              </a:spcAft>
            </a:pPr>
            <a:endParaRPr lang="en-US" altLang="zh-CN" sz="2400" dirty="0">
              <a:latin typeface="+mn-ea"/>
            </a:endParaRPr>
          </a:p>
          <a:p>
            <a:pPr marL="0" indent="0" algn="just" defTabSz="266700">
              <a:lnSpc>
                <a:spcPct val="130000"/>
              </a:lnSpc>
              <a:spcAft>
                <a:spcPct val="0"/>
              </a:spcAft>
            </a:pPr>
            <a:endParaRPr lang="en-US" altLang="zh-CN" sz="2400" dirty="0" smtClean="0">
              <a:latin typeface="+mn-ea"/>
            </a:endParaRPr>
          </a:p>
          <a:p>
            <a:pPr marL="0" indent="0" algn="just" defTabSz="266700">
              <a:lnSpc>
                <a:spcPct val="130000"/>
              </a:lnSpc>
              <a:spcAft>
                <a:spcPct val="0"/>
              </a:spcAft>
            </a:pPr>
            <a:endParaRPr lang="en-US" altLang="zh-CN" sz="2400" dirty="0">
              <a:latin typeface="+mn-ea"/>
            </a:endParaRPr>
          </a:p>
          <a:p>
            <a:pPr marL="0" indent="0" algn="just" defTabSz="266700">
              <a:lnSpc>
                <a:spcPct val="130000"/>
              </a:lnSpc>
              <a:spcAft>
                <a:spcPct val="0"/>
              </a:spcAft>
            </a:pPr>
            <a:endParaRPr lang="en-US" altLang="zh-CN" sz="2400" dirty="0" smtClean="0">
              <a:latin typeface="+mn-ea"/>
            </a:endParaRPr>
          </a:p>
          <a:p>
            <a:pPr marL="0" indent="0" algn="just" defTabSz="266700">
              <a:lnSpc>
                <a:spcPct val="130000"/>
              </a:lnSpc>
              <a:spcAft>
                <a:spcPct val="0"/>
              </a:spcAft>
            </a:pPr>
            <a:r>
              <a:rPr lang="en-US" altLang="zh-CN" sz="2400" dirty="0" smtClean="0">
                <a:latin typeface="+mn-ea"/>
              </a:rPr>
              <a:t>A.O(n</a:t>
            </a:r>
            <a:r>
              <a:rPr lang="en-US" altLang="zh-CN" sz="2400" dirty="0">
                <a:latin typeface="+mn-ea"/>
              </a:rPr>
              <a:t>)    B.O(1)    C.O(</a:t>
            </a:r>
            <a:r>
              <a:rPr lang="en-US" altLang="zh-CN" sz="2400" dirty="0" err="1">
                <a:latin typeface="+mn-ea"/>
              </a:rPr>
              <a:t>logn</a:t>
            </a:r>
            <a:r>
              <a:rPr lang="en-US" altLang="zh-CN" sz="2400" dirty="0">
                <a:latin typeface="+mn-ea"/>
              </a:rPr>
              <a:t>)     D.O(</a:t>
            </a:r>
            <a:r>
              <a:rPr lang="en-US" altLang="zh-CN" sz="2400" dirty="0" err="1">
                <a:latin typeface="+mn-ea"/>
              </a:rPr>
              <a:t>nlogn</a:t>
            </a:r>
            <a:r>
              <a:rPr lang="en-US" altLang="zh-CN" sz="2400" dirty="0">
                <a:latin typeface="+mn-ea"/>
              </a:rPr>
              <a:t>)</a:t>
            </a:r>
          </a:p>
        </p:txBody>
      </p:sp>
      <p:pic>
        <p:nvPicPr>
          <p:cNvPr id="5" name="图片 4"/>
          <p:cNvPicPr/>
          <p:nvPr/>
        </p:nvPicPr>
        <p:blipFill rotWithShape="1">
          <a:blip r:embed="rId2"/>
          <a:srcRect r="14092" b="5792"/>
          <a:stretch/>
        </p:blipFill>
        <p:spPr>
          <a:xfrm>
            <a:off x="2358390" y="943610"/>
            <a:ext cx="7073477" cy="3251200"/>
          </a:xfrm>
          <a:prstGeom prst="rect">
            <a:avLst/>
          </a:prstGeom>
        </p:spPr>
      </p:pic>
      <p:sp>
        <p:nvSpPr>
          <p:cNvPr id="6" name="文本框 5"/>
          <p:cNvSpPr txBox="1"/>
          <p:nvPr/>
        </p:nvSpPr>
        <p:spPr>
          <a:xfrm>
            <a:off x="572770" y="4967392"/>
            <a:ext cx="11407775" cy="1419860"/>
          </a:xfrm>
          <a:prstGeom prst="rect">
            <a:avLst/>
          </a:prstGeom>
        </p:spPr>
        <p:txBody>
          <a:bodyPr wrap="square">
            <a:spAutoFit/>
          </a:bodyPr>
          <a:lstStyle/>
          <a:p>
            <a:r>
              <a:rPr lang="zh-CN" altLang="en-US" sz="2400" dirty="0">
                <a:latin typeface="+mn-ea"/>
              </a:rPr>
              <a:t>答案</a:t>
            </a:r>
            <a:r>
              <a:rPr lang="en-US" altLang="zh-CN" sz="2400" dirty="0">
                <a:latin typeface="+mn-ea"/>
              </a:rPr>
              <a:t>:A</a:t>
            </a:r>
          </a:p>
          <a:p>
            <a:pPr marL="0" indent="0" algn="just" defTabSz="266700">
              <a:lnSpc>
                <a:spcPct val="130000"/>
              </a:lnSpc>
              <a:spcAft>
                <a:spcPct val="0"/>
              </a:spcAft>
            </a:pPr>
            <a:r>
              <a:rPr lang="zh-CN" altLang="en-US" sz="2400" dirty="0">
                <a:solidFill>
                  <a:srgbClr val="FF0000"/>
                </a:solidFill>
                <a:latin typeface="+mn-ea"/>
              </a:rPr>
              <a:t>解析</a:t>
            </a:r>
            <a:r>
              <a:rPr lang="en-US" altLang="zh-CN" sz="2400" dirty="0">
                <a:solidFill>
                  <a:srgbClr val="FF0000"/>
                </a:solidFill>
                <a:latin typeface="+mn-ea"/>
              </a:rPr>
              <a:t>:</a:t>
            </a:r>
            <a:r>
              <a:rPr lang="zh-CN" altLang="en-US" sz="2400" dirty="0">
                <a:solidFill>
                  <a:srgbClr val="FF0000"/>
                </a:solidFill>
                <a:latin typeface="+mn-ea"/>
              </a:rPr>
              <a:t>正常快速幂胡写法只计算一遍</a:t>
            </a:r>
            <a:r>
              <a:rPr lang="en-US" altLang="zh-CN" sz="2400" dirty="0">
                <a:solidFill>
                  <a:srgbClr val="FF0000"/>
                </a:solidFill>
                <a:latin typeface="+mn-ea"/>
              </a:rPr>
              <a:t>x</a:t>
            </a:r>
            <a:r>
              <a:rPr lang="en-US" altLang="zh-CN" sz="2400" baseline="30000" dirty="0">
                <a:solidFill>
                  <a:srgbClr val="FF0000"/>
                </a:solidFill>
                <a:latin typeface="+mn-ea"/>
              </a:rPr>
              <a:t>1/2</a:t>
            </a:r>
            <a:r>
              <a:rPr lang="en-US" altLang="zh-CN" sz="2400" dirty="0">
                <a:solidFill>
                  <a:srgbClr val="FF0000"/>
                </a:solidFill>
                <a:latin typeface="+mn-ea"/>
              </a:rPr>
              <a:t>,</a:t>
            </a:r>
            <a:r>
              <a:rPr lang="zh-CN" altLang="zh-CN" sz="2400" dirty="0">
                <a:solidFill>
                  <a:srgbClr val="FF0000"/>
                </a:solidFill>
                <a:latin typeface="+mn-ea"/>
              </a:rPr>
              <a:t>但此代码计算了</a:t>
            </a:r>
            <a:r>
              <a:rPr lang="en-US" altLang="zh-CN" sz="2400" dirty="0">
                <a:solidFill>
                  <a:srgbClr val="FF0000"/>
                </a:solidFill>
                <a:latin typeface="+mn-ea"/>
              </a:rPr>
              <a:t> </a:t>
            </a:r>
            <a:r>
              <a:rPr lang="zh-CN" altLang="en-US" sz="2400" dirty="0">
                <a:solidFill>
                  <a:srgbClr val="FF0000"/>
                </a:solidFill>
                <a:latin typeface="+mn-ea"/>
              </a:rPr>
              <a:t>两遍，所以时间复杂度平方，根据对数公式计算时间复杂度为</a:t>
            </a:r>
            <a:r>
              <a:rPr lang="en-US" altLang="zh-CN" sz="2400" dirty="0">
                <a:solidFill>
                  <a:srgbClr val="FF0000"/>
                </a:solidFill>
                <a:latin typeface="+mn-ea"/>
              </a:rPr>
              <a:t>log</a:t>
            </a:r>
            <a:r>
              <a:rPr lang="en-US" altLang="zh-CN" sz="2400" baseline="-25000" dirty="0">
                <a:solidFill>
                  <a:srgbClr val="FF0000"/>
                </a:solidFill>
                <a:latin typeface="+mn-ea"/>
              </a:rPr>
              <a:t>2</a:t>
            </a:r>
            <a:r>
              <a:rPr lang="en-US" altLang="zh-CN" sz="2400" dirty="0">
                <a:solidFill>
                  <a:srgbClr val="FF0000"/>
                </a:solidFill>
                <a:latin typeface="+mn-ea"/>
              </a:rPr>
              <a:t>2</a:t>
            </a:r>
            <a:r>
              <a:rPr lang="en-US" altLang="zh-CN" sz="2400" baseline="30000" dirty="0">
                <a:solidFill>
                  <a:srgbClr val="FF0000"/>
                </a:solidFill>
                <a:latin typeface="+mn-ea"/>
              </a:rPr>
              <a:t>n</a:t>
            </a:r>
            <a:r>
              <a:rPr lang="en-US" altLang="zh-CN" sz="2400" dirty="0">
                <a:solidFill>
                  <a:srgbClr val="FF0000"/>
                </a:solidFill>
                <a:latin typeface="+mn-ea"/>
              </a:rPr>
              <a:t>,</a:t>
            </a:r>
            <a:r>
              <a:rPr lang="zh-CN" altLang="zh-CN" sz="2400" dirty="0">
                <a:solidFill>
                  <a:srgbClr val="FF0000"/>
                </a:solidFill>
                <a:latin typeface="+mn-ea"/>
              </a:rPr>
              <a:t>计算完为</a:t>
            </a:r>
            <a:r>
              <a:rPr lang="en-US" altLang="zh-CN" sz="2400" dirty="0">
                <a:solidFill>
                  <a:srgbClr val="FF0000"/>
                </a:solidFill>
                <a:latin typeface="+mn-ea"/>
              </a:rPr>
              <a:t>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800" y="558800"/>
            <a:ext cx="10572115" cy="7397750"/>
          </a:xfrm>
          <a:prstGeom prst="rect">
            <a:avLst/>
          </a:prstGeom>
        </p:spPr>
        <p:txBody>
          <a:bodyPr>
            <a:noAutofit/>
          </a:bodyPr>
          <a:lstStyle/>
          <a:p>
            <a:pPr marL="0" indent="0" algn="just" defTabSz="266700">
              <a:lnSpc>
                <a:spcPct val="130000"/>
              </a:lnSpc>
              <a:spcAft>
                <a:spcPct val="0"/>
              </a:spcAft>
            </a:pPr>
            <a:r>
              <a:rPr lang="en-US" altLang="zh-CN" sz="2400" dirty="0">
                <a:latin typeface="+mn-ea"/>
              </a:rPr>
              <a:t>(2023CSP-S)10.</a:t>
            </a:r>
            <a:r>
              <a:rPr lang="zh-CN" altLang="en-US" sz="2400" dirty="0">
                <a:latin typeface="+mn-ea"/>
              </a:rPr>
              <a:t>假设快速排序算法的输入是一个长度为 </a:t>
            </a:r>
            <a:r>
              <a:rPr lang="en-US" altLang="zh-CN" sz="2400" dirty="0">
                <a:latin typeface="+mn-ea"/>
              </a:rPr>
              <a:t>n </a:t>
            </a:r>
            <a:r>
              <a:rPr lang="zh-CN" altLang="en-US" sz="2400" dirty="0">
                <a:latin typeface="+mn-ea"/>
              </a:rPr>
              <a:t>的已排序数组，且该快速排序算法在分治过程总是选择第一个元素作为基准元素。以下哪个选项描述的是在这种情况下的快速排序行为</a:t>
            </a:r>
            <a:r>
              <a:rPr lang="en-US" altLang="zh-CN" sz="2400" dirty="0">
                <a:latin typeface="+mn-ea"/>
              </a:rPr>
              <a:t>?</a:t>
            </a:r>
          </a:p>
          <a:p>
            <a:pPr marL="0" indent="0" algn="just" defTabSz="266700">
              <a:lnSpc>
                <a:spcPct val="130000"/>
              </a:lnSpc>
              <a:spcAft>
                <a:spcPct val="0"/>
              </a:spcAft>
            </a:pPr>
            <a:r>
              <a:rPr lang="en-US" altLang="zh-CN" sz="2400" dirty="0">
                <a:latin typeface="+mn-ea"/>
              </a:rPr>
              <a:t>A.</a:t>
            </a:r>
            <a:r>
              <a:rPr lang="zh-CN" altLang="en-US" sz="2400" dirty="0">
                <a:latin typeface="+mn-ea"/>
              </a:rPr>
              <a:t>快速排序对于此类输入的表现最好，因为数组已经排序</a:t>
            </a:r>
          </a:p>
          <a:p>
            <a:pPr marL="0" indent="0" algn="just" defTabSz="266700">
              <a:lnSpc>
                <a:spcPct val="130000"/>
              </a:lnSpc>
              <a:spcAft>
                <a:spcPct val="0"/>
              </a:spcAft>
            </a:pPr>
            <a:r>
              <a:rPr lang="en-US" altLang="zh-CN" sz="2400" dirty="0">
                <a:latin typeface="+mn-ea"/>
              </a:rPr>
              <a:t>B.</a:t>
            </a:r>
            <a:r>
              <a:rPr lang="zh-CN" altLang="en-US" sz="2400" dirty="0">
                <a:latin typeface="+mn-ea"/>
              </a:rPr>
              <a:t>快速排序对于此类输入的时间复杂度是 </a:t>
            </a:r>
            <a:r>
              <a:rPr lang="en-US" altLang="zh-CN" sz="2400" dirty="0">
                <a:latin typeface="+mn-ea"/>
              </a:rPr>
              <a:t>O(</a:t>
            </a:r>
            <a:r>
              <a:rPr lang="en-US" altLang="zh-CN" sz="2400" dirty="0" err="1">
                <a:latin typeface="+mn-ea"/>
              </a:rPr>
              <a:t>nlogn</a:t>
            </a:r>
            <a:r>
              <a:rPr lang="en-US" altLang="zh-CN" sz="2400" dirty="0">
                <a:latin typeface="+mn-ea"/>
              </a:rPr>
              <a:t>)</a:t>
            </a:r>
            <a:r>
              <a:rPr lang="zh-CN" altLang="en-US" sz="2400" dirty="0">
                <a:latin typeface="+mn-ea"/>
              </a:rPr>
              <a:t>。</a:t>
            </a:r>
          </a:p>
          <a:p>
            <a:pPr marL="0" indent="0" algn="just" defTabSz="266700">
              <a:lnSpc>
                <a:spcPct val="130000"/>
              </a:lnSpc>
              <a:spcAft>
                <a:spcPct val="0"/>
              </a:spcAft>
            </a:pPr>
            <a:r>
              <a:rPr lang="en-US" altLang="zh-CN" sz="2400" dirty="0">
                <a:latin typeface="+mn-ea"/>
              </a:rPr>
              <a:t>C.</a:t>
            </a:r>
            <a:r>
              <a:rPr lang="zh-CN" altLang="en-US" sz="2400" dirty="0">
                <a:latin typeface="+mn-ea"/>
              </a:rPr>
              <a:t>快速排序对于此类输入的时间复杂度是 </a:t>
            </a:r>
            <a:r>
              <a:rPr lang="en-US" altLang="zh-CN" sz="2400" dirty="0">
                <a:latin typeface="+mn-ea"/>
              </a:rPr>
              <a:t>O(n</a:t>
            </a:r>
            <a:r>
              <a:rPr lang="en-US" altLang="zh-CN" sz="2400" baseline="30000" dirty="0">
                <a:latin typeface="+mn-ea"/>
              </a:rPr>
              <a:t>2</a:t>
            </a:r>
            <a:r>
              <a:rPr lang="en-US" altLang="zh-CN" sz="2400" dirty="0">
                <a:latin typeface="+mn-ea"/>
              </a:rPr>
              <a:t>)</a:t>
            </a:r>
            <a:r>
              <a:rPr lang="zh-CN" altLang="en-US" sz="2400" dirty="0">
                <a:latin typeface="+mn-ea"/>
              </a:rPr>
              <a:t>。</a:t>
            </a:r>
          </a:p>
          <a:p>
            <a:pPr marL="0" indent="0" algn="just" defTabSz="266700">
              <a:lnSpc>
                <a:spcPct val="130000"/>
              </a:lnSpc>
              <a:spcAft>
                <a:spcPct val="0"/>
              </a:spcAft>
            </a:pPr>
            <a:r>
              <a:rPr lang="en-US" altLang="zh-CN" sz="2400" dirty="0">
                <a:latin typeface="+mn-ea"/>
              </a:rPr>
              <a:t>D.</a:t>
            </a:r>
            <a:r>
              <a:rPr lang="zh-CN" altLang="en-US" sz="2400" dirty="0">
                <a:latin typeface="+mn-ea"/>
              </a:rPr>
              <a:t>快速排序无法对此类数组进行排序，因为数组已经排序</a:t>
            </a:r>
          </a:p>
          <a:p>
            <a:pPr marL="0" indent="0" algn="just" defTabSz="266700">
              <a:lnSpc>
                <a:spcPct val="130000"/>
              </a:lnSpc>
              <a:spcAft>
                <a:spcPct val="0"/>
              </a:spcAft>
            </a:pPr>
            <a:r>
              <a:rPr lang="zh-CN" altLang="en-US" sz="2400" dirty="0">
                <a:solidFill>
                  <a:srgbClr val="FF0000"/>
                </a:solidFill>
                <a:latin typeface="+mn-ea"/>
              </a:rPr>
              <a:t>答案：</a:t>
            </a:r>
            <a:r>
              <a:rPr lang="en-US" altLang="zh-CN" sz="2400" dirty="0">
                <a:solidFill>
                  <a:srgbClr val="FF0000"/>
                </a:solidFill>
                <a:latin typeface="+mn-ea"/>
              </a:rPr>
              <a:t>C</a:t>
            </a:r>
          </a:p>
          <a:p>
            <a:pPr marL="0" indent="0" algn="just" defTabSz="266700">
              <a:lnSpc>
                <a:spcPct val="130000"/>
              </a:lnSpc>
              <a:spcAft>
                <a:spcPct val="0"/>
              </a:spcAft>
            </a:pPr>
            <a:r>
              <a:rPr lang="zh-CN" altLang="en-US" sz="2400" dirty="0">
                <a:solidFill>
                  <a:srgbClr val="FF0000"/>
                </a:solidFill>
                <a:latin typeface="+mn-ea"/>
              </a:rPr>
              <a:t>快速排序对于越有序的数组时间越慢，最慢为</a:t>
            </a:r>
            <a:r>
              <a:rPr lang="en-US" altLang="zh-CN" sz="2400" dirty="0">
                <a:solidFill>
                  <a:srgbClr val="FF0000"/>
                </a:solidFill>
                <a:latin typeface="+mn-ea"/>
              </a:rPr>
              <a:t>n</a:t>
            </a:r>
            <a:r>
              <a:rPr lang="en-US" altLang="zh-CN" sz="2400" baseline="30000" dirty="0">
                <a:solidFill>
                  <a:srgbClr val="FF0000"/>
                </a:solidFill>
                <a:latin typeface="+mn-ea"/>
              </a:rPr>
              <a:t>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1465" y="442595"/>
            <a:ext cx="11398250" cy="3448050"/>
          </a:xfrm>
          <a:prstGeom prst="rect">
            <a:avLst/>
          </a:prstGeom>
        </p:spPr>
        <p:txBody>
          <a:bodyPr wrap="square">
            <a:spAutoFit/>
          </a:bodyPr>
          <a:lstStyle/>
          <a:p>
            <a:pPr marL="0" indent="0" algn="l" defTabSz="266700" eaLnBrk="0" fontAlgn="base">
              <a:lnSpc>
                <a:spcPct val="109000"/>
              </a:lnSpc>
              <a:spcAft>
                <a:spcPct val="0"/>
              </a:spcAft>
            </a:pPr>
            <a:r>
              <a:rPr lang="en-US" altLang="zh-CN" sz="2400">
                <a:solidFill>
                  <a:srgbClr val="000000"/>
                </a:solidFill>
                <a:latin typeface="Arial" panose="020B0604020202020204"/>
                <a:ea typeface="Arial" panose="020B0604020202020204"/>
              </a:rPr>
              <a:t> </a:t>
            </a:r>
          </a:p>
          <a:p>
            <a:pPr marL="17145" indent="0" algn="l" defTabSz="266700" eaLnBrk="0" fontAlgn="base">
              <a:spcAft>
                <a:spcPct val="0"/>
              </a:spcAft>
            </a:pP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2022CSP-S</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5. </a:t>
            </a:r>
            <a:r>
              <a:rPr lang="zh-CN" altLang="en-US" sz="2400">
                <a:solidFill>
                  <a:srgbClr val="000000"/>
                </a:solidFill>
                <a:latin typeface="宋体" panose="02010600030101010101" pitchFamily="2" charset="-122"/>
                <a:ea typeface="宋体" panose="02010600030101010101" pitchFamily="2" charset="-122"/>
              </a:rPr>
              <a:t>假设在基数排序过程中，受宇宙射线的影响，某项数据异变为一个完全不同的值</a:t>
            </a:r>
            <a:r>
              <a:rPr lang="en-US" altLang="zh-CN" sz="2400">
                <a:solidFill>
                  <a:srgbClr val="000000"/>
                </a:solidFill>
                <a:latin typeface="宋体" panose="02010600030101010101" pitchFamily="2" charset="-122"/>
                <a:ea typeface="宋体" panose="02010600030101010101" pitchFamily="2" charset="-122"/>
              </a:rPr>
              <a:t> </a:t>
            </a:r>
            <a:r>
              <a:rPr lang="zh-CN" altLang="en-US" sz="2400">
                <a:solidFill>
                  <a:srgbClr val="000000"/>
                </a:solidFill>
                <a:latin typeface="宋体" panose="02010600030101010101" pitchFamily="2" charset="-122"/>
                <a:ea typeface="宋体" panose="02010600030101010101" pitchFamily="2" charset="-122"/>
              </a:rPr>
              <a:t>。请问排序算法结束后，可能出现的最坏情况是</a:t>
            </a:r>
            <a:r>
              <a:rPr lang="en-US" altLang="zh-CN" sz="2400">
                <a:solidFill>
                  <a:srgbClr val="000000"/>
                </a:solidFill>
                <a:latin typeface="宋体" panose="02010600030101010101" pitchFamily="2" charset="-122"/>
                <a:ea typeface="宋体" panose="02010600030101010101" pitchFamily="2" charset="-122"/>
              </a:rPr>
              <a:t>()</a:t>
            </a:r>
            <a:r>
              <a:rPr lang="zh-CN" altLang="en-US" sz="2400">
                <a:solidFill>
                  <a:srgbClr val="000000"/>
                </a:solidFill>
                <a:latin typeface="宋体" panose="02010600030101010101" pitchFamily="2" charset="-122"/>
                <a:ea typeface="宋体" panose="02010600030101010101" pitchFamily="2" charset="-122"/>
              </a:rPr>
              <a:t>。</a:t>
            </a:r>
          </a:p>
          <a:p>
            <a:pPr marL="6985" indent="0" algn="l" defTabSz="266700" eaLnBrk="0" fontAlgn="base">
              <a:spcAft>
                <a:spcPct val="0"/>
              </a:spcAft>
            </a:pPr>
            <a:r>
              <a:rPr lang="en-US" altLang="zh-CN" sz="2400">
                <a:solidFill>
                  <a:srgbClr val="000000"/>
                </a:solidFill>
                <a:latin typeface="宋体" panose="02010600030101010101" pitchFamily="2" charset="-122"/>
                <a:ea typeface="宋体" panose="02010600030101010101" pitchFamily="2" charset="-122"/>
              </a:rPr>
              <a:t>A.</a:t>
            </a:r>
            <a:r>
              <a:rPr lang="zh-CN" altLang="en-US" sz="2400">
                <a:solidFill>
                  <a:srgbClr val="000000"/>
                </a:solidFill>
                <a:latin typeface="宋体" panose="02010600030101010101" pitchFamily="2" charset="-122"/>
                <a:ea typeface="宋体" panose="02010600030101010101" pitchFamily="2" charset="-122"/>
              </a:rPr>
              <a:t>移除受影响的数据后，最终序列是有序序列</a:t>
            </a:r>
          </a:p>
          <a:p>
            <a:pPr marL="635" indent="0" algn="l" defTabSz="266700" eaLnBrk="0" fontAlgn="base">
              <a:spcAft>
                <a:spcPct val="0"/>
              </a:spcAft>
            </a:pPr>
            <a:r>
              <a:rPr lang="en-US" altLang="zh-CN" sz="2400">
                <a:solidFill>
                  <a:srgbClr val="000000"/>
                </a:solidFill>
                <a:latin typeface="宋体" panose="02010600030101010101" pitchFamily="2" charset="-122"/>
                <a:ea typeface="宋体" panose="02010600030101010101" pitchFamily="2" charset="-122"/>
              </a:rPr>
              <a:t>B.</a:t>
            </a:r>
            <a:r>
              <a:rPr lang="zh-CN" altLang="en-US" sz="2400">
                <a:solidFill>
                  <a:srgbClr val="000000"/>
                </a:solidFill>
                <a:latin typeface="宋体" panose="02010600030101010101" pitchFamily="2" charset="-122"/>
                <a:ea typeface="宋体" panose="02010600030101010101" pitchFamily="2" charset="-122"/>
              </a:rPr>
              <a:t>移除受影响的数据后，最终序列是前后两个有序的子序列</a:t>
            </a:r>
          </a:p>
          <a:p>
            <a:pPr marL="2540" indent="0" algn="l" defTabSz="266700" eaLnBrk="0" fontAlgn="base">
              <a:spcAft>
                <a:spcPct val="0"/>
              </a:spcAft>
            </a:pPr>
            <a:r>
              <a:rPr lang="en-US" altLang="zh-CN" sz="2400">
                <a:solidFill>
                  <a:srgbClr val="000000"/>
                </a:solidFill>
                <a:latin typeface="宋体" panose="02010600030101010101" pitchFamily="2" charset="-122"/>
                <a:ea typeface="宋体" panose="02010600030101010101" pitchFamily="2" charset="-122"/>
              </a:rPr>
              <a:t>C.</a:t>
            </a:r>
            <a:r>
              <a:rPr lang="zh-CN" altLang="en-US" sz="2400">
                <a:solidFill>
                  <a:srgbClr val="000000"/>
                </a:solidFill>
                <a:latin typeface="宋体" panose="02010600030101010101" pitchFamily="2" charset="-122"/>
                <a:ea typeface="宋体" panose="02010600030101010101" pitchFamily="2" charset="-122"/>
              </a:rPr>
              <a:t>移除受影响的数据后，最终序列是一个有序的子序列和</a:t>
            </a:r>
            <a:r>
              <a:rPr lang="en-US" altLang="zh-CN" sz="2400">
                <a:solidFill>
                  <a:srgbClr val="000000"/>
                </a:solidFill>
                <a:latin typeface="宋体" panose="02010600030101010101" pitchFamily="2" charset="-122"/>
                <a:ea typeface="宋体" panose="02010600030101010101" pitchFamily="2" charset="-122"/>
              </a:rPr>
              <a:t> ·</a:t>
            </a:r>
            <a:r>
              <a:rPr lang="zh-CN" altLang="en-US" sz="2400">
                <a:solidFill>
                  <a:srgbClr val="000000"/>
                </a:solidFill>
                <a:latin typeface="宋体" panose="02010600030101010101" pitchFamily="2" charset="-122"/>
                <a:ea typeface="宋体" panose="02010600030101010101" pitchFamily="2" charset="-122"/>
              </a:rPr>
              <a:t>个基本无序的子序列</a:t>
            </a:r>
          </a:p>
          <a:p>
            <a:pPr marL="1270" indent="0" algn="l" defTabSz="266700" eaLnBrk="0" fontAlgn="base">
              <a:spcAft>
                <a:spcPct val="0"/>
              </a:spcAft>
            </a:pPr>
            <a:r>
              <a:rPr lang="en-US" altLang="zh-CN" sz="2400">
                <a:solidFill>
                  <a:srgbClr val="000000"/>
                </a:solidFill>
                <a:latin typeface="宋体" panose="02010600030101010101" pitchFamily="2" charset="-122"/>
                <a:ea typeface="宋体" panose="02010600030101010101" pitchFamily="2" charset="-122"/>
              </a:rPr>
              <a:t>D.</a:t>
            </a:r>
            <a:r>
              <a:rPr lang="zh-CN" altLang="en-US" sz="2400">
                <a:solidFill>
                  <a:srgbClr val="000000"/>
                </a:solidFill>
                <a:latin typeface="宋体" panose="02010600030101010101" pitchFamily="2" charset="-122"/>
                <a:ea typeface="宋体" panose="02010600030101010101" pitchFamily="2" charset="-122"/>
              </a:rPr>
              <a:t>移除受影响的数据后，最终序列基本无序</a:t>
            </a:r>
          </a:p>
          <a:p>
            <a:pPr marL="3810" indent="-3175" algn="l" defTabSz="266700" eaLnBrk="0" fontAlgn="base">
              <a:spcAft>
                <a:spcPct val="0"/>
              </a:spcAft>
            </a:pPr>
            <a:r>
              <a:rPr lang="zh-CN" altLang="en-US" sz="2400">
                <a:solidFill>
                  <a:srgbClr val="FF0000"/>
                </a:solidFill>
                <a:latin typeface="宋体" panose="02010600030101010101" pitchFamily="2" charset="-122"/>
                <a:ea typeface="宋体" panose="02010600030101010101" pitchFamily="2" charset="-122"/>
              </a:rPr>
              <a:t>【答案】</a:t>
            </a:r>
            <a:r>
              <a:rPr lang="en-US" altLang="zh-CN" sz="2400">
                <a:solidFill>
                  <a:srgbClr val="FF0000"/>
                </a:solidFill>
                <a:latin typeface="宋体" panose="02010600030101010101" pitchFamily="2" charset="-122"/>
                <a:ea typeface="宋体" panose="02010600030101010101" pitchFamily="2" charset="-122"/>
              </a:rPr>
              <a:t>A</a:t>
            </a:r>
            <a:r>
              <a:rPr lang="zh-CN" altLang="en-US" sz="2400">
                <a:solidFill>
                  <a:srgbClr val="FF0000"/>
                </a:solidFill>
                <a:latin typeface="宋体" panose="02010600030101010101" pitchFamily="2" charset="-122"/>
                <a:ea typeface="宋体" panose="02010600030101010101" pitchFamily="2" charset="-122"/>
              </a:rPr>
              <a:t>【解析】基数排序是按桶排序思想，某一个值的改变，不会造成其他数据排序失败，</a:t>
            </a:r>
            <a:r>
              <a:rPr lang="en-US" altLang="zh-CN" sz="2400">
                <a:solidFill>
                  <a:srgbClr val="FF0000"/>
                </a:solidFill>
                <a:latin typeface="宋体" panose="02010600030101010101" pitchFamily="2" charset="-122"/>
                <a:ea typeface="宋体" panose="02010600030101010101" pitchFamily="2" charset="-122"/>
              </a:rPr>
              <a:t> </a:t>
            </a:r>
            <a:r>
              <a:rPr lang="zh-CN" altLang="en-US" sz="2400">
                <a:solidFill>
                  <a:srgbClr val="FF0000"/>
                </a:solidFill>
                <a:latin typeface="宋体" panose="02010600030101010101" pitchFamily="2" charset="-122"/>
                <a:ea typeface="宋体" panose="02010600030101010101" pitchFamily="2" charset="-122"/>
              </a:rPr>
              <a:t>排除这个数据，其余数据仍是有序序列</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1244913" y="1046048"/>
            <a:ext cx="9643220" cy="267765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400" b="0" i="0" u="none" strike="noStrike" cap="none" normalizeH="0" baseline="0" dirty="0" smtClean="0">
                <a:ln>
                  <a:noFill/>
                </a:ln>
                <a:solidFill>
                  <a:schemeClr val="tx1"/>
                </a:solidFill>
                <a:effectLst/>
                <a:latin typeface="+mn-ea"/>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mn-ea"/>
                <a:cs typeface="Times New Roman" panose="02020603050405020304" pitchFamily="18" charset="0"/>
              </a:rPr>
              <a:t>2020CSP-S】</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14.</a:t>
            </a:r>
            <a:r>
              <a:rPr kumimoji="0" lang="zh-CN" altLang="en-US" sz="2400" b="0" i="0" u="none" strike="noStrike" cap="none" normalizeH="0" baseline="0" dirty="0" smtClean="0">
                <a:ln>
                  <a:noFill/>
                </a:ln>
                <a:solidFill>
                  <a:srgbClr val="333333"/>
                </a:solidFill>
                <a:effectLst/>
                <a:latin typeface="+mn-ea"/>
                <a:cs typeface="宋体" panose="02010600030101010101" pitchFamily="2" charset="-122"/>
              </a:rPr>
              <a:t>对一个</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n</a:t>
            </a:r>
            <a:r>
              <a:rPr kumimoji="0" lang="zh-CN" altLang="en-US" sz="2400" b="0" i="0" u="none" strike="noStrike" cap="none" normalizeH="0" baseline="0" dirty="0" smtClean="0">
                <a:ln>
                  <a:noFill/>
                </a:ln>
                <a:solidFill>
                  <a:srgbClr val="333333"/>
                </a:solidFill>
                <a:effectLst/>
                <a:latin typeface="+mn-ea"/>
                <a:cs typeface="宋体" panose="02010600030101010101" pitchFamily="2" charset="-122"/>
              </a:rPr>
              <a:t>个顶点、</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m</a:t>
            </a:r>
            <a:r>
              <a:rPr kumimoji="0" lang="zh-CN" altLang="en-US" sz="2400" b="0" i="0" u="none" strike="noStrike" cap="none" normalizeH="0" baseline="0" dirty="0" smtClean="0">
                <a:ln>
                  <a:noFill/>
                </a:ln>
                <a:solidFill>
                  <a:srgbClr val="333333"/>
                </a:solidFill>
                <a:effectLst/>
                <a:latin typeface="+mn-ea"/>
                <a:cs typeface="宋体" panose="02010600030101010101" pitchFamily="2" charset="-122"/>
              </a:rPr>
              <a:t>条边的带权有向简单图用</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Dijkstra</a:t>
            </a:r>
            <a:r>
              <a:rPr kumimoji="0" lang="zh-CN" altLang="en-US" sz="2400" b="0" i="0" u="none" strike="noStrike" cap="none" normalizeH="0" baseline="0" dirty="0" smtClean="0">
                <a:ln>
                  <a:noFill/>
                </a:ln>
                <a:solidFill>
                  <a:srgbClr val="333333"/>
                </a:solidFill>
                <a:effectLst/>
                <a:latin typeface="+mn-ea"/>
                <a:cs typeface="宋体" panose="02010600030101010101" pitchFamily="2" charset="-122"/>
              </a:rPr>
              <a:t>算法计算单源最短路时</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a:t>
            </a:r>
            <a:r>
              <a:rPr kumimoji="0" lang="zh-CN" altLang="en-US" sz="2400" b="0" i="0" u="none" strike="noStrike" cap="none" normalizeH="0" baseline="0" dirty="0" smtClean="0">
                <a:ln>
                  <a:noFill/>
                </a:ln>
                <a:solidFill>
                  <a:srgbClr val="333333"/>
                </a:solidFill>
                <a:effectLst/>
                <a:latin typeface="+mn-ea"/>
                <a:cs typeface="宋体" panose="02010600030101010101" pitchFamily="2" charset="-122"/>
              </a:rPr>
              <a:t>如果不使用堆或其它优先队列进行优化</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a:t>
            </a:r>
            <a:r>
              <a:rPr kumimoji="0" lang="zh-CN" altLang="en-US" sz="2400" b="0" i="0" u="none" strike="noStrike" cap="none" normalizeH="0" baseline="0" dirty="0" smtClean="0">
                <a:ln>
                  <a:noFill/>
                </a:ln>
                <a:solidFill>
                  <a:srgbClr val="333333"/>
                </a:solidFill>
                <a:effectLst/>
                <a:latin typeface="+mn-ea"/>
                <a:cs typeface="宋体" panose="02010600030101010101" pitchFamily="2" charset="-122"/>
              </a:rPr>
              <a:t>则其时间复杂度为</a:t>
            </a:r>
            <a:endParaRPr kumimoji="0" lang="zh-CN" altLang="en-US" sz="2400" b="0" i="0" u="none" strike="noStrike" cap="none" normalizeH="0" baseline="0" dirty="0" smtClean="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A.O((m+n</a:t>
            </a:r>
            <a:r>
              <a:rPr kumimoji="0" lang="en-US" altLang="zh-CN" sz="2400" b="0" i="0" u="none" strike="noStrike" cap="none" normalizeH="0" baseline="30000" dirty="0" smtClean="0">
                <a:ln>
                  <a:noFill/>
                </a:ln>
                <a:solidFill>
                  <a:srgbClr val="333333"/>
                </a:solidFill>
                <a:effectLst/>
                <a:latin typeface="+mn-ea"/>
                <a:cs typeface="宋体" panose="02010600030101010101" pitchFamily="2" charset="-122"/>
              </a:rPr>
              <a:t>2</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)log n)       B.O(mn+n</a:t>
            </a:r>
            <a:r>
              <a:rPr kumimoji="0" lang="en-US" altLang="zh-CN" sz="2400" b="0" i="0" u="none" strike="noStrike" cap="none" normalizeH="0" baseline="30000" dirty="0" smtClean="0">
                <a:ln>
                  <a:noFill/>
                </a:ln>
                <a:solidFill>
                  <a:srgbClr val="333333"/>
                </a:solidFill>
                <a:effectLst/>
                <a:latin typeface="+mn-ea"/>
                <a:cs typeface="宋体" panose="02010600030101010101" pitchFamily="2" charset="-122"/>
              </a:rPr>
              <a:t>3</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      C.O((m+n)log n)       D.O(n</a:t>
            </a:r>
            <a:r>
              <a:rPr kumimoji="0" lang="en-US" altLang="zh-CN" sz="2400" b="0" i="0" u="none" strike="noStrike" cap="none" normalizeH="0" baseline="30000" dirty="0" smtClean="0">
                <a:ln>
                  <a:noFill/>
                </a:ln>
                <a:solidFill>
                  <a:srgbClr val="333333"/>
                </a:solidFill>
                <a:effectLst/>
                <a:latin typeface="+mn-ea"/>
                <a:cs typeface="宋体" panose="02010600030101010101" pitchFamily="2" charset="-122"/>
              </a:rPr>
              <a:t>2</a:t>
            </a:r>
            <a:r>
              <a:rPr kumimoji="0" lang="en-US" altLang="zh-CN" sz="2400" b="0" i="0" u="none" strike="noStrike" cap="none" normalizeH="0" baseline="0" dirty="0" smtClean="0">
                <a:ln>
                  <a:noFill/>
                </a:ln>
                <a:solidFill>
                  <a:srgbClr val="333333"/>
                </a:solidFill>
                <a:effectLst/>
                <a:latin typeface="+mn-ea"/>
                <a:cs typeface="宋体" panose="02010600030101010101" pitchFamily="2" charset="-122"/>
              </a:rPr>
              <a:t>)</a:t>
            </a:r>
            <a:endParaRPr kumimoji="0" lang="en-US" altLang="zh-CN" sz="2400" b="0" i="0" u="none" strike="noStrike" cap="none" normalizeH="0" baseline="0" dirty="0" smtClean="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没优化的</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dijkstra</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，每次枚举找</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n</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个点，枚举</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n</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次。</a:t>
            </a:r>
            <a:endParaRPr kumimoji="0" lang="zh-CN" altLang="en-US" sz="2400" b="0" i="0" u="none" strike="noStrike" cap="none" normalizeH="0" baseline="0" dirty="0" smtClean="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故选</a:t>
            </a:r>
            <a:r>
              <a:rPr kumimoji="0" lang="en-US" altLang="zh-CN" sz="2400" b="0" i="0" u="none" strike="noStrike" cap="none" normalizeH="0" baseline="0" dirty="0" smtClean="0">
                <a:ln>
                  <a:noFill/>
                </a:ln>
                <a:solidFill>
                  <a:srgbClr val="FF0000"/>
                </a:solidFill>
                <a:effectLst/>
                <a:latin typeface="+mn-ea"/>
                <a:cs typeface="宋体" panose="02010600030101010101" pitchFamily="2" charset="-122"/>
              </a:rPr>
              <a:t>D</a:t>
            </a:r>
            <a:r>
              <a:rPr kumimoji="0" lang="zh-CN" altLang="en-US" sz="2400" b="0" i="0" u="none" strike="noStrike" cap="none" normalizeH="0" baseline="0" dirty="0" smtClean="0">
                <a:ln>
                  <a:noFill/>
                </a:ln>
                <a:solidFill>
                  <a:srgbClr val="FF0000"/>
                </a:solidFill>
                <a:effectLst/>
                <a:latin typeface="+mn-ea"/>
                <a:cs typeface="宋体" panose="02010600030101010101" pitchFamily="2" charset="-122"/>
              </a:rPr>
              <a:t>。</a:t>
            </a:r>
            <a:endParaRPr kumimoji="0" lang="zh-CN" altLang="en-US" sz="2400" b="0" i="0" u="none" strike="noStrike" cap="none" normalizeH="0" baseline="0" dirty="0" smtClean="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chemeClr val="tx1"/>
              </a:solidFill>
              <a:effectLst/>
              <a:latin typeface="+mn-ea"/>
              <a:cs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4560" y="692785"/>
            <a:ext cx="10741025" cy="3508375"/>
          </a:xfrm>
          <a:prstGeom prst="rect">
            <a:avLst/>
          </a:prstGeom>
        </p:spPr>
        <p:txBody>
          <a:bodyPr>
            <a:noAutofit/>
          </a:bodyPr>
          <a:lstStyle/>
          <a:p>
            <a:pPr marL="0" indent="0" algn="just" defTabSz="266700">
              <a:lnSpc>
                <a:spcPct val="130000"/>
              </a:lnSpc>
              <a:spcAft>
                <a:spcPct val="0"/>
              </a:spcAft>
            </a:pPr>
            <a:r>
              <a:rPr lang="en-US" altLang="zh-CN" sz="2400" dirty="0">
                <a:latin typeface="+mn-ea"/>
              </a:rPr>
              <a:t>(2023CSP-S)3.</a:t>
            </a:r>
            <a:r>
              <a:rPr lang="zh-CN" altLang="en-US" sz="2400" dirty="0">
                <a:latin typeface="+mn-ea"/>
              </a:rPr>
              <a:t>假设 </a:t>
            </a:r>
            <a:r>
              <a:rPr lang="en-US" altLang="zh-CN" sz="2400" dirty="0">
                <a:latin typeface="+mn-ea"/>
              </a:rPr>
              <a:t>n </a:t>
            </a:r>
            <a:r>
              <a:rPr lang="zh-CN" altLang="en-US" sz="2400" dirty="0">
                <a:latin typeface="+mn-ea"/>
              </a:rPr>
              <a:t>是图的顶点的个数，</a:t>
            </a:r>
            <a:r>
              <a:rPr lang="en-US" altLang="zh-CN" sz="2400" dirty="0">
                <a:latin typeface="+mn-ea"/>
              </a:rPr>
              <a:t>m </a:t>
            </a:r>
            <a:r>
              <a:rPr lang="zh-CN" altLang="en-US" sz="2400" dirty="0">
                <a:latin typeface="+mn-ea"/>
              </a:rPr>
              <a:t>是图的边的个数，为求解某一问题有下面四种不同时间复杂度的算法。对于 </a:t>
            </a:r>
            <a:r>
              <a:rPr lang="en-US" altLang="zh-CN" sz="2400" dirty="0">
                <a:latin typeface="+mn-ea"/>
              </a:rPr>
              <a:t>m=O(n)</a:t>
            </a:r>
            <a:r>
              <a:rPr lang="zh-CN" altLang="en-US" sz="2400" dirty="0">
                <a:latin typeface="+mn-ea"/>
              </a:rPr>
              <a:t>的稀疏图而言，下面的四个选项，哪一项的渐进时间复杂度最小</a:t>
            </a:r>
          </a:p>
        </p:txBody>
      </p:sp>
      <p:pic>
        <p:nvPicPr>
          <p:cNvPr id="5" name="图片 4"/>
          <p:cNvPicPr/>
          <p:nvPr/>
        </p:nvPicPr>
        <p:blipFill rotWithShape="1">
          <a:blip r:embed="rId2"/>
          <a:srcRect r="46468"/>
          <a:stretch/>
        </p:blipFill>
        <p:spPr>
          <a:xfrm>
            <a:off x="1388532" y="2603499"/>
            <a:ext cx="4906539" cy="3170767"/>
          </a:xfrm>
          <a:prstGeom prst="rect">
            <a:avLst/>
          </a:prstGeom>
        </p:spPr>
      </p:pic>
      <p:sp>
        <p:nvSpPr>
          <p:cNvPr id="6" name="文本框 5"/>
          <p:cNvSpPr txBox="1"/>
          <p:nvPr/>
        </p:nvSpPr>
        <p:spPr>
          <a:xfrm>
            <a:off x="6978650" y="3096976"/>
            <a:ext cx="4180417" cy="1532727"/>
          </a:xfrm>
          <a:prstGeom prst="rect">
            <a:avLst/>
          </a:prstGeom>
        </p:spPr>
        <p:txBody>
          <a:bodyPr wrap="square">
            <a:spAutoFit/>
          </a:bodyPr>
          <a:lstStyle/>
          <a:p>
            <a:pPr marL="0" indent="0" algn="just" defTabSz="266700">
              <a:lnSpc>
                <a:spcPct val="130000"/>
              </a:lnSpc>
              <a:spcAft>
                <a:spcPct val="0"/>
              </a:spcAft>
            </a:pPr>
            <a:r>
              <a:rPr lang="zh-CN" altLang="en-US" sz="2400" dirty="0">
                <a:solidFill>
                  <a:srgbClr val="FF0000"/>
                </a:solidFill>
                <a:latin typeface="+mn-ea"/>
              </a:rPr>
              <a:t>答案：</a:t>
            </a:r>
            <a:r>
              <a:rPr lang="en-US" altLang="zh-CN" sz="2400" dirty="0">
                <a:solidFill>
                  <a:srgbClr val="FF0000"/>
                </a:solidFill>
                <a:latin typeface="+mn-ea"/>
              </a:rPr>
              <a:t>A</a:t>
            </a:r>
          </a:p>
          <a:p>
            <a:pPr marL="0" indent="0" algn="just" defTabSz="266700">
              <a:lnSpc>
                <a:spcPct val="130000"/>
              </a:lnSpc>
              <a:spcAft>
                <a:spcPct val="0"/>
              </a:spcAft>
            </a:pPr>
            <a:r>
              <a:rPr lang="zh-CN" altLang="en-US" sz="2400" dirty="0">
                <a:solidFill>
                  <a:srgbClr val="FF0000"/>
                </a:solidFill>
                <a:latin typeface="+mn-ea"/>
              </a:rPr>
              <a:t>稀疏图边数量较少，故要选以</a:t>
            </a:r>
            <a:r>
              <a:rPr lang="en-US" altLang="zh-CN" sz="2400" dirty="0">
                <a:solidFill>
                  <a:srgbClr val="FF0000"/>
                </a:solidFill>
                <a:latin typeface="+mn-ea"/>
              </a:rPr>
              <a:t>m </a:t>
            </a:r>
            <a:r>
              <a:rPr lang="zh-CN" altLang="en-US" sz="2400" dirty="0">
                <a:solidFill>
                  <a:srgbClr val="FF0000"/>
                </a:solidFill>
                <a:latin typeface="+mn-ea"/>
              </a:rPr>
              <a:t>为主的式子，选</a:t>
            </a:r>
            <a:r>
              <a:rPr lang="en-US" altLang="zh-CN" sz="2400" dirty="0">
                <a:solidFill>
                  <a:srgbClr val="FF0000"/>
                </a:solidFill>
                <a:latin typeface="+mn-ea"/>
              </a:rPr>
              <a:t>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9801" y="286131"/>
            <a:ext cx="8900865" cy="5262979"/>
          </a:xfrm>
          <a:prstGeom prst="rect">
            <a:avLst/>
          </a:prstGeom>
        </p:spPr>
        <p:txBody>
          <a:bodyPr wrap="square">
            <a:spAutoFit/>
          </a:bodyPr>
          <a:lstStyle/>
          <a:p>
            <a:r>
              <a:rPr lang="zh-CN" altLang="zh-CN" sz="2400" dirty="0" smtClean="0"/>
              <a:t>【</a:t>
            </a:r>
            <a:r>
              <a:rPr lang="en-US" altLang="zh-CN" sz="2400" dirty="0" smtClean="0"/>
              <a:t>2021CSP-S</a:t>
            </a:r>
            <a:r>
              <a:rPr lang="zh-CN" altLang="zh-CN" sz="2400" dirty="0" smtClean="0"/>
              <a:t>】</a:t>
            </a:r>
            <a:r>
              <a:rPr lang="en-US" altLang="zh-CN" sz="2400" dirty="0" smtClean="0"/>
              <a:t>10</a:t>
            </a:r>
            <a:r>
              <a:rPr lang="zh-CN" altLang="zh-CN" sz="2400" dirty="0" smtClean="0"/>
              <a:t>、定义一种字符串操作为交换相邻两个字符。将“</a:t>
            </a:r>
            <a:r>
              <a:rPr lang="en-US" altLang="zh-CN" sz="2400" dirty="0" smtClean="0"/>
              <a:t>DACFEB</a:t>
            </a:r>
            <a:r>
              <a:rPr lang="zh-CN" altLang="zh-CN" sz="2400" dirty="0" smtClean="0"/>
              <a:t>”变为 “</a:t>
            </a:r>
            <a:r>
              <a:rPr lang="en-US" altLang="zh-CN" sz="2400" dirty="0" smtClean="0"/>
              <a:t>ABCDEF</a:t>
            </a:r>
            <a:r>
              <a:rPr lang="zh-CN" altLang="zh-CN" sz="2400" dirty="0" smtClean="0"/>
              <a:t>”最少需要（ ） 次上述操作。</a:t>
            </a:r>
            <a:r>
              <a:rPr lang="en-US" altLang="zh-CN" sz="2400" dirty="0" smtClean="0"/>
              <a:t/>
            </a:r>
            <a:br>
              <a:rPr lang="en-US" altLang="zh-CN" sz="2400" dirty="0" smtClean="0"/>
            </a:br>
            <a:r>
              <a:rPr lang="en-US" altLang="zh-CN" sz="2400" dirty="0" smtClean="0"/>
              <a:t>A. 7       B. 8        C. 9      D. 6</a:t>
            </a:r>
            <a:endParaRPr lang="zh-CN" altLang="zh-CN" sz="2400" dirty="0" smtClean="0"/>
          </a:p>
          <a:p>
            <a:r>
              <a:rPr lang="zh-CN" altLang="zh-CN" sz="2400" dirty="0" smtClean="0">
                <a:solidFill>
                  <a:srgbClr val="FF0000"/>
                </a:solidFill>
              </a:rPr>
              <a:t>【参考答案】</a:t>
            </a:r>
            <a:r>
              <a:rPr lang="en-US" altLang="zh-CN" sz="2400" dirty="0" smtClean="0">
                <a:solidFill>
                  <a:srgbClr val="FF0000"/>
                </a:solidFill>
              </a:rPr>
              <a:t>A</a:t>
            </a:r>
          </a:p>
          <a:p>
            <a:r>
              <a:rPr lang="zh-CN" altLang="zh-CN" sz="2400" dirty="0" smtClean="0">
                <a:solidFill>
                  <a:srgbClr val="FF0000"/>
                </a:solidFill>
              </a:rPr>
              <a:t>解析：模拟就可以，如果知道逆序对的性质直接算下逆序对。</a:t>
            </a:r>
            <a:r>
              <a:rPr lang="en-US" altLang="zh-CN" sz="2400" dirty="0" smtClean="0">
                <a:solidFill>
                  <a:srgbClr val="FF0000"/>
                </a:solidFill>
              </a:rPr>
              <a:t>2</a:t>
            </a:r>
            <a:r>
              <a:rPr lang="en-US" altLang="zh-CN" sz="2400" baseline="30000" dirty="0" smtClean="0">
                <a:solidFill>
                  <a:srgbClr val="FF0000"/>
                </a:solidFill>
              </a:rPr>
              <a:t>3</a:t>
            </a:r>
            <a:r>
              <a:rPr lang="en-US" altLang="zh-CN" sz="2400" dirty="0" smtClean="0">
                <a:solidFill>
                  <a:srgbClr val="FF0000"/>
                </a:solidFill>
              </a:rPr>
              <a:t>-1</a:t>
            </a:r>
            <a:endParaRPr lang="zh-CN" altLang="zh-CN" sz="2400" dirty="0" smtClean="0">
              <a:solidFill>
                <a:srgbClr val="FF0000"/>
              </a:solidFill>
            </a:endParaRPr>
          </a:p>
          <a:p>
            <a:r>
              <a:rPr lang="en-US" altLang="zh-CN" sz="2400" dirty="0" smtClean="0">
                <a:solidFill>
                  <a:srgbClr val="FF0000"/>
                </a:solidFill>
              </a:rPr>
              <a:t>DA   AD    ADCFEB</a:t>
            </a:r>
            <a:endParaRPr lang="zh-CN" altLang="zh-CN" sz="2400" dirty="0" smtClean="0">
              <a:solidFill>
                <a:srgbClr val="FF0000"/>
              </a:solidFill>
            </a:endParaRPr>
          </a:p>
          <a:p>
            <a:r>
              <a:rPr lang="en-US" altLang="zh-CN" sz="2400" dirty="0" smtClean="0">
                <a:solidFill>
                  <a:srgbClr val="FF0000"/>
                </a:solidFill>
              </a:rPr>
              <a:t>DC   CD    ACDFEB</a:t>
            </a:r>
            <a:endParaRPr lang="zh-CN" altLang="zh-CN" sz="2400" dirty="0" smtClean="0">
              <a:solidFill>
                <a:srgbClr val="FF0000"/>
              </a:solidFill>
            </a:endParaRPr>
          </a:p>
          <a:p>
            <a:r>
              <a:rPr lang="en-US" altLang="zh-CN" sz="2400" dirty="0" smtClean="0">
                <a:solidFill>
                  <a:srgbClr val="FF0000"/>
                </a:solidFill>
              </a:rPr>
              <a:t>FE   EF    ACDEFB</a:t>
            </a:r>
            <a:endParaRPr lang="zh-CN" altLang="zh-CN" sz="2400" dirty="0" smtClean="0">
              <a:solidFill>
                <a:srgbClr val="FF0000"/>
              </a:solidFill>
            </a:endParaRPr>
          </a:p>
          <a:p>
            <a:r>
              <a:rPr lang="en-US" altLang="zh-CN" sz="2400" dirty="0" smtClean="0">
                <a:solidFill>
                  <a:srgbClr val="FF0000"/>
                </a:solidFill>
              </a:rPr>
              <a:t>FB   BF    ACDEBF</a:t>
            </a:r>
            <a:endParaRPr lang="zh-CN" altLang="zh-CN" sz="2400" dirty="0" smtClean="0">
              <a:solidFill>
                <a:srgbClr val="FF0000"/>
              </a:solidFill>
            </a:endParaRPr>
          </a:p>
          <a:p>
            <a:r>
              <a:rPr lang="en-US" altLang="zh-CN" sz="2400" dirty="0" smtClean="0">
                <a:solidFill>
                  <a:srgbClr val="FF0000"/>
                </a:solidFill>
              </a:rPr>
              <a:t>EB   BE    ACDBEF</a:t>
            </a:r>
            <a:endParaRPr lang="zh-CN" altLang="zh-CN" sz="2400" dirty="0" smtClean="0">
              <a:solidFill>
                <a:srgbClr val="FF0000"/>
              </a:solidFill>
            </a:endParaRPr>
          </a:p>
          <a:p>
            <a:r>
              <a:rPr lang="en-US" altLang="zh-CN" sz="2400" dirty="0" smtClean="0">
                <a:solidFill>
                  <a:srgbClr val="FF0000"/>
                </a:solidFill>
              </a:rPr>
              <a:t>DB   BD    ACBDEF</a:t>
            </a:r>
            <a:endParaRPr lang="zh-CN" altLang="zh-CN" sz="2400" dirty="0" smtClean="0">
              <a:solidFill>
                <a:srgbClr val="FF0000"/>
              </a:solidFill>
            </a:endParaRPr>
          </a:p>
          <a:p>
            <a:r>
              <a:rPr lang="en-US" altLang="zh-CN" sz="2400" dirty="0" smtClean="0">
                <a:solidFill>
                  <a:srgbClr val="FF0000"/>
                </a:solidFill>
              </a:rPr>
              <a:t>CB   BC    ABCDEF</a:t>
            </a:r>
            <a:endParaRPr lang="zh-CN" altLang="zh-CN" sz="2400" dirty="0" smtClean="0">
              <a:solidFill>
                <a:srgbClr val="FF0000"/>
              </a:solidFill>
            </a:endParaRPr>
          </a:p>
          <a:p>
            <a:endParaRPr lang="en-US" altLang="zh-CN" sz="2400" dirty="0" smtClean="0">
              <a:latin typeface="+mn-ea"/>
              <a:cs typeface="宋体" panose="02010600030101010101" pitchFamily="2" charset="-122"/>
            </a:endParaRPr>
          </a:p>
        </p:txBody>
      </p:sp>
      <p:sp>
        <p:nvSpPr>
          <p:cNvPr id="2" name="标题 1"/>
          <p:cNvSpPr>
            <a:spLocks noGrp="1"/>
          </p:cNvSpPr>
          <p:nvPr>
            <p:ph type="title"/>
          </p:nvPr>
        </p:nvSpPr>
        <p:spPr>
          <a:xfrm>
            <a:off x="608400" y="608400"/>
            <a:ext cx="1311136" cy="705600"/>
          </a:xfrm>
        </p:spPr>
        <p:txBody>
          <a:bodyPr/>
          <a:lstStyle/>
          <a:p>
            <a:r>
              <a:rPr lang="zh-CN" altLang="en-US" dirty="0" smtClean="0"/>
              <a:t>序列</a:t>
            </a:r>
            <a:endParaRPr lang="zh-CN" altLang="en-US" dirty="0"/>
          </a:p>
        </p:txBody>
      </p:sp>
    </p:spTree>
    <p:extLst>
      <p:ext uri="{BB962C8B-B14F-4D97-AF65-F5344CB8AC3E}">
        <p14:creationId xmlns:p14="http://schemas.microsoft.com/office/powerpoint/2010/main" val="1840265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14195" y="401320"/>
            <a:ext cx="9395672" cy="5931747"/>
          </a:xfrm>
          <a:prstGeom prst="rect">
            <a:avLst/>
          </a:prstGeom>
        </p:spPr>
        <p:txBody>
          <a:bodyPr>
            <a:noAutofit/>
          </a:bodyPr>
          <a:lstStyle/>
          <a:p>
            <a:pPr marL="0" indent="0" algn="just" defTabSz="266700">
              <a:spcAft>
                <a:spcPct val="0"/>
              </a:spcAft>
            </a:pPr>
            <a:r>
              <a:rPr lang="zh-CN" altLang="en-US" sz="2400" dirty="0">
                <a:latin typeface="+mn-ea"/>
              </a:rPr>
              <a:t>（</a:t>
            </a:r>
            <a:r>
              <a:rPr lang="en-US" altLang="zh-CN" sz="2400" dirty="0">
                <a:latin typeface="+mn-ea"/>
              </a:rPr>
              <a:t>2022CSP-J</a:t>
            </a:r>
            <a:r>
              <a:rPr lang="zh-CN" altLang="en-US" sz="2400" dirty="0">
                <a:latin typeface="+mn-ea"/>
              </a:rPr>
              <a:t>）</a:t>
            </a:r>
            <a:r>
              <a:rPr lang="en-US" altLang="zh-CN" sz="2400" dirty="0">
                <a:latin typeface="+mn-ea"/>
              </a:rPr>
              <a:t>14.</a:t>
            </a:r>
            <a:r>
              <a:rPr lang="zh-CN" altLang="en-US" sz="2400" dirty="0">
                <a:latin typeface="+mn-ea"/>
              </a:rPr>
              <a:t>一个字符串中任意个连续的字符组成的子序列称为该字符串的子串，则字符串</a:t>
            </a:r>
            <a:r>
              <a:rPr lang="en-US" altLang="zh-CN" sz="2400" dirty="0" err="1">
                <a:latin typeface="+mn-ea"/>
              </a:rPr>
              <a:t>abcab</a:t>
            </a:r>
            <a:r>
              <a:rPr lang="en-US" altLang="zh-CN" sz="2400" dirty="0">
                <a:latin typeface="+mn-ea"/>
              </a:rPr>
              <a:t> </a:t>
            </a:r>
            <a:r>
              <a:rPr lang="zh-CN" altLang="en-US" sz="2400" dirty="0">
                <a:latin typeface="+mn-ea"/>
              </a:rPr>
              <a:t>有（ ）个内容互不相同的子串。</a:t>
            </a:r>
          </a:p>
          <a:p>
            <a:pPr marL="0" indent="0" algn="just" defTabSz="266700">
              <a:spcAft>
                <a:spcPct val="0"/>
              </a:spcAft>
            </a:pPr>
            <a:r>
              <a:rPr lang="en-US" altLang="zh-CN" sz="2400" dirty="0">
                <a:latin typeface="+mn-ea"/>
              </a:rPr>
              <a:t>A. 12     B. 13      C. 14      D. 15</a:t>
            </a:r>
          </a:p>
          <a:p>
            <a:pPr marL="0" indent="0" algn="just" defTabSz="266700">
              <a:spcAft>
                <a:spcPct val="0"/>
              </a:spcAft>
            </a:pPr>
            <a:endParaRPr lang="en-US" altLang="zh-CN" sz="2400" dirty="0">
              <a:latin typeface="+mn-ea"/>
            </a:endParaRPr>
          </a:p>
          <a:p>
            <a:pPr marL="0" indent="0" algn="just" defTabSz="266700">
              <a:spcAft>
                <a:spcPct val="0"/>
              </a:spcAft>
            </a:pPr>
            <a:r>
              <a:rPr lang="zh-CN" altLang="en-US" sz="2400" dirty="0">
                <a:solidFill>
                  <a:srgbClr val="FF0000"/>
                </a:solidFill>
                <a:latin typeface="+mn-ea"/>
              </a:rPr>
              <a:t>解析：答案：</a:t>
            </a:r>
            <a:r>
              <a:rPr lang="en-US" altLang="zh-CN" sz="2400" dirty="0">
                <a:solidFill>
                  <a:srgbClr val="FF0000"/>
                </a:solidFill>
                <a:latin typeface="+mn-ea"/>
              </a:rPr>
              <a:t>B</a:t>
            </a:r>
          </a:p>
          <a:p>
            <a:pPr marL="0" indent="0" algn="just" defTabSz="266700">
              <a:spcAft>
                <a:spcPct val="0"/>
              </a:spcAft>
            </a:pPr>
            <a:r>
              <a:rPr lang="zh-CN" altLang="en-US" sz="2400" dirty="0">
                <a:solidFill>
                  <a:srgbClr val="FF0000"/>
                </a:solidFill>
                <a:latin typeface="+mn-ea"/>
              </a:rPr>
              <a:t>可以其中每个字符作为起始字符，找出能组合的子串，最后去重。</a:t>
            </a:r>
          </a:p>
          <a:p>
            <a:pPr marL="0" indent="0" algn="just" defTabSz="266700">
              <a:spcAft>
                <a:spcPct val="0"/>
              </a:spcAft>
            </a:pPr>
            <a:r>
              <a:rPr lang="en-US" altLang="zh-CN" sz="2400" dirty="0">
                <a:solidFill>
                  <a:srgbClr val="FF0000"/>
                </a:solidFill>
                <a:latin typeface="+mn-ea"/>
              </a:rPr>
              <a:t>a, </a:t>
            </a:r>
            <a:r>
              <a:rPr lang="en-US" altLang="zh-CN" sz="2400" dirty="0" err="1">
                <a:solidFill>
                  <a:srgbClr val="FF0000"/>
                </a:solidFill>
                <a:latin typeface="+mn-ea"/>
              </a:rPr>
              <a:t>ab</a:t>
            </a:r>
            <a:r>
              <a:rPr lang="en-US" altLang="zh-CN" sz="2400" dirty="0">
                <a:solidFill>
                  <a:srgbClr val="FF0000"/>
                </a:solidFill>
                <a:latin typeface="+mn-ea"/>
              </a:rPr>
              <a:t>, </a:t>
            </a:r>
            <a:r>
              <a:rPr lang="en-US" altLang="zh-CN" sz="2400" dirty="0" err="1">
                <a:solidFill>
                  <a:srgbClr val="FF0000"/>
                </a:solidFill>
                <a:latin typeface="+mn-ea"/>
              </a:rPr>
              <a:t>abc</a:t>
            </a:r>
            <a:r>
              <a:rPr lang="en-US" altLang="zh-CN" sz="2400" dirty="0">
                <a:solidFill>
                  <a:srgbClr val="FF0000"/>
                </a:solidFill>
                <a:latin typeface="+mn-ea"/>
              </a:rPr>
              <a:t>, </a:t>
            </a:r>
            <a:r>
              <a:rPr lang="en-US" altLang="zh-CN" sz="2400" dirty="0" err="1">
                <a:solidFill>
                  <a:srgbClr val="FF0000"/>
                </a:solidFill>
                <a:latin typeface="+mn-ea"/>
              </a:rPr>
              <a:t>abca</a:t>
            </a:r>
            <a:r>
              <a:rPr lang="en-US" altLang="zh-CN" sz="2400" dirty="0">
                <a:solidFill>
                  <a:srgbClr val="FF0000"/>
                </a:solidFill>
                <a:latin typeface="+mn-ea"/>
              </a:rPr>
              <a:t>, </a:t>
            </a:r>
            <a:r>
              <a:rPr lang="en-US" altLang="zh-CN" sz="2400" dirty="0" err="1">
                <a:solidFill>
                  <a:srgbClr val="FF0000"/>
                </a:solidFill>
                <a:latin typeface="+mn-ea"/>
              </a:rPr>
              <a:t>abcab</a:t>
            </a:r>
            <a:endParaRPr lang="en-US" altLang="zh-CN" sz="2400" dirty="0">
              <a:solidFill>
                <a:srgbClr val="FF0000"/>
              </a:solidFill>
              <a:latin typeface="+mn-ea"/>
            </a:endParaRPr>
          </a:p>
          <a:p>
            <a:pPr marL="0" indent="0" algn="just" defTabSz="266700">
              <a:spcAft>
                <a:spcPct val="0"/>
              </a:spcAft>
            </a:pPr>
            <a:r>
              <a:rPr lang="en-US" altLang="zh-CN" sz="2400" dirty="0">
                <a:solidFill>
                  <a:srgbClr val="FF0000"/>
                </a:solidFill>
                <a:latin typeface="+mn-ea"/>
              </a:rPr>
              <a:t>b, </a:t>
            </a:r>
            <a:r>
              <a:rPr lang="en-US" altLang="zh-CN" sz="2400" dirty="0" err="1">
                <a:solidFill>
                  <a:srgbClr val="FF0000"/>
                </a:solidFill>
                <a:latin typeface="+mn-ea"/>
              </a:rPr>
              <a:t>bc</a:t>
            </a:r>
            <a:r>
              <a:rPr lang="en-US" altLang="zh-CN" sz="2400" dirty="0">
                <a:solidFill>
                  <a:srgbClr val="FF0000"/>
                </a:solidFill>
                <a:latin typeface="+mn-ea"/>
              </a:rPr>
              <a:t>, </a:t>
            </a:r>
            <a:r>
              <a:rPr lang="en-US" altLang="zh-CN" sz="2400" dirty="0" err="1">
                <a:solidFill>
                  <a:srgbClr val="FF0000"/>
                </a:solidFill>
                <a:latin typeface="+mn-ea"/>
              </a:rPr>
              <a:t>bca</a:t>
            </a:r>
            <a:r>
              <a:rPr lang="en-US" altLang="zh-CN" sz="2400" dirty="0">
                <a:solidFill>
                  <a:srgbClr val="FF0000"/>
                </a:solidFill>
                <a:latin typeface="+mn-ea"/>
              </a:rPr>
              <a:t>, </a:t>
            </a:r>
            <a:r>
              <a:rPr lang="en-US" altLang="zh-CN" sz="2400" dirty="0" err="1">
                <a:solidFill>
                  <a:srgbClr val="FF0000"/>
                </a:solidFill>
                <a:latin typeface="+mn-ea"/>
              </a:rPr>
              <a:t>bcab</a:t>
            </a:r>
            <a:endParaRPr lang="en-US" altLang="zh-CN" sz="2400" dirty="0">
              <a:solidFill>
                <a:srgbClr val="FF0000"/>
              </a:solidFill>
              <a:latin typeface="+mn-ea"/>
            </a:endParaRPr>
          </a:p>
          <a:p>
            <a:pPr marL="0" indent="0" algn="just" defTabSz="266700">
              <a:spcAft>
                <a:spcPct val="0"/>
              </a:spcAft>
            </a:pPr>
            <a:r>
              <a:rPr lang="en-US" altLang="zh-CN" sz="2400" dirty="0">
                <a:solidFill>
                  <a:srgbClr val="FF0000"/>
                </a:solidFill>
                <a:latin typeface="+mn-ea"/>
              </a:rPr>
              <a:t>c, </a:t>
            </a:r>
            <a:r>
              <a:rPr lang="en-US" altLang="zh-CN" sz="2400" dirty="0" err="1">
                <a:solidFill>
                  <a:srgbClr val="FF0000"/>
                </a:solidFill>
                <a:latin typeface="+mn-ea"/>
              </a:rPr>
              <a:t>ca</a:t>
            </a:r>
            <a:r>
              <a:rPr lang="en-US" altLang="zh-CN" sz="2400" dirty="0">
                <a:solidFill>
                  <a:srgbClr val="FF0000"/>
                </a:solidFill>
                <a:latin typeface="+mn-ea"/>
              </a:rPr>
              <a:t>, cab</a:t>
            </a:r>
          </a:p>
          <a:p>
            <a:pPr marL="0" indent="0" algn="just" defTabSz="266700">
              <a:spcAft>
                <a:spcPct val="0"/>
              </a:spcAft>
            </a:pPr>
            <a:r>
              <a:rPr lang="en-US" altLang="zh-CN" sz="2400" dirty="0">
                <a:solidFill>
                  <a:srgbClr val="FF0000"/>
                </a:solidFill>
                <a:latin typeface="+mn-ea"/>
              </a:rPr>
              <a:t>a, </a:t>
            </a:r>
            <a:r>
              <a:rPr lang="en-US" altLang="zh-CN" sz="2400" dirty="0" err="1">
                <a:solidFill>
                  <a:srgbClr val="FF0000"/>
                </a:solidFill>
                <a:latin typeface="+mn-ea"/>
              </a:rPr>
              <a:t>ab</a:t>
            </a:r>
            <a:endParaRPr lang="en-US" altLang="zh-CN" sz="2400" dirty="0">
              <a:solidFill>
                <a:srgbClr val="FF0000"/>
              </a:solidFill>
              <a:latin typeface="+mn-ea"/>
            </a:endParaRPr>
          </a:p>
          <a:p>
            <a:pPr marL="0" indent="0" algn="just" defTabSz="266700">
              <a:spcAft>
                <a:spcPct val="0"/>
              </a:spcAft>
            </a:pPr>
            <a:r>
              <a:rPr lang="en-US" altLang="zh-CN" sz="2400" dirty="0">
                <a:solidFill>
                  <a:srgbClr val="FF0000"/>
                </a:solidFill>
                <a:latin typeface="+mn-ea"/>
              </a:rPr>
              <a:t>b</a:t>
            </a:r>
          </a:p>
          <a:p>
            <a:pPr marL="0" indent="0" algn="just" defTabSz="266700">
              <a:spcAft>
                <a:spcPct val="0"/>
              </a:spcAft>
            </a:pPr>
            <a:r>
              <a:rPr lang="zh-CN" altLang="en-US" sz="2400" dirty="0">
                <a:solidFill>
                  <a:srgbClr val="FF0000"/>
                </a:solidFill>
                <a:latin typeface="+mn-ea"/>
              </a:rPr>
              <a:t>空</a:t>
            </a:r>
          </a:p>
        </p:txBody>
      </p:sp>
    </p:spTree>
    <p:extLst>
      <p:ext uri="{BB962C8B-B14F-4D97-AF65-F5344CB8AC3E}">
        <p14:creationId xmlns:p14="http://schemas.microsoft.com/office/powerpoint/2010/main" val="3347175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1115" y="424815"/>
            <a:ext cx="10012680" cy="7692390"/>
          </a:xfrm>
          <a:prstGeom prst="rect">
            <a:avLst/>
          </a:prstGeom>
        </p:spPr>
        <p:txBody>
          <a:bodyPr>
            <a:noAutofit/>
          </a:bodyPr>
          <a:lstStyle/>
          <a:p>
            <a:pPr marL="0" indent="0" algn="just" defTabSz="266700">
              <a:lnSpc>
                <a:spcPct val="130000"/>
              </a:lnSpc>
              <a:spcAft>
                <a:spcPct val="0"/>
              </a:spcAft>
            </a:pPr>
            <a:r>
              <a:rPr lang="en-US" altLang="zh-CN" sz="2400" dirty="0">
                <a:latin typeface="+mn-ea"/>
              </a:rPr>
              <a:t>(2023CSP-S)7.</a:t>
            </a:r>
            <a:r>
              <a:rPr lang="zh-CN" altLang="en-US" sz="2400" dirty="0">
                <a:latin typeface="+mn-ea"/>
              </a:rPr>
              <a:t>最长公共子序列长度常常用来衡量两个序列的相似度。其定义如下，给定两个序列</a:t>
            </a:r>
            <a:r>
              <a:rPr lang="en-US" altLang="zh-CN" sz="2400" dirty="0">
                <a:latin typeface="+mn-ea"/>
              </a:rPr>
              <a:t>X=(</a:t>
            </a:r>
            <a:r>
              <a:rPr lang="en-US" altLang="zh-CN" sz="2400" dirty="0" smtClean="0">
                <a:latin typeface="+mn-ea"/>
              </a:rPr>
              <a:t>x</a:t>
            </a:r>
            <a:r>
              <a:rPr lang="en-US" altLang="zh-CN" sz="2400" baseline="-25000" dirty="0" smtClean="0">
                <a:latin typeface="+mn-ea"/>
              </a:rPr>
              <a:t>1</a:t>
            </a:r>
            <a:r>
              <a:rPr lang="en-US" altLang="zh-CN" sz="2400" dirty="0" smtClean="0">
                <a:latin typeface="+mn-ea"/>
              </a:rPr>
              <a:t>,x</a:t>
            </a:r>
            <a:r>
              <a:rPr lang="en-US" altLang="zh-CN" sz="2400" baseline="-25000" dirty="0" smtClean="0">
                <a:latin typeface="+mn-ea"/>
              </a:rPr>
              <a:t>2</a:t>
            </a:r>
            <a:r>
              <a:rPr lang="en-US" altLang="zh-CN" sz="2400" dirty="0" smtClean="0">
                <a:latin typeface="+mn-ea"/>
              </a:rPr>
              <a:t>,x</a:t>
            </a:r>
            <a:r>
              <a:rPr lang="en-US" altLang="zh-CN" sz="2400" baseline="-25000" dirty="0" smtClean="0">
                <a:latin typeface="+mn-ea"/>
              </a:rPr>
              <a:t>3</a:t>
            </a:r>
            <a:r>
              <a:rPr lang="en-US" altLang="zh-CN" sz="2400" dirty="0">
                <a:latin typeface="+mn-ea"/>
              </a:rPr>
              <a:t>....</a:t>
            </a:r>
            <a:r>
              <a:rPr lang="en-US" altLang="zh-CN" sz="2400" dirty="0" err="1">
                <a:latin typeface="+mn-ea"/>
              </a:rPr>
              <a:t>x</a:t>
            </a:r>
            <a:r>
              <a:rPr lang="en-US" altLang="zh-CN" sz="2400" baseline="-25000" dirty="0" err="1">
                <a:latin typeface="+mn-ea"/>
              </a:rPr>
              <a:t>m</a:t>
            </a:r>
            <a:r>
              <a:rPr lang="en-US" altLang="zh-CN" sz="2400" dirty="0">
                <a:latin typeface="+mn-ea"/>
              </a:rPr>
              <a:t>)</a:t>
            </a:r>
            <a:r>
              <a:rPr lang="zh-CN" altLang="en-US" sz="2400" dirty="0">
                <a:latin typeface="+mn-ea"/>
              </a:rPr>
              <a:t>和 </a:t>
            </a:r>
            <a:r>
              <a:rPr lang="en-US" altLang="zh-CN" sz="2400" dirty="0">
                <a:latin typeface="+mn-ea"/>
              </a:rPr>
              <a:t>Y=(y</a:t>
            </a:r>
            <a:r>
              <a:rPr lang="en-US" altLang="zh-CN" sz="2400" baseline="-25000" dirty="0">
                <a:latin typeface="+mn-ea"/>
              </a:rPr>
              <a:t>1</a:t>
            </a:r>
            <a:r>
              <a:rPr lang="en-US" altLang="zh-CN" sz="2400" dirty="0">
                <a:latin typeface="+mn-ea"/>
              </a:rPr>
              <a:t>,y</a:t>
            </a:r>
            <a:r>
              <a:rPr lang="en-US" altLang="zh-CN" sz="2400" baseline="-25000" dirty="0">
                <a:latin typeface="+mn-ea"/>
              </a:rPr>
              <a:t>2</a:t>
            </a:r>
            <a:r>
              <a:rPr lang="en-US" altLang="zh-CN" sz="2400" dirty="0">
                <a:latin typeface="+mn-ea"/>
              </a:rPr>
              <a:t>,y</a:t>
            </a:r>
            <a:r>
              <a:rPr lang="en-US" altLang="zh-CN" sz="2400" baseline="-25000" dirty="0">
                <a:latin typeface="+mn-ea"/>
              </a:rPr>
              <a:t>3</a:t>
            </a:r>
            <a:r>
              <a:rPr lang="en-US" altLang="zh-CN" sz="2400" dirty="0">
                <a:latin typeface="+mn-ea"/>
              </a:rPr>
              <a:t>,..y</a:t>
            </a:r>
            <a:r>
              <a:rPr lang="en-US" altLang="zh-CN" sz="2400" baseline="-25000" dirty="0">
                <a:latin typeface="+mn-ea"/>
              </a:rPr>
              <a:t>n</a:t>
            </a:r>
            <a:r>
              <a:rPr lang="en-US" altLang="zh-CN" sz="2400" dirty="0">
                <a:latin typeface="+mn-ea"/>
              </a:rPr>
              <a:t>)</a:t>
            </a:r>
            <a:r>
              <a:rPr lang="zh-CN" altLang="en-US" sz="2400" dirty="0">
                <a:latin typeface="+mn-ea"/>
              </a:rPr>
              <a:t>，最长公共子序列</a:t>
            </a:r>
            <a:r>
              <a:rPr lang="en-US" altLang="zh-CN" sz="2400" dirty="0">
                <a:latin typeface="+mn-ea"/>
              </a:rPr>
              <a:t>(LCS)</a:t>
            </a:r>
            <a:r>
              <a:rPr lang="zh-CN" altLang="en-US" sz="2400" dirty="0">
                <a:latin typeface="+mn-ea"/>
              </a:rPr>
              <a:t>问题的目标是找到一个最长的新序列 </a:t>
            </a:r>
            <a:r>
              <a:rPr lang="en-US" altLang="zh-CN" sz="2400" dirty="0">
                <a:latin typeface="+mn-ea"/>
              </a:rPr>
              <a:t>Z=(z</a:t>
            </a:r>
            <a:r>
              <a:rPr lang="en-US" altLang="zh-CN" sz="2400" baseline="-25000" dirty="0">
                <a:latin typeface="+mn-ea"/>
              </a:rPr>
              <a:t>1</a:t>
            </a:r>
            <a:r>
              <a:rPr lang="en-US" altLang="zh-CN" sz="2400" dirty="0">
                <a:latin typeface="+mn-ea"/>
              </a:rPr>
              <a:t>,z</a:t>
            </a:r>
            <a:r>
              <a:rPr lang="en-US" altLang="zh-CN" sz="2400" baseline="-25000" dirty="0">
                <a:latin typeface="+mn-ea"/>
              </a:rPr>
              <a:t>2</a:t>
            </a:r>
            <a:r>
              <a:rPr lang="en-US" altLang="zh-CN" sz="2400" dirty="0">
                <a:latin typeface="+mn-ea"/>
              </a:rPr>
              <a:t>,z</a:t>
            </a:r>
            <a:r>
              <a:rPr lang="en-US" altLang="zh-CN" sz="2400" baseline="-25000" dirty="0">
                <a:latin typeface="+mn-ea"/>
              </a:rPr>
              <a:t>3</a:t>
            </a:r>
            <a:r>
              <a:rPr lang="en-US" altLang="zh-CN" sz="2400" dirty="0">
                <a:latin typeface="+mn-ea"/>
              </a:rPr>
              <a:t>....</a:t>
            </a:r>
            <a:r>
              <a:rPr lang="en-US" altLang="zh-CN" sz="2400" dirty="0" err="1">
                <a:latin typeface="+mn-ea"/>
              </a:rPr>
              <a:t>z</a:t>
            </a:r>
            <a:r>
              <a:rPr lang="en-US" altLang="zh-CN" sz="2400" baseline="-25000" dirty="0" err="1">
                <a:latin typeface="+mn-ea"/>
              </a:rPr>
              <a:t>k</a:t>
            </a:r>
            <a:r>
              <a:rPr lang="en-US" altLang="zh-CN" sz="2400" dirty="0">
                <a:latin typeface="+mn-ea"/>
              </a:rPr>
              <a:t>)</a:t>
            </a:r>
            <a:r>
              <a:rPr lang="zh-CN" altLang="en-US" sz="2400" dirty="0">
                <a:latin typeface="+mn-ea"/>
              </a:rPr>
              <a:t>，使得序列</a:t>
            </a:r>
            <a:r>
              <a:rPr lang="en-US" altLang="zh-CN" sz="2400" dirty="0" smtClean="0">
                <a:latin typeface="+mn-ea"/>
              </a:rPr>
              <a:t>Z</a:t>
            </a:r>
            <a:r>
              <a:rPr lang="zh-CN" altLang="en-US" sz="2400" dirty="0" smtClean="0">
                <a:latin typeface="+mn-ea"/>
              </a:rPr>
              <a:t>既是</a:t>
            </a:r>
            <a:r>
              <a:rPr lang="zh-CN" altLang="en-US" sz="2400" dirty="0">
                <a:latin typeface="+mn-ea"/>
              </a:rPr>
              <a:t>序列</a:t>
            </a:r>
            <a:r>
              <a:rPr lang="en-US" altLang="zh-CN" sz="2400" dirty="0">
                <a:latin typeface="+mn-ea"/>
              </a:rPr>
              <a:t>X</a:t>
            </a:r>
            <a:r>
              <a:rPr lang="zh-CN" altLang="en-US" sz="2400" dirty="0">
                <a:latin typeface="+mn-ea"/>
              </a:rPr>
              <a:t>的子序列，又是序列</a:t>
            </a:r>
            <a:r>
              <a:rPr lang="en-US" altLang="zh-CN" sz="2400" dirty="0">
                <a:latin typeface="+mn-ea"/>
              </a:rPr>
              <a:t>Y</a:t>
            </a:r>
            <a:r>
              <a:rPr lang="zh-CN" altLang="en-US" sz="2400" dirty="0">
                <a:latin typeface="+mn-ea"/>
              </a:rPr>
              <a:t>的子序列，且序列</a:t>
            </a:r>
            <a:r>
              <a:rPr lang="en-US" altLang="zh-CN" sz="2400" dirty="0">
                <a:latin typeface="+mn-ea"/>
              </a:rPr>
              <a:t>Z</a:t>
            </a:r>
            <a:r>
              <a:rPr lang="zh-CN" altLang="en-US" sz="2400" dirty="0">
                <a:latin typeface="+mn-ea"/>
              </a:rPr>
              <a:t>的长度</a:t>
            </a:r>
            <a:r>
              <a:rPr lang="en-US" altLang="zh-CN" sz="2400" dirty="0">
                <a:latin typeface="+mn-ea"/>
              </a:rPr>
              <a:t>k</a:t>
            </a:r>
            <a:r>
              <a:rPr lang="zh-CN" altLang="en-US" sz="2400" dirty="0">
                <a:latin typeface="+mn-ea"/>
              </a:rPr>
              <a:t>在满足上述条件的序列里是最大的。</a:t>
            </a:r>
            <a:r>
              <a:rPr lang="en-US" altLang="zh-CN" sz="2400" dirty="0">
                <a:latin typeface="+mn-ea"/>
              </a:rPr>
              <a:t>(</a:t>
            </a:r>
            <a:r>
              <a:rPr lang="zh-CN" altLang="en-US" sz="2400" dirty="0">
                <a:latin typeface="+mn-ea"/>
              </a:rPr>
              <a:t>注</a:t>
            </a:r>
            <a:r>
              <a:rPr lang="en-US" altLang="zh-CN" sz="2400" dirty="0">
                <a:latin typeface="+mn-ea"/>
              </a:rPr>
              <a:t>: </a:t>
            </a:r>
            <a:r>
              <a:rPr lang="zh-CN" altLang="en-US" sz="2400" dirty="0">
                <a:latin typeface="+mn-ea"/>
              </a:rPr>
              <a:t>序列</a:t>
            </a:r>
            <a:r>
              <a:rPr lang="en-US" altLang="zh-CN" sz="2400" dirty="0">
                <a:latin typeface="+mn-ea"/>
              </a:rPr>
              <a:t>A</a:t>
            </a:r>
            <a:r>
              <a:rPr lang="zh-CN" altLang="en-US" sz="2400" dirty="0">
                <a:latin typeface="+mn-ea"/>
              </a:rPr>
              <a:t>是序列</a:t>
            </a:r>
            <a:r>
              <a:rPr lang="en-US" altLang="zh-CN" sz="2400" dirty="0">
                <a:latin typeface="+mn-ea"/>
              </a:rPr>
              <a:t>B </a:t>
            </a:r>
            <a:r>
              <a:rPr lang="zh-CN" altLang="en-US" sz="2400" dirty="0">
                <a:latin typeface="+mn-ea"/>
              </a:rPr>
              <a:t>的子序列，当且仅当再保持序列 </a:t>
            </a:r>
            <a:r>
              <a:rPr lang="en-US" altLang="zh-CN" sz="2400" dirty="0">
                <a:latin typeface="+mn-ea"/>
              </a:rPr>
              <a:t>B </a:t>
            </a:r>
            <a:r>
              <a:rPr lang="zh-CN" altLang="en-US" sz="2400" dirty="0">
                <a:latin typeface="+mn-ea"/>
              </a:rPr>
              <a:t>元素顺序的情况下，从序列 </a:t>
            </a:r>
            <a:r>
              <a:rPr lang="en-US" altLang="zh-CN" sz="2400" dirty="0">
                <a:latin typeface="+mn-ea"/>
              </a:rPr>
              <a:t>B </a:t>
            </a:r>
            <a:r>
              <a:rPr lang="zh-CN" altLang="en-US" sz="2400" dirty="0">
                <a:latin typeface="+mn-ea"/>
              </a:rPr>
              <a:t>中删除若干个元素，可以使得剩余的元素构成序列 </a:t>
            </a:r>
            <a:r>
              <a:rPr lang="en-US" altLang="zh-CN" sz="2400" dirty="0">
                <a:latin typeface="+mn-ea"/>
              </a:rPr>
              <a:t>A</a:t>
            </a:r>
            <a:r>
              <a:rPr lang="zh-CN" altLang="en-US" sz="2400" dirty="0">
                <a:latin typeface="+mn-ea"/>
              </a:rPr>
              <a:t>。则序列“</a:t>
            </a:r>
            <a:r>
              <a:rPr lang="en-US" altLang="zh-CN" sz="2400" dirty="0">
                <a:latin typeface="+mn-ea"/>
              </a:rPr>
              <a:t>ABCAAAABA”</a:t>
            </a:r>
            <a:r>
              <a:rPr lang="zh-CN" altLang="en-US" sz="2400" dirty="0">
                <a:latin typeface="+mn-ea"/>
              </a:rPr>
              <a:t>和“</a:t>
            </a:r>
            <a:r>
              <a:rPr lang="en-US" altLang="zh-CN" sz="2400" dirty="0">
                <a:latin typeface="+mn-ea"/>
              </a:rPr>
              <a:t>ABABCBABA”</a:t>
            </a:r>
            <a:r>
              <a:rPr lang="zh-CN" altLang="en-US" sz="2400" dirty="0">
                <a:latin typeface="+mn-ea"/>
              </a:rPr>
              <a:t>的最长公共子序列长度为 。</a:t>
            </a:r>
          </a:p>
          <a:p>
            <a:pPr marL="0" indent="0" algn="just" defTabSz="266700">
              <a:lnSpc>
                <a:spcPct val="130000"/>
              </a:lnSpc>
              <a:spcAft>
                <a:spcPct val="0"/>
              </a:spcAft>
            </a:pPr>
            <a:r>
              <a:rPr lang="en-US" altLang="zh-CN" sz="2400" dirty="0">
                <a:latin typeface="+mn-ea"/>
              </a:rPr>
              <a:t>A.4   B.5    C.6    D.7</a:t>
            </a:r>
          </a:p>
          <a:p>
            <a:pPr marL="0" indent="0" algn="just" defTabSz="266700">
              <a:lnSpc>
                <a:spcPct val="130000"/>
              </a:lnSpc>
              <a:spcAft>
                <a:spcPct val="0"/>
              </a:spcAft>
            </a:pPr>
            <a:r>
              <a:rPr lang="zh-CN" altLang="en-US" sz="2400" dirty="0">
                <a:solidFill>
                  <a:srgbClr val="FF0000"/>
                </a:solidFill>
                <a:latin typeface="+mn-ea"/>
              </a:rPr>
              <a:t>答案：</a:t>
            </a:r>
            <a:r>
              <a:rPr lang="en-US" altLang="zh-CN" sz="2400" dirty="0">
                <a:solidFill>
                  <a:srgbClr val="FF0000"/>
                </a:solidFill>
                <a:latin typeface="+mn-ea"/>
              </a:rPr>
              <a:t>C</a:t>
            </a:r>
          </a:p>
          <a:p>
            <a:pPr marL="0" indent="0" algn="just" defTabSz="266700">
              <a:lnSpc>
                <a:spcPct val="130000"/>
              </a:lnSpc>
              <a:spcAft>
                <a:spcPct val="0"/>
              </a:spcAft>
            </a:pPr>
            <a:r>
              <a:rPr lang="zh-CN" altLang="en-US" sz="2400" dirty="0">
                <a:solidFill>
                  <a:srgbClr val="FF0000"/>
                </a:solidFill>
                <a:latin typeface="+mn-ea"/>
              </a:rPr>
              <a:t>第一个字符串选</a:t>
            </a:r>
            <a:r>
              <a:rPr lang="en-US" altLang="zh-CN" sz="2400" b="1" dirty="0">
                <a:solidFill>
                  <a:srgbClr val="FF0000"/>
                </a:solidFill>
                <a:latin typeface="+mn-ea"/>
              </a:rPr>
              <a:t>ABCAAAABA.</a:t>
            </a:r>
            <a:r>
              <a:rPr lang="en-US" altLang="zh-CN" sz="2400" dirty="0">
                <a:solidFill>
                  <a:srgbClr val="FF0000"/>
                </a:solidFill>
                <a:latin typeface="+mn-ea"/>
              </a:rPr>
              <a:t>   </a:t>
            </a:r>
            <a:r>
              <a:rPr lang="zh-CN" altLang="en-US" sz="2400" dirty="0">
                <a:solidFill>
                  <a:srgbClr val="FF0000"/>
                </a:solidFill>
                <a:latin typeface="+mn-ea"/>
              </a:rPr>
              <a:t>第二个字符串选</a:t>
            </a:r>
            <a:r>
              <a:rPr lang="en-US" altLang="zh-CN" sz="2400" dirty="0">
                <a:solidFill>
                  <a:srgbClr val="FF0000"/>
                </a:solidFill>
                <a:latin typeface="+mn-ea"/>
              </a:rPr>
              <a:t>ABABCBABA</a:t>
            </a:r>
          </a:p>
          <a:p>
            <a:pPr marL="0" indent="0" algn="just" defTabSz="266700">
              <a:lnSpc>
                <a:spcPct val="130000"/>
              </a:lnSpc>
              <a:spcAft>
                <a:spcPct val="0"/>
              </a:spcAft>
            </a:pPr>
            <a:r>
              <a:rPr lang="zh-CN" altLang="en-US" sz="2400" dirty="0">
                <a:solidFill>
                  <a:srgbClr val="FF0000"/>
                </a:solidFill>
                <a:latin typeface="+mn-ea"/>
              </a:rPr>
              <a:t>最长公共子序列为</a:t>
            </a:r>
            <a:r>
              <a:rPr lang="en-US" altLang="zh-CN" sz="2400" dirty="0">
                <a:solidFill>
                  <a:srgbClr val="FF0000"/>
                </a:solidFill>
                <a:latin typeface="+mn-ea"/>
              </a:rPr>
              <a:t>ABCABA</a:t>
            </a:r>
          </a:p>
        </p:txBody>
      </p:sp>
    </p:spTree>
    <p:extLst>
      <p:ext uri="{BB962C8B-B14F-4D97-AF65-F5344CB8AC3E}">
        <p14:creationId xmlns:p14="http://schemas.microsoft.com/office/powerpoint/2010/main" val="2356937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a:xfrm>
            <a:off x="1185332" y="694268"/>
            <a:ext cx="10244667" cy="2675466"/>
          </a:xfrm>
          <a:prstGeom prst="rect">
            <a:avLst/>
          </a:prstGeom>
        </p:spPr>
        <p:txBody>
          <a:bodyPr>
            <a:noAutofit/>
          </a:bodyPr>
          <a:lstStyle/>
          <a:p>
            <a:pPr marL="0" indent="0" algn="just" defTabSz="266700">
              <a:lnSpc>
                <a:spcPct val="130000"/>
              </a:lnSpc>
              <a:spcAft>
                <a:spcPct val="0"/>
              </a:spcAft>
            </a:pPr>
            <a:r>
              <a:rPr lang="en-US" altLang="zh-CN" sz="2400" dirty="0">
                <a:latin typeface="+mn-ea"/>
              </a:rPr>
              <a:t>(2023CSP-S)11.</a:t>
            </a:r>
            <a:r>
              <a:rPr lang="zh-CN" altLang="en-US" sz="2400" dirty="0">
                <a:latin typeface="+mn-ea"/>
              </a:rPr>
              <a:t>以下哪个命令，能将一个名为</a:t>
            </a:r>
            <a:r>
              <a:rPr lang="en-US" altLang="zh-CN" sz="2400" dirty="0">
                <a:latin typeface="+mn-ea"/>
              </a:rPr>
              <a:t>"main.cpp”</a:t>
            </a:r>
            <a:r>
              <a:rPr lang="zh-CN" altLang="en-US" sz="2400" dirty="0">
                <a:latin typeface="+mn-ea"/>
              </a:rPr>
              <a:t>的 </a:t>
            </a:r>
            <a:r>
              <a:rPr lang="en-US" altLang="zh-CN" sz="2400" dirty="0">
                <a:latin typeface="+mn-ea"/>
              </a:rPr>
              <a:t>C++</a:t>
            </a:r>
            <a:r>
              <a:rPr lang="zh-CN" altLang="en-US" sz="2400" dirty="0">
                <a:latin typeface="+mn-ea"/>
              </a:rPr>
              <a:t>源文件，编译并生成一个名为“</a:t>
            </a:r>
            <a:r>
              <a:rPr lang="en-US" altLang="zh-CN" sz="2400" dirty="0">
                <a:latin typeface="+mn-ea"/>
              </a:rPr>
              <a:t>main"</a:t>
            </a:r>
            <a:r>
              <a:rPr lang="zh-CN" altLang="en-US" sz="2400" dirty="0">
                <a:latin typeface="+mn-ea"/>
              </a:rPr>
              <a:t>的可执行文件</a:t>
            </a:r>
            <a:r>
              <a:rPr lang="en-US" altLang="zh-CN" sz="2400" dirty="0">
                <a:latin typeface="+mn-ea"/>
              </a:rPr>
              <a:t>?</a:t>
            </a:r>
          </a:p>
          <a:p>
            <a:pPr marL="0" indent="0" algn="just" defTabSz="266700">
              <a:lnSpc>
                <a:spcPct val="130000"/>
              </a:lnSpc>
              <a:spcAft>
                <a:spcPct val="0"/>
              </a:spcAft>
            </a:pPr>
            <a:r>
              <a:rPr lang="en-US" altLang="zh-CN" sz="2400" dirty="0">
                <a:latin typeface="+mn-ea"/>
              </a:rPr>
              <a:t>A</a:t>
            </a:r>
            <a:r>
              <a:rPr lang="en-US" altLang="zh-CN" sz="2400" dirty="0" smtClean="0">
                <a:latin typeface="+mn-ea"/>
              </a:rPr>
              <a:t>. g</a:t>
            </a:r>
            <a:r>
              <a:rPr lang="en-US" altLang="zh-CN" sz="2400" dirty="0">
                <a:latin typeface="+mn-ea"/>
              </a:rPr>
              <a:t>++ -o main </a:t>
            </a:r>
            <a:r>
              <a:rPr lang="en-US" altLang="zh-CN" sz="2400" dirty="0" smtClean="0">
                <a:latin typeface="+mn-ea"/>
              </a:rPr>
              <a:t>main.cpp       B. g</a:t>
            </a:r>
            <a:r>
              <a:rPr lang="en-US" altLang="zh-CN" sz="2400" dirty="0">
                <a:latin typeface="+mn-ea"/>
              </a:rPr>
              <a:t>++-o main.cpp main</a:t>
            </a:r>
          </a:p>
          <a:p>
            <a:pPr marL="0" indent="0" algn="just" defTabSz="266700">
              <a:lnSpc>
                <a:spcPct val="130000"/>
              </a:lnSpc>
              <a:spcAft>
                <a:spcPct val="0"/>
              </a:spcAft>
            </a:pPr>
            <a:r>
              <a:rPr lang="en-US" altLang="zh-CN" sz="2400" dirty="0" smtClean="0">
                <a:latin typeface="+mn-ea"/>
              </a:rPr>
              <a:t>C. g++ </a:t>
            </a:r>
            <a:r>
              <a:rPr lang="en-US" altLang="zh-CN" sz="2400" dirty="0">
                <a:latin typeface="+mn-ea"/>
              </a:rPr>
              <a:t>main -o </a:t>
            </a:r>
            <a:r>
              <a:rPr lang="en-US" altLang="zh-CN" sz="2400" dirty="0" smtClean="0">
                <a:latin typeface="+mn-ea"/>
              </a:rPr>
              <a:t>main.cpp       D. g</a:t>
            </a:r>
            <a:r>
              <a:rPr lang="en-US" altLang="zh-CN" sz="2400" dirty="0">
                <a:latin typeface="+mn-ea"/>
              </a:rPr>
              <a:t>++ </a:t>
            </a:r>
            <a:r>
              <a:rPr lang="en-US" altLang="zh-CN" sz="2400" dirty="0" err="1">
                <a:latin typeface="+mn-ea"/>
              </a:rPr>
              <a:t>maincpp</a:t>
            </a:r>
            <a:r>
              <a:rPr lang="en-US" altLang="zh-CN" sz="2400" dirty="0">
                <a:latin typeface="+mn-ea"/>
              </a:rPr>
              <a:t> -o main.cpp</a:t>
            </a:r>
          </a:p>
          <a:p>
            <a:pPr marL="0" indent="0" algn="just" defTabSz="266700">
              <a:lnSpc>
                <a:spcPct val="130000"/>
              </a:lnSpc>
              <a:spcAft>
                <a:spcPct val="0"/>
              </a:spcAft>
            </a:pPr>
            <a:r>
              <a:rPr lang="zh-CN" altLang="en-US" sz="2400" dirty="0" smtClean="0">
                <a:solidFill>
                  <a:srgbClr val="FF0000"/>
                </a:solidFill>
                <a:latin typeface="+mn-ea"/>
              </a:rPr>
              <a:t>答案</a:t>
            </a:r>
            <a:r>
              <a:rPr lang="en-US" altLang="zh-CN" sz="2400" dirty="0">
                <a:solidFill>
                  <a:srgbClr val="FF0000"/>
                </a:solidFill>
                <a:latin typeface="+mn-ea"/>
              </a:rPr>
              <a:t>: </a:t>
            </a:r>
            <a:r>
              <a:rPr lang="en-US" altLang="zh-CN" sz="2400" dirty="0" smtClean="0">
                <a:solidFill>
                  <a:srgbClr val="FF0000"/>
                </a:solidFill>
                <a:latin typeface="+mn-ea"/>
              </a:rPr>
              <a:t>A</a:t>
            </a:r>
            <a:endParaRPr lang="en-US" altLang="zh-CN" sz="2400" dirty="0">
              <a:solidFill>
                <a:srgbClr val="FF0000"/>
              </a:solidFill>
              <a:latin typeface="+mn-ea"/>
            </a:endParaRPr>
          </a:p>
        </p:txBody>
      </p:sp>
      <p:sp>
        <p:nvSpPr>
          <p:cNvPr id="5" name="文本框 101"/>
          <p:cNvSpPr txBox="1"/>
          <p:nvPr/>
        </p:nvSpPr>
        <p:spPr>
          <a:xfrm>
            <a:off x="1148714" y="3628812"/>
            <a:ext cx="10281285" cy="2677656"/>
          </a:xfrm>
          <a:prstGeom prst="rect">
            <a:avLst/>
          </a:prstGeom>
          <a:noFill/>
          <a:ln w="9525">
            <a:noFill/>
          </a:ln>
        </p:spPr>
        <p:txBody>
          <a:bodyPr wrap="square">
            <a:spAutoFit/>
          </a:bodyPr>
          <a:lstStyle/>
          <a:p>
            <a:pPr indent="0"/>
            <a:r>
              <a:rPr lang="zh-CN" sz="2400" b="0" dirty="0">
                <a:solidFill>
                  <a:srgbClr val="000000"/>
                </a:solidFill>
                <a:latin typeface="+mn-ea"/>
              </a:rPr>
              <a:t>【</a:t>
            </a:r>
            <a:r>
              <a:rPr lang="en-US" sz="2400" b="0" dirty="0">
                <a:solidFill>
                  <a:srgbClr val="000000"/>
                </a:solidFill>
                <a:latin typeface="+mn-ea"/>
              </a:rPr>
              <a:t>2019CSP-S</a:t>
            </a:r>
            <a:r>
              <a:rPr lang="zh-CN" sz="2400" b="0" dirty="0">
                <a:solidFill>
                  <a:srgbClr val="000000"/>
                </a:solidFill>
                <a:latin typeface="+mn-ea"/>
              </a:rPr>
              <a:t>】</a:t>
            </a:r>
            <a:r>
              <a:rPr lang="en-US" sz="2400" b="0" dirty="0">
                <a:solidFill>
                  <a:srgbClr val="000000"/>
                </a:solidFill>
                <a:latin typeface="+mn-ea"/>
                <a:cs typeface="宋体" panose="02010600030101010101" pitchFamily="2" charset="-122"/>
              </a:rPr>
              <a:t>5.</a:t>
            </a:r>
            <a:r>
              <a:rPr lang="zh-CN" sz="2400" b="0" dirty="0">
                <a:solidFill>
                  <a:srgbClr val="000000"/>
                </a:solidFill>
                <a:latin typeface="+mn-ea"/>
              </a:rPr>
              <a:t>设变量</a:t>
            </a:r>
            <a:r>
              <a:rPr lang="en-US" sz="2400" b="0" dirty="0">
                <a:solidFill>
                  <a:srgbClr val="000000"/>
                </a:solidFill>
                <a:latin typeface="+mn-ea"/>
                <a:cs typeface="宋体" panose="02010600030101010101" pitchFamily="2" charset="-122"/>
              </a:rPr>
              <a:t>x</a:t>
            </a:r>
            <a:r>
              <a:rPr lang="zh-CN" sz="2400" b="0" dirty="0">
                <a:solidFill>
                  <a:srgbClr val="000000"/>
                </a:solidFill>
                <a:latin typeface="+mn-ea"/>
              </a:rPr>
              <a:t>为</a:t>
            </a:r>
            <a:r>
              <a:rPr lang="en-US" sz="2400" b="0" dirty="0">
                <a:solidFill>
                  <a:srgbClr val="000000"/>
                </a:solidFill>
                <a:latin typeface="+mn-ea"/>
                <a:cs typeface="宋体" panose="02010600030101010101" pitchFamily="2" charset="-122"/>
              </a:rPr>
              <a:t>float</a:t>
            </a:r>
            <a:r>
              <a:rPr lang="zh-CN" sz="2400" b="0" dirty="0">
                <a:solidFill>
                  <a:srgbClr val="000000"/>
                </a:solidFill>
                <a:latin typeface="+mn-ea"/>
              </a:rPr>
              <a:t>型且已赋值，则以下语句中能将</a:t>
            </a:r>
            <a:r>
              <a:rPr lang="en-US" sz="2400" b="0" dirty="0">
                <a:solidFill>
                  <a:srgbClr val="000000"/>
                </a:solidFill>
                <a:latin typeface="+mn-ea"/>
                <a:cs typeface="宋体" panose="02010600030101010101" pitchFamily="2" charset="-122"/>
              </a:rPr>
              <a:t>x</a:t>
            </a:r>
            <a:r>
              <a:rPr lang="zh-CN" sz="2400" b="0" dirty="0">
                <a:solidFill>
                  <a:srgbClr val="000000"/>
                </a:solidFill>
                <a:latin typeface="+mn-ea"/>
              </a:rPr>
              <a:t>中的数值保留到小数点后两位，并</a:t>
            </a:r>
            <a:r>
              <a:rPr lang="zh-CN" sz="2400" b="0" dirty="0" smtClean="0">
                <a:solidFill>
                  <a:srgbClr val="000000"/>
                </a:solidFill>
                <a:latin typeface="+mn-ea"/>
              </a:rPr>
              <a:t>将第三</a:t>
            </a:r>
            <a:r>
              <a:rPr lang="zh-CN" sz="2400" b="0" dirty="0">
                <a:solidFill>
                  <a:srgbClr val="000000"/>
                </a:solidFill>
                <a:latin typeface="+mn-ea"/>
              </a:rPr>
              <a:t>位四舍五入的是（</a:t>
            </a:r>
            <a:r>
              <a:rPr lang="en-US" sz="2400" b="0" dirty="0">
                <a:solidFill>
                  <a:srgbClr val="000000"/>
                </a:solidFill>
                <a:latin typeface="+mn-ea"/>
                <a:cs typeface="宋体" panose="02010600030101010101" pitchFamily="2" charset="-122"/>
              </a:rPr>
              <a:t>  </a:t>
            </a:r>
            <a:r>
              <a:rPr lang="zh-CN" sz="2400" b="0" dirty="0">
                <a:solidFill>
                  <a:srgbClr val="000000"/>
                </a:solidFill>
                <a:latin typeface="+mn-ea"/>
              </a:rPr>
              <a:t>）</a:t>
            </a:r>
            <a:endParaRPr lang="en-US" sz="2400" b="0" dirty="0">
              <a:solidFill>
                <a:srgbClr val="000000"/>
              </a:solidFill>
              <a:latin typeface="+mn-ea"/>
              <a:cs typeface="宋体" panose="02010600030101010101" pitchFamily="2" charset="-122"/>
            </a:endParaRPr>
          </a:p>
          <a:p>
            <a:pPr indent="0"/>
            <a:r>
              <a:rPr lang="en-US" sz="2400" b="0" dirty="0" err="1" smtClean="0">
                <a:solidFill>
                  <a:srgbClr val="000000"/>
                </a:solidFill>
                <a:latin typeface="+mn-ea"/>
                <a:cs typeface="宋体" panose="02010600030101010101" pitchFamily="2" charset="-122"/>
              </a:rPr>
              <a:t>A.</a:t>
            </a:r>
            <a:r>
              <a:rPr lang="en-US" altLang="zh-CN" sz="2400" b="0" dirty="0" err="1" smtClean="0">
                <a:solidFill>
                  <a:srgbClr val="000000"/>
                </a:solidFill>
                <a:latin typeface="+mn-ea"/>
                <a:cs typeface="宋体" panose="02010600030101010101" pitchFamily="2" charset="-122"/>
              </a:rPr>
              <a:t>x</a:t>
            </a:r>
            <a:r>
              <a:rPr lang="en-US" sz="2400" b="0" dirty="0" smtClean="0">
                <a:solidFill>
                  <a:srgbClr val="000000"/>
                </a:solidFill>
                <a:latin typeface="+mn-ea"/>
                <a:cs typeface="宋体" panose="02010600030101010101" pitchFamily="2" charset="-122"/>
              </a:rPr>
              <a:t>=(</a:t>
            </a:r>
            <a:r>
              <a:rPr lang="en-US" sz="2400" b="0" dirty="0">
                <a:solidFill>
                  <a:srgbClr val="000000"/>
                </a:solidFill>
                <a:latin typeface="+mn-ea"/>
                <a:cs typeface="宋体" panose="02010600030101010101" pitchFamily="2" charset="-122"/>
              </a:rPr>
              <a:t>x*100+0.5)/100.0           </a:t>
            </a:r>
            <a:r>
              <a:rPr lang="en-US" sz="2400" b="0" dirty="0" err="1">
                <a:solidFill>
                  <a:srgbClr val="000000"/>
                </a:solidFill>
                <a:latin typeface="+mn-ea"/>
                <a:cs typeface="宋体" panose="02010600030101010101" pitchFamily="2" charset="-122"/>
              </a:rPr>
              <a:t>B.x</a:t>
            </a:r>
            <a:r>
              <a:rPr lang="en-US" sz="2400" b="0" dirty="0">
                <a:solidFill>
                  <a:srgbClr val="000000"/>
                </a:solidFill>
                <a:latin typeface="+mn-ea"/>
                <a:cs typeface="宋体" panose="02010600030101010101" pitchFamily="2" charset="-122"/>
              </a:rPr>
              <a:t>=(</a:t>
            </a:r>
            <a:r>
              <a:rPr lang="en-US" sz="2400" b="0" dirty="0" err="1">
                <a:solidFill>
                  <a:srgbClr val="000000"/>
                </a:solidFill>
                <a:latin typeface="+mn-ea"/>
                <a:cs typeface="宋体" panose="02010600030101010101" pitchFamily="2" charset="-122"/>
              </a:rPr>
              <a:t>int</a:t>
            </a:r>
            <a:r>
              <a:rPr lang="en-US" sz="2400" b="0" dirty="0">
                <a:solidFill>
                  <a:srgbClr val="000000"/>
                </a:solidFill>
                <a:latin typeface="+mn-ea"/>
                <a:cs typeface="宋体" panose="02010600030101010101" pitchFamily="2" charset="-122"/>
              </a:rPr>
              <a:t>)(x*100+0.5)/100.0;</a:t>
            </a:r>
          </a:p>
          <a:p>
            <a:pPr indent="0"/>
            <a:r>
              <a:rPr lang="en-US" sz="2400" b="0" dirty="0" err="1">
                <a:solidFill>
                  <a:srgbClr val="000000"/>
                </a:solidFill>
                <a:latin typeface="+mn-ea"/>
                <a:cs typeface="宋体" panose="02010600030101010101" pitchFamily="2" charset="-122"/>
              </a:rPr>
              <a:t>C.x</a:t>
            </a:r>
            <a:r>
              <a:rPr lang="en-US" sz="2400" b="0" dirty="0">
                <a:solidFill>
                  <a:srgbClr val="000000"/>
                </a:solidFill>
                <a:latin typeface="+mn-ea"/>
                <a:cs typeface="宋体" panose="02010600030101010101" pitchFamily="2" charset="-122"/>
              </a:rPr>
              <a:t>=(x/100+0.5)*100.0          </a:t>
            </a:r>
            <a:r>
              <a:rPr lang="en-US" sz="2400" b="0" dirty="0" err="1">
                <a:solidFill>
                  <a:srgbClr val="000000"/>
                </a:solidFill>
                <a:latin typeface="+mn-ea"/>
                <a:cs typeface="宋体" panose="02010600030101010101" pitchFamily="2" charset="-122"/>
              </a:rPr>
              <a:t>D.x</a:t>
            </a:r>
            <a:r>
              <a:rPr lang="en-US" sz="2400" b="0" dirty="0">
                <a:solidFill>
                  <a:srgbClr val="000000"/>
                </a:solidFill>
                <a:latin typeface="+mn-ea"/>
                <a:cs typeface="宋体" panose="02010600030101010101" pitchFamily="2" charset="-122"/>
              </a:rPr>
              <a:t>=x*100+0.5/100.0;</a:t>
            </a:r>
            <a:endParaRPr lang="zh-CN" sz="2400" b="0" dirty="0">
              <a:solidFill>
                <a:srgbClr val="000000"/>
              </a:solidFill>
              <a:latin typeface="+mn-ea"/>
            </a:endParaRPr>
          </a:p>
          <a:p>
            <a:pPr indent="0"/>
            <a:r>
              <a:rPr lang="zh-CN" sz="2400" b="0" dirty="0">
                <a:solidFill>
                  <a:srgbClr val="FF0000"/>
                </a:solidFill>
                <a:latin typeface="+mn-ea"/>
              </a:rPr>
              <a:t>答案：</a:t>
            </a:r>
            <a:r>
              <a:rPr lang="en-US" sz="2400" b="0" dirty="0">
                <a:solidFill>
                  <a:srgbClr val="FF0000"/>
                </a:solidFill>
                <a:latin typeface="+mn-ea"/>
                <a:cs typeface="宋体" panose="02010600030101010101" pitchFamily="2" charset="-122"/>
              </a:rPr>
              <a:t>B</a:t>
            </a:r>
            <a:endParaRPr lang="zh-CN" sz="2400" b="0" dirty="0">
              <a:solidFill>
                <a:srgbClr val="FF0000"/>
              </a:solidFill>
              <a:latin typeface="+mn-ea"/>
            </a:endParaRPr>
          </a:p>
          <a:p>
            <a:pPr indent="0"/>
            <a:r>
              <a:rPr lang="zh-CN" sz="2400" b="0" dirty="0">
                <a:solidFill>
                  <a:srgbClr val="FF0000"/>
                </a:solidFill>
                <a:latin typeface="+mn-ea"/>
              </a:rPr>
              <a:t>解析：</a:t>
            </a:r>
            <a:r>
              <a:rPr lang="en-US" sz="2400" b="0" dirty="0">
                <a:solidFill>
                  <a:srgbClr val="FF0000"/>
                </a:solidFill>
                <a:latin typeface="+mn-ea"/>
                <a:cs typeface="宋体" panose="02010600030101010101" pitchFamily="2" charset="-122"/>
              </a:rPr>
              <a:t>x</a:t>
            </a:r>
            <a:r>
              <a:rPr lang="zh-CN" sz="2400" b="0" dirty="0">
                <a:solidFill>
                  <a:srgbClr val="FF0000"/>
                </a:solidFill>
                <a:latin typeface="+mn-ea"/>
              </a:rPr>
              <a:t>的类型是</a:t>
            </a:r>
            <a:r>
              <a:rPr lang="en-US" sz="2400" b="0" dirty="0">
                <a:solidFill>
                  <a:srgbClr val="FF0000"/>
                </a:solidFill>
                <a:latin typeface="+mn-ea"/>
                <a:cs typeface="宋体" panose="02010600030101010101" pitchFamily="2" charset="-122"/>
              </a:rPr>
              <a:t>float,</a:t>
            </a:r>
            <a:r>
              <a:rPr lang="zh-CN" sz="2400" b="0" dirty="0">
                <a:solidFill>
                  <a:srgbClr val="FF0000"/>
                </a:solidFill>
                <a:latin typeface="+mn-ea"/>
              </a:rPr>
              <a:t>所以（</a:t>
            </a:r>
            <a:r>
              <a:rPr lang="en-US" sz="2400" b="0" dirty="0">
                <a:solidFill>
                  <a:srgbClr val="FF0000"/>
                </a:solidFill>
                <a:latin typeface="+mn-ea"/>
                <a:cs typeface="宋体" panose="02010600030101010101" pitchFamily="2" charset="-122"/>
              </a:rPr>
              <a:t>x*100+0.5</a:t>
            </a:r>
            <a:r>
              <a:rPr lang="zh-CN" sz="2400" b="0" dirty="0">
                <a:solidFill>
                  <a:srgbClr val="FF0000"/>
                </a:solidFill>
                <a:latin typeface="+mn-ea"/>
              </a:rPr>
              <a:t>）也是</a:t>
            </a:r>
            <a:r>
              <a:rPr lang="en-US" sz="2400" b="0" dirty="0">
                <a:solidFill>
                  <a:srgbClr val="FF0000"/>
                </a:solidFill>
                <a:latin typeface="+mn-ea"/>
                <a:cs typeface="宋体" panose="02010600030101010101" pitchFamily="2" charset="-122"/>
              </a:rPr>
              <a:t>float,</a:t>
            </a:r>
            <a:r>
              <a:rPr lang="zh-CN" sz="2400" b="0" dirty="0">
                <a:solidFill>
                  <a:srgbClr val="FF0000"/>
                </a:solidFill>
                <a:latin typeface="+mn-ea"/>
              </a:rPr>
              <a:t>也就是有小数位，需要先转成</a:t>
            </a:r>
            <a:r>
              <a:rPr lang="en-US" sz="2400" b="0" dirty="0" err="1">
                <a:solidFill>
                  <a:srgbClr val="FF0000"/>
                </a:solidFill>
                <a:latin typeface="+mn-ea"/>
                <a:cs typeface="宋体" panose="02010600030101010101" pitchFamily="2" charset="-122"/>
              </a:rPr>
              <a:t>int</a:t>
            </a:r>
            <a:r>
              <a:rPr lang="en-US" sz="2400" b="0" dirty="0">
                <a:solidFill>
                  <a:srgbClr val="FF0000"/>
                </a:solidFill>
                <a:latin typeface="+mn-ea"/>
                <a:cs typeface="宋体" panose="02010600030101010101" pitchFamily="2" charset="-122"/>
              </a:rPr>
              <a:t>,</a:t>
            </a:r>
            <a:r>
              <a:rPr lang="zh-CN" sz="2400" b="0" dirty="0">
                <a:solidFill>
                  <a:srgbClr val="FF0000"/>
                </a:solidFill>
                <a:latin typeface="+mn-ea"/>
              </a:rPr>
              <a:t>也就是</a:t>
            </a:r>
            <a:r>
              <a:rPr lang="en-US" sz="2400" b="0" dirty="0">
                <a:solidFill>
                  <a:srgbClr val="FF0000"/>
                </a:solidFill>
                <a:latin typeface="+mn-ea"/>
                <a:cs typeface="宋体" panose="02010600030101010101" pitchFamily="2" charset="-122"/>
              </a:rPr>
              <a:t>B</a:t>
            </a:r>
            <a:r>
              <a:rPr lang="zh-CN" sz="2400" b="0" dirty="0">
                <a:solidFill>
                  <a:srgbClr val="FF0000"/>
                </a:solidFill>
                <a:latin typeface="+mn-ea"/>
              </a:rPr>
              <a:t>选项。</a:t>
            </a:r>
            <a:endParaRPr lang="zh-CN" altLang="en-US" sz="2400" b="0" dirty="0">
              <a:solidFill>
                <a:srgbClr val="FF0000"/>
              </a:solidFill>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08330" y="608330"/>
            <a:ext cx="1394460" cy="705485"/>
          </a:xfrm>
        </p:spPr>
        <p:txBody>
          <a:bodyPr/>
          <a:lstStyle/>
          <a:p>
            <a:r>
              <a:rPr lang="zh-CN" altLang="zh-CN" dirty="0"/>
              <a:t>递归</a:t>
            </a:r>
          </a:p>
        </p:txBody>
      </p:sp>
      <p:sp>
        <p:nvSpPr>
          <p:cNvPr id="4" name="文本框 3"/>
          <p:cNvSpPr txBox="1"/>
          <p:nvPr/>
        </p:nvSpPr>
        <p:spPr>
          <a:xfrm>
            <a:off x="1832398" y="1895263"/>
            <a:ext cx="8989695" cy="3415030"/>
          </a:xfrm>
          <a:prstGeom prst="rect">
            <a:avLst/>
          </a:prstGeom>
        </p:spPr>
        <p:txBody>
          <a:bodyPr wrap="square">
            <a:spAutoFit/>
          </a:bodyPr>
          <a:lstStyle/>
          <a:p>
            <a:pPr marL="0" indent="0" algn="just" defTabSz="266700">
              <a:spcAft>
                <a:spcPct val="0"/>
              </a:spcAft>
            </a:pPr>
            <a:r>
              <a:rPr lang="zh-CN" altLang="en-US" sz="2400" dirty="0">
                <a:latin typeface="+mn-ea"/>
              </a:rPr>
              <a:t>（</a:t>
            </a:r>
            <a:r>
              <a:rPr lang="en-US" altLang="zh-CN" sz="2400" dirty="0">
                <a:latin typeface="+mn-ea"/>
              </a:rPr>
              <a:t>2022CSP-J</a:t>
            </a:r>
            <a:r>
              <a:rPr lang="zh-CN" altLang="en-US" sz="2400" dirty="0">
                <a:latin typeface="+mn-ea"/>
              </a:rPr>
              <a:t>）</a:t>
            </a:r>
            <a:r>
              <a:rPr lang="en-US" altLang="zh-CN" sz="2400" dirty="0">
                <a:latin typeface="+mn-ea"/>
              </a:rPr>
              <a:t>15.</a:t>
            </a:r>
            <a:r>
              <a:rPr lang="zh-CN" altLang="en-US" sz="2400" dirty="0">
                <a:latin typeface="+mn-ea"/>
              </a:rPr>
              <a:t>以下对递归方法的描述中，正确的是：（）</a:t>
            </a:r>
          </a:p>
          <a:p>
            <a:pPr marL="0" indent="0" algn="just" defTabSz="266700">
              <a:spcAft>
                <a:spcPct val="0"/>
              </a:spcAft>
            </a:pPr>
            <a:r>
              <a:rPr lang="en-US" altLang="zh-CN" sz="2400" dirty="0">
                <a:latin typeface="+mn-ea"/>
              </a:rPr>
              <a:t>A. </a:t>
            </a:r>
            <a:r>
              <a:rPr lang="zh-CN" altLang="en-US" sz="2400" dirty="0">
                <a:latin typeface="+mn-ea"/>
              </a:rPr>
              <a:t>递归是允许使用多组参数调用函数的编程技术</a:t>
            </a:r>
          </a:p>
          <a:p>
            <a:pPr marL="0" indent="0" algn="just" defTabSz="266700">
              <a:spcAft>
                <a:spcPct val="0"/>
              </a:spcAft>
            </a:pPr>
            <a:r>
              <a:rPr lang="en-US" altLang="zh-CN" sz="2400" dirty="0">
                <a:latin typeface="+mn-ea"/>
              </a:rPr>
              <a:t>B. </a:t>
            </a:r>
            <a:r>
              <a:rPr lang="zh-CN" altLang="en-US" sz="2400" dirty="0">
                <a:latin typeface="+mn-ea"/>
              </a:rPr>
              <a:t>递归是通过调用自身来求解问题的编程技术</a:t>
            </a:r>
          </a:p>
          <a:p>
            <a:pPr marL="0" indent="0" algn="just" defTabSz="266700">
              <a:spcAft>
                <a:spcPct val="0"/>
              </a:spcAft>
            </a:pPr>
            <a:r>
              <a:rPr lang="en-US" altLang="zh-CN" sz="2400" dirty="0">
                <a:latin typeface="+mn-ea"/>
              </a:rPr>
              <a:t>C. </a:t>
            </a:r>
            <a:r>
              <a:rPr lang="zh-CN" altLang="en-US" sz="2400" dirty="0">
                <a:latin typeface="+mn-ea"/>
              </a:rPr>
              <a:t>递归是面向对象和数据而不是功能和逻辑的编程语言模型</a:t>
            </a:r>
          </a:p>
          <a:p>
            <a:pPr marL="0" indent="0" algn="just" defTabSz="266700">
              <a:spcAft>
                <a:spcPct val="0"/>
              </a:spcAft>
            </a:pPr>
            <a:r>
              <a:rPr lang="en-US" altLang="zh-CN" sz="2400" dirty="0">
                <a:latin typeface="+mn-ea"/>
              </a:rPr>
              <a:t>D. </a:t>
            </a:r>
            <a:r>
              <a:rPr lang="zh-CN" altLang="en-US" sz="2400" dirty="0">
                <a:latin typeface="+mn-ea"/>
              </a:rPr>
              <a:t>递归是将用某种高级语言转换为机器代码的编程技术</a:t>
            </a:r>
          </a:p>
          <a:p>
            <a:pPr marL="0" indent="0" algn="just" defTabSz="266700">
              <a:spcAft>
                <a:spcPct val="0"/>
              </a:spcAft>
            </a:pPr>
            <a:r>
              <a:rPr lang="zh-CN" altLang="en-US" sz="2400" dirty="0">
                <a:solidFill>
                  <a:srgbClr val="FF0000"/>
                </a:solidFill>
                <a:latin typeface="+mn-ea"/>
              </a:rPr>
              <a:t>答案：</a:t>
            </a:r>
            <a:r>
              <a:rPr lang="en-US" altLang="zh-CN" sz="2400" dirty="0">
                <a:solidFill>
                  <a:srgbClr val="FF0000"/>
                </a:solidFill>
                <a:latin typeface="+mn-ea"/>
              </a:rPr>
              <a:t>B</a:t>
            </a:r>
          </a:p>
          <a:p>
            <a:pPr marL="0" indent="0" algn="just" defTabSz="266700">
              <a:spcAft>
                <a:spcPct val="0"/>
              </a:spcAft>
            </a:pPr>
            <a:r>
              <a:rPr lang="zh-CN" altLang="en-US" sz="2400" dirty="0">
                <a:solidFill>
                  <a:srgbClr val="FF0000"/>
                </a:solidFill>
                <a:latin typeface="+mn-ea"/>
              </a:rPr>
              <a:t>递归的主要是通过调用自身来求解问题</a:t>
            </a:r>
          </a:p>
          <a:p>
            <a:pPr marL="0" indent="0" algn="just" defTabSz="266700">
              <a:spcAft>
                <a:spcPct val="0"/>
              </a:spcAft>
            </a:pPr>
            <a:r>
              <a:rPr lang="en-US" altLang="zh-CN" sz="2400" dirty="0">
                <a:solidFill>
                  <a:srgbClr val="FF0000"/>
                </a:solidFill>
                <a:latin typeface="+mn-ea"/>
              </a:rPr>
              <a:t>A</a:t>
            </a:r>
            <a:r>
              <a:rPr lang="zh-CN" altLang="en-US" sz="2400" dirty="0">
                <a:solidFill>
                  <a:srgbClr val="FF0000"/>
                </a:solidFill>
                <a:latin typeface="+mn-ea"/>
              </a:rPr>
              <a:t>选项描述是没有问题的，但是不符合递归的主要思想。</a:t>
            </a:r>
          </a:p>
          <a:p>
            <a:pPr marL="0" indent="0" algn="just" defTabSz="266700">
              <a:spcAft>
                <a:spcPct val="0"/>
              </a:spcAft>
            </a:pPr>
            <a:r>
              <a:rPr lang="en-US" altLang="zh-CN" sz="2400" dirty="0">
                <a:solidFill>
                  <a:srgbClr val="FF0000"/>
                </a:solidFill>
                <a:latin typeface="+mn-ea"/>
              </a:rPr>
              <a:t>C</a:t>
            </a:r>
            <a:r>
              <a:rPr lang="zh-CN" altLang="en-US" sz="2400" dirty="0">
                <a:solidFill>
                  <a:srgbClr val="FF0000"/>
                </a:solidFill>
                <a:latin typeface="+mn-ea"/>
              </a:rPr>
              <a:t>、</a:t>
            </a:r>
            <a:r>
              <a:rPr lang="en-US" altLang="zh-CN" sz="2400" dirty="0">
                <a:solidFill>
                  <a:srgbClr val="FF0000"/>
                </a:solidFill>
                <a:latin typeface="+mn-ea"/>
              </a:rPr>
              <a:t>D</a:t>
            </a:r>
            <a:r>
              <a:rPr lang="zh-CN" altLang="en-US" sz="2400" dirty="0">
                <a:solidFill>
                  <a:srgbClr val="FF0000"/>
                </a:solidFill>
                <a:latin typeface="+mn-ea"/>
              </a:rPr>
              <a:t>描述就直接错误了。</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1744345" y="422275"/>
            <a:ext cx="9656445" cy="3415030"/>
          </a:xfrm>
          <a:prstGeom prst="rect">
            <a:avLst/>
          </a:prstGeom>
          <a:noFill/>
          <a:ln w="9525">
            <a:noFill/>
          </a:ln>
        </p:spPr>
        <p:txBody>
          <a:bodyPr wrap="square">
            <a:spAutoFit/>
          </a:bodyPr>
          <a:lstStyle/>
          <a:p>
            <a:pPr indent="0"/>
            <a:r>
              <a:rPr lang="zh-CN" sz="2400" b="0" dirty="0">
                <a:solidFill>
                  <a:srgbClr val="121212"/>
                </a:solidFill>
                <a:ea typeface="微软雅黑" panose="020B0503020204020204" charset="-122"/>
              </a:rPr>
              <a:t>【2021CSP-S】11、有如下递归代码</a:t>
            </a:r>
            <a:endParaRPr lang="en-US" sz="2400" b="0" dirty="0">
              <a:solidFill>
                <a:srgbClr val="121212"/>
              </a:solidFill>
              <a:latin typeface="Consolas" panose="020B0609020204030204" charset="0"/>
            </a:endParaRPr>
          </a:p>
          <a:p>
            <a:pPr indent="0"/>
            <a:r>
              <a:rPr lang="en-US" sz="2400" b="0" dirty="0">
                <a:solidFill>
                  <a:srgbClr val="121212"/>
                </a:solidFill>
                <a:latin typeface="Consolas" panose="020B0609020204030204" charset="0"/>
              </a:rPr>
              <a:t>solve(t, n):</a:t>
            </a:r>
          </a:p>
          <a:p>
            <a:pPr indent="0"/>
            <a:r>
              <a:rPr lang="en-US" sz="2400" b="0" dirty="0">
                <a:solidFill>
                  <a:srgbClr val="121212"/>
                </a:solidFill>
                <a:latin typeface="Consolas" panose="020B0609020204030204" charset="0"/>
              </a:rPr>
              <a:t>    if t=1 return 1;</a:t>
            </a:r>
          </a:p>
          <a:p>
            <a:pPr indent="0"/>
            <a:r>
              <a:rPr lang="en-US" sz="2400" b="0" dirty="0">
                <a:solidFill>
                  <a:srgbClr val="121212"/>
                </a:solidFill>
                <a:latin typeface="Consolas" panose="020B0609020204030204" charset="0"/>
              </a:rPr>
              <a:t>    else return 5*solve(t-1,n) mod n;</a:t>
            </a:r>
            <a:endParaRPr lang="zh-CN" sz="2400" b="0" dirty="0">
              <a:solidFill>
                <a:srgbClr val="121212"/>
              </a:solidFill>
              <a:ea typeface="微软雅黑" panose="020B0503020204020204" charset="-122"/>
            </a:endParaRPr>
          </a:p>
          <a:p>
            <a:pPr indent="0"/>
            <a:r>
              <a:rPr lang="zh-CN" sz="2400" b="0" dirty="0">
                <a:solidFill>
                  <a:srgbClr val="121212"/>
                </a:solidFill>
                <a:ea typeface="微软雅黑" panose="020B0503020204020204" charset="-122"/>
              </a:rPr>
              <a:t>则</a:t>
            </a:r>
            <a:r>
              <a:rPr lang="en-US" sz="2400" b="0" dirty="0">
                <a:solidFill>
                  <a:srgbClr val="121212"/>
                </a:solidFill>
                <a:latin typeface="微软雅黑" panose="020B0503020204020204" charset="-122"/>
              </a:rPr>
              <a:t> </a:t>
            </a:r>
            <a:r>
              <a:rPr lang="zh-CN" sz="2400" b="0" dirty="0">
                <a:solidFill>
                  <a:srgbClr val="121212"/>
                </a:solidFill>
                <a:ea typeface="微软雅黑" panose="020B0503020204020204" charset="-122"/>
              </a:rPr>
              <a:t>solve(23,23)的结果为（ ）。</a:t>
            </a:r>
            <a:endParaRPr lang="en-US" sz="2400" b="0" dirty="0">
              <a:solidFill>
                <a:srgbClr val="121212"/>
              </a:solidFill>
              <a:latin typeface="微软雅黑" panose="020B0503020204020204" charset="-122"/>
            </a:endParaRPr>
          </a:p>
          <a:p>
            <a:pPr indent="0"/>
            <a:r>
              <a:rPr lang="en-US" sz="2400" b="0" dirty="0">
                <a:solidFill>
                  <a:srgbClr val="121212"/>
                </a:solidFill>
                <a:latin typeface="微软雅黑" panose="020B0503020204020204" charset="-122"/>
              </a:rPr>
              <a:t>A. 1         B. 7            C. 12       D. 22</a:t>
            </a:r>
            <a:endParaRPr lang="zh-CN" sz="2400" b="0" dirty="0">
              <a:solidFill>
                <a:srgbClr val="121212"/>
              </a:solidFill>
              <a:ea typeface="微软雅黑" panose="020B0503020204020204" charset="-122"/>
            </a:endParaRPr>
          </a:p>
          <a:p>
            <a:pPr indent="0"/>
            <a:r>
              <a:rPr sz="2400" b="0" dirty="0" err="1">
                <a:solidFill>
                  <a:srgbClr val="FF0000"/>
                </a:solidFill>
              </a:rPr>
              <a:t>答案：A</a:t>
            </a:r>
            <a:endParaRPr sz="2400" b="0" dirty="0">
              <a:solidFill>
                <a:srgbClr val="FF0000"/>
              </a:solidFill>
            </a:endParaRPr>
          </a:p>
          <a:p>
            <a:pPr indent="0"/>
            <a:r>
              <a:rPr sz="2400" b="0" dirty="0">
                <a:solidFill>
                  <a:srgbClr val="FF0000"/>
                </a:solidFill>
              </a:rPr>
              <a:t>解析：模拟的话我认为这个题非常麻烦，可以使用费马小定理。p为质数，满足a</a:t>
            </a:r>
            <a:r>
              <a:rPr sz="2400" b="0" baseline="30000" dirty="0">
                <a:solidFill>
                  <a:srgbClr val="FF0000"/>
                </a:solidFill>
              </a:rPr>
              <a:t>p−1</a:t>
            </a:r>
            <a:r>
              <a:rPr sz="2400" b="0" dirty="0">
                <a:solidFill>
                  <a:srgbClr val="FF0000"/>
                </a:solidFill>
              </a:rPr>
              <a:t>≡1(mod)</a:t>
            </a:r>
            <a:r>
              <a:rPr sz="2400" b="0" dirty="0" err="1">
                <a:solidFill>
                  <a:srgbClr val="FF0000"/>
                </a:solidFill>
              </a:rPr>
              <a:t>p，那么</a:t>
            </a:r>
            <a:r>
              <a:rPr lang="en-US" sz="2400" b="0" dirty="0" err="1">
                <a:solidFill>
                  <a:srgbClr val="FF0000"/>
                </a:solidFill>
              </a:rPr>
              <a:t>s</a:t>
            </a:r>
            <a:r>
              <a:rPr sz="2400" b="0" dirty="0" err="1">
                <a:solidFill>
                  <a:srgbClr val="FF0000"/>
                </a:solidFill>
              </a:rPr>
              <a:t>olve</a:t>
            </a:r>
            <a:r>
              <a:rPr sz="2400" b="0" dirty="0">
                <a:solidFill>
                  <a:srgbClr val="FF0000"/>
                </a:solidFill>
              </a:rPr>
              <a:t>(</a:t>
            </a:r>
            <a:r>
              <a:rPr sz="2400" b="0" dirty="0" err="1">
                <a:solidFill>
                  <a:srgbClr val="FF0000"/>
                </a:solidFill>
              </a:rPr>
              <a:t>t,n</a:t>
            </a:r>
            <a:r>
              <a:rPr sz="2400" b="0" dirty="0">
                <a:solidFill>
                  <a:srgbClr val="FF0000"/>
                </a:solidFill>
              </a:rPr>
              <a:t>)=5</a:t>
            </a:r>
            <a:r>
              <a:rPr sz="2400" b="0" baseline="30000" dirty="0">
                <a:solidFill>
                  <a:srgbClr val="FF0000"/>
                </a:solidFill>
              </a:rPr>
              <a:t>t−1</a:t>
            </a:r>
            <a:r>
              <a:rPr lang="en-US" sz="2400" dirty="0">
                <a:solidFill>
                  <a:srgbClr val="FF0000"/>
                </a:solidFill>
                <a:sym typeface="+mn-ea"/>
              </a:rPr>
              <a:t> </a:t>
            </a:r>
            <a:r>
              <a:rPr sz="2400" b="0" dirty="0">
                <a:solidFill>
                  <a:srgbClr val="FF0000"/>
                </a:solidFill>
              </a:rPr>
              <a:t>mod</a:t>
            </a:r>
            <a:r>
              <a:rPr lang="en-US" sz="2400" b="0" dirty="0">
                <a:solidFill>
                  <a:srgbClr val="FF0000"/>
                </a:solidFill>
              </a:rPr>
              <a:t> </a:t>
            </a:r>
            <a:r>
              <a:rPr sz="2400" b="0" dirty="0" err="1">
                <a:solidFill>
                  <a:srgbClr val="FF0000"/>
                </a:solidFill>
              </a:rPr>
              <a:t>n，即</a:t>
            </a:r>
            <a:r>
              <a:rPr sz="2400" b="0" dirty="0">
                <a:solidFill>
                  <a:srgbClr val="FF0000"/>
                </a:solidFill>
              </a:rPr>
              <a:t> a</a:t>
            </a:r>
            <a:r>
              <a:rPr sz="2400" b="0" baseline="30000" dirty="0">
                <a:solidFill>
                  <a:srgbClr val="FF0000"/>
                </a:solidFill>
              </a:rPr>
              <a:t>22</a:t>
            </a:r>
            <a:r>
              <a:rPr sz="2400" b="0" dirty="0">
                <a:solidFill>
                  <a:srgbClr val="FF0000"/>
                </a:solidFill>
              </a:rPr>
              <a:t>≡1(mod)23</a:t>
            </a:r>
          </a:p>
        </p:txBody>
      </p:sp>
      <p:sp>
        <p:nvSpPr>
          <p:cNvPr id="4" name="文本框 3"/>
          <p:cNvSpPr txBox="1"/>
          <p:nvPr/>
        </p:nvSpPr>
        <p:spPr>
          <a:xfrm>
            <a:off x="1700530" y="4404995"/>
            <a:ext cx="9700260" cy="2308324"/>
          </a:xfrm>
          <a:prstGeom prst="rect">
            <a:avLst/>
          </a:prstGeom>
        </p:spPr>
        <p:txBody>
          <a:bodyPr wrap="square">
            <a:spAutoFit/>
          </a:bodyPr>
          <a:lstStyle/>
          <a:p>
            <a:pPr marL="0" indent="0" algn="l" defTabSz="266700">
              <a:spcAft>
                <a:spcPct val="0"/>
              </a:spcAft>
            </a:pPr>
            <a:r>
              <a:rPr lang="zh-CN" altLang="en-US" sz="2400" dirty="0">
                <a:solidFill>
                  <a:srgbClr val="121212"/>
                </a:solidFill>
                <a:latin typeface="+mn-ea"/>
              </a:rPr>
              <a:t>【</a:t>
            </a:r>
            <a:r>
              <a:rPr lang="en-US" altLang="zh-CN" sz="2400" dirty="0">
                <a:solidFill>
                  <a:srgbClr val="121212"/>
                </a:solidFill>
                <a:latin typeface="+mn-ea"/>
              </a:rPr>
              <a:t>2021CSP-S</a:t>
            </a:r>
            <a:r>
              <a:rPr lang="zh-CN" altLang="en-US" sz="2400" dirty="0">
                <a:solidFill>
                  <a:srgbClr val="121212"/>
                </a:solidFill>
                <a:latin typeface="+mn-ea"/>
              </a:rPr>
              <a:t>】</a:t>
            </a:r>
            <a:r>
              <a:rPr lang="en-US" altLang="zh-CN" sz="2400" dirty="0">
                <a:solidFill>
                  <a:srgbClr val="121212"/>
                </a:solidFill>
                <a:latin typeface="+mn-ea"/>
              </a:rPr>
              <a:t>3</a:t>
            </a:r>
            <a:r>
              <a:rPr lang="zh-CN" altLang="en-US" sz="2400" dirty="0">
                <a:solidFill>
                  <a:srgbClr val="121212"/>
                </a:solidFill>
                <a:latin typeface="+mn-ea"/>
              </a:rPr>
              <a:t>、在程序运行过程中，如果递归调用的层数过多，可能会由于（ ）引发错误。</a:t>
            </a:r>
          </a:p>
          <a:p>
            <a:pPr marL="0" indent="0" algn="l" defTabSz="266700">
              <a:spcAft>
                <a:spcPct val="0"/>
              </a:spcAft>
            </a:pPr>
            <a:r>
              <a:rPr lang="en-US" altLang="zh-CN" sz="2400" dirty="0">
                <a:solidFill>
                  <a:srgbClr val="121212"/>
                </a:solidFill>
                <a:latin typeface="+mn-ea"/>
              </a:rPr>
              <a:t>A. </a:t>
            </a:r>
            <a:r>
              <a:rPr lang="zh-CN" altLang="en-US" sz="2400" dirty="0">
                <a:solidFill>
                  <a:srgbClr val="121212"/>
                </a:solidFill>
                <a:latin typeface="+mn-ea"/>
              </a:rPr>
              <a:t>系统分配的栈空间溢出</a:t>
            </a:r>
            <a:r>
              <a:rPr lang="en-US" altLang="zh-CN" sz="2400" dirty="0">
                <a:solidFill>
                  <a:srgbClr val="121212"/>
                </a:solidFill>
                <a:latin typeface="+mn-ea"/>
              </a:rPr>
              <a:t>   B. </a:t>
            </a:r>
            <a:r>
              <a:rPr lang="zh-CN" altLang="en-US" sz="2400" dirty="0">
                <a:solidFill>
                  <a:srgbClr val="121212"/>
                </a:solidFill>
                <a:latin typeface="+mn-ea"/>
              </a:rPr>
              <a:t>系统分配的队列空间溢出</a:t>
            </a:r>
          </a:p>
          <a:p>
            <a:pPr marL="0" indent="0" algn="l" defTabSz="266700">
              <a:spcAft>
                <a:spcPct val="0"/>
              </a:spcAft>
            </a:pPr>
            <a:r>
              <a:rPr lang="en-US" altLang="zh-CN" sz="2400" dirty="0">
                <a:solidFill>
                  <a:srgbClr val="121212"/>
                </a:solidFill>
                <a:latin typeface="+mn-ea"/>
              </a:rPr>
              <a:t>C. </a:t>
            </a:r>
            <a:r>
              <a:rPr lang="zh-CN" altLang="en-US" sz="2400" dirty="0">
                <a:solidFill>
                  <a:srgbClr val="121212"/>
                </a:solidFill>
                <a:latin typeface="+mn-ea"/>
              </a:rPr>
              <a:t>系统分配的链表空间溢出</a:t>
            </a:r>
          </a:p>
          <a:p>
            <a:pPr marL="0" indent="0" algn="l" defTabSz="266700">
              <a:spcAft>
                <a:spcPct val="0"/>
              </a:spcAft>
            </a:pPr>
            <a:r>
              <a:rPr lang="en-US" altLang="zh-CN" sz="2400" dirty="0">
                <a:solidFill>
                  <a:srgbClr val="121212"/>
                </a:solidFill>
                <a:latin typeface="+mn-ea"/>
              </a:rPr>
              <a:t>D. </a:t>
            </a:r>
            <a:r>
              <a:rPr lang="zh-CN" altLang="en-US" sz="2400" dirty="0">
                <a:solidFill>
                  <a:srgbClr val="121212"/>
                </a:solidFill>
                <a:latin typeface="+mn-ea"/>
              </a:rPr>
              <a:t>系统分配的堆空间溢出</a:t>
            </a:r>
          </a:p>
          <a:p>
            <a:pPr indent="0"/>
            <a:r>
              <a:rPr sz="2400" dirty="0" err="1">
                <a:solidFill>
                  <a:srgbClr val="FF0000"/>
                </a:solidFill>
                <a:latin typeface="+mn-ea"/>
                <a:sym typeface="+mn-ea"/>
              </a:rPr>
              <a:t>答案：A</a:t>
            </a:r>
            <a:endParaRPr lang="en-US" altLang="zh-CN" sz="2400" dirty="0">
              <a:solidFill>
                <a:srgbClr val="FF0000"/>
              </a:solidFill>
              <a:latin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08785" y="532130"/>
            <a:ext cx="9525000" cy="5632311"/>
          </a:xfrm>
          <a:prstGeom prst="rect">
            <a:avLst/>
          </a:prstGeom>
          <a:noFill/>
          <a:ln w="9525">
            <a:noFill/>
          </a:ln>
        </p:spPr>
        <p:txBody>
          <a:bodyPr wrap="square">
            <a:spAutoFit/>
          </a:bodyPr>
          <a:lstStyle/>
          <a:p>
            <a:pPr indent="0"/>
            <a:r>
              <a:rPr lang="zh-CN" sz="2400" b="0" dirty="0">
                <a:latin typeface="Calibri" panose="020F0502020204030204" charset="0"/>
                <a:ea typeface="宋体" panose="02010600030101010101" pitchFamily="2" charset="-122"/>
              </a:rPr>
              <a:t>【</a:t>
            </a:r>
            <a:r>
              <a:rPr lang="en-US" sz="2400" b="0" dirty="0">
                <a:latin typeface="Calibri" panose="020F0502020204030204" charset="0"/>
              </a:rPr>
              <a:t>2020CSP-J</a:t>
            </a:r>
            <a:r>
              <a:rPr lang="zh-CN" sz="2400" b="0" dirty="0">
                <a:latin typeface="Calibri" panose="020F0502020204030204" charset="0"/>
                <a:ea typeface="宋体" panose="02010600030101010101" pitchFamily="2" charset="-122"/>
              </a:rPr>
              <a:t>】</a:t>
            </a:r>
            <a:r>
              <a:rPr lang="en-US" sz="2400" b="0" dirty="0">
                <a:latin typeface="Calibri" panose="020F0502020204030204" charset="0"/>
              </a:rPr>
              <a:t>6.</a:t>
            </a:r>
            <a:r>
              <a:rPr lang="zh-CN" sz="2400" b="0" dirty="0">
                <a:ea typeface="宋体" panose="02010600030101010101" pitchFamily="2" charset="-122"/>
              </a:rPr>
              <a:t>设</a:t>
            </a:r>
            <a:r>
              <a:rPr lang="en-US" sz="2400" b="0" dirty="0">
                <a:latin typeface="Calibri" panose="020F0502020204030204" charset="0"/>
              </a:rPr>
              <a:t>A</a:t>
            </a:r>
            <a:r>
              <a:rPr lang="zh-CN" sz="2400" b="0" dirty="0">
                <a:ea typeface="宋体" panose="02010600030101010101" pitchFamily="2" charset="-122"/>
              </a:rPr>
              <a:t>是</a:t>
            </a:r>
            <a:r>
              <a:rPr lang="en-US" sz="2400" b="0" dirty="0">
                <a:latin typeface="Calibri" panose="020F0502020204030204" charset="0"/>
              </a:rPr>
              <a:t>n</a:t>
            </a:r>
            <a:r>
              <a:rPr lang="zh-CN" sz="2400" b="0" dirty="0">
                <a:ea typeface="宋体" panose="02010600030101010101" pitchFamily="2" charset="-122"/>
              </a:rPr>
              <a:t>个实数的数组，考虑下面的递归算法</a:t>
            </a:r>
            <a:endParaRPr lang="en-US" sz="2400" b="0" dirty="0">
              <a:latin typeface="Calibri" panose="020F0502020204030204" charset="0"/>
            </a:endParaRPr>
          </a:p>
          <a:p>
            <a:pPr indent="0"/>
            <a:r>
              <a:rPr lang="en-US" sz="2400" b="0" dirty="0">
                <a:latin typeface="Calibri" panose="020F0502020204030204" charset="0"/>
              </a:rPr>
              <a:t>XYZ(A[1..n])</a:t>
            </a:r>
          </a:p>
          <a:p>
            <a:pPr indent="0"/>
            <a:r>
              <a:rPr lang="en-US" sz="2400" b="0" dirty="0">
                <a:latin typeface="Calibri" panose="020F0502020204030204" charset="0"/>
              </a:rPr>
              <a:t>1. if n=1 then return A[1]</a:t>
            </a:r>
          </a:p>
          <a:p>
            <a:pPr indent="0"/>
            <a:r>
              <a:rPr lang="en-US" sz="2400" b="0" dirty="0">
                <a:latin typeface="Calibri" panose="020F0502020204030204" charset="0"/>
              </a:rPr>
              <a:t>2. else temp ——XYZ(A[1..n-1])</a:t>
            </a:r>
          </a:p>
          <a:p>
            <a:pPr indent="0"/>
            <a:r>
              <a:rPr lang="en-US" sz="2400" b="0" dirty="0">
                <a:latin typeface="Calibri" panose="020F0502020204030204" charset="0"/>
              </a:rPr>
              <a:t>3.if temp&lt;A[n]</a:t>
            </a:r>
          </a:p>
          <a:p>
            <a:pPr indent="0"/>
            <a:r>
              <a:rPr lang="en-US" sz="2400" b="0" dirty="0">
                <a:latin typeface="Calibri" panose="020F0502020204030204" charset="0"/>
              </a:rPr>
              <a:t>4.then return temp </a:t>
            </a:r>
          </a:p>
          <a:p>
            <a:pPr indent="0"/>
            <a:r>
              <a:rPr lang="en-US" sz="2400" b="0" dirty="0">
                <a:latin typeface="Calibri" panose="020F0502020204030204" charset="0"/>
              </a:rPr>
              <a:t>5.else return A[n]</a:t>
            </a:r>
            <a:endParaRPr lang="zh-CN" sz="2400" b="0" dirty="0">
              <a:ea typeface="宋体" panose="02010600030101010101" pitchFamily="2" charset="-122"/>
            </a:endParaRPr>
          </a:p>
          <a:p>
            <a:pPr indent="0"/>
            <a:r>
              <a:rPr lang="zh-CN" sz="2400" b="0" dirty="0">
                <a:ea typeface="宋体" panose="02010600030101010101" pitchFamily="2" charset="-122"/>
              </a:rPr>
              <a:t>请问算法</a:t>
            </a:r>
            <a:r>
              <a:rPr lang="en-US" sz="2400" b="0" dirty="0">
                <a:latin typeface="Calibri" panose="020F0502020204030204" charset="0"/>
              </a:rPr>
              <a:t>XYZ</a:t>
            </a:r>
            <a:r>
              <a:rPr lang="zh-CN" sz="2400" b="0" dirty="0">
                <a:ea typeface="宋体" panose="02010600030101010101" pitchFamily="2" charset="-122"/>
              </a:rPr>
              <a:t>的输出是什么（ ）。</a:t>
            </a:r>
            <a:endParaRPr lang="en-US" sz="2400" b="0" dirty="0">
              <a:latin typeface="Calibri" panose="020F0502020204030204" charset="0"/>
            </a:endParaRPr>
          </a:p>
          <a:p>
            <a:pPr indent="0"/>
            <a:r>
              <a:rPr lang="en-US" sz="2400" b="0" dirty="0">
                <a:latin typeface="Calibri" panose="020F0502020204030204" charset="0"/>
              </a:rPr>
              <a:t>A. A</a:t>
            </a:r>
            <a:r>
              <a:rPr lang="zh-CN" sz="2400" b="0" dirty="0">
                <a:ea typeface="宋体" panose="02010600030101010101" pitchFamily="2" charset="-122"/>
              </a:rPr>
              <a:t>数组的平均</a:t>
            </a:r>
            <a:r>
              <a:rPr lang="en-US" sz="2400" b="0" dirty="0">
                <a:latin typeface="Calibri" panose="020F0502020204030204" charset="0"/>
              </a:rPr>
              <a:t>		B. A</a:t>
            </a:r>
            <a:r>
              <a:rPr lang="zh-CN" sz="2400" b="0" dirty="0">
                <a:ea typeface="宋体" panose="02010600030101010101" pitchFamily="2" charset="-122"/>
              </a:rPr>
              <a:t>数组的最</a:t>
            </a:r>
            <a:r>
              <a:rPr lang="zh-CN" sz="2400" b="0" dirty="0">
                <a:latin typeface="Calibri" panose="020F0502020204030204" charset="0"/>
                <a:ea typeface="宋体" panose="02010600030101010101" pitchFamily="2" charset="-122"/>
              </a:rPr>
              <a:t>小</a:t>
            </a:r>
            <a:r>
              <a:rPr lang="zh-CN" sz="2400" b="0" dirty="0">
                <a:ea typeface="宋体" panose="02010600030101010101" pitchFamily="2" charset="-122"/>
              </a:rPr>
              <a:t>值</a:t>
            </a:r>
            <a:endParaRPr lang="en-US" sz="2400" b="0" dirty="0">
              <a:latin typeface="Calibri" panose="020F0502020204030204" charset="0"/>
            </a:endParaRPr>
          </a:p>
          <a:p>
            <a:pPr indent="0"/>
            <a:r>
              <a:rPr lang="en-US" sz="2400" b="0" dirty="0">
                <a:latin typeface="Calibri" panose="020F0502020204030204" charset="0"/>
              </a:rPr>
              <a:t>C. A</a:t>
            </a:r>
            <a:r>
              <a:rPr lang="zh-CN" sz="2400" b="0" dirty="0">
                <a:ea typeface="宋体" panose="02010600030101010101" pitchFamily="2" charset="-122"/>
              </a:rPr>
              <a:t>数组的最大值</a:t>
            </a:r>
            <a:r>
              <a:rPr lang="en-US" sz="2400" b="0" dirty="0">
                <a:latin typeface="Calibri" panose="020F0502020204030204" charset="0"/>
              </a:rPr>
              <a:t>		D. A</a:t>
            </a:r>
            <a:r>
              <a:rPr lang="zh-CN" sz="2400" b="0" dirty="0">
                <a:ea typeface="宋体" panose="02010600030101010101" pitchFamily="2" charset="-122"/>
              </a:rPr>
              <a:t>数组的</a:t>
            </a:r>
            <a:r>
              <a:rPr lang="zh-CN" sz="2400" b="0" dirty="0">
                <a:latin typeface="Calibri" panose="020F0502020204030204" charset="0"/>
                <a:ea typeface="宋体" panose="02010600030101010101" pitchFamily="2" charset="-122"/>
              </a:rPr>
              <a:t>中</a:t>
            </a:r>
            <a:r>
              <a:rPr lang="zh-CN" sz="2400" b="0" dirty="0">
                <a:ea typeface="宋体" panose="02010600030101010101" pitchFamily="2" charset="-122"/>
              </a:rPr>
              <a:t>值</a:t>
            </a:r>
            <a:endParaRPr lang="en-US" sz="2400" b="0" dirty="0">
              <a:solidFill>
                <a:srgbClr val="FF0000"/>
              </a:solidFill>
              <a:latin typeface="微软雅黑" panose="020B0503020204020204" charset="-122"/>
            </a:endParaRPr>
          </a:p>
          <a:p>
            <a:pPr indent="0"/>
            <a:r>
              <a:rPr lang="en-US" sz="2400" b="0" dirty="0">
                <a:solidFill>
                  <a:srgbClr val="FF0000"/>
                </a:solidFill>
                <a:latin typeface="微软雅黑" panose="020B0503020204020204" charset="-122"/>
              </a:rPr>
              <a:t>B</a:t>
            </a:r>
            <a:endParaRPr lang="zh-CN" sz="2400" b="0" dirty="0">
              <a:solidFill>
                <a:srgbClr val="FF0000"/>
              </a:solidFill>
              <a:ea typeface="微软雅黑" panose="020B0503020204020204" charset="-122"/>
            </a:endParaRPr>
          </a:p>
          <a:p>
            <a:pPr indent="0"/>
            <a:r>
              <a:rPr lang="en-US" altLang="en-US" sz="2400" b="0" dirty="0">
                <a:solidFill>
                  <a:srgbClr val="FF0000"/>
                </a:solidFill>
                <a:latin typeface="微软雅黑" panose="020B0503020204020204" charset="-122"/>
              </a:rPr>
              <a:t>分析递归函数，传入一个数组</a:t>
            </a:r>
            <a:r>
              <a:rPr lang="en-US" altLang="en-US" sz="2400" b="0" dirty="0">
                <a:solidFill>
                  <a:srgbClr val="FF0000"/>
                </a:solidFill>
                <a:latin typeface="微软雅黑" panose="020B0503020204020204" charset="-122"/>
              </a:rPr>
              <a:t>；</a:t>
            </a:r>
          </a:p>
          <a:p>
            <a:pPr indent="0"/>
            <a:r>
              <a:rPr lang="en-US" altLang="en-US" sz="2400" b="0" dirty="0">
                <a:solidFill>
                  <a:srgbClr val="FF0000"/>
                </a:solidFill>
                <a:latin typeface="微软雅黑" panose="020B0503020204020204" charset="-122"/>
              </a:rPr>
              <a:t>出口为</a:t>
            </a:r>
            <a:r>
              <a:rPr lang="en-US" altLang="en-US" sz="2400" b="0" dirty="0">
                <a:solidFill>
                  <a:srgbClr val="FF0000"/>
                </a:solidFill>
                <a:latin typeface="微软雅黑" panose="020B0503020204020204" charset="-122"/>
              </a:rPr>
              <a:t> n = = 1 ，</a:t>
            </a:r>
            <a:r>
              <a:rPr lang="en-US" altLang="en-US" sz="2400" b="0" dirty="0">
                <a:solidFill>
                  <a:srgbClr val="FF0000"/>
                </a:solidFill>
                <a:latin typeface="微软雅黑" panose="020B0503020204020204" charset="-122"/>
              </a:rPr>
              <a:t>返回数组第一个数</a:t>
            </a:r>
            <a:r>
              <a:rPr lang="en-US" altLang="en-US" sz="2400" b="0" dirty="0">
                <a:solidFill>
                  <a:srgbClr val="FF0000"/>
                </a:solidFill>
                <a:latin typeface="微软雅黑" panose="020B0503020204020204" charset="-122"/>
              </a:rPr>
              <a:t>，</a:t>
            </a:r>
          </a:p>
          <a:p>
            <a:pPr indent="0"/>
            <a:r>
              <a:rPr lang="en-US" altLang="en-US" sz="2400" b="0" dirty="0">
                <a:solidFill>
                  <a:srgbClr val="FF0000"/>
                </a:solidFill>
                <a:latin typeface="微软雅黑" panose="020B0503020204020204" charset="-122"/>
              </a:rPr>
              <a:t>其他情况返回最后一个数与在对</a:t>
            </a:r>
            <a:r>
              <a:rPr lang="en-US" altLang="en-US" sz="2400" b="0" dirty="0">
                <a:solidFill>
                  <a:srgbClr val="FF0000"/>
                </a:solidFill>
                <a:latin typeface="微软雅黑" panose="020B0503020204020204" charset="-122"/>
              </a:rPr>
              <a:t> 1~n-1 </a:t>
            </a:r>
            <a:r>
              <a:rPr lang="en-US" altLang="en-US" sz="2400" b="0" dirty="0">
                <a:solidFill>
                  <a:srgbClr val="FF0000"/>
                </a:solidFill>
                <a:latin typeface="微软雅黑" panose="020B0503020204020204" charset="-122"/>
              </a:rPr>
              <a:t>数组进行计算的最小值</a:t>
            </a:r>
            <a:r>
              <a:rPr lang="en-US" altLang="en-US" sz="2400" b="0" dirty="0">
                <a:solidFill>
                  <a:srgbClr val="FF0000"/>
                </a:solidFill>
                <a:latin typeface="微软雅黑" panose="020B0503020204020204" charset="-122"/>
              </a:rPr>
              <a:t>；</a:t>
            </a:r>
          </a:p>
          <a:p>
            <a:pPr indent="0"/>
            <a:r>
              <a:rPr lang="en-US" altLang="en-US" sz="2400" b="0" dirty="0">
                <a:solidFill>
                  <a:srgbClr val="FF0000"/>
                </a:solidFill>
                <a:latin typeface="微软雅黑" panose="020B0503020204020204" charset="-122"/>
              </a:rPr>
              <a:t>即为返回最小值</a:t>
            </a:r>
            <a:r>
              <a:rPr lang="en-US" altLang="en-US" sz="2400" b="0" dirty="0">
                <a:solidFill>
                  <a:srgbClr val="FF0000"/>
                </a:solidFill>
                <a:latin typeface="微软雅黑" panose="020B0503020204020204" charset="-122"/>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0108" y="853228"/>
            <a:ext cx="10340975" cy="5170170"/>
          </a:xfrm>
          <a:prstGeom prst="rect">
            <a:avLst/>
          </a:prstGeom>
        </p:spPr>
        <p:txBody>
          <a:bodyPr>
            <a:noAutofit/>
          </a:bodyPr>
          <a:lstStyle/>
          <a:p>
            <a:pPr marL="257175" indent="-222250" algn="l" defTabSz="266700" eaLnBrk="0" fontAlgn="base">
              <a:lnSpc>
                <a:spcPct val="102000"/>
              </a:lnSpc>
              <a:spcAft>
                <a:spcPct val="0"/>
              </a:spcAft>
            </a:pPr>
            <a:r>
              <a:rPr lang="zh-CN" altLang="en-US" sz="2400" dirty="0">
                <a:solidFill>
                  <a:srgbClr val="000000"/>
                </a:solidFill>
                <a:latin typeface="+mn-ea"/>
              </a:rPr>
              <a:t>（</a:t>
            </a:r>
            <a:r>
              <a:rPr lang="en-US" altLang="zh-CN" sz="2400" dirty="0">
                <a:solidFill>
                  <a:srgbClr val="000000"/>
                </a:solidFill>
                <a:latin typeface="+mn-ea"/>
              </a:rPr>
              <a:t>2022CSP-S</a:t>
            </a:r>
            <a:r>
              <a:rPr lang="zh-CN" altLang="en-US" sz="2400" dirty="0">
                <a:solidFill>
                  <a:srgbClr val="000000"/>
                </a:solidFill>
                <a:latin typeface="+mn-ea"/>
              </a:rPr>
              <a:t>）</a:t>
            </a:r>
            <a:r>
              <a:rPr lang="en-US" altLang="zh-CN" sz="2400" dirty="0">
                <a:solidFill>
                  <a:srgbClr val="000000"/>
                </a:solidFill>
                <a:latin typeface="+mn-ea"/>
              </a:rPr>
              <a:t>15.ack</a:t>
            </a:r>
            <a:r>
              <a:rPr lang="zh-CN" altLang="en-US" sz="2400" dirty="0">
                <a:solidFill>
                  <a:srgbClr val="000000"/>
                </a:solidFill>
                <a:latin typeface="+mn-ea"/>
              </a:rPr>
              <a:t>函数在输入参数“</a:t>
            </a:r>
            <a:r>
              <a:rPr lang="en-US" altLang="zh-CN" sz="2400" dirty="0">
                <a:solidFill>
                  <a:srgbClr val="000000"/>
                </a:solidFill>
                <a:latin typeface="+mn-ea"/>
              </a:rPr>
              <a:t> (2,2) ”</a:t>
            </a:r>
            <a:r>
              <a:rPr lang="zh-CN" altLang="en-US" sz="2400" dirty="0">
                <a:solidFill>
                  <a:srgbClr val="000000"/>
                </a:solidFill>
                <a:latin typeface="+mn-ea"/>
              </a:rPr>
              <a:t>时的返回值为</a:t>
            </a:r>
            <a:r>
              <a:rPr lang="en-US" altLang="zh-CN" sz="2400" dirty="0" smtClean="0">
                <a:solidFill>
                  <a:srgbClr val="000000"/>
                </a:solidFill>
                <a:latin typeface="+mn-ea"/>
              </a:rPr>
              <a:t>(   )</a:t>
            </a:r>
            <a:r>
              <a:rPr lang="zh-CN" altLang="en-US" sz="2400" dirty="0">
                <a:solidFill>
                  <a:srgbClr val="000000"/>
                </a:solidFill>
                <a:latin typeface="+mn-ea"/>
              </a:rPr>
              <a:t>。</a:t>
            </a:r>
            <a:r>
              <a:rPr lang="en-US" altLang="zh-CN" sz="2400" dirty="0">
                <a:solidFill>
                  <a:srgbClr val="000000"/>
                </a:solidFill>
                <a:latin typeface="+mn-ea"/>
              </a:rPr>
              <a:t> </a:t>
            </a:r>
            <a:endParaRPr lang="en-US" altLang="zh-CN" sz="2400" dirty="0" smtClean="0">
              <a:solidFill>
                <a:srgbClr val="000000"/>
              </a:solidFill>
              <a:latin typeface="+mn-ea"/>
            </a:endParaRPr>
          </a:p>
          <a:p>
            <a:pPr marL="257175" indent="-222250" algn="l" defTabSz="266700" eaLnBrk="0" fontAlgn="base">
              <a:lnSpc>
                <a:spcPct val="102000"/>
              </a:lnSpc>
              <a:spcAft>
                <a:spcPct val="0"/>
              </a:spcAft>
            </a:pPr>
            <a:r>
              <a:rPr lang="en-US" altLang="zh-CN" sz="2400" dirty="0" smtClean="0">
                <a:solidFill>
                  <a:srgbClr val="000000"/>
                </a:solidFill>
                <a:latin typeface="+mn-ea"/>
              </a:rPr>
              <a:t>unsigned</a:t>
            </a:r>
            <a:r>
              <a:rPr lang="en-US" altLang="zh-CN" sz="2400" dirty="0">
                <a:solidFill>
                  <a:srgbClr val="000000"/>
                </a:solidFill>
                <a:latin typeface="+mn-ea"/>
              </a:rPr>
              <a:t> ack(unsigned m,unsigned n) {</a:t>
            </a:r>
          </a:p>
          <a:p>
            <a:pPr marL="547370" indent="0" algn="l" defTabSz="266700" eaLnBrk="0" fontAlgn="base">
              <a:spcAft>
                <a:spcPct val="0"/>
              </a:spcAft>
            </a:pPr>
            <a:r>
              <a:rPr lang="en-US" altLang="zh-CN" sz="2400" dirty="0">
                <a:solidFill>
                  <a:srgbClr val="000000"/>
                </a:solidFill>
                <a:latin typeface="+mn-ea"/>
              </a:rPr>
              <a:t>if(m==0)return  n+1 ;</a:t>
            </a:r>
          </a:p>
          <a:p>
            <a:pPr marL="531495" indent="41275" algn="l" defTabSz="266700" eaLnBrk="0" fontAlgn="base">
              <a:spcAft>
                <a:spcPct val="0"/>
              </a:spcAft>
            </a:pPr>
            <a:r>
              <a:rPr lang="en-US" altLang="zh-CN" sz="2400" dirty="0">
                <a:solidFill>
                  <a:srgbClr val="000000"/>
                </a:solidFill>
                <a:latin typeface="+mn-ea"/>
              </a:rPr>
              <a:t>if(n==0)return ack(m-1,1) ;  return  ack(m-1,ack(m,n-1)) ;</a:t>
            </a:r>
          </a:p>
          <a:p>
            <a:pPr marL="264160" indent="0" algn="l" defTabSz="266700" eaLnBrk="0" fontAlgn="base">
              <a:spcAft>
                <a:spcPct val="0"/>
              </a:spcAft>
            </a:pPr>
            <a:r>
              <a:rPr lang="en-US" altLang="zh-CN" sz="2400" dirty="0">
                <a:solidFill>
                  <a:srgbClr val="000000"/>
                </a:solidFill>
                <a:latin typeface="+mn-ea"/>
              </a:rPr>
              <a:t>}</a:t>
            </a:r>
          </a:p>
          <a:p>
            <a:pPr marL="255905" indent="0" algn="l" defTabSz="266700" eaLnBrk="0" fontAlgn="base">
              <a:spcAft>
                <a:spcPct val="0"/>
              </a:spcAft>
            </a:pPr>
            <a:r>
              <a:rPr lang="en-US" altLang="zh-CN" sz="2400" dirty="0">
                <a:solidFill>
                  <a:srgbClr val="000000"/>
                </a:solidFill>
                <a:latin typeface="+mn-ea"/>
              </a:rPr>
              <a:t>A.5  B.7   C.9    D.13</a:t>
            </a:r>
          </a:p>
          <a:p>
            <a:pPr marL="4445" indent="-3810" algn="l" defTabSz="266700" eaLnBrk="0" fontAlgn="base">
              <a:spcAft>
                <a:spcPct val="0"/>
              </a:spcAft>
            </a:pPr>
            <a:r>
              <a:rPr lang="zh-CN" altLang="en-US" sz="2400" dirty="0">
                <a:solidFill>
                  <a:srgbClr val="FF0000"/>
                </a:solidFill>
                <a:latin typeface="+mn-ea"/>
              </a:rPr>
              <a:t>【答案】</a:t>
            </a:r>
            <a:r>
              <a:rPr lang="en-US" altLang="zh-CN" sz="2400" dirty="0">
                <a:solidFill>
                  <a:srgbClr val="FF0000"/>
                </a:solidFill>
                <a:latin typeface="+mn-ea"/>
              </a:rPr>
              <a:t>B </a:t>
            </a:r>
            <a:r>
              <a:rPr lang="zh-CN" altLang="en-US" sz="2400" dirty="0">
                <a:solidFill>
                  <a:srgbClr val="FF0000"/>
                </a:solidFill>
                <a:latin typeface="+mn-ea"/>
              </a:rPr>
              <a:t>模拟计算一下</a:t>
            </a:r>
            <a:r>
              <a:rPr lang="en-US" altLang="zh-CN" sz="2400" dirty="0">
                <a:solidFill>
                  <a:srgbClr val="FF0000"/>
                </a:solidFill>
                <a:latin typeface="+mn-ea"/>
              </a:rPr>
              <a:t> ack(1,0)=ack(0,1)=1+1=2</a:t>
            </a:r>
          </a:p>
          <a:p>
            <a:pPr marL="4445" indent="0" algn="l" defTabSz="266700" eaLnBrk="0" fontAlgn="base">
              <a:spcAft>
                <a:spcPct val="0"/>
              </a:spcAft>
            </a:pPr>
            <a:r>
              <a:rPr lang="en-US" altLang="zh-CN" sz="2400" dirty="0">
                <a:solidFill>
                  <a:srgbClr val="FF0000"/>
                </a:solidFill>
                <a:latin typeface="+mn-ea"/>
              </a:rPr>
              <a:t>ack(1,1)=ack(0,ack(1,0))=ack(1,0)+1=3 ack(2,0)=ack(1,1)=3</a:t>
            </a:r>
          </a:p>
          <a:p>
            <a:pPr marL="4445" indent="0" algn="l" defTabSz="266700" eaLnBrk="0" fontAlgn="base">
              <a:spcAft>
                <a:spcPct val="0"/>
              </a:spcAft>
            </a:pPr>
            <a:r>
              <a:rPr lang="en-US" altLang="zh-CN" sz="2400" dirty="0">
                <a:solidFill>
                  <a:srgbClr val="FF0000"/>
                </a:solidFill>
                <a:latin typeface="+mn-ea"/>
              </a:rPr>
              <a:t>ack(1,2)=ack(0,ack(1,1))=ack(0,3)=1+3=4 ack(1,3)=ack(0,ack(1,2))=ack(0,4)=1+4=5 ack(2,1)=ack(1,ack(2,0))=ack(1,3)=5</a:t>
            </a:r>
          </a:p>
          <a:p>
            <a:pPr marL="4445" indent="0" algn="l" defTabSz="266700" eaLnBrk="0" fontAlgn="base">
              <a:spcAft>
                <a:spcPct val="0"/>
              </a:spcAft>
            </a:pPr>
            <a:r>
              <a:rPr lang="en-US" altLang="zh-CN" sz="2400" dirty="0">
                <a:solidFill>
                  <a:srgbClr val="FF0000"/>
                </a:solidFill>
                <a:latin typeface="+mn-ea"/>
              </a:rPr>
              <a:t>ack(1,4)=ack(0,ack(1,3))=ack(0,5)=1+5=6</a:t>
            </a:r>
          </a:p>
          <a:p>
            <a:pPr marL="4445" indent="0" algn="l" defTabSz="266700" eaLnBrk="0" fontAlgn="base">
              <a:spcAft>
                <a:spcPct val="0"/>
              </a:spcAft>
            </a:pPr>
            <a:r>
              <a:rPr lang="en-US" altLang="zh-CN" sz="2400" dirty="0">
                <a:solidFill>
                  <a:srgbClr val="FF0000"/>
                </a:solidFill>
                <a:latin typeface="+mn-ea"/>
              </a:rPr>
              <a:t>ack(2,2)=ack(1,ack(2,1))=ack(1,5)=ack(0,ack(1,4))=1+6=7</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50315" y="612140"/>
            <a:ext cx="8374380" cy="5632311"/>
          </a:xfrm>
          <a:prstGeom prst="rect">
            <a:avLst/>
          </a:prstGeom>
          <a:noFill/>
          <a:ln w="9525">
            <a:noFill/>
          </a:ln>
        </p:spPr>
        <p:txBody>
          <a:bodyPr wrap="square">
            <a:spAutoFit/>
          </a:bodyPr>
          <a:lstStyle/>
          <a:p>
            <a:pPr indent="0"/>
            <a:r>
              <a:rPr lang="zh-CN" sz="2400" b="0" dirty="0">
                <a:solidFill>
                  <a:srgbClr val="121212"/>
                </a:solidFill>
                <a:ea typeface="微软雅黑" panose="020B0503020204020204" charset="-122"/>
              </a:rPr>
              <a:t>【</a:t>
            </a:r>
            <a:r>
              <a:rPr lang="en-US" sz="2400" b="0" dirty="0">
                <a:solidFill>
                  <a:srgbClr val="121212"/>
                </a:solidFill>
                <a:latin typeface="微软雅黑" panose="020B0503020204020204" charset="-122"/>
              </a:rPr>
              <a:t>2021CSP-J</a:t>
            </a:r>
            <a:r>
              <a:rPr lang="zh-CN" sz="2400" b="0" dirty="0">
                <a:solidFill>
                  <a:srgbClr val="121212"/>
                </a:solidFill>
                <a:ea typeface="微软雅黑" panose="020B0503020204020204" charset="-122"/>
              </a:rPr>
              <a:t>】</a:t>
            </a:r>
            <a:r>
              <a:rPr lang="en-US" sz="2400" b="0" dirty="0">
                <a:solidFill>
                  <a:srgbClr val="222222"/>
                </a:solidFill>
                <a:latin typeface="Arial" panose="020B0604020202020204" pitchFamily="34" charset="0"/>
              </a:rPr>
              <a:t>13.</a:t>
            </a:r>
            <a:r>
              <a:rPr lang="zh-CN" sz="2400" b="0" dirty="0">
                <a:solidFill>
                  <a:srgbClr val="222222"/>
                </a:solidFill>
                <a:ea typeface="宋体" panose="02010600030101010101" pitchFamily="2" charset="-122"/>
              </a:rPr>
              <a:t>考虑如下递归算法</a:t>
            </a:r>
            <a:endParaRPr lang="en-US" sz="2400" b="0" dirty="0">
              <a:solidFill>
                <a:srgbClr val="222222"/>
              </a:solidFill>
              <a:latin typeface="Arial" panose="020B0604020202020204" pitchFamily="34" charset="0"/>
            </a:endParaRPr>
          </a:p>
          <a:p>
            <a:pPr indent="0"/>
            <a:r>
              <a:rPr lang="en-US" sz="2400" b="0" dirty="0">
                <a:solidFill>
                  <a:srgbClr val="222222"/>
                </a:solidFill>
                <a:latin typeface="Arial" panose="020B0604020202020204" pitchFamily="34" charset="0"/>
              </a:rPr>
              <a:t>solve(n)</a:t>
            </a:r>
          </a:p>
          <a:p>
            <a:pPr indent="0"/>
            <a:r>
              <a:rPr lang="en-US" sz="2400" b="0" dirty="0">
                <a:solidFill>
                  <a:srgbClr val="222222"/>
                </a:solidFill>
                <a:latin typeface="Arial" panose="020B0604020202020204" pitchFamily="34" charset="0"/>
              </a:rPr>
              <a:t>If</a:t>
            </a:r>
            <a:r>
              <a:rPr lang="en-US" sz="2400" b="0" dirty="0">
                <a:solidFill>
                  <a:srgbClr val="222222"/>
                </a:solidFill>
                <a:latin typeface="Arial" panose="020B0604020202020204" pitchFamily="34" charset="0"/>
                <a:cs typeface="Arial" panose="020B0604020202020204" pitchFamily="34" charset="0"/>
              </a:rPr>
              <a:t> </a:t>
            </a:r>
            <a:r>
              <a:rPr lang="en-US" sz="2400" b="0" dirty="0">
                <a:solidFill>
                  <a:srgbClr val="222222"/>
                </a:solidFill>
                <a:latin typeface="Arial" panose="020B0604020202020204" pitchFamily="34" charset="0"/>
              </a:rPr>
              <a:t>n&lt;=1return1</a:t>
            </a:r>
          </a:p>
          <a:p>
            <a:pPr indent="0"/>
            <a:r>
              <a:rPr lang="en-US" sz="2400" b="0" dirty="0">
                <a:solidFill>
                  <a:srgbClr val="222222"/>
                </a:solidFill>
                <a:latin typeface="Arial" panose="020B0604020202020204" pitchFamily="34" charset="0"/>
              </a:rPr>
              <a:t>else</a:t>
            </a:r>
            <a:r>
              <a:rPr lang="en-US" sz="2400" b="0" dirty="0">
                <a:solidFill>
                  <a:srgbClr val="222222"/>
                </a:solidFill>
                <a:latin typeface="Arial" panose="020B0604020202020204" pitchFamily="34" charset="0"/>
                <a:cs typeface="Arial" panose="020B0604020202020204" pitchFamily="34" charset="0"/>
              </a:rPr>
              <a:t> </a:t>
            </a:r>
            <a:r>
              <a:rPr lang="en-US" sz="2400" b="0" dirty="0">
                <a:solidFill>
                  <a:srgbClr val="222222"/>
                </a:solidFill>
                <a:latin typeface="Arial" panose="020B0604020202020204" pitchFamily="34" charset="0"/>
              </a:rPr>
              <a:t>if</a:t>
            </a:r>
            <a:r>
              <a:rPr lang="en-US" sz="2400" b="0" dirty="0">
                <a:solidFill>
                  <a:srgbClr val="222222"/>
                </a:solidFill>
                <a:latin typeface="Arial" panose="020B0604020202020204" pitchFamily="34" charset="0"/>
                <a:cs typeface="Arial" panose="020B0604020202020204" pitchFamily="34" charset="0"/>
              </a:rPr>
              <a:t> </a:t>
            </a:r>
            <a:r>
              <a:rPr lang="en-US" sz="2400" b="0" dirty="0">
                <a:solidFill>
                  <a:srgbClr val="222222"/>
                </a:solidFill>
                <a:latin typeface="Arial" panose="020B0604020202020204" pitchFamily="34" charset="0"/>
              </a:rPr>
              <a:t>n&gt;=5</a:t>
            </a:r>
            <a:r>
              <a:rPr lang="en-US" sz="2400" b="0" dirty="0">
                <a:solidFill>
                  <a:srgbClr val="222222"/>
                </a:solidFill>
                <a:latin typeface="Arial" panose="020B0604020202020204" pitchFamily="34" charset="0"/>
                <a:cs typeface="Arial" panose="020B0604020202020204" pitchFamily="34" charset="0"/>
              </a:rPr>
              <a:t> </a:t>
            </a:r>
            <a:r>
              <a:rPr lang="en-US" sz="2400" b="0" dirty="0">
                <a:solidFill>
                  <a:srgbClr val="222222"/>
                </a:solidFill>
                <a:latin typeface="Arial" panose="020B0604020202020204" pitchFamily="34" charset="0"/>
              </a:rPr>
              <a:t>return</a:t>
            </a:r>
            <a:r>
              <a:rPr lang="en-US" sz="2400" b="0" dirty="0">
                <a:solidFill>
                  <a:srgbClr val="222222"/>
                </a:solidFill>
                <a:latin typeface="Arial" panose="020B0604020202020204" pitchFamily="34" charset="0"/>
                <a:cs typeface="Arial" panose="020B0604020202020204" pitchFamily="34" charset="0"/>
              </a:rPr>
              <a:t> </a:t>
            </a:r>
            <a:r>
              <a:rPr lang="en-US" sz="2400" b="0" dirty="0">
                <a:solidFill>
                  <a:srgbClr val="222222"/>
                </a:solidFill>
                <a:latin typeface="Arial" panose="020B0604020202020204" pitchFamily="34" charset="0"/>
              </a:rPr>
              <a:t>n*solve(n-2)</a:t>
            </a:r>
          </a:p>
          <a:p>
            <a:pPr indent="0"/>
            <a:r>
              <a:rPr lang="en-US" sz="2400" b="0" dirty="0">
                <a:solidFill>
                  <a:srgbClr val="222222"/>
                </a:solidFill>
                <a:latin typeface="Arial" panose="020B0604020202020204" pitchFamily="34" charset="0"/>
              </a:rPr>
              <a:t>else</a:t>
            </a:r>
            <a:r>
              <a:rPr lang="en-US" sz="2400" b="0" dirty="0">
                <a:solidFill>
                  <a:srgbClr val="222222"/>
                </a:solidFill>
                <a:latin typeface="Arial" panose="020B0604020202020204" pitchFamily="34" charset="0"/>
                <a:cs typeface="Arial" panose="020B0604020202020204" pitchFamily="34" charset="0"/>
              </a:rPr>
              <a:t> </a:t>
            </a:r>
            <a:r>
              <a:rPr lang="en-US" sz="2400" b="0" dirty="0">
                <a:solidFill>
                  <a:srgbClr val="222222"/>
                </a:solidFill>
                <a:latin typeface="Arial" panose="020B0604020202020204" pitchFamily="34" charset="0"/>
              </a:rPr>
              <a:t>return</a:t>
            </a:r>
            <a:r>
              <a:rPr lang="en-US" sz="2400" b="0" dirty="0">
                <a:solidFill>
                  <a:srgbClr val="222222"/>
                </a:solidFill>
                <a:latin typeface="Arial" panose="020B0604020202020204" pitchFamily="34" charset="0"/>
                <a:cs typeface="Arial" panose="020B0604020202020204" pitchFamily="34" charset="0"/>
              </a:rPr>
              <a:t> </a:t>
            </a:r>
            <a:r>
              <a:rPr lang="en-US" sz="2400" b="0" dirty="0">
                <a:solidFill>
                  <a:srgbClr val="222222"/>
                </a:solidFill>
                <a:latin typeface="Arial" panose="020B0604020202020204" pitchFamily="34" charset="0"/>
              </a:rPr>
              <a:t>n*solve(n-1)</a:t>
            </a:r>
            <a:endParaRPr lang="zh-CN" sz="2400" b="0" dirty="0">
              <a:solidFill>
                <a:srgbClr val="222222"/>
              </a:solidFill>
              <a:ea typeface="宋体" panose="02010600030101010101" pitchFamily="2" charset="-122"/>
            </a:endParaRPr>
          </a:p>
          <a:p>
            <a:pPr indent="0"/>
            <a:r>
              <a:rPr lang="zh-CN" sz="2400" b="0" dirty="0">
                <a:solidFill>
                  <a:srgbClr val="222222"/>
                </a:solidFill>
                <a:ea typeface="宋体" panose="02010600030101010101" pitchFamily="2" charset="-122"/>
              </a:rPr>
              <a:t>则调用</a:t>
            </a:r>
            <a:r>
              <a:rPr lang="en-US" sz="2400" b="0" dirty="0">
                <a:solidFill>
                  <a:srgbClr val="222222"/>
                </a:solidFill>
                <a:latin typeface="Arial" panose="020B0604020202020204" pitchFamily="34" charset="0"/>
              </a:rPr>
              <a:t>solve(7)</a:t>
            </a:r>
            <a:r>
              <a:rPr lang="zh-CN" sz="2400" b="0" dirty="0">
                <a:solidFill>
                  <a:srgbClr val="222222"/>
                </a:solidFill>
                <a:ea typeface="宋体" panose="02010600030101010101" pitchFamily="2" charset="-122"/>
              </a:rPr>
              <a:t>得到的返回结果为</a:t>
            </a:r>
            <a:r>
              <a:rPr lang="zh-CN" sz="2400" b="0" dirty="0" smtClean="0">
                <a:solidFill>
                  <a:srgbClr val="222222"/>
                </a:solidFill>
                <a:ea typeface="宋体" panose="02010600030101010101" pitchFamily="2" charset="-122"/>
              </a:rPr>
              <a:t>（</a:t>
            </a:r>
            <a:r>
              <a:rPr lang="en-US" sz="2400" b="0" dirty="0" smtClean="0">
                <a:solidFill>
                  <a:srgbClr val="FF0000"/>
                </a:solidFill>
                <a:latin typeface="Arial" panose="020B0604020202020204" pitchFamily="34" charset="0"/>
              </a:rPr>
              <a:t>   </a:t>
            </a:r>
            <a:r>
              <a:rPr lang="zh-CN" sz="2400" b="0" dirty="0" smtClean="0">
                <a:solidFill>
                  <a:srgbClr val="222222"/>
                </a:solidFill>
                <a:ea typeface="宋体" panose="02010600030101010101" pitchFamily="2" charset="-122"/>
              </a:rPr>
              <a:t>）</a:t>
            </a:r>
            <a:r>
              <a:rPr lang="zh-CN" sz="2400" b="0" dirty="0">
                <a:solidFill>
                  <a:srgbClr val="222222"/>
                </a:solidFill>
                <a:ea typeface="宋体" panose="02010600030101010101" pitchFamily="2" charset="-122"/>
              </a:rPr>
              <a:t>。</a:t>
            </a:r>
            <a:endParaRPr lang="en-US" sz="2400" b="0" dirty="0">
              <a:solidFill>
                <a:srgbClr val="222222"/>
              </a:solidFill>
              <a:latin typeface="Arial" panose="020B0604020202020204" pitchFamily="34" charset="0"/>
            </a:endParaRPr>
          </a:p>
          <a:p>
            <a:pPr indent="0"/>
            <a:r>
              <a:rPr lang="en-US" sz="2400" b="0" dirty="0">
                <a:solidFill>
                  <a:srgbClr val="222222"/>
                </a:solidFill>
                <a:latin typeface="Arial" panose="020B0604020202020204" pitchFamily="34" charset="0"/>
              </a:rPr>
              <a:t>A.105     B.840      C.210      D.420</a:t>
            </a:r>
            <a:endParaRPr lang="zh-CN" sz="2400" b="0" dirty="0">
              <a:solidFill>
                <a:srgbClr val="647952"/>
              </a:solidFill>
              <a:ea typeface="宋体" panose="02010600030101010101" pitchFamily="2" charset="-122"/>
            </a:endParaRPr>
          </a:p>
          <a:p>
            <a:pPr indent="0"/>
            <a:endParaRPr lang="en-US" altLang="zh-CN" sz="2400" b="0" dirty="0" smtClean="0">
              <a:solidFill>
                <a:srgbClr val="FF0000"/>
              </a:solidFill>
              <a:ea typeface="宋体" panose="02010600030101010101" pitchFamily="2" charset="-122"/>
            </a:endParaRPr>
          </a:p>
          <a:p>
            <a:pPr indent="0"/>
            <a:r>
              <a:rPr lang="zh-CN" sz="2400" b="0" dirty="0" smtClean="0">
                <a:solidFill>
                  <a:srgbClr val="FF0000"/>
                </a:solidFill>
                <a:ea typeface="宋体" panose="02010600030101010101" pitchFamily="2" charset="-122"/>
              </a:rPr>
              <a:t>答案</a:t>
            </a:r>
            <a:r>
              <a:rPr lang="en-US" altLang="zh-CN" sz="2400" b="0" dirty="0" smtClean="0">
                <a:solidFill>
                  <a:srgbClr val="FF0000"/>
                </a:solidFill>
                <a:ea typeface="宋体" panose="02010600030101010101" pitchFamily="2" charset="-122"/>
              </a:rPr>
              <a:t>:C</a:t>
            </a:r>
          </a:p>
          <a:p>
            <a:pPr indent="0"/>
            <a:r>
              <a:rPr lang="zh-CN" sz="2400" b="0" dirty="0" smtClean="0">
                <a:solidFill>
                  <a:srgbClr val="FF0000"/>
                </a:solidFill>
                <a:ea typeface="宋体" panose="02010600030101010101" pitchFamily="2" charset="-122"/>
              </a:rPr>
              <a:t>解析</a:t>
            </a:r>
            <a:r>
              <a:rPr lang="zh-CN" sz="2400" b="0" dirty="0">
                <a:solidFill>
                  <a:srgbClr val="FF0000"/>
                </a:solidFill>
                <a:ea typeface="宋体" panose="02010600030101010101" pitchFamily="2" charset="-122"/>
              </a:rPr>
              <a:t>：画分支图草稿</a:t>
            </a:r>
            <a:r>
              <a:rPr lang="en-US" sz="2400" b="0" dirty="0">
                <a:solidFill>
                  <a:srgbClr val="FF0000"/>
                </a:solidFill>
                <a:latin typeface="宋体" panose="02010600030101010101" pitchFamily="2" charset="-122"/>
              </a:rPr>
              <a:t> </a:t>
            </a:r>
          </a:p>
          <a:p>
            <a:pPr indent="0"/>
            <a:r>
              <a:rPr lang="en-US" altLang="en-US" sz="2400" b="0" dirty="0">
                <a:solidFill>
                  <a:srgbClr val="FF0000"/>
                </a:solidFill>
                <a:latin typeface="宋体" panose="02010600030101010101" pitchFamily="2" charset="-122"/>
              </a:rPr>
              <a:t>将 7 带入，ans = 7*solve(5)</a:t>
            </a:r>
          </a:p>
          <a:p>
            <a:pPr indent="0"/>
            <a:r>
              <a:rPr lang="en-US" altLang="en-US" sz="2400" b="0" dirty="0">
                <a:solidFill>
                  <a:srgbClr val="FF0000"/>
                </a:solidFill>
                <a:latin typeface="宋体" panose="02010600030101010101" pitchFamily="2" charset="-122"/>
              </a:rPr>
              <a:t>将 5 带入， ans = 7*5*solve(3)</a:t>
            </a:r>
          </a:p>
          <a:p>
            <a:pPr indent="0"/>
            <a:r>
              <a:rPr lang="en-US" altLang="en-US" sz="2400" b="0" dirty="0">
                <a:solidFill>
                  <a:srgbClr val="FF0000"/>
                </a:solidFill>
                <a:latin typeface="宋体" panose="02010600030101010101" pitchFamily="2" charset="-122"/>
              </a:rPr>
              <a:t>将 3  带入，ans = 7*5*3*solve(2)</a:t>
            </a:r>
          </a:p>
          <a:p>
            <a:pPr indent="0"/>
            <a:r>
              <a:rPr lang="en-US" altLang="en-US" sz="2400" b="0" dirty="0">
                <a:solidFill>
                  <a:srgbClr val="FF0000"/>
                </a:solidFill>
                <a:latin typeface="宋体" panose="02010600030101010101" pitchFamily="2" charset="-122"/>
              </a:rPr>
              <a:t>将 2  带入，ans = 7*5*3*2*solve(1)</a:t>
            </a:r>
          </a:p>
          <a:p>
            <a:pPr indent="0"/>
            <a:r>
              <a:rPr lang="en-US" altLang="en-US" sz="2400" b="0" dirty="0">
                <a:solidFill>
                  <a:srgbClr val="FF0000"/>
                </a:solidFill>
                <a:latin typeface="宋体" panose="02010600030101010101" pitchFamily="2" charset="-122"/>
              </a:rPr>
              <a:t>将 1  带入，ans = 7*5*3*2*1 = 210</a:t>
            </a:r>
          </a:p>
        </p:txBody>
      </p:sp>
      <p:pic>
        <p:nvPicPr>
          <p:cNvPr id="4" name="图片 3"/>
          <p:cNvPicPr/>
          <p:nvPr/>
        </p:nvPicPr>
        <p:blipFill>
          <a:blip r:embed="rId2"/>
          <a:stretch>
            <a:fillRect/>
          </a:stretch>
        </p:blipFill>
        <p:spPr>
          <a:xfrm>
            <a:off x="7366000" y="1831233"/>
            <a:ext cx="4182533" cy="2740767"/>
          </a:xfrm>
          <a:prstGeom prst="rect">
            <a:avLst/>
          </a:prstGeom>
          <a:noFill/>
          <a:ln w="9525">
            <a:noFill/>
          </a:ln>
        </p:spPr>
      </p:pic>
      <p:pic>
        <p:nvPicPr>
          <p:cNvPr id="101" name="图片 100"/>
          <p:cNvPicPr/>
          <p:nvPr/>
        </p:nvPicPr>
        <p:blipFill>
          <a:blip r:embed="rId3"/>
          <a:stretch>
            <a:fillRect/>
          </a:stretch>
        </p:blipFill>
        <p:spPr>
          <a:xfrm>
            <a:off x="3556000" y="4704715"/>
            <a:ext cx="114300" cy="266700"/>
          </a:xfrm>
          <a:prstGeom prst="rect">
            <a:avLst/>
          </a:prstGeom>
          <a:noFill/>
          <a:ln w="9525">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1585595" y="1136861"/>
            <a:ext cx="9861338" cy="3046988"/>
          </a:xfrm>
          <a:prstGeom prst="rect">
            <a:avLst/>
          </a:prstGeom>
          <a:noFill/>
          <a:ln w="9525">
            <a:noFill/>
          </a:ln>
        </p:spPr>
        <p:txBody>
          <a:bodyPr wrap="square">
            <a:spAutoFit/>
          </a:bodyPr>
          <a:lstStyle/>
          <a:p>
            <a:pPr indent="0"/>
            <a:r>
              <a:rPr lang="zh-CN" sz="2400" b="0" dirty="0">
                <a:solidFill>
                  <a:srgbClr val="121212"/>
                </a:solidFill>
                <a:latin typeface="+mn-ea"/>
              </a:rPr>
              <a:t>【2021CSP-S】12、斐波那契数列的定义为：F</a:t>
            </a:r>
            <a:r>
              <a:rPr lang="zh-CN" sz="2400" b="0" baseline="-25000" dirty="0">
                <a:solidFill>
                  <a:srgbClr val="121212"/>
                </a:solidFill>
                <a:latin typeface="+mn-ea"/>
              </a:rPr>
              <a:t>1</a:t>
            </a:r>
            <a:r>
              <a:rPr lang="zh-CN" sz="2400" b="0" dirty="0">
                <a:solidFill>
                  <a:srgbClr val="121212"/>
                </a:solidFill>
                <a:latin typeface="+mn-ea"/>
              </a:rPr>
              <a:t>=1，F</a:t>
            </a:r>
            <a:r>
              <a:rPr lang="zh-CN" sz="2400" b="0" baseline="-25000" dirty="0">
                <a:solidFill>
                  <a:srgbClr val="121212"/>
                </a:solidFill>
                <a:latin typeface="+mn-ea"/>
              </a:rPr>
              <a:t>2</a:t>
            </a:r>
            <a:r>
              <a:rPr lang="zh-CN" sz="2400" b="0" dirty="0">
                <a:solidFill>
                  <a:srgbClr val="121212"/>
                </a:solidFill>
                <a:latin typeface="+mn-ea"/>
              </a:rPr>
              <a:t>=1，F</a:t>
            </a:r>
            <a:r>
              <a:rPr lang="zh-CN" sz="2400" b="0" baseline="-25000" dirty="0">
                <a:solidFill>
                  <a:srgbClr val="121212"/>
                </a:solidFill>
                <a:latin typeface="+mn-ea"/>
              </a:rPr>
              <a:t>n</a:t>
            </a:r>
            <a:r>
              <a:rPr lang="zh-CN" sz="2400" b="0" dirty="0">
                <a:solidFill>
                  <a:srgbClr val="121212"/>
                </a:solidFill>
                <a:latin typeface="+mn-ea"/>
              </a:rPr>
              <a:t>=F</a:t>
            </a:r>
            <a:r>
              <a:rPr lang="zh-CN" sz="2400" b="0" baseline="-25000" dirty="0">
                <a:solidFill>
                  <a:srgbClr val="121212"/>
                </a:solidFill>
                <a:latin typeface="+mn-ea"/>
              </a:rPr>
              <a:t>n−1</a:t>
            </a:r>
            <a:r>
              <a:rPr lang="zh-CN" sz="2400" b="0" dirty="0">
                <a:solidFill>
                  <a:srgbClr val="121212"/>
                </a:solidFill>
                <a:latin typeface="+mn-ea"/>
              </a:rPr>
              <a:t>+F</a:t>
            </a:r>
            <a:r>
              <a:rPr lang="zh-CN" sz="2400" b="0" baseline="-25000" dirty="0">
                <a:solidFill>
                  <a:srgbClr val="121212"/>
                </a:solidFill>
                <a:latin typeface="+mn-ea"/>
              </a:rPr>
              <a:t>n−2</a:t>
            </a:r>
            <a:r>
              <a:rPr lang="zh-CN" sz="2400" b="0" dirty="0">
                <a:solidFill>
                  <a:srgbClr val="121212"/>
                </a:solidFill>
                <a:latin typeface="+mn-ea"/>
              </a:rPr>
              <a:t>(n&gt;=3)项，其时间复杂度为（ ）。</a:t>
            </a:r>
            <a:endParaRPr lang="en-US" sz="2400" b="0" dirty="0">
              <a:solidFill>
                <a:srgbClr val="121212"/>
              </a:solidFill>
              <a:latin typeface="+mn-ea"/>
            </a:endParaRPr>
          </a:p>
          <a:p>
            <a:pPr indent="0"/>
            <a:r>
              <a:rPr lang="en-US" sz="2400" b="0" dirty="0">
                <a:solidFill>
                  <a:srgbClr val="121212"/>
                </a:solidFill>
                <a:latin typeface="+mn-ea"/>
              </a:rPr>
              <a:t>F(n):</a:t>
            </a:r>
          </a:p>
          <a:p>
            <a:pPr indent="0"/>
            <a:r>
              <a:rPr lang="en-US" sz="2400" b="0" dirty="0">
                <a:solidFill>
                  <a:srgbClr val="121212"/>
                </a:solidFill>
                <a:latin typeface="+mn-ea"/>
              </a:rPr>
              <a:t>    if n&lt;=2 return 1;</a:t>
            </a:r>
          </a:p>
          <a:p>
            <a:pPr indent="0"/>
            <a:r>
              <a:rPr lang="en-US" sz="2400" b="0" dirty="0">
                <a:solidFill>
                  <a:srgbClr val="121212"/>
                </a:solidFill>
                <a:latin typeface="+mn-ea"/>
              </a:rPr>
              <a:t>    else return F(n-1) + F(n-2);</a:t>
            </a:r>
          </a:p>
          <a:p>
            <a:pPr indent="0"/>
            <a:r>
              <a:rPr lang="en-US" sz="2400" b="0" dirty="0">
                <a:solidFill>
                  <a:srgbClr val="121212"/>
                </a:solidFill>
                <a:latin typeface="+mn-ea"/>
              </a:rPr>
              <a:t>A.O(n)         B.O(n</a:t>
            </a:r>
            <a:r>
              <a:rPr lang="en-US" sz="2400" b="0" baseline="30000" dirty="0">
                <a:solidFill>
                  <a:srgbClr val="121212"/>
                </a:solidFill>
                <a:latin typeface="+mn-ea"/>
              </a:rPr>
              <a:t>2</a:t>
            </a:r>
            <a:r>
              <a:rPr lang="en-US" sz="2400" b="0" dirty="0">
                <a:solidFill>
                  <a:srgbClr val="121212"/>
                </a:solidFill>
                <a:latin typeface="+mn-ea"/>
              </a:rPr>
              <a:t>)             C. O(2</a:t>
            </a:r>
            <a:r>
              <a:rPr lang="en-US" sz="2400" b="0" baseline="30000" dirty="0">
                <a:solidFill>
                  <a:srgbClr val="121212"/>
                </a:solidFill>
                <a:latin typeface="+mn-ea"/>
              </a:rPr>
              <a:t>n</a:t>
            </a:r>
            <a:r>
              <a:rPr lang="en-US" sz="2400" b="0" dirty="0">
                <a:solidFill>
                  <a:srgbClr val="121212"/>
                </a:solidFill>
                <a:latin typeface="+mn-ea"/>
              </a:rPr>
              <a:t>)               D. O(nlog n)</a:t>
            </a:r>
            <a:endParaRPr lang="zh-CN" sz="2400" b="0" dirty="0">
              <a:solidFill>
                <a:srgbClr val="121212"/>
              </a:solidFill>
              <a:latin typeface="+mn-ea"/>
            </a:endParaRPr>
          </a:p>
          <a:p>
            <a:pPr indent="0"/>
            <a:r>
              <a:rPr sz="2400" b="0" dirty="0" err="1">
                <a:solidFill>
                  <a:srgbClr val="FF0000"/>
                </a:solidFill>
                <a:latin typeface="+mn-ea"/>
              </a:rPr>
              <a:t>答案：C</a:t>
            </a:r>
            <a:endParaRPr sz="2400" b="0" dirty="0">
              <a:solidFill>
                <a:srgbClr val="FF0000"/>
              </a:solidFill>
              <a:latin typeface="+mn-ea"/>
            </a:endParaRPr>
          </a:p>
          <a:p>
            <a:pPr indent="0"/>
            <a:r>
              <a:rPr sz="2400" b="0" dirty="0">
                <a:solidFill>
                  <a:srgbClr val="FF0000"/>
                </a:solidFill>
                <a:latin typeface="+mn-ea"/>
              </a:rPr>
              <a:t>解析：每次递归分之为2次，n次需要分支，大约就是n个2相乘。</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986405" y="543772"/>
            <a:ext cx="8197215" cy="6384290"/>
          </a:xfrm>
          <a:prstGeom prst="rect">
            <a:avLst/>
          </a:prstGeom>
          <a:noFill/>
          <a:ln w="9525">
            <a:noFill/>
          </a:ln>
        </p:spPr>
        <p:txBody>
          <a:bodyPr wrap="square">
            <a:noAutofit/>
          </a:bodyPr>
          <a:lstStyle/>
          <a:p>
            <a:pPr indent="0"/>
            <a:r>
              <a:rPr lang="zh-CN" sz="2400" b="0" dirty="0">
                <a:latin typeface="+mn-ea"/>
              </a:rPr>
              <a:t>【</a:t>
            </a:r>
            <a:r>
              <a:rPr lang="en-US" sz="2400" b="0" dirty="0">
                <a:latin typeface="+mn-ea"/>
              </a:rPr>
              <a:t>2020CSP-S</a:t>
            </a:r>
            <a:r>
              <a:rPr lang="zh-CN" sz="2400" b="0" dirty="0">
                <a:latin typeface="+mn-ea"/>
              </a:rPr>
              <a:t>】</a:t>
            </a:r>
            <a:r>
              <a:rPr lang="zh-CN" sz="2400" b="0" dirty="0">
                <a:solidFill>
                  <a:srgbClr val="333333"/>
                </a:solidFill>
                <a:latin typeface="+mn-ea"/>
              </a:rPr>
              <a:t>6.下列哪些问题不能用贪心法精确求解?()</a:t>
            </a:r>
          </a:p>
          <a:p>
            <a:pPr indent="0"/>
            <a:r>
              <a:rPr lang="zh-CN" sz="2400" b="0" dirty="0">
                <a:solidFill>
                  <a:srgbClr val="333333"/>
                </a:solidFill>
                <a:latin typeface="+mn-ea"/>
              </a:rPr>
              <a:t>A.霍夫曼</a:t>
            </a:r>
            <a:r>
              <a:rPr lang="zh-CN" sz="2400" b="0" dirty="0" smtClean="0">
                <a:solidFill>
                  <a:srgbClr val="333333"/>
                </a:solidFill>
                <a:latin typeface="+mn-ea"/>
              </a:rPr>
              <a:t>编码</a:t>
            </a:r>
            <a:r>
              <a:rPr lang="en-US" altLang="zh-CN" sz="2400" b="0" dirty="0" smtClean="0">
                <a:solidFill>
                  <a:srgbClr val="333333"/>
                </a:solidFill>
                <a:latin typeface="+mn-ea"/>
              </a:rPr>
              <a:t>               </a:t>
            </a:r>
            <a:r>
              <a:rPr lang="zh-CN" sz="2400" b="0" dirty="0" smtClean="0">
                <a:solidFill>
                  <a:srgbClr val="333333"/>
                </a:solidFill>
                <a:latin typeface="+mn-ea"/>
              </a:rPr>
              <a:t>B</a:t>
            </a:r>
            <a:r>
              <a:rPr lang="zh-CN" sz="2400" b="0" dirty="0">
                <a:solidFill>
                  <a:srgbClr val="333333"/>
                </a:solidFill>
                <a:latin typeface="+mn-ea"/>
              </a:rPr>
              <a:t>.0-1背包问题</a:t>
            </a:r>
          </a:p>
          <a:p>
            <a:pPr indent="0"/>
            <a:r>
              <a:rPr lang="zh-CN" sz="2400" b="0" dirty="0">
                <a:solidFill>
                  <a:srgbClr val="333333"/>
                </a:solidFill>
                <a:latin typeface="+mn-ea"/>
              </a:rPr>
              <a:t>C.</a:t>
            </a:r>
            <a:r>
              <a:rPr lang="zh-CN" sz="2400" b="0" dirty="0" smtClean="0">
                <a:solidFill>
                  <a:srgbClr val="333333"/>
                </a:solidFill>
                <a:latin typeface="+mn-ea"/>
              </a:rPr>
              <a:t>最小生成树</a:t>
            </a:r>
            <a:r>
              <a:rPr lang="en-US" altLang="zh-CN" sz="2400" b="0" dirty="0" smtClean="0">
                <a:solidFill>
                  <a:srgbClr val="333333"/>
                </a:solidFill>
                <a:latin typeface="+mn-ea"/>
              </a:rPr>
              <a:t>               </a:t>
            </a:r>
            <a:r>
              <a:rPr lang="zh-CN" sz="2400" b="0" dirty="0" smtClean="0">
                <a:solidFill>
                  <a:srgbClr val="333333"/>
                </a:solidFill>
                <a:latin typeface="+mn-ea"/>
              </a:rPr>
              <a:t>D</a:t>
            </a:r>
            <a:r>
              <a:rPr lang="zh-CN" sz="2400" b="0" dirty="0">
                <a:solidFill>
                  <a:srgbClr val="333333"/>
                </a:solidFill>
                <a:latin typeface="+mn-ea"/>
              </a:rPr>
              <a:t>.单源最短路问题</a:t>
            </a:r>
            <a:endParaRPr lang="zh-CN" sz="2400" b="0" dirty="0">
              <a:solidFill>
                <a:srgbClr val="FF0000"/>
              </a:solidFill>
              <a:latin typeface="+mn-ea"/>
            </a:endParaRPr>
          </a:p>
          <a:p>
            <a:pPr indent="0"/>
            <a:r>
              <a:rPr lang="zh-CN" sz="2400" b="0" dirty="0">
                <a:solidFill>
                  <a:srgbClr val="FF0000"/>
                </a:solidFill>
                <a:latin typeface="+mn-ea"/>
              </a:rPr>
              <a:t>A为贪心。C的prim和kruskal为贪心。</a:t>
            </a:r>
          </a:p>
          <a:p>
            <a:pPr indent="0"/>
            <a:r>
              <a:rPr lang="zh-CN" sz="2400" b="0" dirty="0">
                <a:solidFill>
                  <a:srgbClr val="FF0000"/>
                </a:solidFill>
                <a:latin typeface="+mn-ea"/>
              </a:rPr>
              <a:t>D的dijsktra为贪心。</a:t>
            </a:r>
          </a:p>
          <a:p>
            <a:pPr indent="0"/>
            <a:r>
              <a:rPr lang="zh-CN" sz="2400" b="0" dirty="0">
                <a:solidFill>
                  <a:srgbClr val="FF0000"/>
                </a:solidFill>
                <a:latin typeface="+mn-ea"/>
              </a:rPr>
              <a:t>故选B。</a:t>
            </a:r>
          </a:p>
          <a:p>
            <a:pPr indent="0"/>
            <a:endParaRPr lang="zh-CN" altLang="en-US" sz="2400" b="0" dirty="0">
              <a:solidFill>
                <a:schemeClr val="tx1"/>
              </a:solidFill>
              <a:latin typeface="+mn-ea"/>
            </a:endParaRPr>
          </a:p>
          <a:p>
            <a:pPr indent="0"/>
            <a:r>
              <a:rPr lang="zh-CN" altLang="en-US" sz="2400" b="0" dirty="0">
                <a:solidFill>
                  <a:schemeClr val="tx1"/>
                </a:solidFill>
                <a:latin typeface="+mn-ea"/>
              </a:rPr>
              <a:t>【2019CSP-S】13.以下哪些算法不属于贪心算法？（  ）</a:t>
            </a:r>
          </a:p>
          <a:p>
            <a:pPr indent="0"/>
            <a:r>
              <a:rPr lang="zh-CN" altLang="en-US" sz="2400" b="0" dirty="0">
                <a:solidFill>
                  <a:schemeClr val="tx1"/>
                </a:solidFill>
                <a:latin typeface="+mn-ea"/>
              </a:rPr>
              <a:t>A.Dijkstra算法B.Floyd算法</a:t>
            </a:r>
          </a:p>
          <a:p>
            <a:pPr indent="0"/>
            <a:r>
              <a:rPr lang="zh-CN" altLang="en-US" sz="2400" b="0" dirty="0">
                <a:solidFill>
                  <a:schemeClr val="tx1"/>
                </a:solidFill>
                <a:latin typeface="+mn-ea"/>
              </a:rPr>
              <a:t>C.Prim算法D.Kruskal算法</a:t>
            </a:r>
          </a:p>
          <a:p>
            <a:pPr indent="0"/>
            <a:r>
              <a:rPr lang="zh-CN" altLang="en-US" sz="2400" b="0" dirty="0">
                <a:solidFill>
                  <a:srgbClr val="FF0000"/>
                </a:solidFill>
                <a:latin typeface="+mn-ea"/>
              </a:rPr>
              <a:t>答案：B</a:t>
            </a:r>
          </a:p>
          <a:p>
            <a:pPr indent="0"/>
            <a:r>
              <a:rPr lang="zh-CN" altLang="en-US" sz="2400" b="0" dirty="0">
                <a:solidFill>
                  <a:srgbClr val="FF0000"/>
                </a:solidFill>
                <a:latin typeface="+mn-ea"/>
              </a:rPr>
              <a:t>解析：Dijkstra算法需要每次选取d[i]最小的边;Prim算法需要每次选在集合E中选取权值最小的边;kruskal剩下的所有未选取的边中,找最小边。Floyd算法只需要按照顺序取边就可以了，Floyd是暴力不是贪心。</a:t>
            </a:r>
          </a:p>
        </p:txBody>
      </p:sp>
      <p:sp>
        <p:nvSpPr>
          <p:cNvPr id="2" name="标题 1"/>
          <p:cNvSpPr>
            <a:spLocks noGrp="1"/>
          </p:cNvSpPr>
          <p:nvPr>
            <p:ph type="title"/>
          </p:nvPr>
        </p:nvSpPr>
        <p:spPr/>
        <p:txBody>
          <a:bodyPr/>
          <a:lstStyle/>
          <a:p>
            <a:r>
              <a:rPr lang="zh-CN" altLang="en-US" dirty="0" smtClean="0"/>
              <a:t>贪心</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1422400" y="662305"/>
            <a:ext cx="9550400" cy="3416320"/>
          </a:xfrm>
          <a:prstGeom prst="rect">
            <a:avLst/>
          </a:prstGeom>
          <a:noFill/>
          <a:ln w="9525">
            <a:noFill/>
          </a:ln>
        </p:spPr>
        <p:txBody>
          <a:bodyPr wrap="square">
            <a:spAutoFit/>
          </a:bodyPr>
          <a:lstStyle/>
          <a:p>
            <a:pPr indent="0"/>
            <a:r>
              <a:rPr lang="zh-CN" sz="2400" b="0" dirty="0">
                <a:solidFill>
                  <a:srgbClr val="121212"/>
                </a:solidFill>
                <a:latin typeface="+mn-ea"/>
              </a:rPr>
              <a:t>【2021CSP-J】</a:t>
            </a:r>
            <a:r>
              <a:rPr lang="en-US" sz="2400" b="0" dirty="0">
                <a:solidFill>
                  <a:srgbClr val="222222"/>
                </a:solidFill>
                <a:latin typeface="+mn-ea"/>
              </a:rPr>
              <a:t>11.</a:t>
            </a:r>
            <a:r>
              <a:rPr lang="zh-CN" sz="2400" b="0" dirty="0">
                <a:solidFill>
                  <a:srgbClr val="222222"/>
                </a:solidFill>
                <a:latin typeface="+mn-ea"/>
              </a:rPr>
              <a:t>在数据压缩编码中的哈夫曼编码方法，在本质是一种（</a:t>
            </a:r>
            <a:r>
              <a:rPr lang="en-US" sz="2400" b="0" dirty="0">
                <a:solidFill>
                  <a:srgbClr val="FF0000"/>
                </a:solidFill>
                <a:latin typeface="+mn-ea"/>
              </a:rPr>
              <a:t>B</a:t>
            </a:r>
            <a:r>
              <a:rPr lang="zh-CN" sz="2400" b="0" dirty="0">
                <a:solidFill>
                  <a:srgbClr val="222222"/>
                </a:solidFill>
                <a:latin typeface="+mn-ea"/>
              </a:rPr>
              <a:t>）的策略。</a:t>
            </a:r>
            <a:endParaRPr lang="en-US" sz="2400" b="0" dirty="0">
              <a:solidFill>
                <a:srgbClr val="222222"/>
              </a:solidFill>
              <a:latin typeface="+mn-ea"/>
            </a:endParaRPr>
          </a:p>
          <a:p>
            <a:pPr indent="0"/>
            <a:r>
              <a:rPr lang="en-US" sz="2400" b="0" dirty="0">
                <a:solidFill>
                  <a:srgbClr val="222222"/>
                </a:solidFill>
                <a:latin typeface="+mn-ea"/>
              </a:rPr>
              <a:t>A.</a:t>
            </a:r>
            <a:r>
              <a:rPr lang="zh-CN" sz="2400" b="0" dirty="0">
                <a:solidFill>
                  <a:srgbClr val="222222"/>
                </a:solidFill>
                <a:latin typeface="+mn-ea"/>
              </a:rPr>
              <a:t>枚举</a:t>
            </a:r>
            <a:r>
              <a:rPr lang="en-US" altLang="zh-CN" sz="2400" b="0" dirty="0">
                <a:solidFill>
                  <a:srgbClr val="222222"/>
                </a:solidFill>
                <a:latin typeface="+mn-ea"/>
              </a:rPr>
              <a:t>              </a:t>
            </a:r>
            <a:r>
              <a:rPr lang="en-US" sz="2400" b="0" dirty="0">
                <a:solidFill>
                  <a:srgbClr val="222222"/>
                </a:solidFill>
                <a:latin typeface="+mn-ea"/>
              </a:rPr>
              <a:t>B.</a:t>
            </a:r>
            <a:r>
              <a:rPr lang="zh-CN" sz="2400" b="0" dirty="0">
                <a:solidFill>
                  <a:srgbClr val="222222"/>
                </a:solidFill>
                <a:latin typeface="+mn-ea"/>
              </a:rPr>
              <a:t>贪心</a:t>
            </a:r>
            <a:r>
              <a:rPr lang="en-US" altLang="zh-CN" sz="2400" b="0" dirty="0">
                <a:solidFill>
                  <a:srgbClr val="222222"/>
                </a:solidFill>
                <a:latin typeface="+mn-ea"/>
              </a:rPr>
              <a:t>          </a:t>
            </a:r>
            <a:r>
              <a:rPr lang="en-US" sz="2400" b="0" dirty="0">
                <a:solidFill>
                  <a:srgbClr val="222222"/>
                </a:solidFill>
                <a:latin typeface="+mn-ea"/>
              </a:rPr>
              <a:t>C.</a:t>
            </a:r>
            <a:r>
              <a:rPr lang="zh-CN" sz="2400" b="0" dirty="0">
                <a:solidFill>
                  <a:srgbClr val="222222"/>
                </a:solidFill>
                <a:latin typeface="+mn-ea"/>
              </a:rPr>
              <a:t>递归</a:t>
            </a:r>
            <a:r>
              <a:rPr lang="en-US" altLang="zh-CN" sz="2400" b="0" dirty="0">
                <a:solidFill>
                  <a:srgbClr val="222222"/>
                </a:solidFill>
                <a:latin typeface="+mn-ea"/>
              </a:rPr>
              <a:t>           </a:t>
            </a:r>
            <a:r>
              <a:rPr lang="en-US" sz="2400" b="0" dirty="0">
                <a:solidFill>
                  <a:srgbClr val="222222"/>
                </a:solidFill>
                <a:latin typeface="+mn-ea"/>
              </a:rPr>
              <a:t>D.</a:t>
            </a:r>
            <a:r>
              <a:rPr lang="zh-CN" sz="2400" b="0" dirty="0">
                <a:solidFill>
                  <a:srgbClr val="222222"/>
                </a:solidFill>
                <a:latin typeface="+mn-ea"/>
              </a:rPr>
              <a:t>动态规划</a:t>
            </a:r>
          </a:p>
          <a:p>
            <a:pPr indent="0"/>
            <a:r>
              <a:rPr lang="zh-CN" sz="2400" b="0" dirty="0">
                <a:solidFill>
                  <a:srgbClr val="FF0000"/>
                </a:solidFill>
                <a:latin typeface="+mn-ea"/>
              </a:rPr>
              <a:t>答案：B</a:t>
            </a:r>
            <a:r>
              <a:rPr lang="zh-CN" sz="2400" b="0" dirty="0" smtClean="0">
                <a:solidFill>
                  <a:srgbClr val="FF0000"/>
                </a:solidFill>
                <a:latin typeface="+mn-ea"/>
              </a:rPr>
              <a:t>，</a:t>
            </a:r>
            <a:endParaRPr lang="en-US" altLang="zh-CN" sz="2400" b="0" smtClean="0">
              <a:solidFill>
                <a:srgbClr val="FF0000"/>
              </a:solidFill>
              <a:latin typeface="+mn-ea"/>
            </a:endParaRPr>
          </a:p>
          <a:p>
            <a:pPr indent="0"/>
            <a:r>
              <a:rPr lang="zh-CN" sz="2400" b="0" smtClean="0">
                <a:solidFill>
                  <a:srgbClr val="FF0000"/>
                </a:solidFill>
                <a:latin typeface="+mn-ea"/>
              </a:rPr>
              <a:t>哈夫曼</a:t>
            </a:r>
            <a:r>
              <a:rPr lang="zh-CN" sz="2400" b="0" dirty="0">
                <a:solidFill>
                  <a:srgbClr val="FF0000"/>
                </a:solidFill>
                <a:latin typeface="+mn-ea"/>
              </a:rPr>
              <a:t>编码基于信源的概率统计模型，它的基本思路是，出现概率大的信源符号编短码，出现概率小的信源符号编长码，从而使平均码长最小。这是一种贪心策略，每次选取当前概率最大的符号使用现有的最短码。</a:t>
            </a:r>
          </a:p>
          <a:p>
            <a:pPr indent="0"/>
            <a:endParaRPr lang="zh-CN" altLang="en-US" sz="2400" b="0" dirty="0">
              <a:solidFill>
                <a:srgbClr val="FF0000"/>
              </a:solidFill>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812799" y="404495"/>
            <a:ext cx="10329333" cy="3416320"/>
          </a:xfrm>
          <a:prstGeom prst="rect">
            <a:avLst/>
          </a:prstGeom>
          <a:noFill/>
          <a:ln w="9525">
            <a:noFill/>
          </a:ln>
        </p:spPr>
        <p:txBody>
          <a:bodyPr wrap="square">
            <a:spAutoFit/>
          </a:bodyPr>
          <a:lstStyle/>
          <a:p>
            <a:pPr indent="0"/>
            <a:r>
              <a:rPr lang="zh-CN" sz="2400" b="0" dirty="0">
                <a:solidFill>
                  <a:srgbClr val="000000"/>
                </a:solidFill>
                <a:latin typeface="+mn-ea"/>
              </a:rPr>
              <a:t>【</a:t>
            </a:r>
            <a:r>
              <a:rPr lang="en-US" sz="2400" b="0" dirty="0">
                <a:solidFill>
                  <a:srgbClr val="000000"/>
                </a:solidFill>
                <a:latin typeface="+mn-ea"/>
              </a:rPr>
              <a:t>2019CSP-J</a:t>
            </a:r>
            <a:r>
              <a:rPr lang="zh-CN" sz="2400" b="0" dirty="0">
                <a:solidFill>
                  <a:srgbClr val="000000"/>
                </a:solidFill>
                <a:latin typeface="+mn-ea"/>
              </a:rPr>
              <a:t>】</a:t>
            </a:r>
            <a:r>
              <a:rPr lang="en-US" sz="2400" b="0" dirty="0">
                <a:solidFill>
                  <a:srgbClr val="000000"/>
                </a:solidFill>
                <a:latin typeface="+mn-ea"/>
                <a:cs typeface="宋体" panose="02010600030101010101" pitchFamily="2" charset="-122"/>
              </a:rPr>
              <a:t>4.</a:t>
            </a:r>
            <a:r>
              <a:rPr lang="zh-CN" sz="2400" b="0" dirty="0">
                <a:solidFill>
                  <a:srgbClr val="000000"/>
                </a:solidFill>
                <a:latin typeface="+mn-ea"/>
              </a:rPr>
              <a:t>若有如下程序段，其中</a:t>
            </a:r>
            <a:r>
              <a:rPr lang="en-US" sz="2400" b="0" dirty="0">
                <a:solidFill>
                  <a:srgbClr val="000000"/>
                </a:solidFill>
                <a:latin typeface="+mn-ea"/>
                <a:cs typeface="宋体" panose="02010600030101010101" pitchFamily="2" charset="-122"/>
              </a:rPr>
              <a:t>s</a:t>
            </a:r>
            <a:r>
              <a:rPr lang="zh-CN" sz="2400" b="0" dirty="0">
                <a:solidFill>
                  <a:srgbClr val="000000"/>
                </a:solidFill>
                <a:latin typeface="+mn-ea"/>
              </a:rPr>
              <a:t>、</a:t>
            </a:r>
            <a:r>
              <a:rPr lang="en-US" sz="2400" b="0" dirty="0">
                <a:solidFill>
                  <a:srgbClr val="000000"/>
                </a:solidFill>
                <a:latin typeface="+mn-ea"/>
                <a:cs typeface="宋体" panose="02010600030101010101" pitchFamily="2" charset="-122"/>
              </a:rPr>
              <a:t>a</a:t>
            </a:r>
            <a:r>
              <a:rPr lang="zh-CN" sz="2400" b="0" dirty="0">
                <a:solidFill>
                  <a:srgbClr val="000000"/>
                </a:solidFill>
                <a:latin typeface="+mn-ea"/>
              </a:rPr>
              <a:t>、</a:t>
            </a:r>
            <a:r>
              <a:rPr lang="en-US" sz="2400" b="0" dirty="0">
                <a:solidFill>
                  <a:srgbClr val="000000"/>
                </a:solidFill>
                <a:latin typeface="+mn-ea"/>
                <a:cs typeface="宋体" panose="02010600030101010101" pitchFamily="2" charset="-122"/>
              </a:rPr>
              <a:t>b</a:t>
            </a:r>
            <a:r>
              <a:rPr lang="zh-CN" sz="2400" b="0" dirty="0">
                <a:solidFill>
                  <a:srgbClr val="000000"/>
                </a:solidFill>
                <a:latin typeface="+mn-ea"/>
              </a:rPr>
              <a:t>、</a:t>
            </a:r>
            <a:r>
              <a:rPr lang="en-US" sz="2400" b="0" dirty="0">
                <a:solidFill>
                  <a:srgbClr val="000000"/>
                </a:solidFill>
                <a:latin typeface="+mn-ea"/>
                <a:cs typeface="宋体" panose="02010600030101010101" pitchFamily="2" charset="-122"/>
              </a:rPr>
              <a:t>c</a:t>
            </a:r>
            <a:r>
              <a:rPr lang="zh-CN" sz="2400" b="0" dirty="0">
                <a:solidFill>
                  <a:srgbClr val="000000"/>
                </a:solidFill>
                <a:latin typeface="+mn-ea"/>
              </a:rPr>
              <a:t>均已定义为整型变量，且</a:t>
            </a:r>
            <a:r>
              <a:rPr lang="en-US" sz="2400" b="0" dirty="0">
                <a:solidFill>
                  <a:srgbClr val="000000"/>
                </a:solidFill>
                <a:latin typeface="+mn-ea"/>
                <a:cs typeface="宋体" panose="02010600030101010101" pitchFamily="2" charset="-122"/>
              </a:rPr>
              <a:t>a</a:t>
            </a:r>
            <a:r>
              <a:rPr lang="zh-CN" sz="2400" b="0" dirty="0">
                <a:solidFill>
                  <a:srgbClr val="000000"/>
                </a:solidFill>
                <a:latin typeface="+mn-ea"/>
              </a:rPr>
              <a:t>、</a:t>
            </a:r>
            <a:r>
              <a:rPr lang="en-US" sz="2400" b="0" dirty="0">
                <a:solidFill>
                  <a:srgbClr val="000000"/>
                </a:solidFill>
                <a:latin typeface="+mn-ea"/>
                <a:cs typeface="宋体" panose="02010600030101010101" pitchFamily="2" charset="-122"/>
              </a:rPr>
              <a:t>c</a:t>
            </a:r>
            <a:r>
              <a:rPr lang="zh-CN" sz="2400" b="0" dirty="0">
                <a:solidFill>
                  <a:srgbClr val="000000"/>
                </a:solidFill>
                <a:latin typeface="+mn-ea"/>
              </a:rPr>
              <a:t>均已赋值</a:t>
            </a:r>
            <a:r>
              <a:rPr lang="en-US" sz="2400" b="0" dirty="0">
                <a:solidFill>
                  <a:srgbClr val="000000"/>
                </a:solidFill>
                <a:latin typeface="+mn-ea"/>
                <a:cs typeface="宋体" panose="02010600030101010101" pitchFamily="2" charset="-122"/>
              </a:rPr>
              <a:t>(c</a:t>
            </a:r>
            <a:r>
              <a:rPr lang="zh-CN" sz="2400" b="0" dirty="0">
                <a:solidFill>
                  <a:srgbClr val="000000"/>
                </a:solidFill>
                <a:latin typeface="+mn-ea"/>
              </a:rPr>
              <a:t>大于</a:t>
            </a:r>
            <a:r>
              <a:rPr lang="en-US" sz="2400" b="0" dirty="0">
                <a:solidFill>
                  <a:srgbClr val="000000"/>
                </a:solidFill>
                <a:latin typeface="+mn-ea"/>
                <a:cs typeface="宋体" panose="02010600030101010101" pitchFamily="2" charset="-122"/>
              </a:rPr>
              <a:t>0)</a:t>
            </a:r>
          </a:p>
          <a:p>
            <a:pPr indent="0"/>
            <a:r>
              <a:rPr lang="en-US" sz="2400" b="0" dirty="0">
                <a:solidFill>
                  <a:srgbClr val="000000"/>
                </a:solidFill>
                <a:latin typeface="+mn-ea"/>
                <a:cs typeface="宋体" panose="02010600030101010101" pitchFamily="2" charset="-122"/>
              </a:rPr>
              <a:t>s=a;</a:t>
            </a:r>
          </a:p>
          <a:p>
            <a:pPr indent="0"/>
            <a:r>
              <a:rPr lang="en-US" sz="2400" b="0" dirty="0">
                <a:solidFill>
                  <a:srgbClr val="000000"/>
                </a:solidFill>
                <a:latin typeface="+mn-ea"/>
                <a:cs typeface="宋体" panose="02010600030101010101" pitchFamily="2" charset="-122"/>
              </a:rPr>
              <a:t>for(b=1;b&lt;=</a:t>
            </a:r>
            <a:r>
              <a:rPr lang="en-US" sz="2400" b="0" dirty="0" err="1">
                <a:solidFill>
                  <a:srgbClr val="000000"/>
                </a:solidFill>
                <a:latin typeface="+mn-ea"/>
                <a:cs typeface="宋体" panose="02010600030101010101" pitchFamily="2" charset="-122"/>
              </a:rPr>
              <a:t>c;b</a:t>
            </a:r>
            <a:r>
              <a:rPr lang="en-US" sz="2400" b="0" dirty="0">
                <a:solidFill>
                  <a:srgbClr val="000000"/>
                </a:solidFill>
                <a:latin typeface="+mn-ea"/>
                <a:cs typeface="宋体" panose="02010600030101010101" pitchFamily="2" charset="-122"/>
              </a:rPr>
              <a:t>++)</a:t>
            </a:r>
          </a:p>
          <a:p>
            <a:pPr indent="0"/>
            <a:r>
              <a:rPr lang="en-US" sz="2400" b="0" dirty="0">
                <a:solidFill>
                  <a:srgbClr val="000000"/>
                </a:solidFill>
                <a:latin typeface="+mn-ea"/>
                <a:cs typeface="宋体" panose="02010600030101010101" pitchFamily="2" charset="-122"/>
              </a:rPr>
              <a:t>     s=s-1;</a:t>
            </a:r>
          </a:p>
          <a:p>
            <a:pPr indent="0"/>
            <a:r>
              <a:rPr lang="zh-CN" sz="2400" b="0" dirty="0">
                <a:solidFill>
                  <a:srgbClr val="000000"/>
                </a:solidFill>
                <a:latin typeface="+mn-ea"/>
              </a:rPr>
              <a:t>则与上述程序段功能等价的赋值语句是</a:t>
            </a:r>
            <a:r>
              <a:rPr lang="en-US" sz="2400" b="0" dirty="0">
                <a:solidFill>
                  <a:srgbClr val="000000"/>
                </a:solidFill>
                <a:latin typeface="+mn-ea"/>
                <a:cs typeface="宋体" panose="02010600030101010101" pitchFamily="2" charset="-122"/>
              </a:rPr>
              <a:t>(</a:t>
            </a:r>
            <a:r>
              <a:rPr lang="zh-CN" sz="2400" b="0" dirty="0">
                <a:solidFill>
                  <a:srgbClr val="000000"/>
                </a:solidFill>
                <a:latin typeface="+mn-ea"/>
              </a:rPr>
              <a:t>）</a:t>
            </a:r>
            <a:endParaRPr lang="en-US" sz="2400" b="0" dirty="0">
              <a:solidFill>
                <a:srgbClr val="000000"/>
              </a:solidFill>
              <a:latin typeface="+mn-ea"/>
              <a:cs typeface="宋体" panose="02010600030101010101" pitchFamily="2" charset="-122"/>
            </a:endParaRPr>
          </a:p>
          <a:p>
            <a:pPr indent="0"/>
            <a:r>
              <a:rPr lang="en-US" sz="2400" b="0" dirty="0">
                <a:solidFill>
                  <a:srgbClr val="000000"/>
                </a:solidFill>
                <a:latin typeface="+mn-ea"/>
                <a:cs typeface="宋体" panose="02010600030101010101" pitchFamily="2" charset="-122"/>
              </a:rPr>
              <a:t>A.s=a-c;      B.s=a-b;    C.s=s-c ;           D.s=b-c;</a:t>
            </a:r>
            <a:endParaRPr lang="zh-CN" sz="2400" b="0" dirty="0">
              <a:solidFill>
                <a:srgbClr val="000000"/>
              </a:solidFill>
              <a:latin typeface="+mn-ea"/>
            </a:endParaRPr>
          </a:p>
          <a:p>
            <a:pPr indent="0"/>
            <a:r>
              <a:rPr lang="zh-CN" sz="2400" b="0" dirty="0">
                <a:solidFill>
                  <a:srgbClr val="FF0000"/>
                </a:solidFill>
                <a:latin typeface="+mn-ea"/>
              </a:rPr>
              <a:t>答案：</a:t>
            </a:r>
            <a:r>
              <a:rPr lang="en-US" sz="2400" b="0" dirty="0">
                <a:solidFill>
                  <a:srgbClr val="FF0000"/>
                </a:solidFill>
                <a:latin typeface="+mn-ea"/>
                <a:cs typeface="宋体" panose="02010600030101010101" pitchFamily="2" charset="-122"/>
              </a:rPr>
              <a:t>A</a:t>
            </a:r>
            <a:endParaRPr lang="zh-CN" sz="2400" b="0" dirty="0">
              <a:solidFill>
                <a:srgbClr val="FF0000"/>
              </a:solidFill>
              <a:latin typeface="+mn-ea"/>
            </a:endParaRPr>
          </a:p>
          <a:p>
            <a:pPr indent="0"/>
            <a:r>
              <a:rPr lang="zh-CN" sz="2400" b="0" dirty="0">
                <a:solidFill>
                  <a:srgbClr val="FF0000"/>
                </a:solidFill>
                <a:latin typeface="+mn-ea"/>
              </a:rPr>
              <a:t>解析：</a:t>
            </a:r>
            <a:r>
              <a:rPr lang="en-US" sz="2400" b="0" dirty="0">
                <a:solidFill>
                  <a:srgbClr val="FF0000"/>
                </a:solidFill>
                <a:latin typeface="+mn-ea"/>
                <a:cs typeface="宋体" panose="02010600030101010101" pitchFamily="2" charset="-122"/>
              </a:rPr>
              <a:t>s</a:t>
            </a:r>
            <a:r>
              <a:rPr lang="zh-CN" sz="2400" b="0" dirty="0">
                <a:solidFill>
                  <a:srgbClr val="FF0000"/>
                </a:solidFill>
                <a:latin typeface="+mn-ea"/>
              </a:rPr>
              <a:t>初始化为</a:t>
            </a:r>
            <a:r>
              <a:rPr lang="en-US" sz="2400" b="0" dirty="0" err="1">
                <a:solidFill>
                  <a:srgbClr val="FF0000"/>
                </a:solidFill>
                <a:latin typeface="+mn-ea"/>
                <a:cs typeface="宋体" panose="02010600030101010101" pitchFamily="2" charset="-122"/>
              </a:rPr>
              <a:t>a;for</a:t>
            </a:r>
            <a:r>
              <a:rPr lang="zh-CN" sz="2400" b="0" dirty="0">
                <a:solidFill>
                  <a:srgbClr val="FF0000"/>
                </a:solidFill>
                <a:latin typeface="+mn-ea"/>
              </a:rPr>
              <a:t>循环执行</a:t>
            </a:r>
            <a:r>
              <a:rPr lang="en-US" sz="2400" b="0" dirty="0">
                <a:solidFill>
                  <a:srgbClr val="FF0000"/>
                </a:solidFill>
                <a:latin typeface="+mn-ea"/>
                <a:cs typeface="宋体" panose="02010600030101010101" pitchFamily="2" charset="-122"/>
              </a:rPr>
              <a:t>c</a:t>
            </a:r>
            <a:r>
              <a:rPr lang="zh-CN" sz="2400" b="0" dirty="0">
                <a:solidFill>
                  <a:srgbClr val="FF0000"/>
                </a:solidFill>
                <a:latin typeface="+mn-ea"/>
              </a:rPr>
              <a:t>次，每次</a:t>
            </a:r>
            <a:r>
              <a:rPr lang="en-US" sz="2400" b="0" dirty="0">
                <a:solidFill>
                  <a:srgbClr val="FF0000"/>
                </a:solidFill>
                <a:latin typeface="+mn-ea"/>
                <a:cs typeface="宋体" panose="02010600030101010101" pitchFamily="2" charset="-122"/>
              </a:rPr>
              <a:t>s</a:t>
            </a:r>
            <a:r>
              <a:rPr lang="zh-CN" sz="2400" b="0" dirty="0">
                <a:solidFill>
                  <a:srgbClr val="FF0000"/>
                </a:solidFill>
                <a:latin typeface="+mn-ea"/>
              </a:rPr>
              <a:t>减</a:t>
            </a:r>
            <a:r>
              <a:rPr lang="en-US" sz="2400" b="0" dirty="0">
                <a:solidFill>
                  <a:srgbClr val="FF0000"/>
                </a:solidFill>
                <a:latin typeface="+mn-ea"/>
                <a:cs typeface="宋体" panose="02010600030101010101" pitchFamily="2" charset="-122"/>
              </a:rPr>
              <a:t>1,</a:t>
            </a:r>
            <a:r>
              <a:rPr lang="zh-CN" sz="2400" b="0" dirty="0">
                <a:solidFill>
                  <a:srgbClr val="FF0000"/>
                </a:solidFill>
                <a:latin typeface="+mn-ea"/>
              </a:rPr>
              <a:t>共减</a:t>
            </a:r>
            <a:r>
              <a:rPr lang="en-US" sz="2400" b="0" dirty="0">
                <a:solidFill>
                  <a:srgbClr val="FF0000"/>
                </a:solidFill>
                <a:latin typeface="+mn-ea"/>
                <a:cs typeface="宋体" panose="02010600030101010101" pitchFamily="2" charset="-122"/>
              </a:rPr>
              <a:t>c,</a:t>
            </a:r>
            <a:r>
              <a:rPr lang="zh-CN" sz="2400" b="0" dirty="0">
                <a:solidFill>
                  <a:srgbClr val="FF0000"/>
                </a:solidFill>
                <a:latin typeface="+mn-ea"/>
              </a:rPr>
              <a:t>所以</a:t>
            </a:r>
            <a:r>
              <a:rPr lang="en-US" sz="2400" b="0" dirty="0">
                <a:solidFill>
                  <a:srgbClr val="FF0000"/>
                </a:solidFill>
                <a:latin typeface="+mn-ea"/>
                <a:cs typeface="宋体" panose="02010600030101010101" pitchFamily="2" charset="-122"/>
              </a:rPr>
              <a:t>s=a-c</a:t>
            </a:r>
            <a:endParaRPr lang="en-US" altLang="en-US" sz="2400" b="0" dirty="0">
              <a:solidFill>
                <a:srgbClr val="FF0000"/>
              </a:solidFill>
              <a:latin typeface="+mn-ea"/>
              <a:cs typeface="宋体" panose="02010600030101010101" pitchFamily="2" charset="-122"/>
            </a:endParaRPr>
          </a:p>
        </p:txBody>
      </p:sp>
      <p:sp>
        <p:nvSpPr>
          <p:cNvPr id="4" name="文本框 3"/>
          <p:cNvSpPr txBox="1"/>
          <p:nvPr/>
        </p:nvSpPr>
        <p:spPr>
          <a:xfrm>
            <a:off x="812799" y="4114800"/>
            <a:ext cx="10651068" cy="1938992"/>
          </a:xfrm>
          <a:prstGeom prst="rect">
            <a:avLst/>
          </a:prstGeom>
          <a:noFill/>
        </p:spPr>
        <p:txBody>
          <a:bodyPr wrap="square" rtlCol="0">
            <a:spAutoFit/>
          </a:bodyPr>
          <a:lstStyle/>
          <a:p>
            <a:pPr algn="l"/>
            <a:r>
              <a:rPr lang="zh-CN" altLang="en-US" sz="2400" dirty="0">
                <a:latin typeface="+mn-ea"/>
              </a:rPr>
              <a:t>【2019CSP-S】1.若有定义：</a:t>
            </a:r>
            <a:r>
              <a:rPr lang="zh-CN" altLang="en-US" sz="2400" dirty="0" smtClean="0">
                <a:latin typeface="+mn-ea"/>
              </a:rPr>
              <a:t>int a</a:t>
            </a:r>
            <a:r>
              <a:rPr lang="zh-CN" altLang="en-US" sz="2400" dirty="0">
                <a:latin typeface="+mn-ea"/>
              </a:rPr>
              <a:t>=7;</a:t>
            </a:r>
            <a:r>
              <a:rPr lang="zh-CN" altLang="en-US" sz="2400" dirty="0" smtClean="0">
                <a:latin typeface="+mn-ea"/>
              </a:rPr>
              <a:t>float x</a:t>
            </a:r>
            <a:r>
              <a:rPr lang="zh-CN" altLang="en-US" sz="2400" dirty="0">
                <a:latin typeface="+mn-ea"/>
              </a:rPr>
              <a:t>=2.5,y=4.7；则表达式x+a%3*(int)(x+y)%2的值是：（）</a:t>
            </a:r>
          </a:p>
          <a:p>
            <a:pPr algn="l"/>
            <a:r>
              <a:rPr lang="zh-CN" altLang="en-US" sz="2400" dirty="0">
                <a:latin typeface="+mn-ea"/>
              </a:rPr>
              <a:t>A.0.</a:t>
            </a:r>
            <a:r>
              <a:rPr lang="zh-CN" altLang="en-US" sz="2400" dirty="0" smtClean="0">
                <a:latin typeface="+mn-ea"/>
              </a:rPr>
              <a:t>000000          B</a:t>
            </a:r>
            <a:r>
              <a:rPr lang="zh-CN" altLang="en-US" sz="2400" dirty="0">
                <a:latin typeface="+mn-ea"/>
              </a:rPr>
              <a:t>.2.</a:t>
            </a:r>
            <a:r>
              <a:rPr lang="zh-CN" altLang="en-US" sz="2400" dirty="0" smtClean="0">
                <a:latin typeface="+mn-ea"/>
              </a:rPr>
              <a:t>750000      C</a:t>
            </a:r>
            <a:r>
              <a:rPr lang="zh-CN" altLang="en-US" sz="2400" dirty="0">
                <a:latin typeface="+mn-ea"/>
              </a:rPr>
              <a:t>.2.</a:t>
            </a:r>
            <a:r>
              <a:rPr lang="zh-CN" altLang="en-US" sz="2400" dirty="0" smtClean="0">
                <a:latin typeface="+mn-ea"/>
              </a:rPr>
              <a:t>500000    D</a:t>
            </a:r>
            <a:r>
              <a:rPr lang="zh-CN" altLang="en-US" sz="2400" dirty="0">
                <a:latin typeface="+mn-ea"/>
              </a:rPr>
              <a:t>.3.500000</a:t>
            </a:r>
          </a:p>
          <a:p>
            <a:pPr algn="l"/>
            <a:r>
              <a:rPr lang="zh-CN" altLang="en-US" sz="2400" dirty="0">
                <a:solidFill>
                  <a:srgbClr val="FF0000"/>
                </a:solidFill>
                <a:latin typeface="+mn-ea"/>
              </a:rPr>
              <a:t>答案：D</a:t>
            </a:r>
          </a:p>
          <a:p>
            <a:pPr algn="l"/>
            <a:r>
              <a:rPr lang="zh-CN" altLang="en-US" sz="2400" dirty="0">
                <a:solidFill>
                  <a:srgbClr val="FF0000"/>
                </a:solidFill>
                <a:latin typeface="+mn-ea"/>
              </a:rPr>
              <a:t>解析：x+y转整数等于7，7%3*7%2=1，再加x，答案为3.5。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12925" y="347980"/>
            <a:ext cx="8016875" cy="3416320"/>
          </a:xfrm>
          <a:prstGeom prst="rect">
            <a:avLst/>
          </a:prstGeom>
        </p:spPr>
        <p:txBody>
          <a:bodyPr wrap="square">
            <a:spAutoFit/>
          </a:bodyPr>
          <a:lstStyle/>
          <a:p>
            <a:pPr marL="0" indent="0" algn="just" defTabSz="266700">
              <a:spcAft>
                <a:spcPct val="0"/>
              </a:spcAft>
            </a:pPr>
            <a:r>
              <a:rPr lang="zh-CN" altLang="en-US" sz="2400" dirty="0">
                <a:latin typeface="+mn-ea"/>
              </a:rPr>
              <a:t>（</a:t>
            </a:r>
            <a:r>
              <a:rPr lang="en-US" altLang="zh-CN" sz="2400" dirty="0">
                <a:latin typeface="+mn-ea"/>
              </a:rPr>
              <a:t>2022CSP-J</a:t>
            </a:r>
            <a:r>
              <a:rPr lang="zh-CN" altLang="en-US" sz="2400" dirty="0">
                <a:latin typeface="+mn-ea"/>
              </a:rPr>
              <a:t>）</a:t>
            </a:r>
            <a:r>
              <a:rPr lang="en-US" altLang="zh-CN" sz="2400" dirty="0">
                <a:latin typeface="+mn-ea"/>
              </a:rPr>
              <a:t>3.</a:t>
            </a:r>
            <a:r>
              <a:rPr lang="zh-CN" altLang="en-US" sz="2400" dirty="0">
                <a:latin typeface="+mn-ea"/>
              </a:rPr>
              <a:t>运行以下代码片段的行为是（）。</a:t>
            </a:r>
          </a:p>
          <a:p>
            <a:pPr marL="0" indent="0" algn="just" defTabSz="266700">
              <a:spcAft>
                <a:spcPct val="0"/>
              </a:spcAft>
            </a:pPr>
            <a:r>
              <a:rPr lang="en-US" altLang="zh-CN" sz="2400" dirty="0">
                <a:latin typeface="+mn-ea"/>
              </a:rPr>
              <a:t> </a:t>
            </a:r>
            <a:r>
              <a:rPr lang="en-US" altLang="zh-CN" sz="2400" dirty="0" err="1" smtClean="0">
                <a:latin typeface="+mn-ea"/>
              </a:rPr>
              <a:t>int</a:t>
            </a:r>
            <a:r>
              <a:rPr lang="en-US" altLang="zh-CN" sz="2400" dirty="0" smtClean="0">
                <a:latin typeface="+mn-ea"/>
              </a:rPr>
              <a:t> </a:t>
            </a:r>
            <a:r>
              <a:rPr lang="en-US" altLang="zh-CN" sz="2400" dirty="0">
                <a:latin typeface="+mn-ea"/>
              </a:rPr>
              <a:t>x = 101</a:t>
            </a:r>
            <a:r>
              <a:rPr lang="en-US" altLang="zh-CN" sz="2400" dirty="0" smtClean="0">
                <a:latin typeface="+mn-ea"/>
              </a:rPr>
              <a:t>;</a:t>
            </a:r>
          </a:p>
          <a:p>
            <a:pPr marL="0" indent="0" algn="just" defTabSz="266700">
              <a:spcAft>
                <a:spcPct val="0"/>
              </a:spcAft>
            </a:pPr>
            <a:r>
              <a:rPr lang="en-US" altLang="zh-CN" sz="2400" dirty="0" smtClean="0">
                <a:latin typeface="+mn-ea"/>
              </a:rPr>
              <a:t> </a:t>
            </a:r>
            <a:r>
              <a:rPr lang="en-US" altLang="zh-CN" sz="2400" dirty="0" err="1" smtClean="0">
                <a:latin typeface="+mn-ea"/>
              </a:rPr>
              <a:t>int</a:t>
            </a:r>
            <a:r>
              <a:rPr lang="en-US" altLang="zh-CN" sz="2400" dirty="0" smtClean="0">
                <a:latin typeface="+mn-ea"/>
              </a:rPr>
              <a:t> </a:t>
            </a:r>
            <a:r>
              <a:rPr lang="en-US" altLang="zh-CN" sz="2400" dirty="0">
                <a:latin typeface="+mn-ea"/>
              </a:rPr>
              <a:t>y = 201;</a:t>
            </a:r>
          </a:p>
          <a:p>
            <a:pPr marL="0" indent="0" algn="just" defTabSz="266700">
              <a:spcAft>
                <a:spcPct val="0"/>
              </a:spcAft>
            </a:pPr>
            <a:r>
              <a:rPr lang="en-US" altLang="zh-CN" sz="2400" dirty="0" smtClean="0">
                <a:latin typeface="+mn-ea"/>
              </a:rPr>
              <a:t> </a:t>
            </a:r>
            <a:r>
              <a:rPr lang="en-US" altLang="zh-CN" sz="2400" dirty="0" err="1" smtClean="0">
                <a:latin typeface="+mn-ea"/>
              </a:rPr>
              <a:t>int</a:t>
            </a:r>
            <a:r>
              <a:rPr lang="en-US" altLang="zh-CN" sz="2400" dirty="0" smtClean="0">
                <a:latin typeface="+mn-ea"/>
              </a:rPr>
              <a:t> </a:t>
            </a:r>
            <a:r>
              <a:rPr lang="en-US" altLang="zh-CN" sz="2400" dirty="0">
                <a:latin typeface="+mn-ea"/>
              </a:rPr>
              <a:t>*p = &amp;x;</a:t>
            </a:r>
          </a:p>
          <a:p>
            <a:pPr marL="0" indent="0" algn="just" defTabSz="266700">
              <a:spcAft>
                <a:spcPct val="0"/>
              </a:spcAft>
            </a:pPr>
            <a:r>
              <a:rPr lang="en-US" altLang="zh-CN" sz="2400" dirty="0" smtClean="0">
                <a:latin typeface="+mn-ea"/>
              </a:rPr>
              <a:t> </a:t>
            </a:r>
            <a:r>
              <a:rPr lang="en-US" altLang="zh-CN" sz="2400" dirty="0" err="1" smtClean="0">
                <a:latin typeface="+mn-ea"/>
              </a:rPr>
              <a:t>int</a:t>
            </a:r>
            <a:r>
              <a:rPr lang="en-US" altLang="zh-CN" sz="2400" dirty="0" smtClean="0">
                <a:latin typeface="+mn-ea"/>
              </a:rPr>
              <a:t> </a:t>
            </a:r>
            <a:r>
              <a:rPr lang="en-US" altLang="zh-CN" sz="2400" dirty="0">
                <a:latin typeface="+mn-ea"/>
              </a:rPr>
              <a:t>*q = &amp;y;</a:t>
            </a:r>
          </a:p>
          <a:p>
            <a:pPr marL="0" indent="0" algn="just" defTabSz="266700">
              <a:spcAft>
                <a:spcPct val="0"/>
              </a:spcAft>
            </a:pPr>
            <a:r>
              <a:rPr lang="en-US" altLang="zh-CN" sz="2400" dirty="0">
                <a:latin typeface="+mn-ea"/>
              </a:rPr>
              <a:t>p = q;</a:t>
            </a:r>
          </a:p>
          <a:p>
            <a:pPr marL="0" indent="0" algn="just" defTabSz="266700">
              <a:spcAft>
                <a:spcPct val="0"/>
              </a:spcAft>
            </a:pPr>
            <a:r>
              <a:rPr lang="en-US" altLang="zh-CN" sz="2400" dirty="0">
                <a:latin typeface="+mn-ea"/>
              </a:rPr>
              <a:t>A. </a:t>
            </a:r>
            <a:r>
              <a:rPr lang="zh-CN" altLang="en-US" sz="2400" dirty="0">
                <a:latin typeface="+mn-ea"/>
              </a:rPr>
              <a:t>将 </a:t>
            </a:r>
            <a:r>
              <a:rPr lang="en-US" altLang="zh-CN" sz="2400" dirty="0">
                <a:latin typeface="+mn-ea"/>
              </a:rPr>
              <a:t>x </a:t>
            </a:r>
            <a:r>
              <a:rPr lang="zh-CN" altLang="en-US" sz="2400" dirty="0">
                <a:latin typeface="+mn-ea"/>
              </a:rPr>
              <a:t>的值赋为 </a:t>
            </a:r>
            <a:r>
              <a:rPr lang="en-US" altLang="zh-CN" sz="2400" dirty="0" smtClean="0">
                <a:latin typeface="+mn-ea"/>
              </a:rPr>
              <a:t>201    B</a:t>
            </a:r>
            <a:r>
              <a:rPr lang="en-US" altLang="zh-CN" sz="2400" dirty="0">
                <a:latin typeface="+mn-ea"/>
              </a:rPr>
              <a:t>. </a:t>
            </a:r>
            <a:r>
              <a:rPr lang="zh-CN" altLang="en-US" sz="2400" dirty="0">
                <a:latin typeface="+mn-ea"/>
              </a:rPr>
              <a:t>将 </a:t>
            </a:r>
            <a:r>
              <a:rPr lang="en-US" altLang="zh-CN" sz="2400" dirty="0">
                <a:latin typeface="+mn-ea"/>
              </a:rPr>
              <a:t>y </a:t>
            </a:r>
            <a:r>
              <a:rPr lang="zh-CN" altLang="en-US" sz="2400" dirty="0">
                <a:latin typeface="+mn-ea"/>
              </a:rPr>
              <a:t>的值赋为 </a:t>
            </a:r>
            <a:r>
              <a:rPr lang="en-US" altLang="zh-CN" sz="2400" dirty="0">
                <a:latin typeface="+mn-ea"/>
              </a:rPr>
              <a:t>101</a:t>
            </a:r>
          </a:p>
          <a:p>
            <a:pPr marL="0" indent="0" algn="just" defTabSz="266700">
              <a:spcAft>
                <a:spcPct val="0"/>
              </a:spcAft>
            </a:pPr>
            <a:r>
              <a:rPr lang="en-US" altLang="zh-CN" sz="2400" dirty="0">
                <a:latin typeface="+mn-ea"/>
              </a:rPr>
              <a:t>C. </a:t>
            </a:r>
            <a:r>
              <a:rPr lang="zh-CN" altLang="en-US" sz="2400" dirty="0">
                <a:latin typeface="+mn-ea"/>
              </a:rPr>
              <a:t>将 </a:t>
            </a:r>
            <a:r>
              <a:rPr lang="en-US" altLang="zh-CN" sz="2400" dirty="0">
                <a:latin typeface="+mn-ea"/>
              </a:rPr>
              <a:t>q </a:t>
            </a:r>
            <a:r>
              <a:rPr lang="zh-CN" altLang="en-US" sz="2400" dirty="0">
                <a:latin typeface="+mn-ea"/>
              </a:rPr>
              <a:t>指向 </a:t>
            </a:r>
            <a:r>
              <a:rPr lang="en-US" altLang="zh-CN" sz="2400" dirty="0">
                <a:latin typeface="+mn-ea"/>
              </a:rPr>
              <a:t>x </a:t>
            </a:r>
            <a:r>
              <a:rPr lang="zh-CN" altLang="en-US" sz="2400" dirty="0">
                <a:latin typeface="+mn-ea"/>
              </a:rPr>
              <a:t>的</a:t>
            </a:r>
            <a:r>
              <a:rPr lang="zh-CN" altLang="en-US" sz="2400" dirty="0" smtClean="0">
                <a:latin typeface="+mn-ea"/>
              </a:rPr>
              <a:t>地址   </a:t>
            </a:r>
            <a:r>
              <a:rPr lang="en-US" altLang="zh-CN" sz="2400" dirty="0" smtClean="0">
                <a:latin typeface="+mn-ea"/>
              </a:rPr>
              <a:t>D</a:t>
            </a:r>
            <a:r>
              <a:rPr lang="en-US" altLang="zh-CN" sz="2400" dirty="0">
                <a:latin typeface="+mn-ea"/>
              </a:rPr>
              <a:t>. </a:t>
            </a:r>
            <a:r>
              <a:rPr lang="zh-CN" altLang="en-US" sz="2400" dirty="0">
                <a:latin typeface="+mn-ea"/>
              </a:rPr>
              <a:t>将 </a:t>
            </a:r>
            <a:r>
              <a:rPr lang="en-US" altLang="zh-CN" sz="2400" dirty="0">
                <a:latin typeface="+mn-ea"/>
              </a:rPr>
              <a:t>p </a:t>
            </a:r>
            <a:r>
              <a:rPr lang="zh-CN" altLang="en-US" sz="2400" dirty="0">
                <a:latin typeface="+mn-ea"/>
              </a:rPr>
              <a:t>指向 </a:t>
            </a:r>
            <a:r>
              <a:rPr lang="en-US" altLang="zh-CN" sz="2400" dirty="0">
                <a:latin typeface="+mn-ea"/>
              </a:rPr>
              <a:t>y </a:t>
            </a:r>
            <a:r>
              <a:rPr lang="zh-CN" altLang="en-US" sz="2400" dirty="0">
                <a:latin typeface="+mn-ea"/>
              </a:rPr>
              <a:t>的地址</a:t>
            </a:r>
          </a:p>
          <a:p>
            <a:pPr marL="0" indent="0" algn="just" defTabSz="266700">
              <a:spcAft>
                <a:spcPct val="0"/>
              </a:spcAft>
            </a:pPr>
            <a:r>
              <a:rPr lang="zh-CN" altLang="en-US" sz="2400" dirty="0">
                <a:solidFill>
                  <a:srgbClr val="FF0000"/>
                </a:solidFill>
                <a:latin typeface="+mn-ea"/>
              </a:rPr>
              <a:t>答案：</a:t>
            </a:r>
            <a:r>
              <a:rPr lang="en-US" altLang="zh-CN" sz="2400" dirty="0">
                <a:solidFill>
                  <a:srgbClr val="FF0000"/>
                </a:solidFill>
                <a:latin typeface="+mn-ea"/>
              </a:rPr>
              <a:t>D</a:t>
            </a:r>
          </a:p>
        </p:txBody>
      </p:sp>
      <p:pic>
        <p:nvPicPr>
          <p:cNvPr id="5" name="图片 4"/>
          <p:cNvPicPr/>
          <p:nvPr/>
        </p:nvPicPr>
        <p:blipFill>
          <a:blip r:embed="rId2"/>
        </p:blipFill>
        <p:spPr>
          <a:xfrm>
            <a:off x="2590801" y="3972600"/>
            <a:ext cx="5452532" cy="164253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399" y="338371"/>
            <a:ext cx="9804399" cy="5632311"/>
          </a:xfrm>
          <a:prstGeom prst="rect">
            <a:avLst/>
          </a:prstGeom>
        </p:spPr>
        <p:txBody>
          <a:bodyPr wrap="square">
            <a:spAutoFit/>
          </a:bodyPr>
          <a:lstStyle/>
          <a:p>
            <a:r>
              <a:rPr lang="zh-CN" altLang="en-US" sz="2400" dirty="0" smtClean="0">
                <a:latin typeface="+mn-ea"/>
              </a:rPr>
              <a:t>（</a:t>
            </a:r>
            <a:r>
              <a:rPr lang="en-US" altLang="zh-CN" sz="2400" dirty="0" smtClean="0">
                <a:latin typeface="+mn-ea"/>
              </a:rPr>
              <a:t>2023CSP-J</a:t>
            </a:r>
            <a:r>
              <a:rPr lang="zh-CN" altLang="en-US" sz="2400" dirty="0" smtClean="0">
                <a:latin typeface="+mn-ea"/>
              </a:rPr>
              <a:t>）</a:t>
            </a:r>
            <a:r>
              <a:rPr lang="en-US" altLang="zh-CN" sz="2400" dirty="0" smtClean="0">
                <a:latin typeface="+mn-ea"/>
              </a:rPr>
              <a:t>3</a:t>
            </a:r>
            <a:r>
              <a:rPr lang="en-US" altLang="zh-CN" sz="2400" dirty="0">
                <a:latin typeface="+mn-ea"/>
              </a:rPr>
              <a:t>.</a:t>
            </a:r>
            <a:r>
              <a:rPr lang="zh-CN" altLang="en-US" sz="2400" dirty="0">
                <a:latin typeface="+mn-ea"/>
              </a:rPr>
              <a:t>阅读下述代码，请问修改</a:t>
            </a:r>
            <a:r>
              <a:rPr lang="en-US" altLang="zh-CN" sz="2400" dirty="0">
                <a:latin typeface="+mn-ea"/>
              </a:rPr>
              <a:t>data</a:t>
            </a:r>
            <a:r>
              <a:rPr lang="zh-CN" altLang="en-US" sz="2400" dirty="0">
                <a:latin typeface="+mn-ea"/>
              </a:rPr>
              <a:t>的</a:t>
            </a:r>
            <a:r>
              <a:rPr lang="en-US" altLang="zh-CN" sz="2400" dirty="0">
                <a:latin typeface="+mn-ea"/>
              </a:rPr>
              <a:t>value</a:t>
            </a:r>
            <a:r>
              <a:rPr lang="zh-CN" altLang="en-US" sz="2400" dirty="0">
                <a:latin typeface="+mn-ea"/>
              </a:rPr>
              <a:t>成员以存储</a:t>
            </a:r>
            <a:r>
              <a:rPr lang="en-US" altLang="zh-CN" sz="2400" dirty="0">
                <a:latin typeface="+mn-ea"/>
              </a:rPr>
              <a:t>3.14</a:t>
            </a:r>
            <a:r>
              <a:rPr lang="zh-CN" altLang="en-US" sz="2400" dirty="0">
                <a:latin typeface="+mn-ea"/>
              </a:rPr>
              <a:t>，正确的方式是</a:t>
            </a:r>
            <a:r>
              <a:rPr lang="en-US" altLang="zh-CN" sz="2400" dirty="0">
                <a:latin typeface="+mn-ea"/>
              </a:rPr>
              <a:t>()</a:t>
            </a:r>
            <a:r>
              <a:rPr lang="zh-CN" altLang="en-US" sz="2400" dirty="0" smtClean="0">
                <a:latin typeface="+mn-ea"/>
              </a:rPr>
              <a:t>。</a:t>
            </a:r>
            <a:endParaRPr lang="en-US" altLang="zh-CN" sz="2400" dirty="0" smtClean="0">
              <a:latin typeface="+mn-ea"/>
            </a:endParaRPr>
          </a:p>
          <a:p>
            <a:r>
              <a:rPr lang="zh-CN" altLang="en-US" sz="2400" dirty="0" smtClean="0">
                <a:latin typeface="+mn-ea"/>
              </a:rPr>
              <a:t> </a:t>
            </a:r>
            <a:r>
              <a:rPr lang="en-US" altLang="zh-CN" sz="2400" dirty="0">
                <a:latin typeface="+mn-ea"/>
              </a:rPr>
              <a:t>union Data{</a:t>
            </a:r>
          </a:p>
          <a:p>
            <a:r>
              <a:rPr lang="en-US" altLang="zh-CN" sz="2400" dirty="0" smtClean="0">
                <a:latin typeface="+mn-ea"/>
              </a:rPr>
              <a:t>      </a:t>
            </a:r>
            <a:r>
              <a:rPr lang="en-US" altLang="zh-CN" sz="2400" dirty="0" err="1" smtClean="0">
                <a:latin typeface="+mn-ea"/>
              </a:rPr>
              <a:t>int</a:t>
            </a:r>
            <a:r>
              <a:rPr lang="en-US" altLang="zh-CN" sz="2400" dirty="0" smtClean="0">
                <a:latin typeface="+mn-ea"/>
              </a:rPr>
              <a:t> </a:t>
            </a:r>
            <a:r>
              <a:rPr lang="en-US" altLang="zh-CN" sz="2400" dirty="0" err="1">
                <a:latin typeface="+mn-ea"/>
              </a:rPr>
              <a:t>num</a:t>
            </a:r>
            <a:r>
              <a:rPr lang="en-US" altLang="zh-CN" sz="2400" dirty="0">
                <a:latin typeface="+mn-ea"/>
              </a:rPr>
              <a:t>;</a:t>
            </a:r>
          </a:p>
          <a:p>
            <a:r>
              <a:rPr lang="en-US" altLang="zh-CN" sz="2400" dirty="0" smtClean="0">
                <a:latin typeface="+mn-ea"/>
              </a:rPr>
              <a:t>      float </a:t>
            </a:r>
            <a:r>
              <a:rPr lang="en-US" altLang="zh-CN" sz="2400" dirty="0">
                <a:latin typeface="+mn-ea"/>
              </a:rPr>
              <a:t>value</a:t>
            </a:r>
            <a:r>
              <a:rPr lang="en-US" altLang="zh-CN" sz="2400" dirty="0" smtClean="0">
                <a:latin typeface="+mn-ea"/>
              </a:rPr>
              <a:t>;</a:t>
            </a:r>
          </a:p>
          <a:p>
            <a:r>
              <a:rPr lang="en-US" altLang="zh-CN" sz="2400" dirty="0">
                <a:latin typeface="+mn-ea"/>
              </a:rPr>
              <a:t> </a:t>
            </a:r>
            <a:r>
              <a:rPr lang="en-US" altLang="zh-CN" sz="2400" dirty="0" smtClean="0">
                <a:latin typeface="+mn-ea"/>
              </a:rPr>
              <a:t>     </a:t>
            </a:r>
            <a:r>
              <a:rPr lang="en-US" altLang="zh-CN" sz="2400" dirty="0">
                <a:latin typeface="+mn-ea"/>
              </a:rPr>
              <a:t>char symbol</a:t>
            </a:r>
            <a:r>
              <a:rPr lang="en-US" altLang="zh-CN" sz="2400" dirty="0" smtClean="0">
                <a:latin typeface="+mn-ea"/>
              </a:rPr>
              <a:t>;</a:t>
            </a:r>
          </a:p>
          <a:p>
            <a:r>
              <a:rPr lang="en-US" altLang="zh-CN" sz="2400" dirty="0" smtClean="0">
                <a:latin typeface="+mn-ea"/>
              </a:rPr>
              <a:t>};</a:t>
            </a:r>
            <a:endParaRPr lang="en-US" altLang="zh-CN" sz="2400" dirty="0">
              <a:latin typeface="+mn-ea"/>
            </a:endParaRPr>
          </a:p>
          <a:p>
            <a:r>
              <a:rPr lang="en-US" altLang="zh-CN" sz="2400" dirty="0">
                <a:latin typeface="+mn-ea"/>
              </a:rPr>
              <a:t>union Data </a:t>
            </a:r>
            <a:r>
              <a:rPr lang="en-US" altLang="zh-CN" sz="2400" dirty="0" err="1">
                <a:latin typeface="+mn-ea"/>
              </a:rPr>
              <a:t>data</a:t>
            </a:r>
            <a:r>
              <a:rPr lang="en-US" altLang="zh-CN" sz="2400" dirty="0">
                <a:latin typeface="+mn-ea"/>
              </a:rPr>
              <a:t>;</a:t>
            </a:r>
          </a:p>
          <a:p>
            <a:endParaRPr lang="en-US" altLang="zh-CN" sz="2400" dirty="0" smtClean="0">
              <a:latin typeface="+mn-ea"/>
            </a:endParaRPr>
          </a:p>
          <a:p>
            <a:r>
              <a:rPr lang="en-US" altLang="zh-CN" sz="2400" dirty="0" smtClean="0">
                <a:latin typeface="+mn-ea"/>
              </a:rPr>
              <a:t>A. </a:t>
            </a:r>
            <a:r>
              <a:rPr lang="en-US" altLang="zh-CN" sz="2400" dirty="0" err="1" smtClean="0">
                <a:latin typeface="+mn-ea"/>
              </a:rPr>
              <a:t>data.value</a:t>
            </a:r>
            <a:r>
              <a:rPr lang="en-US" altLang="zh-CN" sz="2400" dirty="0" smtClean="0">
                <a:latin typeface="+mn-ea"/>
              </a:rPr>
              <a:t> </a:t>
            </a:r>
            <a:r>
              <a:rPr lang="en-US" altLang="zh-CN" sz="2400" dirty="0">
                <a:latin typeface="+mn-ea"/>
              </a:rPr>
              <a:t>= 3.14; </a:t>
            </a:r>
            <a:r>
              <a:rPr lang="en-US" altLang="zh-CN" sz="2400" dirty="0" smtClean="0">
                <a:latin typeface="+mn-ea"/>
              </a:rPr>
              <a:t>          B. </a:t>
            </a:r>
            <a:r>
              <a:rPr lang="en-US" altLang="zh-CN" sz="2400" dirty="0" err="1" smtClean="0">
                <a:latin typeface="+mn-ea"/>
              </a:rPr>
              <a:t>value.data</a:t>
            </a:r>
            <a:r>
              <a:rPr lang="en-US" altLang="zh-CN" sz="2400" dirty="0" smtClean="0">
                <a:latin typeface="+mn-ea"/>
              </a:rPr>
              <a:t> </a:t>
            </a:r>
            <a:r>
              <a:rPr lang="en-US" altLang="zh-CN" sz="2400" dirty="0">
                <a:latin typeface="+mn-ea"/>
              </a:rPr>
              <a:t>= 3.14; </a:t>
            </a:r>
            <a:endParaRPr lang="en-US" altLang="zh-CN" sz="2400" dirty="0" smtClean="0">
              <a:latin typeface="+mn-ea"/>
            </a:endParaRPr>
          </a:p>
          <a:p>
            <a:r>
              <a:rPr lang="en-US" altLang="zh-CN" sz="2400" dirty="0" smtClean="0">
                <a:latin typeface="+mn-ea"/>
              </a:rPr>
              <a:t>C. data-</a:t>
            </a:r>
            <a:r>
              <a:rPr lang="en-US" altLang="zh-CN" sz="2400" dirty="0">
                <a:latin typeface="+mn-ea"/>
              </a:rPr>
              <a:t>&gt;value = 3.14</a:t>
            </a:r>
            <a:r>
              <a:rPr lang="en-US" altLang="zh-CN" sz="2400" dirty="0" smtClean="0">
                <a:latin typeface="+mn-ea"/>
              </a:rPr>
              <a:t>;        D. value-</a:t>
            </a:r>
            <a:r>
              <a:rPr lang="en-US" altLang="zh-CN" sz="2400" dirty="0">
                <a:latin typeface="+mn-ea"/>
              </a:rPr>
              <a:t>&gt;data = 3.14</a:t>
            </a:r>
            <a:r>
              <a:rPr lang="en-US" altLang="zh-CN" sz="2400" dirty="0" smtClean="0">
                <a:latin typeface="+mn-ea"/>
              </a:rPr>
              <a:t>;</a:t>
            </a:r>
          </a:p>
          <a:p>
            <a:endParaRPr lang="en-US" altLang="zh-CN" sz="2400" dirty="0">
              <a:latin typeface="+mn-ea"/>
            </a:endParaRPr>
          </a:p>
          <a:p>
            <a:r>
              <a:rPr lang="en-US" altLang="zh-CN" sz="2400" dirty="0" smtClean="0">
                <a:solidFill>
                  <a:srgbClr val="FF0000"/>
                </a:solidFill>
                <a:latin typeface="+mn-ea"/>
              </a:rPr>
              <a:t>[</a:t>
            </a:r>
            <a:r>
              <a:rPr lang="zh-CN" altLang="en-US" sz="2400" dirty="0">
                <a:solidFill>
                  <a:srgbClr val="FF0000"/>
                </a:solidFill>
                <a:latin typeface="+mn-ea"/>
              </a:rPr>
              <a:t>答案</a:t>
            </a:r>
            <a:r>
              <a:rPr lang="en-US" altLang="zh-CN" sz="2400" dirty="0">
                <a:solidFill>
                  <a:srgbClr val="FF0000"/>
                </a:solidFill>
                <a:latin typeface="+mn-ea"/>
              </a:rPr>
              <a:t>]A</a:t>
            </a:r>
          </a:p>
          <a:p>
            <a:r>
              <a:rPr lang="en-US" altLang="zh-CN" sz="2400" dirty="0">
                <a:solidFill>
                  <a:srgbClr val="FF0000"/>
                </a:solidFill>
                <a:latin typeface="+mn-ea"/>
              </a:rPr>
              <a:t>【</a:t>
            </a:r>
            <a:r>
              <a:rPr lang="zh-CN" altLang="en-US" sz="2400" dirty="0">
                <a:solidFill>
                  <a:srgbClr val="FF0000"/>
                </a:solidFill>
                <a:latin typeface="+mn-ea"/>
              </a:rPr>
              <a:t>解析</a:t>
            </a:r>
            <a:r>
              <a:rPr lang="en-US" altLang="zh-CN" sz="2400" dirty="0">
                <a:solidFill>
                  <a:srgbClr val="FF0000"/>
                </a:solidFill>
                <a:latin typeface="+mn-ea"/>
              </a:rPr>
              <a:t>]union </a:t>
            </a:r>
            <a:r>
              <a:rPr lang="zh-CN" altLang="en-US" sz="2400" dirty="0">
                <a:solidFill>
                  <a:srgbClr val="FF0000"/>
                </a:solidFill>
                <a:latin typeface="+mn-ea"/>
              </a:rPr>
              <a:t>即为联合，它是一种特殊的类。访问其成员变量和结构体类似，使用成员运算符</a:t>
            </a:r>
            <a:r>
              <a:rPr lang="en-US" altLang="zh-CN" sz="2400" dirty="0">
                <a:solidFill>
                  <a:srgbClr val="FF0000"/>
                </a:solidFill>
                <a:latin typeface="+mn-ea"/>
              </a:rPr>
              <a:t>.</a:t>
            </a:r>
            <a:r>
              <a:rPr lang="zh-CN" altLang="en-US" sz="2400" dirty="0">
                <a:solidFill>
                  <a:srgbClr val="FF0000"/>
                </a:solidFill>
                <a:latin typeface="+mn-ea"/>
              </a:rPr>
              <a:t>进行访问，即</a:t>
            </a:r>
            <a:r>
              <a:rPr lang="en-US" altLang="zh-CN" sz="2400" dirty="0">
                <a:solidFill>
                  <a:srgbClr val="FF0000"/>
                </a:solidFill>
                <a:latin typeface="+mn-ea"/>
              </a:rPr>
              <a:t>:</a:t>
            </a:r>
            <a:r>
              <a:rPr lang="zh-CN" altLang="en-US" sz="2400" dirty="0">
                <a:solidFill>
                  <a:srgbClr val="FF0000"/>
                </a:solidFill>
                <a:latin typeface="+mn-ea"/>
              </a:rPr>
              <a:t>联合类型变量名</a:t>
            </a:r>
            <a:r>
              <a:rPr lang="en-US" altLang="zh-CN" sz="2400" dirty="0">
                <a:solidFill>
                  <a:srgbClr val="FF0000"/>
                </a:solidFill>
                <a:latin typeface="+mn-ea"/>
              </a:rPr>
              <a:t>.</a:t>
            </a:r>
            <a:r>
              <a:rPr lang="zh-CN" altLang="en-US" sz="2400" dirty="0">
                <a:solidFill>
                  <a:srgbClr val="FF0000"/>
                </a:solidFill>
                <a:latin typeface="+mn-ea"/>
              </a:rPr>
              <a:t>成员变量名。</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867" y="220133"/>
            <a:ext cx="10752666" cy="5842000"/>
          </a:xfrm>
          <a:prstGeom prst="rect">
            <a:avLst/>
          </a:prstGeom>
        </p:spPr>
        <p:txBody>
          <a:bodyPr>
            <a:noAutofit/>
          </a:bodyPr>
          <a:lstStyle/>
          <a:p>
            <a:pPr marL="0" indent="0" algn="just" defTabSz="266700">
              <a:lnSpc>
                <a:spcPct val="130000"/>
              </a:lnSpc>
              <a:spcAft>
                <a:spcPct val="0"/>
              </a:spcAft>
            </a:pPr>
            <a:r>
              <a:rPr lang="en-US" altLang="zh-CN" sz="2400" dirty="0">
                <a:latin typeface="+mn-ea"/>
              </a:rPr>
              <a:t>(2023CSP-S)9.</a:t>
            </a:r>
            <a:r>
              <a:rPr lang="zh-CN" altLang="en-US" sz="2400" dirty="0">
                <a:latin typeface="+mn-ea"/>
              </a:rPr>
              <a:t>假设我们有以下的</a:t>
            </a:r>
            <a:r>
              <a:rPr lang="en-US" altLang="zh-CN" sz="2400" dirty="0">
                <a:latin typeface="+mn-ea"/>
              </a:rPr>
              <a:t>C++</a:t>
            </a:r>
            <a:r>
              <a:rPr lang="zh-CN" altLang="en-US" sz="2400" dirty="0">
                <a:latin typeface="+mn-ea"/>
              </a:rPr>
              <a:t>代码</a:t>
            </a:r>
            <a:r>
              <a:rPr lang="en-US" altLang="zh-CN" sz="2400" dirty="0">
                <a:latin typeface="+mn-ea"/>
              </a:rPr>
              <a:t>:</a:t>
            </a:r>
          </a:p>
          <a:p>
            <a:pPr marL="0" indent="0" algn="just" defTabSz="266700">
              <a:lnSpc>
                <a:spcPct val="130000"/>
              </a:lnSpc>
              <a:spcAft>
                <a:spcPct val="0"/>
              </a:spcAft>
            </a:pPr>
            <a:r>
              <a:rPr lang="en-US" altLang="zh-CN" sz="2400" dirty="0" err="1">
                <a:latin typeface="+mn-ea"/>
              </a:rPr>
              <a:t>int</a:t>
            </a:r>
            <a:r>
              <a:rPr lang="en-US" altLang="zh-CN" sz="2400" dirty="0">
                <a:latin typeface="+mn-ea"/>
              </a:rPr>
              <a:t>  a=5,b=3,c=4;</a:t>
            </a:r>
          </a:p>
          <a:p>
            <a:pPr marL="0" indent="0" algn="just" defTabSz="266700">
              <a:lnSpc>
                <a:spcPct val="130000"/>
              </a:lnSpc>
              <a:spcAft>
                <a:spcPct val="0"/>
              </a:spcAft>
            </a:pPr>
            <a:r>
              <a:rPr lang="en-US" altLang="zh-CN" sz="2400" dirty="0" err="1">
                <a:latin typeface="+mn-ea"/>
              </a:rPr>
              <a:t>bool</a:t>
            </a:r>
            <a:r>
              <a:rPr lang="en-US" altLang="zh-CN" sz="2400" dirty="0">
                <a:latin typeface="+mn-ea"/>
              </a:rPr>
              <a:t>  res= </a:t>
            </a:r>
            <a:r>
              <a:rPr lang="en-US" altLang="zh-CN" sz="2400" dirty="0" err="1">
                <a:latin typeface="+mn-ea"/>
              </a:rPr>
              <a:t>a&amp;b</a:t>
            </a:r>
            <a:r>
              <a:rPr lang="en-US" altLang="zh-CN" sz="2400" dirty="0">
                <a:latin typeface="+mn-ea"/>
              </a:rPr>
              <a:t>||</a:t>
            </a:r>
            <a:r>
              <a:rPr lang="en-US" altLang="zh-CN" sz="2400" dirty="0" err="1">
                <a:latin typeface="+mn-ea"/>
              </a:rPr>
              <a:t>c^b</a:t>
            </a:r>
            <a:r>
              <a:rPr lang="en-US" altLang="zh-CN" sz="2400" dirty="0">
                <a:latin typeface="+mn-ea"/>
              </a:rPr>
              <a:t> &amp;&amp; </a:t>
            </a:r>
            <a:r>
              <a:rPr lang="en-US" altLang="zh-CN" sz="2400" dirty="0" err="1">
                <a:latin typeface="+mn-ea"/>
              </a:rPr>
              <a:t>a|c</a:t>
            </a:r>
            <a:endParaRPr lang="en-US" altLang="zh-CN" sz="2400" dirty="0">
              <a:latin typeface="+mn-ea"/>
            </a:endParaRPr>
          </a:p>
          <a:p>
            <a:pPr marL="0" indent="0" algn="just" defTabSz="266700">
              <a:lnSpc>
                <a:spcPct val="130000"/>
              </a:lnSpc>
              <a:spcAft>
                <a:spcPct val="0"/>
              </a:spcAft>
            </a:pPr>
            <a:r>
              <a:rPr lang="zh-CN" altLang="en-US" sz="2400" dirty="0">
                <a:latin typeface="+mn-ea"/>
              </a:rPr>
              <a:t>请问</a:t>
            </a:r>
            <a:r>
              <a:rPr lang="en-US" altLang="zh-CN" sz="2400" dirty="0">
                <a:latin typeface="+mn-ea"/>
              </a:rPr>
              <a:t>res </a:t>
            </a:r>
            <a:r>
              <a:rPr lang="zh-CN" altLang="en-US" sz="2400" dirty="0">
                <a:latin typeface="+mn-ea"/>
              </a:rPr>
              <a:t>的值是什么</a:t>
            </a:r>
            <a:r>
              <a:rPr lang="en-US" altLang="zh-CN" sz="2400" dirty="0">
                <a:latin typeface="+mn-ea"/>
              </a:rPr>
              <a:t>?( </a:t>
            </a:r>
            <a:r>
              <a:rPr lang="en-US" altLang="zh-CN" sz="2400" dirty="0" smtClean="0">
                <a:latin typeface="+mn-ea"/>
              </a:rPr>
              <a:t>     </a:t>
            </a:r>
            <a:r>
              <a:rPr lang="en-US" altLang="zh-CN" sz="2400" dirty="0">
                <a:latin typeface="+mn-ea"/>
              </a:rPr>
              <a:t> )</a:t>
            </a:r>
          </a:p>
          <a:p>
            <a:pPr marL="0" indent="0" algn="just" defTabSz="266700">
              <a:lnSpc>
                <a:spcPct val="130000"/>
              </a:lnSpc>
              <a:spcAft>
                <a:spcPct val="0"/>
              </a:spcAft>
            </a:pPr>
            <a:r>
              <a:rPr lang="zh-CN" altLang="en-US" sz="2400" dirty="0">
                <a:latin typeface="+mn-ea"/>
              </a:rPr>
              <a:t>提示</a:t>
            </a:r>
            <a:r>
              <a:rPr lang="en-US" altLang="zh-CN" sz="2400" dirty="0">
                <a:latin typeface="+mn-ea"/>
              </a:rPr>
              <a:t>:</a:t>
            </a:r>
            <a:r>
              <a:rPr lang="zh-CN" altLang="en-US" sz="2400" dirty="0">
                <a:latin typeface="+mn-ea"/>
              </a:rPr>
              <a:t>在</a:t>
            </a:r>
            <a:r>
              <a:rPr lang="en-US" altLang="zh-CN" sz="2400" dirty="0">
                <a:latin typeface="+mn-ea"/>
              </a:rPr>
              <a:t>C++</a:t>
            </a:r>
            <a:r>
              <a:rPr lang="zh-CN" altLang="en-US" sz="2400" dirty="0">
                <a:latin typeface="+mn-ea"/>
              </a:rPr>
              <a:t>中，逻辑运算的优先级从高到低依次为</a:t>
            </a:r>
            <a:r>
              <a:rPr lang="en-US" altLang="zh-CN" sz="2400" dirty="0">
                <a:latin typeface="+mn-ea"/>
              </a:rPr>
              <a:t>: </a:t>
            </a:r>
            <a:r>
              <a:rPr lang="zh-CN" altLang="en-US" sz="2400" dirty="0" smtClean="0">
                <a:latin typeface="+mn-ea"/>
              </a:rPr>
              <a:t>逻辑</a:t>
            </a:r>
            <a:r>
              <a:rPr lang="zh-CN" altLang="en-US" sz="2400" dirty="0">
                <a:latin typeface="+mn-ea"/>
              </a:rPr>
              <a:t>非</a:t>
            </a:r>
            <a:r>
              <a:rPr lang="en-US" altLang="zh-CN" sz="2400" dirty="0">
                <a:latin typeface="+mn-ea"/>
              </a:rPr>
              <a:t>(!)</a:t>
            </a:r>
            <a:r>
              <a:rPr lang="zh-CN" altLang="en-US" sz="2400" dirty="0">
                <a:latin typeface="+mn-ea"/>
              </a:rPr>
              <a:t>，逻辑与</a:t>
            </a:r>
            <a:r>
              <a:rPr lang="en-US" altLang="zh-CN" sz="2400" dirty="0">
                <a:latin typeface="+mn-ea"/>
              </a:rPr>
              <a:t>(&amp;&amp;)</a:t>
            </a:r>
            <a:r>
              <a:rPr lang="zh-CN" altLang="en-US" sz="2400" dirty="0">
                <a:latin typeface="+mn-ea"/>
              </a:rPr>
              <a:t>，逻辑</a:t>
            </a:r>
            <a:r>
              <a:rPr lang="zh-CN" altLang="en-US" sz="2400" dirty="0" smtClean="0">
                <a:latin typeface="+mn-ea"/>
              </a:rPr>
              <a:t>或</a:t>
            </a:r>
            <a:r>
              <a:rPr lang="zh-CN" altLang="en-US" sz="2400" dirty="0">
                <a:latin typeface="+mn-ea"/>
              </a:rPr>
              <a:t>。</a:t>
            </a:r>
            <a:r>
              <a:rPr lang="zh-CN" altLang="en-US" sz="2400" dirty="0" smtClean="0">
                <a:latin typeface="+mn-ea"/>
              </a:rPr>
              <a:t>位</a:t>
            </a:r>
            <a:r>
              <a:rPr lang="zh-CN" altLang="en-US" sz="2400" dirty="0">
                <a:latin typeface="+mn-ea"/>
              </a:rPr>
              <a:t>运算的优先级从高到低依次为</a:t>
            </a:r>
            <a:r>
              <a:rPr lang="en-US" altLang="zh-CN" sz="2400" dirty="0">
                <a:latin typeface="+mn-ea"/>
              </a:rPr>
              <a:t>: </a:t>
            </a:r>
            <a:r>
              <a:rPr lang="zh-CN" altLang="en-US" sz="2400" dirty="0">
                <a:latin typeface="+mn-ea"/>
              </a:rPr>
              <a:t>位非 </a:t>
            </a:r>
            <a:r>
              <a:rPr lang="en-US" altLang="zh-CN" sz="2400" dirty="0">
                <a:latin typeface="+mn-ea"/>
              </a:rPr>
              <a:t>(~)</a:t>
            </a:r>
            <a:r>
              <a:rPr lang="zh-CN" altLang="en-US" sz="2400" dirty="0">
                <a:latin typeface="+mn-ea"/>
              </a:rPr>
              <a:t>，位与</a:t>
            </a:r>
            <a:r>
              <a:rPr lang="en-US" altLang="zh-CN" sz="2400" dirty="0">
                <a:latin typeface="+mn-ea"/>
              </a:rPr>
              <a:t>(&amp;)</a:t>
            </a:r>
            <a:r>
              <a:rPr lang="zh-CN" altLang="en-US" sz="2400" dirty="0">
                <a:latin typeface="+mn-ea"/>
              </a:rPr>
              <a:t>，位异或，位或</a:t>
            </a:r>
            <a:r>
              <a:rPr lang="en-US" altLang="zh-CN" sz="2400" dirty="0">
                <a:latin typeface="+mn-ea"/>
              </a:rPr>
              <a:t>)</a:t>
            </a:r>
            <a:r>
              <a:rPr lang="zh-CN" altLang="en-US" sz="2400" dirty="0">
                <a:latin typeface="+mn-ea"/>
              </a:rPr>
              <a:t>。同时，双目位运算的优先级高于双目逻辑运算</a:t>
            </a:r>
            <a:r>
              <a:rPr lang="en-US" altLang="zh-CN" sz="2400" dirty="0">
                <a:latin typeface="+mn-ea"/>
              </a:rPr>
              <a:t>:</a:t>
            </a:r>
            <a:r>
              <a:rPr lang="zh-CN" altLang="en-US" sz="2400" dirty="0">
                <a:latin typeface="+mn-ea"/>
              </a:rPr>
              <a:t>逻辑非和位非优先级相同，且高于所有双目运算符</a:t>
            </a:r>
          </a:p>
          <a:p>
            <a:pPr marL="0" indent="0" algn="just" defTabSz="266700">
              <a:lnSpc>
                <a:spcPct val="130000"/>
              </a:lnSpc>
              <a:spcAft>
                <a:spcPct val="0"/>
              </a:spcAft>
            </a:pPr>
            <a:r>
              <a:rPr lang="en-US" altLang="zh-CN" sz="2400" dirty="0">
                <a:latin typeface="+mn-ea"/>
              </a:rPr>
              <a:t>A</a:t>
            </a:r>
            <a:r>
              <a:rPr lang="zh-CN" altLang="en-US" sz="2400" dirty="0">
                <a:latin typeface="+mn-ea"/>
              </a:rPr>
              <a:t>、</a:t>
            </a:r>
            <a:r>
              <a:rPr lang="en-US" altLang="zh-CN" sz="2400" dirty="0" smtClean="0">
                <a:latin typeface="+mn-ea"/>
              </a:rPr>
              <a:t>true        </a:t>
            </a:r>
            <a:r>
              <a:rPr lang="en-US" altLang="zh-CN" sz="2400" dirty="0">
                <a:latin typeface="+mn-ea"/>
              </a:rPr>
              <a:t>B</a:t>
            </a:r>
            <a:r>
              <a:rPr lang="zh-CN" altLang="en-US" sz="2400" dirty="0">
                <a:latin typeface="+mn-ea"/>
              </a:rPr>
              <a:t>、</a:t>
            </a:r>
            <a:r>
              <a:rPr lang="en-US" altLang="zh-CN" sz="2400" dirty="0">
                <a:latin typeface="+mn-ea"/>
              </a:rPr>
              <a:t>false </a:t>
            </a:r>
            <a:r>
              <a:rPr lang="en-US" altLang="zh-CN" sz="2400" dirty="0" smtClean="0">
                <a:latin typeface="+mn-ea"/>
              </a:rPr>
              <a:t>   C</a:t>
            </a:r>
            <a:r>
              <a:rPr lang="zh-CN" altLang="en-US" sz="2400" dirty="0">
                <a:latin typeface="+mn-ea"/>
              </a:rPr>
              <a:t>、</a:t>
            </a:r>
            <a:r>
              <a:rPr lang="en-US" altLang="zh-CN" sz="2400" dirty="0">
                <a:latin typeface="+mn-ea"/>
              </a:rPr>
              <a:t>1 </a:t>
            </a:r>
            <a:r>
              <a:rPr lang="en-US" altLang="zh-CN" sz="2400" dirty="0" smtClean="0">
                <a:latin typeface="+mn-ea"/>
              </a:rPr>
              <a:t>    D</a:t>
            </a:r>
            <a:r>
              <a:rPr lang="zh-CN" altLang="en-US" sz="2400" dirty="0">
                <a:latin typeface="+mn-ea"/>
              </a:rPr>
              <a:t>、</a:t>
            </a:r>
            <a:r>
              <a:rPr lang="en-US" altLang="zh-CN" sz="2400" dirty="0">
                <a:latin typeface="+mn-ea"/>
              </a:rPr>
              <a:t>0</a:t>
            </a:r>
          </a:p>
          <a:p>
            <a:pPr marL="0" indent="0" algn="just" defTabSz="266700">
              <a:lnSpc>
                <a:spcPct val="130000"/>
              </a:lnSpc>
              <a:spcAft>
                <a:spcPct val="0"/>
              </a:spcAft>
            </a:pPr>
            <a:r>
              <a:rPr lang="zh-CN" altLang="en-US" sz="2400" dirty="0">
                <a:solidFill>
                  <a:srgbClr val="FF0000"/>
                </a:solidFill>
                <a:latin typeface="+mn-ea"/>
              </a:rPr>
              <a:t>答案：</a:t>
            </a:r>
            <a:r>
              <a:rPr lang="en-US" altLang="zh-CN" sz="2400" dirty="0">
                <a:solidFill>
                  <a:srgbClr val="FF0000"/>
                </a:solidFill>
                <a:latin typeface="+mn-ea"/>
              </a:rPr>
              <a:t>A</a:t>
            </a:r>
          </a:p>
          <a:p>
            <a:pPr algn="just" defTabSz="266700">
              <a:lnSpc>
                <a:spcPct val="130000"/>
              </a:lnSpc>
              <a:spcAft>
                <a:spcPct val="0"/>
              </a:spcAft>
            </a:pPr>
            <a:r>
              <a:rPr lang="en-US" altLang="zh-CN" sz="2400" dirty="0" err="1" smtClean="0">
                <a:solidFill>
                  <a:srgbClr val="FF0000"/>
                </a:solidFill>
                <a:latin typeface="+mn-ea"/>
              </a:rPr>
              <a:t>a&amp;b</a:t>
            </a:r>
            <a:r>
              <a:rPr lang="en-US" altLang="zh-CN" sz="2400" dirty="0" smtClean="0">
                <a:solidFill>
                  <a:srgbClr val="FF0000"/>
                </a:solidFill>
                <a:latin typeface="+mn-ea"/>
              </a:rPr>
              <a:t>=5&amp;3=101&amp;011=1         </a:t>
            </a:r>
            <a:r>
              <a:rPr lang="en-US" altLang="zh-CN" sz="2400" dirty="0" err="1" smtClean="0">
                <a:solidFill>
                  <a:srgbClr val="FF0000"/>
                </a:solidFill>
                <a:latin typeface="+mn-ea"/>
              </a:rPr>
              <a:t>c^b</a:t>
            </a:r>
            <a:r>
              <a:rPr lang="en-US" altLang="zh-CN" sz="2400" dirty="0" smtClean="0">
                <a:solidFill>
                  <a:srgbClr val="FF0000"/>
                </a:solidFill>
                <a:latin typeface="+mn-ea"/>
              </a:rPr>
              <a:t>=4^3=100 ^011=1</a:t>
            </a:r>
          </a:p>
          <a:p>
            <a:pPr algn="just" defTabSz="266700">
              <a:lnSpc>
                <a:spcPct val="130000"/>
              </a:lnSpc>
              <a:spcAft>
                <a:spcPct val="0"/>
              </a:spcAft>
            </a:pPr>
            <a:r>
              <a:rPr lang="en-US" altLang="zh-CN" sz="2400" dirty="0" err="1" smtClean="0">
                <a:solidFill>
                  <a:srgbClr val="FF0000"/>
                </a:solidFill>
                <a:latin typeface="+mn-ea"/>
              </a:rPr>
              <a:t>a|c</a:t>
            </a:r>
            <a:r>
              <a:rPr lang="en-US" altLang="zh-CN" sz="2400" dirty="0" smtClean="0">
                <a:solidFill>
                  <a:srgbClr val="FF0000"/>
                </a:solidFill>
                <a:latin typeface="+mn-ea"/>
              </a:rPr>
              <a:t>=5|4=101|100=1         1||1&amp;&amp;1=1</a:t>
            </a:r>
            <a:endParaRPr lang="en-US" altLang="zh-CN" sz="2400" b="1" dirty="0" smtClean="0">
              <a:solidFill>
                <a:srgbClr val="FF0000"/>
              </a:solidFill>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19536" y="1470620"/>
            <a:ext cx="2160588" cy="1846580"/>
          </a:xfrm>
          <a:prstGeom prst="rect">
            <a:avLst/>
          </a:prstGeom>
          <a:noFill/>
          <a:ln w="9525">
            <a:noFill/>
            <a:miter lim="800000"/>
          </a:ln>
        </p:spPr>
        <p:txBody>
          <a:bodyPr lIns="127000" tIns="0" rIns="127000" bIns="0">
            <a:spAutoFit/>
          </a:bodyPr>
          <a:lstStyle/>
          <a:p>
            <a:r>
              <a:rPr lang="en-US" altLang="zh-CN" sz="12000" b="1" dirty="0">
                <a:solidFill>
                  <a:srgbClr val="003366"/>
                </a:solidFill>
                <a:latin typeface="微软雅黑" panose="020B0503020204020204" charset="-122"/>
                <a:ea typeface="微软雅黑" panose="020B0503020204020204" charset="-122"/>
              </a:rPr>
              <a:t>05</a:t>
            </a:r>
            <a:endParaRPr lang="en-US" altLang="zh-CN" sz="1100" dirty="0"/>
          </a:p>
        </p:txBody>
      </p:sp>
      <p:sp>
        <p:nvSpPr>
          <p:cNvPr id="6" name="TextBox 5"/>
          <p:cNvSpPr txBox="1">
            <a:spLocks noChangeArrowheads="1"/>
          </p:cNvSpPr>
          <p:nvPr/>
        </p:nvSpPr>
        <p:spPr bwMode="auto">
          <a:xfrm>
            <a:off x="3980111" y="2285008"/>
            <a:ext cx="6245225" cy="929005"/>
          </a:xfrm>
          <a:prstGeom prst="rect">
            <a:avLst/>
          </a:prstGeom>
          <a:noFill/>
          <a:ln w="9525">
            <a:noFill/>
            <a:miter lim="800000"/>
          </a:ln>
        </p:spPr>
        <p:txBody>
          <a:bodyPr lIns="127000" tIns="0" rIns="127000" bIns="0">
            <a:spAutoFit/>
          </a:bodyPr>
          <a:lstStyle/>
          <a:p>
            <a:pPr>
              <a:lnSpc>
                <a:spcPct val="112000"/>
              </a:lnSpc>
            </a:pPr>
            <a:r>
              <a:rPr lang="zh-CN" altLang="en-US" b="1" dirty="0">
                <a:solidFill>
                  <a:srgbClr val="000000"/>
                </a:solidFill>
                <a:latin typeface="微软雅黑" panose="020B0503020204020204" charset="-122"/>
                <a:ea typeface="微软雅黑" panose="020B0503020204020204" charset="-122"/>
              </a:rPr>
              <a:t>基本算法在初赛中主要考察两个方面，第一个是求算法的复杂度，第二个是对于给定的题目分析应该使用哪一种基本算法，这一类题目难度较大，需要有很好的基本功。</a:t>
            </a:r>
            <a:endParaRPr lang="zh-CN" altLang="en-US" sz="1100" dirty="0"/>
          </a:p>
        </p:txBody>
      </p:sp>
      <p:sp>
        <p:nvSpPr>
          <p:cNvPr id="7" name="标题 6"/>
          <p:cNvSpPr>
            <a:spLocks noGrp="1"/>
          </p:cNvSpPr>
          <p:nvPr>
            <p:ph type="title"/>
          </p:nvPr>
        </p:nvSpPr>
        <p:spPr>
          <a:xfrm>
            <a:off x="4136827" y="1556792"/>
            <a:ext cx="2674640" cy="580926"/>
          </a:xfrm>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defRPr/>
            </a:pPr>
            <a:r>
              <a:rPr kumimoji="0" lang="en-US" altLang="zh-CN" sz="3000" b="1" kern="1200" cap="small" baseline="0" dirty="0" smtClean="0">
                <a:solidFill>
                  <a:schemeClr val="tx2"/>
                </a:solidFill>
                <a:latin typeface="+mj-lt"/>
                <a:ea typeface="+mj-ea"/>
                <a:cs typeface="+mj-cs"/>
              </a:rPr>
              <a:t>05 </a:t>
            </a:r>
            <a:r>
              <a:rPr lang="zh-CN" altLang="zh-CN" sz="3000" b="1" kern="1200" dirty="0" smtClean="0">
                <a:solidFill>
                  <a:srgbClr val="003366"/>
                </a:solidFill>
                <a:latin typeface="微软雅黑" panose="020B0503020204020204" charset="-122"/>
                <a:ea typeface="微软雅黑" panose="020B0503020204020204" charset="-122"/>
                <a:cs typeface="+mn-cs"/>
              </a:rPr>
              <a:t>基本算法</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06800" y="151200"/>
            <a:ext cx="10969200" cy="705600"/>
          </a:xfrm>
        </p:spPr>
        <p:txBody>
          <a:bodyPr/>
          <a:lstStyle/>
          <a:p>
            <a:r>
              <a:rPr lang="zh-CN" altLang="en-US" dirty="0">
                <a:solidFill>
                  <a:srgbClr val="222222"/>
                </a:solidFill>
                <a:latin typeface="宋体" panose="02010600030101010101" pitchFamily="2" charset="-122"/>
                <a:ea typeface="宋体" panose="02010600030101010101" pitchFamily="2" charset="-122"/>
                <a:sym typeface="+mn-ea"/>
              </a:rPr>
              <a:t>高精度运算</a:t>
            </a:r>
            <a:endParaRPr lang="zh-CN" altLang="en-US" dirty="0"/>
          </a:p>
        </p:txBody>
      </p:sp>
      <p:sp>
        <p:nvSpPr>
          <p:cNvPr id="4" name="文本框 3"/>
          <p:cNvSpPr txBox="1"/>
          <p:nvPr/>
        </p:nvSpPr>
        <p:spPr>
          <a:xfrm>
            <a:off x="880533" y="1199938"/>
            <a:ext cx="10363200" cy="4154984"/>
          </a:xfrm>
          <a:prstGeom prst="rect">
            <a:avLst/>
          </a:prstGeom>
        </p:spPr>
        <p:txBody>
          <a:bodyPr wrap="square">
            <a:spAutoFit/>
          </a:bodyPr>
          <a:lstStyle/>
          <a:p>
            <a:pPr marL="0" indent="0" algn="l" defTabSz="266700">
              <a:spcAft>
                <a:spcPct val="0"/>
              </a:spcAft>
            </a:pPr>
            <a:r>
              <a:rPr lang="zh-CN" altLang="en-US" sz="2400" dirty="0">
                <a:latin typeface="+mn-ea"/>
              </a:rPr>
              <a:t>（</a:t>
            </a:r>
            <a:r>
              <a:rPr lang="en-US" altLang="zh-CN" sz="2400" dirty="0">
                <a:latin typeface="+mn-ea"/>
              </a:rPr>
              <a:t>2023CSP-J</a:t>
            </a:r>
            <a:r>
              <a:rPr lang="zh-CN" altLang="en-US" sz="2400" dirty="0">
                <a:latin typeface="+mn-ea"/>
              </a:rPr>
              <a:t>）</a:t>
            </a:r>
            <a:r>
              <a:rPr lang="en-US" altLang="zh-CN" sz="2400" b="0" i="0" dirty="0">
                <a:solidFill>
                  <a:srgbClr val="222222"/>
                </a:solidFill>
                <a:latin typeface="+mn-ea"/>
              </a:rPr>
              <a:t>7. </a:t>
            </a:r>
            <a:r>
              <a:rPr lang="zh-CN" altLang="en-US" sz="2400" b="0" i="0" dirty="0">
                <a:solidFill>
                  <a:srgbClr val="222222"/>
                </a:solidFill>
                <a:latin typeface="+mn-ea"/>
              </a:rPr>
              <a:t>以下关于高精度运算的说法</a:t>
            </a:r>
            <a:r>
              <a:rPr lang="zh-CN" altLang="en-US" sz="2400" b="0" i="0" dirty="0">
                <a:solidFill>
                  <a:srgbClr val="FF0000"/>
                </a:solidFill>
                <a:latin typeface="+mn-ea"/>
              </a:rPr>
              <a:t>错误</a:t>
            </a:r>
            <a:r>
              <a:rPr lang="zh-CN" altLang="en-US" sz="2400" b="0" i="0" dirty="0">
                <a:solidFill>
                  <a:srgbClr val="222222"/>
                </a:solidFill>
                <a:latin typeface="+mn-ea"/>
              </a:rPr>
              <a:t>的是</a:t>
            </a:r>
            <a:r>
              <a:rPr lang="en-US" altLang="zh-CN" sz="2400" b="0" i="0" dirty="0">
                <a:solidFill>
                  <a:srgbClr val="222222"/>
                </a:solidFill>
                <a:latin typeface="+mn-ea"/>
              </a:rPr>
              <a:t>( )</a:t>
            </a:r>
          </a:p>
          <a:p>
            <a:pPr marL="0" indent="0" defTabSz="266700">
              <a:spcAft>
                <a:spcPct val="0"/>
              </a:spcAft>
            </a:pPr>
            <a:r>
              <a:rPr lang="en-US" altLang="zh-CN" sz="2400" b="0" i="0" dirty="0">
                <a:solidFill>
                  <a:srgbClr val="222222"/>
                </a:solidFill>
                <a:latin typeface="+mn-ea"/>
              </a:rPr>
              <a:t>A. </a:t>
            </a:r>
            <a:r>
              <a:rPr lang="zh-CN" altLang="en-US" sz="2400" b="0" i="0" dirty="0">
                <a:solidFill>
                  <a:srgbClr val="222222"/>
                </a:solidFill>
                <a:latin typeface="+mn-ea"/>
              </a:rPr>
              <a:t>高精度计算主要是用来处理大整数或需要保留多位小数的运算</a:t>
            </a:r>
          </a:p>
          <a:p>
            <a:pPr marL="0" indent="0" defTabSz="266700">
              <a:spcAft>
                <a:spcPct val="0"/>
              </a:spcAft>
            </a:pPr>
            <a:r>
              <a:rPr lang="en-US" altLang="zh-CN" sz="2400" b="0" i="0" dirty="0">
                <a:solidFill>
                  <a:srgbClr val="222222"/>
                </a:solidFill>
                <a:latin typeface="+mn-ea"/>
              </a:rPr>
              <a:t>B. </a:t>
            </a:r>
            <a:r>
              <a:rPr lang="zh-CN" altLang="en-US" sz="2400" b="0" i="0" dirty="0">
                <a:solidFill>
                  <a:srgbClr val="222222"/>
                </a:solidFill>
                <a:latin typeface="+mn-ea"/>
              </a:rPr>
              <a:t>大整数除以小整数的处理的步骤可以是，将被除数和除数对齐，从左到右逐位尝试将除数乘以某个数，通过减法得到新的被除数，并累加商</a:t>
            </a:r>
          </a:p>
          <a:p>
            <a:pPr marL="0" indent="0" defTabSz="266700">
              <a:spcAft>
                <a:spcPct val="0"/>
              </a:spcAft>
            </a:pPr>
            <a:r>
              <a:rPr lang="en-US" altLang="zh-CN" sz="2400" b="0" i="0" dirty="0">
                <a:solidFill>
                  <a:srgbClr val="222222"/>
                </a:solidFill>
                <a:latin typeface="+mn-ea"/>
              </a:rPr>
              <a:t>C. </a:t>
            </a:r>
            <a:r>
              <a:rPr lang="zh-CN" altLang="en-US" sz="2400" b="0" i="0" dirty="0">
                <a:solidFill>
                  <a:srgbClr val="222222"/>
                </a:solidFill>
                <a:latin typeface="+mn-ea"/>
              </a:rPr>
              <a:t>高精度乘法的运算时间只与参与运算的两个整数中长度较长者的位数有关。</a:t>
            </a:r>
          </a:p>
          <a:p>
            <a:pPr marL="0" indent="0" defTabSz="266700">
              <a:spcAft>
                <a:spcPct val="0"/>
              </a:spcAft>
            </a:pPr>
            <a:r>
              <a:rPr lang="en-US" altLang="zh-CN" sz="2400" b="0" i="0" dirty="0">
                <a:solidFill>
                  <a:srgbClr val="222222"/>
                </a:solidFill>
                <a:latin typeface="+mn-ea"/>
              </a:rPr>
              <a:t>D. </a:t>
            </a:r>
            <a:r>
              <a:rPr lang="zh-CN" altLang="en-US" sz="2400" b="0" i="0" dirty="0">
                <a:solidFill>
                  <a:srgbClr val="222222"/>
                </a:solidFill>
                <a:latin typeface="+mn-ea"/>
              </a:rPr>
              <a:t>高精度加法运算的关键在于逐位相加并处理进位。</a:t>
            </a:r>
          </a:p>
          <a:p>
            <a:pPr marL="0" indent="0" defTabSz="266700">
              <a:spcAft>
                <a:spcPct val="0"/>
              </a:spcAft>
            </a:pPr>
            <a:r>
              <a:rPr lang="zh-CN" altLang="en-US" sz="2400" b="0" i="0" dirty="0">
                <a:solidFill>
                  <a:srgbClr val="FF0000"/>
                </a:solidFill>
                <a:latin typeface="+mn-ea"/>
              </a:rPr>
              <a:t>【答案】</a:t>
            </a:r>
            <a:r>
              <a:rPr lang="en-US" altLang="zh-CN" sz="2400" b="0" i="0" dirty="0">
                <a:solidFill>
                  <a:srgbClr val="FF0000"/>
                </a:solidFill>
                <a:latin typeface="+mn-ea"/>
              </a:rPr>
              <a:t>C</a:t>
            </a:r>
          </a:p>
          <a:p>
            <a:pPr marL="0" indent="0" defTabSz="266700">
              <a:spcAft>
                <a:spcPct val="0"/>
              </a:spcAft>
            </a:pPr>
            <a:r>
              <a:rPr lang="zh-CN" altLang="en-US" sz="2400" b="0" i="0" dirty="0" smtClean="0">
                <a:solidFill>
                  <a:srgbClr val="FF0000"/>
                </a:solidFill>
                <a:latin typeface="+mn-ea"/>
              </a:rPr>
              <a:t>【考点】高精度运算</a:t>
            </a:r>
          </a:p>
          <a:p>
            <a:pPr defTabSz="266700">
              <a:spcAft>
                <a:spcPct val="0"/>
              </a:spcAft>
            </a:pPr>
            <a:r>
              <a:rPr lang="zh-CN" altLang="en-US" sz="2400" b="0" i="0" dirty="0" smtClean="0">
                <a:solidFill>
                  <a:srgbClr val="FF0000"/>
                </a:solidFill>
                <a:latin typeface="+mn-ea"/>
              </a:rPr>
              <a:t>【解析】</a:t>
            </a:r>
            <a:r>
              <a:rPr lang="zh-CN" altLang="en-US" sz="2400" dirty="0" smtClean="0">
                <a:solidFill>
                  <a:srgbClr val="FF0000"/>
                </a:solidFill>
                <a:latin typeface="+mn-ea"/>
              </a:rPr>
              <a:t>高精*高精的运算时间与参与运算的两个大整数的长度乘积有关，而不仅仅是较长者的位数。位数的增加会导致乘法的复杂度呈指数级增长，需要更多的计算步骤和时间。</a:t>
            </a:r>
            <a:endParaRPr lang="zh-CN" altLang="en-US" sz="2400" b="0" i="0" dirty="0">
              <a:solidFill>
                <a:srgbClr val="FF0000"/>
              </a:solidFill>
              <a:latin typeface="+mn-ea"/>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FlMDAwYWJjZjdiNDZkZDEyNjY5Mzg3ZDBmOGE4ZDc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606</TotalTime>
  <Words>3542</Words>
  <Application>Microsoft Office PowerPoint</Application>
  <PresentationFormat>自定义</PresentationFormat>
  <Paragraphs>327</Paragraphs>
  <Slides>37</Slides>
  <Notes>1</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WPS</vt:lpstr>
      <vt:lpstr>04 C++基础</vt:lpstr>
      <vt:lpstr>PowerPoint 演示文稿</vt:lpstr>
      <vt:lpstr>PowerPoint 演示文稿</vt:lpstr>
      <vt:lpstr>PowerPoint 演示文稿</vt:lpstr>
      <vt:lpstr>PowerPoint 演示文稿</vt:lpstr>
      <vt:lpstr>PowerPoint 演示文稿</vt:lpstr>
      <vt:lpstr>PowerPoint 演示文稿</vt:lpstr>
      <vt:lpstr>05 基本算法</vt:lpstr>
      <vt:lpstr>高精度运算</vt:lpstr>
      <vt:lpstr>排序</vt:lpstr>
      <vt:lpstr>PowerPoint 演示文稿</vt:lpstr>
      <vt:lpstr>PowerPoint 演示文稿</vt:lpstr>
      <vt:lpstr>排序稳定性</vt:lpstr>
      <vt:lpstr>PowerPoint 演示文稿</vt:lpstr>
      <vt:lpstr>PowerPoint 演示文稿</vt:lpstr>
      <vt:lpstr>算法复杂度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序列</vt:lpstr>
      <vt:lpstr>PowerPoint 演示文稿</vt:lpstr>
      <vt:lpstr>PowerPoint 演示文稿</vt:lpstr>
      <vt:lpstr>递归</vt:lpstr>
      <vt:lpstr>PowerPoint 演示文稿</vt:lpstr>
      <vt:lpstr>PowerPoint 演示文稿</vt:lpstr>
      <vt:lpstr>PowerPoint 演示文稿</vt:lpstr>
      <vt:lpstr>PowerPoint 演示文稿</vt:lpstr>
      <vt:lpstr>PowerPoint 演示文稿</vt:lpstr>
      <vt:lpstr>贪心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lenovo</cp:lastModifiedBy>
  <cp:revision>174</cp:revision>
  <dcterms:created xsi:type="dcterms:W3CDTF">2019-06-19T02:08:00Z</dcterms:created>
  <dcterms:modified xsi:type="dcterms:W3CDTF">2024-08-30T16:01:05Z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E0EA03E09D2144A1BC41C6CCF994021A_11</vt:lpwstr>
  </property>
</Properties>
</file>