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87" r:id="rId3"/>
    <p:sldId id="588" r:id="rId4"/>
    <p:sldId id="346" r:id="rId5"/>
    <p:sldId id="347" r:id="rId6"/>
    <p:sldId id="263" r:id="rId7"/>
    <p:sldId id="272" r:id="rId8"/>
    <p:sldId id="780" r:id="rId9"/>
    <p:sldId id="350" r:id="rId10"/>
    <p:sldId id="976" r:id="rId11"/>
    <p:sldId id="687" r:id="rId12"/>
    <p:sldId id="689" r:id="rId13"/>
    <p:sldId id="1099" r:id="rId14"/>
    <p:sldId id="358" r:id="rId15"/>
    <p:sldId id="264" r:id="rId16"/>
    <p:sldId id="270" r:id="rId17"/>
    <p:sldId id="995" r:id="rId18"/>
    <p:sldId id="361" r:id="rId19"/>
    <p:sldId id="985" r:id="rId20"/>
    <p:sldId id="480" r:id="rId21"/>
    <p:sldId id="329" r:id="rId22"/>
    <p:sldId id="1072" r:id="rId23"/>
    <p:sldId id="491" r:id="rId24"/>
    <p:sldId id="362" r:id="rId25"/>
    <p:sldId id="364" r:id="rId26"/>
    <p:sldId id="883" r:id="rId27"/>
    <p:sldId id="880" r:id="rId28"/>
    <p:sldId id="1101" r:id="rId29"/>
    <p:sldId id="881" r:id="rId30"/>
    <p:sldId id="365" r:id="rId31"/>
    <p:sldId id="882" r:id="rId32"/>
    <p:sldId id="367" r:id="rId33"/>
    <p:sldId id="325" r:id="rId34"/>
    <p:sldId id="876" r:id="rId35"/>
    <p:sldId id="311" r:id="rId36"/>
    <p:sldId id="369" r:id="rId37"/>
    <p:sldId id="371" r:id="rId38"/>
    <p:sldId id="373" r:id="rId39"/>
    <p:sldId id="875" r:id="rId40"/>
    <p:sldId id="1071" r:id="rId41"/>
    <p:sldId id="261" r:id="rId42"/>
    <p:sldId id="262" r:id="rId43"/>
    <p:sldId id="879" r:id="rId44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87" userDrawn="1">
          <p15:clr>
            <a:srgbClr val="A4A3A4"/>
          </p15:clr>
        </p15:guide>
        <p15:guide id="2" pos="27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18" autoAdjust="0"/>
  </p:normalViewPr>
  <p:slideViewPr>
    <p:cSldViewPr showGuides="1">
      <p:cViewPr varScale="1">
        <p:scale>
          <a:sx n="45" d="100"/>
          <a:sy n="45" d="100"/>
        </p:scale>
        <p:origin x="-1051" y="-82"/>
      </p:cViewPr>
      <p:guideLst>
        <p:guide orient="horz" pos="2287"/>
        <p:guide pos="2779"/>
      </p:guideLst>
    </p:cSldViewPr>
  </p:slideViewPr>
  <p:outlineViewPr>
    <p:cViewPr>
      <p:scale>
        <a:sx n="33" d="100"/>
        <a:sy n="33" d="100"/>
      </p:scale>
      <p:origin x="0" y="6509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E700F-1E76-4A8C-B1BF-4EF156A06300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FD488-3B89-4005-B643-3B69E7A9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6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CAC2B1A-CBD6-48E3-9F75-10FF8ACE1C1D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CF7212-9D53-4BAA-865F-D03A254C69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69269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CSP-J/S</a:t>
            </a:r>
            <a:r>
              <a:rPr lang="zh-CN" altLang="en-US" sz="4400" dirty="0" smtClean="0"/>
              <a:t>第一轮认证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307" y="4292982"/>
            <a:ext cx="6172200" cy="1371600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王春艳   </a:t>
            </a:r>
            <a:endParaRPr lang="en-US" altLang="zh-CN" sz="3200" dirty="0" smtClean="0"/>
          </a:p>
          <a:p>
            <a:pPr algn="ctr"/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2024</a:t>
            </a:r>
            <a:r>
              <a:rPr lang="zh-CN" altLang="en-US" sz="3200" dirty="0" smtClean="0"/>
              <a:t>年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3491865" y="2996565"/>
            <a:ext cx="5043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2019-2023</a:t>
            </a:r>
            <a:r>
              <a:rPr lang="zh-CN" altLang="en-US" sz="3200"/>
              <a:t>考点整理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/>
          <p:nvPr/>
        </p:nvSpPr>
        <p:spPr>
          <a:xfrm>
            <a:off x="195580" y="188595"/>
            <a:ext cx="4959350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b="1">
                <a:solidFill>
                  <a:schemeClr val="bg1"/>
                </a:solidFill>
                <a:latin typeface="+mn-lt"/>
                <a:ea typeface="+mn-ea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硬件系统的组成：五个基本部分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）运算器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）控制器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）存储器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）输入设备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rPr>
              <a:t>）输出设备</a:t>
            </a:r>
          </a:p>
        </p:txBody>
      </p:sp>
      <p:grpSp>
        <p:nvGrpSpPr>
          <p:cNvPr id="21510" name="Group 6"/>
          <p:cNvGrpSpPr/>
          <p:nvPr/>
        </p:nvGrpSpPr>
        <p:grpSpPr>
          <a:xfrm>
            <a:off x="540703" y="3013075"/>
            <a:ext cx="7488237" cy="2492375"/>
            <a:chOff x="340" y="754"/>
            <a:chExt cx="4717" cy="1570"/>
          </a:xfrm>
        </p:grpSpPr>
        <p:sp>
          <p:nvSpPr>
            <p:cNvPr id="21511" name="Text Box 7"/>
            <p:cNvSpPr txBox="1"/>
            <p:nvPr/>
          </p:nvSpPr>
          <p:spPr>
            <a:xfrm>
              <a:off x="1161" y="1002"/>
              <a:ext cx="358" cy="1072"/>
            </a:xfrm>
            <a:prstGeom prst="rect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输 入 设 备</a:t>
              </a:r>
            </a:p>
          </p:txBody>
        </p:sp>
        <p:sp>
          <p:nvSpPr>
            <p:cNvPr id="21512" name="Text Box 8"/>
            <p:cNvSpPr txBox="1"/>
            <p:nvPr/>
          </p:nvSpPr>
          <p:spPr>
            <a:xfrm>
              <a:off x="2351" y="754"/>
              <a:ext cx="701" cy="294"/>
            </a:xfrm>
            <a:prstGeom prst="rect">
              <a:avLst/>
            </a:prstGeom>
            <a:noFill/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运算器</a:t>
              </a:r>
            </a:p>
          </p:txBody>
        </p:sp>
        <p:sp>
          <p:nvSpPr>
            <p:cNvPr id="21513" name="Text Box 9"/>
            <p:cNvSpPr txBox="1"/>
            <p:nvPr/>
          </p:nvSpPr>
          <p:spPr>
            <a:xfrm>
              <a:off x="2363" y="1389"/>
              <a:ext cx="707" cy="300"/>
            </a:xfrm>
            <a:prstGeom prst="rect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存储器</a:t>
              </a:r>
            </a:p>
          </p:txBody>
        </p:sp>
        <p:sp>
          <p:nvSpPr>
            <p:cNvPr id="21514" name="Text Box 10"/>
            <p:cNvSpPr txBox="1"/>
            <p:nvPr/>
          </p:nvSpPr>
          <p:spPr>
            <a:xfrm>
              <a:off x="2363" y="2024"/>
              <a:ext cx="707" cy="300"/>
            </a:xfrm>
            <a:prstGeom prst="rect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控制器</a:t>
              </a:r>
            </a:p>
          </p:txBody>
        </p:sp>
        <p:sp>
          <p:nvSpPr>
            <p:cNvPr id="21515" name="Text Box 11"/>
            <p:cNvSpPr txBox="1"/>
            <p:nvPr/>
          </p:nvSpPr>
          <p:spPr>
            <a:xfrm>
              <a:off x="3872" y="1015"/>
              <a:ext cx="358" cy="1072"/>
            </a:xfrm>
            <a:prstGeom prst="rect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输 出 设 备</a:t>
              </a:r>
            </a:p>
          </p:txBody>
        </p:sp>
        <p:sp>
          <p:nvSpPr>
            <p:cNvPr id="21516" name="Freeform 12"/>
            <p:cNvSpPr/>
            <p:nvPr/>
          </p:nvSpPr>
          <p:spPr>
            <a:xfrm>
              <a:off x="2698" y="1728"/>
              <a:ext cx="1" cy="260"/>
            </a:xfrm>
            <a:custGeom>
              <a:avLst/>
              <a:gdLst>
                <a:gd name="txL" fmla="*/ 0 w 1"/>
                <a:gd name="txT" fmla="*/ 0 h 260"/>
                <a:gd name="txR" fmla="*/ 1 w 1"/>
                <a:gd name="txB" fmla="*/ 260 h 260"/>
              </a:gdLst>
              <a:ahLst/>
              <a:cxnLst>
                <a:cxn ang="0">
                  <a:pos x="0" y="0"/>
                </a:cxn>
                <a:cxn ang="0">
                  <a:pos x="1" y="260"/>
                </a:cxn>
              </a:cxnLst>
              <a:rect l="txL" t="txT" r="txR" b="txB"/>
              <a:pathLst>
                <a:path w="1" h="260">
                  <a:moveTo>
                    <a:pt x="0" y="0"/>
                  </a:moveTo>
                  <a:lnTo>
                    <a:pt x="1" y="260"/>
                  </a:lnTo>
                </a:path>
              </a:pathLst>
            </a:custGeom>
            <a:noFill/>
            <a:ln w="381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3"/>
            <p:cNvSpPr/>
            <p:nvPr/>
          </p:nvSpPr>
          <p:spPr>
            <a:xfrm flipH="1">
              <a:off x="1927" y="2136"/>
              <a:ext cx="40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8" name="Line 14"/>
            <p:cNvSpPr/>
            <p:nvPr/>
          </p:nvSpPr>
          <p:spPr>
            <a:xfrm flipV="1">
              <a:off x="1927" y="912"/>
              <a:ext cx="0" cy="122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9" name="Line 15"/>
            <p:cNvSpPr/>
            <p:nvPr/>
          </p:nvSpPr>
          <p:spPr>
            <a:xfrm>
              <a:off x="1927" y="912"/>
              <a:ext cx="363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0" name="Line 16"/>
            <p:cNvSpPr/>
            <p:nvPr/>
          </p:nvSpPr>
          <p:spPr>
            <a:xfrm>
              <a:off x="1292" y="2227"/>
              <a:ext cx="1043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1" name="Line 17"/>
            <p:cNvSpPr/>
            <p:nvPr/>
          </p:nvSpPr>
          <p:spPr>
            <a:xfrm>
              <a:off x="3061" y="2272"/>
              <a:ext cx="1043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2" name="Line 18"/>
            <p:cNvSpPr/>
            <p:nvPr/>
          </p:nvSpPr>
          <p:spPr>
            <a:xfrm flipV="1">
              <a:off x="1292" y="2091"/>
              <a:ext cx="0" cy="13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3" name="Line 19"/>
            <p:cNvSpPr/>
            <p:nvPr/>
          </p:nvSpPr>
          <p:spPr>
            <a:xfrm flipV="1">
              <a:off x="4091" y="2130"/>
              <a:ext cx="0" cy="13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4" name="AutoShape 20"/>
            <p:cNvSpPr/>
            <p:nvPr/>
          </p:nvSpPr>
          <p:spPr>
            <a:xfrm>
              <a:off x="340" y="1456"/>
              <a:ext cx="816" cy="227"/>
            </a:xfrm>
            <a:prstGeom prst="rightArrow">
              <a:avLst>
                <a:gd name="adj1" fmla="val 50000"/>
                <a:gd name="adj2" fmla="val 898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fontAlgn="t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25" name="AutoShape 21"/>
            <p:cNvSpPr/>
            <p:nvPr/>
          </p:nvSpPr>
          <p:spPr>
            <a:xfrm>
              <a:off x="1565" y="1411"/>
              <a:ext cx="816" cy="227"/>
            </a:xfrm>
            <a:prstGeom prst="rightArrow">
              <a:avLst>
                <a:gd name="adj1" fmla="val 50000"/>
                <a:gd name="adj2" fmla="val 898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fontAlgn="t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26" name="AutoShape 22"/>
            <p:cNvSpPr/>
            <p:nvPr/>
          </p:nvSpPr>
          <p:spPr>
            <a:xfrm>
              <a:off x="3081" y="1411"/>
              <a:ext cx="816" cy="227"/>
            </a:xfrm>
            <a:prstGeom prst="rightArrow">
              <a:avLst>
                <a:gd name="adj1" fmla="val 50000"/>
                <a:gd name="adj2" fmla="val 898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fontAlgn="t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27" name="AutoShape 23"/>
            <p:cNvSpPr/>
            <p:nvPr/>
          </p:nvSpPr>
          <p:spPr>
            <a:xfrm>
              <a:off x="4241" y="1411"/>
              <a:ext cx="816" cy="227"/>
            </a:xfrm>
            <a:prstGeom prst="rightArrow">
              <a:avLst>
                <a:gd name="adj1" fmla="val 50000"/>
                <a:gd name="adj2" fmla="val 898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fontAlgn="t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28" name="AutoShape 24"/>
            <p:cNvSpPr/>
            <p:nvPr/>
          </p:nvSpPr>
          <p:spPr>
            <a:xfrm>
              <a:off x="2621" y="1048"/>
              <a:ext cx="136" cy="317"/>
            </a:xfrm>
            <a:prstGeom prst="upDownArrow">
              <a:avLst>
                <a:gd name="adj1" fmla="val 50000"/>
                <a:gd name="adj2" fmla="val 4661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fontAlgn="t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29" name="Text Box 25"/>
            <p:cNvSpPr txBox="1"/>
            <p:nvPr/>
          </p:nvSpPr>
          <p:spPr>
            <a:xfrm>
              <a:off x="430" y="1152"/>
              <a:ext cx="514" cy="300"/>
            </a:xfrm>
            <a:prstGeom prst="rect">
              <a:avLst/>
            </a:prstGeom>
            <a:noFill/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输入</a:t>
              </a:r>
            </a:p>
          </p:txBody>
        </p:sp>
        <p:sp>
          <p:nvSpPr>
            <p:cNvPr id="21530" name="Text Box 26"/>
            <p:cNvSpPr txBox="1"/>
            <p:nvPr/>
          </p:nvSpPr>
          <p:spPr>
            <a:xfrm>
              <a:off x="4330" y="1104"/>
              <a:ext cx="514" cy="300"/>
            </a:xfrm>
            <a:prstGeom prst="rect">
              <a:avLst/>
            </a:prstGeom>
            <a:noFill/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输出</a:t>
              </a:r>
            </a:p>
          </p:txBody>
        </p:sp>
        <p:sp>
          <p:nvSpPr>
            <p:cNvPr id="21531" name="AutoShape 27"/>
            <p:cNvSpPr/>
            <p:nvPr/>
          </p:nvSpPr>
          <p:spPr>
            <a:xfrm flipV="1">
              <a:off x="2649" y="1680"/>
              <a:ext cx="144" cy="309"/>
            </a:xfrm>
            <a:prstGeom prst="upArrow">
              <a:avLst>
                <a:gd name="adj1" fmla="val 50000"/>
                <a:gd name="adj2" fmla="val 5364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7305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4008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 b="1">
                  <a:solidFill>
                    <a:schemeClr val="bg1"/>
                  </a:solidFill>
                  <a:latin typeface="+mn-lt"/>
                  <a:ea typeface="+mn-ea"/>
                </a:defRPr>
              </a:lvl2pPr>
              <a:lvl3pPr marL="914400" indent="-2463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 b="1">
                  <a:solidFill>
                    <a:schemeClr val="bg1"/>
                  </a:solidFill>
                  <a:latin typeface="+mn-lt"/>
                  <a:ea typeface="+mn-ea"/>
                </a:defRPr>
              </a:lvl3pPr>
              <a:lvl4pPr marL="1187450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4pPr>
              <a:lvl5pPr marL="1462405" indent="-209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 b="1">
                  <a:solidFill>
                    <a:schemeClr val="bg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fontAlgn="t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1115695" y="2134870"/>
            <a:ext cx="324485" cy="2740660"/>
          </a:xfrm>
          <a:prstGeom prst="leftBrace">
            <a:avLst>
              <a:gd name="adj1" fmla="val 5264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895" y="2781935"/>
            <a:ext cx="541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计算机系统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52245" y="1880235"/>
            <a:ext cx="372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52245" y="4565015"/>
            <a:ext cx="372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51685" y="1130935"/>
            <a:ext cx="54889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CPU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存储器</a:t>
            </a: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输入设备（键盘、鼠标、扫描仪、麦克风）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输出设备（显示器、打印机、音响）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1835785" y="1270635"/>
            <a:ext cx="285750" cy="1666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979930" y="4222750"/>
            <a:ext cx="252095" cy="13531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flipH="1">
            <a:off x="3060065" y="1052830"/>
            <a:ext cx="219075" cy="4699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56460" y="98107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运算器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904490" y="1699260"/>
            <a:ext cx="290830" cy="7200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24835" y="1596390"/>
            <a:ext cx="3383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内存储器</a:t>
            </a:r>
          </a:p>
          <a:p>
            <a:endParaRPr lang="zh-CN" altLang="en-US"/>
          </a:p>
          <a:p>
            <a:r>
              <a:rPr lang="zh-CN" altLang="en-US"/>
              <a:t>外存储器（硬盘、软盘、光盘）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4211955" y="1486535"/>
            <a:ext cx="290830" cy="523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31030" y="1393825"/>
            <a:ext cx="2472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只读存储器（</a:t>
            </a:r>
            <a:r>
              <a:rPr lang="en-US" altLang="zh-CN"/>
              <a:t>ROM</a:t>
            </a:r>
            <a:r>
              <a:rPr lang="zh-CN" altLang="en-US"/>
              <a:t>）</a:t>
            </a:r>
          </a:p>
          <a:p>
            <a:r>
              <a:rPr lang="zh-CN" altLang="en-US"/>
              <a:t>随机存储器（</a:t>
            </a:r>
            <a:r>
              <a:rPr lang="en-US" altLang="zh-CN"/>
              <a:t>RAM</a:t>
            </a:r>
            <a:r>
              <a:rPr lang="zh-CN" altLang="en-US"/>
              <a:t>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32025" y="4149725"/>
            <a:ext cx="12109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系统软件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应用软件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91865" y="3527425"/>
            <a:ext cx="4859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操作系统（</a:t>
            </a:r>
            <a:r>
              <a:rPr lang="en-US" altLang="zh-CN"/>
              <a:t>DOS</a:t>
            </a:r>
            <a:r>
              <a:rPr lang="zh-CN" altLang="en-US"/>
              <a:t>、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、</a:t>
            </a:r>
            <a:r>
              <a:rPr lang="en-US" altLang="zh-CN"/>
              <a:t>Unix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zh-CN" altLang="en-US"/>
              <a:t>语言处理程序</a:t>
            </a:r>
          </a:p>
          <a:p>
            <a:endParaRPr lang="zh-CN" altLang="en-US"/>
          </a:p>
          <a:p>
            <a:r>
              <a:rPr lang="zh-CN" altLang="en-US"/>
              <a:t>诊断程序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3255010" y="3703955"/>
            <a:ext cx="252095" cy="11226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4973320" y="3869055"/>
            <a:ext cx="252095" cy="7937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25415" y="3768090"/>
            <a:ext cx="32994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机器语言</a:t>
            </a:r>
          </a:p>
          <a:p>
            <a:r>
              <a:rPr lang="zh-CN" altLang="en-US"/>
              <a:t>汇编语言</a:t>
            </a:r>
          </a:p>
          <a:p>
            <a:r>
              <a:rPr lang="zh-CN" altLang="en-US"/>
              <a:t>高级语言（</a:t>
            </a:r>
            <a:r>
              <a:rPr lang="en-US" altLang="zh-CN"/>
              <a:t>C</a:t>
            </a:r>
            <a:r>
              <a:rPr lang="zh-CN" altLang="zh-CN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Pascal</a:t>
            </a:r>
            <a:r>
              <a:rPr lang="zh-CN" altLang="en-US"/>
              <a:t>）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595" y="5734685"/>
            <a:ext cx="619379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/>
          <p:nvPr/>
        </p:nvSpPr>
        <p:spPr>
          <a:xfrm>
            <a:off x="304800" y="95250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b="1">
                <a:solidFill>
                  <a:schemeClr val="bg1"/>
                </a:solidFill>
                <a:latin typeface="+mn-lt"/>
                <a:ea typeface="+mn-ea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）运算器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控制器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=CPU(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中央处理器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,C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enter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rocess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U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nit)</a:t>
            </a:r>
          </a:p>
        </p:txBody>
      </p:sp>
      <p:sp>
        <p:nvSpPr>
          <p:cNvPr id="22531" name="Text Box 3"/>
          <p:cNvSpPr txBox="1"/>
          <p:nvPr/>
        </p:nvSpPr>
        <p:spPr>
          <a:xfrm>
            <a:off x="381000" y="3733800"/>
            <a:ext cx="8077200" cy="1783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b="1">
                <a:solidFill>
                  <a:schemeClr val="bg1"/>
                </a:solidFill>
                <a:latin typeface="+mn-lt"/>
                <a:ea typeface="+mn-ea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计算机的核心部件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指挥系统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),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直接决定计算机的运行速度。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如以下计算机配置：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“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Intel</a:t>
            </a: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(R) Core(TM) i5-4590 CPU 3.30GHz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/4.0GB/400GB” 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</a:t>
            </a:r>
            <a:endParaRPr lang="en-US" altLang="zh-CN" sz="2000" b="0" baseline="30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2213" y="1676400"/>
            <a:ext cx="2160587" cy="161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0"/>
            <a:ext cx="1871663" cy="183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574" y="160336"/>
            <a:ext cx="4992489" cy="6697664"/>
            <a:chOff x="155574" y="-2528888"/>
            <a:chExt cx="5962651" cy="8841318"/>
          </a:xfrm>
        </p:grpSpPr>
        <p:pic>
          <p:nvPicPr>
            <p:cNvPr id="1034" name="Picture 10" descr="https://pic4.zhimg.com/v2-66082a6f5f76d1629b6a3da2c788dc27_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2528888"/>
              <a:ext cx="5962650" cy="527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pic4.zhimg.com/v2-87f17299f94dee91f4d9ecd02ede7525_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4" y="2673879"/>
              <a:ext cx="5934075" cy="3638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直接连接符 2"/>
          <p:cNvCxnSpPr/>
          <p:nvPr/>
        </p:nvCxnSpPr>
        <p:spPr>
          <a:xfrm flipV="1">
            <a:off x="2680124" y="6288111"/>
            <a:ext cx="2158365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609590" y="1154430"/>
            <a:ext cx="1618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3.7GHz</a:t>
            </a: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=3.7*10</a:t>
            </a:r>
            <a:r>
              <a:rPr lang="en-US" altLang="zh-CN" baseline="30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Hz</a:t>
            </a:r>
          </a:p>
          <a:p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3.7*100*10</a:t>
            </a:r>
            <a:r>
              <a:rPr lang="en-US" altLang="zh-CN" baseline="30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07990" y="353822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2400" baseline="30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=1.0e7</a:t>
            </a:r>
          </a:p>
        </p:txBody>
      </p:sp>
      <p:sp>
        <p:nvSpPr>
          <p:cNvPr id="6" name="AutoShape 2" descr="https://pic4.zhimg.com/80/v2-66082a6f5f76d1629b6a3da2c788dc27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s://pic4.zhimg.com/80/v2-87f17299f94dee91f4d9ecd02ede7525_720w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pic4.zhimg.com/80/v2-66082a6f5f76d1629b6a3da2c788dc27_720w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/>
          <p:nvPr/>
        </p:nvSpPr>
        <p:spPr>
          <a:xfrm>
            <a:off x="457200" y="838200"/>
            <a:ext cx="1563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b="1">
                <a:solidFill>
                  <a:schemeClr val="bg1"/>
                </a:solidFill>
                <a:latin typeface="+mn-lt"/>
                <a:ea typeface="+mn-ea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）存储器</a:t>
            </a:r>
          </a:p>
        </p:txBody>
      </p:sp>
      <p:sp>
        <p:nvSpPr>
          <p:cNvPr id="23555" name="Text Box 3"/>
          <p:cNvSpPr txBox="1"/>
          <p:nvPr/>
        </p:nvSpPr>
        <p:spPr>
          <a:xfrm>
            <a:off x="750888" y="1697038"/>
            <a:ext cx="7631112" cy="28301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b="1">
                <a:solidFill>
                  <a:schemeClr val="bg1"/>
                </a:solidFill>
                <a:latin typeface="+mn-lt"/>
                <a:ea typeface="+mn-ea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b="1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外存储器：硬盘、光盘、软盘、优盘等。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◆内存储器：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ROM 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RAM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    ROM:  Read  Only  Memory 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：只读存储器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RAM:  Random Access Memory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：随机存取存储器 </a:t>
            </a:r>
            <a:b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平时说的内存：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RAM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2GB,4GB,8GB</a:t>
            </a:r>
          </a:p>
          <a:p>
            <a:pPr>
              <a:buNone/>
            </a:pPr>
            <a:r>
              <a:rPr lang="zh-CN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断电后可以保存数据：硬盘，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ROM </a:t>
            </a:r>
            <a:endParaRPr lang="zh-CN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断电后不可以保存数据：显存（显卡内存），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RAM</a:t>
            </a:r>
            <a:r>
              <a:rPr lang="zh-CN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CPU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08175" y="4581525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1Byte=8bit     1B=8b</a:t>
            </a: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1KB=1024B</a:t>
            </a: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1MB=1024KB</a:t>
            </a: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1GB=1024MB</a:t>
            </a: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1TB=1024GB</a:t>
            </a: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1PB=1024TB</a:t>
            </a: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1EB=1024PB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92696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2400" dirty="0" smtClean="0">
                <a:latin typeface="+mn-ea"/>
              </a:rPr>
              <a:t>编程语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分两类：</a:t>
            </a:r>
            <a:r>
              <a:rPr lang="zh-CN" altLang="en-US" sz="2400" dirty="0" smtClean="0">
                <a:latin typeface="+mn-ea"/>
              </a:rPr>
              <a:t>面</a:t>
            </a:r>
            <a:r>
              <a:rPr lang="zh-CN" altLang="zh-CN" sz="2400" dirty="0" smtClean="0">
                <a:latin typeface="+mn-ea"/>
              </a:rPr>
              <a:t>向对象和</a:t>
            </a:r>
            <a:r>
              <a:rPr lang="zh-CN" altLang="en-US" sz="2400" dirty="0" smtClean="0">
                <a:latin typeface="+mn-ea"/>
              </a:rPr>
              <a:t>面</a:t>
            </a:r>
            <a:r>
              <a:rPr lang="zh-CN" altLang="zh-CN" sz="2400" dirty="0" smtClean="0">
                <a:latin typeface="+mn-ea"/>
              </a:rPr>
              <a:t>向过程。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zh-CN" sz="2400" dirty="0" smtClean="0">
                <a:latin typeface="+mn-ea"/>
              </a:rPr>
              <a:t>高级语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和低级语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的区别：高级语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需要编译运行，常数较大，运行速度慢。而低级语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常数极小，运行速度快。此外，高级语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更容易移植。 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zh-CN" sz="2400" dirty="0" smtClean="0">
                <a:latin typeface="+mn-ea"/>
              </a:rPr>
              <a:t>常见低级语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：汇编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面</a:t>
            </a:r>
            <a:r>
              <a:rPr lang="zh-CN" altLang="zh-CN" sz="2400" dirty="0" smtClean="0">
                <a:latin typeface="+mn-ea"/>
              </a:rPr>
              <a:t>向对象的高级语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C++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Java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Python</a:t>
            </a:r>
            <a:r>
              <a:rPr lang="zh-CN" altLang="zh-CN" sz="2400" dirty="0" smtClean="0">
                <a:latin typeface="+mn-ea"/>
              </a:rPr>
              <a:t>等。 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面</a:t>
            </a:r>
            <a:r>
              <a:rPr lang="zh-CN" altLang="zh-CN" sz="2400" dirty="0" smtClean="0">
                <a:latin typeface="+mn-ea"/>
              </a:rPr>
              <a:t>向过程的高级语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Fortran</a:t>
            </a:r>
            <a:r>
              <a:rPr lang="zh-CN" altLang="zh-CN" sz="2400" dirty="0" smtClean="0">
                <a:latin typeface="+mn-ea"/>
              </a:rPr>
              <a:t>语</a:t>
            </a:r>
            <a:r>
              <a:rPr lang="zh-CN" altLang="en-US" sz="2400" dirty="0" smtClean="0">
                <a:latin typeface="+mn-ea"/>
              </a:rPr>
              <a:t>言</a:t>
            </a:r>
            <a:r>
              <a:rPr lang="zh-CN" altLang="zh-CN" sz="2400" dirty="0" smtClean="0">
                <a:latin typeface="+mn-ea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844824"/>
            <a:ext cx="6768752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  <a:cs typeface="+mn-ea"/>
              </a:rPr>
              <a:t>1.</a:t>
            </a:r>
            <a:r>
              <a:rPr lang="zh-CN" altLang="en-US" sz="2400" dirty="0">
                <a:latin typeface="+mn-ea"/>
                <a:cs typeface="+mn-ea"/>
              </a:rPr>
              <a:t>编译：将源代码一次性转换为机器码的过程（机器码有保存为文件，下次运行的时候直接运行机器码）</a:t>
            </a:r>
          </a:p>
          <a:p>
            <a:r>
              <a:rPr lang="en-US" altLang="zh-CN" sz="2400" dirty="0">
                <a:latin typeface="+mn-ea"/>
                <a:cs typeface="+mn-ea"/>
              </a:rPr>
              <a:t>2.</a:t>
            </a:r>
            <a:r>
              <a:rPr lang="zh-CN" altLang="en-US" sz="2400" dirty="0">
                <a:latin typeface="+mn-ea"/>
                <a:cs typeface="+mn-ea"/>
              </a:rPr>
              <a:t>解释：将源代逐行转换为机器码并运行的过程（机器码并没有保存下来</a:t>
            </a:r>
            <a:r>
              <a:rPr lang="zh-CN" altLang="en-US" sz="2400" dirty="0" smtClean="0">
                <a:latin typeface="+mn-ea"/>
                <a:cs typeface="+mn-ea"/>
              </a:rPr>
              <a:t>）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940" y="4149090"/>
            <a:ext cx="652462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解释型</a:t>
            </a:r>
            <a:r>
              <a:rPr lang="zh-CN" altLang="en-US" sz="2400" dirty="0">
                <a:latin typeface="+mn-ea"/>
              </a:rPr>
              <a:t>需要将程序解释成机器码来运行，并没有保存机器码，是在运行过程中进行。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编译型</a:t>
            </a:r>
            <a:r>
              <a:rPr lang="zh-CN" altLang="en-US" sz="2400" dirty="0">
                <a:latin typeface="+mn-ea"/>
              </a:rPr>
              <a:t>在运行之前就已经让编译器给程序编译成机器码了</a:t>
            </a:r>
            <a:r>
              <a:rPr lang="en-US" altLang="zh-CN" sz="2400" dirty="0">
                <a:latin typeface="+mn-ea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.exe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47667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编译与解释执行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2775" y="332740"/>
            <a:ext cx="7918450" cy="71405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19405" indent="-314325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2022CSP-S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你同时用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命令和秒表为某个程序在单核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的运行计时。假如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命令的输出如下：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</a:p>
          <a:p>
            <a:pPr marL="319405" indent="-314325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real   0m30.721s</a:t>
            </a:r>
          </a:p>
          <a:p>
            <a:pPr marL="31877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user   0m24.579s</a:t>
            </a:r>
          </a:p>
          <a:p>
            <a:pPr marL="32639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sys    0m6.123s</a:t>
            </a:r>
          </a:p>
          <a:p>
            <a:pPr marL="1905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以下最接近秒表计时的时长为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()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A.30s  B.24s    C. 18s    D.6s</a:t>
            </a:r>
          </a:p>
          <a:p>
            <a:pPr marL="381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 </a:t>
            </a:r>
          </a:p>
          <a:p>
            <a:pPr marL="381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 time 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用于统计给定命令所花费的总时间。它报告了以下几个关键</a:t>
            </a:r>
          </a:p>
          <a:p>
            <a:pPr marL="508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指标：实际时间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(Real Time)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：从命令行开始执行到运行终止的实际消逝时间。</a:t>
            </a:r>
          </a:p>
          <a:p>
            <a:pPr marL="508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(User CPU Time)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：命令行执行完成时用户模式下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消耗的总时间。</a:t>
            </a:r>
          </a:p>
          <a:p>
            <a:pPr marL="2540" indent="3175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(System CPU Time)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：命令行执行完成时内核模式下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消耗的总时间。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Real Time&gt;User CPU Time+System CPU Time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32656"/>
            <a:ext cx="7632848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【2020CSP-S】</a:t>
            </a:r>
            <a:r>
              <a:rPr lang="en-US" altLang="zh-CN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2.</a:t>
            </a:r>
            <a:r>
              <a:rPr lang="zh-CN" altLang="en-US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操作系统的功能是</a:t>
            </a:r>
            <a:r>
              <a:rPr lang="en-US" altLang="zh-CN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()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A.</a:t>
            </a:r>
            <a:r>
              <a:rPr lang="zh-CN" altLang="en-US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负责外设与主机之间的信息交换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B.</a:t>
            </a:r>
            <a:r>
              <a:rPr lang="zh-CN" altLang="en-US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控制和管理计算杋系统的各种硬件和软件资源的使用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C.</a:t>
            </a:r>
            <a:r>
              <a:rPr lang="zh-CN" altLang="en-US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负责诊断机器的故障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D.</a:t>
            </a:r>
            <a:r>
              <a:rPr lang="zh-CN" altLang="en-US" sz="2000" dirty="0" smtClean="0">
                <a:solidFill>
                  <a:srgbClr val="333333"/>
                </a:solidFill>
                <a:latin typeface="+mn-ea"/>
                <a:cs typeface="宋体" panose="02010600030101010101" pitchFamily="2" charset="-122"/>
              </a:rPr>
              <a:t>将源程序编译成目标程序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2000" dirty="0" smtClean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解析：答案 B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sz="2000" dirty="0" smtClean="0">
              <a:solidFill>
                <a:srgbClr val="FF0000"/>
              </a:solidFill>
              <a:latin typeface="+mn-ea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2000" dirty="0" smtClean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操作系统是计算机系统的关键组成部分，负责管理与配置内存、决定系统 资源供需的优先次序、控制输入与输出设备、操作网络与管理文件系统等基本任务。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1435" y="4293096"/>
            <a:ext cx="8352928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【2021CSP-J】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普及组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1.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以下不属于面向对象程序设计语言的是（ ）。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A.C++   B.Python    C.Java   D.C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zh-CN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5015" y="332740"/>
            <a:ext cx="745617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（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2022CSP-J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）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1.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以下哪种功能没有涉及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C++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语言的面向对象特性支持：（ ）。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A. C++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中调用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printf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函数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B. C++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中调用用户定义的类成员函数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C. C++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中构造一个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class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或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struct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D. C++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中构造来源于同一基类的多个派生类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答案：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A</a:t>
            </a:r>
          </a:p>
          <a:p>
            <a:pPr marL="0" indent="0" algn="just" defTabSz="266700">
              <a:spcAft>
                <a:spcPct val="0"/>
              </a:spcAft>
            </a:pPr>
            <a:endParaRPr lang="zh-CN" altLang="en-US" sz="160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这里提到了面向对象，那么我们需要知道什么是面向对象？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(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例：张三不想吃饭。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)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面向对象（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oritend-object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，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OO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）：以问题根源作为关注点：人，饭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面向过程（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oritend-process,OP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）：以问题本身作为关注点：吃饭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printf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是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C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语言中的一个输出函数，并不涉及到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OO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P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特性，只要涉及到类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(class)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都是属于</a:t>
            </a:r>
            <a:r>
              <a:rPr lang="en-US" altLang="zh-CN" sz="16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OOP</a:t>
            </a: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特性。</a:t>
            </a:r>
          </a:p>
          <a:p>
            <a:pPr marL="0" indent="0" algn="just" defTabSz="266700">
              <a:spcAft>
                <a:spcPct val="0"/>
              </a:spcAft>
            </a:pPr>
            <a:endParaRPr lang="zh-CN" altLang="en-US" sz="160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面向对象编程中具有的三大特性：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封装：隐藏对象的属性和实现细节，仅对外提供公共访问方式。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继承：将可复用的类作为基类（父类），子类继承父类，提高代码复用性。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多态：父类或接口定义的引用变量可以指向子类或具体实现类的实例对象。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这里老师给出一个概念画个图即可，如果没有学过后面的内容，讲多了会迷。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r="11702"/>
          <a:stretch/>
        </p:blipFill>
        <p:spPr>
          <a:xfrm>
            <a:off x="2555874" y="4941570"/>
            <a:ext cx="2880221" cy="17997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/>
          <p:nvPr/>
        </p:nvSpPr>
        <p:spPr>
          <a:xfrm>
            <a:off x="387350" y="1052513"/>
            <a:ext cx="8280400" cy="175432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t" hangingPunct="1">
              <a:lnSpc>
                <a:spcPct val="120000"/>
              </a:lnSpc>
            </a:pPr>
            <a:r>
              <a:rPr lang="zh-CN" altLang="zh-CN" dirty="0">
                <a:latin typeface="Comic Sans MS" panose="030F0702030302020204" pitchFamily="66" charset="0"/>
              </a:rPr>
              <a:t>          </a:t>
            </a:r>
          </a:p>
          <a:p>
            <a:pPr eaLnBrk="1" fontAlgn="t" hangingPunct="1">
              <a:lnSpc>
                <a:spcPct val="120000"/>
              </a:lnSpc>
            </a:pPr>
            <a:r>
              <a:rPr lang="zh-CN" altLang="zh-CN" dirty="0">
                <a:latin typeface="Comic Sans MS" panose="030F0702030302020204" pitchFamily="66" charset="0"/>
              </a:rPr>
              <a:t>●</a:t>
            </a:r>
            <a:r>
              <a:rPr lang="zh-CN" altLang="en-US" dirty="0">
                <a:latin typeface="Comic Sans MS" panose="030F0702030302020204" pitchFamily="66" charset="0"/>
              </a:rPr>
              <a:t>普及组</a:t>
            </a:r>
            <a:r>
              <a:rPr lang="zh-CN" altLang="zh-CN" dirty="0">
                <a:latin typeface="Comic Sans MS" panose="030F0702030302020204" pitchFamily="66" charset="0"/>
              </a:rPr>
              <a:t>初赛：初赛全部为笔试，满分100分。试题由四部分组成：</a:t>
            </a:r>
          </a:p>
          <a:p>
            <a:pPr eaLnBrk="1" fontAlgn="t" hangingPunct="1">
              <a:lnSpc>
                <a:spcPct val="120000"/>
              </a:lnSpc>
            </a:pPr>
            <a:r>
              <a:rPr lang="zh-CN" altLang="zh-CN" dirty="0">
                <a:latin typeface="Comic Sans MS" panose="030F0702030302020204" pitchFamily="66" charset="0"/>
              </a:rPr>
              <a:t>      1、</a:t>
            </a:r>
            <a:r>
              <a:rPr lang="zh-CN" altLang="en-US" dirty="0">
                <a:latin typeface="Comic Sans MS" panose="030F0702030302020204" pitchFamily="66" charset="0"/>
              </a:rPr>
              <a:t>单项</a:t>
            </a:r>
            <a:r>
              <a:rPr lang="zh-CN" altLang="zh-CN" dirty="0">
                <a:latin typeface="Comic Sans MS" panose="030F0702030302020204" pitchFamily="66" charset="0"/>
              </a:rPr>
              <a:t>选择题：共</a:t>
            </a:r>
            <a:r>
              <a:rPr lang="en-US" altLang="zh-CN" dirty="0">
                <a:latin typeface="Comic Sans MS" panose="030F0702030302020204" pitchFamily="66" charset="0"/>
              </a:rPr>
              <a:t>15</a:t>
            </a:r>
            <a:r>
              <a:rPr lang="zh-CN" altLang="zh-CN" dirty="0">
                <a:latin typeface="Comic Sans MS" panose="030F0702030302020204" pitchFamily="66" charset="0"/>
              </a:rPr>
              <a:t>题，每题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zh-CN" altLang="zh-CN" dirty="0">
                <a:latin typeface="Comic Sans MS" panose="030F0702030302020204" pitchFamily="66" charset="0"/>
              </a:rPr>
              <a:t>分，共计</a:t>
            </a:r>
            <a:r>
              <a:rPr lang="en-US" altLang="zh-CN" dirty="0">
                <a:solidFill>
                  <a:srgbClr val="FF3300"/>
                </a:solidFill>
                <a:latin typeface="Comic Sans MS" panose="030F0702030302020204" pitchFamily="66" charset="0"/>
              </a:rPr>
              <a:t>30</a:t>
            </a:r>
            <a:r>
              <a:rPr lang="zh-CN" altLang="zh-CN" dirty="0">
                <a:latin typeface="Comic Sans MS" panose="030F0702030302020204" pitchFamily="66" charset="0"/>
              </a:rPr>
              <a:t>分。</a:t>
            </a:r>
          </a:p>
          <a:p>
            <a:pPr eaLnBrk="1" fontAlgn="t" hangingPunct="1">
              <a:lnSpc>
                <a:spcPct val="120000"/>
              </a:lnSpc>
            </a:pPr>
            <a:r>
              <a:rPr lang="zh-CN" altLang="zh-CN" dirty="0">
                <a:latin typeface="Comic Sans MS" panose="030F0702030302020204" pitchFamily="66" charset="0"/>
              </a:rPr>
              <a:t>      2、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阅读</a:t>
            </a:r>
            <a:r>
              <a:rPr lang="zh-CN" altLang="zh-CN" dirty="0">
                <a:latin typeface="Comic Sans MS" panose="030F0702030302020204" pitchFamily="66" charset="0"/>
              </a:rPr>
              <a:t>程序：共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zh-CN" altLang="zh-CN" dirty="0">
                <a:latin typeface="Comic Sans MS" panose="030F0702030302020204" pitchFamily="66" charset="0"/>
              </a:rPr>
              <a:t>大题，判断题</a:t>
            </a:r>
            <a:r>
              <a:rPr lang="en-US" altLang="zh-CN" dirty="0" smtClean="0">
                <a:latin typeface="Comic Sans MS" panose="030F0702030302020204" pitchFamily="66" charset="0"/>
              </a:rPr>
              <a:t>1.5</a:t>
            </a:r>
            <a:r>
              <a:rPr lang="zh-CN" altLang="zh-CN" dirty="0" smtClean="0">
                <a:latin typeface="Comic Sans MS" panose="030F0702030302020204" pitchFamily="66" charset="0"/>
              </a:rPr>
              <a:t>分</a:t>
            </a:r>
            <a:r>
              <a:rPr lang="zh-CN" altLang="zh-CN" dirty="0">
                <a:latin typeface="Comic Sans MS" panose="030F0702030302020204" pitchFamily="66" charset="0"/>
              </a:rPr>
              <a:t>，选择题</a:t>
            </a:r>
            <a:r>
              <a:rPr lang="en-US" altLang="zh-CN" dirty="0" smtClean="0">
                <a:latin typeface="Comic Sans MS" panose="030F0702030302020204" pitchFamily="66" charset="0"/>
              </a:rPr>
              <a:t>3</a:t>
            </a:r>
            <a:r>
              <a:rPr lang="zh-CN" altLang="en-US" dirty="0" smtClean="0">
                <a:latin typeface="Comic Sans MS" panose="030F0702030302020204" pitchFamily="66" charset="0"/>
              </a:rPr>
              <a:t>分</a:t>
            </a:r>
            <a:r>
              <a:rPr lang="zh-CN" altLang="en-US" dirty="0">
                <a:latin typeface="Comic Sans MS" panose="030F0702030302020204" pitchFamily="66" charset="0"/>
              </a:rPr>
              <a:t>，</a:t>
            </a:r>
            <a:r>
              <a:rPr lang="zh-CN" altLang="zh-CN" dirty="0">
                <a:latin typeface="Comic Sans MS" panose="030F0702030302020204" pitchFamily="66" charset="0"/>
              </a:rPr>
              <a:t>共计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40</a:t>
            </a:r>
            <a:r>
              <a:rPr lang="zh-CN" altLang="zh-CN" dirty="0">
                <a:latin typeface="Comic Sans MS" panose="030F0702030302020204" pitchFamily="66" charset="0"/>
              </a:rPr>
              <a:t>分。</a:t>
            </a:r>
          </a:p>
          <a:p>
            <a:pPr eaLnBrk="1" fontAlgn="t" hangingPunct="1">
              <a:lnSpc>
                <a:spcPct val="120000"/>
              </a:lnSpc>
            </a:pPr>
            <a:r>
              <a:rPr lang="zh-CN" altLang="zh-CN" dirty="0">
                <a:latin typeface="Comic Sans MS" panose="030F0702030302020204" pitchFamily="66" charset="0"/>
              </a:rPr>
              <a:t>      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zh-CN" altLang="zh-CN" dirty="0">
                <a:latin typeface="Comic Sans MS" panose="030F0702030302020204" pitchFamily="66" charset="0"/>
              </a:rPr>
              <a:t>、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完善</a:t>
            </a:r>
            <a:r>
              <a:rPr lang="zh-CN" altLang="zh-CN" dirty="0">
                <a:latin typeface="Comic Sans MS" panose="030F0702030302020204" pitchFamily="66" charset="0"/>
              </a:rPr>
              <a:t>程序：共2大题</a:t>
            </a:r>
            <a:r>
              <a:rPr lang="en-US" altLang="zh-CN" dirty="0">
                <a:latin typeface="Comic Sans MS" panose="030F0702030302020204" pitchFamily="66" charset="0"/>
              </a:rPr>
              <a:t>10</a:t>
            </a:r>
            <a:r>
              <a:rPr lang="zh-CN" altLang="en-US" dirty="0">
                <a:latin typeface="Comic Sans MS" panose="030F0702030302020204" pitchFamily="66" charset="0"/>
              </a:rPr>
              <a:t>小题</a:t>
            </a:r>
            <a:r>
              <a:rPr lang="zh-CN" altLang="zh-CN" dirty="0">
                <a:latin typeface="Comic Sans MS" panose="030F0702030302020204" pitchFamily="66" charset="0"/>
              </a:rPr>
              <a:t>，每题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zh-CN" altLang="zh-CN" dirty="0">
                <a:latin typeface="Comic Sans MS" panose="030F0702030302020204" pitchFamily="66" charset="0"/>
              </a:rPr>
              <a:t>分，共计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30</a:t>
            </a:r>
            <a:r>
              <a:rPr lang="zh-CN" altLang="zh-CN" dirty="0">
                <a:latin typeface="Comic Sans MS" panose="030F0702030302020204" pitchFamily="66" charset="0"/>
              </a:rPr>
              <a:t>分。</a:t>
            </a:r>
          </a:p>
        </p:txBody>
      </p:sp>
      <p:sp>
        <p:nvSpPr>
          <p:cNvPr id="4099" name="矩形 1"/>
          <p:cNvSpPr/>
          <p:nvPr/>
        </p:nvSpPr>
        <p:spPr>
          <a:xfrm>
            <a:off x="387350" y="3357563"/>
            <a:ext cx="87852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t" hangingPunct="1">
              <a:lnSpc>
                <a:spcPct val="120000"/>
              </a:lnSpc>
              <a:buNone/>
            </a:pPr>
            <a:r>
              <a:rPr lang="zh-CN" altLang="zh-CN" dirty="0">
                <a:latin typeface="Comic Sans MS" panose="030F0702030302020204" pitchFamily="66" charset="0"/>
              </a:rPr>
              <a:t>●</a:t>
            </a:r>
            <a:r>
              <a:rPr lang="zh-CN" altLang="en-US" dirty="0">
                <a:latin typeface="Comic Sans MS" panose="030F0702030302020204" pitchFamily="66" charset="0"/>
              </a:rPr>
              <a:t>提高组</a:t>
            </a:r>
            <a:r>
              <a:rPr lang="zh-CN" altLang="zh-CN" dirty="0">
                <a:latin typeface="Comic Sans MS" panose="030F0702030302020204" pitchFamily="66" charset="0"/>
              </a:rPr>
              <a:t>初赛：初赛全部为笔试，满分100分。试题由四部分组成：</a:t>
            </a:r>
          </a:p>
          <a:p>
            <a:pPr eaLnBrk="1" fontAlgn="t" hangingPunct="1">
              <a:lnSpc>
                <a:spcPct val="120000"/>
              </a:lnSpc>
              <a:buNone/>
            </a:pPr>
            <a:r>
              <a:rPr lang="zh-CN" altLang="zh-CN" dirty="0">
                <a:latin typeface="Comic Sans MS" panose="030F0702030302020204" pitchFamily="66" charset="0"/>
              </a:rPr>
              <a:t>      1、</a:t>
            </a:r>
            <a:r>
              <a:rPr lang="zh-CN" altLang="en-US" dirty="0">
                <a:latin typeface="Comic Sans MS" panose="030F0702030302020204" pitchFamily="66" charset="0"/>
              </a:rPr>
              <a:t>单项</a:t>
            </a:r>
            <a:r>
              <a:rPr lang="zh-CN" altLang="zh-CN" dirty="0">
                <a:latin typeface="Comic Sans MS" panose="030F0702030302020204" pitchFamily="66" charset="0"/>
              </a:rPr>
              <a:t>选择题：共</a:t>
            </a:r>
            <a:r>
              <a:rPr lang="en-US" altLang="zh-CN" dirty="0">
                <a:latin typeface="Comic Sans MS" panose="030F0702030302020204" pitchFamily="66" charset="0"/>
              </a:rPr>
              <a:t>15</a:t>
            </a:r>
            <a:r>
              <a:rPr lang="zh-CN" altLang="zh-CN" dirty="0">
                <a:latin typeface="Comic Sans MS" panose="030F0702030302020204" pitchFamily="66" charset="0"/>
              </a:rPr>
              <a:t>题，每题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zh-CN" altLang="zh-CN" dirty="0">
                <a:latin typeface="Comic Sans MS" panose="030F0702030302020204" pitchFamily="66" charset="0"/>
              </a:rPr>
              <a:t>分，共计</a:t>
            </a:r>
            <a:r>
              <a:rPr lang="en-US" altLang="zh-CN" dirty="0">
                <a:solidFill>
                  <a:srgbClr val="FF3300"/>
                </a:solidFill>
                <a:latin typeface="Comic Sans MS" panose="030F0702030302020204" pitchFamily="66" charset="0"/>
              </a:rPr>
              <a:t>30</a:t>
            </a:r>
            <a:r>
              <a:rPr lang="zh-CN" altLang="zh-CN" dirty="0">
                <a:latin typeface="Comic Sans MS" panose="030F0702030302020204" pitchFamily="66" charset="0"/>
              </a:rPr>
              <a:t>分。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eaLnBrk="1" fontAlgn="t" hangingPunct="1">
              <a:lnSpc>
                <a:spcPct val="120000"/>
              </a:lnSpc>
            </a:pPr>
            <a:r>
              <a:rPr lang="zh-CN" altLang="zh-CN" dirty="0">
                <a:latin typeface="Comic Sans MS" panose="030F0702030302020204" pitchFamily="66" charset="0"/>
              </a:rPr>
              <a:t>      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2、阅读程序：共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3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大题，判断题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1.5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分，选择题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3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分，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共计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sym typeface="+mn-ea"/>
              </a:rPr>
              <a:t>40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分。</a:t>
            </a:r>
            <a:endParaRPr lang="zh-CN" altLang="zh-CN" dirty="0">
              <a:latin typeface="Comic Sans MS" panose="030F0702030302020204" pitchFamily="66" charset="0"/>
            </a:endParaRPr>
          </a:p>
          <a:p>
            <a:pPr eaLnBrk="1" fontAlgn="t" hangingPunct="1">
              <a:lnSpc>
                <a:spcPct val="120000"/>
              </a:lnSpc>
            </a:pPr>
            <a:r>
              <a:rPr lang="zh-CN" altLang="zh-CN" dirty="0">
                <a:latin typeface="Comic Sans MS" panose="030F0702030302020204" pitchFamily="66" charset="0"/>
                <a:sym typeface="+mn-ea"/>
              </a:rPr>
              <a:t>      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3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、完善程序：共2大题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10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小题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，每题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3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分，共计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sym typeface="+mn-ea"/>
              </a:rPr>
              <a:t>30</a:t>
            </a:r>
            <a:r>
              <a:rPr lang="zh-CN" altLang="zh-CN" dirty="0">
                <a:latin typeface="Comic Sans MS" panose="030F0702030302020204" pitchFamily="66" charset="0"/>
                <a:sym typeface="+mn-ea"/>
              </a:rPr>
              <a:t>分。</a:t>
            </a:r>
            <a:endParaRPr lang="zh-CN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初赛试题形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式</a:t>
            </a:r>
            <a:endParaRPr kumimoji="0" lang="zh-CN" altLang="zh-CN" sz="5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2095" y="116205"/>
            <a:ext cx="84963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n-ea"/>
                <a:cs typeface="Times New Roman" panose="02020603050405020304"/>
              </a:rPr>
              <a:t>【</a:t>
            </a:r>
            <a:r>
              <a:rPr lang="en-US" altLang="zh-CN" sz="2000" dirty="0" smtClean="0">
                <a:latin typeface="+mn-ea"/>
                <a:cs typeface="Times New Roman" panose="02020603050405020304"/>
              </a:rPr>
              <a:t>2020CSP-J</a:t>
            </a:r>
            <a:r>
              <a:rPr lang="zh-CN" altLang="zh-CN" sz="2000" dirty="0" smtClean="0">
                <a:latin typeface="+mn-ea"/>
                <a:cs typeface="Times New Roman" panose="02020603050405020304"/>
              </a:rPr>
              <a:t>】</a:t>
            </a:r>
            <a:r>
              <a:rPr lang="en-US" altLang="zh-CN" sz="2000" dirty="0" smtClean="0">
                <a:latin typeface="+mn-ea"/>
                <a:cs typeface="Times New Roman" panose="02020603050405020304"/>
              </a:rPr>
              <a:t>2.</a:t>
            </a:r>
            <a:r>
              <a:rPr lang="zh-CN" altLang="zh-CN" sz="2000" dirty="0" smtClean="0">
                <a:latin typeface="+mn-ea"/>
                <a:cs typeface="Times New Roman" panose="02020603050405020304"/>
              </a:rPr>
              <a:t>编译器的主要功能是（ ）。</a:t>
            </a:r>
          </a:p>
          <a:p>
            <a:r>
              <a:rPr lang="en-US" altLang="zh-CN" sz="2000" dirty="0" smtClean="0">
                <a:latin typeface="+mn-ea"/>
                <a:cs typeface="Times New Roman" panose="02020603050405020304"/>
              </a:rPr>
              <a:t>A. </a:t>
            </a:r>
            <a:r>
              <a:rPr lang="zh-CN" altLang="zh-CN" sz="2000" dirty="0" smtClean="0">
                <a:latin typeface="+mn-ea"/>
                <a:cs typeface="Times New Roman" panose="02020603050405020304"/>
              </a:rPr>
              <a:t>将源程序翻译成机器指令代码</a:t>
            </a:r>
          </a:p>
          <a:p>
            <a:r>
              <a:rPr lang="en-US" altLang="zh-CN" sz="2000" dirty="0" smtClean="0">
                <a:latin typeface="+mn-ea"/>
                <a:cs typeface="Times New Roman" panose="02020603050405020304"/>
              </a:rPr>
              <a:t>B. </a:t>
            </a:r>
            <a:r>
              <a:rPr lang="zh-CN" altLang="zh-CN" sz="2000" dirty="0" smtClean="0">
                <a:latin typeface="+mn-ea"/>
                <a:cs typeface="Times New Roman" panose="02020603050405020304"/>
              </a:rPr>
              <a:t>将一种高级语言翻译成另一种高级语言</a:t>
            </a:r>
          </a:p>
          <a:p>
            <a:r>
              <a:rPr lang="en-US" altLang="zh-CN" sz="2000" dirty="0" smtClean="0">
                <a:latin typeface="+mn-ea"/>
                <a:cs typeface="Times New Roman" panose="02020603050405020304"/>
              </a:rPr>
              <a:t>C. </a:t>
            </a:r>
            <a:r>
              <a:rPr lang="zh-CN" altLang="zh-CN" sz="2000" dirty="0" smtClean="0">
                <a:latin typeface="+mn-ea"/>
                <a:cs typeface="Times New Roman" panose="02020603050405020304"/>
              </a:rPr>
              <a:t>将源程序重新组合</a:t>
            </a:r>
          </a:p>
          <a:p>
            <a:r>
              <a:rPr lang="en-US" altLang="zh-CN" sz="2000" dirty="0" smtClean="0">
                <a:latin typeface="+mn-ea"/>
                <a:cs typeface="Times New Roman" panose="02020603050405020304"/>
              </a:rPr>
              <a:t>D. </a:t>
            </a:r>
            <a:r>
              <a:rPr lang="zh-CN" altLang="zh-CN" sz="2000" dirty="0" smtClean="0">
                <a:latin typeface="+mn-ea"/>
                <a:cs typeface="Times New Roman" panose="02020603050405020304"/>
              </a:rPr>
              <a:t>将低级语言翻译成高级语言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A</a:t>
            </a:r>
            <a:endParaRPr lang="zh-CN" altLang="zh-CN" sz="2000" dirty="0" smtClean="0">
              <a:latin typeface="+mn-ea"/>
              <a:cs typeface="Times New Roman" panose="02020603050405020304"/>
            </a:endParaRPr>
          </a:p>
          <a:p>
            <a:r>
              <a:rPr lang="zh-CN" altLang="zh-CN" sz="2000" dirty="0" smtClean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编译型：将源码直接转换为二进制代码，生成目标程序，然后将目标程序连接成可执行的程序。流程为：高级语言源码 —编译—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&gt; 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目标程序 —连接—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&gt; 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可执行程序。</a:t>
            </a:r>
            <a:endParaRPr lang="zh-CN" altLang="en-US" sz="2000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51460" y="3140710"/>
            <a:ext cx="8451215" cy="370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【2019CSP-S】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编译器的功能是（）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将源程序重新组合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将一种语言（通常是高级语言）翻译成另一种语言（通常是低级语言）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将低级语言翻译成高级语言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将一种编程语言翻译成自然语言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解析：编译器将高级语言（例如C++、java、pascal等人类比较容易看的懂的）翻译成低级语言（机器语言，方便机器执行，因为机器只认识01）。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251520" y="886889"/>
            <a:ext cx="8892480" cy="6000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+mn-ea"/>
              </a:rPr>
              <a:t>【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+mn-ea"/>
              </a:rPr>
              <a:t>2021CSP-S】1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+mn-ea"/>
              </a:rPr>
              <a:t>、在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+mn-ea"/>
              </a:rPr>
              <a:t>Linux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+mn-ea"/>
              </a:rPr>
              <a:t>系统终端中，用于列出当前目录下所含的文件和子目录的命令为（ ）。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+mn-ea"/>
              </a:rPr>
              <a:t>A. ls    B. cd        C. cp         D. all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+mn-ea"/>
            </a:endParaRPr>
          </a:p>
          <a:p>
            <a:r>
              <a:rPr lang="zh-CN" altLang="en-US" sz="2400" dirty="0" smtClean="0">
                <a:latin typeface="+mn-ea"/>
                <a:cs typeface="+mn-ea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+mn-ea"/>
              </a:rPr>
              <a:t>答案：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A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+mn-ea"/>
              </a:rPr>
              <a:t>解析：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ls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+mn-ea"/>
              </a:rPr>
              <a:t>，大纲里要求在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Linux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+mn-ea"/>
              </a:rPr>
              <a:t>系统终端中使用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cd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+mn-ea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pwd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+mn-ea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ls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+mn-ea"/>
              </a:rPr>
              <a:t>等命令更改、显示目录路径和查看目录中的文件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 smtClean="0">
              <a:latin typeface="+mn-ea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+mn-ea"/>
                <a:cs typeface="+mn-ea"/>
              </a:rPr>
              <a:t>（2022CSP-S）1.在Linux系统终端中 ，用于切换工作日录的命令为 ()。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+mn-ea"/>
                <a:cs typeface="+mn-ea"/>
              </a:rPr>
              <a:t>A.ls  B.cd   C.CP   D.all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cs typeface="+mn-ea"/>
              </a:rPr>
              <a:t>答案：B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  </a:t>
            </a:r>
            <a:endParaRPr lang="en-US" altLang="zh-CN" sz="2400" dirty="0" smtClean="0">
              <a:solidFill>
                <a:srgbClr val="FF0000"/>
              </a:solidFill>
              <a:latin typeface="+mn-ea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cs typeface="+mn-ea"/>
              </a:rPr>
              <a:t>ls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+mn-ea"/>
              </a:rPr>
              <a:t>命令用于显示指定工作目录下之内容（列出目前工作目录所含之文件及子目录)。 cd 命令用于切换当前工作目录。cp 命令主要用于复制文件或目录。all和Linux系统并无什么关 联。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588943"/>
            <a:ext cx="76327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266700">
              <a:spcAft>
                <a:spcPct val="0"/>
              </a:spcAft>
            </a:pPr>
            <a:r>
              <a:rPr lang="en-US" altLang="zh-CN" sz="2400" dirty="0">
                <a:latin typeface="+mn-ea"/>
              </a:rPr>
              <a:t>(2023CSP-J)</a:t>
            </a:r>
            <a:r>
              <a:rPr lang="en-US" altLang="zh-CN" sz="2400" b="0" i="0" dirty="0">
                <a:solidFill>
                  <a:srgbClr val="222222"/>
                </a:solidFill>
                <a:latin typeface="+mn-ea"/>
              </a:rPr>
              <a:t>15. </a:t>
            </a:r>
            <a:r>
              <a:rPr lang="zh-CN" altLang="en-US" sz="2400" b="0" i="0" dirty="0">
                <a:solidFill>
                  <a:srgbClr val="222222"/>
                </a:solidFill>
                <a:latin typeface="+mn-ea"/>
              </a:rPr>
              <a:t>以下哪个不是操作系统？</a:t>
            </a:r>
            <a:r>
              <a:rPr lang="en-US" altLang="zh-CN" sz="2400" b="0" i="0" dirty="0">
                <a:solidFill>
                  <a:srgbClr val="222222"/>
                </a:solidFill>
                <a:latin typeface="+mn-ea"/>
              </a:rPr>
              <a:t>( )</a:t>
            </a:r>
          </a:p>
          <a:p>
            <a:pPr marL="0" indent="0" defTabSz="266700">
              <a:spcAft>
                <a:spcPct val="0"/>
              </a:spcAft>
            </a:pPr>
            <a:r>
              <a:rPr lang="en-US" altLang="zh-CN" sz="2400" b="0" i="0" dirty="0">
                <a:solidFill>
                  <a:srgbClr val="222222"/>
                </a:solidFill>
                <a:latin typeface="+mn-ea"/>
              </a:rPr>
              <a:t>A. </a:t>
            </a:r>
            <a:r>
              <a:rPr lang="en-US" altLang="zh-CN" sz="2400" b="0" i="0" dirty="0" smtClean="0">
                <a:solidFill>
                  <a:srgbClr val="222222"/>
                </a:solidFill>
                <a:latin typeface="+mn-ea"/>
              </a:rPr>
              <a:t>Linux    B</a:t>
            </a:r>
            <a:r>
              <a:rPr lang="en-US" altLang="zh-CN" sz="2400" b="0" i="0" dirty="0">
                <a:solidFill>
                  <a:srgbClr val="222222"/>
                </a:solidFill>
                <a:latin typeface="+mn-ea"/>
              </a:rPr>
              <a:t>. Windows</a:t>
            </a:r>
          </a:p>
          <a:p>
            <a:pPr marL="0" indent="0" defTabSz="266700">
              <a:spcAft>
                <a:spcPct val="0"/>
              </a:spcAft>
            </a:pPr>
            <a:r>
              <a:rPr lang="en-US" altLang="zh-CN" sz="2400" b="0" i="0" dirty="0">
                <a:solidFill>
                  <a:srgbClr val="222222"/>
                </a:solidFill>
                <a:latin typeface="+mn-ea"/>
              </a:rPr>
              <a:t>C. </a:t>
            </a:r>
            <a:r>
              <a:rPr lang="en-US" altLang="zh-CN" sz="2400" b="0" i="0" dirty="0" smtClean="0">
                <a:solidFill>
                  <a:srgbClr val="222222"/>
                </a:solidFill>
                <a:latin typeface="+mn-ea"/>
              </a:rPr>
              <a:t>Android   D</a:t>
            </a:r>
            <a:r>
              <a:rPr lang="en-US" altLang="zh-CN" sz="2400" b="0" i="0" dirty="0">
                <a:solidFill>
                  <a:srgbClr val="222222"/>
                </a:solidFill>
                <a:latin typeface="+mn-ea"/>
              </a:rPr>
              <a:t>. HTML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400" b="0" i="0" dirty="0">
                <a:solidFill>
                  <a:srgbClr val="FF0000"/>
                </a:solidFill>
                <a:latin typeface="+mn-ea"/>
              </a:rPr>
              <a:t>【答案】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</a:rPr>
              <a:t>D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400" b="0" i="0" dirty="0">
                <a:solidFill>
                  <a:srgbClr val="FF0000"/>
                </a:solidFill>
                <a:latin typeface="+mn-ea"/>
              </a:rPr>
              <a:t>【考点】操作系统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400" b="0" i="0" dirty="0">
                <a:solidFill>
                  <a:srgbClr val="FF0000"/>
                </a:solidFill>
                <a:latin typeface="+mn-ea"/>
              </a:rPr>
              <a:t>【解析】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</a:rPr>
              <a:t>HTML 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</a:rPr>
              <a:t>前端三剑客之一，超文本标记语言。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3526752"/>
            <a:ext cx="720072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lnSpc>
                <a:spcPct val="130000"/>
              </a:lnSpc>
              <a:spcAft>
                <a:spcPct val="0"/>
              </a:spcAft>
            </a:pPr>
            <a:r>
              <a:rPr lang="en-US" altLang="zh-CN" sz="2400" dirty="0">
                <a:latin typeface="+mn-ea"/>
              </a:rPr>
              <a:t>(2023CSP-S)1.</a:t>
            </a: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 err="1">
                <a:latin typeface="+mn-ea"/>
              </a:rPr>
              <a:t>linux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系统终端中，以下哪个命令用于创建一个新的目录</a:t>
            </a:r>
            <a:r>
              <a:rPr lang="en-US" altLang="zh-CN" sz="2400" dirty="0">
                <a:latin typeface="+mn-ea"/>
              </a:rPr>
              <a:t>?</a:t>
            </a:r>
          </a:p>
          <a:p>
            <a:pPr marL="0" indent="0" algn="just" defTabSz="266700">
              <a:lnSpc>
                <a:spcPct val="130000"/>
              </a:lnSpc>
              <a:spcAft>
                <a:spcPct val="0"/>
              </a:spcAft>
            </a:pPr>
            <a:r>
              <a:rPr lang="en-US" altLang="zh-CN" sz="2400" dirty="0">
                <a:latin typeface="+mn-ea"/>
              </a:rPr>
              <a:t>A. </a:t>
            </a:r>
            <a:r>
              <a:rPr lang="en-US" altLang="zh-CN" sz="2400" dirty="0" err="1">
                <a:latin typeface="+mn-ea"/>
              </a:rPr>
              <a:t>newdir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</a:t>
            </a:r>
            <a:r>
              <a:rPr lang="en-US" altLang="zh-CN" sz="2400" dirty="0" err="1" smtClean="0">
                <a:latin typeface="+mn-ea"/>
              </a:rPr>
              <a:t>B.mkdir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err="1" smtClean="0">
                <a:latin typeface="+mn-ea"/>
              </a:rPr>
              <a:t>C.creat</a:t>
            </a:r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D.mkfold</a:t>
            </a:r>
            <a:endParaRPr lang="en-US" altLang="zh-CN" sz="2400" dirty="0">
              <a:latin typeface="+mn-ea"/>
            </a:endParaRPr>
          </a:p>
          <a:p>
            <a:pPr marL="0" indent="0" algn="just" defTabSz="266700">
              <a:lnSpc>
                <a:spcPct val="130000"/>
              </a:lnSpc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B</a:t>
            </a:r>
          </a:p>
          <a:p>
            <a:pPr marL="0" indent="0" algn="just" defTabSz="266700">
              <a:lnSpc>
                <a:spcPct val="130000"/>
              </a:lnSpc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mkdir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创建新文件夹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395605" y="404495"/>
            <a:ext cx="784479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2019 CSP-J</a:t>
            </a:r>
            <a:r>
              <a:rPr 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中国的国家顶级域名是（）</a:t>
            </a:r>
            <a:endParaRPr 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A..cn B..ch C..chn D..china</a:t>
            </a:r>
            <a:endParaRPr 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zh-CN" sz="2000"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解析：常识，中国国家顶级域名即是</a:t>
            </a:r>
            <a:r>
              <a:rPr lang="en-US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.cn</a:t>
            </a:r>
            <a:endParaRPr lang="en-US" altLang="en-US" sz="2000"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460" y="1988820"/>
            <a:ext cx="73266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2019CSP-S</a:t>
            </a:r>
            <a:r>
              <a:rPr 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下列属于图像文件格式的有（）</a:t>
            </a:r>
            <a:endParaRPr 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A.WMV    B.MPEG      C.JPEG       D.AVI</a:t>
            </a:r>
            <a:endParaRPr 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zh-CN" sz="2000"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解析：</a:t>
            </a:r>
            <a:r>
              <a:rPr lang="en-US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WMV</a:t>
            </a:r>
            <a:r>
              <a:rPr lang="zh-CN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是音频格式、</a:t>
            </a:r>
            <a:r>
              <a:rPr lang="en-US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MPEG</a:t>
            </a:r>
            <a:r>
              <a:rPr lang="zh-CN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AVI</a:t>
            </a:r>
            <a:r>
              <a:rPr lang="zh-CN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是视频格式、</a:t>
            </a:r>
            <a:r>
              <a:rPr lang="en-US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JPEG</a:t>
            </a:r>
            <a:r>
              <a:rPr lang="zh-CN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是图像格式。</a:t>
            </a:r>
            <a:endParaRPr lang="zh-CN" altLang="en-US" sz="2000"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395536" y="934368"/>
            <a:ext cx="2160588" cy="190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0" tIns="0" rIns="127000" bIns="0">
            <a:spAutoFit/>
          </a:bodyPr>
          <a:lstStyle/>
          <a:p>
            <a:pPr eaLnBrk="1" hangingPunct="1"/>
            <a:r>
              <a:rPr lang="en-US" altLang="zh-CN" sz="120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1100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338636" y="1924968"/>
            <a:ext cx="6245225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0" tIns="0" rIns="127000" bIns="0">
            <a:spAutoFit/>
          </a:bodyPr>
          <a:lstStyle/>
          <a:p>
            <a:pPr eaLnBrk="1" hangingPunct="1">
              <a:lnSpc>
                <a:spcPct val="112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信息在计算机中主要以二进制进行存储与表示，本节内容在初赛中主要考察的是数的原码、反码、补码、进制转换和基本数据类型的范围，存在一定的难度。</a:t>
            </a:r>
            <a:endParaRPr lang="zh-CN" altLang="en-US" sz="1100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495352" y="1196752"/>
            <a:ext cx="4380904" cy="580926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altLang="zh-CN" sz="30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lang="zh-CN" altLang="zh-CN" sz="30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信息的存储与表示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83899" y="692696"/>
            <a:ext cx="8176533" cy="51670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16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在电子元器件中，电路的通和断、电压的高和低这两种状态最容易表示和实现，也最方便实现对电路本身的控制。</a:t>
            </a:r>
          </a:p>
          <a:p>
            <a:pPr>
              <a:lnSpc>
                <a:spcPct val="116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计算机中任何信息都是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进行二进制编码、表示和存储的。在存储器中，一个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或者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表示一位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(bit)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，为了方便表示，我们记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位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(bit)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字节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(byte)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即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16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8bit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= 1Byte =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1B;       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16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1024B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= 1KB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16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1024KB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= 1MB; 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          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16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1024MB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= 1GB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16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1024GB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= 1TB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16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1024TB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= 1PB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；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 idx="4294967295"/>
          </p:nvPr>
        </p:nvSpPr>
        <p:spPr>
          <a:xfrm>
            <a:off x="611560" y="0"/>
            <a:ext cx="4032448" cy="576064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altLang="zh-CN" sz="24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 </a:t>
            </a:r>
            <a:r>
              <a:rPr lang="zh-CN" altLang="zh-CN" sz="24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二进制原理和表示方法</a:t>
            </a:r>
            <a:endParaRPr lang="zh-CN" altLang="en-US" sz="3200" dirty="0"/>
          </a:p>
        </p:txBody>
      </p:sp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0" y="174129"/>
            <a:ext cx="419519" cy="512341"/>
          </a:xfrm>
          <a:custGeom>
            <a:avLst/>
            <a:gdLst/>
            <a:ahLst/>
            <a:cxnLst>
              <a:cxn ang="0">
                <a:pos x="261319" y="0"/>
              </a:cxn>
              <a:cxn ang="0">
                <a:pos x="529747" y="486599"/>
              </a:cxn>
              <a:cxn ang="0">
                <a:pos x="0" y="486599"/>
              </a:cxn>
              <a:cxn ang="0">
                <a:pos x="0" y="164"/>
              </a:cxn>
              <a:cxn ang="0">
                <a:pos x="261319" y="0"/>
              </a:cxn>
            </a:cxnLst>
            <a:rect l="0" t="0" r="r" b="b"/>
            <a:pathLst>
              <a:path w="529746" h="486599">
                <a:moveTo>
                  <a:pt x="261319" y="0"/>
                </a:moveTo>
                <a:lnTo>
                  <a:pt x="529747" y="486599"/>
                </a:lnTo>
                <a:lnTo>
                  <a:pt x="0" y="486599"/>
                </a:lnTo>
                <a:lnTo>
                  <a:pt x="0" y="164"/>
                </a:lnTo>
                <a:lnTo>
                  <a:pt x="261319" y="0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464736" y="668053"/>
            <a:ext cx="868177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71893" y="0"/>
              </a:cxn>
            </a:cxnLst>
            <a:rect l="0" t="0" r="r" b="b"/>
            <a:pathLst>
              <a:path w="10971893" h="1">
                <a:moveTo>
                  <a:pt x="0" y="0"/>
                </a:moveTo>
                <a:lnTo>
                  <a:pt x="10971893" y="0"/>
                </a:lnTo>
              </a:path>
            </a:pathLst>
          </a:custGeom>
          <a:solidFill>
            <a:srgbClr val="003366"/>
          </a:solidFill>
          <a:ln w="12700">
            <a:solidFill>
              <a:srgbClr val="003366"/>
            </a:solidFill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895" y="260985"/>
            <a:ext cx="7683500" cy="2766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en-US" altLang="zh-CN" sz="2400" b="1">
                <a:latin typeface="Calibri" panose="020F0502020204030204"/>
                <a:ea typeface="Calibri" panose="020F0502020204030204"/>
              </a:rPr>
              <a:t>(2020CSP-J)1.</a:t>
            </a:r>
            <a:r>
              <a:rPr lang="zh-CN" altLang="en-US" sz="2400">
                <a:latin typeface="Calibri" panose="020F0502020204030204"/>
                <a:ea typeface="宋体" panose="02010600030101010101" pitchFamily="2" charset="-122"/>
              </a:rPr>
              <a:t>在内存储器中每个存储单元都被赋予一个唯一的序号，称为</a:t>
            </a:r>
            <a:r>
              <a:rPr lang="en-US" altLang="zh-CN" sz="2400">
                <a:latin typeface="Calibri" panose="020F0502020204030204"/>
                <a:ea typeface="Calibri" panose="020F0502020204030204"/>
              </a:rPr>
              <a:t>( ) </a:t>
            </a:r>
            <a:r>
              <a:rPr lang="zh-CN" altLang="en-US" sz="2400">
                <a:latin typeface="Calibri" panose="020F0502020204030204"/>
                <a:ea typeface="宋体" panose="02010600030101010101" pitchFamily="2" charset="-122"/>
              </a:rPr>
              <a:t>；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400">
                <a:latin typeface="Calibri" panose="020F0502020204030204"/>
                <a:ea typeface="Calibri" panose="020F0502020204030204"/>
              </a:rPr>
              <a:t>A. </a:t>
            </a:r>
            <a:r>
              <a:rPr lang="zh-CN" altLang="en-US" sz="2400">
                <a:latin typeface="Calibri" panose="020F0502020204030204"/>
                <a:ea typeface="宋体" panose="02010600030101010101" pitchFamily="2" charset="-122"/>
              </a:rPr>
              <a:t>地址</a:t>
            </a:r>
            <a:r>
              <a:rPr lang="en-US" altLang="zh-CN" sz="2400">
                <a:latin typeface="Calibri" panose="020F0502020204030204"/>
                <a:ea typeface="宋体" panose="02010600030101010101" pitchFamily="2" charset="-122"/>
              </a:rPr>
              <a:t>  </a:t>
            </a:r>
            <a:r>
              <a:rPr lang="en-US" altLang="zh-CN" sz="2400">
                <a:latin typeface="Calibri" panose="020F0502020204030204"/>
                <a:ea typeface="Calibri" panose="020F0502020204030204"/>
              </a:rPr>
              <a:t>B. </a:t>
            </a:r>
            <a:r>
              <a:rPr lang="zh-CN" altLang="en-US" sz="2400">
                <a:latin typeface="Calibri" panose="020F0502020204030204"/>
                <a:ea typeface="宋体" panose="02010600030101010101" pitchFamily="2" charset="-122"/>
              </a:rPr>
              <a:t>序号</a:t>
            </a:r>
            <a:r>
              <a:rPr lang="en-US" altLang="zh-CN" sz="2400">
                <a:latin typeface="Calibri" panose="020F0502020204030204"/>
                <a:ea typeface="宋体" panose="02010600030101010101" pitchFamily="2" charset="-122"/>
              </a:rPr>
              <a:t>    </a:t>
            </a:r>
            <a:r>
              <a:rPr lang="en-US" altLang="zh-CN" sz="2400">
                <a:latin typeface="Calibri" panose="020F0502020204030204"/>
                <a:ea typeface="Calibri" panose="020F0502020204030204"/>
              </a:rPr>
              <a:t>C. </a:t>
            </a:r>
            <a:r>
              <a:rPr lang="zh-CN" altLang="en-US" sz="2400">
                <a:latin typeface="Calibri" panose="020F0502020204030204"/>
                <a:ea typeface="宋体" panose="02010600030101010101" pitchFamily="2" charset="-122"/>
              </a:rPr>
              <a:t>下标</a:t>
            </a:r>
            <a:r>
              <a:rPr lang="en-US" altLang="zh-CN" sz="2400">
                <a:latin typeface="Calibri" panose="020F0502020204030204"/>
                <a:ea typeface="宋体" panose="02010600030101010101" pitchFamily="2" charset="-122"/>
              </a:rPr>
              <a:t>    </a:t>
            </a:r>
            <a:r>
              <a:rPr lang="en-US" altLang="zh-CN" sz="2400">
                <a:latin typeface="Calibri" panose="020F0502020204030204"/>
                <a:ea typeface="Calibri" panose="020F0502020204030204"/>
              </a:rPr>
              <a:t>D. </a:t>
            </a:r>
            <a:r>
              <a:rPr lang="zh-CN" altLang="en-US" sz="2400">
                <a:latin typeface="Calibri" panose="020F0502020204030204"/>
                <a:ea typeface="宋体" panose="02010600030101010101" pitchFamily="2" charset="-122"/>
              </a:rPr>
              <a:t>编号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分析：内储存器直接与</a:t>
            </a:r>
            <a:r>
              <a:rPr lang="en-US" altLang="zh-CN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CPU</a:t>
            </a:r>
            <a:r>
              <a:rPr lang="zh-CN" altLang="en-US" sz="24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相连接，储存容量较小，但速度快，用来存放当前运行程序的指令和数据，并直接与</a:t>
            </a:r>
            <a:r>
              <a:rPr lang="en-US" altLang="zh-CN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CPU</a:t>
            </a:r>
            <a:r>
              <a:rPr lang="zh-CN" altLang="en-US" sz="24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交换信息；每个存储单元的序号称为地址；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答案：</a:t>
            </a:r>
            <a:r>
              <a:rPr lang="en-US" altLang="zh-CN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895" y="3068955"/>
            <a:ext cx="825055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266700">
              <a:spcAft>
                <a:spcPct val="0"/>
              </a:spcAft>
            </a:pPr>
            <a:r>
              <a:rPr lang="en-US" altLang="zh-CN" sz="2400">
                <a:latin typeface="Calibri" panose="020F0502020204030204"/>
                <a:ea typeface="Calibri" panose="020F0502020204030204"/>
              </a:rPr>
              <a:t>(2023CSP-J)</a:t>
            </a: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13. 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在计算机中，以下哪个选项描述的数据存储容量最小？</a:t>
            </a: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( )</a:t>
            </a:r>
          </a:p>
          <a:p>
            <a:pPr marL="0" indent="0" defTabSz="266700">
              <a:spcAft>
                <a:spcPct val="0"/>
              </a:spcAft>
            </a:pP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A. 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字节（</a:t>
            </a: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byte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B. 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比特（</a:t>
            </a: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bit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0" defTabSz="266700">
              <a:spcAft>
                <a:spcPct val="0"/>
              </a:spcAft>
            </a:pP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C. 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字（</a:t>
            </a: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word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D. 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千字节（</a:t>
            </a:r>
            <a:r>
              <a:rPr lang="en-US" altLang="zh-CN" sz="24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kilobyte</a:t>
            </a:r>
            <a:r>
              <a:rPr lang="zh-CN" altLang="en-US" sz="24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4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【答案】</a:t>
            </a:r>
            <a:r>
              <a:rPr lang="en-US" altLang="zh-CN" sz="24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B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4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【考点】数据存储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4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【解析】数据存储的基本单位</a:t>
            </a:r>
            <a:r>
              <a:rPr lang="en-US" altLang="zh-CN" sz="24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: </a:t>
            </a:r>
            <a:r>
              <a:rPr lang="zh-CN" altLang="en-US" sz="24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(Byte)</a:t>
            </a:r>
            <a:r>
              <a:rPr lang="zh-CN" altLang="en-US" sz="24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，数据的最小存储单元</a:t>
            </a:r>
            <a:r>
              <a:rPr lang="en-US" altLang="zh-CN" sz="24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: </a:t>
            </a:r>
            <a:r>
              <a:rPr lang="zh-CN" altLang="en-US" sz="24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比特</a:t>
            </a:r>
            <a:r>
              <a:rPr lang="en-US" altLang="zh-CN" sz="24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(bit)</a:t>
            </a:r>
            <a:r>
              <a:rPr lang="zh-CN" altLang="en-US" sz="24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defTabSz="266700">
              <a:spcAft>
                <a:spcPct val="0"/>
              </a:spcAft>
            </a:pPr>
            <a:r>
              <a:rPr lang="en-US" altLang="zh-CN" sz="24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1 Byte = 8 bit</a:t>
            </a:r>
            <a:r>
              <a:rPr lang="zh-CN" altLang="en-US" sz="24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55650" y="3645535"/>
            <a:ext cx="7068185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 dirty="0">
                <a:solidFill>
                  <a:srgbClr val="000000"/>
                </a:solidFill>
                <a:latin typeface="+mn-ea"/>
              </a:rPr>
              <a:t>【</a:t>
            </a:r>
            <a:r>
              <a:rPr lang="en-US" sz="2400" b="0" dirty="0">
                <a:solidFill>
                  <a:srgbClr val="000000"/>
                </a:solidFill>
                <a:latin typeface="+mn-ea"/>
              </a:rPr>
              <a:t>2019CSP-J</a:t>
            </a:r>
            <a:r>
              <a:rPr lang="zh-CN" sz="2400" b="0" dirty="0">
                <a:solidFill>
                  <a:srgbClr val="000000"/>
                </a:solidFill>
                <a:latin typeface="+mn-ea"/>
              </a:rPr>
              <a:t>】</a:t>
            </a:r>
            <a:r>
              <a:rPr lang="en-US" sz="2400" b="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3.32</a:t>
            </a:r>
            <a:r>
              <a:rPr lang="zh-CN" sz="2400" b="0" dirty="0">
                <a:solidFill>
                  <a:srgbClr val="000000"/>
                </a:solidFill>
                <a:latin typeface="+mn-ea"/>
              </a:rPr>
              <a:t>位整型变量占用（）个字节。</a:t>
            </a:r>
            <a:endParaRPr lang="en-US" sz="2400" b="0" dirty="0">
              <a:solidFill>
                <a:srgbClr val="000000"/>
              </a:solidFill>
              <a:latin typeface="+mn-ea"/>
              <a:cs typeface="宋体" panose="02010600030101010101" pitchFamily="2" charset="-122"/>
            </a:endParaRPr>
          </a:p>
          <a:p>
            <a:pPr indent="0"/>
            <a:r>
              <a:rPr lang="en-US" sz="2400" b="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A.32  B.128  C.4  D.8</a:t>
            </a:r>
            <a:endParaRPr lang="zh-CN" sz="2400" b="0" dirty="0">
              <a:solidFill>
                <a:srgbClr val="000000"/>
              </a:solidFill>
              <a:latin typeface="+mn-ea"/>
            </a:endParaRPr>
          </a:p>
          <a:p>
            <a:pPr indent="0"/>
            <a:r>
              <a:rPr lang="zh-CN" sz="2400" b="0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sz="2400" b="0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C</a:t>
            </a:r>
            <a:endParaRPr lang="zh-CN" sz="2400" b="0" dirty="0">
              <a:solidFill>
                <a:srgbClr val="FF0000"/>
              </a:solidFill>
              <a:latin typeface="+mn-ea"/>
            </a:endParaRPr>
          </a:p>
          <a:p>
            <a:pPr indent="0"/>
            <a:r>
              <a:rPr lang="zh-CN" sz="2400" b="0" dirty="0">
                <a:solidFill>
                  <a:srgbClr val="FF0000"/>
                </a:solidFill>
                <a:latin typeface="+mn-ea"/>
              </a:rPr>
              <a:t>解析：基础知识，一个字节是</a:t>
            </a:r>
            <a:r>
              <a:rPr lang="en-US" sz="2400" b="0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8</a:t>
            </a:r>
            <a:r>
              <a:rPr lang="zh-CN" sz="2400" b="0" dirty="0">
                <a:solidFill>
                  <a:srgbClr val="FF0000"/>
                </a:solidFill>
                <a:latin typeface="+mn-ea"/>
              </a:rPr>
              <a:t>位，因此</a:t>
            </a:r>
            <a:r>
              <a:rPr lang="en-US" sz="2400" b="0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32</a:t>
            </a:r>
            <a:r>
              <a:rPr lang="zh-CN" sz="2400" b="0" dirty="0">
                <a:solidFill>
                  <a:srgbClr val="FF0000"/>
                </a:solidFill>
                <a:latin typeface="+mn-ea"/>
              </a:rPr>
              <a:t>位对应</a:t>
            </a:r>
            <a:r>
              <a:rPr lang="en-US" sz="2400" b="0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4</a:t>
            </a:r>
            <a:r>
              <a:rPr lang="zh-CN" sz="2400" b="0" dirty="0">
                <a:solidFill>
                  <a:srgbClr val="FF0000"/>
                </a:solidFill>
                <a:latin typeface="+mn-ea"/>
              </a:rPr>
              <a:t>个字节</a:t>
            </a:r>
            <a:endParaRPr lang="zh-CN" altLang="en-US" sz="2400" b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100" y="1512570"/>
            <a:ext cx="7512050" cy="3069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【</a:t>
            </a:r>
            <a:r>
              <a:rPr lang="en-US" altLang="zh-CN" sz="240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2021CSP-J】</a:t>
            </a:r>
            <a:r>
              <a:rPr lang="en-US" altLang="zh-CN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3.</a:t>
            </a:r>
            <a:r>
              <a:rPr lang="zh-CN" altLang="en-US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目前主流的计算机储存数据最终都是转换成（</a:t>
            </a:r>
            <a:r>
              <a:rPr lang="en-US" altLang="zh-CN" sz="24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）数据进行存储。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A.</a:t>
            </a:r>
            <a:r>
              <a:rPr lang="zh-CN" altLang="en-US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二进制        </a:t>
            </a:r>
            <a:r>
              <a:rPr lang="en-US" altLang="zh-CN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B.</a:t>
            </a:r>
            <a:r>
              <a:rPr lang="zh-CN" altLang="en-US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十进制      </a:t>
            </a:r>
            <a:r>
              <a:rPr lang="en-US" altLang="zh-CN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C.</a:t>
            </a:r>
            <a:r>
              <a:rPr lang="zh-CN" altLang="en-US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八进制    </a:t>
            </a:r>
            <a:r>
              <a:rPr lang="en-US" altLang="zh-CN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D.</a:t>
            </a:r>
            <a:r>
              <a:rPr lang="zh-CN" altLang="en-US" sz="240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  <a:sym typeface="+mn-ea"/>
              </a:rPr>
              <a:t>十六进制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5175" y="581025"/>
            <a:ext cx="7294880" cy="54775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795" indent="127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2022CSP-S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6. 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计算机系统用小端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(Little Endian)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和大端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(Big Endian)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来描述多字节数据的存储地址顺序模式，其中小端表示将低位字节数据存储在低地址的模式、大端表示将高位字节数据存储在低地址的模式。在小端模式的系统和大端模式的系统分别编译和运行以下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代码段表示的程序，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将分别输出什么结果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 ( )</a:t>
            </a:r>
          </a:p>
          <a:p>
            <a:pPr marL="32512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unsigned x = 0xDEADBEEF;</a:t>
            </a:r>
          </a:p>
          <a:p>
            <a:pPr marL="32512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unsigned char *p = (unsigned char *) &amp; x;</a:t>
            </a:r>
          </a:p>
          <a:p>
            <a:pPr marL="32512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printf("%X", *p);</a:t>
            </a:r>
          </a:p>
          <a:p>
            <a:pPr marL="0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A.EF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EF   B.EF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DE   C.DE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EF    D.DE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DE</a:t>
            </a:r>
          </a:p>
          <a:p>
            <a:pPr marL="635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5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【答案】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</a:p>
          <a:p>
            <a:pPr marL="635" indent="0" algn="l" defTabSz="266700" eaLnBrk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低位是最低位的的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，高位的就是最高位的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67995" y="405130"/>
            <a:ext cx="821245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0">
                <a:latin typeface="+mn-ea"/>
                <a:cs typeface="+mn-ea"/>
              </a:rPr>
              <a:t>【</a:t>
            </a:r>
            <a:r>
              <a:rPr lang="en-US" sz="2000" b="0">
                <a:latin typeface="+mn-ea"/>
                <a:cs typeface="+mn-ea"/>
              </a:rPr>
              <a:t>2020CSP-J</a:t>
            </a:r>
            <a:r>
              <a:rPr lang="zh-CN" sz="2000" b="0">
                <a:latin typeface="+mn-ea"/>
                <a:cs typeface="+mn-ea"/>
              </a:rPr>
              <a:t>】</a:t>
            </a:r>
            <a:r>
              <a:rPr lang="en-US" sz="2000" b="0">
                <a:latin typeface="+mn-ea"/>
                <a:cs typeface="+mn-ea"/>
              </a:rPr>
              <a:t>4.</a:t>
            </a:r>
            <a:r>
              <a:rPr lang="zh-CN" sz="2000" b="0">
                <a:latin typeface="+mn-ea"/>
                <a:cs typeface="+mn-ea"/>
              </a:rPr>
              <a:t>现有一张分辨率为</a:t>
            </a:r>
            <a:r>
              <a:rPr lang="en-US" sz="2000" b="0">
                <a:latin typeface="+mn-ea"/>
                <a:cs typeface="+mn-ea"/>
              </a:rPr>
              <a:t>2048×1024</a:t>
            </a:r>
            <a:r>
              <a:rPr lang="zh-CN" sz="2000" b="0">
                <a:latin typeface="+mn-ea"/>
                <a:cs typeface="+mn-ea"/>
              </a:rPr>
              <a:t>像素的</a:t>
            </a:r>
            <a:r>
              <a:rPr lang="en-US" sz="2000" b="0">
                <a:latin typeface="+mn-ea"/>
                <a:cs typeface="+mn-ea"/>
              </a:rPr>
              <a:t>32</a:t>
            </a:r>
            <a:r>
              <a:rPr lang="zh-CN" sz="2000" b="0">
                <a:latin typeface="+mn-ea"/>
                <a:cs typeface="+mn-ea"/>
              </a:rPr>
              <a:t>位真彩色图像。请问要存储这张图像，需要多大的存储空间（）。</a:t>
            </a:r>
            <a:endParaRPr lang="en-US" sz="2000" b="0">
              <a:latin typeface="+mn-ea"/>
              <a:cs typeface="+mn-ea"/>
            </a:endParaRPr>
          </a:p>
          <a:p>
            <a:pPr indent="0"/>
            <a:r>
              <a:rPr lang="en-US" sz="2000" b="0">
                <a:latin typeface="+mn-ea"/>
                <a:cs typeface="+mn-ea"/>
              </a:rPr>
              <a:t>A. 4MB  B. 8MB   C. 32MB   D. 16MB </a:t>
            </a:r>
            <a:endParaRPr lang="en-US" sz="2000" b="0">
              <a:solidFill>
                <a:srgbClr val="FF0000"/>
              </a:solidFill>
              <a:latin typeface="+mn-ea"/>
              <a:cs typeface="+mn-ea"/>
            </a:endParaRPr>
          </a:p>
          <a:p>
            <a:pPr indent="0"/>
            <a:r>
              <a:rPr lang="en-US" sz="2000" b="0">
                <a:solidFill>
                  <a:srgbClr val="FF0000"/>
                </a:solidFill>
                <a:latin typeface="+mn-ea"/>
                <a:cs typeface="+mn-ea"/>
              </a:rPr>
              <a:t>B</a:t>
            </a:r>
          </a:p>
          <a:p>
            <a:pPr indent="0"/>
            <a:r>
              <a:rPr lang="en-US" sz="2000" b="0">
                <a:solidFill>
                  <a:srgbClr val="FF0000"/>
                </a:solidFill>
                <a:latin typeface="+mn-ea"/>
                <a:cs typeface="+mn-ea"/>
              </a:rPr>
              <a:t>分析</a:t>
            </a:r>
          </a:p>
          <a:p>
            <a:pPr indent="0"/>
            <a:r>
              <a:rPr lang="en-US" sz="2000" b="0">
                <a:solidFill>
                  <a:srgbClr val="FF0000"/>
                </a:solidFill>
                <a:latin typeface="+mn-ea"/>
                <a:cs typeface="+mn-ea"/>
              </a:rPr>
              <a:t>每 8 位真彩色图像中每一个像素的图片存储大小为 1 B，则，</a:t>
            </a:r>
          </a:p>
          <a:p>
            <a:pPr indent="0"/>
            <a:r>
              <a:rPr lang="en-US" sz="2000" b="0">
                <a:solidFill>
                  <a:srgbClr val="FF0000"/>
                </a:solidFill>
                <a:latin typeface="+mn-ea"/>
                <a:cs typeface="+mn-ea"/>
              </a:rPr>
              <a:t>32 位真彩色图像中每一个像素的图片存储大小为 4 B；</a:t>
            </a:r>
          </a:p>
          <a:p>
            <a:pPr indent="0"/>
            <a:r>
              <a:rPr lang="en-US" sz="2000" b="0">
                <a:solidFill>
                  <a:srgbClr val="FF0000"/>
                </a:solidFill>
                <a:latin typeface="+mn-ea"/>
                <a:cs typeface="+mn-ea"/>
              </a:rPr>
              <a:t>则计算为</a:t>
            </a:r>
          </a:p>
          <a:p>
            <a:pPr indent="0"/>
            <a:r>
              <a:rPr lang="en-US" sz="2000" b="0">
                <a:solidFill>
                  <a:srgbClr val="FF0000"/>
                </a:solidFill>
                <a:latin typeface="+mn-ea"/>
                <a:cs typeface="+mn-ea"/>
              </a:rPr>
              <a:t>4 B ∗ 2048 ∗ 1024 = 8388608 B = 8192 K B = 8 M B 4B * 2048 * 1024 = 8388608B = 8192KB = 8MB</a:t>
            </a:r>
            <a:endParaRPr lang="en-US" altLang="en-US" sz="2000" b="0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95605" y="3860800"/>
            <a:ext cx="797496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0">
                <a:latin typeface="+mn-ea"/>
                <a:cs typeface="+mn-ea"/>
              </a:rPr>
              <a:t>【</a:t>
            </a:r>
            <a:r>
              <a:rPr lang="en-US" sz="2000" b="0">
                <a:latin typeface="+mn-ea"/>
                <a:cs typeface="+mn-ea"/>
              </a:rPr>
              <a:t>2020CSP-S</a:t>
            </a:r>
            <a:r>
              <a:rPr lang="zh-CN" sz="2000" b="0">
                <a:latin typeface="+mn-ea"/>
                <a:cs typeface="+mn-ea"/>
              </a:rPr>
              <a:t>】</a:t>
            </a:r>
            <a:r>
              <a:rPr lang="zh-CN" sz="2000" b="0">
                <a:solidFill>
                  <a:srgbClr val="333333"/>
                </a:solidFill>
                <a:latin typeface="+mn-ea"/>
                <a:cs typeface="+mn-ea"/>
              </a:rPr>
              <a:t>3.现有一段8分钟的视频文件,它的播放速度是每杪24帧图像,每帧图像是幅分辨率为2048×1024像素的32位真彩色图像。请问要存储这段原始无压缩视频,需要多大的存储空间?</a:t>
            </a:r>
            <a:endParaRPr lang="en-US" sz="2000" b="0">
              <a:solidFill>
                <a:srgbClr val="333333"/>
              </a:solidFill>
              <a:latin typeface="+mn-ea"/>
              <a:cs typeface="+mn-ea"/>
            </a:endParaRPr>
          </a:p>
          <a:p>
            <a:pPr indent="0"/>
            <a:r>
              <a:rPr lang="en-US" sz="2000" b="0">
                <a:solidFill>
                  <a:srgbClr val="333333"/>
                </a:solidFill>
                <a:latin typeface="+mn-ea"/>
                <a:cs typeface="+mn-ea"/>
              </a:rPr>
              <a:t>A.30G          B.90G          C.150G        D.450G</a:t>
            </a:r>
            <a:endParaRPr lang="zh-CN" sz="2000" b="0">
              <a:solidFill>
                <a:srgbClr val="FF0000"/>
              </a:solidFill>
              <a:latin typeface="+mn-ea"/>
              <a:cs typeface="+mn-ea"/>
            </a:endParaRPr>
          </a:p>
          <a:p>
            <a:pPr indent="0"/>
            <a:r>
              <a:rPr lang="zh-CN" sz="2000" b="0">
                <a:solidFill>
                  <a:srgbClr val="FF0000"/>
                </a:solidFill>
                <a:latin typeface="+mn-ea"/>
                <a:cs typeface="+mn-ea"/>
              </a:rPr>
              <a:t>一帧的空间为2048×1024×32bit。</a:t>
            </a:r>
          </a:p>
          <a:p>
            <a:pPr indent="0"/>
            <a:r>
              <a:rPr lang="zh-CN" sz="2000" b="0">
                <a:solidFill>
                  <a:srgbClr val="FF0000"/>
                </a:solidFill>
                <a:latin typeface="+mn-ea"/>
                <a:cs typeface="+mn-ea"/>
              </a:rPr>
              <a:t>所以整个文件为总帧数的空间。</a:t>
            </a:r>
            <a:endParaRPr lang="en-US" sz="2000" b="0">
              <a:solidFill>
                <a:srgbClr val="FF0000"/>
              </a:solidFill>
              <a:latin typeface="+mn-ea"/>
              <a:cs typeface="+mn-ea"/>
            </a:endParaRPr>
          </a:p>
          <a:p>
            <a:pPr indent="0"/>
            <a:r>
              <a:rPr lang="en-US" sz="2000" b="0">
                <a:solidFill>
                  <a:srgbClr val="FF0000"/>
                </a:solidFill>
                <a:latin typeface="+mn-ea"/>
                <a:cs typeface="+mn-ea"/>
              </a:rPr>
              <a:t>2048×1024×32bit×24</a:t>
            </a:r>
            <a:r>
              <a:rPr lang="en-US" sz="20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×480/8B/1024KB/1024MB/1024GB</a:t>
            </a:r>
            <a:r>
              <a:rPr lang="en-US" sz="2000" b="0">
                <a:solidFill>
                  <a:srgbClr val="FF0000"/>
                </a:solidFill>
                <a:latin typeface="+mn-ea"/>
                <a:cs typeface="+mn-ea"/>
              </a:rPr>
              <a:t>=90(GB)</a:t>
            </a:r>
            <a:endParaRPr lang="zh-CN" sz="2000" b="0">
              <a:solidFill>
                <a:srgbClr val="FF0000"/>
              </a:solidFill>
              <a:latin typeface="+mn-ea"/>
              <a:cs typeface="+mn-ea"/>
            </a:endParaRPr>
          </a:p>
          <a:p>
            <a:pPr indent="0"/>
            <a:r>
              <a:rPr lang="zh-CN" sz="2000" b="0">
                <a:solidFill>
                  <a:srgbClr val="FF0000"/>
                </a:solidFill>
                <a:latin typeface="+mn-ea"/>
                <a:cs typeface="+mn-ea"/>
              </a:rPr>
              <a:t>故选B。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2880320" cy="652934"/>
          </a:xfrm>
        </p:spPr>
        <p:txBody>
          <a:bodyPr/>
          <a:lstStyle/>
          <a:p>
            <a:pPr lvl="0"/>
            <a:r>
              <a:rPr lang="en-US" altLang="zh-CN" sz="3200" cap="none" dirty="0" smtClean="0">
                <a:solidFill>
                  <a:srgbClr val="4F4F4F"/>
                </a:solidFill>
                <a:latin typeface="HiraginoSansGB-W3"/>
                <a:ea typeface="宋体" panose="02010600030101010101" pitchFamily="2" charset="-122"/>
                <a:cs typeface="宋体" panose="02010600030101010101" pitchFamily="2" charset="-122"/>
              </a:rPr>
              <a:t>2023CSP-J2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1115864" y="980718"/>
          <a:ext cx="5976664" cy="2438400"/>
        </p:xfrm>
        <a:graphic>
          <a:graphicData uri="http://schemas.openxmlformats.org/drawingml/2006/table">
            <a:tbl>
              <a:tblPr/>
              <a:tblGrid>
                <a:gridCol w="1511047"/>
                <a:gridCol w="3169473"/>
                <a:gridCol w="129614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题型</a:t>
                      </a:r>
                      <a:endParaRPr lang="zh-CN" sz="3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知识点类型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题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Calibri" panose="020F0502020204030204"/>
                          <a:ea typeface="Meiryo" panose="020B0604030504040204" pitchFamily="34" charset="-128"/>
                          <a:cs typeface="Times New Roman" panose="02020603050405020304"/>
                        </a:rPr>
                        <a:t>⽬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信息学史</a:t>
                      </a:r>
                      <a:r>
                        <a:rPr lang="en-US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基本知识</a:t>
                      </a:r>
                      <a:endParaRPr lang="zh-CN" sz="3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8-10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C++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语法知识点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2-3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</a:t>
                      </a: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算法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3-4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数学</a:t>
                      </a:r>
                      <a:r>
                        <a:rPr lang="en-US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逻辑学</a:t>
                      </a:r>
                      <a:r>
                        <a:rPr lang="en-US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运筹学</a:t>
                      </a:r>
                      <a:endParaRPr lang="zh-CN" sz="3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3-4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Calibri" panose="020F0502020204030204"/>
                          <a:ea typeface="Meiryo" panose="020B0604030504040204" pitchFamily="34" charset="-128"/>
                          <a:cs typeface="Times New Roman" panose="02020603050405020304"/>
                        </a:rPr>
                        <a:t>⽐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赛相关知识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1-2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阅读程序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C++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算法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完善程序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C++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r>
                        <a:rPr lang="en-US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sz="2000" kern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算法</a:t>
                      </a:r>
                      <a:endParaRPr lang="zh-CN" sz="3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4F4F4F"/>
                          </a:solidFill>
                          <a:latin typeface="HiraginoSansGB-W3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3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图片 22" descr="IMG_2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41843"/>
            <a:ext cx="6408712" cy="467635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484834" y="996219"/>
            <a:ext cx="8412982" cy="11859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endParaRPr lang="en-US" altLang="zh-CN" sz="1100"/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在计算机中，存储整数可以分为“无符号数”与“有符号数”。</a:t>
            </a:r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有符号数指的是，把存储数据的第一位用来表示符号；而无符号数第一位没有用来表示符号，所以无符号数表示的正数比有符号数表示的整数范围要大。</a:t>
            </a:r>
          </a:p>
        </p:txBody>
      </p:sp>
      <p:sp>
        <p:nvSpPr>
          <p:cNvPr id="4102" name="Freeform 5"/>
          <p:cNvSpPr>
            <a:spLocks noChangeArrowheads="1"/>
          </p:cNvSpPr>
          <p:nvPr/>
        </p:nvSpPr>
        <p:spPr bwMode="auto">
          <a:xfrm>
            <a:off x="2019719" y="2357437"/>
            <a:ext cx="345412" cy="457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03" name="Freeform 6"/>
          <p:cNvSpPr>
            <a:spLocks noChangeArrowheads="1"/>
          </p:cNvSpPr>
          <p:nvPr/>
        </p:nvSpPr>
        <p:spPr bwMode="auto">
          <a:xfrm>
            <a:off x="2361363" y="2357437"/>
            <a:ext cx="345412" cy="457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04" name="Freeform 7"/>
          <p:cNvSpPr>
            <a:spLocks noChangeArrowheads="1"/>
          </p:cNvSpPr>
          <p:nvPr/>
        </p:nvSpPr>
        <p:spPr bwMode="auto">
          <a:xfrm>
            <a:off x="2703007" y="2357437"/>
            <a:ext cx="345412" cy="457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05" name="Freeform 8"/>
          <p:cNvSpPr>
            <a:spLocks noChangeArrowheads="1"/>
          </p:cNvSpPr>
          <p:nvPr/>
        </p:nvSpPr>
        <p:spPr bwMode="auto">
          <a:xfrm>
            <a:off x="3044651" y="2357437"/>
            <a:ext cx="345412" cy="457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06" name="Freeform 9"/>
          <p:cNvSpPr>
            <a:spLocks noChangeArrowheads="1"/>
          </p:cNvSpPr>
          <p:nvPr/>
        </p:nvSpPr>
        <p:spPr bwMode="auto">
          <a:xfrm>
            <a:off x="3386295" y="2357437"/>
            <a:ext cx="345412" cy="457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07" name="Freeform 10"/>
          <p:cNvSpPr>
            <a:spLocks noChangeArrowheads="1"/>
          </p:cNvSpPr>
          <p:nvPr/>
        </p:nvSpPr>
        <p:spPr bwMode="auto">
          <a:xfrm>
            <a:off x="4559440" y="2339021"/>
            <a:ext cx="345412" cy="457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08" name="Freeform 11"/>
          <p:cNvSpPr>
            <a:spLocks noChangeArrowheads="1"/>
          </p:cNvSpPr>
          <p:nvPr/>
        </p:nvSpPr>
        <p:spPr bwMode="auto">
          <a:xfrm>
            <a:off x="4901084" y="2339021"/>
            <a:ext cx="345412" cy="457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09" name="Freeform 12"/>
          <p:cNvSpPr>
            <a:spLocks noChangeArrowheads="1"/>
          </p:cNvSpPr>
          <p:nvPr/>
        </p:nvSpPr>
        <p:spPr bwMode="auto">
          <a:xfrm>
            <a:off x="5242728" y="2339021"/>
            <a:ext cx="345412" cy="457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10" name="Freeform 13"/>
          <p:cNvSpPr>
            <a:spLocks noChangeArrowheads="1"/>
          </p:cNvSpPr>
          <p:nvPr/>
        </p:nvSpPr>
        <p:spPr bwMode="auto">
          <a:xfrm>
            <a:off x="5584372" y="2339021"/>
            <a:ext cx="345412" cy="457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11" name="Freeform 14"/>
          <p:cNvSpPr>
            <a:spLocks noChangeArrowheads="1"/>
          </p:cNvSpPr>
          <p:nvPr/>
        </p:nvSpPr>
        <p:spPr bwMode="auto">
          <a:xfrm>
            <a:off x="5926016" y="2339021"/>
            <a:ext cx="345412" cy="457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849" y="0"/>
              </a:cxn>
              <a:cxn ang="0">
                <a:pos x="435849" y="434749"/>
              </a:cxn>
              <a:cxn ang="0">
                <a:pos x="0" y="434749"/>
              </a:cxn>
              <a:cxn ang="0">
                <a:pos x="0" y="0"/>
              </a:cxn>
            </a:cxnLst>
            <a:rect l="0" t="0" r="r" b="b"/>
            <a:pathLst>
              <a:path w="435849" h="434750">
                <a:moveTo>
                  <a:pt x="0" y="0"/>
                </a:moveTo>
                <a:lnTo>
                  <a:pt x="435849" y="0"/>
                </a:lnTo>
                <a:lnTo>
                  <a:pt x="435849" y="434749"/>
                </a:lnTo>
                <a:lnTo>
                  <a:pt x="0" y="434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21212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12" name="TextBox 15"/>
          <p:cNvSpPr txBox="1">
            <a:spLocks noChangeArrowheads="1"/>
          </p:cNvSpPr>
          <p:nvPr/>
        </p:nvSpPr>
        <p:spPr bwMode="auto">
          <a:xfrm>
            <a:off x="482321" y="2759274"/>
            <a:ext cx="8412982" cy="54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endParaRPr lang="en-US" altLang="zh-CN" sz="1100"/>
          </a:p>
          <a:p>
            <a:pPr>
              <a:lnSpc>
                <a:spcPct val="116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                      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                                 无符号数</a:t>
            </a:r>
          </a:p>
        </p:txBody>
      </p:sp>
      <p:sp>
        <p:nvSpPr>
          <p:cNvPr id="4113" name="TextBox 16"/>
          <p:cNvSpPr txBox="1">
            <a:spLocks noChangeArrowheads="1"/>
          </p:cNvSpPr>
          <p:nvPr/>
        </p:nvSpPr>
        <p:spPr bwMode="auto">
          <a:xfrm>
            <a:off x="472273" y="3281660"/>
            <a:ext cx="8412982" cy="27924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endParaRPr lang="en-US" altLang="zh-CN" sz="1100"/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下面介绍有符号数。</a:t>
            </a:r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有符号数有原码、反码和补码三种表现形式。</a:t>
            </a:r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：用一个数（假设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字节）的最高位表示正负，“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表示正数，“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表示负数，如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0000011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+7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10001000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。用这种方法表示的数称为“原码”。</a:t>
            </a:r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：反码是相对于原码来说的，对于一个正数，反码就是其原码；对于一个负数，反码就是除符号位外，将原码的各位全部取反（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16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：对于一个正数，补码就是原码（反码）；对于一个负数，其补码等于反码加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 idx="4294967295"/>
          </p:nvPr>
        </p:nvSpPr>
        <p:spPr>
          <a:xfrm>
            <a:off x="606317" y="87127"/>
            <a:ext cx="2592288" cy="580926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altLang="zh-CN" sz="24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</a:t>
            </a:r>
            <a:r>
              <a:rPr lang="zh-CN" altLang="zh-CN" sz="24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整数的表示</a:t>
            </a:r>
            <a:endParaRPr lang="zh-CN" altLang="en-US" sz="3200" dirty="0"/>
          </a:p>
        </p:txBody>
      </p:sp>
      <p:sp>
        <p:nvSpPr>
          <p:cNvPr id="16" name="Freeform 1"/>
          <p:cNvSpPr>
            <a:spLocks noChangeArrowheads="1"/>
          </p:cNvSpPr>
          <p:nvPr/>
        </p:nvSpPr>
        <p:spPr bwMode="auto">
          <a:xfrm>
            <a:off x="0" y="174129"/>
            <a:ext cx="419519" cy="512341"/>
          </a:xfrm>
          <a:custGeom>
            <a:avLst/>
            <a:gdLst/>
            <a:ahLst/>
            <a:cxnLst>
              <a:cxn ang="0">
                <a:pos x="261319" y="0"/>
              </a:cxn>
              <a:cxn ang="0">
                <a:pos x="529747" y="486599"/>
              </a:cxn>
              <a:cxn ang="0">
                <a:pos x="0" y="486599"/>
              </a:cxn>
              <a:cxn ang="0">
                <a:pos x="0" y="164"/>
              </a:cxn>
              <a:cxn ang="0">
                <a:pos x="261319" y="0"/>
              </a:cxn>
            </a:cxnLst>
            <a:rect l="0" t="0" r="r" b="b"/>
            <a:pathLst>
              <a:path w="529746" h="486599">
                <a:moveTo>
                  <a:pt x="261319" y="0"/>
                </a:moveTo>
                <a:lnTo>
                  <a:pt x="529747" y="486599"/>
                </a:lnTo>
                <a:lnTo>
                  <a:pt x="0" y="486599"/>
                </a:lnTo>
                <a:lnTo>
                  <a:pt x="0" y="164"/>
                </a:lnTo>
                <a:lnTo>
                  <a:pt x="261319" y="0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Freeform 2"/>
          <p:cNvSpPr>
            <a:spLocks noChangeArrowheads="1"/>
          </p:cNvSpPr>
          <p:nvPr/>
        </p:nvSpPr>
        <p:spPr bwMode="auto">
          <a:xfrm>
            <a:off x="464736" y="668053"/>
            <a:ext cx="868177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71893" y="0"/>
              </a:cxn>
            </a:cxnLst>
            <a:rect l="0" t="0" r="r" b="b"/>
            <a:pathLst>
              <a:path w="10971893" h="1">
                <a:moveTo>
                  <a:pt x="0" y="0"/>
                </a:moveTo>
                <a:lnTo>
                  <a:pt x="10971893" y="0"/>
                </a:lnTo>
              </a:path>
            </a:pathLst>
          </a:custGeom>
          <a:solidFill>
            <a:srgbClr val="003366"/>
          </a:solidFill>
          <a:ln w="12700">
            <a:solidFill>
              <a:srgbClr val="003366"/>
            </a:solidFill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040" y="1340485"/>
            <a:ext cx="7170420" cy="36950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数字进制</a:t>
            </a:r>
          </a:p>
          <a:p>
            <a:pPr marL="0" indent="304800" algn="just" defTabSz="266700">
              <a:spcAft>
                <a:spcPct val="0"/>
              </a:spcAft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‌‌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数字进制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是一种进位计数制，是人为定义的带进位的计数方法。对于任何一种进制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进制，表示每一位上的数运算时都是逢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进一位。常见的进制包括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十进制、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二进制、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八进制和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十六进制。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进制的定义和特点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0-9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这九个数字组成，逢十进一。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两个数字组成，逢二进一。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八进制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0-7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数字组成，不存在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，逢八进一。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十六进制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‌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0-9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A-F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组成，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A-F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对应的是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10-15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，逢十六进一。</a:t>
            </a:r>
          </a:p>
        </p:txBody>
      </p:sp>
      <p:sp>
        <p:nvSpPr>
          <p:cNvPr id="4" name="Freeform 1"/>
          <p:cNvSpPr>
            <a:spLocks noChangeArrowheads="1"/>
          </p:cNvSpPr>
          <p:nvPr/>
        </p:nvSpPr>
        <p:spPr bwMode="auto">
          <a:xfrm>
            <a:off x="0" y="174129"/>
            <a:ext cx="419519" cy="512341"/>
          </a:xfrm>
          <a:custGeom>
            <a:avLst/>
            <a:gdLst/>
            <a:ahLst/>
            <a:cxnLst>
              <a:cxn ang="0">
                <a:pos x="261319" y="0"/>
              </a:cxn>
              <a:cxn ang="0">
                <a:pos x="529747" y="486599"/>
              </a:cxn>
              <a:cxn ang="0">
                <a:pos x="0" y="486599"/>
              </a:cxn>
              <a:cxn ang="0">
                <a:pos x="0" y="164"/>
              </a:cxn>
              <a:cxn ang="0">
                <a:pos x="261319" y="0"/>
              </a:cxn>
            </a:cxnLst>
            <a:rect l="0" t="0" r="r" b="b"/>
            <a:pathLst>
              <a:path w="529746" h="486599">
                <a:moveTo>
                  <a:pt x="261319" y="0"/>
                </a:moveTo>
                <a:lnTo>
                  <a:pt x="529747" y="486599"/>
                </a:lnTo>
                <a:lnTo>
                  <a:pt x="0" y="486599"/>
                </a:lnTo>
                <a:lnTo>
                  <a:pt x="0" y="164"/>
                </a:lnTo>
                <a:lnTo>
                  <a:pt x="261319" y="0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Freeform 2"/>
          <p:cNvSpPr>
            <a:spLocks noChangeArrowheads="1"/>
          </p:cNvSpPr>
          <p:nvPr/>
        </p:nvSpPr>
        <p:spPr bwMode="auto">
          <a:xfrm>
            <a:off x="464736" y="668053"/>
            <a:ext cx="868177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71893" y="0"/>
              </a:cxn>
            </a:cxnLst>
            <a:rect l="0" t="0" r="r" b="b"/>
            <a:pathLst>
              <a:path w="10971893" h="1">
                <a:moveTo>
                  <a:pt x="0" y="0"/>
                </a:moveTo>
                <a:lnTo>
                  <a:pt x="10971893" y="0"/>
                </a:lnTo>
              </a:path>
            </a:pathLst>
          </a:custGeom>
          <a:solidFill>
            <a:srgbClr val="003366"/>
          </a:solidFill>
          <a:ln w="12700">
            <a:solidFill>
              <a:srgbClr val="003366"/>
            </a:solidFill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321405" y="206091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rtl="0" eaLnBrk="1" latinLnBrk="0" hangingPunct="1"/>
            <a:r>
              <a:rPr lang="en-US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数字进制</a:t>
            </a:r>
            <a:r>
              <a:rPr lang="zh-CN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、进制转换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453432" y="1007938"/>
            <a:ext cx="8333851" cy="988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r>
              <a:rPr lang="en-US" altLang="zh-CN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 </a:t>
            </a:r>
            <a:r>
              <a:rPr lang="zh-CN" altLang="en-US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</a:t>
            </a:r>
            <a:r>
              <a:rPr lang="en-US" altLang="zh-CN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en-US" altLang="zh-CN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(X=2)</a:t>
            </a:r>
            <a:endParaRPr lang="zh-CN" altLang="en-US" sz="1100" dirty="0" smtClean="0"/>
          </a:p>
          <a:p>
            <a:pPr>
              <a:lnSpc>
                <a:spcPct val="116000"/>
              </a:lnSpc>
            </a:pPr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法为：十进制数除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取余法，即十进制数除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，余数为权位上的数，得到的商值继续除，直到商为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为止。</a:t>
            </a:r>
          </a:p>
        </p:txBody>
      </p:sp>
      <p:pic>
        <p:nvPicPr>
          <p:cNvPr id="8" name="I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" y="3529330"/>
            <a:ext cx="4582795" cy="2900680"/>
          </a:xfrm>
          <a:prstGeom prst="rect">
            <a:avLst/>
          </a:prstGeom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539750" y="2348865"/>
            <a:ext cx="6427470" cy="667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r>
              <a:rPr lang="en-US" altLang="zh-CN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X</a:t>
            </a:r>
            <a:r>
              <a:rPr lang="zh-CN" altLang="en-US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进制转十进制</a:t>
            </a:r>
            <a:r>
              <a:rPr lang="zh-CN" altLang="en-US" sz="1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(X=2)</a:t>
            </a:r>
            <a:endParaRPr lang="zh-CN" altLang="en-US" sz="1100"/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方法为：把二进制数按权展开、相加即得十进制数。</a:t>
            </a:r>
          </a:p>
        </p:txBody>
      </p:sp>
      <p:pic>
        <p:nvPicPr>
          <p:cNvPr id="2" name="IM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9655" y="4220845"/>
            <a:ext cx="3649980" cy="1947545"/>
          </a:xfrm>
          <a:prstGeom prst="rect">
            <a:avLst/>
          </a:prstGeom>
        </p:spPr>
      </p:pic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0" y="174129"/>
            <a:ext cx="419519" cy="512341"/>
          </a:xfrm>
          <a:custGeom>
            <a:avLst/>
            <a:gdLst/>
            <a:ahLst/>
            <a:cxnLst>
              <a:cxn ang="0">
                <a:pos x="261319" y="0"/>
              </a:cxn>
              <a:cxn ang="0">
                <a:pos x="529747" y="486599"/>
              </a:cxn>
              <a:cxn ang="0">
                <a:pos x="0" y="486599"/>
              </a:cxn>
              <a:cxn ang="0">
                <a:pos x="0" y="164"/>
              </a:cxn>
              <a:cxn ang="0">
                <a:pos x="261319" y="0"/>
              </a:cxn>
            </a:cxnLst>
            <a:rect l="0" t="0" r="r" b="b"/>
            <a:pathLst>
              <a:path w="529746" h="486599">
                <a:moveTo>
                  <a:pt x="261319" y="0"/>
                </a:moveTo>
                <a:lnTo>
                  <a:pt x="529747" y="486599"/>
                </a:lnTo>
                <a:lnTo>
                  <a:pt x="0" y="486599"/>
                </a:lnTo>
                <a:lnTo>
                  <a:pt x="0" y="164"/>
                </a:lnTo>
                <a:lnTo>
                  <a:pt x="261319" y="0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Freeform 2"/>
          <p:cNvSpPr>
            <a:spLocks noChangeArrowheads="1"/>
          </p:cNvSpPr>
          <p:nvPr/>
        </p:nvSpPr>
        <p:spPr bwMode="auto">
          <a:xfrm>
            <a:off x="464736" y="668053"/>
            <a:ext cx="868177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71893" y="0"/>
              </a:cxn>
            </a:cxnLst>
            <a:rect l="0" t="0" r="r" b="b"/>
            <a:pathLst>
              <a:path w="10971893" h="1">
                <a:moveTo>
                  <a:pt x="0" y="0"/>
                </a:moveTo>
                <a:lnTo>
                  <a:pt x="10971893" y="0"/>
                </a:lnTo>
              </a:path>
            </a:pathLst>
          </a:custGeom>
          <a:solidFill>
            <a:srgbClr val="003366"/>
          </a:solidFill>
          <a:ln w="12700">
            <a:solidFill>
              <a:srgbClr val="003366"/>
            </a:solidFill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" name="文本框 2"/>
          <p:cNvSpPr txBox="1"/>
          <p:nvPr/>
        </p:nvSpPr>
        <p:spPr>
          <a:xfrm>
            <a:off x="321405" y="206091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rtl="0" eaLnBrk="1" latinLnBrk="0" hangingPunct="1"/>
            <a:r>
              <a:rPr lang="en-US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数字进制</a:t>
            </a:r>
            <a:r>
              <a:rPr lang="zh-CN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、进制转换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324163" y="693093"/>
            <a:ext cx="8136904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【2020CSP-J】9.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二进制数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1011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转换成十进制数是（ 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A. 10    B. 13   C.11	D.12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微软雅黑" panose="020B0503020204020204" pitchFamily="34" charset="-122"/>
              </a:rPr>
              <a:t>C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微软雅黑" panose="020B0503020204020204" pitchFamily="34" charset="-122"/>
              </a:rPr>
              <a:t>按权展开，计算可得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微软雅黑" panose="020B0503020204020204" pitchFamily="34" charset="-122"/>
              </a:rPr>
              <a:t>11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微软雅黑" panose="020B0503020204020204" pitchFamily="34" charset="-122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79765" y="2937769"/>
            <a:ext cx="8424936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【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2021CSP-S】2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、二进制数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/>
                <a:ea typeface="宋体" panose="02010600030101010101" pitchFamily="2" charset="-122"/>
                <a:cs typeface="微软雅黑" panose="020B0503020204020204" pitchFamily="34" charset="-122"/>
              </a:rPr>
              <a:t> 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00101010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/>
                <a:ea typeface="宋体" panose="02010600030101010101" pitchFamily="2" charset="-122"/>
                <a:cs typeface="微软雅黑" panose="020B0503020204020204" pitchFamily="34" charset="-122"/>
              </a:rPr>
              <a:t> 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00010110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的和为（ ）。</a:t>
            </a:r>
            <a:b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</a:b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A.00111100      B.01000000        C.00111100       D.01000010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答案：B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微软雅黑" panose="020B0503020204020204" pitchFamily="34" charset="-122"/>
              </a:rPr>
              <a:t>解析：和的规则为1+1=10，0+1=1，0+0=0，注意进位。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8040" y="548640"/>
            <a:ext cx="742061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2023CSP-J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101010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166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的和为？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A.(10110000)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2    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B.(236)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8    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C.(158)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10    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D.(A0)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16    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  <a:p>
            <a:pPr marL="0" indent="0" algn="just" defTabSz="266700">
              <a:spcAft>
                <a:spcPct val="0"/>
              </a:spcAft>
            </a:pP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543210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101010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=(1*2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+ 0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*2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+ 1*2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+ 0*2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+ 1*2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+ 0*2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=32+0+8+0+2+0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=42</a:t>
            </a:r>
          </a:p>
          <a:p>
            <a:pPr marL="0" indent="0" algn="just" defTabSz="266700">
              <a:spcAft>
                <a:spcPct val="0"/>
              </a:spcAft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166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=(1*8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+6*8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+6*8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=(64+48+6)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=118 </a:t>
            </a:r>
          </a:p>
          <a:p>
            <a:pPr marL="0" indent="0" algn="just" defTabSz="266700">
              <a:spcAft>
                <a:spcPct val="0"/>
              </a:spcAft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42+118=160</a:t>
            </a:r>
          </a:p>
          <a:p>
            <a:pPr marL="0" indent="0" algn="just" defTabSz="266700">
              <a:spcAft>
                <a:spcPct val="0"/>
              </a:spcAft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160/16=10...0   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10/16=0...10   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67673" y="477114"/>
            <a:ext cx="7992888" cy="2861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微软雅黑" panose="020B0503020204020204" pitchFamily="34" charset="-122"/>
              </a:rPr>
              <a:t>【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cs typeface="微软雅黑" panose="020B0503020204020204" pitchFamily="34" charset="-122"/>
              </a:rPr>
              <a:t>2021CSP-J】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7.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二进制数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101.11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对应的十进制数是（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Arial" panose="020B0604020202020204" pitchFamily="34" charset="0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）。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cs typeface="Arial" panose="020B0604020202020204" pitchFamily="34" charset="0"/>
              </a:rPr>
              <a:t>A.6.5    B.5.5     C.5.75     D.5.25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答案解析：小数部分。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 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2 1 0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 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anose="02010600030101010101" pitchFamily="2" charset="-122"/>
              </a:rPr>
              <a:t>-1 -2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101.11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2 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=(101.11)</a:t>
            </a:r>
            <a:r>
              <a:rPr kumimoji="0" lang="en-US" altLang="zh-CN" sz="2000" b="0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10</a:t>
            </a:r>
            <a:endParaRPr kumimoji="0" lang="en-US" altLang="zh-CN" sz="2000" b="0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        =1*2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2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+0*2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1</a:t>
            </a:r>
            <a:r>
              <a:rPr lang="en-US" altLang="zh-CN" sz="2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  <a:sym typeface="+mn-ea"/>
              </a:rPr>
              <a:t>+1*2</a:t>
            </a:r>
            <a:r>
              <a:rPr lang="en-US" altLang="zh-CN" sz="200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  <a:sym typeface="+mn-ea"/>
              </a:rPr>
              <a:t>0</a:t>
            </a:r>
            <a:r>
              <a:rPr lang="en-US" altLang="zh-CN" sz="2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  <a:sym typeface="+mn-ea"/>
              </a:rPr>
              <a:t>+1*2</a:t>
            </a:r>
            <a:r>
              <a:rPr lang="en-US" altLang="zh-CN" sz="200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  <a:sym typeface="+mn-ea"/>
              </a:rPr>
              <a:t>-1</a:t>
            </a:r>
            <a:r>
              <a:rPr lang="en-US" altLang="zh-CN" sz="2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  <a:sym typeface="+mn-ea"/>
              </a:rPr>
              <a:t>+1*2</a:t>
            </a:r>
            <a:r>
              <a:rPr lang="en-US" altLang="zh-CN" sz="200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  <a:sym typeface="+mn-ea"/>
              </a:rPr>
              <a:t>-2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        =4+0+1+0.5+0.25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        =5.75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因此选C</a:t>
            </a: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08010" y="3830101"/>
            <a:ext cx="8460432" cy="1846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381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【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2020CSP-S】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1.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请选出以下最大的数。（  ）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A.(550)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10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        B.(777)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8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       C.2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10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       D.(22F)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宋体" panose="02010600030101010101" pitchFamily="2" charset="-122"/>
              </a:rPr>
              <a:t>16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解析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:(777)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8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=551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2</a:t>
            </a:r>
            <a:r>
              <a:rPr kumimoji="0" lang="en-US" altLang="zh-CN" sz="2000" b="0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10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=1024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(22F)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16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=559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故选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251502" y="855302"/>
            <a:ext cx="8333851" cy="989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进制转二进制</a:t>
            </a:r>
            <a:endParaRPr lang="zh-CN" altLang="en-US" sz="1100" dirty="0"/>
          </a:p>
          <a:p>
            <a:pPr>
              <a:lnSpc>
                <a:spcPct val="116000"/>
              </a:lnSpc>
            </a:pP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方法为：八进制数通过除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取余法，得到二进制数，对每个八进制为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个二进制，不足时在最左边补零。</a:t>
            </a:r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07" y="3212961"/>
            <a:ext cx="2949191" cy="289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79747" y="1844868"/>
            <a:ext cx="8333851" cy="989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r>
              <a:rPr lang="en-US" altLang="zh-CN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 </a:t>
            </a:r>
            <a:r>
              <a:rPr lang="zh-CN" altLang="en-US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进制转八进制</a:t>
            </a:r>
            <a:endParaRPr lang="zh-CN" altLang="en-US" sz="1100"/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方法为：</a:t>
            </a:r>
            <a:r>
              <a:rPr lang="en-US" altLang="zh-CN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位二进制数按权展开相加得到</a:t>
            </a:r>
            <a:r>
              <a:rPr lang="en-US" altLang="zh-CN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位八进制数。（注意事项，</a:t>
            </a:r>
            <a:r>
              <a:rPr lang="en-US" altLang="zh-CN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位二进制转成八进制是从右到左开始转换，不足时补</a:t>
            </a:r>
            <a:r>
              <a:rPr lang="en-US" altLang="zh-CN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268" y="2834740"/>
            <a:ext cx="3759340" cy="3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"/>
          <p:cNvSpPr>
            <a:spLocks noChangeArrowheads="1"/>
          </p:cNvSpPr>
          <p:nvPr/>
        </p:nvSpPr>
        <p:spPr bwMode="auto">
          <a:xfrm>
            <a:off x="0" y="174129"/>
            <a:ext cx="419519" cy="512341"/>
          </a:xfrm>
          <a:custGeom>
            <a:avLst/>
            <a:gdLst/>
            <a:ahLst/>
            <a:cxnLst>
              <a:cxn ang="0">
                <a:pos x="261319" y="0"/>
              </a:cxn>
              <a:cxn ang="0">
                <a:pos x="529747" y="486599"/>
              </a:cxn>
              <a:cxn ang="0">
                <a:pos x="0" y="486599"/>
              </a:cxn>
              <a:cxn ang="0">
                <a:pos x="0" y="164"/>
              </a:cxn>
              <a:cxn ang="0">
                <a:pos x="261319" y="0"/>
              </a:cxn>
            </a:cxnLst>
            <a:rect l="0" t="0" r="r" b="b"/>
            <a:pathLst>
              <a:path w="529746" h="486599">
                <a:moveTo>
                  <a:pt x="261319" y="0"/>
                </a:moveTo>
                <a:lnTo>
                  <a:pt x="529747" y="486599"/>
                </a:lnTo>
                <a:lnTo>
                  <a:pt x="0" y="486599"/>
                </a:lnTo>
                <a:lnTo>
                  <a:pt x="0" y="164"/>
                </a:lnTo>
                <a:lnTo>
                  <a:pt x="261319" y="0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" name="Freeform 2"/>
          <p:cNvSpPr>
            <a:spLocks noChangeArrowheads="1"/>
          </p:cNvSpPr>
          <p:nvPr/>
        </p:nvSpPr>
        <p:spPr bwMode="auto">
          <a:xfrm>
            <a:off x="464736" y="668053"/>
            <a:ext cx="868177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71893" y="0"/>
              </a:cxn>
            </a:cxnLst>
            <a:rect l="0" t="0" r="r" b="b"/>
            <a:pathLst>
              <a:path w="10971893" h="1">
                <a:moveTo>
                  <a:pt x="0" y="0"/>
                </a:moveTo>
                <a:lnTo>
                  <a:pt x="10971893" y="0"/>
                </a:lnTo>
              </a:path>
            </a:pathLst>
          </a:custGeom>
          <a:solidFill>
            <a:srgbClr val="003366"/>
          </a:solidFill>
          <a:ln w="12700">
            <a:solidFill>
              <a:srgbClr val="003366"/>
            </a:solidFill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321405" y="206091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rtl="0" eaLnBrk="1" latinLnBrk="0" hangingPunct="1"/>
            <a:r>
              <a:rPr lang="en-US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数字进制</a:t>
            </a:r>
            <a:r>
              <a:rPr lang="zh-CN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、进制转换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1"/>
          <p:cNvSpPr>
            <a:spLocks noChangeArrowheads="1"/>
          </p:cNvSpPr>
          <p:nvPr/>
        </p:nvSpPr>
        <p:spPr bwMode="auto">
          <a:xfrm>
            <a:off x="0" y="174129"/>
            <a:ext cx="419519" cy="512341"/>
          </a:xfrm>
          <a:custGeom>
            <a:avLst/>
            <a:gdLst/>
            <a:ahLst/>
            <a:cxnLst>
              <a:cxn ang="0">
                <a:pos x="261319" y="0"/>
              </a:cxn>
              <a:cxn ang="0">
                <a:pos x="529747" y="486599"/>
              </a:cxn>
              <a:cxn ang="0">
                <a:pos x="0" y="486599"/>
              </a:cxn>
              <a:cxn ang="0">
                <a:pos x="0" y="164"/>
              </a:cxn>
              <a:cxn ang="0">
                <a:pos x="261319" y="0"/>
              </a:cxn>
            </a:cxnLst>
            <a:rect l="0" t="0" r="r" b="b"/>
            <a:pathLst>
              <a:path w="529746" h="486599">
                <a:moveTo>
                  <a:pt x="261319" y="0"/>
                </a:moveTo>
                <a:lnTo>
                  <a:pt x="529747" y="486599"/>
                </a:lnTo>
                <a:lnTo>
                  <a:pt x="0" y="486599"/>
                </a:lnTo>
                <a:lnTo>
                  <a:pt x="0" y="164"/>
                </a:lnTo>
                <a:lnTo>
                  <a:pt x="261319" y="0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243" name="Freeform 2"/>
          <p:cNvSpPr>
            <a:spLocks noChangeArrowheads="1"/>
          </p:cNvSpPr>
          <p:nvPr/>
        </p:nvSpPr>
        <p:spPr bwMode="auto">
          <a:xfrm>
            <a:off x="464736" y="668053"/>
            <a:ext cx="868177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71893" y="0"/>
              </a:cxn>
            </a:cxnLst>
            <a:rect l="0" t="0" r="r" b="b"/>
            <a:pathLst>
              <a:path w="10971893" h="1">
                <a:moveTo>
                  <a:pt x="0" y="0"/>
                </a:moveTo>
                <a:lnTo>
                  <a:pt x="10971893" y="0"/>
                </a:lnTo>
              </a:path>
            </a:pathLst>
          </a:custGeom>
          <a:solidFill>
            <a:srgbClr val="003366"/>
          </a:solidFill>
          <a:ln w="12700">
            <a:solidFill>
              <a:srgbClr val="003366"/>
            </a:solidFill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453432" y="1007938"/>
            <a:ext cx="8333851" cy="989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r>
              <a:rPr lang="en-US" altLang="zh-CN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 </a:t>
            </a:r>
            <a:r>
              <a:rPr lang="zh-CN" altLang="en-US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十六进制转二进制</a:t>
            </a:r>
            <a:endParaRPr lang="zh-CN" altLang="en-US" sz="1100"/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方法为：十六进制数通过除</a:t>
            </a:r>
            <a:r>
              <a:rPr lang="en-US" altLang="zh-CN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取余法，得到二进制数，对每个十六进制为</a:t>
            </a:r>
            <a:r>
              <a:rPr lang="en-US" altLang="zh-CN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个二进制，不足时在最左边补零。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3635" y="2035969"/>
            <a:ext cx="4114629" cy="408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611561" y="2337455"/>
            <a:ext cx="8333852" cy="989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r>
              <a:rPr lang="en-US" altLang="zh-CN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(f) </a:t>
            </a:r>
            <a:r>
              <a:rPr lang="zh-CN" altLang="en-US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二进制转十六进制</a:t>
            </a:r>
            <a:endParaRPr lang="zh-CN" altLang="en-US" sz="1100"/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方法为：与二进制转八进制方法近似，八进制是取三合一，十六进制是取四合一。（注意事项，</a:t>
            </a:r>
            <a:r>
              <a:rPr lang="en-US" altLang="zh-CN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位二进制转成十六进制是从右到左开始转换，不足时补</a:t>
            </a:r>
            <a:r>
              <a:rPr lang="en-US" altLang="zh-CN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321405" y="206091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rtl="0" eaLnBrk="1" latinLnBrk="0" hangingPunct="1"/>
            <a:r>
              <a:rPr lang="en-US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数字进制</a:t>
            </a:r>
            <a:r>
              <a:rPr lang="zh-CN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、进制转换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1"/>
          <p:cNvSpPr>
            <a:spLocks noChangeArrowheads="1"/>
          </p:cNvSpPr>
          <p:nvPr/>
        </p:nvSpPr>
        <p:spPr bwMode="auto">
          <a:xfrm>
            <a:off x="0" y="174129"/>
            <a:ext cx="419519" cy="512341"/>
          </a:xfrm>
          <a:custGeom>
            <a:avLst/>
            <a:gdLst/>
            <a:ahLst/>
            <a:cxnLst>
              <a:cxn ang="0">
                <a:pos x="261319" y="0"/>
              </a:cxn>
              <a:cxn ang="0">
                <a:pos x="529747" y="486599"/>
              </a:cxn>
              <a:cxn ang="0">
                <a:pos x="0" y="486599"/>
              </a:cxn>
              <a:cxn ang="0">
                <a:pos x="0" y="164"/>
              </a:cxn>
              <a:cxn ang="0">
                <a:pos x="261319" y="0"/>
              </a:cxn>
            </a:cxnLst>
            <a:rect l="0" t="0" r="r" b="b"/>
            <a:pathLst>
              <a:path w="529746" h="486599">
                <a:moveTo>
                  <a:pt x="261319" y="0"/>
                </a:moveTo>
                <a:lnTo>
                  <a:pt x="529747" y="486599"/>
                </a:lnTo>
                <a:lnTo>
                  <a:pt x="0" y="486599"/>
                </a:lnTo>
                <a:lnTo>
                  <a:pt x="0" y="164"/>
                </a:lnTo>
                <a:lnTo>
                  <a:pt x="261319" y="0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291" name="Freeform 2"/>
          <p:cNvSpPr>
            <a:spLocks noChangeArrowheads="1"/>
          </p:cNvSpPr>
          <p:nvPr/>
        </p:nvSpPr>
        <p:spPr bwMode="auto">
          <a:xfrm>
            <a:off x="464736" y="668053"/>
            <a:ext cx="868177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71893" y="0"/>
              </a:cxn>
            </a:cxnLst>
            <a:rect l="0" t="0" r="r" b="b"/>
            <a:pathLst>
              <a:path w="10971893" h="1">
                <a:moveTo>
                  <a:pt x="0" y="0"/>
                </a:moveTo>
                <a:lnTo>
                  <a:pt x="10971893" y="0"/>
                </a:lnTo>
              </a:path>
            </a:pathLst>
          </a:custGeom>
          <a:solidFill>
            <a:srgbClr val="003366"/>
          </a:solidFill>
          <a:ln w="12700">
            <a:solidFill>
              <a:srgbClr val="003366"/>
            </a:solidFill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452176" y="1004590"/>
            <a:ext cx="8333852" cy="1810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1750" tIns="12700" rIns="31750" bIns="12700">
            <a:spAutoFit/>
          </a:bodyPr>
          <a:lstStyle/>
          <a:p>
            <a:pPr>
              <a:lnSpc>
                <a:spcPct val="116000"/>
              </a:lnSpc>
            </a:pPr>
            <a:r>
              <a:rPr lang="en-US" altLang="zh-CN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(g) </a:t>
            </a:r>
            <a:r>
              <a:rPr lang="zh-CN" altLang="en-US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十进制转八进制或十六进制</a:t>
            </a:r>
            <a:endParaRPr lang="zh-CN" altLang="en-US" sz="1100"/>
          </a:p>
          <a:p>
            <a:pPr>
              <a:lnSpc>
                <a:spcPct val="116000"/>
              </a:lnSpc>
            </a:pPr>
            <a:r>
              <a:rPr lang="zh-CN" altLang="en-US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十进制转八进制或十六进制有两种方法：</a:t>
            </a:r>
          </a:p>
          <a:p>
            <a:pPr>
              <a:lnSpc>
                <a:spcPct val="116000"/>
              </a:lnSpc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zh-CN" altLang="en-US" sz="16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间接法：</a:t>
            </a: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把十进制转成二进制，然后再由二进制转成八进制或者十六进制。这里不再做图片用法解释。</a:t>
            </a:r>
          </a:p>
          <a:p>
            <a:pPr>
              <a:lnSpc>
                <a:spcPct val="116000"/>
              </a:lnSpc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zh-CN" altLang="en-US" sz="16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直接法：</a:t>
            </a: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把十进制转八进制或者十六进制按照除</a:t>
            </a: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取余，直到商为</a:t>
            </a: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为止。（具体用法如下图）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055" y="2665512"/>
            <a:ext cx="3711610" cy="2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0" y="174129"/>
            <a:ext cx="419519" cy="512341"/>
          </a:xfrm>
          <a:custGeom>
            <a:avLst/>
            <a:gdLst/>
            <a:ahLst/>
            <a:cxnLst>
              <a:cxn ang="0">
                <a:pos x="261319" y="0"/>
              </a:cxn>
              <a:cxn ang="0">
                <a:pos x="529747" y="486599"/>
              </a:cxn>
              <a:cxn ang="0">
                <a:pos x="0" y="486599"/>
              </a:cxn>
              <a:cxn ang="0">
                <a:pos x="0" y="164"/>
              </a:cxn>
              <a:cxn ang="0">
                <a:pos x="261319" y="0"/>
              </a:cxn>
            </a:cxnLst>
            <a:rect l="0" t="0" r="r" b="b"/>
            <a:pathLst>
              <a:path w="529746" h="486599">
                <a:moveTo>
                  <a:pt x="261319" y="0"/>
                </a:moveTo>
                <a:lnTo>
                  <a:pt x="529747" y="486599"/>
                </a:lnTo>
                <a:lnTo>
                  <a:pt x="0" y="486599"/>
                </a:lnTo>
                <a:lnTo>
                  <a:pt x="0" y="164"/>
                </a:lnTo>
                <a:lnTo>
                  <a:pt x="261319" y="0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464736" y="668053"/>
            <a:ext cx="8681776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71893" y="0"/>
              </a:cxn>
            </a:cxnLst>
            <a:rect l="0" t="0" r="r" b="b"/>
            <a:pathLst>
              <a:path w="10971893" h="1">
                <a:moveTo>
                  <a:pt x="0" y="0"/>
                </a:moveTo>
                <a:lnTo>
                  <a:pt x="10971893" y="0"/>
                </a:lnTo>
              </a:path>
            </a:pathLst>
          </a:custGeom>
          <a:solidFill>
            <a:srgbClr val="003366"/>
          </a:solidFill>
          <a:ln w="12700">
            <a:solidFill>
              <a:srgbClr val="003366"/>
            </a:solidFill>
            <a:rou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文本框 2"/>
          <p:cNvSpPr txBox="1"/>
          <p:nvPr/>
        </p:nvSpPr>
        <p:spPr>
          <a:xfrm>
            <a:off x="321405" y="206091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rtl="0" eaLnBrk="1" latinLnBrk="0" hangingPunct="1"/>
            <a:r>
              <a:rPr lang="en-US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数字进制</a:t>
            </a:r>
            <a:r>
              <a:rPr lang="zh-CN" altLang="zh-CN" sz="20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、进制转换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855" y="560705"/>
            <a:ext cx="8114665" cy="59855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2022CSP-J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13.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八进制数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32.1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对应的十进制数是（ ）。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A. 24.125      B. 24.250     C. 26.125      D. 26.250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32.1</a:t>
            </a:r>
            <a:r>
              <a:rPr lang="en-US" altLang="zh-CN" sz="2000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=(3*8+2).(1*1/8) = 26.125</a:t>
            </a:r>
            <a:r>
              <a:rPr lang="en-US" altLang="zh-CN" sz="2000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2023CSP-J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八进制数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(12345670)</a:t>
            </a:r>
            <a:r>
              <a:rPr lang="en-US" altLang="zh-CN" sz="2000" baseline="-2500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(07654321)</a:t>
            </a:r>
            <a:r>
              <a:rPr lang="en-US" altLang="zh-CN" sz="2000" baseline="-2500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的和为？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A.22222221</a:t>
            </a:r>
            <a:r>
              <a:rPr lang="en-US" altLang="zh-CN" sz="2000" baseline="-25000">
                <a:latin typeface="宋体" panose="02010600030101010101" pitchFamily="2" charset="-122"/>
                <a:ea typeface="宋体" panose="02010600030101010101" pitchFamily="2" charset="-122"/>
              </a:rPr>
              <a:t>8      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B.21111111</a:t>
            </a:r>
            <a:r>
              <a:rPr lang="en-US" altLang="zh-CN" sz="2000" baseline="-25000">
                <a:latin typeface="宋体" panose="02010600030101010101" pitchFamily="2" charset="-122"/>
                <a:ea typeface="宋体" panose="02010600030101010101" pitchFamily="2" charset="-122"/>
              </a:rPr>
              <a:t>8      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C.22111111</a:t>
            </a:r>
            <a:r>
              <a:rPr lang="en-US" altLang="zh-CN" sz="2000" baseline="-25000">
                <a:latin typeface="宋体" panose="02010600030101010101" pitchFamily="2" charset="-122"/>
                <a:ea typeface="宋体" panose="02010600030101010101" pitchFamily="2" charset="-122"/>
              </a:rPr>
              <a:t>8      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D.22222211</a:t>
            </a:r>
            <a:r>
              <a:rPr lang="en-US" altLang="zh-CN" sz="2000" baseline="-2500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【考点】进制转换 (初赛集训内容)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【解析】R 进制的运算逢 R 进一，题目是八进制加法，所以每一个进制位上的数字是逢 8 进一。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12345670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+ 07654321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--------------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22222211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543076"/>
            <a:ext cx="3681413" cy="769938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en-US" altLang="zh-CN" sz="46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1100"/>
          </a:p>
        </p:txBody>
      </p:sp>
      <p:sp>
        <p:nvSpPr>
          <p:cNvPr id="5" name="Freeform 5"/>
          <p:cNvSpPr/>
          <p:nvPr>
            <p:custDataLst>
              <p:tags r:id="rId1"/>
            </p:custDataLst>
          </p:nvPr>
        </p:nvSpPr>
        <p:spPr bwMode="auto">
          <a:xfrm>
            <a:off x="4349239" y="245329"/>
            <a:ext cx="458787" cy="457200"/>
          </a:xfrm>
          <a:custGeom>
            <a:avLst/>
            <a:gdLst/>
            <a:ahLst/>
            <a:cxnLst>
              <a:cxn ang="0">
                <a:pos x="457772" y="457772"/>
              </a:cxn>
              <a:cxn ang="0">
                <a:pos x="0" y="457772"/>
              </a:cxn>
              <a:cxn ang="0">
                <a:pos x="0" y="0"/>
              </a:cxn>
              <a:cxn ang="0">
                <a:pos x="457772" y="0"/>
              </a:cxn>
              <a:cxn ang="0">
                <a:pos x="457772" y="457772"/>
              </a:cxn>
            </a:cxnLst>
            <a:rect l="0" t="0" r="r" b="b"/>
            <a:pathLst>
              <a:path w="457772" h="457772">
                <a:moveTo>
                  <a:pt x="457772" y="457772"/>
                </a:moveTo>
                <a:lnTo>
                  <a:pt x="0" y="457772"/>
                </a:lnTo>
                <a:lnTo>
                  <a:pt x="0" y="0"/>
                </a:lnTo>
                <a:lnTo>
                  <a:pt x="457772" y="0"/>
                </a:lnTo>
                <a:lnTo>
                  <a:pt x="457772" y="457772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 lIns="127000" rIns="127000" anchor="ctr"/>
          <a:lstStyle/>
          <a:p>
            <a:endParaRPr lang="zh-CN" altLang="en-US"/>
          </a:p>
        </p:txBody>
      </p:sp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4352414" y="1045429"/>
            <a:ext cx="457200" cy="458787"/>
          </a:xfrm>
          <a:custGeom>
            <a:avLst/>
            <a:gdLst/>
            <a:ahLst/>
            <a:cxnLst>
              <a:cxn ang="0">
                <a:pos x="457772" y="457772"/>
              </a:cxn>
              <a:cxn ang="0">
                <a:pos x="0" y="457772"/>
              </a:cxn>
              <a:cxn ang="0">
                <a:pos x="0" y="0"/>
              </a:cxn>
              <a:cxn ang="0">
                <a:pos x="457772" y="0"/>
              </a:cxn>
              <a:cxn ang="0">
                <a:pos x="457772" y="457772"/>
              </a:cxn>
            </a:cxnLst>
            <a:rect l="0" t="0" r="r" b="b"/>
            <a:pathLst>
              <a:path w="457772" h="457772">
                <a:moveTo>
                  <a:pt x="457772" y="457772"/>
                </a:moveTo>
                <a:lnTo>
                  <a:pt x="0" y="457772"/>
                </a:lnTo>
                <a:lnTo>
                  <a:pt x="0" y="0"/>
                </a:lnTo>
                <a:lnTo>
                  <a:pt x="457772" y="0"/>
                </a:lnTo>
                <a:lnTo>
                  <a:pt x="457772" y="457772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 lIns="127000" rIns="127000" anchor="ctr"/>
          <a:lstStyle/>
          <a:p>
            <a:endParaRPr lang="zh-CN" altLang="en-US"/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4355589" y="1850291"/>
            <a:ext cx="458787" cy="457200"/>
          </a:xfrm>
          <a:custGeom>
            <a:avLst/>
            <a:gdLst/>
            <a:ahLst/>
            <a:cxnLst>
              <a:cxn ang="0">
                <a:pos x="457771" y="457772"/>
              </a:cxn>
              <a:cxn ang="0">
                <a:pos x="0" y="457772"/>
              </a:cxn>
              <a:cxn ang="0">
                <a:pos x="0" y="0"/>
              </a:cxn>
              <a:cxn ang="0">
                <a:pos x="457771" y="0"/>
              </a:cxn>
              <a:cxn ang="0">
                <a:pos x="457771" y="457772"/>
              </a:cxn>
            </a:cxnLst>
            <a:rect l="0" t="0" r="r" b="b"/>
            <a:pathLst>
              <a:path w="457772" h="457772">
                <a:moveTo>
                  <a:pt x="457771" y="457772"/>
                </a:moveTo>
                <a:lnTo>
                  <a:pt x="0" y="457772"/>
                </a:lnTo>
                <a:lnTo>
                  <a:pt x="0" y="0"/>
                </a:lnTo>
                <a:lnTo>
                  <a:pt x="457771" y="0"/>
                </a:lnTo>
                <a:lnTo>
                  <a:pt x="457771" y="457772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 lIns="127000" rIns="127000" anchor="ctr"/>
          <a:lstStyle/>
          <a:p>
            <a:endParaRPr lang="zh-CN" altLang="en-US"/>
          </a:p>
        </p:txBody>
      </p:sp>
      <p:sp>
        <p:nvSpPr>
          <p:cNvPr id="8" name="Freeform 8"/>
          <p:cNvSpPr/>
          <p:nvPr>
            <p:custDataLst>
              <p:tags r:id="rId4"/>
            </p:custDataLst>
          </p:nvPr>
        </p:nvSpPr>
        <p:spPr bwMode="auto">
          <a:xfrm>
            <a:off x="4358764" y="2631341"/>
            <a:ext cx="458787" cy="458788"/>
          </a:xfrm>
          <a:custGeom>
            <a:avLst/>
            <a:gdLst/>
            <a:ahLst/>
            <a:cxnLst>
              <a:cxn ang="0">
                <a:pos x="457772" y="457772"/>
              </a:cxn>
              <a:cxn ang="0">
                <a:pos x="0" y="457772"/>
              </a:cxn>
              <a:cxn ang="0">
                <a:pos x="0" y="0"/>
              </a:cxn>
              <a:cxn ang="0">
                <a:pos x="457772" y="0"/>
              </a:cxn>
              <a:cxn ang="0">
                <a:pos x="457772" y="457772"/>
              </a:cxn>
            </a:cxnLst>
            <a:rect l="0" t="0" r="r" b="b"/>
            <a:pathLst>
              <a:path w="457772" h="457772">
                <a:moveTo>
                  <a:pt x="457772" y="457772"/>
                </a:moveTo>
                <a:lnTo>
                  <a:pt x="0" y="457772"/>
                </a:lnTo>
                <a:lnTo>
                  <a:pt x="0" y="0"/>
                </a:lnTo>
                <a:lnTo>
                  <a:pt x="457772" y="0"/>
                </a:lnTo>
                <a:lnTo>
                  <a:pt x="457772" y="457772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 lIns="127000" rIns="127000"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5017576" y="250091"/>
            <a:ext cx="3794125" cy="414655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础知识</a:t>
            </a:r>
            <a:endParaRPr lang="zh-CN" altLang="en-US" sz="1100" dirty="0"/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5017576" y="1043841"/>
            <a:ext cx="3792538" cy="414655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计算机体系结构</a:t>
            </a:r>
            <a:endParaRPr lang="zh-CN" altLang="en-US" sz="1100"/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5017576" y="1853466"/>
            <a:ext cx="3792538" cy="414655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信息的存储与表示</a:t>
            </a:r>
            <a:endParaRPr lang="zh-CN" altLang="en-US" sz="1100"/>
          </a:p>
        </p:txBody>
      </p:sp>
      <p:sp>
        <p:nvSpPr>
          <p:cNvPr id="12" name="TextBox 11"/>
          <p:cNvSpPr txBox="1"/>
          <p:nvPr>
            <p:custDataLst>
              <p:tags r:id="rId8"/>
            </p:custDataLst>
          </p:nvPr>
        </p:nvSpPr>
        <p:spPr>
          <a:xfrm>
            <a:off x="5019164" y="2636104"/>
            <a:ext cx="3792537" cy="414655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</p:txBody>
      </p:sp>
      <p:sp>
        <p:nvSpPr>
          <p:cNvPr id="13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17501" y="348516"/>
            <a:ext cx="409575" cy="230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5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1100"/>
          </a:p>
        </p:txBody>
      </p:sp>
      <p:sp>
        <p:nvSpPr>
          <p:cNvPr id="14" name="Text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20676" y="1166079"/>
            <a:ext cx="411163" cy="230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5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1100"/>
          </a:p>
        </p:txBody>
      </p:sp>
      <p:sp>
        <p:nvSpPr>
          <p:cNvPr id="15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22264" y="1958241"/>
            <a:ext cx="409575" cy="230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5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1100"/>
          </a:p>
        </p:txBody>
      </p:sp>
      <p:sp>
        <p:nvSpPr>
          <p:cNvPr id="16" name="Text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22264" y="2748816"/>
            <a:ext cx="409575" cy="230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5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1100"/>
          </a:p>
        </p:txBody>
      </p:sp>
      <p:sp>
        <p:nvSpPr>
          <p:cNvPr id="17" name="Freeform 17"/>
          <p:cNvSpPr/>
          <p:nvPr>
            <p:custDataLst>
              <p:tags r:id="rId13"/>
            </p:custDataLst>
          </p:nvPr>
        </p:nvSpPr>
        <p:spPr bwMode="auto">
          <a:xfrm>
            <a:off x="4357176" y="3421916"/>
            <a:ext cx="457200" cy="457200"/>
          </a:xfrm>
          <a:custGeom>
            <a:avLst/>
            <a:gdLst/>
            <a:ahLst/>
            <a:cxnLst>
              <a:cxn ang="0">
                <a:pos x="457772" y="457772"/>
              </a:cxn>
              <a:cxn ang="0">
                <a:pos x="0" y="457772"/>
              </a:cxn>
              <a:cxn ang="0">
                <a:pos x="0" y="0"/>
              </a:cxn>
              <a:cxn ang="0">
                <a:pos x="457772" y="0"/>
              </a:cxn>
              <a:cxn ang="0">
                <a:pos x="457772" y="457772"/>
              </a:cxn>
            </a:cxnLst>
            <a:rect l="0" t="0" r="r" b="b"/>
            <a:pathLst>
              <a:path w="457772" h="457772">
                <a:moveTo>
                  <a:pt x="457772" y="457772"/>
                </a:moveTo>
                <a:lnTo>
                  <a:pt x="0" y="457772"/>
                </a:lnTo>
                <a:lnTo>
                  <a:pt x="0" y="0"/>
                </a:lnTo>
                <a:lnTo>
                  <a:pt x="457772" y="0"/>
                </a:lnTo>
                <a:lnTo>
                  <a:pt x="457772" y="457772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 lIns="127000" rIns="127000" anchor="ctr"/>
          <a:lstStyle/>
          <a:p>
            <a:endParaRPr lang="zh-CN" altLang="en-US"/>
          </a:p>
        </p:txBody>
      </p:sp>
      <p:sp>
        <p:nvSpPr>
          <p:cNvPr id="18" name="Text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20676" y="3523516"/>
            <a:ext cx="409575" cy="230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5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1100"/>
          </a:p>
        </p:txBody>
      </p:sp>
      <p:sp>
        <p:nvSpPr>
          <p:cNvPr id="19" name="TextBox 18"/>
          <p:cNvSpPr txBox="1"/>
          <p:nvPr>
            <p:custDataLst>
              <p:tags r:id="rId15"/>
            </p:custDataLst>
          </p:nvPr>
        </p:nvSpPr>
        <p:spPr>
          <a:xfrm>
            <a:off x="5006464" y="3423504"/>
            <a:ext cx="3792537" cy="414655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基本算法</a:t>
            </a:r>
            <a:endParaRPr lang="zh-CN" altLang="en-US" sz="1100"/>
          </a:p>
        </p:txBody>
      </p:sp>
      <p:sp>
        <p:nvSpPr>
          <p:cNvPr id="20" name="标题 19"/>
          <p:cNvSpPr>
            <a:spLocks noGrp="1"/>
          </p:cNvSpPr>
          <p:nvPr>
            <p:ph type="title" idx="4294967295"/>
          </p:nvPr>
        </p:nvSpPr>
        <p:spPr>
          <a:xfrm>
            <a:off x="611560" y="980728"/>
            <a:ext cx="2386608" cy="1224136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zh-CN" altLang="zh-CN" sz="69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dirty="0"/>
          </a:p>
        </p:txBody>
      </p:sp>
      <p:sp>
        <p:nvSpPr>
          <p:cNvPr id="2" name="Freeform 8"/>
          <p:cNvSpPr/>
          <p:nvPr>
            <p:custDataLst>
              <p:tags r:id="rId16"/>
            </p:custDataLst>
          </p:nvPr>
        </p:nvSpPr>
        <p:spPr bwMode="auto">
          <a:xfrm>
            <a:off x="4370194" y="4291866"/>
            <a:ext cx="458787" cy="458788"/>
          </a:xfrm>
          <a:custGeom>
            <a:avLst/>
            <a:gdLst/>
            <a:ahLst/>
            <a:cxnLst>
              <a:cxn ang="0">
                <a:pos x="457772" y="457772"/>
              </a:cxn>
              <a:cxn ang="0">
                <a:pos x="0" y="457772"/>
              </a:cxn>
              <a:cxn ang="0">
                <a:pos x="0" y="0"/>
              </a:cxn>
              <a:cxn ang="0">
                <a:pos x="457772" y="0"/>
              </a:cxn>
              <a:cxn ang="0">
                <a:pos x="457772" y="457772"/>
              </a:cxn>
            </a:cxnLst>
            <a:rect l="0" t="0" r="r" b="b"/>
            <a:pathLst>
              <a:path w="457772" h="457772">
                <a:moveTo>
                  <a:pt x="457772" y="457772"/>
                </a:moveTo>
                <a:lnTo>
                  <a:pt x="0" y="457772"/>
                </a:lnTo>
                <a:lnTo>
                  <a:pt x="0" y="0"/>
                </a:lnTo>
                <a:lnTo>
                  <a:pt x="457772" y="0"/>
                </a:lnTo>
                <a:lnTo>
                  <a:pt x="457772" y="457772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 lIns="127000" rIns="127000" anchor="ctr"/>
          <a:lstStyle/>
          <a:p>
            <a:endParaRPr lang="zh-CN" altLang="en-US"/>
          </a:p>
        </p:txBody>
      </p:sp>
      <p:sp>
        <p:nvSpPr>
          <p:cNvPr id="3" name="TextBox 11"/>
          <p:cNvSpPr txBox="1"/>
          <p:nvPr>
            <p:custDataLst>
              <p:tags r:id="rId17"/>
            </p:custDataLst>
          </p:nvPr>
        </p:nvSpPr>
        <p:spPr>
          <a:xfrm>
            <a:off x="5030594" y="4296629"/>
            <a:ext cx="3792537" cy="414655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数据结构</a:t>
            </a:r>
          </a:p>
        </p:txBody>
      </p:sp>
      <p:sp>
        <p:nvSpPr>
          <p:cNvPr id="21" name="TextBox 1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433694" y="4409341"/>
            <a:ext cx="409575" cy="230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5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zh-CN" sz="1100"/>
          </a:p>
        </p:txBody>
      </p:sp>
      <p:sp>
        <p:nvSpPr>
          <p:cNvPr id="22" name="Freeform 8"/>
          <p:cNvSpPr/>
          <p:nvPr>
            <p:custDataLst>
              <p:tags r:id="rId19"/>
            </p:custDataLst>
          </p:nvPr>
        </p:nvSpPr>
        <p:spPr bwMode="auto">
          <a:xfrm>
            <a:off x="4357494" y="5164991"/>
            <a:ext cx="458787" cy="458788"/>
          </a:xfrm>
          <a:custGeom>
            <a:avLst/>
            <a:gdLst/>
            <a:ahLst/>
            <a:cxnLst>
              <a:cxn ang="0">
                <a:pos x="457772" y="457772"/>
              </a:cxn>
              <a:cxn ang="0">
                <a:pos x="0" y="457772"/>
              </a:cxn>
              <a:cxn ang="0">
                <a:pos x="0" y="0"/>
              </a:cxn>
              <a:cxn ang="0">
                <a:pos x="457772" y="0"/>
              </a:cxn>
              <a:cxn ang="0">
                <a:pos x="457772" y="457772"/>
              </a:cxn>
            </a:cxnLst>
            <a:rect l="0" t="0" r="r" b="b"/>
            <a:pathLst>
              <a:path w="457772" h="457772">
                <a:moveTo>
                  <a:pt x="457772" y="457772"/>
                </a:moveTo>
                <a:lnTo>
                  <a:pt x="0" y="457772"/>
                </a:lnTo>
                <a:lnTo>
                  <a:pt x="0" y="0"/>
                </a:lnTo>
                <a:lnTo>
                  <a:pt x="457772" y="0"/>
                </a:lnTo>
                <a:lnTo>
                  <a:pt x="457772" y="457772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 lIns="127000" rIns="127000" anchor="ctr"/>
          <a:lstStyle/>
          <a:p>
            <a:endParaRPr lang="zh-CN" altLang="en-US"/>
          </a:p>
        </p:txBody>
      </p:sp>
      <p:sp>
        <p:nvSpPr>
          <p:cNvPr id="23" name="TextBox 11"/>
          <p:cNvSpPr txBox="1"/>
          <p:nvPr>
            <p:custDataLst>
              <p:tags r:id="rId20"/>
            </p:custDataLst>
          </p:nvPr>
        </p:nvSpPr>
        <p:spPr>
          <a:xfrm>
            <a:off x="5017894" y="5169754"/>
            <a:ext cx="3792537" cy="414655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数学</a:t>
            </a:r>
          </a:p>
        </p:txBody>
      </p:sp>
      <p:sp>
        <p:nvSpPr>
          <p:cNvPr id="24" name="TextBox 1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420994" y="5282466"/>
            <a:ext cx="409575" cy="230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5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en-US" altLang="zh-CN" sz="1100"/>
          </a:p>
        </p:txBody>
      </p:sp>
      <p:sp>
        <p:nvSpPr>
          <p:cNvPr id="25" name="Freeform 8"/>
          <p:cNvSpPr/>
          <p:nvPr>
            <p:custDataLst>
              <p:tags r:id="rId22"/>
            </p:custDataLst>
          </p:nvPr>
        </p:nvSpPr>
        <p:spPr bwMode="auto">
          <a:xfrm>
            <a:off x="4346064" y="5956836"/>
            <a:ext cx="458787" cy="458788"/>
          </a:xfrm>
          <a:custGeom>
            <a:avLst/>
            <a:gdLst/>
            <a:ahLst/>
            <a:cxnLst>
              <a:cxn ang="0">
                <a:pos x="457772" y="457772"/>
              </a:cxn>
              <a:cxn ang="0">
                <a:pos x="0" y="457772"/>
              </a:cxn>
              <a:cxn ang="0">
                <a:pos x="0" y="0"/>
              </a:cxn>
              <a:cxn ang="0">
                <a:pos x="457772" y="0"/>
              </a:cxn>
              <a:cxn ang="0">
                <a:pos x="457772" y="457772"/>
              </a:cxn>
            </a:cxnLst>
            <a:rect l="0" t="0" r="r" b="b"/>
            <a:pathLst>
              <a:path w="457772" h="457772">
                <a:moveTo>
                  <a:pt x="457772" y="457772"/>
                </a:moveTo>
                <a:lnTo>
                  <a:pt x="0" y="457772"/>
                </a:lnTo>
                <a:lnTo>
                  <a:pt x="0" y="0"/>
                </a:lnTo>
                <a:lnTo>
                  <a:pt x="457772" y="0"/>
                </a:lnTo>
                <a:lnTo>
                  <a:pt x="457772" y="457772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</a:ln>
        </p:spPr>
        <p:txBody>
          <a:bodyPr lIns="127000" rIns="127000" anchor="ctr"/>
          <a:lstStyle/>
          <a:p>
            <a:endParaRPr lang="zh-CN" altLang="en-US"/>
          </a:p>
        </p:txBody>
      </p:sp>
      <p:sp>
        <p:nvSpPr>
          <p:cNvPr id="26" name="TextBox 11"/>
          <p:cNvSpPr txBox="1"/>
          <p:nvPr>
            <p:custDataLst>
              <p:tags r:id="rId23"/>
            </p:custDataLst>
          </p:nvPr>
        </p:nvSpPr>
        <p:spPr>
          <a:xfrm>
            <a:off x="5006464" y="5961599"/>
            <a:ext cx="3792537" cy="414655"/>
          </a:xfrm>
          <a:prstGeom prst="rect">
            <a:avLst/>
          </a:prstGeom>
        </p:spPr>
        <p:txBody>
          <a:bodyPr lIns="0" tIns="0" rIns="63500">
            <a:spAutoFit/>
          </a:bodyPr>
          <a:lstStyle/>
          <a:p>
            <a:pPr eaLnBrk="1" hangingPunct="1"/>
            <a:r>
              <a:rPr lang="zh-CN" altLang="zh-CN" sz="24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</a:p>
        </p:txBody>
      </p:sp>
      <p:sp>
        <p:nvSpPr>
          <p:cNvPr id="27" name="TextBox 1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409564" y="6074311"/>
            <a:ext cx="409575" cy="230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5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en-US" altLang="zh-CN"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4550" y="84455"/>
            <a:ext cx="75641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266700">
              <a:spcAft>
                <a:spcPct val="0"/>
              </a:spcAft>
            </a:pPr>
            <a:r>
              <a:rPr lang="en-US" altLang="zh-CN" sz="2000">
                <a:latin typeface="Calibri" panose="020F0502020204030204"/>
                <a:ea typeface="Calibri" panose="020F0502020204030204"/>
              </a:rPr>
              <a:t>(2023CSP-J)</a:t>
            </a: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9. </a:t>
            </a:r>
            <a:r>
              <a:rPr lang="zh-CN" altLang="en-US" sz="20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二进制数 </a:t>
            </a: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101010 </a:t>
            </a:r>
            <a:r>
              <a:rPr lang="zh-CN" altLang="en-US" sz="20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八进制数 </a:t>
            </a: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166 </a:t>
            </a:r>
            <a:r>
              <a:rPr lang="zh-CN" altLang="en-US" sz="20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的和为</a:t>
            </a: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( )</a:t>
            </a:r>
          </a:p>
          <a:p>
            <a:pPr marL="0" indent="0" defTabSz="266700">
              <a:spcAft>
                <a:spcPct val="0"/>
              </a:spcAft>
            </a:pP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A. </a:t>
            </a:r>
            <a:r>
              <a:rPr lang="zh-CN" altLang="en-US" sz="20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二进制数 </a:t>
            </a: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10110000    B. </a:t>
            </a:r>
            <a:r>
              <a:rPr lang="zh-CN" altLang="en-US" sz="20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八进制数 </a:t>
            </a: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236</a:t>
            </a:r>
          </a:p>
          <a:p>
            <a:pPr marL="0" indent="0" defTabSz="266700">
              <a:spcAft>
                <a:spcPct val="0"/>
              </a:spcAft>
            </a:pP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C. </a:t>
            </a:r>
            <a:r>
              <a:rPr lang="zh-CN" altLang="en-US" sz="20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十进制数 </a:t>
            </a: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158</a:t>
            </a:r>
          </a:p>
          <a:p>
            <a:pPr marL="0" indent="0" defTabSz="266700">
              <a:spcAft>
                <a:spcPct val="0"/>
              </a:spcAft>
            </a:pP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D. </a:t>
            </a:r>
            <a:r>
              <a:rPr lang="zh-CN" altLang="en-US" sz="2000" b="0" i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十六进制数 </a:t>
            </a:r>
            <a:r>
              <a:rPr lang="en-US" altLang="zh-CN" sz="2000" b="0" i="0">
                <a:solidFill>
                  <a:srgbClr val="222222"/>
                </a:solidFill>
                <a:latin typeface="Arial" panose="020B0604020202020204"/>
                <a:ea typeface="宋体" panose="02010600030101010101" pitchFamily="2" charset="-122"/>
              </a:rPr>
              <a:t>A0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0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【答案】</a:t>
            </a:r>
            <a:r>
              <a:rPr lang="en-US" altLang="zh-CN" sz="20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D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0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【考点】进制转换</a:t>
            </a:r>
          </a:p>
          <a:p>
            <a:pPr marL="0" indent="0" defTabSz="266700">
              <a:spcAft>
                <a:spcPct val="0"/>
              </a:spcAft>
            </a:pPr>
            <a:r>
              <a:rPr lang="zh-CN" altLang="en-US" sz="20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【解析】先将二进制数和八进制数转换成十进制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</p:blipFill>
        <p:spPr>
          <a:xfrm>
            <a:off x="2032000" y="2391383"/>
            <a:ext cx="5521223" cy="27521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5695" y="5732780"/>
            <a:ext cx="714565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160 </a:t>
            </a:r>
            <a:r>
              <a:rPr lang="zh-CN" altLang="en-US" sz="20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转换成</a:t>
            </a:r>
            <a:r>
              <a:rPr lang="en-US" altLang="zh-CN" sz="20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16</a:t>
            </a:r>
            <a:r>
              <a:rPr lang="zh-CN" altLang="en-US" sz="20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进制是 </a:t>
            </a:r>
            <a:r>
              <a:rPr lang="en-US" altLang="zh-CN" sz="20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A0</a:t>
            </a:r>
            <a:r>
              <a:rPr lang="zh-CN" altLang="en-US" sz="20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，八进制是 </a:t>
            </a:r>
            <a:r>
              <a:rPr lang="en-US" altLang="zh-CN" sz="20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240</a:t>
            </a:r>
            <a:r>
              <a:rPr lang="zh-CN" altLang="en-US" sz="20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，二进制数是 </a:t>
            </a:r>
            <a:r>
              <a:rPr lang="en-US" altLang="zh-CN" sz="2000" b="0" i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10100000</a:t>
            </a:r>
            <a:r>
              <a:rPr lang="zh-CN" altLang="en-US" sz="2000" b="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33265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逻辑运算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971600" y="1052736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逻辑运算一共有三种，每种都有两种写法： </a:t>
            </a:r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zh-CN" altLang="zh-CN" sz="2400" dirty="0" smtClean="0">
                <a:solidFill>
                  <a:srgbClr val="FF0000"/>
                </a:solidFill>
              </a:rPr>
              <a:t>逻辑非：！或</a:t>
            </a:r>
            <a:r>
              <a:rPr lang="en-US" altLang="zh-CN" sz="2400" dirty="0" smtClean="0">
                <a:solidFill>
                  <a:srgbClr val="FF0000"/>
                </a:solidFill>
              </a:rPr>
              <a:t> ┐ </a:t>
            </a:r>
            <a:endParaRPr lang="zh-CN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zh-CN" altLang="zh-CN" sz="2400" dirty="0" smtClean="0">
                <a:solidFill>
                  <a:srgbClr val="FF0000"/>
                </a:solidFill>
              </a:rPr>
              <a:t>逻辑与：</a:t>
            </a:r>
            <a:r>
              <a:rPr lang="en-US" altLang="zh-CN" sz="2400" dirty="0" smtClean="0">
                <a:solidFill>
                  <a:srgbClr val="FF0000"/>
                </a:solidFill>
              </a:rPr>
              <a:t>&amp;&amp; </a:t>
            </a:r>
            <a:r>
              <a:rPr lang="zh-CN" altLang="zh-CN" sz="2400" dirty="0" smtClean="0">
                <a:solidFill>
                  <a:srgbClr val="FF0000"/>
                </a:solidFill>
              </a:rPr>
              <a:t>或 ∧ 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zh-CN" altLang="zh-CN" sz="2400" dirty="0" smtClean="0">
                <a:solidFill>
                  <a:srgbClr val="FF0000"/>
                </a:solidFill>
              </a:rPr>
              <a:t>逻辑或：</a:t>
            </a:r>
            <a:r>
              <a:rPr lang="en-US" altLang="zh-CN" sz="2400" dirty="0" smtClean="0">
                <a:solidFill>
                  <a:srgbClr val="FF0000"/>
                </a:solidFill>
              </a:rPr>
              <a:t>|| </a:t>
            </a:r>
            <a:r>
              <a:rPr lang="zh-CN" altLang="zh-CN" sz="2400" dirty="0" smtClean="0">
                <a:solidFill>
                  <a:srgbClr val="FF0000"/>
                </a:solidFill>
              </a:rPr>
              <a:t>或 ∨ </a:t>
            </a:r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逻辑运算的优先级</a:t>
            </a:r>
          </a:p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非</a:t>
            </a:r>
            <a:r>
              <a:rPr lang="en-US" altLang="zh-CN" sz="2400" dirty="0" smtClean="0">
                <a:solidFill>
                  <a:srgbClr val="FF0000"/>
                </a:solidFill>
              </a:rPr>
              <a:t>(&gt;)</a:t>
            </a:r>
            <a:r>
              <a:rPr lang="zh-CN" altLang="zh-CN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(&gt;)</a:t>
            </a:r>
            <a:r>
              <a:rPr lang="zh-CN" altLang="zh-CN" sz="2400" dirty="0" smtClean="0">
                <a:solidFill>
                  <a:srgbClr val="FF0000"/>
                </a:solidFill>
              </a:rPr>
              <a:t>或 </a:t>
            </a:r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位运算位</a:t>
            </a:r>
            <a:r>
              <a:rPr lang="en-US" altLang="zh-CN" sz="2400" b="1" dirty="0" smtClean="0"/>
              <a:t>+</a:t>
            </a:r>
            <a:r>
              <a:rPr lang="zh-CN" altLang="zh-CN" sz="2400" dirty="0" smtClean="0"/>
              <a:t>逻辑运算的优先级 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zh-CN" altLang="zh-CN" sz="2400" dirty="0" smtClean="0">
                <a:solidFill>
                  <a:srgbClr val="FF0000"/>
                </a:solidFill>
              </a:rPr>
              <a:t>逻辑非（！，</a:t>
            </a:r>
            <a:r>
              <a:rPr lang="en-US" altLang="zh-CN" sz="2400" dirty="0" smtClean="0">
                <a:solidFill>
                  <a:srgbClr val="FF0000"/>
                </a:solidFill>
              </a:rPr>
              <a:t>┐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zh-CN" sz="2400" dirty="0" smtClean="0">
                <a:solidFill>
                  <a:srgbClr val="FF0000"/>
                </a:solidFill>
              </a:rPr>
              <a:t>按位反（</a:t>
            </a:r>
            <a:r>
              <a:rPr lang="en-US" altLang="zh-CN" sz="2400" dirty="0" smtClean="0">
                <a:solidFill>
                  <a:srgbClr val="FF0000"/>
                </a:solidFill>
              </a:rPr>
              <a:t>~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zh-CN" sz="2400" dirty="0" smtClean="0">
                <a:solidFill>
                  <a:srgbClr val="FF0000"/>
                </a:solidFill>
              </a:rPr>
              <a:t>位移运算（</a:t>
            </a:r>
            <a:r>
              <a:rPr lang="en-US" altLang="zh-CN" sz="2400" dirty="0" smtClean="0">
                <a:solidFill>
                  <a:srgbClr val="FF0000"/>
                </a:solidFill>
              </a:rPr>
              <a:t>&lt;&lt;,&gt;&gt;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zh-CN" sz="2400" dirty="0" smtClean="0">
                <a:solidFill>
                  <a:srgbClr val="FF0000"/>
                </a:solidFill>
              </a:rPr>
              <a:t>不等号（</a:t>
            </a:r>
            <a:r>
              <a:rPr lang="en-US" altLang="zh-CN" sz="2400" dirty="0" smtClean="0">
                <a:solidFill>
                  <a:srgbClr val="FF0000"/>
                </a:solidFill>
              </a:rPr>
              <a:t>&gt;=,&lt;=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zh-CN" sz="2400" dirty="0" smtClean="0">
                <a:solidFill>
                  <a:srgbClr val="FF0000"/>
                </a:solidFill>
              </a:rPr>
              <a:t>等号（</a:t>
            </a:r>
            <a:r>
              <a:rPr lang="en-US" altLang="zh-CN" sz="2400" dirty="0" smtClean="0">
                <a:solidFill>
                  <a:srgbClr val="FF0000"/>
                </a:solidFill>
              </a:rPr>
              <a:t>==,!=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zh-CN" sz="2400" dirty="0" smtClean="0">
                <a:solidFill>
                  <a:srgbClr val="FF0000"/>
                </a:solidFill>
              </a:rPr>
              <a:t>按位与（</a:t>
            </a:r>
            <a:r>
              <a:rPr lang="en-US" altLang="zh-CN" sz="2400" dirty="0" smtClean="0">
                <a:solidFill>
                  <a:srgbClr val="FF0000"/>
                </a:solidFill>
              </a:rPr>
              <a:t>&amp;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zh-CN" sz="2400" dirty="0" smtClean="0">
                <a:solidFill>
                  <a:srgbClr val="FF0000"/>
                </a:solidFill>
              </a:rPr>
              <a:t>按位异或（</a:t>
            </a:r>
            <a:r>
              <a:rPr lang="en-US" altLang="zh-CN" sz="2400" dirty="0" smtClean="0">
                <a:solidFill>
                  <a:srgbClr val="FF0000"/>
                </a:solidFill>
              </a:rPr>
              <a:t>^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zh-CN" sz="2400" dirty="0" smtClean="0">
                <a:solidFill>
                  <a:srgbClr val="FF0000"/>
                </a:solidFill>
              </a:rPr>
              <a:t>按位或（</a:t>
            </a:r>
            <a:r>
              <a:rPr lang="en-US" altLang="zh-CN" sz="2400" dirty="0" smtClean="0">
                <a:solidFill>
                  <a:srgbClr val="FF0000"/>
                </a:solidFill>
              </a:rPr>
              <a:t>|</a:t>
            </a:r>
            <a:r>
              <a:rPr lang="zh-CN" altLang="zh-CN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zh-CN" sz="2400" dirty="0" smtClean="0">
                <a:solidFill>
                  <a:srgbClr val="FF0000"/>
                </a:solidFill>
              </a:rPr>
              <a:t>逻辑与 （</a:t>
            </a:r>
            <a:r>
              <a:rPr lang="en-US" altLang="zh-CN" sz="2400" dirty="0" smtClean="0">
                <a:solidFill>
                  <a:srgbClr val="FF0000"/>
                </a:solidFill>
              </a:rPr>
              <a:t>&amp;&amp;</a:t>
            </a:r>
            <a:r>
              <a:rPr lang="zh-CN" altLang="zh-CN" sz="2400" dirty="0" smtClean="0">
                <a:solidFill>
                  <a:srgbClr val="FF0000"/>
                </a:solidFill>
              </a:rPr>
              <a:t>，∧）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zh-CN" sz="2400" dirty="0" smtClean="0">
                <a:solidFill>
                  <a:srgbClr val="FF0000"/>
                </a:solidFill>
              </a:rPr>
              <a:t>逻辑或（</a:t>
            </a:r>
            <a:r>
              <a:rPr lang="en-US" altLang="zh-CN" sz="2400" dirty="0" smtClean="0">
                <a:solidFill>
                  <a:srgbClr val="FF0000"/>
                </a:solidFill>
              </a:rPr>
              <a:t>||</a:t>
            </a:r>
            <a:r>
              <a:rPr lang="zh-CN" altLang="zh-CN" sz="2400" dirty="0" smtClean="0">
                <a:solidFill>
                  <a:srgbClr val="FF0000"/>
                </a:solidFill>
              </a:rPr>
              <a:t>，∨）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2155" y="404411"/>
            <a:ext cx="8280920" cy="2861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【2019CSP-J】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2.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二进制数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11101110010111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01011011101011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进行逻辑与运算的结果是（）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A.01001010001011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    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B.01001010010011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C.01001010000001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    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D.01001010000011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D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解析：逻辑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/>
                <a:ea typeface="等线" panose="02010600030101010101" charset="-122"/>
                <a:cs typeface="宋体" panose="02010600030101010101" pitchFamily="2" charset="-122"/>
              </a:rPr>
              <a:t>“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/>
                <a:ea typeface="等线" panose="02010600030101010101" charset="-122"/>
                <a:cs typeface="宋体" panose="02010600030101010101" pitchFamily="2" charset="-122"/>
              </a:rPr>
              <a:t>”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基本常识，当且仅当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2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个数对应位都为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时，答案该位为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         </a:t>
            </a:r>
            <a:r>
              <a:rPr lang="zh-CN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11101110010111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&amp;&amp;   </a:t>
            </a:r>
            <a:r>
              <a:rPr lang="zh-CN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01011011101011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         01001010000011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528" y="3500765"/>
            <a:ext cx="7848872" cy="3169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【2019CSP-S】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3.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二进制数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11101110010111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01011011101011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进行逻辑或运算的结果是（）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A.11 1111 1101 1111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B.11 1111 1111 1101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C.10 1111 1111 1111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D.11 1111 1111 1111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D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解析：将两个二进制数（右）对齐，逐位做或运算，每一位如果有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则或运算结果为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14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位进行或运算计算结果均为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，选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</a:rPr>
              <a:t>D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          </a:t>
            </a:r>
            <a:r>
              <a:rPr lang="zh-CN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11101110010111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          </a:t>
            </a:r>
            <a:r>
              <a:rPr lang="zh-CN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01011011101011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等线" panose="02010600030101010101" charset="-122"/>
                <a:cs typeface="宋体" panose="02010600030101010101" pitchFamily="2" charset="-122"/>
                <a:sym typeface="+mn-ea"/>
              </a:rPr>
              <a:t>   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11111111111111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1725" y="305435"/>
            <a:ext cx="7338695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</a:rPr>
              <a:t>2020CSP-J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设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x=true, y=true, z=false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，以下逻辑运算表达式值为真的是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( )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A. (y∨z)∧x∧z     B. x∧(z∨y) ∧z     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C. (x∧y) ∧z    D. (x∧y)∨(z∨x)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分析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与：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∧ and &amp;&amp;</a:t>
            </a:r>
            <a:endParaRPr lang="zh-CN" sz="160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或：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∨ or ||</a:t>
            </a:r>
            <a:endParaRPr lang="zh-CN" sz="160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非：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¬ ! NOT</a:t>
            </a:r>
            <a:endParaRPr lang="zh-CN" sz="160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异或：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^</a:t>
            </a:r>
            <a:endParaRPr lang="zh-CN" sz="160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优先级：括号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＞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非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＞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与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＞</a:t>
            </a: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zh-CN" sz="16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异或,或，口诀：</a:t>
            </a:r>
            <a:r>
              <a:rPr lang="zh-CN" sz="1600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非与或</a:t>
            </a:r>
            <a:endParaRPr lang="zh-CN" altLang="en-US" sz="1600"/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A.(y∨z)∧x∧z=(true∨false)∧true∧false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=true∧true∧false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=true∧false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B.x∧(z∨y)∧z=true∧(false∨true)∧false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=true∧true∧false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=true∧false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C.(x∧y)∧z =(true∧true)∧false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=true∧false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=false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D.(x∧y)∨(z∨x)=(true∧true)∨(false∨true)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=true∨(false∨true)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=true∨true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=true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8932" y="1952625"/>
            <a:ext cx="2160587" cy="190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0" tIns="0" rIns="127000" bIns="0">
            <a:spAutoFit/>
          </a:bodyPr>
          <a:lstStyle/>
          <a:p>
            <a:pPr eaLnBrk="1" hangingPunct="1"/>
            <a:r>
              <a:rPr lang="en-US" altLang="zh-CN" sz="120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11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5207" y="2936875"/>
            <a:ext cx="6245225" cy="9306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0" tIns="0" rIns="127000" bIns="0">
            <a:spAutoFit/>
          </a:bodyPr>
          <a:lstStyle/>
          <a:p>
            <a:pPr eaLnBrk="1" hangingPunct="1">
              <a:lnSpc>
                <a:spcPct val="112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竞赛的基础知识每一年都会有一到两道题，主要涉及的是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系列比赛的发展历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程、一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些关于计算机领域的基础知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识，难度较为简单。 </a:t>
            </a:r>
            <a:endParaRPr lang="zh-CN" altLang="en-US" sz="1100" dirty="0"/>
          </a:p>
        </p:txBody>
      </p:sp>
      <p:sp>
        <p:nvSpPr>
          <p:cNvPr id="7" name="标题 6"/>
          <p:cNvSpPr txBox="1"/>
          <p:nvPr/>
        </p:nvSpPr>
        <p:spPr>
          <a:xfrm>
            <a:off x="2287909" y="1988840"/>
            <a:ext cx="3276600" cy="838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2267744" y="1844824"/>
            <a:ext cx="2170584" cy="778098"/>
          </a:xfrm>
        </p:spPr>
        <p:txBody>
          <a:bodyPr>
            <a:normAutofit fontScale="90000"/>
          </a:bodyPr>
          <a:lstStyle/>
          <a:p>
            <a:pPr rtl="0" eaLnBrk="1" fontAlgn="base" latinLnBrk="0" hangingPunct="1"/>
            <a:r>
              <a:rPr lang="en-US" altLang="zh-CN" sz="3200" b="1" i="0" kern="1200" cap="small" spc="0" baseline="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lang="zh-CN" altLang="zh-CN" sz="3200" b="1" i="0" kern="1200" cap="small" spc="0" baseline="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基础知识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350"/>
            <a:ext cx="4130040" cy="568960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信息学及计算机史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20785" y="6669405"/>
            <a:ext cx="74498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endParaRPr lang="zh-CN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268760"/>
            <a:ext cx="813690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96265" y="1416685"/>
            <a:ext cx="7592695" cy="4352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计算机的顶级奖项：图灵奖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对信息科学做出突出贡献的大神：图灵（所以才有个奖），冯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诺伊曼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中国获图灵奖的大神：姚期智（清华就有姚班，就是以他的名字命名的）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世界第一台电子计算机：埃尼阿克（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ENIAC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日在美国宾夕法尼亚大学诞生。所以被叫做电子管计算机。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23528" y="527780"/>
            <a:ext cx="8496944" cy="16300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【2019CSP-J】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15.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以下哪个奖项是计算机科学领域的最高奖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?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）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A.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图灵奖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B.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鲁班奖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C.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诺贝尔奖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D.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普利策奖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答案：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解析：鲁班奖是国内建设工程；诺贝尔奖为物理、化学、医学、文学、和平；普利策奖是新闻奖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7995" y="2925445"/>
            <a:ext cx="7840345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(2021CSP-J)2.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以下奖项与计算机领域最相关的是（）。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奥斯卡奖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图灵奖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诺贝尔奖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普利策奖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，图灵奖是计算机领域的最高奖项；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奥斯卡奖是电影类奖项，奥斯卡小金人；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诺贝尔奖是指根据诺贝尔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1895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年的遗嘱而设立的五个奖项，包括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物理学奖、化学奖、和平奖、生理学或医学奖和文学奖，旨在表彰在物理学、化学、和平、生理学或医学以及文学上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对人类作出最大贡献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的人士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以及瑞典中央银行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1968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年设立的诺贝尔经济学奖，用于表彰在经济学领域杰出贡献的人。</a:t>
            </a: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普利策奖，又名普利策新闻奖，是根据美国报业巨头约瑟夫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普利策的遗愿于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1917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年设立的奖项，后发展成为美国新闻界的最高荣誉奖。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130" y="332561"/>
            <a:ext cx="864096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dirty="0" smtClean="0">
                <a:latin typeface="+mn-ea"/>
              </a:rPr>
              <a:t>【</a:t>
            </a:r>
            <a:r>
              <a:rPr lang="en-US" altLang="zh-CN" sz="2400" dirty="0" smtClean="0">
                <a:latin typeface="+mn-ea"/>
              </a:rPr>
              <a:t>2020CSP-S</a:t>
            </a:r>
            <a:r>
              <a:rPr lang="zh-CN" altLang="zh-CN" sz="2400" dirty="0" smtClean="0">
                <a:latin typeface="+mn-ea"/>
              </a:rPr>
              <a:t>】</a:t>
            </a:r>
            <a:r>
              <a:rPr lang="en-US" altLang="zh-CN" sz="2400" dirty="0" smtClean="0">
                <a:latin typeface="+mn-ea"/>
              </a:rPr>
              <a:t>15.1948</a:t>
            </a:r>
            <a:r>
              <a:rPr lang="zh-CN" altLang="zh-CN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,(  )</a:t>
            </a:r>
            <a:r>
              <a:rPr lang="zh-CN" altLang="zh-CN" sz="2400" dirty="0" smtClean="0">
                <a:latin typeface="+mn-ea"/>
              </a:rPr>
              <a:t>将热力学中的熵引入信息通信领域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zh-CN" sz="2400" dirty="0" smtClean="0">
                <a:latin typeface="+mn-ea"/>
              </a:rPr>
              <a:t>标志着信息论研究的开端。</a:t>
            </a:r>
          </a:p>
          <a:p>
            <a:r>
              <a:rPr lang="en-US" altLang="zh-CN" sz="2400" dirty="0" smtClean="0">
                <a:latin typeface="+mn-ea"/>
              </a:rPr>
              <a:t>A.</a:t>
            </a:r>
            <a:r>
              <a:rPr lang="zh-CN" altLang="zh-CN" sz="2400" dirty="0" smtClean="0">
                <a:latin typeface="+mn-ea"/>
              </a:rPr>
              <a:t>欧拉</a:t>
            </a:r>
            <a:r>
              <a:rPr lang="en-US" altLang="zh-CN" sz="2400" dirty="0" smtClean="0">
                <a:latin typeface="+mn-ea"/>
              </a:rPr>
              <a:t>(LeonhardEuler)   B.</a:t>
            </a:r>
            <a:r>
              <a:rPr lang="zh-CN" altLang="zh-CN" sz="2400" dirty="0" smtClean="0">
                <a:latin typeface="+mn-ea"/>
              </a:rPr>
              <a:t>冯·诺伊曼</a:t>
            </a:r>
            <a:r>
              <a:rPr lang="en-US" altLang="zh-CN" sz="2400" dirty="0" smtClean="0">
                <a:latin typeface="+mn-ea"/>
              </a:rPr>
              <a:t>(JohnvonNeumann)</a:t>
            </a:r>
            <a:endParaRPr lang="zh-CN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C.</a:t>
            </a:r>
            <a:r>
              <a:rPr lang="zh-CN" altLang="zh-CN" sz="2400" dirty="0" smtClean="0">
                <a:latin typeface="+mn-ea"/>
              </a:rPr>
              <a:t>克劳德·香农</a:t>
            </a:r>
            <a:r>
              <a:rPr lang="en-US" altLang="zh-CN" sz="2400" dirty="0" smtClean="0">
                <a:latin typeface="+mn-ea"/>
              </a:rPr>
              <a:t>(Claudeshannon)    D.</a:t>
            </a:r>
            <a:r>
              <a:rPr lang="zh-CN" altLang="zh-CN" sz="2400" dirty="0" smtClean="0">
                <a:latin typeface="+mn-ea"/>
              </a:rPr>
              <a:t>图灵</a:t>
            </a:r>
            <a:r>
              <a:rPr lang="en-US" altLang="zh-CN" sz="2400" dirty="0" smtClean="0">
                <a:latin typeface="+mn-ea"/>
              </a:rPr>
              <a:t>(Alanturing</a:t>
            </a:r>
            <a:r>
              <a:rPr lang="zh-CN" altLang="zh-CN" sz="2400" dirty="0" smtClean="0">
                <a:latin typeface="+mn-ea"/>
              </a:rPr>
              <a:t>）</a:t>
            </a:r>
          </a:p>
          <a:p>
            <a:endParaRPr lang="zh-CN" altLang="zh-CN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克劳德·艾尔伍德·香农（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ClaudeElwoodShannon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1916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年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日—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2001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年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24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日）是美国数学家、信息论的创始人。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1936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年获得密歇根大学学士学位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[1]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。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1940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年在麻省理工学院获得硕士和博士学位，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1941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年进入贝尔实验室工作。香农提出了信息熵的概念，为信息论和数字通信奠定了基础。——百度百科</a:t>
            </a:r>
          </a:p>
          <a:p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故选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zh-CN" sz="24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16123" y="862360"/>
            <a:ext cx="2160588" cy="190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0" tIns="0" rIns="127000" bIns="0">
            <a:spAutoFit/>
          </a:bodyPr>
          <a:lstStyle/>
          <a:p>
            <a:pPr eaLnBrk="1" hangingPunct="1"/>
            <a:r>
              <a:rPr lang="en-US" altLang="zh-CN" sz="12000" b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11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371923" y="1268760"/>
            <a:ext cx="4752975" cy="1692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0" tIns="0" rIns="127000" bIns="0">
            <a:spAutoFit/>
          </a:bodyPr>
          <a:lstStyle/>
          <a:p>
            <a:pPr eaLnBrk="1" hangingPunct="1"/>
            <a:endParaRPr lang="zh-CN" altLang="en-US" sz="1100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359223" y="1852960"/>
            <a:ext cx="6245225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7000" tIns="0" rIns="127000" bIns="0">
            <a:spAutoFit/>
          </a:bodyPr>
          <a:lstStyle/>
          <a:p>
            <a:pPr eaLnBrk="1" hangingPunct="1">
              <a:lnSpc>
                <a:spcPct val="112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计算机体系结构分为计算机硬件系统和计算机软件系统。主要涉及到一些基本的计算机体系结构的基础知识，另外还包含一些计算机的常识内容，难度较低。</a:t>
            </a:r>
            <a:endParaRPr lang="zh-CN" altLang="en-US" sz="110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44115" y="1196975"/>
            <a:ext cx="3895725" cy="65278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altLang="zh-CN" sz="30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lang="zh-CN" altLang="zh-CN" sz="3000" b="1" kern="1200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计算机体系结构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hmNzMyZGJlOTIyYTM2YmE2NWQ2MWRiZjY4YWM1MDAifQ=="/>
  <p:tag name="commondata" val="eyJoZGlkIjoiZjFlMDAwYWJjZjdiNDZkZDEyNjY5Mzg3ZDBmOGE4Z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3.1749606299212,&quot;left&quot;:377.0097637795276,&quot;top&quot;:53.117244094488186,&quot;width&quot;:352.274960629921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3.1749606299212,&quot;left&quot;:377.0097637795276,&quot;top&quot;:53.117244094488186,&quot;width&quot;:352.2749606299212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3.1749606299212,&quot;left&quot;:377.0097637795276,&quot;top&quot;:53.117244094488186,&quot;width&quot;:352.2749606299212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3.1749606299212,&quot;left&quot;:377.0097637795276,&quot;top&quot;:53.117244094488186,&quot;width&quot;:352.274960629921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3.1749606299212,&quot;left&quot;:377.0097637795276,&quot;top&quot;:53.117244094488186,&quot;width&quot;:352.2749606299212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3.1749606299212,&quot;left&quot;:377.0097637795276,&quot;top&quot;:53.117244094488186,&quot;width&quot;:352.274960629921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0.9749606299212,&quot;left&quot;:342.4597637795276,&quot;top&quot;:19.31724409448818,&quot;width&quot;:352.2749606299212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3389</Words>
  <Application>Microsoft Office PowerPoint</Application>
  <PresentationFormat>全屏显示(4:3)</PresentationFormat>
  <Paragraphs>459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凸显</vt:lpstr>
      <vt:lpstr>CSP-J/S第一轮认证</vt:lpstr>
      <vt:lpstr>初赛试题形式</vt:lpstr>
      <vt:lpstr>2023CSP-J2</vt:lpstr>
      <vt:lpstr>目录</vt:lpstr>
      <vt:lpstr>01基础知识</vt:lpstr>
      <vt:lpstr>信息学及计算机史</vt:lpstr>
      <vt:lpstr>PowerPoint 演示文稿</vt:lpstr>
      <vt:lpstr>PowerPoint 演示文稿</vt:lpstr>
      <vt:lpstr>02计算机体系结构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03信息的存储与表示</vt:lpstr>
      <vt:lpstr>(1) 二进制原理和表示方法</vt:lpstr>
      <vt:lpstr>PowerPoint 演示文稿</vt:lpstr>
      <vt:lpstr>PowerPoint 演示文稿</vt:lpstr>
      <vt:lpstr>PowerPoint 演示文稿</vt:lpstr>
      <vt:lpstr>PowerPoint 演示文稿</vt:lpstr>
      <vt:lpstr>(2) 整数的表示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 第一轮认证知识点</dc:title>
  <dc:creator>Administrator</dc:creator>
  <cp:lastModifiedBy>lenovo</cp:lastModifiedBy>
  <cp:revision>123</cp:revision>
  <dcterms:created xsi:type="dcterms:W3CDTF">2022-08-24T03:04:00Z</dcterms:created>
  <dcterms:modified xsi:type="dcterms:W3CDTF">2024-08-30T16:27:16Z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2F86E5F80863438B99139EF1A0549F9F</vt:lpwstr>
  </property>
  <property fmtid="{D5CDD505-2E9C-101B-9397-08002B2CF9AE}" pid="3" name="KSOProductBuildVer">
    <vt:lpwstr>2052-12.1.0.17857</vt:lpwstr>
  </property>
</Properties>
</file>