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2.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4.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5.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6.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7.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45"/>
  </p:notesMasterIdLst>
  <p:handoutMasterIdLst>
    <p:handoutMasterId r:id="rId46"/>
  </p:handoutMasterIdLst>
  <p:sldIdLst>
    <p:sldId id="257" r:id="rId3"/>
    <p:sldId id="258" r:id="rId4"/>
    <p:sldId id="259" r:id="rId5"/>
    <p:sldId id="261" r:id="rId6"/>
    <p:sldId id="262" r:id="rId7"/>
    <p:sldId id="264" r:id="rId8"/>
    <p:sldId id="265" r:id="rId9"/>
    <p:sldId id="266" r:id="rId10"/>
    <p:sldId id="333" r:id="rId11"/>
    <p:sldId id="267" r:id="rId12"/>
    <p:sldId id="334" r:id="rId13"/>
    <p:sldId id="269" r:id="rId14"/>
    <p:sldId id="270" r:id="rId15"/>
    <p:sldId id="271" r:id="rId16"/>
    <p:sldId id="335" r:id="rId17"/>
    <p:sldId id="272" r:id="rId18"/>
    <p:sldId id="273" r:id="rId19"/>
    <p:sldId id="274" r:id="rId20"/>
    <p:sldId id="275" r:id="rId21"/>
    <p:sldId id="276" r:id="rId22"/>
    <p:sldId id="277" r:id="rId23"/>
    <p:sldId id="278" r:id="rId24"/>
    <p:sldId id="337" r:id="rId25"/>
    <p:sldId id="281" r:id="rId26"/>
    <p:sldId id="336" r:id="rId27"/>
    <p:sldId id="339" r:id="rId28"/>
    <p:sldId id="301" r:id="rId29"/>
    <p:sldId id="303" r:id="rId30"/>
    <p:sldId id="305" r:id="rId31"/>
    <p:sldId id="307" r:id="rId32"/>
    <p:sldId id="308" r:id="rId33"/>
    <p:sldId id="311" r:id="rId34"/>
    <p:sldId id="312" r:id="rId35"/>
    <p:sldId id="309" r:id="rId36"/>
    <p:sldId id="319" r:id="rId37"/>
    <p:sldId id="340" r:id="rId38"/>
    <p:sldId id="320" r:id="rId39"/>
    <p:sldId id="341" r:id="rId40"/>
    <p:sldId id="342" r:id="rId41"/>
    <p:sldId id="343" r:id="rId42"/>
    <p:sldId id="344" r:id="rId43"/>
    <p:sldId id="345" r:id="rId44"/>
  </p:sldIdLst>
  <p:sldSz cx="12192000" cy="6858000"/>
  <p:notesSz cx="7104063" cy="10234613"/>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1" d="100"/>
          <a:sy n="71" d="100"/>
        </p:scale>
        <p:origin x="72" y="318"/>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2024-08-24</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2024-08-24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2.xml"/><Relationship Id="rId5" Type="http://schemas.openxmlformats.org/officeDocument/2006/relationships/tags" Target="../tags/tag25.xml"/><Relationship Id="rId4" Type="http://schemas.openxmlformats.org/officeDocument/2006/relationships/tags" Target="../tags/tag2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2.xml"/><Relationship Id="rId4" Type="http://schemas.openxmlformats.org/officeDocument/2006/relationships/tags" Target="../tags/tag49.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2.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slideMaster" Target="../slideMasters/slideMaster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slideMaster" Target="../slideMasters/slideMaster2.xml"/><Relationship Id="rId4" Type="http://schemas.openxmlformats.org/officeDocument/2006/relationships/tags" Target="../tags/tag101.xml"/><Relationship Id="rId9" Type="http://schemas.openxmlformats.org/officeDocument/2006/relationships/tags" Target="../tags/tag106.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14.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9"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10" Type="http://schemas.openxmlformats.org/officeDocument/2006/relationships/slideMaster" Target="../slideMasters/slideMaster2.xml"/><Relationship Id="rId4" Type="http://schemas.openxmlformats.org/officeDocument/2006/relationships/tags" Target="../tags/tag118.xml"/><Relationship Id="rId9" Type="http://schemas.openxmlformats.org/officeDocument/2006/relationships/tags" Target="../tags/tag12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6.xml"/><Relationship Id="rId7" Type="http://schemas.openxmlformats.org/officeDocument/2006/relationships/slideMaster" Target="../slideMasters/slideMaster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2024-08-24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2"/>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3"/>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4"/>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5"/>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6"/>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7"/>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t>2024-08-24</a:t>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11"/>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p>
        </p:txBody>
      </p:sp>
      <p:sp>
        <p:nvSpPr>
          <p:cNvPr id="3" name="副标题 2"/>
          <p:cNvSpPr>
            <a:spLocks noGrp="1"/>
          </p:cNvSpPr>
          <p:nvPr>
            <p:ph type="subTitle" idx="1" hasCustomPrompt="1"/>
            <p:custDataLst>
              <p:tags r:id="rId12"/>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5" name="文本占位符 4"/>
          <p:cNvSpPr>
            <a:spLocks noGrp="1"/>
          </p:cNvSpPr>
          <p:nvPr>
            <p:ph type="body" sz="quarter" idx="13" hasCustomPrompt="1"/>
            <p:custDataLst>
              <p:tags r:id="rId13"/>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2024-08-24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2"/>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2024-08-24</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2024-08-24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2024-08-24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2024-08-24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2024-08-24</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2024-08-24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2024-08-24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2024-08-24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2024-08-24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2024-08-24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2024-08-24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2024-08-24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2024-08-24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2024-08-24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tags" Target="../tags/tag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tags" Target="../tags/tag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tags" Target="../tags/tag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tags" Target="../tags/tag6.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tags" Target="../tags/tag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2024-08-24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2024-08-24</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notesSlide" Target="../notesSlides/notesSlide1.xml"/><Relationship Id="rId4"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tags" Target="../tags/tag178.xml"/><Relationship Id="rId7" Type="http://schemas.openxmlformats.org/officeDocument/2006/relationships/slideLayout" Target="../slideLayouts/slideLayout17.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82.xml"/></Relationships>
</file>

<file path=ppt/slides/_rels/slide12.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slideLayout" Target="../slideLayouts/slideLayout17.xml"/><Relationship Id="rId5" Type="http://schemas.openxmlformats.org/officeDocument/2006/relationships/tags" Target="../tags/tag187.xml"/><Relationship Id="rId4" Type="http://schemas.openxmlformats.org/officeDocument/2006/relationships/tags" Target="../tags/tag186.xml"/></Relationships>
</file>

<file path=ppt/slides/_rels/slide13.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9"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tags" Target="../tags/tag200.xml"/><Relationship Id="rId7" Type="http://schemas.openxmlformats.org/officeDocument/2006/relationships/slideLayout" Target="../slideLayouts/slideLayout17.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s>
</file>

<file path=ppt/slides/_rels/slide16.xml.rels><?xml version="1.0" encoding="UTF-8" standalone="yes"?>
<Relationships xmlns="http://schemas.openxmlformats.org/package/2006/relationships"><Relationship Id="rId3" Type="http://schemas.openxmlformats.org/officeDocument/2006/relationships/tags" Target="../tags/tag206.xml"/><Relationship Id="rId7" Type="http://schemas.openxmlformats.org/officeDocument/2006/relationships/slideLayout" Target="../slideLayouts/slideLayout17.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s>
</file>

<file path=ppt/slides/_rels/slide17.xml.rels><?xml version="1.0" encoding="UTF-8" standalone="yes"?>
<Relationships xmlns="http://schemas.openxmlformats.org/package/2006/relationships"><Relationship Id="rId3" Type="http://schemas.openxmlformats.org/officeDocument/2006/relationships/tags" Target="../tags/tag212.xml"/><Relationship Id="rId7" Type="http://schemas.openxmlformats.org/officeDocument/2006/relationships/slideLayout" Target="../slideLayouts/slideLayout17.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s>
</file>

<file path=ppt/slides/_rels/slide18.xml.rels><?xml version="1.0" encoding="UTF-8" standalone="yes"?>
<Relationships xmlns="http://schemas.openxmlformats.org/package/2006/relationships"><Relationship Id="rId3" Type="http://schemas.openxmlformats.org/officeDocument/2006/relationships/tags" Target="../tags/tag218.xml"/><Relationship Id="rId7" Type="http://schemas.openxmlformats.org/officeDocument/2006/relationships/slideLayout" Target="../slideLayouts/slideLayout17.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s>
</file>

<file path=ppt/slides/_rels/slide19.xml.rels><?xml version="1.0" encoding="UTF-8" standalone="yes"?>
<Relationships xmlns="http://schemas.openxmlformats.org/package/2006/relationships"><Relationship Id="rId3" Type="http://schemas.openxmlformats.org/officeDocument/2006/relationships/tags" Target="../tags/tag224.xml"/><Relationship Id="rId7" Type="http://schemas.openxmlformats.org/officeDocument/2006/relationships/slideLayout" Target="../slideLayouts/slideLayout17.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s>
</file>

<file path=ppt/slides/_rels/slide2.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notesSlide" Target="../notesSlides/notesSlide2.xml"/><Relationship Id="rId4"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5" Type="http://schemas.openxmlformats.org/officeDocument/2006/relationships/notesSlide" Target="../notesSlides/notesSlide6.xml"/><Relationship Id="rId4"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33.xml"/><Relationship Id="rId7" Type="http://schemas.openxmlformats.org/officeDocument/2006/relationships/image" Target="../media/image2.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slideLayout" Target="../slideLayouts/slideLayout17.xml"/><Relationship Id="rId5" Type="http://schemas.openxmlformats.org/officeDocument/2006/relationships/tags" Target="../tags/tag235.xml"/><Relationship Id="rId4" Type="http://schemas.openxmlformats.org/officeDocument/2006/relationships/tags" Target="../tags/tag234.xml"/></Relationships>
</file>

<file path=ppt/slides/_rels/slide22.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slideLayout" Target="../slideLayouts/slideLayout17.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s>
</file>

<file path=ppt/slides/_rels/slide23.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slideLayout" Target="../slideLayouts/slideLayout17.xml"/><Relationship Id="rId5" Type="http://schemas.openxmlformats.org/officeDocument/2006/relationships/tags" Target="../tags/tag246.xml"/><Relationship Id="rId4" Type="http://schemas.openxmlformats.org/officeDocument/2006/relationships/tags" Target="../tags/tag245.xml"/></Relationships>
</file>

<file path=ppt/slides/_rels/slide24.xml.rels><?xml version="1.0" encoding="UTF-8" standalone="yes"?>
<Relationships xmlns="http://schemas.openxmlformats.org/package/2006/relationships"><Relationship Id="rId3" Type="http://schemas.openxmlformats.org/officeDocument/2006/relationships/tags" Target="../tags/tag249.xml"/><Relationship Id="rId7" Type="http://schemas.openxmlformats.org/officeDocument/2006/relationships/slideLayout" Target="../slideLayouts/slideLayout17.xml"/><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s>
</file>

<file path=ppt/slides/_rels/slide25.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slideLayout" Target="../slideLayouts/slideLayout17.xml"/><Relationship Id="rId5" Type="http://schemas.openxmlformats.org/officeDocument/2006/relationships/tags" Target="../tags/tag257.xml"/><Relationship Id="rId4" Type="http://schemas.openxmlformats.org/officeDocument/2006/relationships/tags" Target="../tags/tag256.xml"/></Relationships>
</file>

<file path=ppt/slides/_rels/slide26.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slideLayout" Target="../slideLayouts/slideLayout17.xml"/><Relationship Id="rId5" Type="http://schemas.openxmlformats.org/officeDocument/2006/relationships/tags" Target="../tags/tag262.xml"/><Relationship Id="rId4" Type="http://schemas.openxmlformats.org/officeDocument/2006/relationships/tags" Target="../tags/tag261.xml"/></Relationships>
</file>

<file path=ppt/slides/_rels/slide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7.xml"/><Relationship Id="rId4"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tags" Target="../tags/tag273.xml"/><Relationship Id="rId3" Type="http://schemas.openxmlformats.org/officeDocument/2006/relationships/tags" Target="../tags/tag268.xml"/><Relationship Id="rId7" Type="http://schemas.openxmlformats.org/officeDocument/2006/relationships/tags" Target="../tags/tag272.xml"/><Relationship Id="rId12" Type="http://schemas.openxmlformats.org/officeDocument/2006/relationships/slideLayout" Target="../slideLayouts/slideLayout17.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tags" Target="../tags/tag276.xml"/><Relationship Id="rId5" Type="http://schemas.openxmlformats.org/officeDocument/2006/relationships/tags" Target="../tags/tag270.xml"/><Relationship Id="rId10" Type="http://schemas.openxmlformats.org/officeDocument/2006/relationships/tags" Target="../tags/tag275.xml"/><Relationship Id="rId4" Type="http://schemas.openxmlformats.org/officeDocument/2006/relationships/tags" Target="../tags/tag269.xml"/><Relationship Id="rId9" Type="http://schemas.openxmlformats.org/officeDocument/2006/relationships/tags" Target="../tags/tag274.xml"/></Relationships>
</file>

<file path=ppt/slides/_rels/slide29.xml.rels><?xml version="1.0" encoding="UTF-8" standalone="yes"?>
<Relationships xmlns="http://schemas.openxmlformats.org/package/2006/relationships"><Relationship Id="rId8" Type="http://schemas.openxmlformats.org/officeDocument/2006/relationships/tags" Target="../tags/tag284.xml"/><Relationship Id="rId13" Type="http://schemas.openxmlformats.org/officeDocument/2006/relationships/tags" Target="../tags/tag289.xml"/><Relationship Id="rId18" Type="http://schemas.openxmlformats.org/officeDocument/2006/relationships/tags" Target="../tags/tag294.xml"/><Relationship Id="rId3" Type="http://schemas.openxmlformats.org/officeDocument/2006/relationships/tags" Target="../tags/tag279.xml"/><Relationship Id="rId21" Type="http://schemas.openxmlformats.org/officeDocument/2006/relationships/tags" Target="../tags/tag297.xml"/><Relationship Id="rId7" Type="http://schemas.openxmlformats.org/officeDocument/2006/relationships/tags" Target="../tags/tag283.xml"/><Relationship Id="rId12" Type="http://schemas.openxmlformats.org/officeDocument/2006/relationships/tags" Target="../tags/tag288.xml"/><Relationship Id="rId17" Type="http://schemas.openxmlformats.org/officeDocument/2006/relationships/tags" Target="../tags/tag293.xml"/><Relationship Id="rId2" Type="http://schemas.openxmlformats.org/officeDocument/2006/relationships/tags" Target="../tags/tag278.xml"/><Relationship Id="rId16" Type="http://schemas.openxmlformats.org/officeDocument/2006/relationships/tags" Target="../tags/tag292.xml"/><Relationship Id="rId20" Type="http://schemas.openxmlformats.org/officeDocument/2006/relationships/tags" Target="../tags/tag296.xml"/><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tags" Target="../tags/tag287.xml"/><Relationship Id="rId5" Type="http://schemas.openxmlformats.org/officeDocument/2006/relationships/tags" Target="../tags/tag281.xml"/><Relationship Id="rId15" Type="http://schemas.openxmlformats.org/officeDocument/2006/relationships/tags" Target="../tags/tag291.xml"/><Relationship Id="rId23" Type="http://schemas.openxmlformats.org/officeDocument/2006/relationships/slideLayout" Target="../slideLayouts/slideLayout17.xml"/><Relationship Id="rId10" Type="http://schemas.openxmlformats.org/officeDocument/2006/relationships/tags" Target="../tags/tag286.xml"/><Relationship Id="rId19" Type="http://schemas.openxmlformats.org/officeDocument/2006/relationships/tags" Target="../tags/tag295.xml"/><Relationship Id="rId4" Type="http://schemas.openxmlformats.org/officeDocument/2006/relationships/tags" Target="../tags/tag280.xml"/><Relationship Id="rId9" Type="http://schemas.openxmlformats.org/officeDocument/2006/relationships/tags" Target="../tags/tag285.xml"/><Relationship Id="rId14" Type="http://schemas.openxmlformats.org/officeDocument/2006/relationships/tags" Target="../tags/tag290.xml"/><Relationship Id="rId22" Type="http://schemas.openxmlformats.org/officeDocument/2006/relationships/tags" Target="../tags/tag298.xml"/></Relationships>
</file>

<file path=ppt/slides/_rels/slide3.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slideLayout" Target="../slideLayouts/slideLayout17.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s>
</file>

<file path=ppt/slides/_rels/slide30.xml.rels><?xml version="1.0" encoding="UTF-8" standalone="yes"?>
<Relationships xmlns="http://schemas.openxmlformats.org/package/2006/relationships"><Relationship Id="rId3" Type="http://schemas.openxmlformats.org/officeDocument/2006/relationships/tags" Target="../tags/tag301.xml"/><Relationship Id="rId7" Type="http://schemas.openxmlformats.org/officeDocument/2006/relationships/slideLayout" Target="../slideLayouts/slideLayout17.xml"/><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s>
</file>

<file path=ppt/slides/_rels/slide31.xml.rels><?xml version="1.0" encoding="UTF-8" standalone="yes"?>
<Relationships xmlns="http://schemas.openxmlformats.org/package/2006/relationships"><Relationship Id="rId3" Type="http://schemas.openxmlformats.org/officeDocument/2006/relationships/tags" Target="../tags/tag307.xml"/><Relationship Id="rId7" Type="http://schemas.openxmlformats.org/officeDocument/2006/relationships/slideLayout" Target="../slideLayouts/slideLayout17.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s/_rels/slide32.xml.rels><?xml version="1.0" encoding="UTF-8" standalone="yes"?>
<Relationships xmlns="http://schemas.openxmlformats.org/package/2006/relationships"><Relationship Id="rId3" Type="http://schemas.openxmlformats.org/officeDocument/2006/relationships/tags" Target="../tags/tag313.xml"/><Relationship Id="rId7" Type="http://schemas.openxmlformats.org/officeDocument/2006/relationships/slideLayout" Target="../slideLayouts/slideLayout17.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tags" Target="../tags/tag316.xml"/><Relationship Id="rId5" Type="http://schemas.openxmlformats.org/officeDocument/2006/relationships/tags" Target="../tags/tag315.xml"/><Relationship Id="rId4" Type="http://schemas.openxmlformats.org/officeDocument/2006/relationships/tags" Target="../tags/tag314.xml"/></Relationships>
</file>

<file path=ppt/slides/_rels/slide33.xml.rels><?xml version="1.0" encoding="UTF-8" standalone="yes"?>
<Relationships xmlns="http://schemas.openxmlformats.org/package/2006/relationships"><Relationship Id="rId3" Type="http://schemas.openxmlformats.org/officeDocument/2006/relationships/tags" Target="../tags/tag319.xml"/><Relationship Id="rId7" Type="http://schemas.openxmlformats.org/officeDocument/2006/relationships/slideLayout" Target="../slideLayouts/slideLayout17.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s>
</file>

<file path=ppt/slides/_rels/slide34.xml.rels><?xml version="1.0" encoding="UTF-8" standalone="yes"?>
<Relationships xmlns="http://schemas.openxmlformats.org/package/2006/relationships"><Relationship Id="rId3" Type="http://schemas.openxmlformats.org/officeDocument/2006/relationships/tags" Target="../tags/tag325.xml"/><Relationship Id="rId7" Type="http://schemas.openxmlformats.org/officeDocument/2006/relationships/slideLayout" Target="../slideLayouts/slideLayout17.xml"/><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tags" Target="../tags/tag326.xml"/></Relationships>
</file>

<file path=ppt/slides/_rels/slide35.xml.rels><?xml version="1.0" encoding="UTF-8" standalone="yes"?>
<Relationships xmlns="http://schemas.openxmlformats.org/package/2006/relationships"><Relationship Id="rId3" Type="http://schemas.openxmlformats.org/officeDocument/2006/relationships/tags" Target="../tags/tag331.xml"/><Relationship Id="rId7" Type="http://schemas.openxmlformats.org/officeDocument/2006/relationships/slideLayout" Target="../slideLayouts/slideLayout17.xml"/><Relationship Id="rId2" Type="http://schemas.openxmlformats.org/officeDocument/2006/relationships/tags" Target="../tags/tag330.xml"/><Relationship Id="rId1" Type="http://schemas.openxmlformats.org/officeDocument/2006/relationships/tags" Target="../tags/tag329.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s>
</file>

<file path=ppt/slides/_rels/slide36.xml.rels><?xml version="1.0" encoding="UTF-8" standalone="yes"?>
<Relationships xmlns="http://schemas.openxmlformats.org/package/2006/relationships"><Relationship Id="rId3" Type="http://schemas.openxmlformats.org/officeDocument/2006/relationships/tags" Target="../tags/tag337.xml"/><Relationship Id="rId7" Type="http://schemas.openxmlformats.org/officeDocument/2006/relationships/slideLayout" Target="../slideLayouts/slideLayout17.xml"/><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tags" Target="../tags/tag340.xml"/><Relationship Id="rId5" Type="http://schemas.openxmlformats.org/officeDocument/2006/relationships/tags" Target="../tags/tag339.xml"/><Relationship Id="rId4" Type="http://schemas.openxmlformats.org/officeDocument/2006/relationships/tags" Target="../tags/tag338.xml"/></Relationships>
</file>

<file path=ppt/slides/_rels/slide37.xml.rels><?xml version="1.0" encoding="UTF-8" standalone="yes"?>
<Relationships xmlns="http://schemas.openxmlformats.org/package/2006/relationships"><Relationship Id="rId8" Type="http://schemas.openxmlformats.org/officeDocument/2006/relationships/tags" Target="../tags/tag348.xml"/><Relationship Id="rId3" Type="http://schemas.openxmlformats.org/officeDocument/2006/relationships/tags" Target="../tags/tag343.xml"/><Relationship Id="rId7" Type="http://schemas.openxmlformats.org/officeDocument/2006/relationships/tags" Target="../tags/tag347.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5" Type="http://schemas.openxmlformats.org/officeDocument/2006/relationships/tags" Target="../tags/tag345.xml"/><Relationship Id="rId10" Type="http://schemas.openxmlformats.org/officeDocument/2006/relationships/image" Target="../media/image4.png"/><Relationship Id="rId4" Type="http://schemas.openxmlformats.org/officeDocument/2006/relationships/tags" Target="../tags/tag344.xml"/><Relationship Id="rId9"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tags" Target="../tags/tag351.xml"/><Relationship Id="rId7" Type="http://schemas.openxmlformats.org/officeDocument/2006/relationships/slideLayout" Target="../slideLayouts/slideLayout17.xml"/><Relationship Id="rId2" Type="http://schemas.openxmlformats.org/officeDocument/2006/relationships/tags" Target="../tags/tag350.xml"/><Relationship Id="rId1" Type="http://schemas.openxmlformats.org/officeDocument/2006/relationships/tags" Target="../tags/tag349.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s>
</file>

<file path=ppt/slides/_rels/slide39.xml.rels><?xml version="1.0" encoding="UTF-8" standalone="yes"?>
<Relationships xmlns="http://schemas.openxmlformats.org/package/2006/relationships"><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slideLayout" Target="../slideLayouts/slideLayout17.xml"/><Relationship Id="rId5" Type="http://schemas.openxmlformats.org/officeDocument/2006/relationships/tags" Target="../tags/tag359.xml"/><Relationship Id="rId4" Type="http://schemas.openxmlformats.org/officeDocument/2006/relationships/tags" Target="../tags/tag358.xml"/></Relationships>
</file>

<file path=ppt/slides/_rels/slide4.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notesSlide" Target="../notesSlides/notesSlide3.xml"/><Relationship Id="rId4"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 Id="rId6" Type="http://schemas.openxmlformats.org/officeDocument/2006/relationships/slideLayout" Target="../slideLayouts/slideLayout17.xml"/><Relationship Id="rId5" Type="http://schemas.openxmlformats.org/officeDocument/2006/relationships/tags" Target="../tags/tag364.xml"/><Relationship Id="rId4" Type="http://schemas.openxmlformats.org/officeDocument/2006/relationships/tags" Target="../tags/tag363.xml"/></Relationships>
</file>

<file path=ppt/slides/_rels/slide41.xml.rels><?xml version="1.0" encoding="UTF-8" standalone="yes"?>
<Relationships xmlns="http://schemas.openxmlformats.org/package/2006/relationships"><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slideLayout" Target="../slideLayouts/slideLayout17.xml"/><Relationship Id="rId5" Type="http://schemas.openxmlformats.org/officeDocument/2006/relationships/tags" Target="../tags/tag369.xml"/><Relationship Id="rId4" Type="http://schemas.openxmlformats.org/officeDocument/2006/relationships/tags" Target="../tags/tag368.xml"/></Relationships>
</file>

<file path=ppt/slides/_rels/slide42.xml.rels><?xml version="1.0" encoding="UTF-8" standalone="yes"?>
<Relationships xmlns="http://schemas.openxmlformats.org/package/2006/relationships"><Relationship Id="rId3" Type="http://schemas.openxmlformats.org/officeDocument/2006/relationships/tags" Target="../tags/tag372.xml"/><Relationship Id="rId7" Type="http://schemas.openxmlformats.org/officeDocument/2006/relationships/image" Target="../media/image5.jpeg"/><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slideLayout" Target="../slideLayouts/slideLayout17.xml"/><Relationship Id="rId5" Type="http://schemas.openxmlformats.org/officeDocument/2006/relationships/tags" Target="../tags/tag374.xml"/><Relationship Id="rId4" Type="http://schemas.openxmlformats.org/officeDocument/2006/relationships/tags" Target="../tags/tag373.xml"/></Relationships>
</file>

<file path=ppt/slides/_rels/slide5.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slideLayout" Target="../slideLayouts/slideLayout1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s>
</file>

<file path=ppt/slides/_rels/slide6.xml.rels><?xml version="1.0" encoding="UTF-8" standalone="yes"?>
<Relationships xmlns="http://schemas.openxmlformats.org/package/2006/relationships"><Relationship Id="rId8" Type="http://schemas.openxmlformats.org/officeDocument/2006/relationships/tags" Target="../tags/tag163.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slideLayout" Target="../slideLayouts/slideLayout17.xml"/><Relationship Id="rId5" Type="http://schemas.openxmlformats.org/officeDocument/2006/relationships/tags" Target="../tags/tag160.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s>
</file>

<file path=ppt/slides/_rels/slide7.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notesSlide" Target="../notesSlides/notesSlide4.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slideLayout" Target="../slideLayouts/slideLayout17.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2"/>
            </p:custDataLst>
          </p:nvPr>
        </p:nvSpPr>
        <p:spPr/>
        <p:txBody>
          <a:bodyPr/>
          <a:lstStyle/>
          <a:p>
            <a:r>
              <a:rPr lang="zh-CN" altLang="en-US" dirty="0">
                <a:solidFill>
                  <a:schemeClr val="accent1"/>
                </a:solidFill>
                <a:sym typeface="Arial" panose="020B0604020202020204" pitchFamily="34" charset="0"/>
              </a:rPr>
              <a:t>数学问题</a:t>
            </a:r>
          </a:p>
        </p:txBody>
      </p:sp>
      <p:sp>
        <p:nvSpPr>
          <p:cNvPr id="4" name="文本占位符 3"/>
          <p:cNvSpPr>
            <a:spLocks noGrp="1"/>
          </p:cNvSpPr>
          <p:nvPr>
            <p:ph type="body" sz="quarter" idx="13"/>
            <p:custDataLst>
              <p:tags r:id="rId3"/>
            </p:custDataLst>
          </p:nvPr>
        </p:nvSpPr>
        <p:spPr/>
        <p:txBody>
          <a:bodyPr/>
          <a:lstStyle/>
          <a:p>
            <a:r>
              <a:rPr lang="zh-CN" altLang="en-US" dirty="0">
                <a:solidFill>
                  <a:schemeClr val="accent1"/>
                </a:solidFill>
                <a:sym typeface="Arial" panose="020B0604020202020204" pitchFamily="34" charset="0"/>
              </a:rPr>
              <a:t>演讲人</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容斥原理</a:t>
            </a:r>
          </a:p>
        </p:txBody>
      </p:sp>
      <p:sp>
        <p:nvSpPr>
          <p:cNvPr id="11" name="Title 6"/>
          <p:cNvSpPr txBox="1"/>
          <p:nvPr>
            <p:custDataLst>
              <p:tags r:id="rId6"/>
            </p:custDataLst>
          </p:nvPr>
        </p:nvSpPr>
        <p:spPr>
          <a:xfrm>
            <a:off x="1020445" y="1079500"/>
            <a:ext cx="9634220" cy="23907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容斥原理2、如果被计数的事物有A、B、C三类，那么，</a:t>
            </a:r>
          </a:p>
          <a:p>
            <a:pPr algn="l" fontAlgn="auto">
              <a:lnSpc>
                <a:spcPct val="120000"/>
              </a:lnSpc>
              <a:spcAft>
                <a:spcPts val="800"/>
              </a:spcAft>
            </a:pP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A类和B类和C类元素个数总和= A类元素个数+ B类元素个数+C类元素个数—既是A类又是B类的元素个数—既是A类又是C类的元素个数—既是B类又是C类的元素个数+既是A类又是B类而且是C类的元素个数。（A∪B∪C = A+B+C - A∩B - B∩C - C∩A + A∩B∩C）</a:t>
            </a:r>
          </a:p>
        </p:txBody>
      </p:sp>
      <p:sp>
        <p:nvSpPr>
          <p:cNvPr id="4" name="椭圆 3"/>
          <p:cNvSpPr/>
          <p:nvPr/>
        </p:nvSpPr>
        <p:spPr>
          <a:xfrm>
            <a:off x="2830195" y="3836035"/>
            <a:ext cx="1887220" cy="178117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椭圆 4"/>
          <p:cNvSpPr/>
          <p:nvPr/>
        </p:nvSpPr>
        <p:spPr>
          <a:xfrm>
            <a:off x="4192905" y="3730625"/>
            <a:ext cx="1872615" cy="188722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3533775" y="4569460"/>
            <a:ext cx="410210" cy="368300"/>
          </a:xfrm>
          <a:prstGeom prst="rect">
            <a:avLst/>
          </a:prstGeom>
          <a:noFill/>
        </p:spPr>
        <p:txBody>
          <a:bodyPr wrap="square" rtlCol="0">
            <a:spAutoFit/>
          </a:bodyPr>
          <a:lstStyle/>
          <a:p>
            <a:r>
              <a:rPr lang="en-US" altLang="zh-CN"/>
              <a:t>A</a:t>
            </a:r>
          </a:p>
        </p:txBody>
      </p:sp>
      <p:sp>
        <p:nvSpPr>
          <p:cNvPr id="10" name="文本框 9"/>
          <p:cNvSpPr txBox="1"/>
          <p:nvPr/>
        </p:nvSpPr>
        <p:spPr>
          <a:xfrm flipH="1">
            <a:off x="4902835" y="4516755"/>
            <a:ext cx="1162685" cy="241300"/>
          </a:xfrm>
          <a:prstGeom prst="rect">
            <a:avLst/>
          </a:prstGeom>
          <a:noFill/>
        </p:spPr>
        <p:txBody>
          <a:bodyPr wrap="square" rtlCol="0">
            <a:noAutofit/>
          </a:bodyPr>
          <a:lstStyle/>
          <a:p>
            <a:r>
              <a:rPr lang="en-US" altLang="zh-CN"/>
              <a:t>B</a:t>
            </a:r>
          </a:p>
        </p:txBody>
      </p:sp>
      <p:sp>
        <p:nvSpPr>
          <p:cNvPr id="2" name="椭圆 1"/>
          <p:cNvSpPr/>
          <p:nvPr/>
        </p:nvSpPr>
        <p:spPr>
          <a:xfrm>
            <a:off x="3683635" y="4885690"/>
            <a:ext cx="1887220" cy="178244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403090" y="5617845"/>
            <a:ext cx="499745" cy="368300"/>
          </a:xfrm>
          <a:prstGeom prst="rect">
            <a:avLst/>
          </a:prstGeom>
          <a:noFill/>
        </p:spPr>
        <p:txBody>
          <a:bodyPr wrap="square" rtlCol="0">
            <a:spAutoFit/>
          </a:bodyPr>
          <a:lstStyle/>
          <a:p>
            <a:r>
              <a:rPr lang="en-US" altLang="zh-CN"/>
              <a:t>C</a:t>
            </a:r>
          </a:p>
        </p:txBody>
      </p:sp>
    </p:spTree>
    <p:custDataLst>
      <p:tags r:id="rId1"/>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5960" y="516890"/>
            <a:ext cx="10858500" cy="1520190"/>
          </a:xfrm>
          <a:prstGeom prst="rect">
            <a:avLst/>
          </a:prstGeom>
          <a:noFill/>
        </p:spPr>
        <p:txBody>
          <a:bodyPr wrap="square" rtlCol="0" anchor="t">
            <a:noAutofit/>
          </a:body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例：某校六⑴班有学生45人，每人在暑假里都参加体育训练队，其中参加足球队的有25人，参加排球队的有22人，参加游泳队的有24人，足球、排球都参加的有12人，足球、游泳都参加的有9人，排球、游泳都参加的有8人，问：三项都参加的有多少人？</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容斥原理</a:t>
            </a:r>
          </a:p>
        </p:txBody>
      </p:sp>
      <p:sp>
        <p:nvSpPr>
          <p:cNvPr id="14" name="文本框 13"/>
          <p:cNvSpPr txBox="1"/>
          <p:nvPr/>
        </p:nvSpPr>
        <p:spPr>
          <a:xfrm>
            <a:off x="1520825" y="1230630"/>
            <a:ext cx="9300845" cy="2143125"/>
          </a:xfrm>
          <a:prstGeom prst="rect">
            <a:avLst/>
          </a:prstGeom>
          <a:noFill/>
        </p:spPr>
        <p:txBody>
          <a:bodyPr wrap="square" rtlCol="0" anchor="t">
            <a:spAutoFit/>
          </a:bodyPr>
          <a:lstStyle/>
          <a:p>
            <a:pPr algn="l" fontAlgn="auto">
              <a:lnSpc>
                <a:spcPct val="120000"/>
              </a:lnSpc>
              <a:spcAft>
                <a:spcPts val="800"/>
              </a:spcAft>
            </a:pPr>
            <a:r>
              <a:rPr lang="zh-CN" altLang="en-US" sz="2000" spc="100" dirty="0">
                <a:ln w="3175">
                  <a:noFill/>
                  <a:prstDash val="dash"/>
                </a:ln>
                <a:uFillTx/>
                <a:latin typeface="微软雅黑" panose="020B0503020204020204" charset="-122"/>
                <a:ea typeface="微软雅黑" panose="020B0503020204020204" charset="-122"/>
                <a:cs typeface="微软雅黑" panose="020B0503020204020204" charset="-122"/>
                <a:sym typeface="+mn-ea"/>
              </a:rPr>
              <a:t>（2019CSP-S）10. 一次期末考试，某班有15人数学得满分，有12人语文得满分，并且有4人语、数都是满分，那么这个班至少有一门得满分的同学有多少人？（ ）</a:t>
            </a:r>
          </a:p>
          <a:p>
            <a:pPr algn="l" fontAlgn="auto">
              <a:lnSpc>
                <a:spcPct val="120000"/>
              </a:lnSpc>
              <a:spcAft>
                <a:spcPts val="800"/>
              </a:spcAft>
            </a:pPr>
            <a:r>
              <a:rPr lang="zh-CN" altLang="en-US" sz="2000" dirty="0">
                <a:latin typeface="微软雅黑" panose="020B0503020204020204" charset="-122"/>
                <a:ea typeface="微软雅黑" panose="020B0503020204020204" charset="-122"/>
                <a:sym typeface="Arial" panose="020B0604020202020204" pitchFamily="34" charset="0"/>
              </a:rPr>
              <a:t>A.23 B.21 C.20 D.22</a:t>
            </a:r>
          </a:p>
          <a:p>
            <a:pPr algn="l" fontAlgn="auto">
              <a:lnSpc>
                <a:spcPct val="120000"/>
              </a:lnSpc>
              <a:spcAft>
                <a:spcPts val="800"/>
              </a:spcAft>
            </a:pPr>
            <a:endParaRPr lang="zh-CN" altLang="en-US" sz="2000" spc="100" dirty="0">
              <a:ln w="3175">
                <a:noFill/>
                <a:prstDash val="dash"/>
              </a:ln>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ustDataLst>
      <p:tags r:id="rId1"/>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04</a:t>
            </a:r>
          </a:p>
        </p:txBody>
      </p:sp>
      <p:sp>
        <p:nvSpPr>
          <p:cNvPr id="4" name="标题 3"/>
          <p:cNvSpPr>
            <a:spLocks noGrp="1"/>
          </p:cNvSpPr>
          <p:nvPr>
            <p:ph type="title"/>
            <p:custDataLst>
              <p:tags r:id="rId3"/>
            </p:custDataLst>
          </p:nvPr>
        </p:nvSpPr>
        <p:spPr/>
        <p:txBody>
          <a:bodyPr>
            <a:normAutofit/>
          </a:bodyPr>
          <a:lstStyle/>
          <a:p>
            <a:r>
              <a:rPr lang="zh-CN" altLang="en-US" sz="5445">
                <a:solidFill>
                  <a:schemeClr val="accent1"/>
                </a:solidFill>
              </a:rPr>
              <a:t>抽屉原理</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抽屉原理</a:t>
            </a:r>
          </a:p>
        </p:txBody>
      </p:sp>
      <p:sp>
        <p:nvSpPr>
          <p:cNvPr id="4" name="任意多边形: 形状 8"/>
          <p:cNvSpPr/>
          <p:nvPr>
            <p:custDataLst>
              <p:tags r:id="rId6"/>
            </p:custDataLst>
          </p:nvPr>
        </p:nvSpPr>
        <p:spPr>
          <a:xfrm>
            <a:off x="1871594" y="1219200"/>
            <a:ext cx="8449398" cy="5334586"/>
          </a:xfrm>
          <a:custGeom>
            <a:avLst/>
            <a:gdLst>
              <a:gd name="connsiteX0" fmla="*/ 0 w 32666"/>
              <a:gd name="connsiteY0" fmla="*/ 0 h 37081"/>
              <a:gd name="connsiteX1" fmla="*/ 32667 w 32666"/>
              <a:gd name="connsiteY1" fmla="*/ 18541 h 37081"/>
              <a:gd name="connsiteX2" fmla="*/ 0 w 32666"/>
              <a:gd name="connsiteY2" fmla="*/ 37082 h 37081"/>
            </a:gdLst>
            <a:ahLst/>
            <a:cxnLst>
              <a:cxn ang="0">
                <a:pos x="connsiteX0" y="connsiteY0"/>
              </a:cxn>
              <a:cxn ang="0">
                <a:pos x="connsiteX1" y="connsiteY1"/>
              </a:cxn>
              <a:cxn ang="0">
                <a:pos x="connsiteX2" y="connsiteY2"/>
              </a:cxn>
            </a:cxnLst>
            <a:rect l="l" t="t" r="r" b="b"/>
            <a:pathLst>
              <a:path w="14453" h="9125">
                <a:moveTo>
                  <a:pt x="14402" y="334"/>
                </a:moveTo>
                <a:lnTo>
                  <a:pt x="14453" y="363"/>
                </a:lnTo>
                <a:lnTo>
                  <a:pt x="14402" y="392"/>
                </a:lnTo>
                <a:lnTo>
                  <a:pt x="14402" y="334"/>
                </a:lnTo>
                <a:close/>
                <a:moveTo>
                  <a:pt x="14402" y="1019"/>
                </a:moveTo>
                <a:lnTo>
                  <a:pt x="14453" y="1048"/>
                </a:lnTo>
                <a:lnTo>
                  <a:pt x="14402" y="1079"/>
                </a:lnTo>
                <a:lnTo>
                  <a:pt x="14402" y="1019"/>
                </a:lnTo>
                <a:close/>
                <a:moveTo>
                  <a:pt x="14402" y="1706"/>
                </a:moveTo>
                <a:lnTo>
                  <a:pt x="14453" y="1735"/>
                </a:lnTo>
                <a:lnTo>
                  <a:pt x="14402" y="1764"/>
                </a:lnTo>
                <a:lnTo>
                  <a:pt x="14402" y="1706"/>
                </a:lnTo>
                <a:close/>
                <a:moveTo>
                  <a:pt x="14402" y="2391"/>
                </a:moveTo>
                <a:lnTo>
                  <a:pt x="14453" y="2420"/>
                </a:lnTo>
                <a:lnTo>
                  <a:pt x="14402" y="2451"/>
                </a:lnTo>
                <a:lnTo>
                  <a:pt x="14402" y="2391"/>
                </a:lnTo>
                <a:close/>
                <a:moveTo>
                  <a:pt x="14402" y="3078"/>
                </a:moveTo>
                <a:lnTo>
                  <a:pt x="14453" y="3107"/>
                </a:lnTo>
                <a:lnTo>
                  <a:pt x="14402" y="3136"/>
                </a:lnTo>
                <a:lnTo>
                  <a:pt x="14402" y="3078"/>
                </a:lnTo>
                <a:close/>
                <a:moveTo>
                  <a:pt x="14402" y="3764"/>
                </a:moveTo>
                <a:lnTo>
                  <a:pt x="14453" y="3793"/>
                </a:lnTo>
                <a:lnTo>
                  <a:pt x="14402" y="3824"/>
                </a:lnTo>
                <a:lnTo>
                  <a:pt x="14402" y="3764"/>
                </a:lnTo>
                <a:close/>
                <a:moveTo>
                  <a:pt x="14402" y="4450"/>
                </a:moveTo>
                <a:lnTo>
                  <a:pt x="14453" y="4479"/>
                </a:lnTo>
                <a:lnTo>
                  <a:pt x="14402" y="4508"/>
                </a:lnTo>
                <a:lnTo>
                  <a:pt x="14402" y="4450"/>
                </a:lnTo>
                <a:close/>
                <a:moveTo>
                  <a:pt x="14402" y="5136"/>
                </a:moveTo>
                <a:lnTo>
                  <a:pt x="14453" y="5165"/>
                </a:lnTo>
                <a:lnTo>
                  <a:pt x="14402" y="5196"/>
                </a:lnTo>
                <a:lnTo>
                  <a:pt x="14402" y="5136"/>
                </a:lnTo>
                <a:close/>
                <a:moveTo>
                  <a:pt x="14402" y="5823"/>
                </a:moveTo>
                <a:lnTo>
                  <a:pt x="14453" y="5852"/>
                </a:lnTo>
                <a:lnTo>
                  <a:pt x="14402" y="5881"/>
                </a:lnTo>
                <a:lnTo>
                  <a:pt x="14402" y="5823"/>
                </a:lnTo>
                <a:close/>
                <a:moveTo>
                  <a:pt x="14402" y="6508"/>
                </a:moveTo>
                <a:lnTo>
                  <a:pt x="14453" y="6539"/>
                </a:lnTo>
                <a:lnTo>
                  <a:pt x="14402" y="6568"/>
                </a:lnTo>
                <a:lnTo>
                  <a:pt x="14402" y="6508"/>
                </a:lnTo>
                <a:close/>
                <a:moveTo>
                  <a:pt x="14402" y="7195"/>
                </a:moveTo>
                <a:lnTo>
                  <a:pt x="14453" y="7224"/>
                </a:lnTo>
                <a:lnTo>
                  <a:pt x="14402" y="7253"/>
                </a:lnTo>
                <a:lnTo>
                  <a:pt x="14402" y="7195"/>
                </a:lnTo>
                <a:close/>
                <a:moveTo>
                  <a:pt x="14402" y="7881"/>
                </a:moveTo>
                <a:lnTo>
                  <a:pt x="14453" y="7912"/>
                </a:lnTo>
                <a:lnTo>
                  <a:pt x="14402" y="7941"/>
                </a:lnTo>
                <a:lnTo>
                  <a:pt x="14402" y="7881"/>
                </a:lnTo>
                <a:close/>
                <a:moveTo>
                  <a:pt x="14402" y="8567"/>
                </a:moveTo>
                <a:lnTo>
                  <a:pt x="14453" y="8596"/>
                </a:lnTo>
                <a:lnTo>
                  <a:pt x="14402" y="8625"/>
                </a:lnTo>
                <a:lnTo>
                  <a:pt x="14402" y="8567"/>
                </a:lnTo>
                <a:close/>
                <a:moveTo>
                  <a:pt x="13687" y="642"/>
                </a:moveTo>
                <a:lnTo>
                  <a:pt x="13795" y="706"/>
                </a:lnTo>
                <a:lnTo>
                  <a:pt x="13687" y="769"/>
                </a:lnTo>
                <a:lnTo>
                  <a:pt x="13687" y="642"/>
                </a:lnTo>
                <a:close/>
                <a:moveTo>
                  <a:pt x="13687" y="1329"/>
                </a:moveTo>
                <a:lnTo>
                  <a:pt x="13795" y="1392"/>
                </a:lnTo>
                <a:lnTo>
                  <a:pt x="13687" y="1456"/>
                </a:lnTo>
                <a:lnTo>
                  <a:pt x="13687" y="1329"/>
                </a:lnTo>
                <a:close/>
                <a:moveTo>
                  <a:pt x="13687" y="2014"/>
                </a:moveTo>
                <a:lnTo>
                  <a:pt x="13795" y="2078"/>
                </a:lnTo>
                <a:lnTo>
                  <a:pt x="13687" y="2141"/>
                </a:lnTo>
                <a:lnTo>
                  <a:pt x="13687" y="2014"/>
                </a:lnTo>
                <a:close/>
                <a:moveTo>
                  <a:pt x="13687" y="2701"/>
                </a:moveTo>
                <a:lnTo>
                  <a:pt x="13795" y="2764"/>
                </a:lnTo>
                <a:lnTo>
                  <a:pt x="13687" y="2828"/>
                </a:lnTo>
                <a:lnTo>
                  <a:pt x="13687" y="2701"/>
                </a:lnTo>
                <a:close/>
                <a:moveTo>
                  <a:pt x="13687" y="3387"/>
                </a:moveTo>
                <a:lnTo>
                  <a:pt x="13795" y="3451"/>
                </a:lnTo>
                <a:lnTo>
                  <a:pt x="13687" y="3514"/>
                </a:lnTo>
                <a:lnTo>
                  <a:pt x="13687" y="3387"/>
                </a:lnTo>
                <a:close/>
                <a:moveTo>
                  <a:pt x="13687" y="4074"/>
                </a:moveTo>
                <a:lnTo>
                  <a:pt x="13795" y="4137"/>
                </a:lnTo>
                <a:lnTo>
                  <a:pt x="13687" y="4201"/>
                </a:lnTo>
                <a:lnTo>
                  <a:pt x="13687" y="4074"/>
                </a:lnTo>
                <a:close/>
                <a:moveTo>
                  <a:pt x="13687" y="4759"/>
                </a:moveTo>
                <a:lnTo>
                  <a:pt x="13795" y="4823"/>
                </a:lnTo>
                <a:lnTo>
                  <a:pt x="13687" y="4886"/>
                </a:lnTo>
                <a:lnTo>
                  <a:pt x="13687" y="4759"/>
                </a:lnTo>
                <a:close/>
                <a:moveTo>
                  <a:pt x="13687" y="5446"/>
                </a:moveTo>
                <a:lnTo>
                  <a:pt x="13795" y="5509"/>
                </a:lnTo>
                <a:lnTo>
                  <a:pt x="13687" y="5573"/>
                </a:lnTo>
                <a:lnTo>
                  <a:pt x="13687" y="5446"/>
                </a:lnTo>
                <a:close/>
                <a:moveTo>
                  <a:pt x="13687" y="6131"/>
                </a:moveTo>
                <a:lnTo>
                  <a:pt x="13795" y="6195"/>
                </a:lnTo>
                <a:lnTo>
                  <a:pt x="13687" y="6258"/>
                </a:lnTo>
                <a:lnTo>
                  <a:pt x="13687" y="6131"/>
                </a:lnTo>
                <a:close/>
                <a:moveTo>
                  <a:pt x="13687" y="6818"/>
                </a:moveTo>
                <a:lnTo>
                  <a:pt x="13795" y="6881"/>
                </a:lnTo>
                <a:lnTo>
                  <a:pt x="13687" y="6945"/>
                </a:lnTo>
                <a:lnTo>
                  <a:pt x="13687" y="6818"/>
                </a:lnTo>
                <a:close/>
                <a:moveTo>
                  <a:pt x="13687" y="7504"/>
                </a:moveTo>
                <a:lnTo>
                  <a:pt x="13795" y="7568"/>
                </a:lnTo>
                <a:lnTo>
                  <a:pt x="13687" y="7631"/>
                </a:lnTo>
                <a:lnTo>
                  <a:pt x="13687" y="7504"/>
                </a:lnTo>
                <a:close/>
                <a:moveTo>
                  <a:pt x="13687" y="8191"/>
                </a:moveTo>
                <a:lnTo>
                  <a:pt x="13795" y="8254"/>
                </a:lnTo>
                <a:lnTo>
                  <a:pt x="13687" y="8318"/>
                </a:lnTo>
                <a:lnTo>
                  <a:pt x="13687" y="8191"/>
                </a:lnTo>
                <a:close/>
                <a:moveTo>
                  <a:pt x="13687" y="8876"/>
                </a:moveTo>
                <a:lnTo>
                  <a:pt x="13795" y="8940"/>
                </a:lnTo>
                <a:lnTo>
                  <a:pt x="13687" y="9003"/>
                </a:lnTo>
                <a:lnTo>
                  <a:pt x="13687" y="8876"/>
                </a:lnTo>
                <a:close/>
                <a:moveTo>
                  <a:pt x="12971" y="265"/>
                </a:moveTo>
                <a:lnTo>
                  <a:pt x="13139" y="363"/>
                </a:lnTo>
                <a:lnTo>
                  <a:pt x="12971" y="460"/>
                </a:lnTo>
                <a:lnTo>
                  <a:pt x="12971" y="265"/>
                </a:lnTo>
                <a:close/>
                <a:moveTo>
                  <a:pt x="12971" y="952"/>
                </a:moveTo>
                <a:lnTo>
                  <a:pt x="13139" y="1048"/>
                </a:lnTo>
                <a:lnTo>
                  <a:pt x="12971" y="1145"/>
                </a:lnTo>
                <a:lnTo>
                  <a:pt x="12971" y="952"/>
                </a:lnTo>
                <a:close/>
                <a:moveTo>
                  <a:pt x="12971" y="1638"/>
                </a:moveTo>
                <a:lnTo>
                  <a:pt x="13139" y="1736"/>
                </a:lnTo>
                <a:lnTo>
                  <a:pt x="12971" y="1833"/>
                </a:lnTo>
                <a:lnTo>
                  <a:pt x="12971" y="1638"/>
                </a:lnTo>
                <a:close/>
                <a:moveTo>
                  <a:pt x="12971" y="2325"/>
                </a:moveTo>
                <a:lnTo>
                  <a:pt x="13139" y="2421"/>
                </a:lnTo>
                <a:lnTo>
                  <a:pt x="12971" y="2518"/>
                </a:lnTo>
                <a:lnTo>
                  <a:pt x="12971" y="2325"/>
                </a:lnTo>
                <a:close/>
                <a:moveTo>
                  <a:pt x="12971" y="3010"/>
                </a:moveTo>
                <a:lnTo>
                  <a:pt x="13139" y="3108"/>
                </a:lnTo>
                <a:lnTo>
                  <a:pt x="12971" y="3205"/>
                </a:lnTo>
                <a:lnTo>
                  <a:pt x="12971" y="3010"/>
                </a:lnTo>
                <a:close/>
                <a:moveTo>
                  <a:pt x="12971" y="3697"/>
                </a:moveTo>
                <a:lnTo>
                  <a:pt x="13139" y="3793"/>
                </a:lnTo>
                <a:lnTo>
                  <a:pt x="12971" y="3890"/>
                </a:lnTo>
                <a:lnTo>
                  <a:pt x="12971" y="3697"/>
                </a:lnTo>
                <a:close/>
                <a:moveTo>
                  <a:pt x="12971" y="4382"/>
                </a:moveTo>
                <a:lnTo>
                  <a:pt x="13139" y="4480"/>
                </a:lnTo>
                <a:lnTo>
                  <a:pt x="12971" y="4577"/>
                </a:lnTo>
                <a:lnTo>
                  <a:pt x="12971" y="4382"/>
                </a:lnTo>
                <a:close/>
                <a:moveTo>
                  <a:pt x="12971" y="5069"/>
                </a:moveTo>
                <a:lnTo>
                  <a:pt x="13139" y="5165"/>
                </a:lnTo>
                <a:lnTo>
                  <a:pt x="12971" y="5262"/>
                </a:lnTo>
                <a:lnTo>
                  <a:pt x="12971" y="5069"/>
                </a:lnTo>
                <a:close/>
                <a:moveTo>
                  <a:pt x="12971" y="5755"/>
                </a:moveTo>
                <a:lnTo>
                  <a:pt x="13139" y="5853"/>
                </a:lnTo>
                <a:lnTo>
                  <a:pt x="12971" y="5950"/>
                </a:lnTo>
                <a:lnTo>
                  <a:pt x="12971" y="5755"/>
                </a:lnTo>
                <a:close/>
                <a:moveTo>
                  <a:pt x="12971" y="6441"/>
                </a:moveTo>
                <a:lnTo>
                  <a:pt x="13139" y="6538"/>
                </a:lnTo>
                <a:lnTo>
                  <a:pt x="12971" y="6634"/>
                </a:lnTo>
                <a:lnTo>
                  <a:pt x="12971" y="6441"/>
                </a:lnTo>
                <a:close/>
                <a:moveTo>
                  <a:pt x="12971" y="7127"/>
                </a:moveTo>
                <a:lnTo>
                  <a:pt x="13139" y="7225"/>
                </a:lnTo>
                <a:lnTo>
                  <a:pt x="12971" y="7322"/>
                </a:lnTo>
                <a:lnTo>
                  <a:pt x="12971" y="7127"/>
                </a:lnTo>
                <a:close/>
                <a:moveTo>
                  <a:pt x="12971" y="7814"/>
                </a:moveTo>
                <a:lnTo>
                  <a:pt x="13139" y="7911"/>
                </a:lnTo>
                <a:lnTo>
                  <a:pt x="12971" y="8007"/>
                </a:lnTo>
                <a:lnTo>
                  <a:pt x="12971" y="7814"/>
                </a:lnTo>
                <a:close/>
                <a:moveTo>
                  <a:pt x="12971" y="8499"/>
                </a:moveTo>
                <a:lnTo>
                  <a:pt x="13139" y="8597"/>
                </a:lnTo>
                <a:lnTo>
                  <a:pt x="12971" y="8694"/>
                </a:lnTo>
                <a:lnTo>
                  <a:pt x="12971" y="8499"/>
                </a:lnTo>
                <a:close/>
                <a:moveTo>
                  <a:pt x="12257" y="575"/>
                </a:moveTo>
                <a:lnTo>
                  <a:pt x="12482" y="706"/>
                </a:lnTo>
                <a:lnTo>
                  <a:pt x="12257" y="835"/>
                </a:lnTo>
                <a:lnTo>
                  <a:pt x="12257" y="575"/>
                </a:lnTo>
                <a:close/>
                <a:moveTo>
                  <a:pt x="12257" y="1261"/>
                </a:moveTo>
                <a:lnTo>
                  <a:pt x="12482" y="1392"/>
                </a:lnTo>
                <a:lnTo>
                  <a:pt x="12257" y="1522"/>
                </a:lnTo>
                <a:lnTo>
                  <a:pt x="12257" y="1261"/>
                </a:lnTo>
                <a:close/>
                <a:moveTo>
                  <a:pt x="12257" y="1948"/>
                </a:moveTo>
                <a:lnTo>
                  <a:pt x="12482" y="2079"/>
                </a:lnTo>
                <a:lnTo>
                  <a:pt x="12257" y="2209"/>
                </a:lnTo>
                <a:lnTo>
                  <a:pt x="12257" y="1948"/>
                </a:lnTo>
                <a:close/>
                <a:moveTo>
                  <a:pt x="12257" y="2633"/>
                </a:moveTo>
                <a:lnTo>
                  <a:pt x="12482" y="2764"/>
                </a:lnTo>
                <a:lnTo>
                  <a:pt x="12257" y="2894"/>
                </a:lnTo>
                <a:lnTo>
                  <a:pt x="12257" y="2633"/>
                </a:lnTo>
                <a:close/>
                <a:moveTo>
                  <a:pt x="12257" y="3320"/>
                </a:moveTo>
                <a:lnTo>
                  <a:pt x="12482" y="3451"/>
                </a:lnTo>
                <a:lnTo>
                  <a:pt x="12257" y="3581"/>
                </a:lnTo>
                <a:lnTo>
                  <a:pt x="12257" y="3320"/>
                </a:lnTo>
                <a:close/>
                <a:moveTo>
                  <a:pt x="12257" y="4006"/>
                </a:moveTo>
                <a:lnTo>
                  <a:pt x="12482" y="4137"/>
                </a:lnTo>
                <a:lnTo>
                  <a:pt x="12257" y="4267"/>
                </a:lnTo>
                <a:lnTo>
                  <a:pt x="12257" y="4006"/>
                </a:lnTo>
                <a:close/>
                <a:moveTo>
                  <a:pt x="12257" y="4692"/>
                </a:moveTo>
                <a:lnTo>
                  <a:pt x="12482" y="4823"/>
                </a:lnTo>
                <a:lnTo>
                  <a:pt x="12257" y="4953"/>
                </a:lnTo>
                <a:lnTo>
                  <a:pt x="12257" y="4692"/>
                </a:lnTo>
                <a:close/>
                <a:moveTo>
                  <a:pt x="12257" y="5378"/>
                </a:moveTo>
                <a:lnTo>
                  <a:pt x="12482" y="5509"/>
                </a:lnTo>
                <a:lnTo>
                  <a:pt x="12257" y="5639"/>
                </a:lnTo>
                <a:lnTo>
                  <a:pt x="12257" y="5378"/>
                </a:lnTo>
                <a:close/>
                <a:moveTo>
                  <a:pt x="12257" y="6065"/>
                </a:moveTo>
                <a:lnTo>
                  <a:pt x="12482" y="6196"/>
                </a:lnTo>
                <a:lnTo>
                  <a:pt x="12257" y="6326"/>
                </a:lnTo>
                <a:lnTo>
                  <a:pt x="12257" y="6065"/>
                </a:lnTo>
                <a:close/>
                <a:moveTo>
                  <a:pt x="12257" y="6750"/>
                </a:moveTo>
                <a:lnTo>
                  <a:pt x="12482" y="6881"/>
                </a:lnTo>
                <a:lnTo>
                  <a:pt x="12257" y="7011"/>
                </a:lnTo>
                <a:lnTo>
                  <a:pt x="12257" y="6750"/>
                </a:lnTo>
                <a:close/>
                <a:moveTo>
                  <a:pt x="12257" y="7437"/>
                </a:moveTo>
                <a:lnTo>
                  <a:pt x="12482" y="7568"/>
                </a:lnTo>
                <a:lnTo>
                  <a:pt x="12257" y="7698"/>
                </a:lnTo>
                <a:lnTo>
                  <a:pt x="12257" y="7437"/>
                </a:lnTo>
                <a:close/>
                <a:moveTo>
                  <a:pt x="12257" y="8124"/>
                </a:moveTo>
                <a:lnTo>
                  <a:pt x="12482" y="8253"/>
                </a:lnTo>
                <a:lnTo>
                  <a:pt x="12257" y="8384"/>
                </a:lnTo>
                <a:lnTo>
                  <a:pt x="12257" y="8124"/>
                </a:lnTo>
                <a:close/>
                <a:moveTo>
                  <a:pt x="12257" y="8809"/>
                </a:moveTo>
                <a:lnTo>
                  <a:pt x="12482" y="8940"/>
                </a:lnTo>
                <a:lnTo>
                  <a:pt x="12257" y="9070"/>
                </a:lnTo>
                <a:lnTo>
                  <a:pt x="12257" y="8809"/>
                </a:lnTo>
                <a:close/>
                <a:moveTo>
                  <a:pt x="11542" y="200"/>
                </a:moveTo>
                <a:lnTo>
                  <a:pt x="11824" y="363"/>
                </a:lnTo>
                <a:lnTo>
                  <a:pt x="11542" y="525"/>
                </a:lnTo>
                <a:lnTo>
                  <a:pt x="11542" y="200"/>
                </a:lnTo>
                <a:close/>
                <a:moveTo>
                  <a:pt x="11542" y="886"/>
                </a:moveTo>
                <a:lnTo>
                  <a:pt x="11824" y="1049"/>
                </a:lnTo>
                <a:lnTo>
                  <a:pt x="11542" y="1213"/>
                </a:lnTo>
                <a:lnTo>
                  <a:pt x="11542" y="886"/>
                </a:lnTo>
                <a:close/>
                <a:moveTo>
                  <a:pt x="11542" y="1572"/>
                </a:moveTo>
                <a:lnTo>
                  <a:pt x="11824" y="1735"/>
                </a:lnTo>
                <a:lnTo>
                  <a:pt x="11542" y="1897"/>
                </a:lnTo>
                <a:lnTo>
                  <a:pt x="11542" y="1572"/>
                </a:lnTo>
                <a:close/>
                <a:moveTo>
                  <a:pt x="11542" y="2258"/>
                </a:moveTo>
                <a:lnTo>
                  <a:pt x="11824" y="2421"/>
                </a:lnTo>
                <a:lnTo>
                  <a:pt x="11542" y="2585"/>
                </a:lnTo>
                <a:lnTo>
                  <a:pt x="11542" y="2258"/>
                </a:lnTo>
                <a:close/>
                <a:moveTo>
                  <a:pt x="11542" y="2945"/>
                </a:moveTo>
                <a:lnTo>
                  <a:pt x="11824" y="3108"/>
                </a:lnTo>
                <a:lnTo>
                  <a:pt x="11542" y="3270"/>
                </a:lnTo>
                <a:lnTo>
                  <a:pt x="11542" y="2945"/>
                </a:lnTo>
                <a:close/>
                <a:moveTo>
                  <a:pt x="11542" y="3630"/>
                </a:moveTo>
                <a:lnTo>
                  <a:pt x="11824" y="3793"/>
                </a:lnTo>
                <a:lnTo>
                  <a:pt x="11542" y="3957"/>
                </a:lnTo>
                <a:lnTo>
                  <a:pt x="11542" y="3630"/>
                </a:lnTo>
                <a:close/>
                <a:moveTo>
                  <a:pt x="11542" y="4317"/>
                </a:moveTo>
                <a:lnTo>
                  <a:pt x="11824" y="4479"/>
                </a:lnTo>
                <a:lnTo>
                  <a:pt x="11542" y="4642"/>
                </a:lnTo>
                <a:lnTo>
                  <a:pt x="11542" y="4317"/>
                </a:lnTo>
                <a:close/>
                <a:moveTo>
                  <a:pt x="11542" y="5002"/>
                </a:moveTo>
                <a:lnTo>
                  <a:pt x="11824" y="5165"/>
                </a:lnTo>
                <a:lnTo>
                  <a:pt x="11542" y="5329"/>
                </a:lnTo>
                <a:lnTo>
                  <a:pt x="11542" y="5002"/>
                </a:lnTo>
                <a:close/>
                <a:moveTo>
                  <a:pt x="11542" y="5689"/>
                </a:moveTo>
                <a:lnTo>
                  <a:pt x="11824" y="5852"/>
                </a:lnTo>
                <a:lnTo>
                  <a:pt x="11542" y="6014"/>
                </a:lnTo>
                <a:lnTo>
                  <a:pt x="11542" y="5689"/>
                </a:lnTo>
                <a:close/>
                <a:moveTo>
                  <a:pt x="11542" y="6375"/>
                </a:moveTo>
                <a:lnTo>
                  <a:pt x="11824" y="6539"/>
                </a:lnTo>
                <a:lnTo>
                  <a:pt x="11542" y="6702"/>
                </a:lnTo>
                <a:lnTo>
                  <a:pt x="11542" y="6375"/>
                </a:lnTo>
                <a:close/>
                <a:moveTo>
                  <a:pt x="11542" y="7062"/>
                </a:moveTo>
                <a:lnTo>
                  <a:pt x="11824" y="7224"/>
                </a:lnTo>
                <a:lnTo>
                  <a:pt x="11542" y="7387"/>
                </a:lnTo>
                <a:lnTo>
                  <a:pt x="11542" y="7062"/>
                </a:lnTo>
                <a:close/>
                <a:moveTo>
                  <a:pt x="11542" y="7748"/>
                </a:moveTo>
                <a:lnTo>
                  <a:pt x="11824" y="7911"/>
                </a:lnTo>
                <a:lnTo>
                  <a:pt x="11542" y="8073"/>
                </a:lnTo>
                <a:lnTo>
                  <a:pt x="11542" y="7748"/>
                </a:lnTo>
                <a:close/>
                <a:moveTo>
                  <a:pt x="11542" y="8434"/>
                </a:moveTo>
                <a:lnTo>
                  <a:pt x="11824" y="8597"/>
                </a:lnTo>
                <a:lnTo>
                  <a:pt x="11542" y="8759"/>
                </a:lnTo>
                <a:lnTo>
                  <a:pt x="11542" y="8434"/>
                </a:lnTo>
                <a:close/>
                <a:moveTo>
                  <a:pt x="10827" y="509"/>
                </a:moveTo>
                <a:lnTo>
                  <a:pt x="11166" y="706"/>
                </a:lnTo>
                <a:lnTo>
                  <a:pt x="10827" y="902"/>
                </a:lnTo>
                <a:lnTo>
                  <a:pt x="10827" y="509"/>
                </a:lnTo>
                <a:close/>
                <a:moveTo>
                  <a:pt x="10827" y="1196"/>
                </a:moveTo>
                <a:lnTo>
                  <a:pt x="11166" y="1392"/>
                </a:lnTo>
                <a:lnTo>
                  <a:pt x="10827" y="1588"/>
                </a:lnTo>
                <a:lnTo>
                  <a:pt x="10827" y="1196"/>
                </a:lnTo>
                <a:close/>
                <a:moveTo>
                  <a:pt x="10827" y="1881"/>
                </a:moveTo>
                <a:lnTo>
                  <a:pt x="11166" y="2078"/>
                </a:lnTo>
                <a:lnTo>
                  <a:pt x="10827" y="2274"/>
                </a:lnTo>
                <a:lnTo>
                  <a:pt x="10827" y="1881"/>
                </a:lnTo>
                <a:close/>
                <a:moveTo>
                  <a:pt x="10827" y="2568"/>
                </a:moveTo>
                <a:lnTo>
                  <a:pt x="11166" y="2764"/>
                </a:lnTo>
                <a:lnTo>
                  <a:pt x="10827" y="2960"/>
                </a:lnTo>
                <a:lnTo>
                  <a:pt x="10827" y="2568"/>
                </a:lnTo>
                <a:close/>
                <a:moveTo>
                  <a:pt x="10827" y="3253"/>
                </a:moveTo>
                <a:lnTo>
                  <a:pt x="11166" y="3450"/>
                </a:lnTo>
                <a:lnTo>
                  <a:pt x="10827" y="3646"/>
                </a:lnTo>
                <a:lnTo>
                  <a:pt x="10827" y="3253"/>
                </a:lnTo>
                <a:close/>
                <a:moveTo>
                  <a:pt x="10827" y="3940"/>
                </a:moveTo>
                <a:lnTo>
                  <a:pt x="11166" y="4136"/>
                </a:lnTo>
                <a:lnTo>
                  <a:pt x="10827" y="4333"/>
                </a:lnTo>
                <a:lnTo>
                  <a:pt x="10827" y="3940"/>
                </a:lnTo>
                <a:close/>
                <a:moveTo>
                  <a:pt x="10827" y="4627"/>
                </a:moveTo>
                <a:lnTo>
                  <a:pt x="11166" y="4823"/>
                </a:lnTo>
                <a:lnTo>
                  <a:pt x="10827" y="5019"/>
                </a:lnTo>
                <a:lnTo>
                  <a:pt x="10827" y="4627"/>
                </a:lnTo>
                <a:close/>
                <a:moveTo>
                  <a:pt x="10827" y="5312"/>
                </a:moveTo>
                <a:lnTo>
                  <a:pt x="11166" y="5508"/>
                </a:lnTo>
                <a:lnTo>
                  <a:pt x="10827" y="5705"/>
                </a:lnTo>
                <a:lnTo>
                  <a:pt x="10827" y="5312"/>
                </a:lnTo>
                <a:close/>
                <a:moveTo>
                  <a:pt x="10827" y="5999"/>
                </a:moveTo>
                <a:lnTo>
                  <a:pt x="11166" y="6195"/>
                </a:lnTo>
                <a:lnTo>
                  <a:pt x="10827" y="6391"/>
                </a:lnTo>
                <a:lnTo>
                  <a:pt x="10827" y="5999"/>
                </a:lnTo>
                <a:close/>
                <a:moveTo>
                  <a:pt x="10827" y="6685"/>
                </a:moveTo>
                <a:lnTo>
                  <a:pt x="11166" y="6881"/>
                </a:lnTo>
                <a:lnTo>
                  <a:pt x="10827" y="7078"/>
                </a:lnTo>
                <a:lnTo>
                  <a:pt x="10827" y="6685"/>
                </a:lnTo>
                <a:close/>
                <a:moveTo>
                  <a:pt x="10827" y="7372"/>
                </a:moveTo>
                <a:lnTo>
                  <a:pt x="11166" y="7568"/>
                </a:lnTo>
                <a:lnTo>
                  <a:pt x="10827" y="7764"/>
                </a:lnTo>
                <a:lnTo>
                  <a:pt x="10827" y="7372"/>
                </a:lnTo>
                <a:close/>
                <a:moveTo>
                  <a:pt x="10827" y="8057"/>
                </a:moveTo>
                <a:lnTo>
                  <a:pt x="11166" y="8253"/>
                </a:lnTo>
                <a:lnTo>
                  <a:pt x="10827" y="8450"/>
                </a:lnTo>
                <a:lnTo>
                  <a:pt x="10827" y="8057"/>
                </a:lnTo>
                <a:close/>
                <a:moveTo>
                  <a:pt x="10827" y="8744"/>
                </a:moveTo>
                <a:lnTo>
                  <a:pt x="11166" y="8940"/>
                </a:lnTo>
                <a:lnTo>
                  <a:pt x="10846" y="9125"/>
                </a:lnTo>
                <a:lnTo>
                  <a:pt x="10827" y="9125"/>
                </a:lnTo>
                <a:lnTo>
                  <a:pt x="10827" y="8744"/>
                </a:lnTo>
                <a:close/>
                <a:moveTo>
                  <a:pt x="10111" y="132"/>
                </a:moveTo>
                <a:lnTo>
                  <a:pt x="10510" y="363"/>
                </a:lnTo>
                <a:lnTo>
                  <a:pt x="10111" y="592"/>
                </a:lnTo>
                <a:lnTo>
                  <a:pt x="10111" y="132"/>
                </a:lnTo>
                <a:close/>
                <a:moveTo>
                  <a:pt x="10111" y="819"/>
                </a:moveTo>
                <a:lnTo>
                  <a:pt x="10510" y="1048"/>
                </a:lnTo>
                <a:lnTo>
                  <a:pt x="10111" y="1279"/>
                </a:lnTo>
                <a:lnTo>
                  <a:pt x="10111" y="819"/>
                </a:lnTo>
                <a:close/>
                <a:moveTo>
                  <a:pt x="10111" y="1504"/>
                </a:moveTo>
                <a:lnTo>
                  <a:pt x="10510" y="1735"/>
                </a:lnTo>
                <a:lnTo>
                  <a:pt x="10111" y="1964"/>
                </a:lnTo>
                <a:lnTo>
                  <a:pt x="10111" y="1504"/>
                </a:lnTo>
                <a:close/>
                <a:moveTo>
                  <a:pt x="10111" y="2191"/>
                </a:moveTo>
                <a:lnTo>
                  <a:pt x="10510" y="2420"/>
                </a:lnTo>
                <a:lnTo>
                  <a:pt x="10111" y="2651"/>
                </a:lnTo>
                <a:lnTo>
                  <a:pt x="10111" y="2191"/>
                </a:lnTo>
                <a:close/>
                <a:moveTo>
                  <a:pt x="10111" y="2878"/>
                </a:moveTo>
                <a:lnTo>
                  <a:pt x="10510" y="3108"/>
                </a:lnTo>
                <a:lnTo>
                  <a:pt x="10111" y="3337"/>
                </a:lnTo>
                <a:lnTo>
                  <a:pt x="10111" y="2878"/>
                </a:lnTo>
                <a:close/>
                <a:moveTo>
                  <a:pt x="10111" y="3563"/>
                </a:moveTo>
                <a:lnTo>
                  <a:pt x="10510" y="3792"/>
                </a:lnTo>
                <a:lnTo>
                  <a:pt x="10111" y="4023"/>
                </a:lnTo>
                <a:lnTo>
                  <a:pt x="10111" y="3563"/>
                </a:lnTo>
                <a:close/>
                <a:moveTo>
                  <a:pt x="10111" y="4250"/>
                </a:moveTo>
                <a:lnTo>
                  <a:pt x="10510" y="4479"/>
                </a:lnTo>
                <a:lnTo>
                  <a:pt x="10111" y="4710"/>
                </a:lnTo>
                <a:lnTo>
                  <a:pt x="10111" y="4250"/>
                </a:lnTo>
                <a:close/>
                <a:moveTo>
                  <a:pt x="10111" y="4936"/>
                </a:moveTo>
                <a:lnTo>
                  <a:pt x="10510" y="5165"/>
                </a:lnTo>
                <a:lnTo>
                  <a:pt x="10111" y="5396"/>
                </a:lnTo>
                <a:lnTo>
                  <a:pt x="10111" y="4936"/>
                </a:lnTo>
                <a:close/>
                <a:moveTo>
                  <a:pt x="10111" y="5623"/>
                </a:moveTo>
                <a:lnTo>
                  <a:pt x="10510" y="5852"/>
                </a:lnTo>
                <a:lnTo>
                  <a:pt x="10111" y="6083"/>
                </a:lnTo>
                <a:lnTo>
                  <a:pt x="10111" y="5623"/>
                </a:lnTo>
                <a:close/>
                <a:moveTo>
                  <a:pt x="10111" y="6308"/>
                </a:moveTo>
                <a:lnTo>
                  <a:pt x="10510" y="6539"/>
                </a:lnTo>
                <a:lnTo>
                  <a:pt x="10111" y="6768"/>
                </a:lnTo>
                <a:lnTo>
                  <a:pt x="10111" y="6308"/>
                </a:lnTo>
                <a:close/>
                <a:moveTo>
                  <a:pt x="10111" y="6995"/>
                </a:moveTo>
                <a:lnTo>
                  <a:pt x="10510" y="7224"/>
                </a:lnTo>
                <a:lnTo>
                  <a:pt x="10111" y="7455"/>
                </a:lnTo>
                <a:lnTo>
                  <a:pt x="10111" y="6995"/>
                </a:lnTo>
                <a:close/>
                <a:moveTo>
                  <a:pt x="10111" y="7680"/>
                </a:moveTo>
                <a:lnTo>
                  <a:pt x="10510" y="7911"/>
                </a:lnTo>
                <a:lnTo>
                  <a:pt x="10111" y="8140"/>
                </a:lnTo>
                <a:lnTo>
                  <a:pt x="10111" y="7680"/>
                </a:lnTo>
                <a:close/>
                <a:moveTo>
                  <a:pt x="10111" y="8367"/>
                </a:moveTo>
                <a:lnTo>
                  <a:pt x="10510" y="8596"/>
                </a:lnTo>
                <a:lnTo>
                  <a:pt x="10111" y="8827"/>
                </a:lnTo>
                <a:lnTo>
                  <a:pt x="10111" y="8367"/>
                </a:lnTo>
                <a:close/>
                <a:moveTo>
                  <a:pt x="9397" y="442"/>
                </a:moveTo>
                <a:lnTo>
                  <a:pt x="9853" y="706"/>
                </a:lnTo>
                <a:lnTo>
                  <a:pt x="9397" y="969"/>
                </a:lnTo>
                <a:lnTo>
                  <a:pt x="9397" y="442"/>
                </a:lnTo>
                <a:close/>
                <a:moveTo>
                  <a:pt x="9397" y="1127"/>
                </a:moveTo>
                <a:lnTo>
                  <a:pt x="9853" y="1391"/>
                </a:lnTo>
                <a:lnTo>
                  <a:pt x="9397" y="1655"/>
                </a:lnTo>
                <a:lnTo>
                  <a:pt x="9397" y="1127"/>
                </a:lnTo>
                <a:close/>
                <a:moveTo>
                  <a:pt x="9397" y="1814"/>
                </a:moveTo>
                <a:lnTo>
                  <a:pt x="9853" y="2078"/>
                </a:lnTo>
                <a:lnTo>
                  <a:pt x="9397" y="2341"/>
                </a:lnTo>
                <a:lnTo>
                  <a:pt x="9397" y="1814"/>
                </a:lnTo>
                <a:close/>
                <a:moveTo>
                  <a:pt x="9397" y="2501"/>
                </a:moveTo>
                <a:lnTo>
                  <a:pt x="9853" y="2764"/>
                </a:lnTo>
                <a:lnTo>
                  <a:pt x="9397" y="3028"/>
                </a:lnTo>
                <a:lnTo>
                  <a:pt x="9397" y="2501"/>
                </a:lnTo>
                <a:close/>
                <a:moveTo>
                  <a:pt x="9397" y="3187"/>
                </a:moveTo>
                <a:lnTo>
                  <a:pt x="9853" y="3451"/>
                </a:lnTo>
                <a:lnTo>
                  <a:pt x="9397" y="3714"/>
                </a:lnTo>
                <a:lnTo>
                  <a:pt x="9397" y="3187"/>
                </a:lnTo>
                <a:close/>
                <a:moveTo>
                  <a:pt x="9397" y="3873"/>
                </a:moveTo>
                <a:lnTo>
                  <a:pt x="9853" y="4136"/>
                </a:lnTo>
                <a:lnTo>
                  <a:pt x="9397" y="4400"/>
                </a:lnTo>
                <a:lnTo>
                  <a:pt x="9397" y="3873"/>
                </a:lnTo>
                <a:close/>
                <a:moveTo>
                  <a:pt x="9397" y="4559"/>
                </a:moveTo>
                <a:lnTo>
                  <a:pt x="9853" y="4823"/>
                </a:lnTo>
                <a:lnTo>
                  <a:pt x="9397" y="5086"/>
                </a:lnTo>
                <a:lnTo>
                  <a:pt x="9397" y="4559"/>
                </a:lnTo>
                <a:close/>
                <a:moveTo>
                  <a:pt x="9397" y="5246"/>
                </a:moveTo>
                <a:lnTo>
                  <a:pt x="9853" y="5509"/>
                </a:lnTo>
                <a:lnTo>
                  <a:pt x="9397" y="5773"/>
                </a:lnTo>
                <a:lnTo>
                  <a:pt x="9397" y="5246"/>
                </a:lnTo>
                <a:close/>
                <a:moveTo>
                  <a:pt x="9397" y="5931"/>
                </a:moveTo>
                <a:lnTo>
                  <a:pt x="9853" y="6195"/>
                </a:lnTo>
                <a:lnTo>
                  <a:pt x="9397" y="6458"/>
                </a:lnTo>
                <a:lnTo>
                  <a:pt x="9397" y="5931"/>
                </a:lnTo>
                <a:close/>
                <a:moveTo>
                  <a:pt x="9397" y="6618"/>
                </a:moveTo>
                <a:lnTo>
                  <a:pt x="9853" y="6881"/>
                </a:lnTo>
                <a:lnTo>
                  <a:pt x="9397" y="7145"/>
                </a:lnTo>
                <a:lnTo>
                  <a:pt x="9397" y="6618"/>
                </a:lnTo>
                <a:close/>
                <a:moveTo>
                  <a:pt x="9397" y="7304"/>
                </a:moveTo>
                <a:lnTo>
                  <a:pt x="9853" y="7568"/>
                </a:lnTo>
                <a:lnTo>
                  <a:pt x="9397" y="7831"/>
                </a:lnTo>
                <a:lnTo>
                  <a:pt x="9397" y="7304"/>
                </a:lnTo>
                <a:close/>
                <a:moveTo>
                  <a:pt x="9397" y="7990"/>
                </a:moveTo>
                <a:lnTo>
                  <a:pt x="9853" y="8253"/>
                </a:lnTo>
                <a:lnTo>
                  <a:pt x="9397" y="8517"/>
                </a:lnTo>
                <a:lnTo>
                  <a:pt x="9397" y="7990"/>
                </a:lnTo>
                <a:close/>
                <a:moveTo>
                  <a:pt x="9397" y="8676"/>
                </a:moveTo>
                <a:lnTo>
                  <a:pt x="9853" y="8940"/>
                </a:lnTo>
                <a:lnTo>
                  <a:pt x="9532" y="9125"/>
                </a:lnTo>
                <a:lnTo>
                  <a:pt x="9397" y="9125"/>
                </a:lnTo>
                <a:lnTo>
                  <a:pt x="9397" y="8676"/>
                </a:lnTo>
                <a:close/>
                <a:moveTo>
                  <a:pt x="8681" y="65"/>
                </a:moveTo>
                <a:lnTo>
                  <a:pt x="9197" y="363"/>
                </a:lnTo>
                <a:lnTo>
                  <a:pt x="8681" y="660"/>
                </a:lnTo>
                <a:lnTo>
                  <a:pt x="8681" y="65"/>
                </a:lnTo>
                <a:close/>
                <a:moveTo>
                  <a:pt x="8681" y="751"/>
                </a:moveTo>
                <a:lnTo>
                  <a:pt x="9197" y="1049"/>
                </a:lnTo>
                <a:lnTo>
                  <a:pt x="8681" y="1346"/>
                </a:lnTo>
                <a:lnTo>
                  <a:pt x="8681" y="751"/>
                </a:lnTo>
                <a:close/>
                <a:moveTo>
                  <a:pt x="8681" y="1437"/>
                </a:moveTo>
                <a:lnTo>
                  <a:pt x="9197" y="1735"/>
                </a:lnTo>
                <a:lnTo>
                  <a:pt x="8681" y="2032"/>
                </a:lnTo>
                <a:lnTo>
                  <a:pt x="8681" y="1437"/>
                </a:lnTo>
                <a:close/>
                <a:moveTo>
                  <a:pt x="8681" y="2124"/>
                </a:moveTo>
                <a:lnTo>
                  <a:pt x="9197" y="2420"/>
                </a:lnTo>
                <a:lnTo>
                  <a:pt x="8681" y="2718"/>
                </a:lnTo>
                <a:lnTo>
                  <a:pt x="8681" y="2124"/>
                </a:lnTo>
                <a:close/>
                <a:moveTo>
                  <a:pt x="8681" y="2810"/>
                </a:moveTo>
                <a:lnTo>
                  <a:pt x="9197" y="3108"/>
                </a:lnTo>
                <a:lnTo>
                  <a:pt x="8681" y="3405"/>
                </a:lnTo>
                <a:lnTo>
                  <a:pt x="8681" y="2810"/>
                </a:lnTo>
                <a:close/>
                <a:moveTo>
                  <a:pt x="8681" y="3497"/>
                </a:moveTo>
                <a:lnTo>
                  <a:pt x="9197" y="3793"/>
                </a:lnTo>
                <a:lnTo>
                  <a:pt x="8681" y="4091"/>
                </a:lnTo>
                <a:lnTo>
                  <a:pt x="8681" y="3497"/>
                </a:lnTo>
                <a:close/>
                <a:moveTo>
                  <a:pt x="8681" y="4182"/>
                </a:moveTo>
                <a:lnTo>
                  <a:pt x="9197" y="4480"/>
                </a:lnTo>
                <a:lnTo>
                  <a:pt x="8681" y="4777"/>
                </a:lnTo>
                <a:lnTo>
                  <a:pt x="8681" y="4182"/>
                </a:lnTo>
                <a:close/>
                <a:moveTo>
                  <a:pt x="8681" y="4869"/>
                </a:moveTo>
                <a:lnTo>
                  <a:pt x="9197" y="5165"/>
                </a:lnTo>
                <a:lnTo>
                  <a:pt x="8681" y="5463"/>
                </a:lnTo>
                <a:lnTo>
                  <a:pt x="8681" y="4869"/>
                </a:lnTo>
                <a:close/>
                <a:moveTo>
                  <a:pt x="8681" y="5554"/>
                </a:moveTo>
                <a:lnTo>
                  <a:pt x="9197" y="5852"/>
                </a:lnTo>
                <a:lnTo>
                  <a:pt x="8681" y="6149"/>
                </a:lnTo>
                <a:lnTo>
                  <a:pt x="8681" y="5554"/>
                </a:lnTo>
                <a:close/>
                <a:moveTo>
                  <a:pt x="8681" y="6241"/>
                </a:moveTo>
                <a:lnTo>
                  <a:pt x="9197" y="6539"/>
                </a:lnTo>
                <a:lnTo>
                  <a:pt x="8681" y="6835"/>
                </a:lnTo>
                <a:lnTo>
                  <a:pt x="8681" y="6241"/>
                </a:lnTo>
                <a:close/>
                <a:moveTo>
                  <a:pt x="8681" y="6927"/>
                </a:moveTo>
                <a:lnTo>
                  <a:pt x="9197" y="7225"/>
                </a:lnTo>
                <a:lnTo>
                  <a:pt x="8681" y="7522"/>
                </a:lnTo>
                <a:lnTo>
                  <a:pt x="8681" y="6927"/>
                </a:lnTo>
                <a:close/>
                <a:moveTo>
                  <a:pt x="8681" y="7614"/>
                </a:moveTo>
                <a:lnTo>
                  <a:pt x="9197" y="7912"/>
                </a:lnTo>
                <a:lnTo>
                  <a:pt x="8681" y="8208"/>
                </a:lnTo>
                <a:lnTo>
                  <a:pt x="8681" y="7614"/>
                </a:lnTo>
                <a:close/>
                <a:moveTo>
                  <a:pt x="8681" y="8299"/>
                </a:moveTo>
                <a:lnTo>
                  <a:pt x="9197" y="8597"/>
                </a:lnTo>
                <a:lnTo>
                  <a:pt x="8681" y="8894"/>
                </a:lnTo>
                <a:lnTo>
                  <a:pt x="8681" y="8299"/>
                </a:lnTo>
                <a:close/>
                <a:moveTo>
                  <a:pt x="8681" y="8986"/>
                </a:moveTo>
                <a:lnTo>
                  <a:pt x="8923" y="9125"/>
                </a:lnTo>
                <a:lnTo>
                  <a:pt x="8681" y="9125"/>
                </a:lnTo>
                <a:lnTo>
                  <a:pt x="8681" y="8986"/>
                </a:lnTo>
                <a:close/>
                <a:moveTo>
                  <a:pt x="7992" y="406"/>
                </a:moveTo>
                <a:lnTo>
                  <a:pt x="8512" y="706"/>
                </a:lnTo>
                <a:lnTo>
                  <a:pt x="7992" y="1005"/>
                </a:lnTo>
                <a:lnTo>
                  <a:pt x="7992" y="406"/>
                </a:lnTo>
                <a:close/>
                <a:moveTo>
                  <a:pt x="7992" y="1091"/>
                </a:moveTo>
                <a:lnTo>
                  <a:pt x="8512" y="1392"/>
                </a:lnTo>
                <a:lnTo>
                  <a:pt x="7992" y="1692"/>
                </a:lnTo>
                <a:lnTo>
                  <a:pt x="7992" y="1091"/>
                </a:lnTo>
                <a:close/>
                <a:moveTo>
                  <a:pt x="7992" y="1778"/>
                </a:moveTo>
                <a:lnTo>
                  <a:pt x="8512" y="2078"/>
                </a:lnTo>
                <a:lnTo>
                  <a:pt x="7992" y="2377"/>
                </a:lnTo>
                <a:lnTo>
                  <a:pt x="7992" y="1778"/>
                </a:lnTo>
                <a:close/>
                <a:moveTo>
                  <a:pt x="7992" y="2464"/>
                </a:moveTo>
                <a:lnTo>
                  <a:pt x="8512" y="2765"/>
                </a:lnTo>
                <a:lnTo>
                  <a:pt x="7992" y="3065"/>
                </a:lnTo>
                <a:lnTo>
                  <a:pt x="7992" y="2464"/>
                </a:lnTo>
                <a:close/>
                <a:moveTo>
                  <a:pt x="7992" y="3150"/>
                </a:moveTo>
                <a:lnTo>
                  <a:pt x="8512" y="3451"/>
                </a:lnTo>
                <a:lnTo>
                  <a:pt x="7992" y="3751"/>
                </a:lnTo>
                <a:lnTo>
                  <a:pt x="7992" y="3150"/>
                </a:lnTo>
                <a:close/>
                <a:moveTo>
                  <a:pt x="7992" y="3836"/>
                </a:moveTo>
                <a:lnTo>
                  <a:pt x="8512" y="4137"/>
                </a:lnTo>
                <a:lnTo>
                  <a:pt x="7992" y="4437"/>
                </a:lnTo>
                <a:lnTo>
                  <a:pt x="7992" y="3836"/>
                </a:lnTo>
                <a:close/>
                <a:moveTo>
                  <a:pt x="7992" y="4523"/>
                </a:moveTo>
                <a:lnTo>
                  <a:pt x="8512" y="4824"/>
                </a:lnTo>
                <a:lnTo>
                  <a:pt x="7992" y="5124"/>
                </a:lnTo>
                <a:lnTo>
                  <a:pt x="7992" y="4523"/>
                </a:lnTo>
                <a:close/>
                <a:moveTo>
                  <a:pt x="7992" y="5208"/>
                </a:moveTo>
                <a:lnTo>
                  <a:pt x="8512" y="5509"/>
                </a:lnTo>
                <a:lnTo>
                  <a:pt x="7992" y="5809"/>
                </a:lnTo>
                <a:lnTo>
                  <a:pt x="7992" y="5208"/>
                </a:lnTo>
                <a:close/>
                <a:moveTo>
                  <a:pt x="7992" y="5895"/>
                </a:moveTo>
                <a:lnTo>
                  <a:pt x="8512" y="6196"/>
                </a:lnTo>
                <a:lnTo>
                  <a:pt x="7992" y="6496"/>
                </a:lnTo>
                <a:lnTo>
                  <a:pt x="7992" y="5895"/>
                </a:lnTo>
                <a:close/>
                <a:moveTo>
                  <a:pt x="7992" y="6582"/>
                </a:moveTo>
                <a:lnTo>
                  <a:pt x="8512" y="6881"/>
                </a:lnTo>
                <a:lnTo>
                  <a:pt x="7992" y="7181"/>
                </a:lnTo>
                <a:lnTo>
                  <a:pt x="7992" y="6582"/>
                </a:lnTo>
                <a:close/>
                <a:moveTo>
                  <a:pt x="7992" y="7267"/>
                </a:moveTo>
                <a:lnTo>
                  <a:pt x="8512" y="7568"/>
                </a:lnTo>
                <a:lnTo>
                  <a:pt x="7992" y="7868"/>
                </a:lnTo>
                <a:lnTo>
                  <a:pt x="7992" y="7267"/>
                </a:lnTo>
                <a:close/>
                <a:moveTo>
                  <a:pt x="7992" y="7954"/>
                </a:moveTo>
                <a:lnTo>
                  <a:pt x="8512" y="8253"/>
                </a:lnTo>
                <a:lnTo>
                  <a:pt x="7992" y="8553"/>
                </a:lnTo>
                <a:lnTo>
                  <a:pt x="7992" y="7954"/>
                </a:lnTo>
                <a:close/>
                <a:moveTo>
                  <a:pt x="7992" y="8640"/>
                </a:moveTo>
                <a:lnTo>
                  <a:pt x="8512" y="8940"/>
                </a:lnTo>
                <a:lnTo>
                  <a:pt x="8191" y="9125"/>
                </a:lnTo>
                <a:lnTo>
                  <a:pt x="7992" y="9125"/>
                </a:lnTo>
                <a:lnTo>
                  <a:pt x="7992" y="8640"/>
                </a:lnTo>
                <a:close/>
                <a:moveTo>
                  <a:pt x="7306" y="62"/>
                </a:moveTo>
                <a:lnTo>
                  <a:pt x="7826" y="363"/>
                </a:lnTo>
                <a:lnTo>
                  <a:pt x="7306" y="663"/>
                </a:lnTo>
                <a:lnTo>
                  <a:pt x="7306" y="62"/>
                </a:lnTo>
                <a:close/>
                <a:moveTo>
                  <a:pt x="7306" y="749"/>
                </a:moveTo>
                <a:lnTo>
                  <a:pt x="7826" y="1048"/>
                </a:lnTo>
                <a:lnTo>
                  <a:pt x="7306" y="1348"/>
                </a:lnTo>
                <a:lnTo>
                  <a:pt x="7306" y="749"/>
                </a:lnTo>
                <a:close/>
                <a:moveTo>
                  <a:pt x="7306" y="1435"/>
                </a:moveTo>
                <a:lnTo>
                  <a:pt x="7826" y="1736"/>
                </a:lnTo>
                <a:lnTo>
                  <a:pt x="7306" y="2036"/>
                </a:lnTo>
                <a:lnTo>
                  <a:pt x="7306" y="1435"/>
                </a:lnTo>
                <a:close/>
                <a:moveTo>
                  <a:pt x="7306" y="2122"/>
                </a:moveTo>
                <a:lnTo>
                  <a:pt x="7826" y="2421"/>
                </a:lnTo>
                <a:lnTo>
                  <a:pt x="7306" y="2721"/>
                </a:lnTo>
                <a:lnTo>
                  <a:pt x="7306" y="2122"/>
                </a:lnTo>
                <a:close/>
                <a:moveTo>
                  <a:pt x="7306" y="2807"/>
                </a:moveTo>
                <a:lnTo>
                  <a:pt x="7826" y="3108"/>
                </a:lnTo>
                <a:lnTo>
                  <a:pt x="7306" y="3408"/>
                </a:lnTo>
                <a:lnTo>
                  <a:pt x="7306" y="2807"/>
                </a:lnTo>
                <a:close/>
                <a:moveTo>
                  <a:pt x="7306" y="3494"/>
                </a:moveTo>
                <a:lnTo>
                  <a:pt x="7826" y="3793"/>
                </a:lnTo>
                <a:lnTo>
                  <a:pt x="7306" y="4093"/>
                </a:lnTo>
                <a:lnTo>
                  <a:pt x="7306" y="3494"/>
                </a:lnTo>
                <a:close/>
                <a:moveTo>
                  <a:pt x="7306" y="4179"/>
                </a:moveTo>
                <a:lnTo>
                  <a:pt x="7826" y="4480"/>
                </a:lnTo>
                <a:lnTo>
                  <a:pt x="7306" y="4780"/>
                </a:lnTo>
                <a:lnTo>
                  <a:pt x="7306" y="4179"/>
                </a:lnTo>
                <a:close/>
                <a:moveTo>
                  <a:pt x="7306" y="4866"/>
                </a:moveTo>
                <a:lnTo>
                  <a:pt x="7826" y="5165"/>
                </a:lnTo>
                <a:lnTo>
                  <a:pt x="7306" y="5465"/>
                </a:lnTo>
                <a:lnTo>
                  <a:pt x="7306" y="4866"/>
                </a:lnTo>
                <a:close/>
                <a:moveTo>
                  <a:pt x="7306" y="5552"/>
                </a:moveTo>
                <a:lnTo>
                  <a:pt x="7826" y="5853"/>
                </a:lnTo>
                <a:lnTo>
                  <a:pt x="7306" y="6153"/>
                </a:lnTo>
                <a:lnTo>
                  <a:pt x="7306" y="5552"/>
                </a:lnTo>
                <a:close/>
                <a:moveTo>
                  <a:pt x="7306" y="6238"/>
                </a:moveTo>
                <a:lnTo>
                  <a:pt x="7826" y="6538"/>
                </a:lnTo>
                <a:lnTo>
                  <a:pt x="7306" y="6837"/>
                </a:lnTo>
                <a:lnTo>
                  <a:pt x="7306" y="6238"/>
                </a:lnTo>
                <a:close/>
                <a:moveTo>
                  <a:pt x="7306" y="6924"/>
                </a:moveTo>
                <a:lnTo>
                  <a:pt x="7826" y="7225"/>
                </a:lnTo>
                <a:lnTo>
                  <a:pt x="7306" y="7525"/>
                </a:lnTo>
                <a:lnTo>
                  <a:pt x="7306" y="6924"/>
                </a:lnTo>
                <a:close/>
                <a:moveTo>
                  <a:pt x="7306" y="7611"/>
                </a:moveTo>
                <a:lnTo>
                  <a:pt x="7826" y="7911"/>
                </a:lnTo>
                <a:lnTo>
                  <a:pt x="7306" y="8210"/>
                </a:lnTo>
                <a:lnTo>
                  <a:pt x="7306" y="7611"/>
                </a:lnTo>
                <a:close/>
                <a:moveTo>
                  <a:pt x="7306" y="8296"/>
                </a:moveTo>
                <a:lnTo>
                  <a:pt x="7826" y="8597"/>
                </a:lnTo>
                <a:lnTo>
                  <a:pt x="7306" y="8897"/>
                </a:lnTo>
                <a:lnTo>
                  <a:pt x="7306" y="8296"/>
                </a:lnTo>
                <a:close/>
                <a:moveTo>
                  <a:pt x="7306" y="8983"/>
                </a:moveTo>
                <a:lnTo>
                  <a:pt x="7552" y="9125"/>
                </a:lnTo>
                <a:lnTo>
                  <a:pt x="7306" y="9125"/>
                </a:lnTo>
                <a:lnTo>
                  <a:pt x="7306" y="8983"/>
                </a:lnTo>
                <a:close/>
                <a:moveTo>
                  <a:pt x="6620" y="406"/>
                </a:moveTo>
                <a:lnTo>
                  <a:pt x="7140" y="706"/>
                </a:lnTo>
                <a:lnTo>
                  <a:pt x="6620" y="1005"/>
                </a:lnTo>
                <a:lnTo>
                  <a:pt x="6620" y="406"/>
                </a:lnTo>
                <a:close/>
                <a:moveTo>
                  <a:pt x="6620" y="1091"/>
                </a:moveTo>
                <a:lnTo>
                  <a:pt x="7140" y="1392"/>
                </a:lnTo>
                <a:lnTo>
                  <a:pt x="6620" y="1692"/>
                </a:lnTo>
                <a:lnTo>
                  <a:pt x="6620" y="1091"/>
                </a:lnTo>
                <a:close/>
                <a:moveTo>
                  <a:pt x="6620" y="1778"/>
                </a:moveTo>
                <a:lnTo>
                  <a:pt x="7140" y="2078"/>
                </a:lnTo>
                <a:lnTo>
                  <a:pt x="6620" y="2377"/>
                </a:lnTo>
                <a:lnTo>
                  <a:pt x="6620" y="1778"/>
                </a:lnTo>
                <a:close/>
                <a:moveTo>
                  <a:pt x="6620" y="2464"/>
                </a:moveTo>
                <a:lnTo>
                  <a:pt x="7140" y="2765"/>
                </a:lnTo>
                <a:lnTo>
                  <a:pt x="6620" y="3065"/>
                </a:lnTo>
                <a:lnTo>
                  <a:pt x="6620" y="2464"/>
                </a:lnTo>
                <a:close/>
                <a:moveTo>
                  <a:pt x="6620" y="3150"/>
                </a:moveTo>
                <a:lnTo>
                  <a:pt x="7140" y="3451"/>
                </a:lnTo>
                <a:lnTo>
                  <a:pt x="6620" y="3751"/>
                </a:lnTo>
                <a:lnTo>
                  <a:pt x="6620" y="3150"/>
                </a:lnTo>
                <a:close/>
                <a:moveTo>
                  <a:pt x="6620" y="3836"/>
                </a:moveTo>
                <a:lnTo>
                  <a:pt x="7140" y="4137"/>
                </a:lnTo>
                <a:lnTo>
                  <a:pt x="6620" y="4437"/>
                </a:lnTo>
                <a:lnTo>
                  <a:pt x="6620" y="3836"/>
                </a:lnTo>
                <a:close/>
                <a:moveTo>
                  <a:pt x="6620" y="4523"/>
                </a:moveTo>
                <a:lnTo>
                  <a:pt x="7140" y="4824"/>
                </a:lnTo>
                <a:lnTo>
                  <a:pt x="6620" y="5124"/>
                </a:lnTo>
                <a:lnTo>
                  <a:pt x="6620" y="4523"/>
                </a:lnTo>
                <a:close/>
                <a:moveTo>
                  <a:pt x="6620" y="5208"/>
                </a:moveTo>
                <a:lnTo>
                  <a:pt x="7140" y="5509"/>
                </a:lnTo>
                <a:lnTo>
                  <a:pt x="6620" y="5809"/>
                </a:lnTo>
                <a:lnTo>
                  <a:pt x="6620" y="5208"/>
                </a:lnTo>
                <a:close/>
                <a:moveTo>
                  <a:pt x="6620" y="5895"/>
                </a:moveTo>
                <a:lnTo>
                  <a:pt x="7140" y="6196"/>
                </a:lnTo>
                <a:lnTo>
                  <a:pt x="6620" y="6496"/>
                </a:lnTo>
                <a:lnTo>
                  <a:pt x="6620" y="5895"/>
                </a:lnTo>
                <a:close/>
                <a:moveTo>
                  <a:pt x="6620" y="6582"/>
                </a:moveTo>
                <a:lnTo>
                  <a:pt x="7140" y="6881"/>
                </a:lnTo>
                <a:lnTo>
                  <a:pt x="6620" y="7181"/>
                </a:lnTo>
                <a:lnTo>
                  <a:pt x="6620" y="6582"/>
                </a:lnTo>
                <a:close/>
                <a:moveTo>
                  <a:pt x="6620" y="7267"/>
                </a:moveTo>
                <a:lnTo>
                  <a:pt x="7140" y="7568"/>
                </a:lnTo>
                <a:lnTo>
                  <a:pt x="6620" y="7868"/>
                </a:lnTo>
                <a:lnTo>
                  <a:pt x="6620" y="7267"/>
                </a:lnTo>
                <a:close/>
                <a:moveTo>
                  <a:pt x="6620" y="7954"/>
                </a:moveTo>
                <a:lnTo>
                  <a:pt x="7140" y="8253"/>
                </a:lnTo>
                <a:lnTo>
                  <a:pt x="6620" y="8553"/>
                </a:lnTo>
                <a:lnTo>
                  <a:pt x="6620" y="7954"/>
                </a:lnTo>
                <a:close/>
                <a:moveTo>
                  <a:pt x="6620" y="8640"/>
                </a:moveTo>
                <a:lnTo>
                  <a:pt x="7140" y="8940"/>
                </a:lnTo>
                <a:lnTo>
                  <a:pt x="6819" y="9125"/>
                </a:lnTo>
                <a:lnTo>
                  <a:pt x="6620" y="9125"/>
                </a:lnTo>
                <a:lnTo>
                  <a:pt x="6620" y="8640"/>
                </a:lnTo>
                <a:close/>
                <a:moveTo>
                  <a:pt x="5935" y="64"/>
                </a:moveTo>
                <a:lnTo>
                  <a:pt x="6452" y="363"/>
                </a:lnTo>
                <a:lnTo>
                  <a:pt x="5935" y="662"/>
                </a:lnTo>
                <a:lnTo>
                  <a:pt x="5935" y="64"/>
                </a:lnTo>
                <a:close/>
                <a:moveTo>
                  <a:pt x="5935" y="751"/>
                </a:moveTo>
                <a:lnTo>
                  <a:pt x="6452" y="1048"/>
                </a:lnTo>
                <a:lnTo>
                  <a:pt x="5935" y="1347"/>
                </a:lnTo>
                <a:lnTo>
                  <a:pt x="5935" y="751"/>
                </a:lnTo>
                <a:close/>
                <a:moveTo>
                  <a:pt x="5935" y="1436"/>
                </a:moveTo>
                <a:lnTo>
                  <a:pt x="6452" y="1735"/>
                </a:lnTo>
                <a:lnTo>
                  <a:pt x="5935" y="2034"/>
                </a:lnTo>
                <a:lnTo>
                  <a:pt x="5935" y="1436"/>
                </a:lnTo>
                <a:close/>
                <a:moveTo>
                  <a:pt x="5935" y="2123"/>
                </a:moveTo>
                <a:lnTo>
                  <a:pt x="6452" y="2420"/>
                </a:lnTo>
                <a:lnTo>
                  <a:pt x="5935" y="2719"/>
                </a:lnTo>
                <a:lnTo>
                  <a:pt x="5935" y="2123"/>
                </a:lnTo>
                <a:close/>
                <a:moveTo>
                  <a:pt x="5935" y="2808"/>
                </a:moveTo>
                <a:lnTo>
                  <a:pt x="6452" y="3107"/>
                </a:lnTo>
                <a:lnTo>
                  <a:pt x="5935" y="3406"/>
                </a:lnTo>
                <a:lnTo>
                  <a:pt x="5935" y="2808"/>
                </a:lnTo>
                <a:close/>
                <a:moveTo>
                  <a:pt x="5935" y="3495"/>
                </a:moveTo>
                <a:lnTo>
                  <a:pt x="6452" y="3792"/>
                </a:lnTo>
                <a:lnTo>
                  <a:pt x="5935" y="4091"/>
                </a:lnTo>
                <a:lnTo>
                  <a:pt x="5935" y="3495"/>
                </a:lnTo>
                <a:close/>
                <a:moveTo>
                  <a:pt x="5935" y="4181"/>
                </a:moveTo>
                <a:lnTo>
                  <a:pt x="6452" y="4480"/>
                </a:lnTo>
                <a:lnTo>
                  <a:pt x="5935" y="4779"/>
                </a:lnTo>
                <a:lnTo>
                  <a:pt x="5935" y="4181"/>
                </a:lnTo>
                <a:close/>
                <a:moveTo>
                  <a:pt x="5935" y="4868"/>
                </a:moveTo>
                <a:lnTo>
                  <a:pt x="6452" y="5165"/>
                </a:lnTo>
                <a:lnTo>
                  <a:pt x="5935" y="5464"/>
                </a:lnTo>
                <a:lnTo>
                  <a:pt x="5935" y="4868"/>
                </a:lnTo>
                <a:close/>
                <a:moveTo>
                  <a:pt x="5935" y="5553"/>
                </a:moveTo>
                <a:lnTo>
                  <a:pt x="6452" y="5852"/>
                </a:lnTo>
                <a:lnTo>
                  <a:pt x="5935" y="6151"/>
                </a:lnTo>
                <a:lnTo>
                  <a:pt x="5935" y="5553"/>
                </a:lnTo>
                <a:close/>
                <a:moveTo>
                  <a:pt x="5935" y="6240"/>
                </a:moveTo>
                <a:lnTo>
                  <a:pt x="6452" y="6539"/>
                </a:lnTo>
                <a:lnTo>
                  <a:pt x="5935" y="6836"/>
                </a:lnTo>
                <a:lnTo>
                  <a:pt x="5935" y="6240"/>
                </a:lnTo>
                <a:close/>
                <a:moveTo>
                  <a:pt x="5935" y="6925"/>
                </a:moveTo>
                <a:lnTo>
                  <a:pt x="6452" y="7224"/>
                </a:lnTo>
                <a:lnTo>
                  <a:pt x="5935" y="7523"/>
                </a:lnTo>
                <a:lnTo>
                  <a:pt x="5935" y="6925"/>
                </a:lnTo>
                <a:close/>
                <a:moveTo>
                  <a:pt x="5935" y="7612"/>
                </a:moveTo>
                <a:lnTo>
                  <a:pt x="6452" y="7911"/>
                </a:lnTo>
                <a:lnTo>
                  <a:pt x="5935" y="8208"/>
                </a:lnTo>
                <a:lnTo>
                  <a:pt x="5935" y="7612"/>
                </a:lnTo>
                <a:close/>
                <a:moveTo>
                  <a:pt x="5935" y="8298"/>
                </a:moveTo>
                <a:lnTo>
                  <a:pt x="6452" y="8597"/>
                </a:lnTo>
                <a:lnTo>
                  <a:pt x="5935" y="8896"/>
                </a:lnTo>
                <a:lnTo>
                  <a:pt x="5935" y="8298"/>
                </a:lnTo>
                <a:close/>
                <a:moveTo>
                  <a:pt x="5935" y="8984"/>
                </a:moveTo>
                <a:lnTo>
                  <a:pt x="6178" y="9124"/>
                </a:lnTo>
                <a:lnTo>
                  <a:pt x="5935" y="9124"/>
                </a:lnTo>
                <a:lnTo>
                  <a:pt x="5935" y="8984"/>
                </a:lnTo>
                <a:close/>
                <a:moveTo>
                  <a:pt x="5276" y="438"/>
                </a:moveTo>
                <a:lnTo>
                  <a:pt x="5739" y="706"/>
                </a:lnTo>
                <a:lnTo>
                  <a:pt x="5276" y="973"/>
                </a:lnTo>
                <a:lnTo>
                  <a:pt x="5276" y="438"/>
                </a:lnTo>
                <a:close/>
                <a:moveTo>
                  <a:pt x="5276" y="1125"/>
                </a:moveTo>
                <a:lnTo>
                  <a:pt x="5739" y="1392"/>
                </a:lnTo>
                <a:lnTo>
                  <a:pt x="5276" y="1660"/>
                </a:lnTo>
                <a:lnTo>
                  <a:pt x="5276" y="1125"/>
                </a:lnTo>
                <a:close/>
                <a:moveTo>
                  <a:pt x="5276" y="1810"/>
                </a:moveTo>
                <a:lnTo>
                  <a:pt x="5739" y="2078"/>
                </a:lnTo>
                <a:lnTo>
                  <a:pt x="5276" y="2345"/>
                </a:lnTo>
                <a:lnTo>
                  <a:pt x="5276" y="1810"/>
                </a:lnTo>
                <a:close/>
                <a:moveTo>
                  <a:pt x="5276" y="2497"/>
                </a:moveTo>
                <a:lnTo>
                  <a:pt x="5739" y="2764"/>
                </a:lnTo>
                <a:lnTo>
                  <a:pt x="5276" y="3032"/>
                </a:lnTo>
                <a:lnTo>
                  <a:pt x="5276" y="2497"/>
                </a:lnTo>
                <a:close/>
                <a:moveTo>
                  <a:pt x="5276" y="3182"/>
                </a:moveTo>
                <a:lnTo>
                  <a:pt x="5739" y="3450"/>
                </a:lnTo>
                <a:lnTo>
                  <a:pt x="5276" y="3717"/>
                </a:lnTo>
                <a:lnTo>
                  <a:pt x="5276" y="3182"/>
                </a:lnTo>
                <a:close/>
                <a:moveTo>
                  <a:pt x="5276" y="3869"/>
                </a:moveTo>
                <a:lnTo>
                  <a:pt x="5739" y="4136"/>
                </a:lnTo>
                <a:lnTo>
                  <a:pt x="5276" y="4404"/>
                </a:lnTo>
                <a:lnTo>
                  <a:pt x="5276" y="3869"/>
                </a:lnTo>
                <a:close/>
                <a:moveTo>
                  <a:pt x="5276" y="4555"/>
                </a:moveTo>
                <a:lnTo>
                  <a:pt x="5739" y="4823"/>
                </a:lnTo>
                <a:lnTo>
                  <a:pt x="5276" y="5090"/>
                </a:lnTo>
                <a:lnTo>
                  <a:pt x="5276" y="4555"/>
                </a:lnTo>
                <a:close/>
                <a:moveTo>
                  <a:pt x="5276" y="5242"/>
                </a:moveTo>
                <a:lnTo>
                  <a:pt x="5739" y="5509"/>
                </a:lnTo>
                <a:lnTo>
                  <a:pt x="5276" y="5777"/>
                </a:lnTo>
                <a:lnTo>
                  <a:pt x="5276" y="5242"/>
                </a:lnTo>
                <a:close/>
                <a:moveTo>
                  <a:pt x="5276" y="5927"/>
                </a:moveTo>
                <a:lnTo>
                  <a:pt x="5739" y="6195"/>
                </a:lnTo>
                <a:lnTo>
                  <a:pt x="5276" y="6462"/>
                </a:lnTo>
                <a:lnTo>
                  <a:pt x="5276" y="5927"/>
                </a:lnTo>
                <a:close/>
                <a:moveTo>
                  <a:pt x="5276" y="6614"/>
                </a:moveTo>
                <a:lnTo>
                  <a:pt x="5739" y="6881"/>
                </a:lnTo>
                <a:lnTo>
                  <a:pt x="5276" y="7149"/>
                </a:lnTo>
                <a:lnTo>
                  <a:pt x="5276" y="6614"/>
                </a:lnTo>
                <a:close/>
                <a:moveTo>
                  <a:pt x="5276" y="7299"/>
                </a:moveTo>
                <a:lnTo>
                  <a:pt x="5739" y="7567"/>
                </a:lnTo>
                <a:lnTo>
                  <a:pt x="5276" y="7834"/>
                </a:lnTo>
                <a:lnTo>
                  <a:pt x="5276" y="7299"/>
                </a:lnTo>
                <a:close/>
                <a:moveTo>
                  <a:pt x="5276" y="7986"/>
                </a:moveTo>
                <a:lnTo>
                  <a:pt x="5739" y="8253"/>
                </a:lnTo>
                <a:lnTo>
                  <a:pt x="5276" y="8521"/>
                </a:lnTo>
                <a:lnTo>
                  <a:pt x="5276" y="7986"/>
                </a:lnTo>
                <a:close/>
                <a:moveTo>
                  <a:pt x="5276" y="8672"/>
                </a:moveTo>
                <a:lnTo>
                  <a:pt x="5739" y="8940"/>
                </a:lnTo>
                <a:lnTo>
                  <a:pt x="5419" y="9125"/>
                </a:lnTo>
                <a:lnTo>
                  <a:pt x="5276" y="9125"/>
                </a:lnTo>
                <a:lnTo>
                  <a:pt x="5276" y="8672"/>
                </a:lnTo>
                <a:close/>
                <a:moveTo>
                  <a:pt x="4617" y="126"/>
                </a:moveTo>
                <a:lnTo>
                  <a:pt x="5027" y="363"/>
                </a:lnTo>
                <a:lnTo>
                  <a:pt x="4617" y="599"/>
                </a:lnTo>
                <a:lnTo>
                  <a:pt x="4617" y="126"/>
                </a:lnTo>
                <a:close/>
                <a:moveTo>
                  <a:pt x="4617" y="812"/>
                </a:moveTo>
                <a:lnTo>
                  <a:pt x="5027" y="1048"/>
                </a:lnTo>
                <a:lnTo>
                  <a:pt x="4617" y="1286"/>
                </a:lnTo>
                <a:lnTo>
                  <a:pt x="4617" y="812"/>
                </a:lnTo>
                <a:close/>
                <a:moveTo>
                  <a:pt x="4617" y="1499"/>
                </a:moveTo>
                <a:lnTo>
                  <a:pt x="5027" y="1736"/>
                </a:lnTo>
                <a:lnTo>
                  <a:pt x="4617" y="1972"/>
                </a:lnTo>
                <a:lnTo>
                  <a:pt x="4617" y="1499"/>
                </a:lnTo>
                <a:close/>
                <a:moveTo>
                  <a:pt x="4617" y="2184"/>
                </a:moveTo>
                <a:lnTo>
                  <a:pt x="5027" y="2420"/>
                </a:lnTo>
                <a:lnTo>
                  <a:pt x="4617" y="2658"/>
                </a:lnTo>
                <a:lnTo>
                  <a:pt x="4617" y="2184"/>
                </a:lnTo>
                <a:close/>
                <a:moveTo>
                  <a:pt x="4617" y="2871"/>
                </a:moveTo>
                <a:lnTo>
                  <a:pt x="5027" y="3108"/>
                </a:lnTo>
                <a:lnTo>
                  <a:pt x="4617" y="3344"/>
                </a:lnTo>
                <a:lnTo>
                  <a:pt x="4617" y="2871"/>
                </a:lnTo>
                <a:close/>
                <a:moveTo>
                  <a:pt x="4617" y="3556"/>
                </a:moveTo>
                <a:lnTo>
                  <a:pt x="5027" y="3792"/>
                </a:lnTo>
                <a:lnTo>
                  <a:pt x="4617" y="4030"/>
                </a:lnTo>
                <a:lnTo>
                  <a:pt x="4617" y="3556"/>
                </a:lnTo>
                <a:close/>
                <a:moveTo>
                  <a:pt x="4617" y="4243"/>
                </a:moveTo>
                <a:lnTo>
                  <a:pt x="5027" y="4480"/>
                </a:lnTo>
                <a:lnTo>
                  <a:pt x="4617" y="4716"/>
                </a:lnTo>
                <a:lnTo>
                  <a:pt x="4617" y="4243"/>
                </a:lnTo>
                <a:close/>
                <a:moveTo>
                  <a:pt x="4617" y="4929"/>
                </a:moveTo>
                <a:lnTo>
                  <a:pt x="5027" y="5165"/>
                </a:lnTo>
                <a:lnTo>
                  <a:pt x="4617" y="5403"/>
                </a:lnTo>
                <a:lnTo>
                  <a:pt x="4617" y="4929"/>
                </a:lnTo>
                <a:close/>
                <a:moveTo>
                  <a:pt x="4617" y="5616"/>
                </a:moveTo>
                <a:lnTo>
                  <a:pt x="5027" y="5853"/>
                </a:lnTo>
                <a:lnTo>
                  <a:pt x="4617" y="6089"/>
                </a:lnTo>
                <a:lnTo>
                  <a:pt x="4617" y="5616"/>
                </a:lnTo>
                <a:close/>
                <a:moveTo>
                  <a:pt x="4617" y="6301"/>
                </a:moveTo>
                <a:lnTo>
                  <a:pt x="5027" y="6539"/>
                </a:lnTo>
                <a:lnTo>
                  <a:pt x="4617" y="6775"/>
                </a:lnTo>
                <a:lnTo>
                  <a:pt x="4617" y="6301"/>
                </a:lnTo>
                <a:close/>
                <a:moveTo>
                  <a:pt x="4617" y="6988"/>
                </a:moveTo>
                <a:lnTo>
                  <a:pt x="5027" y="7225"/>
                </a:lnTo>
                <a:lnTo>
                  <a:pt x="4617" y="7461"/>
                </a:lnTo>
                <a:lnTo>
                  <a:pt x="4617" y="6988"/>
                </a:lnTo>
                <a:close/>
                <a:moveTo>
                  <a:pt x="4617" y="7673"/>
                </a:moveTo>
                <a:lnTo>
                  <a:pt x="5027" y="7911"/>
                </a:lnTo>
                <a:lnTo>
                  <a:pt x="4617" y="8147"/>
                </a:lnTo>
                <a:lnTo>
                  <a:pt x="4617" y="7673"/>
                </a:lnTo>
                <a:close/>
                <a:moveTo>
                  <a:pt x="4617" y="8360"/>
                </a:moveTo>
                <a:lnTo>
                  <a:pt x="5027" y="8597"/>
                </a:lnTo>
                <a:lnTo>
                  <a:pt x="4617" y="8833"/>
                </a:lnTo>
                <a:lnTo>
                  <a:pt x="4617" y="8360"/>
                </a:lnTo>
                <a:close/>
                <a:moveTo>
                  <a:pt x="3958" y="500"/>
                </a:moveTo>
                <a:lnTo>
                  <a:pt x="4313" y="706"/>
                </a:lnTo>
                <a:lnTo>
                  <a:pt x="3958" y="910"/>
                </a:lnTo>
                <a:lnTo>
                  <a:pt x="3958" y="500"/>
                </a:lnTo>
                <a:close/>
                <a:moveTo>
                  <a:pt x="3958" y="1187"/>
                </a:moveTo>
                <a:lnTo>
                  <a:pt x="4313" y="1392"/>
                </a:lnTo>
                <a:lnTo>
                  <a:pt x="3958" y="1596"/>
                </a:lnTo>
                <a:lnTo>
                  <a:pt x="3958" y="1187"/>
                </a:lnTo>
                <a:close/>
                <a:moveTo>
                  <a:pt x="3958" y="1874"/>
                </a:moveTo>
                <a:lnTo>
                  <a:pt x="4313" y="2079"/>
                </a:lnTo>
                <a:lnTo>
                  <a:pt x="3958" y="2283"/>
                </a:lnTo>
                <a:lnTo>
                  <a:pt x="3958" y="1874"/>
                </a:lnTo>
                <a:close/>
                <a:moveTo>
                  <a:pt x="3958" y="2560"/>
                </a:moveTo>
                <a:lnTo>
                  <a:pt x="4313" y="2765"/>
                </a:lnTo>
                <a:lnTo>
                  <a:pt x="3958" y="2969"/>
                </a:lnTo>
                <a:lnTo>
                  <a:pt x="3958" y="2560"/>
                </a:lnTo>
                <a:close/>
                <a:moveTo>
                  <a:pt x="3958" y="3246"/>
                </a:moveTo>
                <a:lnTo>
                  <a:pt x="4313" y="3451"/>
                </a:lnTo>
                <a:lnTo>
                  <a:pt x="3958" y="3655"/>
                </a:lnTo>
                <a:lnTo>
                  <a:pt x="3958" y="3246"/>
                </a:lnTo>
                <a:close/>
                <a:moveTo>
                  <a:pt x="3958" y="3932"/>
                </a:moveTo>
                <a:lnTo>
                  <a:pt x="4313" y="4137"/>
                </a:lnTo>
                <a:lnTo>
                  <a:pt x="3958" y="4341"/>
                </a:lnTo>
                <a:lnTo>
                  <a:pt x="3958" y="3932"/>
                </a:lnTo>
                <a:close/>
                <a:moveTo>
                  <a:pt x="3958" y="4619"/>
                </a:moveTo>
                <a:lnTo>
                  <a:pt x="4313" y="4824"/>
                </a:lnTo>
                <a:lnTo>
                  <a:pt x="3958" y="5028"/>
                </a:lnTo>
                <a:lnTo>
                  <a:pt x="3958" y="4619"/>
                </a:lnTo>
                <a:close/>
                <a:moveTo>
                  <a:pt x="3958" y="5304"/>
                </a:moveTo>
                <a:lnTo>
                  <a:pt x="4313" y="5509"/>
                </a:lnTo>
                <a:lnTo>
                  <a:pt x="3958" y="5713"/>
                </a:lnTo>
                <a:lnTo>
                  <a:pt x="3958" y="5304"/>
                </a:lnTo>
                <a:close/>
                <a:moveTo>
                  <a:pt x="3958" y="5991"/>
                </a:moveTo>
                <a:lnTo>
                  <a:pt x="4313" y="6196"/>
                </a:lnTo>
                <a:lnTo>
                  <a:pt x="3958" y="6400"/>
                </a:lnTo>
                <a:lnTo>
                  <a:pt x="3958" y="5991"/>
                </a:lnTo>
                <a:close/>
                <a:moveTo>
                  <a:pt x="3958" y="6676"/>
                </a:moveTo>
                <a:lnTo>
                  <a:pt x="4313" y="6881"/>
                </a:lnTo>
                <a:lnTo>
                  <a:pt x="3958" y="7085"/>
                </a:lnTo>
                <a:lnTo>
                  <a:pt x="3958" y="6676"/>
                </a:lnTo>
                <a:close/>
                <a:moveTo>
                  <a:pt x="3958" y="7363"/>
                </a:moveTo>
                <a:lnTo>
                  <a:pt x="4313" y="7568"/>
                </a:lnTo>
                <a:lnTo>
                  <a:pt x="3958" y="7772"/>
                </a:lnTo>
                <a:lnTo>
                  <a:pt x="3958" y="7363"/>
                </a:lnTo>
                <a:close/>
                <a:moveTo>
                  <a:pt x="3958" y="8049"/>
                </a:moveTo>
                <a:lnTo>
                  <a:pt x="4313" y="8254"/>
                </a:lnTo>
                <a:lnTo>
                  <a:pt x="3958" y="8458"/>
                </a:lnTo>
                <a:lnTo>
                  <a:pt x="3958" y="8049"/>
                </a:lnTo>
                <a:close/>
                <a:moveTo>
                  <a:pt x="3958" y="8736"/>
                </a:moveTo>
                <a:lnTo>
                  <a:pt x="4313" y="8940"/>
                </a:lnTo>
                <a:lnTo>
                  <a:pt x="3991" y="9125"/>
                </a:lnTo>
                <a:lnTo>
                  <a:pt x="3958" y="9125"/>
                </a:lnTo>
                <a:lnTo>
                  <a:pt x="3958" y="8736"/>
                </a:lnTo>
                <a:close/>
                <a:moveTo>
                  <a:pt x="3298" y="189"/>
                </a:moveTo>
                <a:lnTo>
                  <a:pt x="3598" y="363"/>
                </a:lnTo>
                <a:lnTo>
                  <a:pt x="3298" y="537"/>
                </a:lnTo>
                <a:lnTo>
                  <a:pt x="3298" y="189"/>
                </a:lnTo>
                <a:close/>
                <a:moveTo>
                  <a:pt x="3298" y="876"/>
                </a:moveTo>
                <a:lnTo>
                  <a:pt x="3598" y="1048"/>
                </a:lnTo>
                <a:lnTo>
                  <a:pt x="3298" y="1222"/>
                </a:lnTo>
                <a:lnTo>
                  <a:pt x="3298" y="876"/>
                </a:lnTo>
                <a:close/>
                <a:moveTo>
                  <a:pt x="3298" y="1561"/>
                </a:moveTo>
                <a:lnTo>
                  <a:pt x="3598" y="1735"/>
                </a:lnTo>
                <a:lnTo>
                  <a:pt x="3298" y="1909"/>
                </a:lnTo>
                <a:lnTo>
                  <a:pt x="3298" y="1561"/>
                </a:lnTo>
                <a:close/>
                <a:moveTo>
                  <a:pt x="3298" y="2248"/>
                </a:moveTo>
                <a:lnTo>
                  <a:pt x="3598" y="2420"/>
                </a:lnTo>
                <a:lnTo>
                  <a:pt x="3298" y="2594"/>
                </a:lnTo>
                <a:lnTo>
                  <a:pt x="3298" y="2248"/>
                </a:lnTo>
                <a:close/>
                <a:moveTo>
                  <a:pt x="3298" y="2934"/>
                </a:moveTo>
                <a:lnTo>
                  <a:pt x="3598" y="3108"/>
                </a:lnTo>
                <a:lnTo>
                  <a:pt x="3298" y="3282"/>
                </a:lnTo>
                <a:lnTo>
                  <a:pt x="3298" y="2934"/>
                </a:lnTo>
                <a:close/>
                <a:moveTo>
                  <a:pt x="3298" y="3620"/>
                </a:moveTo>
                <a:lnTo>
                  <a:pt x="3598" y="3792"/>
                </a:lnTo>
                <a:lnTo>
                  <a:pt x="3298" y="3966"/>
                </a:lnTo>
                <a:lnTo>
                  <a:pt x="3298" y="3620"/>
                </a:lnTo>
                <a:close/>
                <a:moveTo>
                  <a:pt x="3298" y="4306"/>
                </a:moveTo>
                <a:lnTo>
                  <a:pt x="3598" y="4480"/>
                </a:lnTo>
                <a:lnTo>
                  <a:pt x="3298" y="4654"/>
                </a:lnTo>
                <a:lnTo>
                  <a:pt x="3298" y="4306"/>
                </a:lnTo>
                <a:close/>
                <a:moveTo>
                  <a:pt x="3298" y="4993"/>
                </a:moveTo>
                <a:lnTo>
                  <a:pt x="3598" y="5165"/>
                </a:lnTo>
                <a:lnTo>
                  <a:pt x="3298" y="5339"/>
                </a:lnTo>
                <a:lnTo>
                  <a:pt x="3298" y="4993"/>
                </a:lnTo>
                <a:close/>
                <a:moveTo>
                  <a:pt x="3298" y="5678"/>
                </a:moveTo>
                <a:lnTo>
                  <a:pt x="3598" y="5852"/>
                </a:lnTo>
                <a:lnTo>
                  <a:pt x="3298" y="6026"/>
                </a:lnTo>
                <a:lnTo>
                  <a:pt x="3298" y="5678"/>
                </a:lnTo>
                <a:close/>
                <a:moveTo>
                  <a:pt x="3298" y="6365"/>
                </a:moveTo>
                <a:lnTo>
                  <a:pt x="3598" y="6539"/>
                </a:lnTo>
                <a:lnTo>
                  <a:pt x="3298" y="6711"/>
                </a:lnTo>
                <a:lnTo>
                  <a:pt x="3298" y="6365"/>
                </a:lnTo>
                <a:close/>
                <a:moveTo>
                  <a:pt x="3298" y="7050"/>
                </a:moveTo>
                <a:lnTo>
                  <a:pt x="3598" y="7224"/>
                </a:lnTo>
                <a:lnTo>
                  <a:pt x="3298" y="7398"/>
                </a:lnTo>
                <a:lnTo>
                  <a:pt x="3298" y="7050"/>
                </a:lnTo>
                <a:close/>
                <a:moveTo>
                  <a:pt x="3298" y="7737"/>
                </a:moveTo>
                <a:lnTo>
                  <a:pt x="3598" y="7911"/>
                </a:lnTo>
                <a:lnTo>
                  <a:pt x="3298" y="8085"/>
                </a:lnTo>
                <a:lnTo>
                  <a:pt x="3298" y="7737"/>
                </a:lnTo>
                <a:close/>
                <a:moveTo>
                  <a:pt x="3298" y="8423"/>
                </a:moveTo>
                <a:lnTo>
                  <a:pt x="3598" y="8597"/>
                </a:lnTo>
                <a:lnTo>
                  <a:pt x="3298" y="8771"/>
                </a:lnTo>
                <a:lnTo>
                  <a:pt x="3298" y="8423"/>
                </a:lnTo>
                <a:close/>
                <a:moveTo>
                  <a:pt x="2639" y="563"/>
                </a:moveTo>
                <a:lnTo>
                  <a:pt x="2885" y="706"/>
                </a:lnTo>
                <a:lnTo>
                  <a:pt x="2639" y="848"/>
                </a:lnTo>
                <a:lnTo>
                  <a:pt x="2639" y="563"/>
                </a:lnTo>
                <a:close/>
                <a:moveTo>
                  <a:pt x="2639" y="1250"/>
                </a:moveTo>
                <a:lnTo>
                  <a:pt x="2885" y="1392"/>
                </a:lnTo>
                <a:lnTo>
                  <a:pt x="2639" y="1535"/>
                </a:lnTo>
                <a:lnTo>
                  <a:pt x="2639" y="1250"/>
                </a:lnTo>
                <a:close/>
                <a:moveTo>
                  <a:pt x="2639" y="1935"/>
                </a:moveTo>
                <a:lnTo>
                  <a:pt x="2885" y="2078"/>
                </a:lnTo>
                <a:lnTo>
                  <a:pt x="2639" y="2220"/>
                </a:lnTo>
                <a:lnTo>
                  <a:pt x="2639" y="1935"/>
                </a:lnTo>
                <a:close/>
                <a:moveTo>
                  <a:pt x="2639" y="2622"/>
                </a:moveTo>
                <a:lnTo>
                  <a:pt x="2885" y="2764"/>
                </a:lnTo>
                <a:lnTo>
                  <a:pt x="2639" y="2907"/>
                </a:lnTo>
                <a:lnTo>
                  <a:pt x="2639" y="2622"/>
                </a:lnTo>
                <a:close/>
                <a:moveTo>
                  <a:pt x="2639" y="3308"/>
                </a:moveTo>
                <a:lnTo>
                  <a:pt x="2885" y="3451"/>
                </a:lnTo>
                <a:lnTo>
                  <a:pt x="2639" y="3593"/>
                </a:lnTo>
                <a:lnTo>
                  <a:pt x="2639" y="3308"/>
                </a:lnTo>
                <a:close/>
                <a:moveTo>
                  <a:pt x="2639" y="3994"/>
                </a:moveTo>
                <a:lnTo>
                  <a:pt x="2885" y="4136"/>
                </a:lnTo>
                <a:lnTo>
                  <a:pt x="2639" y="4279"/>
                </a:lnTo>
                <a:lnTo>
                  <a:pt x="2639" y="3994"/>
                </a:lnTo>
                <a:close/>
                <a:moveTo>
                  <a:pt x="2639" y="4680"/>
                </a:moveTo>
                <a:lnTo>
                  <a:pt x="2885" y="4823"/>
                </a:lnTo>
                <a:lnTo>
                  <a:pt x="2639" y="4965"/>
                </a:lnTo>
                <a:lnTo>
                  <a:pt x="2639" y="4680"/>
                </a:lnTo>
                <a:close/>
                <a:moveTo>
                  <a:pt x="2639" y="5367"/>
                </a:moveTo>
                <a:lnTo>
                  <a:pt x="2885" y="5509"/>
                </a:lnTo>
                <a:lnTo>
                  <a:pt x="2639" y="5652"/>
                </a:lnTo>
                <a:lnTo>
                  <a:pt x="2639" y="5367"/>
                </a:lnTo>
                <a:close/>
                <a:moveTo>
                  <a:pt x="2639" y="6052"/>
                </a:moveTo>
                <a:lnTo>
                  <a:pt x="2885" y="6195"/>
                </a:lnTo>
                <a:lnTo>
                  <a:pt x="2639" y="6337"/>
                </a:lnTo>
                <a:lnTo>
                  <a:pt x="2639" y="6052"/>
                </a:lnTo>
                <a:close/>
                <a:moveTo>
                  <a:pt x="2639" y="6739"/>
                </a:moveTo>
                <a:lnTo>
                  <a:pt x="2885" y="6881"/>
                </a:lnTo>
                <a:lnTo>
                  <a:pt x="2639" y="7024"/>
                </a:lnTo>
                <a:lnTo>
                  <a:pt x="2639" y="6739"/>
                </a:lnTo>
                <a:close/>
                <a:moveTo>
                  <a:pt x="2639" y="7424"/>
                </a:moveTo>
                <a:lnTo>
                  <a:pt x="2885" y="7567"/>
                </a:lnTo>
                <a:lnTo>
                  <a:pt x="2639" y="7709"/>
                </a:lnTo>
                <a:lnTo>
                  <a:pt x="2639" y="7424"/>
                </a:lnTo>
                <a:close/>
                <a:moveTo>
                  <a:pt x="2639" y="8111"/>
                </a:moveTo>
                <a:lnTo>
                  <a:pt x="2885" y="8253"/>
                </a:lnTo>
                <a:lnTo>
                  <a:pt x="2639" y="8396"/>
                </a:lnTo>
                <a:lnTo>
                  <a:pt x="2639" y="8111"/>
                </a:lnTo>
                <a:close/>
                <a:moveTo>
                  <a:pt x="2639" y="8797"/>
                </a:moveTo>
                <a:lnTo>
                  <a:pt x="2885" y="8940"/>
                </a:lnTo>
                <a:lnTo>
                  <a:pt x="2639" y="9082"/>
                </a:lnTo>
                <a:lnTo>
                  <a:pt x="2639" y="8797"/>
                </a:lnTo>
                <a:close/>
                <a:moveTo>
                  <a:pt x="1979" y="250"/>
                </a:moveTo>
                <a:lnTo>
                  <a:pt x="2174" y="363"/>
                </a:lnTo>
                <a:lnTo>
                  <a:pt x="1979" y="475"/>
                </a:lnTo>
                <a:lnTo>
                  <a:pt x="1979" y="250"/>
                </a:lnTo>
                <a:close/>
                <a:moveTo>
                  <a:pt x="1979" y="936"/>
                </a:moveTo>
                <a:lnTo>
                  <a:pt x="2174" y="1049"/>
                </a:lnTo>
                <a:lnTo>
                  <a:pt x="1979" y="1163"/>
                </a:lnTo>
                <a:lnTo>
                  <a:pt x="1979" y="936"/>
                </a:lnTo>
                <a:close/>
                <a:moveTo>
                  <a:pt x="1979" y="1622"/>
                </a:moveTo>
                <a:lnTo>
                  <a:pt x="2174" y="1735"/>
                </a:lnTo>
                <a:lnTo>
                  <a:pt x="1979" y="1847"/>
                </a:lnTo>
                <a:lnTo>
                  <a:pt x="1979" y="1622"/>
                </a:lnTo>
                <a:close/>
                <a:moveTo>
                  <a:pt x="1979" y="2308"/>
                </a:moveTo>
                <a:lnTo>
                  <a:pt x="2174" y="2421"/>
                </a:lnTo>
                <a:lnTo>
                  <a:pt x="1979" y="2535"/>
                </a:lnTo>
                <a:lnTo>
                  <a:pt x="1979" y="2308"/>
                </a:lnTo>
                <a:close/>
                <a:moveTo>
                  <a:pt x="1979" y="2995"/>
                </a:moveTo>
                <a:lnTo>
                  <a:pt x="2174" y="3108"/>
                </a:lnTo>
                <a:lnTo>
                  <a:pt x="1979" y="3220"/>
                </a:lnTo>
                <a:lnTo>
                  <a:pt x="1979" y="2995"/>
                </a:lnTo>
                <a:close/>
                <a:moveTo>
                  <a:pt x="1979" y="3680"/>
                </a:moveTo>
                <a:lnTo>
                  <a:pt x="2174" y="3793"/>
                </a:lnTo>
                <a:lnTo>
                  <a:pt x="1979" y="3907"/>
                </a:lnTo>
                <a:lnTo>
                  <a:pt x="1979" y="3680"/>
                </a:lnTo>
                <a:close/>
                <a:moveTo>
                  <a:pt x="1979" y="4367"/>
                </a:moveTo>
                <a:lnTo>
                  <a:pt x="2174" y="4480"/>
                </a:lnTo>
                <a:lnTo>
                  <a:pt x="1979" y="4592"/>
                </a:lnTo>
                <a:lnTo>
                  <a:pt x="1979" y="4367"/>
                </a:lnTo>
                <a:close/>
                <a:moveTo>
                  <a:pt x="1979" y="5052"/>
                </a:moveTo>
                <a:lnTo>
                  <a:pt x="2174" y="5165"/>
                </a:lnTo>
                <a:lnTo>
                  <a:pt x="1979" y="5279"/>
                </a:lnTo>
                <a:lnTo>
                  <a:pt x="1979" y="5052"/>
                </a:lnTo>
                <a:close/>
                <a:moveTo>
                  <a:pt x="1979" y="5739"/>
                </a:moveTo>
                <a:lnTo>
                  <a:pt x="2174" y="5852"/>
                </a:lnTo>
                <a:lnTo>
                  <a:pt x="1979" y="5964"/>
                </a:lnTo>
                <a:lnTo>
                  <a:pt x="1979" y="5739"/>
                </a:lnTo>
                <a:close/>
                <a:moveTo>
                  <a:pt x="1979" y="6425"/>
                </a:moveTo>
                <a:lnTo>
                  <a:pt x="2174" y="6539"/>
                </a:lnTo>
                <a:lnTo>
                  <a:pt x="1979" y="6652"/>
                </a:lnTo>
                <a:lnTo>
                  <a:pt x="1979" y="6425"/>
                </a:lnTo>
                <a:close/>
                <a:moveTo>
                  <a:pt x="1979" y="7112"/>
                </a:moveTo>
                <a:lnTo>
                  <a:pt x="2174" y="7225"/>
                </a:lnTo>
                <a:lnTo>
                  <a:pt x="1979" y="7337"/>
                </a:lnTo>
                <a:lnTo>
                  <a:pt x="1979" y="7112"/>
                </a:lnTo>
                <a:close/>
                <a:moveTo>
                  <a:pt x="1979" y="7797"/>
                </a:moveTo>
                <a:lnTo>
                  <a:pt x="2174" y="7911"/>
                </a:lnTo>
                <a:lnTo>
                  <a:pt x="1979" y="8024"/>
                </a:lnTo>
                <a:lnTo>
                  <a:pt x="1979" y="7797"/>
                </a:lnTo>
                <a:close/>
                <a:moveTo>
                  <a:pt x="1979" y="8484"/>
                </a:moveTo>
                <a:lnTo>
                  <a:pt x="2174" y="8597"/>
                </a:lnTo>
                <a:lnTo>
                  <a:pt x="1979" y="8709"/>
                </a:lnTo>
                <a:lnTo>
                  <a:pt x="1979" y="8484"/>
                </a:lnTo>
                <a:close/>
                <a:moveTo>
                  <a:pt x="1319" y="624"/>
                </a:moveTo>
                <a:lnTo>
                  <a:pt x="1462" y="706"/>
                </a:lnTo>
                <a:lnTo>
                  <a:pt x="1319" y="788"/>
                </a:lnTo>
                <a:lnTo>
                  <a:pt x="1319" y="624"/>
                </a:lnTo>
                <a:close/>
                <a:moveTo>
                  <a:pt x="1319" y="1310"/>
                </a:moveTo>
                <a:lnTo>
                  <a:pt x="1462" y="1392"/>
                </a:lnTo>
                <a:lnTo>
                  <a:pt x="1319" y="1474"/>
                </a:lnTo>
                <a:lnTo>
                  <a:pt x="1319" y="1310"/>
                </a:lnTo>
                <a:close/>
                <a:moveTo>
                  <a:pt x="1319" y="1996"/>
                </a:moveTo>
                <a:lnTo>
                  <a:pt x="1462" y="2078"/>
                </a:lnTo>
                <a:lnTo>
                  <a:pt x="1319" y="2160"/>
                </a:lnTo>
                <a:lnTo>
                  <a:pt x="1319" y="1996"/>
                </a:lnTo>
                <a:close/>
                <a:moveTo>
                  <a:pt x="1319" y="2682"/>
                </a:moveTo>
                <a:lnTo>
                  <a:pt x="1462" y="2764"/>
                </a:lnTo>
                <a:lnTo>
                  <a:pt x="1319" y="2846"/>
                </a:lnTo>
                <a:lnTo>
                  <a:pt x="1319" y="2682"/>
                </a:lnTo>
                <a:close/>
                <a:moveTo>
                  <a:pt x="1319" y="3369"/>
                </a:moveTo>
                <a:lnTo>
                  <a:pt x="1462" y="3451"/>
                </a:lnTo>
                <a:lnTo>
                  <a:pt x="1319" y="3533"/>
                </a:lnTo>
                <a:lnTo>
                  <a:pt x="1319" y="3369"/>
                </a:lnTo>
                <a:close/>
                <a:moveTo>
                  <a:pt x="1319" y="4054"/>
                </a:moveTo>
                <a:lnTo>
                  <a:pt x="1462" y="4136"/>
                </a:lnTo>
                <a:lnTo>
                  <a:pt x="1319" y="4218"/>
                </a:lnTo>
                <a:lnTo>
                  <a:pt x="1319" y="4054"/>
                </a:lnTo>
                <a:close/>
                <a:moveTo>
                  <a:pt x="1319" y="4741"/>
                </a:moveTo>
                <a:lnTo>
                  <a:pt x="1462" y="4823"/>
                </a:lnTo>
                <a:lnTo>
                  <a:pt x="1319" y="4905"/>
                </a:lnTo>
                <a:lnTo>
                  <a:pt x="1319" y="4741"/>
                </a:lnTo>
                <a:close/>
                <a:moveTo>
                  <a:pt x="1319" y="5427"/>
                </a:moveTo>
                <a:lnTo>
                  <a:pt x="1462" y="5509"/>
                </a:lnTo>
                <a:lnTo>
                  <a:pt x="1319" y="5591"/>
                </a:lnTo>
                <a:lnTo>
                  <a:pt x="1319" y="5427"/>
                </a:lnTo>
                <a:close/>
                <a:moveTo>
                  <a:pt x="1319" y="6113"/>
                </a:moveTo>
                <a:lnTo>
                  <a:pt x="1462" y="6195"/>
                </a:lnTo>
                <a:lnTo>
                  <a:pt x="1319" y="6277"/>
                </a:lnTo>
                <a:lnTo>
                  <a:pt x="1319" y="6113"/>
                </a:lnTo>
                <a:close/>
                <a:moveTo>
                  <a:pt x="1319" y="6799"/>
                </a:moveTo>
                <a:lnTo>
                  <a:pt x="1462" y="6881"/>
                </a:lnTo>
                <a:lnTo>
                  <a:pt x="1319" y="6963"/>
                </a:lnTo>
                <a:lnTo>
                  <a:pt x="1319" y="6799"/>
                </a:lnTo>
                <a:close/>
                <a:moveTo>
                  <a:pt x="1319" y="7486"/>
                </a:moveTo>
                <a:lnTo>
                  <a:pt x="1462" y="7568"/>
                </a:lnTo>
                <a:lnTo>
                  <a:pt x="1319" y="7650"/>
                </a:lnTo>
                <a:lnTo>
                  <a:pt x="1319" y="7486"/>
                </a:lnTo>
                <a:close/>
                <a:moveTo>
                  <a:pt x="1319" y="8171"/>
                </a:moveTo>
                <a:lnTo>
                  <a:pt x="1462" y="8253"/>
                </a:lnTo>
                <a:lnTo>
                  <a:pt x="1319" y="8335"/>
                </a:lnTo>
                <a:lnTo>
                  <a:pt x="1319" y="8171"/>
                </a:lnTo>
                <a:close/>
                <a:moveTo>
                  <a:pt x="1319" y="8858"/>
                </a:moveTo>
                <a:lnTo>
                  <a:pt x="1462" y="8940"/>
                </a:lnTo>
                <a:lnTo>
                  <a:pt x="1319" y="9022"/>
                </a:lnTo>
                <a:lnTo>
                  <a:pt x="1319" y="8858"/>
                </a:lnTo>
                <a:close/>
                <a:moveTo>
                  <a:pt x="660" y="311"/>
                </a:moveTo>
                <a:lnTo>
                  <a:pt x="749" y="363"/>
                </a:lnTo>
                <a:lnTo>
                  <a:pt x="660" y="414"/>
                </a:lnTo>
                <a:lnTo>
                  <a:pt x="660" y="311"/>
                </a:lnTo>
                <a:close/>
                <a:moveTo>
                  <a:pt x="660" y="998"/>
                </a:moveTo>
                <a:lnTo>
                  <a:pt x="749" y="1048"/>
                </a:lnTo>
                <a:lnTo>
                  <a:pt x="660" y="1099"/>
                </a:lnTo>
                <a:lnTo>
                  <a:pt x="660" y="998"/>
                </a:lnTo>
                <a:close/>
                <a:moveTo>
                  <a:pt x="660" y="1684"/>
                </a:moveTo>
                <a:lnTo>
                  <a:pt x="749" y="1736"/>
                </a:lnTo>
                <a:lnTo>
                  <a:pt x="660" y="1787"/>
                </a:lnTo>
                <a:lnTo>
                  <a:pt x="660" y="1684"/>
                </a:lnTo>
                <a:close/>
                <a:moveTo>
                  <a:pt x="660" y="2370"/>
                </a:moveTo>
                <a:lnTo>
                  <a:pt x="749" y="2420"/>
                </a:lnTo>
                <a:lnTo>
                  <a:pt x="660" y="2471"/>
                </a:lnTo>
                <a:lnTo>
                  <a:pt x="660" y="2370"/>
                </a:lnTo>
                <a:close/>
                <a:moveTo>
                  <a:pt x="660" y="3056"/>
                </a:moveTo>
                <a:lnTo>
                  <a:pt x="749" y="3108"/>
                </a:lnTo>
                <a:lnTo>
                  <a:pt x="660" y="3159"/>
                </a:lnTo>
                <a:lnTo>
                  <a:pt x="660" y="3056"/>
                </a:lnTo>
                <a:close/>
                <a:moveTo>
                  <a:pt x="660" y="3743"/>
                </a:moveTo>
                <a:lnTo>
                  <a:pt x="749" y="3793"/>
                </a:lnTo>
                <a:lnTo>
                  <a:pt x="660" y="3844"/>
                </a:lnTo>
                <a:lnTo>
                  <a:pt x="660" y="3743"/>
                </a:lnTo>
                <a:close/>
                <a:moveTo>
                  <a:pt x="660" y="4428"/>
                </a:moveTo>
                <a:lnTo>
                  <a:pt x="749" y="4480"/>
                </a:lnTo>
                <a:lnTo>
                  <a:pt x="660" y="4531"/>
                </a:lnTo>
                <a:lnTo>
                  <a:pt x="660" y="4428"/>
                </a:lnTo>
                <a:close/>
                <a:moveTo>
                  <a:pt x="660" y="5115"/>
                </a:moveTo>
                <a:lnTo>
                  <a:pt x="749" y="5165"/>
                </a:lnTo>
                <a:lnTo>
                  <a:pt x="660" y="5216"/>
                </a:lnTo>
                <a:lnTo>
                  <a:pt x="660" y="5115"/>
                </a:lnTo>
                <a:close/>
                <a:moveTo>
                  <a:pt x="660" y="5801"/>
                </a:moveTo>
                <a:lnTo>
                  <a:pt x="749" y="5853"/>
                </a:lnTo>
                <a:lnTo>
                  <a:pt x="660" y="5904"/>
                </a:lnTo>
                <a:lnTo>
                  <a:pt x="660" y="5801"/>
                </a:lnTo>
                <a:close/>
                <a:moveTo>
                  <a:pt x="660" y="6487"/>
                </a:moveTo>
                <a:lnTo>
                  <a:pt x="749" y="6538"/>
                </a:lnTo>
                <a:lnTo>
                  <a:pt x="660" y="6588"/>
                </a:lnTo>
                <a:lnTo>
                  <a:pt x="660" y="6487"/>
                </a:lnTo>
                <a:close/>
                <a:moveTo>
                  <a:pt x="660" y="7173"/>
                </a:moveTo>
                <a:lnTo>
                  <a:pt x="749" y="7225"/>
                </a:lnTo>
                <a:lnTo>
                  <a:pt x="660" y="7276"/>
                </a:lnTo>
                <a:lnTo>
                  <a:pt x="660" y="7173"/>
                </a:lnTo>
                <a:close/>
                <a:moveTo>
                  <a:pt x="660" y="7860"/>
                </a:moveTo>
                <a:lnTo>
                  <a:pt x="749" y="7911"/>
                </a:lnTo>
                <a:lnTo>
                  <a:pt x="660" y="7961"/>
                </a:lnTo>
                <a:lnTo>
                  <a:pt x="660" y="7860"/>
                </a:lnTo>
                <a:close/>
                <a:moveTo>
                  <a:pt x="660" y="8545"/>
                </a:moveTo>
                <a:lnTo>
                  <a:pt x="749" y="8597"/>
                </a:lnTo>
                <a:lnTo>
                  <a:pt x="660" y="8648"/>
                </a:lnTo>
                <a:lnTo>
                  <a:pt x="660" y="8545"/>
                </a:lnTo>
                <a:close/>
                <a:moveTo>
                  <a:pt x="0" y="0"/>
                </a:moveTo>
                <a:lnTo>
                  <a:pt x="35" y="19"/>
                </a:lnTo>
                <a:lnTo>
                  <a:pt x="0" y="40"/>
                </a:lnTo>
                <a:lnTo>
                  <a:pt x="0" y="0"/>
                </a:lnTo>
                <a:close/>
                <a:moveTo>
                  <a:pt x="0" y="685"/>
                </a:moveTo>
                <a:lnTo>
                  <a:pt x="35" y="706"/>
                </a:lnTo>
                <a:lnTo>
                  <a:pt x="0" y="725"/>
                </a:lnTo>
                <a:lnTo>
                  <a:pt x="0" y="685"/>
                </a:lnTo>
                <a:close/>
                <a:moveTo>
                  <a:pt x="0" y="1372"/>
                </a:moveTo>
                <a:lnTo>
                  <a:pt x="35" y="1391"/>
                </a:lnTo>
                <a:lnTo>
                  <a:pt x="0" y="1412"/>
                </a:lnTo>
                <a:lnTo>
                  <a:pt x="0" y="1372"/>
                </a:lnTo>
                <a:close/>
                <a:moveTo>
                  <a:pt x="0" y="2058"/>
                </a:moveTo>
                <a:lnTo>
                  <a:pt x="35" y="2079"/>
                </a:lnTo>
                <a:lnTo>
                  <a:pt x="0" y="2098"/>
                </a:lnTo>
                <a:lnTo>
                  <a:pt x="0" y="2058"/>
                </a:lnTo>
                <a:close/>
                <a:moveTo>
                  <a:pt x="0" y="2744"/>
                </a:moveTo>
                <a:lnTo>
                  <a:pt x="35" y="2763"/>
                </a:lnTo>
                <a:lnTo>
                  <a:pt x="0" y="2784"/>
                </a:lnTo>
                <a:lnTo>
                  <a:pt x="0" y="2744"/>
                </a:lnTo>
                <a:close/>
                <a:moveTo>
                  <a:pt x="0" y="3430"/>
                </a:moveTo>
                <a:lnTo>
                  <a:pt x="35" y="3451"/>
                </a:lnTo>
                <a:lnTo>
                  <a:pt x="0" y="3470"/>
                </a:lnTo>
                <a:lnTo>
                  <a:pt x="0" y="3430"/>
                </a:lnTo>
                <a:close/>
                <a:moveTo>
                  <a:pt x="0" y="4117"/>
                </a:moveTo>
                <a:lnTo>
                  <a:pt x="35" y="4136"/>
                </a:lnTo>
                <a:lnTo>
                  <a:pt x="0" y="4157"/>
                </a:lnTo>
                <a:lnTo>
                  <a:pt x="0" y="4117"/>
                </a:lnTo>
                <a:close/>
                <a:moveTo>
                  <a:pt x="0" y="4802"/>
                </a:moveTo>
                <a:lnTo>
                  <a:pt x="35" y="4823"/>
                </a:lnTo>
                <a:lnTo>
                  <a:pt x="0" y="4842"/>
                </a:lnTo>
                <a:lnTo>
                  <a:pt x="0" y="4802"/>
                </a:lnTo>
                <a:close/>
                <a:moveTo>
                  <a:pt x="0" y="5489"/>
                </a:moveTo>
                <a:lnTo>
                  <a:pt x="35" y="5508"/>
                </a:lnTo>
                <a:lnTo>
                  <a:pt x="0" y="5529"/>
                </a:lnTo>
                <a:lnTo>
                  <a:pt x="0" y="5489"/>
                </a:lnTo>
                <a:close/>
                <a:moveTo>
                  <a:pt x="0" y="6175"/>
                </a:moveTo>
                <a:lnTo>
                  <a:pt x="35" y="6196"/>
                </a:lnTo>
                <a:lnTo>
                  <a:pt x="0" y="6215"/>
                </a:lnTo>
                <a:lnTo>
                  <a:pt x="0" y="6175"/>
                </a:lnTo>
                <a:close/>
                <a:moveTo>
                  <a:pt x="0" y="6861"/>
                </a:moveTo>
                <a:lnTo>
                  <a:pt x="35" y="6880"/>
                </a:lnTo>
                <a:lnTo>
                  <a:pt x="0" y="6901"/>
                </a:lnTo>
                <a:lnTo>
                  <a:pt x="0" y="6861"/>
                </a:lnTo>
                <a:close/>
                <a:moveTo>
                  <a:pt x="0" y="7547"/>
                </a:moveTo>
                <a:lnTo>
                  <a:pt x="35" y="7568"/>
                </a:lnTo>
                <a:lnTo>
                  <a:pt x="0" y="7587"/>
                </a:lnTo>
                <a:lnTo>
                  <a:pt x="0" y="7547"/>
                </a:lnTo>
                <a:close/>
                <a:moveTo>
                  <a:pt x="0" y="8234"/>
                </a:moveTo>
                <a:lnTo>
                  <a:pt x="35" y="8253"/>
                </a:lnTo>
                <a:lnTo>
                  <a:pt x="0" y="8274"/>
                </a:lnTo>
                <a:lnTo>
                  <a:pt x="0" y="8234"/>
                </a:lnTo>
                <a:close/>
                <a:moveTo>
                  <a:pt x="0" y="8919"/>
                </a:moveTo>
                <a:lnTo>
                  <a:pt x="35" y="8940"/>
                </a:lnTo>
                <a:lnTo>
                  <a:pt x="0" y="8959"/>
                </a:lnTo>
                <a:lnTo>
                  <a:pt x="0" y="8919"/>
                </a:lnTo>
                <a:close/>
              </a:path>
            </a:pathLst>
          </a:custGeom>
          <a:gradFill>
            <a:gsLst>
              <a:gs pos="0">
                <a:srgbClr val="FFFFFF">
                  <a:alpha val="0"/>
                </a:srgbClr>
              </a:gs>
              <a:gs pos="51000">
                <a:srgbClr val="266CBA">
                  <a:alpha val="20000"/>
                </a:srgbClr>
              </a:gs>
              <a:gs pos="100000">
                <a:srgbClr val="FFFFFF">
                  <a:alpha val="0"/>
                </a:srgbClr>
              </a:gs>
            </a:gsLst>
            <a:lin ang="5400000" scaled="0"/>
          </a:gradFill>
          <a:ln w="8829" cap="flat">
            <a:noFill/>
            <a:prstDash val="solid"/>
            <a:miter/>
          </a:ln>
        </p:spPr>
        <p:txBody>
          <a:bodyPr wrap="square" rtlCol="0" anchor="ctr">
            <a:no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2" name="图片 1" descr="/data/temp/af20c4d3-6124-11ef-9c68-aa785377b914.jpgaf20c4d3-6124-11ef-9c68-aa785377b914"/>
          <p:cNvPicPr>
            <a:picLocks noChangeAspect="1"/>
          </p:cNvPicPr>
          <p:nvPr>
            <p:custDataLst>
              <p:tags r:id="rId7"/>
            </p:custDataLst>
          </p:nvPr>
        </p:nvPicPr>
        <p:blipFill rotWithShape="1">
          <a:blip r:embed="rId9"/>
          <a:srcRect/>
          <a:stretch>
            <a:fillRect/>
          </a:stretch>
        </p:blipFill>
        <p:spPr>
          <a:xfrm>
            <a:off x="1412240" y="1459865"/>
            <a:ext cx="8358702" cy="4311650"/>
          </a:xfrm>
          <a:custGeom>
            <a:avLst/>
            <a:gdLst/>
            <a:ahLst/>
            <a:cxnLst>
              <a:cxn ang="3">
                <a:pos x="hc" y="t"/>
              </a:cxn>
              <a:cxn ang="cd2">
                <a:pos x="l" y="vc"/>
              </a:cxn>
              <a:cxn ang="cd4">
                <a:pos x="hc" y="b"/>
              </a:cxn>
              <a:cxn ang="0">
                <a:pos x="r" y="vc"/>
              </a:cxn>
            </a:cxnLst>
            <a:rect l="l" t="t" r="r" b="b"/>
            <a:pathLst>
              <a:path w="4800" h="5280">
                <a:moveTo>
                  <a:pt x="0" y="0"/>
                </a:moveTo>
                <a:lnTo>
                  <a:pt x="4800" y="0"/>
                </a:lnTo>
                <a:lnTo>
                  <a:pt x="4800" y="5280"/>
                </a:lnTo>
                <a:lnTo>
                  <a:pt x="0" y="5280"/>
                </a:lnTo>
                <a:lnTo>
                  <a:pt x="0" y="0"/>
                </a:lnTo>
                <a:close/>
              </a:path>
            </a:pathLst>
          </a:custGeom>
        </p:spPr>
      </p:pic>
    </p:spTree>
    <p:custDataLst>
      <p:tags r:id="rId1"/>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抽屉原理</a:t>
            </a:r>
          </a:p>
        </p:txBody>
      </p:sp>
      <p:sp>
        <p:nvSpPr>
          <p:cNvPr id="11" name="Title 6"/>
          <p:cNvSpPr txBox="1"/>
          <p:nvPr>
            <p:custDataLst>
              <p:tags r:id="rId6"/>
            </p:custDataLst>
          </p:nvPr>
        </p:nvSpPr>
        <p:spPr>
          <a:xfrm>
            <a:off x="457161" y="1433570"/>
            <a:ext cx="11277678" cy="490526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第一抽屉原理</a:t>
            </a:r>
          </a:p>
          <a:p>
            <a:pPr algn="l" fontAlgn="auto">
              <a:lnSpc>
                <a:spcPct val="120000"/>
              </a:lnSpc>
              <a:spcAft>
                <a:spcPts val="800"/>
              </a:spcAft>
            </a:pP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原理1： 把多于n个的物体放到n个抽屉里，则至少有一个抽屉里的东西不少于两件。
原理2：把多于mn(m乘n)+1（n不为0）个的物体放到n个抽屉里，则至少有一个抽屉里有不少于（m+1）的物体。
原理3：把无数还多件物体放入n个抽屉，则至少有一个抽屉里有无数个物体。
</a:t>
            </a:r>
          </a:p>
          <a:p>
            <a:pPr algn="l" fontAlgn="auto">
              <a:lnSpc>
                <a:spcPct val="120000"/>
              </a:lnSpc>
              <a:spcAft>
                <a:spcPts val="800"/>
              </a:spcAft>
            </a:pP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第二抽屉原理
把（mn－1）个物体放入n个抽屉中，其中必有一个抽屉中至多有（m—1）个物体。
</a:t>
            </a:r>
          </a:p>
        </p:txBody>
      </p:sp>
    </p:spTree>
    <p:custDataLst>
      <p:tags r:id="rId1"/>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抽屉原理</a:t>
            </a:r>
          </a:p>
        </p:txBody>
      </p:sp>
      <p:sp>
        <p:nvSpPr>
          <p:cNvPr id="11" name="Title 6"/>
          <p:cNvSpPr txBox="1"/>
          <p:nvPr>
            <p:custDataLst>
              <p:tags r:id="rId6"/>
            </p:custDataLst>
          </p:nvPr>
        </p:nvSpPr>
        <p:spPr>
          <a:xfrm>
            <a:off x="547370" y="1922780"/>
            <a:ext cx="11277600" cy="3013075"/>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构造抽屉的方法
运用抽屉原理的核心是分析清楚问题中，哪个是物件，哪个是抽屉。例如，属相是有12个，那么任意37个人中，至少有一个属相是不少于4个人。这时将属相看成12个抽屉，则一个抽屉中有 37/12，即3余1，余数不考虑，而向上考虑取整数，所以这里是3+1=4个人，但这里需要注意的是，前面的余数1和这里加上的1是不一样的 。</a:t>
            </a:r>
          </a:p>
          <a:p>
            <a:pPr algn="l" fontAlgn="auto">
              <a:lnSpc>
                <a:spcPct val="120000"/>
              </a:lnSpc>
              <a:spcAft>
                <a:spcPts val="800"/>
              </a:spcAft>
            </a:pPr>
            <a:r>
              <a:rPr lang="zh-CN" altLang="en-US" sz="24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因此，在问题中，较多的一方就是物件，较少的一方就是抽屉，比如上述问题中的属相12个，就是对应抽屉，37个人就是对应物件，因为37相对12多。
</a:t>
            </a:r>
            <a:endPar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抽屉原理</a:t>
            </a:r>
          </a:p>
        </p:txBody>
      </p:sp>
      <p:sp>
        <p:nvSpPr>
          <p:cNvPr id="11" name="Title 6"/>
          <p:cNvSpPr txBox="1"/>
          <p:nvPr>
            <p:custDataLst>
              <p:tags r:id="rId6"/>
            </p:custDataLst>
          </p:nvPr>
        </p:nvSpPr>
        <p:spPr>
          <a:xfrm>
            <a:off x="457155" y="165225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最差原则
最差原则，即考虑所有可能情况中，最不利于某件事情发生的情况。
例如，有300人到招聘会求职，其中软件设计有100人，市场营销有80人，财务管理有70人，人力资源管理有50人。那么至少有多少人找到工作才能保证一定有70人找的工作专业相同呢？
此时我们考虑的最差情况为：软件设计、市场营销和财务管理各录取69人，人力资源管理的50人全部录取，则此时再录取1人就能保证有70人找到的工作专业相同。因此至少需要69*3+50+1=258人。</a:t>
            </a:r>
          </a:p>
        </p:txBody>
      </p:sp>
    </p:spTree>
    <p:custDataLst>
      <p:tags r:id="rId1"/>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抽屉原理</a:t>
            </a:r>
          </a:p>
        </p:txBody>
      </p:sp>
      <p:sp>
        <p:nvSpPr>
          <p:cNvPr id="11" name="Title 6"/>
          <p:cNvSpPr txBox="1"/>
          <p:nvPr>
            <p:custDataLst>
              <p:tags r:id="rId6"/>
            </p:custDataLst>
          </p:nvPr>
        </p:nvSpPr>
        <p:spPr>
          <a:xfrm>
            <a:off x="1585071" y="1837436"/>
            <a:ext cx="9021857" cy="4097528"/>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根据第一抽屉原理之原理2推导：mn+1个人的时候必有m+1个人找到的工作专业相同，所以是要求出mn+1的人数，已知n=3，m+1=70。考虑到人力资源专业只有50人，得出mn+1=(69*3+50)+1=258人。
抽屉原理的一种更一般的表述为：
“把多于kn+1个东西任意分放进n个空抽屉（k是正整数），那么一定有一个抽屉中放进了至少k+1个东西。”
利用上述原理容易证明：“任意7个整数中，至少有3个数的两两之差是3的倍数。”因为任一整数除以3时余数只有0、1、2三种可能，所以7个整数中至少有3个数除以3所得余数相同，即它们两两之差是3的倍数。</a:t>
            </a:r>
          </a:p>
        </p:txBody>
      </p:sp>
    </p:spTree>
    <p:custDataLst>
      <p:tags r:id="rId1"/>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抽屉原理</a:t>
            </a:r>
          </a:p>
        </p:txBody>
      </p:sp>
      <p:sp>
        <p:nvSpPr>
          <p:cNvPr id="11" name="Title 6"/>
          <p:cNvSpPr txBox="1"/>
          <p:nvPr>
            <p:custDataLst>
              <p:tags r:id="rId6"/>
            </p:custDataLst>
          </p:nvPr>
        </p:nvSpPr>
        <p:spPr>
          <a:xfrm>
            <a:off x="1100455" y="2590800"/>
            <a:ext cx="9506585" cy="288925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（2019CSP-J）12. 一副纸牌除掉大小王有52张牌，四种花色，每种花色13张。假设从这52张牌中随机抽取13张纸牌，则至少( )张牌的花色一致。
A .4 B .2 C .3 D .5
</a:t>
            </a:r>
            <a:endParaRPr lang="zh-CN" altLang="en-US" sz="2000" spc="10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101090" y="1391920"/>
            <a:ext cx="9780905" cy="1198880"/>
          </a:xfrm>
          <a:prstGeom prst="rect">
            <a:avLst/>
          </a:prstGeom>
          <a:noFill/>
        </p:spPr>
        <p:txBody>
          <a:bodyPr wrap="square" rtlCol="0" anchor="t">
            <a:spAutoFit/>
          </a:bodyPr>
          <a:lstStyle/>
          <a:p>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用高斯函数来叙述一般形式的抽屉原理的是：将m个元素放入n个抽屉，则在其中一个抽屉里至少会有[(m-1)/n]+1个元素。
</a:t>
            </a:r>
          </a:p>
        </p:txBody>
      </p:sp>
    </p:spTree>
    <p:custDataLst>
      <p:tags r:id="rId1"/>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01</a:t>
            </a:r>
          </a:p>
        </p:txBody>
      </p:sp>
      <p:sp>
        <p:nvSpPr>
          <p:cNvPr id="4" name="标题 3"/>
          <p:cNvSpPr>
            <a:spLocks noGrp="1"/>
          </p:cNvSpPr>
          <p:nvPr>
            <p:ph type="title"/>
            <p:custDataLst>
              <p:tags r:id="rId3"/>
            </p:custDataLst>
          </p:nvPr>
        </p:nvSpPr>
        <p:spPr/>
        <p:txBody>
          <a:bodyPr>
            <a:normAutofit/>
          </a:bodyPr>
          <a:lstStyle/>
          <a:p>
            <a:r>
              <a:rPr lang="zh-CN" altLang="en-US" sz="5445">
                <a:solidFill>
                  <a:schemeClr val="accent1"/>
                </a:solidFill>
              </a:rPr>
              <a:t>加法原理</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05</a:t>
            </a:r>
          </a:p>
        </p:txBody>
      </p:sp>
      <p:sp>
        <p:nvSpPr>
          <p:cNvPr id="4" name="标题 3"/>
          <p:cNvSpPr>
            <a:spLocks noGrp="1"/>
          </p:cNvSpPr>
          <p:nvPr>
            <p:ph type="title"/>
            <p:custDataLst>
              <p:tags r:id="rId3"/>
            </p:custDataLst>
          </p:nvPr>
        </p:nvSpPr>
        <p:spPr/>
        <p:txBody>
          <a:bodyPr>
            <a:normAutofit/>
          </a:bodyPr>
          <a:lstStyle/>
          <a:p>
            <a:r>
              <a:rPr lang="zh-CN" altLang="en-US" sz="5445">
                <a:solidFill>
                  <a:schemeClr val="accent1"/>
                </a:solidFill>
              </a:rPr>
              <a:t>排列组合</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1"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排列组合</a:t>
            </a:r>
          </a:p>
        </p:txBody>
      </p:sp>
      <p:sp>
        <p:nvSpPr>
          <p:cNvPr id="35" name="文本框 34"/>
          <p:cNvSpPr txBox="1"/>
          <p:nvPr/>
        </p:nvSpPr>
        <p:spPr>
          <a:xfrm>
            <a:off x="1189990" y="1079500"/>
            <a:ext cx="9977755" cy="1938992"/>
          </a:xfrm>
          <a:prstGeom prst="rect">
            <a:avLst/>
          </a:prstGeom>
        </p:spPr>
        <p:txBody>
          <a:bodyPr wrap="square">
            <a:spAutoFit/>
          </a:bodyPr>
          <a:lstStyle/>
          <a:p>
            <a:pPr marL="0" indent="0" algn="just" defTabSz="266700">
              <a:spcAft>
                <a:spcPct val="0"/>
              </a:spcAft>
            </a:pPr>
            <a:r>
              <a:rPr lang="zh-CN" altLang="en-US" sz="2400" b="1" dirty="0">
                <a:solidFill>
                  <a:srgbClr val="0000FF"/>
                </a:solidFill>
                <a:latin typeface="宋体" panose="02010600030101010101" pitchFamily="2" charset="-122"/>
                <a:ea typeface="宋体" panose="02010600030101010101" pitchFamily="2" charset="-122"/>
                <a:cs typeface="宋体" panose="02010600030101010101" pitchFamily="2" charset="-122"/>
              </a:rPr>
              <a:t>排列是指从给定个数的元素中取出指定个数的元素进行排序。</a:t>
            </a:r>
          </a:p>
          <a:p>
            <a:pPr marL="0" indent="0" algn="just" defTabSz="266700">
              <a:spcAft>
                <a:spcPct val="0"/>
              </a:spcAft>
            </a:pPr>
            <a:r>
              <a:rPr lang="zh-CN" altLang="en-US" sz="2400" b="1" dirty="0">
                <a:solidFill>
                  <a:srgbClr val="0000FF"/>
                </a:solidFill>
                <a:latin typeface="宋体" panose="02010600030101010101" pitchFamily="2" charset="-122"/>
                <a:ea typeface="宋体" panose="02010600030101010101" pitchFamily="2" charset="-122"/>
                <a:cs typeface="宋体" panose="02010600030101010101" pitchFamily="2" charset="-122"/>
              </a:rPr>
              <a:t>组合则是指从给定个数的元素中仅仅取出指定个数的元素，不考虑排序。</a:t>
            </a:r>
            <a:r>
              <a:rPr lang="en-US" altLang="zh-CN" sz="2400" b="1" dirty="0">
                <a:solidFill>
                  <a:srgbClr val="0000FF"/>
                </a:solidFill>
                <a:latin typeface="宋体" panose="02010600030101010101" pitchFamily="2" charset="-122"/>
                <a:ea typeface="宋体" panose="02010600030101010101" pitchFamily="2" charset="-122"/>
                <a:cs typeface="宋体" panose="02010600030101010101" pitchFamily="2" charset="-122"/>
              </a:rPr>
              <a:t>‌</a:t>
            </a:r>
          </a:p>
          <a:p>
            <a:pPr marL="0" indent="0" algn="just" defTabSz="266700">
              <a:spcAft>
                <a:spcPct val="0"/>
              </a:spcAft>
            </a:pPr>
            <a:r>
              <a:rPr lang="en-US" altLang="zh-CN" sz="2400" b="1" dirty="0">
                <a:solidFill>
                  <a:srgbClr val="0000FF"/>
                </a:solidFill>
                <a:latin typeface="宋体" panose="02010600030101010101" pitchFamily="2" charset="-122"/>
                <a:ea typeface="宋体" panose="02010600030101010101" pitchFamily="2" charset="-122"/>
                <a:cs typeface="宋体" panose="02010600030101010101" pitchFamily="2" charset="-122"/>
              </a:rPr>
              <a:t> </a:t>
            </a:r>
          </a:p>
          <a:p>
            <a:pPr marL="0" indent="0" algn="just" defTabSz="266700">
              <a:spcAft>
                <a:spcPct val="0"/>
              </a:spcAft>
            </a:pPr>
            <a:r>
              <a:rPr lang="zh-CN" altLang="en-US" sz="2400" b="1" dirty="0">
                <a:solidFill>
                  <a:srgbClr val="0000FF"/>
                </a:solidFill>
                <a:latin typeface="宋体" panose="02010600030101010101" pitchFamily="2" charset="-122"/>
                <a:ea typeface="宋体" panose="02010600030101010101" pitchFamily="2" charset="-122"/>
                <a:cs typeface="宋体" panose="02010600030101010101" pitchFamily="2" charset="-122"/>
              </a:rPr>
              <a:t>排列的公式表示为</a:t>
            </a:r>
          </a:p>
        </p:txBody>
      </p:sp>
      <p:sp>
        <p:nvSpPr>
          <p:cNvPr id="40" name="文本框 39"/>
          <p:cNvSpPr txBox="1"/>
          <p:nvPr/>
        </p:nvSpPr>
        <p:spPr>
          <a:xfrm>
            <a:off x="1412875" y="3591560"/>
            <a:ext cx="8943975" cy="1198880"/>
          </a:xfrm>
          <a:prstGeom prst="rect">
            <a:avLst/>
          </a:prstGeom>
        </p:spPr>
        <p:txBody>
          <a:bodyPr wrap="square">
            <a:spAutoFit/>
          </a:bodyPr>
          <a:lstStyle/>
          <a:p>
            <a:pPr marL="0" indent="0" algn="just" defTabSz="266700">
              <a:spcAft>
                <a:spcPct val="0"/>
              </a:spcAft>
            </a:pPr>
            <a:r>
              <a:rPr lang="zh-CN" altLang="en-US" sz="2400" b="1">
                <a:solidFill>
                  <a:srgbClr val="0000FF"/>
                </a:solidFill>
                <a:latin typeface="宋体" panose="02010600030101010101" pitchFamily="2" charset="-122"/>
                <a:ea typeface="宋体" panose="02010600030101010101" pitchFamily="2" charset="-122"/>
              </a:rPr>
              <a:t>其中</a:t>
            </a:r>
            <a:r>
              <a:rPr lang="en-US" altLang="zh-CN" sz="2400" b="1">
                <a:solidFill>
                  <a:srgbClr val="0000FF"/>
                </a:solidFill>
                <a:latin typeface="宋体" panose="02010600030101010101" pitchFamily="2" charset="-122"/>
                <a:ea typeface="宋体" panose="02010600030101010101" pitchFamily="2" charset="-122"/>
              </a:rPr>
              <a:t>n</a:t>
            </a:r>
            <a:r>
              <a:rPr lang="zh-CN" altLang="en-US" sz="2400" b="1">
                <a:solidFill>
                  <a:srgbClr val="0000FF"/>
                </a:solidFill>
                <a:latin typeface="宋体" panose="02010600030101010101" pitchFamily="2" charset="-122"/>
                <a:ea typeface="宋体" panose="02010600030101010101" pitchFamily="2" charset="-122"/>
              </a:rPr>
              <a:t>表示元素的总数，</a:t>
            </a:r>
            <a:r>
              <a:rPr lang="en-US" altLang="zh-CN" sz="2400" b="1">
                <a:solidFill>
                  <a:srgbClr val="0000FF"/>
                </a:solidFill>
                <a:latin typeface="宋体" panose="02010600030101010101" pitchFamily="2" charset="-122"/>
                <a:ea typeface="宋体" panose="02010600030101010101" pitchFamily="2" charset="-122"/>
              </a:rPr>
              <a:t>m</a:t>
            </a:r>
            <a:r>
              <a:rPr lang="zh-CN" altLang="en-US" sz="2400" b="1">
                <a:solidFill>
                  <a:srgbClr val="0000FF"/>
                </a:solidFill>
                <a:latin typeface="宋体" panose="02010600030101010101" pitchFamily="2" charset="-122"/>
                <a:ea typeface="宋体" panose="02010600030101010101" pitchFamily="2" charset="-122"/>
              </a:rPr>
              <a:t>表示取出的元素个数。</a:t>
            </a:r>
          </a:p>
          <a:p>
            <a:pPr marL="0" indent="0" algn="just" defTabSz="266700">
              <a:spcAft>
                <a:spcPct val="0"/>
              </a:spcAft>
            </a:pPr>
            <a:r>
              <a:rPr lang="en-US" altLang="zh-CN" sz="2400" b="1">
                <a:solidFill>
                  <a:srgbClr val="0000FF"/>
                </a:solidFill>
                <a:latin typeface="宋体" panose="02010600030101010101" pitchFamily="2" charset="-122"/>
                <a:ea typeface="宋体" panose="02010600030101010101" pitchFamily="2" charset="-122"/>
              </a:rPr>
              <a:t> </a:t>
            </a:r>
          </a:p>
          <a:p>
            <a:pPr marL="0" indent="0" algn="just" defTabSz="266700">
              <a:spcAft>
                <a:spcPct val="0"/>
              </a:spcAft>
            </a:pPr>
            <a:r>
              <a:rPr lang="zh-CN" altLang="en-US" sz="2400" b="1">
                <a:solidFill>
                  <a:srgbClr val="0000FF"/>
                </a:solidFill>
                <a:latin typeface="宋体" panose="02010600030101010101" pitchFamily="2" charset="-122"/>
                <a:ea typeface="宋体" panose="02010600030101010101" pitchFamily="2" charset="-122"/>
              </a:rPr>
              <a:t>组合的公式表示为</a:t>
            </a:r>
          </a:p>
        </p:txBody>
      </p:sp>
      <p:sp>
        <p:nvSpPr>
          <p:cNvPr id="41" name="文本框 40"/>
          <p:cNvSpPr txBox="1"/>
          <p:nvPr/>
        </p:nvSpPr>
        <p:spPr>
          <a:xfrm>
            <a:off x="1412875" y="5708650"/>
            <a:ext cx="7235825" cy="460375"/>
          </a:xfrm>
          <a:prstGeom prst="rect">
            <a:avLst/>
          </a:prstGeom>
        </p:spPr>
        <p:txBody>
          <a:bodyPr wrap="square">
            <a:spAutoFit/>
          </a:bodyPr>
          <a:lstStyle/>
          <a:p>
            <a:pPr marL="0" indent="0" algn="just" defTabSz="266700">
              <a:spcAft>
                <a:spcPct val="0"/>
              </a:spcAft>
            </a:pPr>
            <a:r>
              <a:rPr lang="zh-CN" altLang="en-US" sz="2400" b="1" dirty="0">
                <a:solidFill>
                  <a:srgbClr val="0000FF"/>
                </a:solidFill>
                <a:latin typeface="宋体" panose="02010600030101010101" pitchFamily="2" charset="-122"/>
                <a:ea typeface="宋体" panose="02010600030101010101" pitchFamily="2" charset="-122"/>
              </a:rPr>
              <a:t>其中</a:t>
            </a:r>
            <a:r>
              <a:rPr lang="en-US" altLang="zh-CN" sz="2400" b="1" dirty="0">
                <a:solidFill>
                  <a:srgbClr val="0000FF"/>
                </a:solidFill>
                <a:latin typeface="宋体" panose="02010600030101010101" pitchFamily="2" charset="-122"/>
                <a:ea typeface="宋体" panose="02010600030101010101" pitchFamily="2" charset="-122"/>
              </a:rPr>
              <a:t>n</a:t>
            </a:r>
            <a:r>
              <a:rPr lang="zh-CN" altLang="en-US" sz="2400" b="1" dirty="0">
                <a:solidFill>
                  <a:srgbClr val="0000FF"/>
                </a:solidFill>
                <a:latin typeface="宋体" panose="02010600030101010101" pitchFamily="2" charset="-122"/>
                <a:ea typeface="宋体" panose="02010600030101010101" pitchFamily="2" charset="-122"/>
              </a:rPr>
              <a:t>表示元素的总数，</a:t>
            </a:r>
            <a:r>
              <a:rPr lang="en-US" altLang="zh-CN" sz="2400" b="1" dirty="0">
                <a:solidFill>
                  <a:srgbClr val="0000FF"/>
                </a:solidFill>
                <a:latin typeface="宋体" panose="02010600030101010101" pitchFamily="2" charset="-122"/>
                <a:ea typeface="宋体" panose="02010600030101010101" pitchFamily="2" charset="-122"/>
              </a:rPr>
              <a:t>m</a:t>
            </a:r>
            <a:r>
              <a:rPr lang="zh-CN" altLang="en-US" sz="2400" b="1" dirty="0">
                <a:solidFill>
                  <a:srgbClr val="0000FF"/>
                </a:solidFill>
                <a:latin typeface="宋体" panose="02010600030101010101" pitchFamily="2" charset="-122"/>
                <a:ea typeface="宋体" panose="02010600030101010101" pitchFamily="2" charset="-122"/>
              </a:rPr>
              <a:t>表示取出的元素个数。</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4D8C357C-7032-8567-7056-57E4A8413948}"/>
                  </a:ext>
                </a:extLst>
              </p:cNvPr>
              <p:cNvSpPr txBox="1"/>
              <p:nvPr/>
            </p:nvSpPr>
            <p:spPr>
              <a:xfrm>
                <a:off x="2532558" y="2676671"/>
                <a:ext cx="6098240" cy="650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smtClean="0">
                          <a:latin typeface="Cambria Math" panose="02040503050406030204" pitchFamily="18" charset="0"/>
                        </a:rPr>
                        <m:t>𝐀</m:t>
                      </m:r>
                      <m:d>
                        <m:dPr>
                          <m:sepChr m:val=","/>
                          <m:ctrlPr>
                            <a:rPr lang="zh-CN" altLang="en-US" b="1" i="1">
                              <a:latin typeface="Cambria Math" panose="02040503050406030204" pitchFamily="18" charset="0"/>
                            </a:rPr>
                          </m:ctrlPr>
                        </m:dPr>
                        <m:e>
                          <m:r>
                            <a:rPr lang="zh-CN" altLang="en-US" b="1" i="0">
                              <a:latin typeface="Cambria Math" panose="02040503050406030204" pitchFamily="18" charset="0"/>
                            </a:rPr>
                            <m:t>𝐧</m:t>
                          </m:r>
                        </m:e>
                        <m:e>
                          <m:r>
                            <a:rPr lang="zh-CN" altLang="en-US" b="1" i="0">
                              <a:latin typeface="Cambria Math" panose="02040503050406030204" pitchFamily="18" charset="0"/>
                            </a:rPr>
                            <m:t>𝐦</m:t>
                          </m:r>
                        </m:e>
                      </m:d>
                      <m:r>
                        <a:rPr lang="zh-CN" altLang="en-US" b="0" i="0">
                          <a:latin typeface="Cambria Math" panose="02040503050406030204" pitchFamily="18" charset="0"/>
                        </a:rPr>
                        <m:t>=</m:t>
                      </m:r>
                      <m:f>
                        <m:fPr>
                          <m:ctrlPr>
                            <a:rPr lang="zh-CN" altLang="en-US" b="0" i="1">
                              <a:solidFill>
                                <a:srgbClr val="836967"/>
                              </a:solidFill>
                              <a:latin typeface="Cambria Math" panose="02040503050406030204" pitchFamily="18" charset="0"/>
                            </a:rPr>
                          </m:ctrlPr>
                        </m:fPr>
                        <m:num>
                          <m:r>
                            <a:rPr lang="zh-CN" altLang="en-US" b="1" i="0">
                              <a:latin typeface="Cambria Math" panose="02040503050406030204" pitchFamily="18" charset="0"/>
                            </a:rPr>
                            <m:t>𝐧</m:t>
                          </m:r>
                          <m:r>
                            <a:rPr lang="zh-CN" altLang="en-US" b="0" i="0">
                              <a:latin typeface="Cambria Math" panose="02040503050406030204" pitchFamily="18" charset="0"/>
                            </a:rPr>
                            <m:t>!</m:t>
                          </m:r>
                        </m:num>
                        <m:den>
                          <m:d>
                            <m:dPr>
                              <m:ctrlPr>
                                <a:rPr lang="zh-CN" altLang="en-US" b="0" i="1">
                                  <a:latin typeface="Cambria Math" panose="02040503050406030204" pitchFamily="18" charset="0"/>
                                </a:rPr>
                              </m:ctrlPr>
                            </m:dPr>
                            <m:e>
                              <m:r>
                                <a:rPr lang="zh-CN" altLang="en-US" b="1" i="0">
                                  <a:latin typeface="Cambria Math" panose="02040503050406030204" pitchFamily="18" charset="0"/>
                                </a:rPr>
                                <m:t>𝐧</m:t>
                              </m:r>
                              <m:r>
                                <a:rPr lang="zh-CN" altLang="en-US" b="0" i="0">
                                  <a:latin typeface="Cambria Math" panose="02040503050406030204" pitchFamily="18" charset="0"/>
                                </a:rPr>
                                <m:t>−</m:t>
                              </m:r>
                              <m:r>
                                <a:rPr lang="zh-CN" altLang="en-US" b="1" i="0">
                                  <a:latin typeface="Cambria Math" panose="02040503050406030204" pitchFamily="18" charset="0"/>
                                </a:rPr>
                                <m:t>𝐦</m:t>
                              </m:r>
                            </m:e>
                          </m:d>
                          <m:r>
                            <a:rPr lang="zh-CN" altLang="en-US" b="0" i="0">
                              <a:latin typeface="Cambria Math" panose="02040503050406030204" pitchFamily="18" charset="0"/>
                            </a:rPr>
                            <m:t>!</m:t>
                          </m:r>
                        </m:den>
                      </m:f>
                    </m:oMath>
                  </m:oMathPara>
                </a14:m>
                <a:endParaRPr lang="zh-CN" altLang="en-US" dirty="0">
                  <a:latin typeface="宋体" panose="02010600030101010101" pitchFamily="2" charset="-122"/>
                  <a:ea typeface="宋体" panose="02010600030101010101" pitchFamily="2" charset="-122"/>
                </a:endParaRPr>
              </a:p>
            </p:txBody>
          </p:sp>
        </mc:Choice>
        <mc:Fallback>
          <p:sp>
            <p:nvSpPr>
              <p:cNvPr id="4" name="文本框 3">
                <a:extLst>
                  <a:ext uri="{FF2B5EF4-FFF2-40B4-BE49-F238E27FC236}">
                    <a16:creationId xmlns:a16="http://schemas.microsoft.com/office/drawing/2014/main" id="{4D8C357C-7032-8567-7056-57E4A8413948}"/>
                  </a:ext>
                </a:extLst>
              </p:cNvPr>
              <p:cNvSpPr txBox="1">
                <a:spLocks noRot="1" noChangeAspect="1" noMove="1" noResize="1" noEditPoints="1" noAdjustHandles="1" noChangeArrowheads="1" noChangeShapeType="1" noTextEdit="1"/>
              </p:cNvSpPr>
              <p:nvPr/>
            </p:nvSpPr>
            <p:spPr>
              <a:xfrm>
                <a:off x="2532558" y="2676671"/>
                <a:ext cx="6098240" cy="65011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07D78A84-8603-B7E1-4B0B-A4EDF63FABDF}"/>
                  </a:ext>
                </a:extLst>
              </p:cNvPr>
              <p:cNvSpPr txBox="1"/>
              <p:nvPr/>
            </p:nvSpPr>
            <p:spPr>
              <a:xfrm>
                <a:off x="2835742" y="4829936"/>
                <a:ext cx="6098240" cy="650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smtClean="0"/>
                        <m:t>𝐂</m:t>
                      </m:r>
                      <m:d>
                        <m:dPr>
                          <m:sepChr m:val=","/>
                          <m:ctrlPr>
                            <a:rPr lang="zh-CN" altLang="en-US" b="1" i="1"/>
                          </m:ctrlPr>
                        </m:dPr>
                        <m:e>
                          <m:r>
                            <a:rPr lang="zh-CN" altLang="en-US" b="1" i="0"/>
                            <m:t>𝐧</m:t>
                          </m:r>
                        </m:e>
                        <m:e>
                          <m:r>
                            <a:rPr lang="zh-CN" altLang="en-US" b="1" i="0"/>
                            <m:t>𝐦</m:t>
                          </m:r>
                        </m:e>
                      </m:d>
                      <m:r>
                        <a:rPr lang="zh-CN" altLang="en-US" b="0" i="0"/>
                        <m:t>=</m:t>
                      </m:r>
                      <m:f>
                        <m:fPr>
                          <m:ctrlPr>
                            <a:rPr lang="zh-CN" altLang="en-US" b="0" i="1">
                              <a:solidFill>
                                <a:srgbClr val="836967"/>
                              </a:solidFill>
                            </a:rPr>
                          </m:ctrlPr>
                        </m:fPr>
                        <m:num>
                          <m:r>
                            <a:rPr lang="zh-CN" altLang="en-US" b="1" i="0"/>
                            <m:t>𝐧</m:t>
                          </m:r>
                          <m:r>
                            <a:rPr lang="zh-CN" altLang="en-US" b="0" i="0"/>
                            <m:t>!</m:t>
                          </m:r>
                        </m:num>
                        <m:den>
                          <m:r>
                            <a:rPr lang="zh-CN" altLang="en-US" b="1" i="0"/>
                            <m:t>𝐦</m:t>
                          </m:r>
                          <m:r>
                            <a:rPr lang="zh-CN" altLang="en-US" b="0" i="0"/>
                            <m:t>!∗</m:t>
                          </m:r>
                          <m:d>
                            <m:dPr>
                              <m:ctrlPr>
                                <a:rPr lang="zh-CN" altLang="en-US" b="0" i="1"/>
                              </m:ctrlPr>
                            </m:dPr>
                            <m:e>
                              <m:r>
                                <a:rPr lang="zh-CN" altLang="en-US" b="1" i="0"/>
                                <m:t>𝐧</m:t>
                              </m:r>
                              <m:r>
                                <a:rPr lang="zh-CN" altLang="en-US" b="0" i="0"/>
                                <m:t>−</m:t>
                              </m:r>
                              <m:r>
                                <a:rPr lang="zh-CN" altLang="en-US" b="1" i="0"/>
                                <m:t>𝐦</m:t>
                              </m:r>
                            </m:e>
                          </m:d>
                          <m:r>
                            <a:rPr lang="zh-CN" altLang="en-US" b="0" i="0"/>
                            <m:t>!</m:t>
                          </m:r>
                        </m:den>
                      </m:f>
                    </m:oMath>
                  </m:oMathPara>
                </a14:m>
                <a:endParaRPr lang="zh-CN" altLang="en-US" dirty="0">
                  <a:latin typeface="宋体" panose="02010600030101010101" pitchFamily="2" charset="-122"/>
                  <a:ea typeface="宋体" panose="02010600030101010101" pitchFamily="2" charset="-122"/>
                </a:endParaRPr>
              </a:p>
            </p:txBody>
          </p:sp>
        </mc:Choice>
        <mc:Fallback>
          <p:sp>
            <p:nvSpPr>
              <p:cNvPr id="6" name="文本框 5">
                <a:extLst>
                  <a:ext uri="{FF2B5EF4-FFF2-40B4-BE49-F238E27FC236}">
                    <a16:creationId xmlns:a16="http://schemas.microsoft.com/office/drawing/2014/main" id="{07D78A84-8603-B7E1-4B0B-A4EDF63FABDF}"/>
                  </a:ext>
                </a:extLst>
              </p:cNvPr>
              <p:cNvSpPr txBox="1">
                <a:spLocks noRot="1" noChangeAspect="1" noMove="1" noResize="1" noEditPoints="1" noAdjustHandles="1" noChangeArrowheads="1" noChangeShapeType="1" noTextEdit="1"/>
              </p:cNvSpPr>
              <p:nvPr/>
            </p:nvSpPr>
            <p:spPr>
              <a:xfrm>
                <a:off x="2835742" y="4829936"/>
                <a:ext cx="6098240" cy="650114"/>
              </a:xfrm>
              <a:prstGeom prst="rect">
                <a:avLst/>
              </a:prstGeom>
              <a:blipFill>
                <a:blip r:embed="rId8"/>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85DAC771-8AAE-3017-C904-4091217AA7A8}"/>
              </a:ext>
            </a:extLst>
          </p:cNvPr>
          <p:cNvSpPr txBox="1"/>
          <p:nvPr/>
        </p:nvSpPr>
        <p:spPr>
          <a:xfrm>
            <a:off x="9117105" y="4006334"/>
            <a:ext cx="1412876" cy="523220"/>
          </a:xfrm>
          <a:prstGeom prst="rect">
            <a:avLst/>
          </a:prstGeom>
          <a:noFill/>
        </p:spPr>
        <p:txBody>
          <a:bodyPr wrap="square" rtlCol="0">
            <a:spAutoFit/>
          </a:bodyPr>
          <a:lstStyle/>
          <a:p>
            <a:r>
              <a:rPr lang="en-US" altLang="zh-CN" sz="2800" dirty="0"/>
              <a:t>0!=1</a:t>
            </a:r>
            <a:endParaRPr lang="zh-CN" altLang="en-US" sz="2800" dirty="0"/>
          </a:p>
        </p:txBody>
      </p:sp>
    </p:spTree>
    <p:custDataLst>
      <p:tags r:id="rId1"/>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排列组合</a:t>
            </a:r>
          </a:p>
        </p:txBody>
      </p:sp>
      <p:sp>
        <p:nvSpPr>
          <p:cNvPr id="11" name="Title 6"/>
          <p:cNvSpPr txBox="1"/>
          <p:nvPr>
            <p:custDataLst>
              <p:tags r:id="rId6"/>
            </p:custDataLst>
          </p:nvPr>
        </p:nvSpPr>
        <p:spPr>
          <a:xfrm>
            <a:off x="764241" y="1818350"/>
            <a:ext cx="10663518" cy="4628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n-ea"/>
                <a:cs typeface="微软雅黑" panose="020B0503020204020204" charset="-122"/>
              </a:rPr>
              <a:t>（2019CSP-S）6.由数字1，1，2，4，8，8所组成的不同的4位数的个数是（ ）</a:t>
            </a: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n-ea"/>
                <a:cs typeface="微软雅黑" panose="020B0503020204020204" charset="-122"/>
              </a:rPr>
              <a:t>A.104 B.102 C.98 D.100</a:t>
            </a:r>
            <a:endParaRPr lang="en-US" altLang="zh-CN" sz="2000" spc="100" dirty="0">
              <a:ln w="3175">
                <a:noFill/>
                <a:prstDash val="dash"/>
              </a:ln>
              <a:solidFill>
                <a:schemeClr val="dk1">
                  <a:lumMod val="75000"/>
                  <a:lumOff val="25000"/>
                </a:schemeClr>
              </a:solidFill>
              <a:uFillTx/>
              <a:latin typeface="+mn-ea"/>
              <a:cs typeface="微软雅黑" panose="020B0503020204020204" charset="-122"/>
            </a:endParaRPr>
          </a:p>
          <a:p>
            <a:pPr algn="l" fontAlgn="auto">
              <a:lnSpc>
                <a:spcPct val="120000"/>
              </a:lnSpc>
              <a:spcAft>
                <a:spcPts val="800"/>
              </a:spcAft>
            </a:pPr>
            <a:endParaRPr lang="en-US" altLang="zh-CN" sz="2000" spc="100" dirty="0">
              <a:ln w="3175">
                <a:noFill/>
                <a:prstDash val="dash"/>
              </a:ln>
              <a:solidFill>
                <a:schemeClr val="dk1">
                  <a:lumMod val="75000"/>
                  <a:lumOff val="25000"/>
                </a:schemeClr>
              </a:solidFill>
              <a:uFillTx/>
              <a:latin typeface="+mn-ea"/>
              <a:cs typeface="微软雅黑" panose="020B0503020204020204" charset="-122"/>
            </a:endParaRPr>
          </a:p>
          <a:p>
            <a:pPr algn="just"/>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2021CSP-J</a:t>
            </a:r>
            <a:r>
              <a:rPr lang="zh-CN" altLang="zh-CN" sz="2000" b="1" kern="100" dirty="0">
                <a:effectLst/>
                <a:latin typeface="+mn-ea"/>
                <a:cs typeface="宋体" panose="02010600030101010101" pitchFamily="2" charset="-122"/>
              </a:rPr>
              <a:t>）</a:t>
            </a:r>
            <a:r>
              <a:rPr lang="en-US" altLang="zh-CN" sz="2000" kern="100" dirty="0">
                <a:effectLst/>
                <a:latin typeface="+mn-ea"/>
                <a:cs typeface="宋体" panose="02010600030101010101" pitchFamily="2" charset="-122"/>
              </a:rPr>
              <a:t>12.</a:t>
            </a:r>
            <a:r>
              <a:rPr lang="zh-CN" altLang="zh-CN" sz="2000" kern="100" dirty="0">
                <a:effectLst/>
                <a:latin typeface="+mn-ea"/>
                <a:cs typeface="宋体" panose="02010600030101010101" pitchFamily="2" charset="-122"/>
              </a:rPr>
              <a:t>由</a:t>
            </a:r>
            <a:r>
              <a:rPr lang="en-US" altLang="zh-CN" sz="2000" kern="100" dirty="0">
                <a:effectLst/>
                <a:latin typeface="+mn-ea"/>
                <a:cs typeface="宋体" panose="02010600030101010101" pitchFamily="2" charset="-122"/>
              </a:rPr>
              <a:t> 1</a:t>
            </a:r>
            <a:r>
              <a:rPr lang="zh-CN" altLang="zh-CN" sz="2000" kern="100" dirty="0">
                <a:effectLst/>
                <a:latin typeface="+mn-ea"/>
                <a:cs typeface="宋体" panose="02010600030101010101" pitchFamily="2" charset="-122"/>
              </a:rPr>
              <a:t>，</a:t>
            </a:r>
            <a:r>
              <a:rPr lang="en-US" altLang="zh-CN" sz="2000" kern="100" dirty="0">
                <a:effectLst/>
                <a:latin typeface="+mn-ea"/>
                <a:cs typeface="宋体" panose="02010600030101010101" pitchFamily="2" charset="-122"/>
              </a:rPr>
              <a:t>1</a:t>
            </a:r>
            <a:r>
              <a:rPr lang="zh-CN" altLang="zh-CN" sz="2000" kern="100" dirty="0">
                <a:effectLst/>
                <a:latin typeface="+mn-ea"/>
                <a:cs typeface="宋体" panose="02010600030101010101" pitchFamily="2" charset="-122"/>
              </a:rPr>
              <a:t>，</a:t>
            </a:r>
            <a:r>
              <a:rPr lang="en-US" altLang="zh-CN" sz="2000" kern="100" dirty="0">
                <a:effectLst/>
                <a:latin typeface="+mn-ea"/>
                <a:cs typeface="宋体" panose="02010600030101010101" pitchFamily="2" charset="-122"/>
              </a:rPr>
              <a:t>2</a:t>
            </a:r>
            <a:r>
              <a:rPr lang="zh-CN" altLang="zh-CN" sz="2000" kern="100" dirty="0">
                <a:effectLst/>
                <a:latin typeface="+mn-ea"/>
                <a:cs typeface="宋体" panose="02010600030101010101" pitchFamily="2" charset="-122"/>
              </a:rPr>
              <a:t>，</a:t>
            </a:r>
            <a:r>
              <a:rPr lang="en-US" altLang="zh-CN" sz="2000" kern="100" dirty="0">
                <a:effectLst/>
                <a:latin typeface="+mn-ea"/>
                <a:cs typeface="宋体" panose="02010600030101010101" pitchFamily="2" charset="-122"/>
              </a:rPr>
              <a:t>2</a:t>
            </a:r>
            <a:r>
              <a:rPr lang="zh-CN" altLang="zh-CN" sz="2000" kern="100" dirty="0">
                <a:effectLst/>
                <a:latin typeface="+mn-ea"/>
                <a:cs typeface="宋体" panose="02010600030101010101" pitchFamily="2" charset="-122"/>
              </a:rPr>
              <a:t>，</a:t>
            </a:r>
            <a:r>
              <a:rPr lang="en-US" altLang="zh-CN" sz="2000" kern="100" dirty="0">
                <a:effectLst/>
                <a:latin typeface="+mn-ea"/>
                <a:cs typeface="宋体" panose="02010600030101010101" pitchFamily="2" charset="-122"/>
              </a:rPr>
              <a:t>3 </a:t>
            </a:r>
            <a:r>
              <a:rPr lang="zh-CN" altLang="zh-CN" sz="2000" kern="100" dirty="0">
                <a:effectLst/>
                <a:latin typeface="+mn-ea"/>
                <a:cs typeface="宋体" panose="02010600030101010101" pitchFamily="2" charset="-122"/>
              </a:rPr>
              <a:t>这五个数字组成不同的三位数有（ ）种。</a:t>
            </a:r>
            <a:endParaRPr lang="zh-CN" altLang="zh-CN" sz="2000" kern="100" dirty="0">
              <a:effectLst/>
              <a:latin typeface="+mn-ea"/>
              <a:cs typeface="Times New Roman" panose="02020603050405020304" pitchFamily="18" charset="0"/>
            </a:endParaRPr>
          </a:p>
          <a:p>
            <a:pPr algn="just"/>
            <a:r>
              <a:rPr lang="en-US" altLang="zh-CN" sz="2000" kern="100" dirty="0">
                <a:effectLst/>
                <a:latin typeface="+mn-ea"/>
                <a:cs typeface="宋体" panose="02010600030101010101" pitchFamily="2" charset="-122"/>
              </a:rPr>
              <a:t> A.18 B. 15 C. 12 D. 24</a:t>
            </a:r>
          </a:p>
          <a:p>
            <a:pPr algn="just"/>
            <a:endParaRPr lang="en-US" altLang="zh-CN" sz="2000" kern="100" dirty="0">
              <a:latin typeface="+mn-ea"/>
              <a:cs typeface="Times New Roman" panose="02020603050405020304" pitchFamily="18" charset="0"/>
            </a:endParaRPr>
          </a:p>
          <a:p>
            <a:pPr algn="just"/>
            <a:r>
              <a:rPr lang="zh-CN" altLang="zh-CN" sz="2000" kern="100" dirty="0">
                <a:effectLst/>
                <a:latin typeface="+mn-ea"/>
                <a:cs typeface="宋体" panose="02010600030101010101" pitchFamily="2" charset="-122"/>
              </a:rPr>
              <a:t>（</a:t>
            </a:r>
            <a:r>
              <a:rPr lang="en-US" altLang="zh-CN" sz="2000" kern="100" dirty="0">
                <a:effectLst/>
                <a:latin typeface="+mn-ea"/>
                <a:cs typeface="宋体" panose="02010600030101010101" pitchFamily="2" charset="-122"/>
              </a:rPr>
              <a:t>2023CSP-S</a:t>
            </a:r>
            <a:r>
              <a:rPr lang="zh-CN" altLang="zh-CN" sz="2000" kern="100" dirty="0">
                <a:effectLst/>
                <a:latin typeface="+mn-ea"/>
                <a:cs typeface="宋体" panose="02010600030101010101" pitchFamily="2" charset="-122"/>
              </a:rPr>
              <a:t>）</a:t>
            </a:r>
            <a:r>
              <a:rPr lang="en-US" altLang="zh-CN" sz="2000" kern="100" dirty="0">
                <a:effectLst/>
                <a:latin typeface="+mn-ea"/>
                <a:cs typeface="宋体" panose="02010600030101010101" pitchFamily="2" charset="-122"/>
              </a:rPr>
              <a:t>2. 0,1,2,3,4 </a:t>
            </a:r>
            <a:r>
              <a:rPr lang="zh-CN" altLang="zh-CN" sz="2000" kern="100" dirty="0">
                <a:effectLst/>
                <a:latin typeface="+mn-ea"/>
                <a:cs typeface="宋体" panose="02010600030101010101" pitchFamily="2" charset="-122"/>
              </a:rPr>
              <a:t>中选取</a:t>
            </a:r>
            <a:r>
              <a:rPr lang="en-US" altLang="zh-CN" sz="2000" kern="100" dirty="0">
                <a:effectLst/>
                <a:latin typeface="+mn-ea"/>
                <a:cs typeface="宋体" panose="02010600030101010101" pitchFamily="2" charset="-122"/>
              </a:rPr>
              <a:t>4</a:t>
            </a:r>
            <a:r>
              <a:rPr lang="zh-CN" altLang="zh-CN" sz="2000" kern="100" dirty="0">
                <a:effectLst/>
                <a:latin typeface="+mn-ea"/>
                <a:cs typeface="宋体" panose="02010600030101010101" pitchFamily="2" charset="-122"/>
              </a:rPr>
              <a:t>个数字，能组成个不同四位数。</a:t>
            </a:r>
            <a:r>
              <a:rPr lang="en-US" altLang="zh-CN" sz="2000" kern="100" dirty="0">
                <a:effectLst/>
                <a:latin typeface="+mn-ea"/>
                <a:cs typeface="宋体" panose="02010600030101010101" pitchFamily="2" charset="-122"/>
              </a:rPr>
              <a:t>(</a:t>
            </a:r>
            <a:r>
              <a:rPr lang="zh-CN" altLang="zh-CN" sz="2000" kern="100" dirty="0">
                <a:effectLst/>
                <a:latin typeface="+mn-ea"/>
                <a:cs typeface="宋体" panose="02010600030101010101" pitchFamily="2" charset="-122"/>
              </a:rPr>
              <a:t>注</a:t>
            </a:r>
            <a:r>
              <a:rPr lang="en-US" altLang="zh-CN" sz="2000" kern="100" dirty="0">
                <a:effectLst/>
                <a:latin typeface="+mn-ea"/>
                <a:cs typeface="宋体" panose="02010600030101010101" pitchFamily="2" charset="-122"/>
              </a:rPr>
              <a:t>: </a:t>
            </a:r>
            <a:r>
              <a:rPr lang="zh-CN" altLang="zh-CN" sz="2000" kern="100" dirty="0">
                <a:effectLst/>
                <a:latin typeface="+mn-ea"/>
                <a:cs typeface="宋体" panose="02010600030101010101" pitchFamily="2" charset="-122"/>
              </a:rPr>
              <a:t>最小的四位数是</a:t>
            </a:r>
            <a:r>
              <a:rPr lang="en-US" altLang="zh-CN" sz="2000" kern="100" dirty="0">
                <a:effectLst/>
                <a:latin typeface="+mn-ea"/>
                <a:cs typeface="宋体" panose="02010600030101010101" pitchFamily="2" charset="-122"/>
              </a:rPr>
              <a:t> 1000</a:t>
            </a:r>
            <a:r>
              <a:rPr lang="zh-CN" altLang="zh-CN" sz="2000" kern="100" dirty="0">
                <a:effectLst/>
                <a:latin typeface="+mn-ea"/>
                <a:cs typeface="宋体" panose="02010600030101010101" pitchFamily="2" charset="-122"/>
              </a:rPr>
              <a:t>最大的四位数是</a:t>
            </a:r>
            <a:r>
              <a:rPr lang="en-US" altLang="zh-CN" sz="2000" kern="100" dirty="0">
                <a:effectLst/>
                <a:latin typeface="+mn-ea"/>
                <a:cs typeface="宋体" panose="02010600030101010101" pitchFamily="2" charset="-122"/>
              </a:rPr>
              <a:t>9999)</a:t>
            </a:r>
            <a:endParaRPr lang="zh-CN" altLang="zh-CN" sz="2000" kern="100" dirty="0">
              <a:effectLst/>
              <a:latin typeface="+mn-ea"/>
              <a:cs typeface="Times New Roman" panose="02020603050405020304" pitchFamily="18" charset="0"/>
            </a:endParaRPr>
          </a:p>
          <a:p>
            <a:pPr algn="just"/>
            <a:r>
              <a:rPr lang="en-US" altLang="zh-CN" sz="2000" kern="100" dirty="0">
                <a:effectLst/>
                <a:latin typeface="+mn-ea"/>
                <a:cs typeface="宋体" panose="02010600030101010101" pitchFamily="2" charset="-122"/>
              </a:rPr>
              <a:t>A.96 B.18 C.120 D.84</a:t>
            </a:r>
            <a:endParaRPr lang="zh-CN" altLang="zh-CN" sz="2000" kern="100" dirty="0">
              <a:effectLst/>
              <a:latin typeface="+mn-ea"/>
              <a:cs typeface="Times New Roman" panose="02020603050405020304" pitchFamily="18" charset="0"/>
            </a:endParaRPr>
          </a:p>
          <a:p>
            <a:pPr algn="just"/>
            <a:endParaRPr lang="zh-CN" altLang="zh-CN" sz="2000" kern="100" dirty="0">
              <a:effectLst/>
              <a:latin typeface="+mn-ea"/>
              <a:cs typeface="Times New Roman" panose="02020603050405020304" pitchFamily="18" charset="0"/>
            </a:endParaRPr>
          </a:p>
          <a:p>
            <a:pPr algn="l" fontAlgn="auto">
              <a:lnSpc>
                <a:spcPct val="120000"/>
              </a:lnSpc>
              <a:spcAft>
                <a:spcPts val="800"/>
              </a:spcAft>
            </a:pPr>
            <a:endParaRPr lang="en-US" altLang="zh-CN" sz="2000" spc="100" dirty="0">
              <a:ln w="3175">
                <a:noFill/>
                <a:prstDash val="dash"/>
              </a:ln>
              <a:solidFill>
                <a:schemeClr val="dk1">
                  <a:lumMod val="75000"/>
                  <a:lumOff val="25000"/>
                </a:schemeClr>
              </a:solidFill>
              <a:uFillTx/>
              <a:latin typeface="+mn-ea"/>
              <a:cs typeface="微软雅黑" panose="020B0503020204020204" charset="-122"/>
            </a:endParaRPr>
          </a:p>
          <a:p>
            <a:pPr algn="l" fontAlgn="auto">
              <a:lnSpc>
                <a:spcPct val="120000"/>
              </a:lnSpc>
              <a:spcAft>
                <a:spcPts val="800"/>
              </a:spcAft>
            </a:pPr>
            <a:endParaRPr lang="en-US" altLang="zh-CN" sz="2000" spc="100" dirty="0">
              <a:ln w="3175">
                <a:noFill/>
                <a:prstDash val="dash"/>
              </a:ln>
              <a:solidFill>
                <a:schemeClr val="dk1">
                  <a:lumMod val="75000"/>
                  <a:lumOff val="25000"/>
                </a:schemeClr>
              </a:solidFill>
              <a:latin typeface="+mn-ea"/>
              <a:cs typeface="微软雅黑" panose="020B0503020204020204" charset="-122"/>
            </a:endParaRPr>
          </a:p>
          <a:p>
            <a:pPr algn="l" fontAlgn="auto">
              <a:lnSpc>
                <a:spcPct val="120000"/>
              </a:lnSpc>
              <a:spcAft>
                <a:spcPts val="800"/>
              </a:spcAft>
            </a:pPr>
            <a:endParaRPr lang="zh-CN" altLang="en-US" sz="2000" spc="100" dirty="0">
              <a:ln w="3175">
                <a:noFill/>
                <a:prstDash val="dash"/>
              </a:ln>
              <a:solidFill>
                <a:srgbClr val="FF0000"/>
              </a:solidFill>
              <a:uFillTx/>
              <a:latin typeface="+mn-ea"/>
              <a:cs typeface="微软雅黑" panose="020B0503020204020204" charset="-122"/>
            </a:endParaRPr>
          </a:p>
        </p:txBody>
      </p:sp>
    </p:spTree>
    <p:custDataLst>
      <p:tags r:id="rId1"/>
    </p:custData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a:extLst>
              <a:ext uri="{FF2B5EF4-FFF2-40B4-BE49-F238E27FC236}">
                <a16:creationId xmlns:a16="http://schemas.microsoft.com/office/drawing/2014/main" id="{81CE054B-F9B8-B357-3C20-B4726CC48DE5}"/>
              </a:ext>
            </a:extLst>
          </p:cNvPr>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排列组合</a:t>
            </a:r>
          </a:p>
        </p:txBody>
      </p:sp>
      <p:sp>
        <p:nvSpPr>
          <p:cNvPr id="5" name="文本框 4">
            <a:extLst>
              <a:ext uri="{FF2B5EF4-FFF2-40B4-BE49-F238E27FC236}">
                <a16:creationId xmlns:a16="http://schemas.microsoft.com/office/drawing/2014/main" id="{C9DA3440-4ACC-0D0C-BFFD-0E94975CA584}"/>
              </a:ext>
            </a:extLst>
          </p:cNvPr>
          <p:cNvSpPr txBox="1"/>
          <p:nvPr/>
        </p:nvSpPr>
        <p:spPr>
          <a:xfrm>
            <a:off x="874057" y="2078277"/>
            <a:ext cx="9681883" cy="3566874"/>
          </a:xfrm>
          <a:prstGeom prst="rect">
            <a:avLst/>
          </a:prstGeom>
          <a:noFill/>
        </p:spPr>
        <p:txBody>
          <a:bodyPr wrap="square">
            <a:spAutoFit/>
          </a:body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（2020CSP-J）10.5个小朋友并排站成一列，其中有两个小朋友是双胞胎，如果要求这两个双胞胎必须相邻，则有 ( ) 种不同排列方法?
A. 48 B. 36 C. 24 D. 72 </a:t>
            </a:r>
            <a:endPar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pPr>
            <a:endPar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（2020CSP-J）14. 10 个三好学生名额分配到 7 个班级，每个班级至少有一个名额，一共有 ( ) 种不同的分配方案；
A. 84 B. 72 C. 56 D. 504</a:t>
            </a:r>
          </a:p>
          <a:p>
            <a:pPr algn="l" fontAlgn="auto">
              <a:lnSpc>
                <a:spcPct val="120000"/>
              </a:lnSpc>
              <a:spcAft>
                <a:spcPts val="800"/>
              </a:spcAft>
            </a:pPr>
            <a:r>
              <a:rPr lang="zh-CN" altLang="en-US" sz="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endParaRPr lang="zh-CN" altLang="en-US" dirty="0"/>
          </a:p>
        </p:txBody>
      </p:sp>
    </p:spTree>
    <p:custDataLst>
      <p:tags r:id="rId1"/>
    </p:custDataLst>
    <p:extLst>
      <p:ext uri="{BB962C8B-B14F-4D97-AF65-F5344CB8AC3E}">
        <p14:creationId xmlns:p14="http://schemas.microsoft.com/office/powerpoint/2010/main" val="86314762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5"/>
            </p:custDataLst>
          </p:nvPr>
        </p:nvSpPr>
        <p:spPr>
          <a:xfrm>
            <a:off x="457200" y="1771650"/>
            <a:ext cx="11093824" cy="3824605"/>
          </a:xfrm>
          <a:prstGeom prst="rect">
            <a:avLst/>
          </a:prstGeom>
          <a:noFill/>
          <a:ln w="3175">
            <a:noFill/>
            <a:prstDash val="dash"/>
          </a:ln>
        </p:spPr>
        <p:txBody>
          <a:bodyPr wrap="square" lIns="63500" tIns="25400" rIns="63500" bIns="25400" anchor="ctr" anchorCtr="0">
            <a:normAutofit fontScale="25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8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（2020CSP-J）15.有五副不同颜色的手套 (共10只手套，每副手套左右手各1只 ) ，一次性从中取6只手套，请问恰好能配成两副手套的不同取法有 ( ) 种；</a:t>
            </a:r>
          </a:p>
          <a:p>
            <a:pPr algn="l" fontAlgn="auto">
              <a:lnSpc>
                <a:spcPct val="120000"/>
              </a:lnSpc>
              <a:spcAft>
                <a:spcPts val="800"/>
              </a:spcAft>
            </a:pPr>
            <a:r>
              <a:rPr lang="en-US" altLang="zh-CN" sz="8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a:t>
            </a:r>
            <a:r>
              <a:rPr lang="zh-CN" altLang="en-US" sz="8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120     B. 180   C. 150   D. 30</a:t>
            </a:r>
            <a:endParaRPr lang="en-US" altLang="zh-CN" sz="8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en-US" altLang="zh-CN" sz="8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8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（2020CSP-S）13. 从一个4×4的棋盘中选取不在同一行也不在同一列上的两个方格，共有( )
种方法。
A.60 B.72 C.86 D.64</a:t>
            </a:r>
            <a:endParaRPr lang="en-US" altLang="zh-CN" sz="8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8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 name="文本框 6">
            <a:extLst>
              <a:ext uri="{FF2B5EF4-FFF2-40B4-BE49-F238E27FC236}">
                <a16:creationId xmlns:a16="http://schemas.microsoft.com/office/drawing/2014/main" id="{81CE054B-F9B8-B357-3C20-B4726CC48DE5}"/>
              </a:ext>
            </a:extLst>
          </p:cNvPr>
          <p:cNvSpPr txBox="1"/>
          <p:nvPr>
            <p:custDataLst>
              <p:tags r:id="rId6"/>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排列组合</a:t>
            </a:r>
          </a:p>
        </p:txBody>
      </p:sp>
      <p:graphicFrame>
        <p:nvGraphicFramePr>
          <p:cNvPr id="4" name="表格 3">
            <a:extLst>
              <a:ext uri="{FF2B5EF4-FFF2-40B4-BE49-F238E27FC236}">
                <a16:creationId xmlns:a16="http://schemas.microsoft.com/office/drawing/2014/main" id="{17CDB1F0-3DF6-29E9-846C-315578E6CD39}"/>
              </a:ext>
            </a:extLst>
          </p:cNvPr>
          <p:cNvGraphicFramePr>
            <a:graphicFrameLocks noGrp="1"/>
          </p:cNvGraphicFramePr>
          <p:nvPr>
            <p:extLst>
              <p:ext uri="{D42A27DB-BD31-4B8C-83A1-F6EECF244321}">
                <p14:modId xmlns:p14="http://schemas.microsoft.com/office/powerpoint/2010/main" val="4098788390"/>
              </p:ext>
            </p:extLst>
          </p:nvPr>
        </p:nvGraphicFramePr>
        <p:xfrm>
          <a:off x="2855258" y="5363210"/>
          <a:ext cx="2743200" cy="805815"/>
        </p:xfrm>
        <a:graphic>
          <a:graphicData uri="http://schemas.openxmlformats.org/drawingml/2006/table">
            <a:tbl>
              <a:tblPr firstRow="1" firstCol="1" bandRow="1">
                <a:tableStyleId>{5C22544A-7EE6-4342-B048-85BDC9FD1C3A}</a:tableStyleId>
              </a:tblPr>
              <a:tblGrid>
                <a:gridCol w="687069">
                  <a:extLst>
                    <a:ext uri="{9D8B030D-6E8A-4147-A177-3AD203B41FA5}">
                      <a16:colId xmlns:a16="http://schemas.microsoft.com/office/drawing/2014/main" val="558341155"/>
                    </a:ext>
                  </a:extLst>
                </a:gridCol>
                <a:gridCol w="684531">
                  <a:extLst>
                    <a:ext uri="{9D8B030D-6E8A-4147-A177-3AD203B41FA5}">
                      <a16:colId xmlns:a16="http://schemas.microsoft.com/office/drawing/2014/main" val="3199206828"/>
                    </a:ext>
                  </a:extLst>
                </a:gridCol>
                <a:gridCol w="684531">
                  <a:extLst>
                    <a:ext uri="{9D8B030D-6E8A-4147-A177-3AD203B41FA5}">
                      <a16:colId xmlns:a16="http://schemas.microsoft.com/office/drawing/2014/main" val="1481241334"/>
                    </a:ext>
                  </a:extLst>
                </a:gridCol>
                <a:gridCol w="687069">
                  <a:extLst>
                    <a:ext uri="{9D8B030D-6E8A-4147-A177-3AD203B41FA5}">
                      <a16:colId xmlns:a16="http://schemas.microsoft.com/office/drawing/2014/main" val="1652307582"/>
                    </a:ext>
                  </a:extLst>
                </a:gridCol>
              </a:tblGrid>
              <a:tr h="202565">
                <a:tc>
                  <a:txBody>
                    <a:bodyPr/>
                    <a:lstStyle/>
                    <a:p>
                      <a:pPr algn="ctr"/>
                      <a:r>
                        <a:rPr lang="en-US" sz="1200" kern="100">
                          <a:effectLst/>
                        </a:rPr>
                        <a:t>1</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a:effectLst/>
                        </a:rPr>
                        <a:t>2</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a:effectLst/>
                        </a:rPr>
                        <a:t>3</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spc="-15">
                          <a:effectLst/>
                        </a:rPr>
                        <a:t>4</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extLst>
                  <a:ext uri="{0D108BD9-81ED-4DB2-BD59-A6C34878D82A}">
                    <a16:rowId xmlns:a16="http://schemas.microsoft.com/office/drawing/2014/main" val="3754677617"/>
                  </a:ext>
                </a:extLst>
              </a:tr>
              <a:tr h="200025">
                <a:tc>
                  <a:txBody>
                    <a:bodyPr/>
                    <a:lstStyle/>
                    <a:p>
                      <a:pPr algn="ctr"/>
                      <a:r>
                        <a:rPr lang="en-US" sz="1200" kern="100">
                          <a:effectLst/>
                        </a:rPr>
                        <a:t>5</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a:effectLst/>
                        </a:rPr>
                        <a:t>6</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a:effectLst/>
                        </a:rPr>
                        <a:t>7</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spc="-15">
                          <a:effectLst/>
                        </a:rPr>
                        <a:t>8</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extLst>
                  <a:ext uri="{0D108BD9-81ED-4DB2-BD59-A6C34878D82A}">
                    <a16:rowId xmlns:a16="http://schemas.microsoft.com/office/drawing/2014/main" val="1813303195"/>
                  </a:ext>
                </a:extLst>
              </a:tr>
              <a:tr h="200660">
                <a:tc>
                  <a:txBody>
                    <a:bodyPr/>
                    <a:lstStyle/>
                    <a:p>
                      <a:pPr algn="ctr"/>
                      <a:r>
                        <a:rPr lang="en-US" sz="1200" kern="100">
                          <a:effectLst/>
                        </a:rPr>
                        <a:t>9</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spc="-70">
                          <a:effectLst/>
                        </a:rPr>
                        <a:t>10</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spc="-70">
                          <a:effectLst/>
                        </a:rPr>
                        <a:t>11</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spc="-75">
                          <a:effectLst/>
                        </a:rPr>
                        <a:t>12</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extLst>
                  <a:ext uri="{0D108BD9-81ED-4DB2-BD59-A6C34878D82A}">
                    <a16:rowId xmlns:a16="http://schemas.microsoft.com/office/drawing/2014/main" val="1060592867"/>
                  </a:ext>
                </a:extLst>
              </a:tr>
              <a:tr h="202565">
                <a:tc>
                  <a:txBody>
                    <a:bodyPr/>
                    <a:lstStyle/>
                    <a:p>
                      <a:pPr algn="ctr"/>
                      <a:r>
                        <a:rPr lang="en-US" sz="1200" kern="100" spc="-70">
                          <a:effectLst/>
                        </a:rPr>
                        <a:t>13</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spc="-70">
                          <a:effectLst/>
                        </a:rPr>
                        <a:t>14</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spc="-70">
                          <a:effectLst/>
                        </a:rPr>
                        <a:t>15</a:t>
                      </a:r>
                      <a:endParaRPr lang="zh-CN" sz="1200" kern="10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tc>
                  <a:txBody>
                    <a:bodyPr/>
                    <a:lstStyle/>
                    <a:p>
                      <a:pPr algn="ctr"/>
                      <a:r>
                        <a:rPr lang="en-US" sz="1200" kern="100" spc="-75" dirty="0">
                          <a:effectLst/>
                        </a:rPr>
                        <a:t>16</a:t>
                      </a:r>
                      <a:endParaRPr lang="zh-CN" sz="1200" kern="100" dirty="0">
                        <a:effectLst/>
                        <a:latin typeface="宋体" panose="02010600030101010101" pitchFamily="2" charset="-122"/>
                        <a:ea typeface="宋体" panose="02010600030101010101" pitchFamily="2" charset="-122"/>
                        <a:cs typeface="宋体" panose="02010600030101010101" pitchFamily="2" charset="-122"/>
                      </a:endParaRPr>
                    </a:p>
                  </a:txBody>
                  <a:tcPr marL="0" marR="0" marT="0" marB="0"/>
                </a:tc>
                <a:extLst>
                  <a:ext uri="{0D108BD9-81ED-4DB2-BD59-A6C34878D82A}">
                    <a16:rowId xmlns:a16="http://schemas.microsoft.com/office/drawing/2014/main" val="1463274303"/>
                  </a:ext>
                </a:extLst>
              </a:tr>
            </a:tbl>
          </a:graphicData>
        </a:graphic>
      </p:graphicFrame>
    </p:spTree>
    <p:custDataLst>
      <p:tags r:id="rId1"/>
    </p:custData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a:extLst>
              <a:ext uri="{FF2B5EF4-FFF2-40B4-BE49-F238E27FC236}">
                <a16:creationId xmlns:a16="http://schemas.microsoft.com/office/drawing/2014/main" id="{81CE054B-F9B8-B357-3C20-B4726CC48DE5}"/>
              </a:ext>
            </a:extLst>
          </p:cNvPr>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排列组合</a:t>
            </a:r>
          </a:p>
        </p:txBody>
      </p:sp>
      <p:sp>
        <p:nvSpPr>
          <p:cNvPr id="8" name="文本框 7">
            <a:extLst>
              <a:ext uri="{FF2B5EF4-FFF2-40B4-BE49-F238E27FC236}">
                <a16:creationId xmlns:a16="http://schemas.microsoft.com/office/drawing/2014/main" id="{7F5DF0D0-AD4C-1897-BB73-7E8DF67149D4}"/>
              </a:ext>
            </a:extLst>
          </p:cNvPr>
          <p:cNvSpPr txBox="1"/>
          <p:nvPr/>
        </p:nvSpPr>
        <p:spPr>
          <a:xfrm>
            <a:off x="1543051" y="1479849"/>
            <a:ext cx="8475008" cy="4093428"/>
          </a:xfrm>
          <a:prstGeom prst="rect">
            <a:avLst/>
          </a:prstGeom>
          <a:noFill/>
        </p:spPr>
        <p:txBody>
          <a:bodyPr wrap="square">
            <a:spAutoFit/>
          </a:bodyPr>
          <a:lstStyle/>
          <a:p>
            <a:pPr algn="just"/>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2021CSP-J</a:t>
            </a:r>
            <a:r>
              <a:rPr lang="zh-CN" altLang="zh-CN" sz="2000" b="1" kern="100" dirty="0">
                <a:effectLst/>
                <a:latin typeface="+mn-ea"/>
                <a:cs typeface="宋体" panose="02010600030101010101" pitchFamily="2" charset="-122"/>
              </a:rPr>
              <a:t>）</a:t>
            </a:r>
            <a:r>
              <a:rPr lang="en-US" altLang="zh-CN" sz="2000" kern="100" dirty="0">
                <a:effectLst/>
                <a:latin typeface="+mn-ea"/>
                <a:cs typeface="宋体" panose="02010600030101010101" pitchFamily="2" charset="-122"/>
              </a:rPr>
              <a:t>10.6</a:t>
            </a:r>
            <a:r>
              <a:rPr lang="zh-CN" altLang="zh-CN" sz="2000" kern="100" dirty="0">
                <a:effectLst/>
                <a:latin typeface="+mn-ea"/>
                <a:cs typeface="宋体" panose="02010600030101010101" pitchFamily="2" charset="-122"/>
              </a:rPr>
              <a:t>个人，两个人组一队，总共组成三队，不区分队伍的编号。不同的组队情况有（ ）种。</a:t>
            </a:r>
            <a:endParaRPr lang="zh-CN" altLang="zh-CN" sz="2000" kern="100" dirty="0">
              <a:effectLst/>
              <a:latin typeface="+mn-ea"/>
              <a:cs typeface="Times New Roman" panose="02020603050405020304" pitchFamily="18" charset="0"/>
            </a:endParaRPr>
          </a:p>
          <a:p>
            <a:pPr algn="just"/>
            <a:r>
              <a:rPr lang="en-US" altLang="zh-CN" sz="2000" kern="100" dirty="0">
                <a:effectLst/>
                <a:latin typeface="+mn-ea"/>
                <a:cs typeface="宋体" panose="02010600030101010101" pitchFamily="2" charset="-122"/>
              </a:rPr>
              <a:t>A.10 B. 15 C. 30 D. 20</a:t>
            </a:r>
          </a:p>
          <a:p>
            <a:pPr algn="just"/>
            <a:endParaRPr lang="en-US" altLang="zh-CN" sz="2000" kern="100" dirty="0">
              <a:effectLst/>
              <a:latin typeface="+mn-ea"/>
              <a:cs typeface="宋体" panose="02010600030101010101" pitchFamily="2" charset="-122"/>
            </a:endParaRPr>
          </a:p>
          <a:p>
            <a:pPr algn="just"/>
            <a:r>
              <a:rPr lang="zh-CN" altLang="en-US" sz="2000" spc="100" dirty="0">
                <a:ln w="3175">
                  <a:noFill/>
                  <a:prstDash val="dash"/>
                </a:ln>
                <a:uFillTx/>
                <a:latin typeface="+mn-ea"/>
                <a:cs typeface="微软雅黑" panose="020B0503020204020204" charset="-122"/>
              </a:rPr>
              <a:t>（2021CSP-S）13、有 8 个苹果从左到右排成一排，你要从中挑选至少一个苹果，并且不能同时挑选相邻的两个苹果，一共有（ ）种方案。</a:t>
            </a:r>
            <a:endParaRPr lang="en-US" altLang="zh-CN" sz="2000" spc="100" dirty="0">
              <a:ln w="3175">
                <a:noFill/>
                <a:prstDash val="dash"/>
              </a:ln>
              <a:uFillTx/>
              <a:latin typeface="+mn-ea"/>
              <a:cs typeface="微软雅黑" panose="020B0503020204020204" charset="-122"/>
            </a:endParaRPr>
          </a:p>
          <a:p>
            <a:pPr algn="just"/>
            <a:endParaRPr lang="en-US" altLang="zh-CN" sz="2000" b="1" kern="100" dirty="0">
              <a:effectLst/>
              <a:latin typeface="+mn-ea"/>
              <a:cs typeface="宋体" panose="02010600030101010101" pitchFamily="2" charset="-122"/>
            </a:endParaRPr>
          </a:p>
          <a:p>
            <a:pPr algn="just"/>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2022CSP-S</a:t>
            </a:r>
            <a:r>
              <a:rPr lang="zh-CN" altLang="zh-CN" sz="2000" b="1" kern="100" dirty="0">
                <a:effectLst/>
                <a:latin typeface="+mn-ea"/>
                <a:cs typeface="宋体" panose="02010600030101010101" pitchFamily="2" charset="-122"/>
              </a:rPr>
              <a:t>）</a:t>
            </a:r>
            <a:r>
              <a:rPr lang="en-US" altLang="zh-CN" sz="2000" kern="100" spc="100" dirty="0">
                <a:effectLst/>
                <a:latin typeface="+mn-ea"/>
                <a:cs typeface="宋体" panose="02010600030101010101" pitchFamily="2" charset="-122"/>
              </a:rPr>
              <a:t>10</a:t>
            </a:r>
            <a:r>
              <a:rPr lang="en-US" altLang="zh-CN" sz="2000" kern="100" spc="-55" dirty="0">
                <a:effectLst/>
                <a:latin typeface="+mn-ea"/>
                <a:cs typeface="宋体" panose="02010600030101010101" pitchFamily="2" charset="-122"/>
              </a:rPr>
              <a:t> </a:t>
            </a:r>
            <a:r>
              <a:rPr lang="en-US" altLang="zh-CN" sz="2000" kern="100" spc="100" dirty="0">
                <a:effectLst/>
                <a:latin typeface="+mn-ea"/>
                <a:cs typeface="宋体" panose="02010600030101010101" pitchFamily="2" charset="-122"/>
              </a:rPr>
              <a:t>.</a:t>
            </a:r>
            <a:r>
              <a:rPr lang="en-US" altLang="zh-CN" sz="2000" kern="100" spc="-150" dirty="0">
                <a:effectLst/>
                <a:latin typeface="+mn-ea"/>
                <a:cs typeface="宋体" panose="02010600030101010101" pitchFamily="2" charset="-122"/>
              </a:rPr>
              <a:t> </a:t>
            </a:r>
            <a:r>
              <a:rPr lang="zh-CN" altLang="zh-CN" sz="2000" kern="100" spc="100" dirty="0">
                <a:effectLst/>
                <a:latin typeface="+mn-ea"/>
                <a:cs typeface="宋体" panose="02010600030101010101" pitchFamily="2" charset="-122"/>
              </a:rPr>
              <a:t>共有</a:t>
            </a:r>
            <a:r>
              <a:rPr lang="en-US" altLang="zh-CN" sz="2000" kern="100" spc="100" dirty="0">
                <a:effectLst/>
                <a:latin typeface="+mn-ea"/>
                <a:cs typeface="宋体" panose="02010600030101010101" pitchFamily="2" charset="-122"/>
              </a:rPr>
              <a:t>8</a:t>
            </a:r>
            <a:r>
              <a:rPr lang="zh-CN" altLang="zh-CN" sz="2000" kern="100" spc="100" dirty="0">
                <a:effectLst/>
                <a:latin typeface="+mn-ea"/>
                <a:cs typeface="宋体" panose="02010600030101010101" pitchFamily="2" charset="-122"/>
              </a:rPr>
              <a:t>人选修了程序设计课程，期末大作业要求由</a:t>
            </a:r>
            <a:r>
              <a:rPr lang="en-US" altLang="zh-CN" sz="2000" kern="100" spc="100" dirty="0">
                <a:effectLst/>
                <a:latin typeface="+mn-ea"/>
                <a:cs typeface="宋体" panose="02010600030101010101" pitchFamily="2" charset="-122"/>
              </a:rPr>
              <a:t>2</a:t>
            </a:r>
            <a:r>
              <a:rPr lang="zh-CN" altLang="zh-CN" sz="2000" kern="100" spc="100" dirty="0">
                <a:effectLst/>
                <a:latin typeface="+mn-ea"/>
                <a:cs typeface="宋体" panose="02010600030101010101" pitchFamily="2" charset="-122"/>
              </a:rPr>
              <a:t>人组成的团队完成</a:t>
            </a:r>
            <a:r>
              <a:rPr lang="zh-CN" altLang="zh-CN" sz="2000" kern="100" spc="-270" dirty="0">
                <a:effectLst/>
                <a:latin typeface="+mn-ea"/>
                <a:cs typeface="宋体" panose="02010600030101010101" pitchFamily="2" charset="-122"/>
              </a:rPr>
              <a:t> </a:t>
            </a:r>
            <a:r>
              <a:rPr lang="zh-CN" altLang="zh-CN" sz="2000" kern="100" spc="100" dirty="0">
                <a:effectLst/>
                <a:latin typeface="+mn-ea"/>
                <a:cs typeface="宋体" panose="02010600030101010101" pitchFamily="2" charset="-122"/>
              </a:rPr>
              <a:t>。假设不区分</a:t>
            </a:r>
            <a:r>
              <a:rPr lang="zh-CN" altLang="zh-CN" sz="2000" kern="100" spc="105" dirty="0">
                <a:effectLst/>
                <a:latin typeface="+mn-ea"/>
                <a:cs typeface="宋体" panose="02010600030101010101" pitchFamily="2" charset="-122"/>
              </a:rPr>
              <a:t>每个团队内</a:t>
            </a:r>
            <a:r>
              <a:rPr lang="en-US" altLang="zh-CN" sz="2000" kern="100" spc="105" dirty="0">
                <a:effectLst/>
                <a:latin typeface="+mn-ea"/>
                <a:cs typeface="宋体" panose="02010600030101010101" pitchFamily="2" charset="-122"/>
              </a:rPr>
              <a:t>2</a:t>
            </a:r>
            <a:r>
              <a:rPr lang="zh-CN" altLang="zh-CN" sz="2000" kern="100" spc="105" dirty="0">
                <a:effectLst/>
                <a:latin typeface="+mn-ea"/>
                <a:cs typeface="宋体" panose="02010600030101010101" pitchFamily="2" charset="-122"/>
              </a:rPr>
              <a:t>人的角色和作用，请问共有多少种可</a:t>
            </a:r>
            <a:r>
              <a:rPr lang="zh-CN" altLang="zh-CN" sz="2000" kern="100" spc="100" dirty="0">
                <a:effectLst/>
                <a:latin typeface="+mn-ea"/>
                <a:cs typeface="宋体" panose="02010600030101010101" pitchFamily="2" charset="-122"/>
              </a:rPr>
              <a:t>能的组队方案</a:t>
            </a:r>
            <a:r>
              <a:rPr lang="en-US" altLang="zh-CN" sz="2000" kern="100" spc="100" dirty="0">
                <a:effectLst/>
                <a:latin typeface="+mn-ea"/>
                <a:cs typeface="宋体" panose="02010600030101010101" pitchFamily="2" charset="-122"/>
              </a:rPr>
              <a:t>()</a:t>
            </a:r>
            <a:r>
              <a:rPr lang="zh-CN" altLang="zh-CN" sz="2000" kern="100" spc="100" dirty="0">
                <a:effectLst/>
                <a:latin typeface="+mn-ea"/>
                <a:cs typeface="宋体" panose="02010600030101010101" pitchFamily="2" charset="-122"/>
              </a:rPr>
              <a:t>。</a:t>
            </a:r>
            <a:endParaRPr lang="zh-CN" altLang="zh-CN" sz="2000" kern="100" dirty="0">
              <a:effectLst/>
              <a:latin typeface="+mn-ea"/>
              <a:cs typeface="宋体" panose="02010600030101010101" pitchFamily="2" charset="-122"/>
            </a:endParaRPr>
          </a:p>
          <a:p>
            <a:pPr algn="just"/>
            <a:r>
              <a:rPr lang="en-US" altLang="zh-CN" sz="2000" kern="100" spc="15" dirty="0">
                <a:effectLst/>
                <a:latin typeface="+mn-ea"/>
                <a:cs typeface="宋体" panose="02010600030101010101" pitchFamily="2" charset="-122"/>
              </a:rPr>
              <a:t>A.28  B.32   C.56   D.64</a:t>
            </a:r>
            <a:endParaRPr lang="zh-CN" altLang="zh-CN" sz="2000" kern="100" dirty="0">
              <a:effectLst/>
              <a:latin typeface="+mn-ea"/>
              <a:cs typeface="宋体" panose="02010600030101010101" pitchFamily="2" charset="-122"/>
            </a:endParaRPr>
          </a:p>
          <a:p>
            <a:pPr algn="just"/>
            <a:endParaRPr lang="zh-CN" altLang="en-US" sz="2000" spc="100" dirty="0">
              <a:ln w="3175">
                <a:noFill/>
                <a:prstDash val="dash"/>
              </a:ln>
              <a:uFillTx/>
              <a:latin typeface="+mn-ea"/>
              <a:cs typeface="微软雅黑" panose="020B0503020204020204" charset="-122"/>
            </a:endParaRPr>
          </a:p>
          <a:p>
            <a:pPr algn="just"/>
            <a:endParaRPr lang="zh-CN" altLang="zh-CN" sz="2000" kern="100" dirty="0">
              <a:effectLst/>
              <a:latin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96967789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a:extLst>
              <a:ext uri="{FF2B5EF4-FFF2-40B4-BE49-F238E27FC236}">
                <a16:creationId xmlns:a16="http://schemas.microsoft.com/office/drawing/2014/main" id="{81CE054B-F9B8-B357-3C20-B4726CC48DE5}"/>
              </a:ext>
            </a:extLst>
          </p:cNvPr>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排列组合</a:t>
            </a:r>
          </a:p>
        </p:txBody>
      </p:sp>
      <p:sp>
        <p:nvSpPr>
          <p:cNvPr id="5" name="文本框 4">
            <a:extLst>
              <a:ext uri="{FF2B5EF4-FFF2-40B4-BE49-F238E27FC236}">
                <a16:creationId xmlns:a16="http://schemas.microsoft.com/office/drawing/2014/main" id="{BEDF70B3-844A-FFBD-004E-E39BBF16CD41}"/>
              </a:ext>
            </a:extLst>
          </p:cNvPr>
          <p:cNvSpPr txBox="1"/>
          <p:nvPr/>
        </p:nvSpPr>
        <p:spPr>
          <a:xfrm>
            <a:off x="1596838" y="1387517"/>
            <a:ext cx="9456643" cy="1477328"/>
          </a:xfrm>
          <a:prstGeom prst="rect">
            <a:avLst/>
          </a:prstGeom>
          <a:noFill/>
        </p:spPr>
        <p:txBody>
          <a:bodyPr wrap="square">
            <a:spAutoFit/>
          </a:bodyPr>
          <a:lstStyle/>
          <a:p>
            <a:pPr algn="just"/>
            <a:r>
              <a:rPr lang="zh-CN" altLang="zh-CN" sz="1800" b="1"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b="1" kern="100" dirty="0">
                <a:effectLst/>
                <a:latin typeface="宋体" panose="02010600030101010101" pitchFamily="2" charset="-122"/>
                <a:ea typeface="宋体" panose="02010600030101010101" pitchFamily="2" charset="-122"/>
                <a:cs typeface="宋体" panose="02010600030101010101" pitchFamily="2" charset="-122"/>
              </a:rPr>
              <a:t>2022CSP-S</a:t>
            </a:r>
            <a:r>
              <a:rPr lang="zh-CN" altLang="zh-CN" sz="1800" b="1"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spc="40" dirty="0">
                <a:effectLst/>
                <a:latin typeface="宋体" panose="02010600030101010101" pitchFamily="2" charset="-122"/>
                <a:ea typeface="宋体" panose="02010600030101010101" pitchFamily="2" charset="-122"/>
                <a:cs typeface="宋体" panose="02010600030101010101" pitchFamily="2" charset="-122"/>
              </a:rPr>
              <a:t>11.</a:t>
            </a:r>
            <a:r>
              <a:rPr lang="zh-CN" altLang="zh-CN" sz="1800" kern="100" spc="40" dirty="0">
                <a:effectLst/>
                <a:latin typeface="宋体" panose="02010600030101010101" pitchFamily="2" charset="-122"/>
                <a:ea typeface="宋体" panose="02010600030101010101" pitchFamily="2" charset="-122"/>
                <a:cs typeface="宋体" panose="02010600030101010101" pitchFamily="2" charset="-122"/>
              </a:rPr>
              <a:t>小明希望选到形如“省</a:t>
            </a:r>
            <a:r>
              <a:rPr lang="en-US" altLang="zh-CN" sz="1800" kern="100" spc="40" dirty="0">
                <a:effectLst/>
                <a:latin typeface="宋体" panose="02010600030101010101" pitchFamily="2" charset="-122"/>
                <a:ea typeface="宋体" panose="02010600030101010101" pitchFamily="2" charset="-122"/>
                <a:cs typeface="宋体" panose="02010600030101010101" pitchFamily="2" charset="-122"/>
              </a:rPr>
              <a:t>A</a:t>
            </a:r>
            <a:r>
              <a:rPr lang="zh-CN" altLang="zh-CN" sz="1800" kern="100" spc="4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DDD</a:t>
            </a:r>
            <a:r>
              <a:rPr lang="en-US" altLang="zh-CN" sz="1800" kern="100" spc="-34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0" dirty="0">
                <a:effectLst/>
                <a:latin typeface="宋体" panose="02010600030101010101" pitchFamily="2" charset="-122"/>
                <a:ea typeface="宋体" panose="02010600030101010101" pitchFamily="2" charset="-122"/>
                <a:cs typeface="宋体" panose="02010600030101010101" pitchFamily="2" charset="-122"/>
              </a:rPr>
              <a:t>”的车牌号。车牌号在“·</a:t>
            </a:r>
            <a:r>
              <a:rPr lang="zh-CN" altLang="zh-CN" sz="1800" kern="100" spc="-33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0" dirty="0">
                <a:effectLst/>
                <a:latin typeface="宋体" panose="02010600030101010101" pitchFamily="2" charset="-122"/>
                <a:ea typeface="宋体" panose="02010600030101010101" pitchFamily="2" charset="-122"/>
                <a:cs typeface="宋体" panose="02010600030101010101" pitchFamily="2" charset="-122"/>
              </a:rPr>
              <a:t>”之前的内容固定不</a:t>
            </a:r>
            <a:r>
              <a:rPr lang="zh-CN" altLang="zh-CN" sz="1800" kern="100" spc="-29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0" dirty="0">
                <a:effectLst/>
                <a:latin typeface="宋体" panose="02010600030101010101" pitchFamily="2" charset="-122"/>
                <a:ea typeface="宋体" panose="02010600030101010101" pitchFamily="2" charset="-122"/>
                <a:cs typeface="宋体" panose="02010600030101010101" pitchFamily="2" charset="-122"/>
              </a:rPr>
              <a:t>变；后</a:t>
            </a:r>
            <a:r>
              <a:rPr lang="zh-CN" altLang="zh-CN" sz="1800" kern="100" spc="-29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0" dirty="0">
                <a:effectLst/>
                <a:latin typeface="宋体" panose="02010600030101010101" pitchFamily="2" charset="-122"/>
                <a:ea typeface="宋体" panose="02010600030101010101" pitchFamily="2" charset="-122"/>
                <a:cs typeface="宋体" panose="02010600030101010101" pitchFamily="2" charset="-122"/>
              </a:rPr>
              <a:t>面</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的</a:t>
            </a:r>
            <a:r>
              <a:rPr lang="zh-CN" altLang="zh-CN" sz="1800" kern="100" spc="-235"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kern="100" spc="5" dirty="0">
                <a:effectLst/>
                <a:latin typeface="宋体" panose="02010600030101010101" pitchFamily="2" charset="-122"/>
                <a:ea typeface="宋体" panose="02010600030101010101" pitchFamily="2" charset="-122"/>
                <a:cs typeface="宋体" panose="02010600030101010101" pitchFamily="2" charset="-122"/>
              </a:rPr>
              <a:t>5</a:t>
            </a:r>
            <a:r>
              <a:rPr lang="en-US" altLang="zh-CN" sz="1800" kern="100" spc="-26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位</a:t>
            </a:r>
            <a:r>
              <a:rPr lang="zh-CN" altLang="zh-CN" sz="1800" kern="100" spc="-23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号</a:t>
            </a:r>
            <a:r>
              <a:rPr lang="zh-CN" altLang="zh-CN" sz="1800" kern="100" spc="-27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码中，</a:t>
            </a:r>
            <a:r>
              <a:rPr lang="zh-CN" altLang="zh-CN" sz="1800" kern="100" spc="-21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前</a:t>
            </a:r>
            <a:r>
              <a:rPr lang="zh-CN" altLang="zh-CN" sz="1800" kern="100" spc="-255"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kern="100" spc="5" dirty="0">
                <a:effectLst/>
                <a:latin typeface="宋体" panose="02010600030101010101" pitchFamily="2" charset="-122"/>
                <a:ea typeface="宋体" panose="02010600030101010101" pitchFamily="2" charset="-122"/>
                <a:cs typeface="宋体" panose="02010600030101010101" pitchFamily="2" charset="-122"/>
              </a:rPr>
              <a:t>2</a:t>
            </a:r>
            <a:r>
              <a:rPr lang="en-US" altLang="zh-CN" sz="1800" kern="100" spc="-26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位</a:t>
            </a:r>
            <a:r>
              <a:rPr lang="zh-CN" altLang="zh-CN" sz="1800" kern="100" spc="-23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必</a:t>
            </a:r>
            <a:r>
              <a:rPr lang="zh-CN" altLang="zh-CN" sz="1800" kern="100" spc="-25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须</a:t>
            </a:r>
            <a:r>
              <a:rPr lang="zh-CN" altLang="zh-CN" sz="1800" kern="100" spc="-24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是</a:t>
            </a:r>
            <a:r>
              <a:rPr lang="zh-CN" altLang="zh-CN" sz="1800" kern="100" spc="-24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大</a:t>
            </a:r>
            <a:r>
              <a:rPr lang="zh-CN" altLang="zh-CN" sz="1800" kern="100" spc="-23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写</a:t>
            </a:r>
            <a:r>
              <a:rPr lang="zh-CN" altLang="zh-CN" sz="1800" kern="100" spc="-26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英</a:t>
            </a:r>
            <a:r>
              <a:rPr lang="zh-CN" altLang="zh-CN" sz="1800" kern="100" spc="-24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文</a:t>
            </a:r>
            <a:r>
              <a:rPr lang="zh-CN" altLang="zh-CN" sz="1800" kern="100" spc="-25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字</a:t>
            </a:r>
            <a:r>
              <a:rPr lang="zh-CN" altLang="zh-CN" sz="1800" kern="100" spc="-25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母</a:t>
            </a:r>
            <a:r>
              <a:rPr lang="zh-CN" altLang="zh-CN" sz="1800" kern="100" spc="-19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spc="-22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后</a:t>
            </a:r>
            <a:r>
              <a:rPr lang="zh-CN" altLang="zh-CN" sz="1800" kern="100" spc="-235"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kern="100" spc="5" dirty="0">
                <a:effectLst/>
                <a:latin typeface="宋体" panose="02010600030101010101" pitchFamily="2" charset="-122"/>
                <a:ea typeface="宋体" panose="02010600030101010101" pitchFamily="2" charset="-122"/>
                <a:cs typeface="宋体" panose="02010600030101010101" pitchFamily="2" charset="-122"/>
              </a:rPr>
              <a:t>3</a:t>
            </a:r>
            <a:r>
              <a:rPr lang="en-US" altLang="zh-CN" sz="1800" kern="100" spc="-26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位</a:t>
            </a:r>
            <a:r>
              <a:rPr lang="zh-CN" altLang="zh-CN" sz="1800" kern="100" spc="-24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必</a:t>
            </a:r>
            <a:r>
              <a:rPr lang="zh-CN" altLang="zh-CN" sz="1800" kern="100" spc="-25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须</a:t>
            </a:r>
            <a:r>
              <a:rPr lang="zh-CN" altLang="zh-CN" sz="1800" kern="100" spc="-24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是</a:t>
            </a:r>
            <a:r>
              <a:rPr lang="zh-CN" altLang="zh-CN" sz="1800" kern="100" spc="-21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阿</a:t>
            </a:r>
            <a:r>
              <a:rPr lang="zh-CN" altLang="zh-CN" sz="1800" kern="100" spc="-26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拉伯数字</a:t>
            </a:r>
            <a:r>
              <a:rPr lang="en-US" altLang="zh-CN" sz="1800" kern="100" spc="5"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spc="5" dirty="0">
                <a:effectLst/>
                <a:latin typeface="宋体" panose="02010600030101010101" pitchFamily="2" charset="-122"/>
                <a:ea typeface="宋体" panose="02010600030101010101" pitchFamily="2" charset="-122"/>
                <a:cs typeface="宋体" panose="02010600030101010101" pitchFamily="2" charset="-122"/>
              </a:rPr>
              <a:t>代表</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至</a:t>
            </a:r>
            <a:r>
              <a:rPr lang="en-US" altLang="zh-CN" sz="1800" kern="100" spc="50" dirty="0">
                <a:effectLst/>
                <a:latin typeface="宋体" panose="02010600030101010101" pitchFamily="2" charset="-122"/>
                <a:ea typeface="宋体" panose="02010600030101010101" pitchFamily="2" charset="-122"/>
                <a:cs typeface="宋体" panose="02010600030101010101" pitchFamily="2" charset="-122"/>
              </a:rPr>
              <a:t>Z,</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DD</a:t>
            </a:r>
            <a:r>
              <a:rPr lang="zh-CN" altLang="zh-CN" sz="1800" kern="100" spc="50" dirty="0">
                <a:effectLst/>
                <a:latin typeface="宋体" panose="02010600030101010101" pitchFamily="2" charset="-122"/>
                <a:ea typeface="宋体" panose="02010600030101010101" pitchFamily="2" charset="-122"/>
                <a:cs typeface="宋体" panose="02010600030101010101" pitchFamily="2" charset="-122"/>
              </a:rPr>
              <a:t>表示</a:t>
            </a:r>
            <a:r>
              <a:rPr lang="en-US" altLang="zh-CN" sz="1800" kern="100" spc="50" dirty="0">
                <a:effectLst/>
                <a:latin typeface="宋体" panose="02010600030101010101" pitchFamily="2" charset="-122"/>
                <a:ea typeface="宋体" panose="02010600030101010101" pitchFamily="2" charset="-122"/>
                <a:cs typeface="宋体" panose="02010600030101010101" pitchFamily="2" charset="-122"/>
              </a:rPr>
              <a:t>0</a:t>
            </a:r>
            <a:r>
              <a:rPr lang="zh-CN" altLang="zh-CN" sz="1800" kern="100" spc="50" dirty="0">
                <a:effectLst/>
                <a:latin typeface="宋体" panose="02010600030101010101" pitchFamily="2" charset="-122"/>
                <a:ea typeface="宋体" panose="02010600030101010101" pitchFamily="2" charset="-122"/>
                <a:cs typeface="宋体" panose="02010600030101010101" pitchFamily="2" charset="-122"/>
              </a:rPr>
              <a:t>至</a:t>
            </a:r>
            <a:r>
              <a:rPr lang="en-US" altLang="zh-CN" sz="1800" kern="100" spc="50" dirty="0">
                <a:effectLst/>
                <a:latin typeface="宋体" panose="02010600030101010101" pitchFamily="2" charset="-122"/>
                <a:ea typeface="宋体" panose="02010600030101010101" pitchFamily="2" charset="-122"/>
                <a:cs typeface="宋体" panose="02010600030101010101" pitchFamily="2" charset="-122"/>
              </a:rPr>
              <a:t>9</a:t>
            </a:r>
            <a:r>
              <a:rPr lang="en-US" altLang="zh-CN" sz="1800" kern="100" spc="-125"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kern="100" spc="5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spc="50" dirty="0">
                <a:effectLst/>
                <a:latin typeface="宋体" panose="02010600030101010101" pitchFamily="2" charset="-122"/>
                <a:ea typeface="宋体" panose="02010600030101010101" pitchFamily="2" charset="-122"/>
                <a:cs typeface="宋体" panose="02010600030101010101" pitchFamily="2" charset="-122"/>
              </a:rPr>
              <a:t>两个</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spc="50" dirty="0">
                <a:effectLst/>
                <a:latin typeface="宋体" panose="02010600030101010101" pitchFamily="2" charset="-122"/>
                <a:ea typeface="宋体" panose="02010600030101010101" pitchFamily="2" charset="-122"/>
                <a:cs typeface="宋体" panose="02010600030101010101" pitchFamily="2" charset="-122"/>
              </a:rPr>
              <a:t>和</a:t>
            </a:r>
            <a:r>
              <a:rPr lang="zh-CN" altLang="zh-CN" sz="1800" kern="100" spc="-15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50" dirty="0">
                <a:effectLst/>
                <a:latin typeface="宋体" panose="02010600030101010101" pitchFamily="2" charset="-122"/>
                <a:ea typeface="宋体" panose="02010600030101010101" pitchFamily="2" charset="-122"/>
                <a:cs typeface="宋体" panose="02010600030101010101" pitchFamily="2" charset="-122"/>
              </a:rPr>
              <a:t>三个</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DD</a:t>
            </a:r>
            <a:r>
              <a:rPr lang="zh-CN" altLang="zh-CN" sz="1800" kern="100" spc="50" dirty="0">
                <a:effectLst/>
                <a:latin typeface="宋体" panose="02010600030101010101" pitchFamily="2" charset="-122"/>
                <a:ea typeface="宋体" panose="02010600030101010101" pitchFamily="2" charset="-122"/>
                <a:cs typeface="宋体" panose="02010600030101010101" pitchFamily="2" charset="-122"/>
              </a:rPr>
              <a:t>之间可能相同也</a:t>
            </a:r>
            <a:r>
              <a:rPr lang="zh-CN" altLang="zh-CN" sz="1800" kern="100" spc="45" dirty="0">
                <a:effectLst/>
                <a:latin typeface="宋体" panose="02010600030101010101" pitchFamily="2" charset="-122"/>
                <a:ea typeface="宋体" panose="02010600030101010101" pitchFamily="2" charset="-122"/>
                <a:cs typeface="宋体" panose="02010600030101010101" pitchFamily="2" charset="-122"/>
              </a:rPr>
              <a:t>可</a:t>
            </a:r>
            <a:r>
              <a:rPr lang="zh-CN" altLang="zh-CN" sz="1800" kern="100" spc="-27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5" dirty="0">
                <a:effectLst/>
                <a:latin typeface="宋体" panose="02010600030101010101" pitchFamily="2" charset="-122"/>
                <a:ea typeface="宋体" panose="02010600030101010101" pitchFamily="2" charset="-122"/>
                <a:cs typeface="宋体" panose="02010600030101010101" pitchFamily="2" charset="-122"/>
              </a:rPr>
              <a:t>能</a:t>
            </a:r>
            <a:r>
              <a:rPr lang="zh-CN" altLang="zh-CN" sz="1800" kern="100" spc="-30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5" dirty="0">
                <a:effectLst/>
                <a:latin typeface="宋体" panose="02010600030101010101" pitchFamily="2" charset="-122"/>
                <a:ea typeface="宋体" panose="02010600030101010101" pitchFamily="2" charset="-122"/>
                <a:cs typeface="宋体" panose="02010600030101010101" pitchFamily="2" charset="-122"/>
              </a:rPr>
              <a:t>不</a:t>
            </a:r>
            <a:r>
              <a:rPr lang="zh-CN" altLang="zh-CN" sz="1800" kern="100" spc="-21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5" dirty="0">
                <a:effectLst/>
                <a:latin typeface="宋体" panose="02010600030101010101" pitchFamily="2" charset="-122"/>
                <a:ea typeface="宋体" panose="02010600030101010101" pitchFamily="2" charset="-122"/>
                <a:cs typeface="宋体" panose="02010600030101010101" pitchFamily="2" charset="-122"/>
              </a:rPr>
              <a:t>同</a:t>
            </a:r>
            <a:r>
              <a:rPr lang="en-US" altLang="zh-CN" sz="1800" kern="100" spc="45"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spc="-21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5"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spc="-29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5" dirty="0">
                <a:effectLst/>
                <a:latin typeface="宋体" panose="02010600030101010101" pitchFamily="2" charset="-122"/>
                <a:ea typeface="宋体" panose="02010600030101010101" pitchFamily="2" charset="-122"/>
                <a:cs typeface="宋体" panose="02010600030101010101" pitchFamily="2" charset="-122"/>
              </a:rPr>
              <a:t>请</a:t>
            </a:r>
            <a:r>
              <a:rPr lang="zh-CN" altLang="zh-CN" sz="1800" kern="100" spc="-200"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5" dirty="0">
                <a:effectLst/>
                <a:latin typeface="宋体" panose="02010600030101010101" pitchFamily="2" charset="-122"/>
                <a:ea typeface="宋体" panose="02010600030101010101" pitchFamily="2" charset="-122"/>
                <a:cs typeface="宋体" panose="02010600030101010101" pitchFamily="2" charset="-122"/>
              </a:rPr>
              <a:t>问总共有</a:t>
            </a:r>
            <a:r>
              <a:rPr lang="zh-CN" altLang="zh-CN" sz="1800" kern="100" spc="-265"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kern="100" spc="45" dirty="0">
                <a:effectLst/>
                <a:latin typeface="宋体" panose="02010600030101010101" pitchFamily="2" charset="-122"/>
                <a:ea typeface="宋体" panose="02010600030101010101" pitchFamily="2" charset="-122"/>
                <a:cs typeface="宋体" panose="02010600030101010101" pitchFamily="2" charset="-122"/>
              </a:rPr>
              <a:t>多少个可供</a:t>
            </a:r>
            <a:r>
              <a:rPr lang="zh-CN" altLang="zh-CN" sz="1800" kern="100" spc="95" dirty="0">
                <a:effectLst/>
                <a:latin typeface="宋体" panose="02010600030101010101" pitchFamily="2" charset="-122"/>
                <a:ea typeface="宋体" panose="02010600030101010101" pitchFamily="2" charset="-122"/>
                <a:cs typeface="宋体" panose="02010600030101010101" pitchFamily="2" charset="-122"/>
              </a:rPr>
              <a:t>选择的车牌号</a:t>
            </a:r>
            <a:r>
              <a:rPr lang="zh-CN" altLang="zh-CN" sz="1800" kern="100" spc="-125"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kern="100" spc="95"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spc="95"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en-US" altLang="zh-CN" sz="1800" kern="100" spc="-10" dirty="0">
                <a:effectLst/>
                <a:latin typeface="宋体" panose="02010600030101010101" pitchFamily="2" charset="-122"/>
                <a:ea typeface="宋体" panose="02010600030101010101" pitchFamily="2" charset="-122"/>
                <a:cs typeface="宋体" panose="02010600030101010101" pitchFamily="2" charset="-122"/>
              </a:rPr>
              <a:t>A.20280   B.52000   C.676000   D.1757600</a:t>
            </a:r>
            <a:endParaRPr lang="zh-CN" altLang="zh-CN" sz="1800" kern="1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a:extLst>
              <a:ext uri="{FF2B5EF4-FFF2-40B4-BE49-F238E27FC236}">
                <a16:creationId xmlns:a16="http://schemas.microsoft.com/office/drawing/2014/main" id="{BB6AEEF9-1D7A-5EFC-4461-FC5704658F68}"/>
              </a:ext>
            </a:extLst>
          </p:cNvPr>
          <p:cNvSpPr txBox="1"/>
          <p:nvPr/>
        </p:nvSpPr>
        <p:spPr>
          <a:xfrm>
            <a:off x="1412875" y="3392991"/>
            <a:ext cx="8985996" cy="1200329"/>
          </a:xfrm>
          <a:prstGeom prst="rect">
            <a:avLst/>
          </a:prstGeom>
          <a:noFill/>
        </p:spPr>
        <p:txBody>
          <a:bodyPr wrap="square">
            <a:spAutoFit/>
          </a:bodyPr>
          <a:lstStyle/>
          <a:p>
            <a:pPr algn="just"/>
            <a:r>
              <a:rPr lang="zh-CN" altLang="zh-CN" sz="1800" b="1"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b="1" kern="100" dirty="0">
                <a:effectLst/>
                <a:latin typeface="Calibri" panose="020F0502020204030204" pitchFamily="34" charset="0"/>
                <a:ea typeface="宋体" panose="02010600030101010101" pitchFamily="2" charset="-122"/>
                <a:cs typeface="宋体" panose="02010600030101010101" pitchFamily="2" charset="-122"/>
              </a:rPr>
              <a:t>2023CSP-J</a:t>
            </a:r>
            <a:r>
              <a:rPr lang="zh-CN" altLang="zh-CN" sz="1800" b="1"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6.</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小明在某一天中依次有七个空闲时间段，他想要选出至少一个空闲时间段来练习唱歌，但他希望任意两个练习的时间段之间都有至少两个空闲的时间段让他休息。则小明一共有（）种选择时间段的方案。</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A.31       B.18      C.21      D.33</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B27EB84C-65C5-AFE4-146A-52613460FE56}"/>
              </a:ext>
            </a:extLst>
          </p:cNvPr>
          <p:cNvSpPr txBox="1"/>
          <p:nvPr/>
        </p:nvSpPr>
        <p:spPr>
          <a:xfrm>
            <a:off x="1412875" y="5121466"/>
            <a:ext cx="8985995" cy="923330"/>
          </a:xfrm>
          <a:prstGeom prst="rect">
            <a:avLst/>
          </a:prstGeom>
          <a:noFill/>
        </p:spPr>
        <p:txBody>
          <a:bodyPr wrap="square">
            <a:spAutoFit/>
          </a:bodyPr>
          <a:lstStyle/>
          <a:p>
            <a:pPr algn="just"/>
            <a:r>
              <a:rPr lang="zh-CN" altLang="zh-CN" sz="1800" b="1"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b="1" kern="100" dirty="0">
                <a:effectLst/>
                <a:latin typeface="Calibri" panose="020F0502020204030204" pitchFamily="34" charset="0"/>
                <a:ea typeface="宋体" panose="02010600030101010101" pitchFamily="2" charset="-122"/>
                <a:cs typeface="宋体" panose="02010600030101010101" pitchFamily="2" charset="-122"/>
              </a:rPr>
              <a:t>2023CSP-J</a:t>
            </a:r>
            <a:r>
              <a:rPr lang="zh-CN" altLang="zh-CN" sz="1800" b="1" kern="100" dirty="0">
                <a:effectLst/>
                <a:latin typeface="Calibri" panose="020F0502020204030204" pitchFamily="34" charset="0"/>
                <a:ea typeface="宋体" panose="02010600030101010101" pitchFamily="2" charset="-122"/>
                <a:cs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14.</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一个班级有</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10</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个男生和</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12</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个女生。如果要选出一个</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3</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人的小组，并且小组中必须至少包含</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1</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个女生，那么有多少种可能的组合</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 A. 1420   B. 1770    C. 1540    D. 2200</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61916198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06</a:t>
            </a:r>
          </a:p>
        </p:txBody>
      </p:sp>
      <p:sp>
        <p:nvSpPr>
          <p:cNvPr id="4" name="标题 3"/>
          <p:cNvSpPr>
            <a:spLocks noGrp="1"/>
          </p:cNvSpPr>
          <p:nvPr>
            <p:ph type="title"/>
            <p:custDataLst>
              <p:tags r:id="rId3"/>
            </p:custDataLst>
          </p:nvPr>
        </p:nvSpPr>
        <p:spPr/>
        <p:txBody>
          <a:bodyPr>
            <a:normAutofit/>
          </a:bodyPr>
          <a:lstStyle/>
          <a:p>
            <a:r>
              <a:rPr lang="zh-CN" altLang="en-US" sz="5445">
                <a:solidFill>
                  <a:schemeClr val="accent1"/>
                </a:solidFill>
              </a:rPr>
              <a:t>数字进制与转换</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数字进制</a:t>
            </a:r>
          </a:p>
        </p:txBody>
      </p:sp>
      <p:sp>
        <p:nvSpPr>
          <p:cNvPr id="2" name="矩形 1"/>
          <p:cNvSpPr/>
          <p:nvPr>
            <p:custDataLst>
              <p:tags r:id="rId6"/>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7"/>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8"/>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9"/>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0"/>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6"/>
          <p:cNvSpPr txBox="1"/>
          <p:nvPr>
            <p:custDataLst>
              <p:tags r:id="rId11"/>
            </p:custDataLst>
          </p:nvPr>
        </p:nvSpPr>
        <p:spPr>
          <a:xfrm>
            <a:off x="1892883" y="1977452"/>
            <a:ext cx="8382634" cy="381698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‌‌数字进制‌是一种进位计数制，是人为定义的带进位的计数方法。对于任何一种进制X进制，表示每一位上的数运算时都是逢X进一位。常见的进制包括‌十进制、‌二进制、‌八进制和‌十六进制。</a:t>
            </a:r>
          </a:p>
        </p:txBody>
      </p:sp>
    </p:spTree>
    <p:custDataLst>
      <p:tags r:id="rId1"/>
    </p:custData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7"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进制的定义和特点</a:t>
            </a:r>
          </a:p>
        </p:txBody>
      </p:sp>
      <p:sp>
        <p:nvSpPr>
          <p:cNvPr id="425" name="Freeform"/>
          <p:cNvSpPr/>
          <p:nvPr>
            <p:custDataLst>
              <p:tags r:id="rId6"/>
            </p:custDataLst>
          </p:nvPr>
        </p:nvSpPr>
        <p:spPr>
          <a:xfrm>
            <a:off x="1528182" y="1697075"/>
            <a:ext cx="83608" cy="3927098"/>
          </a:xfrm>
          <a:custGeom>
            <a:avLst/>
            <a:gdLst>
              <a:gd name="connsiteX0" fmla="*/ 62856 w 64239"/>
              <a:gd name="connsiteY0" fmla="*/ 0 h 3012729"/>
              <a:gd name="connsiteX1" fmla="*/ 64239 w 64239"/>
              <a:gd name="connsiteY1" fmla="*/ 2991856 h 3012729"/>
              <a:gd name="connsiteX2" fmla="*/ 673 w 64239"/>
              <a:gd name="connsiteY2" fmla="*/ 3012729 h 3012729"/>
              <a:gd name="connsiteX3" fmla="*/ 0 w 64239"/>
              <a:gd name="connsiteY3" fmla="*/ 174 h 3012729"/>
            </a:gdLst>
            <a:ahLst/>
            <a:cxnLst>
              <a:cxn ang="0">
                <a:pos x="connsiteX0" y="connsiteY0"/>
              </a:cxn>
              <a:cxn ang="0">
                <a:pos x="connsiteX1" y="connsiteY1"/>
              </a:cxn>
              <a:cxn ang="0">
                <a:pos x="connsiteX2" y="connsiteY2"/>
              </a:cxn>
              <a:cxn ang="0">
                <a:pos x="connsiteX3" y="connsiteY3"/>
              </a:cxn>
            </a:cxnLst>
            <a:rect l="l" t="t" r="r" b="b"/>
            <a:pathLst>
              <a:path w="64239" h="3012729">
                <a:moveTo>
                  <a:pt x="62856" y="0"/>
                </a:moveTo>
                <a:lnTo>
                  <a:pt x="64239" y="2991856"/>
                </a:lnTo>
                <a:lnTo>
                  <a:pt x="673" y="3012729"/>
                </a:lnTo>
                <a:lnTo>
                  <a:pt x="0" y="17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389" name="Freeform"/>
          <p:cNvSpPr/>
          <p:nvPr>
            <p:custDataLst>
              <p:tags r:id="rId7"/>
            </p:custDataLst>
          </p:nvPr>
        </p:nvSpPr>
        <p:spPr>
          <a:xfrm>
            <a:off x="1303020" y="1697075"/>
            <a:ext cx="83608" cy="3927926"/>
          </a:xfrm>
          <a:custGeom>
            <a:avLst/>
            <a:gdLst>
              <a:gd name="connsiteX0" fmla="*/ 0 w 64298"/>
              <a:gd name="connsiteY0" fmla="*/ 0 h 3013146"/>
              <a:gd name="connsiteX1" fmla="*/ 63626 w 64298"/>
              <a:gd name="connsiteY1" fmla="*/ 588 h 3013146"/>
              <a:gd name="connsiteX2" fmla="*/ 64298 w 64298"/>
              <a:gd name="connsiteY2" fmla="*/ 3013146 h 3013146"/>
              <a:gd name="connsiteX3" fmla="*/ 2892 w 64298"/>
              <a:gd name="connsiteY3" fmla="*/ 2982651 h 3013146"/>
            </a:gdLst>
            <a:ahLst/>
            <a:cxnLst>
              <a:cxn ang="0">
                <a:pos x="connsiteX0" y="connsiteY0"/>
              </a:cxn>
              <a:cxn ang="0">
                <a:pos x="connsiteX1" y="connsiteY1"/>
              </a:cxn>
              <a:cxn ang="0">
                <a:pos x="connsiteX2" y="connsiteY2"/>
              </a:cxn>
              <a:cxn ang="0">
                <a:pos x="connsiteX3" y="connsiteY3"/>
              </a:cxn>
            </a:cxnLst>
            <a:rect l="l" t="t" r="r" b="b"/>
            <a:pathLst>
              <a:path w="64298" h="3013146">
                <a:moveTo>
                  <a:pt x="0" y="0"/>
                </a:moveTo>
                <a:lnTo>
                  <a:pt x="63626" y="588"/>
                </a:lnTo>
                <a:lnTo>
                  <a:pt x="64298" y="3013146"/>
                </a:lnTo>
                <a:lnTo>
                  <a:pt x="2892" y="2982651"/>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248" name="Freeform"/>
          <p:cNvSpPr/>
          <p:nvPr>
            <p:custDataLst>
              <p:tags r:id="rId8"/>
            </p:custDataLst>
          </p:nvPr>
        </p:nvSpPr>
        <p:spPr>
          <a:xfrm>
            <a:off x="1306331" y="5552154"/>
            <a:ext cx="305459" cy="598502"/>
          </a:xfrm>
          <a:custGeom>
            <a:avLst/>
            <a:gdLst>
              <a:gd name="connsiteX0" fmla="*/ 111218 w 234137"/>
              <a:gd name="connsiteY0" fmla="*/ 319 h 459108"/>
              <a:gd name="connsiteX1" fmla="*/ 175429 w 234137"/>
              <a:gd name="connsiteY1" fmla="*/ 55801 h 459108"/>
              <a:gd name="connsiteX2" fmla="*/ 209917 w 234137"/>
              <a:gd name="connsiteY2" fmla="*/ 2166 h 459108"/>
              <a:gd name="connsiteX3" fmla="*/ 234137 w 234137"/>
              <a:gd name="connsiteY3" fmla="*/ 26251 h 459108"/>
              <a:gd name="connsiteX4" fmla="*/ 124131 w 234137"/>
              <a:gd name="connsiteY4" fmla="*/ 459108 h 459108"/>
              <a:gd name="connsiteX5" fmla="*/ 0 w 234137"/>
              <a:gd name="connsiteY5" fmla="*/ 25802 h 459108"/>
              <a:gd name="connsiteX6" fmla="*/ 58884 w 234137"/>
              <a:gd name="connsiteY6" fmla="*/ 55049 h 459108"/>
              <a:gd name="connsiteX7" fmla="*/ 111218 w 234137"/>
              <a:gd name="connsiteY7" fmla="*/ 319 h 45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137" h="459108">
                <a:moveTo>
                  <a:pt x="111218" y="319"/>
                </a:moveTo>
                <a:cubicBezTo>
                  <a:pt x="132235" y="6564"/>
                  <a:pt x="167042" y="60022"/>
                  <a:pt x="175429" y="55801"/>
                </a:cubicBezTo>
                <a:cubicBezTo>
                  <a:pt x="181718" y="51584"/>
                  <a:pt x="193118" y="2207"/>
                  <a:pt x="209917" y="2166"/>
                </a:cubicBezTo>
                <a:cubicBezTo>
                  <a:pt x="227763" y="1070"/>
                  <a:pt x="234137" y="26251"/>
                  <a:pt x="234137" y="26251"/>
                </a:cubicBezTo>
                <a:cubicBezTo>
                  <a:pt x="124131" y="459108"/>
                  <a:pt x="124131" y="459108"/>
                  <a:pt x="124131" y="459108"/>
                </a:cubicBezTo>
                <a:cubicBezTo>
                  <a:pt x="0" y="25802"/>
                  <a:pt x="0" y="25802"/>
                  <a:pt x="0" y="25802"/>
                </a:cubicBezTo>
                <a:cubicBezTo>
                  <a:pt x="0" y="25802"/>
                  <a:pt x="35542" y="-26787"/>
                  <a:pt x="58884" y="55049"/>
                </a:cubicBezTo>
                <a:cubicBezTo>
                  <a:pt x="58884" y="55049"/>
                  <a:pt x="89154" y="-4873"/>
                  <a:pt x="111218" y="319"/>
                </a:cubicBezTo>
                <a:close/>
              </a:path>
            </a:pathLst>
          </a:custGeom>
          <a:solidFill>
            <a:srgbClr val="F3E1D1"/>
          </a:solidFill>
          <a:ln>
            <a:noFill/>
          </a:ln>
          <a:extLst>
            <a:ext uri="{91240B29-F687-4F45-9708-019B960494DF}">
              <a14:hiddenLine xmlns:a14="http://schemas.microsoft.com/office/drawing/2010/main" w="9525">
                <a:solidFill>
                  <a:srgbClr val="000000"/>
                </a:solidFill>
                <a:round/>
              </a14:hiddenLine>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362" name="Freeform"/>
          <p:cNvSpPr/>
          <p:nvPr>
            <p:custDataLst>
              <p:tags r:id="rId9"/>
            </p:custDataLst>
          </p:nvPr>
        </p:nvSpPr>
        <p:spPr>
          <a:xfrm>
            <a:off x="1408979" y="5924665"/>
            <a:ext cx="112581" cy="225990"/>
          </a:xfrm>
          <a:custGeom>
            <a:avLst/>
            <a:gdLst>
              <a:gd name="connsiteX0" fmla="*/ 31645 w 86344"/>
              <a:gd name="connsiteY0" fmla="*/ 850 h 173269"/>
              <a:gd name="connsiteX1" fmla="*/ 86344 w 86344"/>
              <a:gd name="connsiteY1" fmla="*/ 16299 h 173269"/>
              <a:gd name="connsiteX2" fmla="*/ 45862 w 86344"/>
              <a:gd name="connsiteY2" fmla="*/ 173269 h 173269"/>
              <a:gd name="connsiteX3" fmla="*/ 0 w 86344"/>
              <a:gd name="connsiteY3" fmla="*/ 16455 h 173269"/>
              <a:gd name="connsiteX4" fmla="*/ 31645 w 86344"/>
              <a:gd name="connsiteY4" fmla="*/ 850 h 173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44" h="173269">
                <a:moveTo>
                  <a:pt x="31645" y="850"/>
                </a:moveTo>
                <a:cubicBezTo>
                  <a:pt x="61982" y="-4387"/>
                  <a:pt x="86344" y="16299"/>
                  <a:pt x="86344" y="16299"/>
                </a:cubicBezTo>
                <a:cubicBezTo>
                  <a:pt x="86344" y="16299"/>
                  <a:pt x="86344" y="16299"/>
                  <a:pt x="45862" y="173269"/>
                </a:cubicBezTo>
                <a:cubicBezTo>
                  <a:pt x="45862" y="173269"/>
                  <a:pt x="45862" y="173269"/>
                  <a:pt x="0" y="16455"/>
                </a:cubicBezTo>
                <a:cubicBezTo>
                  <a:pt x="10755" y="7224"/>
                  <a:pt x="21534" y="2595"/>
                  <a:pt x="31645" y="85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228" name="Freeform"/>
          <p:cNvSpPr/>
          <p:nvPr>
            <p:custDataLst>
              <p:tags r:id="rId10"/>
            </p:custDataLst>
          </p:nvPr>
        </p:nvSpPr>
        <p:spPr>
          <a:xfrm>
            <a:off x="1382489" y="1696247"/>
            <a:ext cx="153144" cy="3928754"/>
          </a:xfrm>
          <a:custGeom>
            <a:avLst/>
            <a:gdLst>
              <a:gd name="connsiteX0" fmla="*/ 0 w 117193"/>
              <a:gd name="connsiteY0" fmla="*/ 0 h 3013767"/>
              <a:gd name="connsiteX1" fmla="*/ 116519 w 117193"/>
              <a:gd name="connsiteY1" fmla="*/ 1211 h 3013767"/>
              <a:gd name="connsiteX2" fmla="*/ 117193 w 117193"/>
              <a:gd name="connsiteY2" fmla="*/ 3013767 h 3013767"/>
              <a:gd name="connsiteX3" fmla="*/ 674 w 117193"/>
              <a:gd name="connsiteY3" fmla="*/ 3012556 h 3013767"/>
            </a:gdLst>
            <a:ahLst/>
            <a:cxnLst>
              <a:cxn ang="0">
                <a:pos x="connsiteX0" y="connsiteY0"/>
              </a:cxn>
              <a:cxn ang="0">
                <a:pos x="connsiteX1" y="connsiteY1"/>
              </a:cxn>
              <a:cxn ang="0">
                <a:pos x="connsiteX2" y="connsiteY2"/>
              </a:cxn>
              <a:cxn ang="0">
                <a:pos x="connsiteX3" y="connsiteY3"/>
              </a:cxn>
            </a:cxnLst>
            <a:rect l="l" t="t" r="r" b="b"/>
            <a:pathLst>
              <a:path w="117193" h="3013767">
                <a:moveTo>
                  <a:pt x="0" y="0"/>
                </a:moveTo>
                <a:lnTo>
                  <a:pt x="116519" y="1211"/>
                </a:lnTo>
                <a:lnTo>
                  <a:pt x="117193" y="3013767"/>
                </a:lnTo>
                <a:lnTo>
                  <a:pt x="674" y="30125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192" name="Freeform"/>
          <p:cNvSpPr/>
          <p:nvPr>
            <p:custDataLst>
              <p:tags r:id="rId11"/>
            </p:custDataLst>
          </p:nvPr>
        </p:nvSpPr>
        <p:spPr>
          <a:xfrm>
            <a:off x="1694571" y="4932129"/>
            <a:ext cx="2032257" cy="1131607"/>
          </a:xfrm>
          <a:custGeom>
            <a:avLst/>
            <a:gdLst>
              <a:gd name="connsiteX0" fmla="*/ 1230969 w 1558615"/>
              <a:gd name="connsiteY0" fmla="*/ 0 h 867904"/>
              <a:gd name="connsiteX1" fmla="*/ 1432022 w 1558615"/>
              <a:gd name="connsiteY1" fmla="*/ 193664 h 867904"/>
              <a:gd name="connsiteX2" fmla="*/ 1556509 w 1558615"/>
              <a:gd name="connsiteY2" fmla="*/ 405362 h 867904"/>
              <a:gd name="connsiteX3" fmla="*/ 1558610 w 1558615"/>
              <a:gd name="connsiteY3" fmla="*/ 405357 h 867904"/>
              <a:gd name="connsiteX4" fmla="*/ 1557564 w 1558615"/>
              <a:gd name="connsiteY4" fmla="*/ 406409 h 867904"/>
              <a:gd name="connsiteX5" fmla="*/ 1558615 w 1558615"/>
              <a:gd name="connsiteY5" fmla="*/ 407456 h 867904"/>
              <a:gd name="connsiteX6" fmla="*/ 1556517 w 1558615"/>
              <a:gd name="connsiteY6" fmla="*/ 407461 h 867904"/>
              <a:gd name="connsiteX7" fmla="*/ 1433312 w 1558615"/>
              <a:gd name="connsiteY7" fmla="*/ 619778 h 867904"/>
              <a:gd name="connsiteX8" fmla="*/ 1233438 w 1558615"/>
              <a:gd name="connsiteY8" fmla="*/ 814447 h 867904"/>
              <a:gd name="connsiteX9" fmla="*/ 141911 w 1558615"/>
              <a:gd name="connsiteY9" fmla="*/ 817180 h 867904"/>
              <a:gd name="connsiteX10" fmla="*/ 3525 w 1558615"/>
              <a:gd name="connsiteY10" fmla="*/ 867904 h 867904"/>
              <a:gd name="connsiteX11" fmla="*/ 1091 w 1558615"/>
              <a:gd name="connsiteY11" fmla="*/ 411356 h 867904"/>
              <a:gd name="connsiteX12" fmla="*/ 1084 w 1558615"/>
              <a:gd name="connsiteY12" fmla="*/ 409258 h 867904"/>
              <a:gd name="connsiteX13" fmla="*/ 27 w 1558615"/>
              <a:gd name="connsiteY13" fmla="*/ 60808 h 867904"/>
              <a:gd name="connsiteX14" fmla="*/ 139442 w 1558615"/>
              <a:gd name="connsiteY14" fmla="*/ 2734 h 867904"/>
              <a:gd name="connsiteX15" fmla="*/ 1230969 w 1558615"/>
              <a:gd name="connsiteY15" fmla="*/ 0 h 867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58615" h="867904">
                <a:moveTo>
                  <a:pt x="1230969" y="0"/>
                </a:moveTo>
                <a:cubicBezTo>
                  <a:pt x="1230969" y="0"/>
                  <a:pt x="1348531" y="3904"/>
                  <a:pt x="1432022" y="193664"/>
                </a:cubicBezTo>
                <a:cubicBezTo>
                  <a:pt x="1505991" y="359307"/>
                  <a:pt x="1547042" y="398039"/>
                  <a:pt x="1556509" y="405362"/>
                </a:cubicBezTo>
                <a:cubicBezTo>
                  <a:pt x="1556509" y="405362"/>
                  <a:pt x="1556509" y="405362"/>
                  <a:pt x="1558610" y="405357"/>
                </a:cubicBezTo>
                <a:cubicBezTo>
                  <a:pt x="1558610" y="405357"/>
                  <a:pt x="1557564" y="406409"/>
                  <a:pt x="1557564" y="406409"/>
                </a:cubicBezTo>
                <a:cubicBezTo>
                  <a:pt x="1557564" y="406409"/>
                  <a:pt x="1558615" y="407456"/>
                  <a:pt x="1558615" y="407456"/>
                </a:cubicBezTo>
                <a:cubicBezTo>
                  <a:pt x="1558615" y="407456"/>
                  <a:pt x="1558615" y="407456"/>
                  <a:pt x="1556517" y="407461"/>
                </a:cubicBezTo>
                <a:cubicBezTo>
                  <a:pt x="1547093" y="414831"/>
                  <a:pt x="1506278" y="453767"/>
                  <a:pt x="1433312" y="619778"/>
                </a:cubicBezTo>
                <a:cubicBezTo>
                  <a:pt x="1350974" y="809954"/>
                  <a:pt x="1233438" y="814447"/>
                  <a:pt x="1233438" y="814447"/>
                </a:cubicBezTo>
                <a:cubicBezTo>
                  <a:pt x="1233438" y="814447"/>
                  <a:pt x="286750" y="816819"/>
                  <a:pt x="141911" y="817180"/>
                </a:cubicBezTo>
                <a:cubicBezTo>
                  <a:pt x="8624" y="818564"/>
                  <a:pt x="2453" y="860561"/>
                  <a:pt x="3525" y="867904"/>
                </a:cubicBezTo>
                <a:cubicBezTo>
                  <a:pt x="3525" y="867904"/>
                  <a:pt x="3525" y="867904"/>
                  <a:pt x="1091" y="411356"/>
                </a:cubicBezTo>
                <a:cubicBezTo>
                  <a:pt x="1091" y="411356"/>
                  <a:pt x="1091" y="411356"/>
                  <a:pt x="1084" y="409258"/>
                </a:cubicBezTo>
                <a:cubicBezTo>
                  <a:pt x="1084" y="409258"/>
                  <a:pt x="1084" y="409258"/>
                  <a:pt x="27" y="60808"/>
                </a:cubicBezTo>
                <a:cubicBezTo>
                  <a:pt x="27" y="60808"/>
                  <a:pt x="-5395" y="3095"/>
                  <a:pt x="139442" y="2734"/>
                </a:cubicBezTo>
                <a:cubicBezTo>
                  <a:pt x="283227" y="1324"/>
                  <a:pt x="1230969" y="0"/>
                  <a:pt x="1230969" y="0"/>
                </a:cubicBezTo>
                <a:close/>
              </a:path>
            </a:pathLst>
          </a:custGeom>
          <a:solidFill>
            <a:schemeClr val="accent5"/>
          </a:solidFill>
          <a:ln>
            <a:noFill/>
          </a:ln>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162" name="Freeform"/>
          <p:cNvSpPr/>
          <p:nvPr>
            <p:custDataLst>
              <p:tags r:id="rId12"/>
            </p:custDataLst>
          </p:nvPr>
        </p:nvSpPr>
        <p:spPr>
          <a:xfrm>
            <a:off x="1694571" y="3823701"/>
            <a:ext cx="3332735" cy="1134918"/>
          </a:xfrm>
          <a:custGeom>
            <a:avLst/>
            <a:gdLst>
              <a:gd name="connsiteX0" fmla="*/ 2228908 w 2556688"/>
              <a:gd name="connsiteY0" fmla="*/ 0 h 870726"/>
              <a:gd name="connsiteX1" fmla="*/ 2432141 w 2556688"/>
              <a:gd name="connsiteY1" fmla="*/ 193738 h 870726"/>
              <a:gd name="connsiteX2" fmla="*/ 2555635 w 2556688"/>
              <a:gd name="connsiteY2" fmla="*/ 406572 h 870726"/>
              <a:gd name="connsiteX3" fmla="*/ 2556688 w 2556688"/>
              <a:gd name="connsiteY3" fmla="*/ 407620 h 870726"/>
              <a:gd name="connsiteX4" fmla="*/ 2554589 w 2556688"/>
              <a:gd name="connsiteY4" fmla="*/ 407625 h 870726"/>
              <a:gd name="connsiteX5" fmla="*/ 2433439 w 2556688"/>
              <a:gd name="connsiteY5" fmla="*/ 620021 h 870726"/>
              <a:gd name="connsiteX6" fmla="*/ 2232438 w 2556688"/>
              <a:gd name="connsiteY6" fmla="*/ 815816 h 870726"/>
              <a:gd name="connsiteX7" fmla="*/ 141961 w 2556688"/>
              <a:gd name="connsiteY7" fmla="*/ 819982 h 870726"/>
              <a:gd name="connsiteX8" fmla="*/ 3520 w 2556688"/>
              <a:gd name="connsiteY8" fmla="*/ 870726 h 870726"/>
              <a:gd name="connsiteX9" fmla="*/ 1081 w 2556688"/>
              <a:gd name="connsiteY9" fmla="*/ 413997 h 870726"/>
              <a:gd name="connsiteX10" fmla="*/ 2128 w 2556688"/>
              <a:gd name="connsiteY10" fmla="*/ 412944 h 870726"/>
              <a:gd name="connsiteX11" fmla="*/ 15 w 2556688"/>
              <a:gd name="connsiteY11" fmla="*/ 63310 h 870726"/>
              <a:gd name="connsiteX12" fmla="*/ 139484 w 2556688"/>
              <a:gd name="connsiteY12" fmla="*/ 5212 h 870726"/>
              <a:gd name="connsiteX13" fmla="*/ 2228908 w 2556688"/>
              <a:gd name="connsiteY13" fmla="*/ 0 h 87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56688" h="870726">
                <a:moveTo>
                  <a:pt x="2228908" y="0"/>
                </a:moveTo>
                <a:cubicBezTo>
                  <a:pt x="2228908" y="0"/>
                  <a:pt x="2347570" y="4955"/>
                  <a:pt x="2432141" y="193738"/>
                </a:cubicBezTo>
                <a:cubicBezTo>
                  <a:pt x="2505089" y="358399"/>
                  <a:pt x="2545111" y="398199"/>
                  <a:pt x="2555635" y="406572"/>
                </a:cubicBezTo>
                <a:cubicBezTo>
                  <a:pt x="2556688" y="407620"/>
                  <a:pt x="2556688" y="407620"/>
                  <a:pt x="2556688" y="407620"/>
                </a:cubicBezTo>
                <a:cubicBezTo>
                  <a:pt x="2556688" y="407620"/>
                  <a:pt x="2556688" y="407620"/>
                  <a:pt x="2554589" y="407625"/>
                </a:cubicBezTo>
                <a:cubicBezTo>
                  <a:pt x="2546213" y="416047"/>
                  <a:pt x="2505383" y="454996"/>
                  <a:pt x="2433439" y="620021"/>
                </a:cubicBezTo>
                <a:cubicBezTo>
                  <a:pt x="2348970" y="810277"/>
                  <a:pt x="2232438" y="815816"/>
                  <a:pt x="2232438" y="815816"/>
                </a:cubicBezTo>
                <a:cubicBezTo>
                  <a:pt x="2232438" y="815816"/>
                  <a:pt x="285809" y="820672"/>
                  <a:pt x="141961" y="819982"/>
                </a:cubicBezTo>
                <a:cubicBezTo>
                  <a:pt x="8621" y="821365"/>
                  <a:pt x="3501" y="864425"/>
                  <a:pt x="3520" y="870726"/>
                </a:cubicBezTo>
                <a:cubicBezTo>
                  <a:pt x="3520" y="870726"/>
                  <a:pt x="3520" y="870726"/>
                  <a:pt x="1081" y="413997"/>
                </a:cubicBezTo>
                <a:cubicBezTo>
                  <a:pt x="1081" y="413997"/>
                  <a:pt x="1081" y="413997"/>
                  <a:pt x="2128" y="412944"/>
                </a:cubicBezTo>
                <a:cubicBezTo>
                  <a:pt x="2128" y="412944"/>
                  <a:pt x="2128" y="412944"/>
                  <a:pt x="15" y="63310"/>
                </a:cubicBezTo>
                <a:cubicBezTo>
                  <a:pt x="15" y="63310"/>
                  <a:pt x="-4358" y="6623"/>
                  <a:pt x="139484" y="5212"/>
                </a:cubicBezTo>
                <a:cubicBezTo>
                  <a:pt x="283331" y="5904"/>
                  <a:pt x="2228908" y="0"/>
                  <a:pt x="2228908" y="0"/>
                </a:cubicBezTo>
                <a:close/>
              </a:path>
            </a:pathLst>
          </a:custGeom>
          <a:solidFill>
            <a:schemeClr val="accent4"/>
          </a:solidFill>
          <a:ln>
            <a:noFill/>
          </a:ln>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136" name="Freeform"/>
          <p:cNvSpPr/>
          <p:nvPr>
            <p:custDataLst>
              <p:tags r:id="rId13"/>
            </p:custDataLst>
          </p:nvPr>
        </p:nvSpPr>
        <p:spPr>
          <a:xfrm>
            <a:off x="1692915" y="2728517"/>
            <a:ext cx="1553786" cy="1131607"/>
          </a:xfrm>
          <a:custGeom>
            <a:avLst/>
            <a:gdLst>
              <a:gd name="connsiteX0" fmla="*/ 864626 w 1192164"/>
              <a:gd name="connsiteY0" fmla="*/ 0 h 868168"/>
              <a:gd name="connsiteX1" fmla="*/ 1066677 w 1192164"/>
              <a:gd name="connsiteY1" fmla="*/ 194652 h 868168"/>
              <a:gd name="connsiteX2" fmla="*/ 1189011 w 1192164"/>
              <a:gd name="connsiteY2" fmla="*/ 406317 h 868168"/>
              <a:gd name="connsiteX3" fmla="*/ 1192164 w 1192164"/>
              <a:gd name="connsiteY3" fmla="*/ 407356 h 868168"/>
              <a:gd name="connsiteX4" fmla="*/ 1190066 w 1192164"/>
              <a:gd name="connsiteY4" fmla="*/ 407363 h 868168"/>
              <a:gd name="connsiteX5" fmla="*/ 1067876 w 1192164"/>
              <a:gd name="connsiteY5" fmla="*/ 620739 h 868168"/>
              <a:gd name="connsiteX6" fmla="*/ 865876 w 1192164"/>
              <a:gd name="connsiteY6" fmla="*/ 815443 h 868168"/>
              <a:gd name="connsiteX7" fmla="*/ 140695 w 1192164"/>
              <a:gd name="connsiteY7" fmla="*/ 818462 h 868168"/>
              <a:gd name="connsiteX8" fmla="*/ 1251 w 1192164"/>
              <a:gd name="connsiteY8" fmla="*/ 868168 h 868168"/>
              <a:gd name="connsiteX9" fmla="*/ 1014 w 1192164"/>
              <a:gd name="connsiteY9" fmla="*/ 411644 h 868168"/>
              <a:gd name="connsiteX10" fmla="*/ 1010 w 1192164"/>
              <a:gd name="connsiteY10" fmla="*/ 409545 h 868168"/>
              <a:gd name="connsiteX11" fmla="*/ 27 w 1192164"/>
              <a:gd name="connsiteY11" fmla="*/ 61119 h 868168"/>
              <a:gd name="connsiteX12" fmla="*/ 138392 w 1192164"/>
              <a:gd name="connsiteY12" fmla="*/ 1972 h 868168"/>
              <a:gd name="connsiteX13" fmla="*/ 864626 w 1192164"/>
              <a:gd name="connsiteY13" fmla="*/ 0 h 86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2164" h="868168">
                <a:moveTo>
                  <a:pt x="864626" y="0"/>
                </a:moveTo>
                <a:cubicBezTo>
                  <a:pt x="864626" y="0"/>
                  <a:pt x="982188" y="5977"/>
                  <a:pt x="1066677" y="194652"/>
                </a:cubicBezTo>
                <a:cubicBezTo>
                  <a:pt x="1139556" y="359224"/>
                  <a:pt x="1180594" y="397942"/>
                  <a:pt x="1189011" y="406317"/>
                </a:cubicBezTo>
                <a:cubicBezTo>
                  <a:pt x="1189011" y="406317"/>
                  <a:pt x="1189011" y="406317"/>
                  <a:pt x="1192164" y="407356"/>
                </a:cubicBezTo>
                <a:cubicBezTo>
                  <a:pt x="1192164" y="407356"/>
                  <a:pt x="1191111" y="406311"/>
                  <a:pt x="1190066" y="407363"/>
                </a:cubicBezTo>
                <a:cubicBezTo>
                  <a:pt x="1179595" y="415788"/>
                  <a:pt x="1139827" y="455774"/>
                  <a:pt x="1067876" y="620739"/>
                </a:cubicBezTo>
                <a:cubicBezTo>
                  <a:pt x="984451" y="809873"/>
                  <a:pt x="865876" y="815443"/>
                  <a:pt x="865876" y="815443"/>
                </a:cubicBezTo>
                <a:cubicBezTo>
                  <a:pt x="865876" y="815443"/>
                  <a:pt x="284467" y="817022"/>
                  <a:pt x="140695" y="818462"/>
                </a:cubicBezTo>
                <a:cubicBezTo>
                  <a:pt x="7407" y="817775"/>
                  <a:pt x="2282" y="860819"/>
                  <a:pt x="1251" y="868168"/>
                </a:cubicBezTo>
                <a:cubicBezTo>
                  <a:pt x="1251" y="868168"/>
                  <a:pt x="1251" y="868168"/>
                  <a:pt x="1014" y="411644"/>
                </a:cubicBezTo>
                <a:cubicBezTo>
                  <a:pt x="1014" y="411644"/>
                  <a:pt x="1014" y="411644"/>
                  <a:pt x="1010" y="409545"/>
                </a:cubicBezTo>
                <a:cubicBezTo>
                  <a:pt x="1010" y="409545"/>
                  <a:pt x="1010" y="409545"/>
                  <a:pt x="27" y="61119"/>
                </a:cubicBezTo>
                <a:cubicBezTo>
                  <a:pt x="27" y="61119"/>
                  <a:pt x="-5381" y="3413"/>
                  <a:pt x="138392" y="1972"/>
                </a:cubicBezTo>
                <a:cubicBezTo>
                  <a:pt x="282171" y="2633"/>
                  <a:pt x="864626" y="0"/>
                  <a:pt x="864626" y="0"/>
                </a:cubicBezTo>
                <a:close/>
              </a:path>
            </a:pathLst>
          </a:custGeom>
          <a:solidFill>
            <a:schemeClr val="accent3"/>
          </a:solidFill>
          <a:ln>
            <a:noFill/>
          </a:ln>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107" name="Freeform"/>
          <p:cNvSpPr/>
          <p:nvPr>
            <p:custDataLst>
              <p:tags r:id="rId14"/>
            </p:custDataLst>
          </p:nvPr>
        </p:nvSpPr>
        <p:spPr>
          <a:xfrm>
            <a:off x="1688776" y="1622572"/>
            <a:ext cx="2594335" cy="1132435"/>
          </a:xfrm>
          <a:custGeom>
            <a:avLst/>
            <a:gdLst>
              <a:gd name="connsiteX0" fmla="*/ 1661884 w 1989800"/>
              <a:gd name="connsiteY0" fmla="*/ 0 h 868712"/>
              <a:gd name="connsiteX1" fmla="*/ 1864136 w 1989800"/>
              <a:gd name="connsiteY1" fmla="*/ 194855 h 868712"/>
              <a:gd name="connsiteX2" fmla="*/ 1987694 w 1989800"/>
              <a:gd name="connsiteY2" fmla="*/ 405630 h 868712"/>
              <a:gd name="connsiteX3" fmla="*/ 1989793 w 1989800"/>
              <a:gd name="connsiteY3" fmla="*/ 405625 h 868712"/>
              <a:gd name="connsiteX4" fmla="*/ 1988746 w 1989800"/>
              <a:gd name="connsiteY4" fmla="*/ 406676 h 868712"/>
              <a:gd name="connsiteX5" fmla="*/ 1989800 w 1989800"/>
              <a:gd name="connsiteY5" fmla="*/ 407724 h 868712"/>
              <a:gd name="connsiteX6" fmla="*/ 1987703 w 1989800"/>
              <a:gd name="connsiteY6" fmla="*/ 407730 h 868712"/>
              <a:gd name="connsiteX7" fmla="*/ 1866628 w 1989800"/>
              <a:gd name="connsiteY7" fmla="*/ 620078 h 868712"/>
              <a:gd name="connsiteX8" fmla="*/ 1664648 w 1989800"/>
              <a:gd name="connsiteY8" fmla="*/ 814749 h 868712"/>
              <a:gd name="connsiteX9" fmla="*/ 141192 w 1989800"/>
              <a:gd name="connsiteY9" fmla="*/ 819065 h 868712"/>
              <a:gd name="connsiteX10" fmla="*/ 1717 w 1989800"/>
              <a:gd name="connsiteY10" fmla="*/ 868712 h 868712"/>
              <a:gd name="connsiteX11" fmla="*/ 1216 w 1989800"/>
              <a:gd name="connsiteY11" fmla="*/ 411987 h 868712"/>
              <a:gd name="connsiteX12" fmla="*/ 163 w 1989800"/>
              <a:gd name="connsiteY12" fmla="*/ 410939 h 868712"/>
              <a:gd name="connsiteX13" fmla="*/ 27 w 1989800"/>
              <a:gd name="connsiteY13" fmla="*/ 61309 h 868712"/>
              <a:gd name="connsiteX14" fmla="*/ 138427 w 1989800"/>
              <a:gd name="connsiteY14" fmla="*/ 4315 h 868712"/>
              <a:gd name="connsiteX15" fmla="*/ 1661884 w 1989800"/>
              <a:gd name="connsiteY15" fmla="*/ 0 h 86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89800" h="868712">
                <a:moveTo>
                  <a:pt x="1661884" y="0"/>
                </a:moveTo>
                <a:cubicBezTo>
                  <a:pt x="1661884" y="0"/>
                  <a:pt x="1780546" y="4995"/>
                  <a:pt x="1864136" y="194855"/>
                </a:cubicBezTo>
                <a:cubicBezTo>
                  <a:pt x="1938185" y="358487"/>
                  <a:pt x="1978220" y="398300"/>
                  <a:pt x="1987694" y="405630"/>
                </a:cubicBezTo>
                <a:cubicBezTo>
                  <a:pt x="1987694" y="405630"/>
                  <a:pt x="1987694" y="405630"/>
                  <a:pt x="1989793" y="405625"/>
                </a:cubicBezTo>
                <a:cubicBezTo>
                  <a:pt x="1989793" y="405625"/>
                  <a:pt x="1988746" y="406676"/>
                  <a:pt x="1988746" y="406676"/>
                </a:cubicBezTo>
                <a:cubicBezTo>
                  <a:pt x="1989800" y="407724"/>
                  <a:pt x="1989800" y="407724"/>
                  <a:pt x="1989800" y="407724"/>
                </a:cubicBezTo>
                <a:cubicBezTo>
                  <a:pt x="1989800" y="407724"/>
                  <a:pt x="1989800" y="407724"/>
                  <a:pt x="1987703" y="407730"/>
                </a:cubicBezTo>
                <a:cubicBezTo>
                  <a:pt x="1978276" y="415099"/>
                  <a:pt x="1938514" y="455081"/>
                  <a:pt x="1866628" y="620078"/>
                </a:cubicBezTo>
                <a:cubicBezTo>
                  <a:pt x="1782227" y="810297"/>
                  <a:pt x="1664648" y="814749"/>
                  <a:pt x="1664648" y="814749"/>
                </a:cubicBezTo>
                <a:cubicBezTo>
                  <a:pt x="1664648" y="814749"/>
                  <a:pt x="285029" y="817707"/>
                  <a:pt x="141192" y="819065"/>
                </a:cubicBezTo>
                <a:cubicBezTo>
                  <a:pt x="7845" y="818300"/>
                  <a:pt x="1696" y="862411"/>
                  <a:pt x="1717" y="868712"/>
                </a:cubicBezTo>
                <a:cubicBezTo>
                  <a:pt x="1717" y="868712"/>
                  <a:pt x="1717" y="868712"/>
                  <a:pt x="1216" y="411987"/>
                </a:cubicBezTo>
                <a:cubicBezTo>
                  <a:pt x="1216" y="411987"/>
                  <a:pt x="1216" y="411987"/>
                  <a:pt x="163" y="410939"/>
                </a:cubicBezTo>
                <a:cubicBezTo>
                  <a:pt x="163" y="410939"/>
                  <a:pt x="163" y="410939"/>
                  <a:pt x="27" y="61309"/>
                </a:cubicBezTo>
                <a:cubicBezTo>
                  <a:pt x="27" y="61309"/>
                  <a:pt x="-5418" y="3574"/>
                  <a:pt x="138427" y="4315"/>
                </a:cubicBezTo>
                <a:cubicBezTo>
                  <a:pt x="282265" y="2957"/>
                  <a:pt x="1661884" y="0"/>
                  <a:pt x="1661884" y="0"/>
                </a:cubicBezTo>
                <a:close/>
              </a:path>
            </a:pathLst>
          </a:custGeom>
          <a:solidFill>
            <a:schemeClr val="accent2"/>
          </a:solidFill>
          <a:ln>
            <a:noFill/>
          </a:ln>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solidFill>
                <a:schemeClr val="dk1"/>
              </a:solidFill>
              <a:latin typeface="微软雅黑" panose="020B0503020204020204" charset="-122"/>
              <a:ea typeface="微软雅黑" panose="020B0503020204020204" charset="-122"/>
            </a:endParaRPr>
          </a:p>
        </p:txBody>
      </p:sp>
      <p:sp>
        <p:nvSpPr>
          <p:cNvPr id="21" name="TextBox 21"/>
          <p:cNvSpPr txBox="1"/>
          <p:nvPr>
            <p:custDataLst>
              <p:tags r:id="rId15"/>
            </p:custDataLst>
          </p:nvPr>
        </p:nvSpPr>
        <p:spPr>
          <a:xfrm>
            <a:off x="4535591" y="1741776"/>
            <a:ext cx="5556214" cy="791380"/>
          </a:xfrm>
          <a:prstGeom prst="rect">
            <a:avLst/>
          </a:prstGeom>
          <a:noFill/>
        </p:spPr>
        <p:txBody>
          <a:bodyPr wrap="square" rtlCol="0" anchor="ctr">
            <a:normAutofit/>
          </a:bodyPr>
          <a:lstStyle/>
          <a:p>
            <a:pPr>
              <a:lnSpc>
                <a:spcPct val="130000"/>
              </a:lnSpc>
            </a:pPr>
            <a:r>
              <a:rPr lang="zh-CN" altLang="en-US" sz="19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‌十进制‌：以0-9这九个数字组成，逢十进一。</a:t>
            </a:r>
          </a:p>
        </p:txBody>
      </p:sp>
      <p:sp>
        <p:nvSpPr>
          <p:cNvPr id="36" name="TextBox 21"/>
          <p:cNvSpPr txBox="1"/>
          <p:nvPr>
            <p:custDataLst>
              <p:tags r:id="rId16"/>
            </p:custDataLst>
          </p:nvPr>
        </p:nvSpPr>
        <p:spPr>
          <a:xfrm>
            <a:off x="3463586" y="2873383"/>
            <a:ext cx="5556214" cy="791380"/>
          </a:xfrm>
          <a:prstGeom prst="rect">
            <a:avLst/>
          </a:prstGeom>
          <a:noFill/>
        </p:spPr>
        <p:txBody>
          <a:bodyPr wrap="square" rtlCol="0" anchor="ctr">
            <a:normAutofit/>
          </a:bodyPr>
          <a:lstStyle/>
          <a:p>
            <a:pPr>
              <a:lnSpc>
                <a:spcPct val="130000"/>
              </a:lnSpc>
            </a:pPr>
            <a:r>
              <a:rPr lang="zh-CN" altLang="en-US" sz="19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‌二进制‌：由0和1两个数字组成，逢二进一。</a:t>
            </a:r>
          </a:p>
        </p:txBody>
      </p:sp>
      <p:sp>
        <p:nvSpPr>
          <p:cNvPr id="45" name="TextBox"/>
          <p:cNvSpPr txBox="1"/>
          <p:nvPr>
            <p:custDataLst>
              <p:tags r:id="rId17"/>
            </p:custDataLst>
          </p:nvPr>
        </p:nvSpPr>
        <p:spPr>
          <a:xfrm>
            <a:off x="5332766" y="4004162"/>
            <a:ext cx="5556214" cy="791380"/>
          </a:xfrm>
          <a:prstGeom prst="rect">
            <a:avLst/>
          </a:prstGeom>
          <a:noFill/>
        </p:spPr>
        <p:txBody>
          <a:bodyPr wrap="square" rtlCol="0" anchor="ctr">
            <a:normAutofit lnSpcReduction="10000"/>
          </a:bodyPr>
          <a:lstStyle/>
          <a:p>
            <a:pPr algn="l">
              <a:lnSpc>
                <a:spcPct val="130000"/>
              </a:lnSpc>
            </a:pPr>
            <a:r>
              <a:rPr lang="zh-CN" altLang="en-US" sz="19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‌八进制‌：由0-7数字组成，不存在8和9，逢八进一。</a:t>
            </a:r>
          </a:p>
        </p:txBody>
      </p:sp>
      <p:sp>
        <p:nvSpPr>
          <p:cNvPr id="50" name="TextBox"/>
          <p:cNvSpPr txBox="1"/>
          <p:nvPr>
            <p:custDataLst>
              <p:tags r:id="rId18"/>
            </p:custDataLst>
          </p:nvPr>
        </p:nvSpPr>
        <p:spPr>
          <a:xfrm>
            <a:off x="3918050" y="5101001"/>
            <a:ext cx="5556214" cy="791380"/>
          </a:xfrm>
          <a:prstGeom prst="rect">
            <a:avLst/>
          </a:prstGeom>
          <a:noFill/>
        </p:spPr>
        <p:txBody>
          <a:bodyPr wrap="square" rtlCol="0" anchor="ctr">
            <a:normAutofit lnSpcReduction="10000"/>
          </a:bodyPr>
          <a:lstStyle/>
          <a:p>
            <a:pPr>
              <a:lnSpc>
                <a:spcPct val="130000"/>
              </a:lnSpc>
            </a:pPr>
            <a:r>
              <a:rPr lang="zh-CN" altLang="en-US" sz="19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‌十六进制‌：由0-9和A-F组成，A-F对应的是10-15，逢十六进一。</a:t>
            </a:r>
          </a:p>
        </p:txBody>
      </p:sp>
      <p:sp>
        <p:nvSpPr>
          <p:cNvPr id="2" name="Freeform 118"/>
          <p:cNvSpPr>
            <a:spLocks noEditPoints="1"/>
          </p:cNvSpPr>
          <p:nvPr>
            <p:custDataLst>
              <p:tags r:id="rId19"/>
            </p:custDataLst>
          </p:nvPr>
        </p:nvSpPr>
        <p:spPr bwMode="auto">
          <a:xfrm>
            <a:off x="2074483" y="1849174"/>
            <a:ext cx="533250" cy="533250"/>
          </a:xfrm>
          <a:custGeom>
            <a:avLst/>
            <a:gdLst>
              <a:gd name="T0" fmla="*/ 393 w 400"/>
              <a:gd name="T1" fmla="*/ 162 h 400"/>
              <a:gd name="T2" fmla="*/ 335 w 400"/>
              <a:gd name="T3" fmla="*/ 130 h 400"/>
              <a:gd name="T4" fmla="*/ 362 w 400"/>
              <a:gd name="T5" fmla="*/ 94 h 400"/>
              <a:gd name="T6" fmla="*/ 362 w 400"/>
              <a:gd name="T7" fmla="*/ 82 h 400"/>
              <a:gd name="T8" fmla="*/ 313 w 400"/>
              <a:gd name="T9" fmla="*/ 35 h 400"/>
              <a:gd name="T10" fmla="*/ 269 w 400"/>
              <a:gd name="T11" fmla="*/ 65 h 400"/>
              <a:gd name="T12" fmla="*/ 239 w 400"/>
              <a:gd name="T13" fmla="*/ 8 h 400"/>
              <a:gd name="T14" fmla="*/ 229 w 400"/>
              <a:gd name="T15" fmla="*/ 0 h 400"/>
              <a:gd name="T16" fmla="*/ 162 w 400"/>
              <a:gd name="T17" fmla="*/ 7 h 400"/>
              <a:gd name="T18" fmla="*/ 131 w 400"/>
              <a:gd name="T19" fmla="*/ 66 h 400"/>
              <a:gd name="T20" fmla="*/ 88 w 400"/>
              <a:gd name="T21" fmla="*/ 35 h 400"/>
              <a:gd name="T22" fmla="*/ 38 w 400"/>
              <a:gd name="T23" fmla="*/ 82 h 400"/>
              <a:gd name="T24" fmla="*/ 38 w 400"/>
              <a:gd name="T25" fmla="*/ 94 h 400"/>
              <a:gd name="T26" fmla="*/ 56 w 400"/>
              <a:gd name="T27" fmla="*/ 154 h 400"/>
              <a:gd name="T28" fmla="*/ 2 w 400"/>
              <a:gd name="T29" fmla="*/ 165 h 400"/>
              <a:gd name="T30" fmla="*/ 0 w 400"/>
              <a:gd name="T31" fmla="*/ 229 h 400"/>
              <a:gd name="T32" fmla="*/ 8 w 400"/>
              <a:gd name="T33" fmla="*/ 238 h 400"/>
              <a:gd name="T34" fmla="*/ 66 w 400"/>
              <a:gd name="T35" fmla="*/ 271 h 400"/>
              <a:gd name="T36" fmla="*/ 39 w 400"/>
              <a:gd name="T37" fmla="*/ 307 h 400"/>
              <a:gd name="T38" fmla="*/ 38 w 400"/>
              <a:gd name="T39" fmla="*/ 319 h 400"/>
              <a:gd name="T40" fmla="*/ 88 w 400"/>
              <a:gd name="T41" fmla="*/ 365 h 400"/>
              <a:gd name="T42" fmla="*/ 131 w 400"/>
              <a:gd name="T43" fmla="*/ 335 h 400"/>
              <a:gd name="T44" fmla="*/ 162 w 400"/>
              <a:gd name="T45" fmla="*/ 393 h 400"/>
              <a:gd name="T46" fmla="*/ 171 w 400"/>
              <a:gd name="T47" fmla="*/ 400 h 400"/>
              <a:gd name="T48" fmla="*/ 239 w 400"/>
              <a:gd name="T49" fmla="*/ 393 h 400"/>
              <a:gd name="T50" fmla="*/ 270 w 400"/>
              <a:gd name="T51" fmla="*/ 335 h 400"/>
              <a:gd name="T52" fmla="*/ 313 w 400"/>
              <a:gd name="T53" fmla="*/ 365 h 400"/>
              <a:gd name="T54" fmla="*/ 363 w 400"/>
              <a:gd name="T55" fmla="*/ 319 h 400"/>
              <a:gd name="T56" fmla="*/ 363 w 400"/>
              <a:gd name="T57" fmla="*/ 306 h 400"/>
              <a:gd name="T58" fmla="*/ 345 w 400"/>
              <a:gd name="T59" fmla="*/ 246 h 400"/>
              <a:gd name="T60" fmla="*/ 398 w 400"/>
              <a:gd name="T61" fmla="*/ 236 h 400"/>
              <a:gd name="T62" fmla="*/ 400 w 400"/>
              <a:gd name="T63" fmla="*/ 172 h 400"/>
              <a:gd name="T64" fmla="*/ 247 w 400"/>
              <a:gd name="T65" fmla="*/ 247 h 400"/>
              <a:gd name="T66" fmla="*/ 153 w 400"/>
              <a:gd name="T67" fmla="*/ 247 h 400"/>
              <a:gd name="T68" fmla="*/ 153 w 400"/>
              <a:gd name="T69" fmla="*/ 153 h 400"/>
              <a:gd name="T70" fmla="*/ 247 w 400"/>
              <a:gd name="T71" fmla="*/ 153 h 400"/>
              <a:gd name="T72" fmla="*/ 247 w 400"/>
              <a:gd name="T73" fmla="*/ 247 h 400"/>
              <a:gd name="T74" fmla="*/ 247 w 400"/>
              <a:gd name="T75" fmla="*/ 2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0" h="400">
                <a:moveTo>
                  <a:pt x="398" y="166"/>
                </a:moveTo>
                <a:cubicBezTo>
                  <a:pt x="397" y="164"/>
                  <a:pt x="395" y="163"/>
                  <a:pt x="393" y="162"/>
                </a:cubicBezTo>
                <a:cubicBezTo>
                  <a:pt x="345" y="155"/>
                  <a:pt x="345" y="155"/>
                  <a:pt x="345" y="155"/>
                </a:cubicBezTo>
                <a:cubicBezTo>
                  <a:pt x="343" y="147"/>
                  <a:pt x="339" y="138"/>
                  <a:pt x="335" y="130"/>
                </a:cubicBezTo>
                <a:cubicBezTo>
                  <a:pt x="338" y="125"/>
                  <a:pt x="342" y="119"/>
                  <a:pt x="349" y="111"/>
                </a:cubicBezTo>
                <a:cubicBezTo>
                  <a:pt x="355" y="103"/>
                  <a:pt x="359" y="97"/>
                  <a:pt x="362" y="94"/>
                </a:cubicBezTo>
                <a:cubicBezTo>
                  <a:pt x="363" y="92"/>
                  <a:pt x="364" y="90"/>
                  <a:pt x="364" y="88"/>
                </a:cubicBezTo>
                <a:cubicBezTo>
                  <a:pt x="364" y="85"/>
                  <a:pt x="363" y="84"/>
                  <a:pt x="362" y="82"/>
                </a:cubicBezTo>
                <a:cubicBezTo>
                  <a:pt x="356" y="73"/>
                  <a:pt x="342" y="58"/>
                  <a:pt x="319" y="38"/>
                </a:cubicBezTo>
                <a:cubicBezTo>
                  <a:pt x="317" y="36"/>
                  <a:pt x="315" y="35"/>
                  <a:pt x="313" y="35"/>
                </a:cubicBezTo>
                <a:cubicBezTo>
                  <a:pt x="310" y="35"/>
                  <a:pt x="308" y="36"/>
                  <a:pt x="306" y="38"/>
                </a:cubicBezTo>
                <a:cubicBezTo>
                  <a:pt x="269" y="65"/>
                  <a:pt x="269" y="65"/>
                  <a:pt x="269" y="65"/>
                </a:cubicBezTo>
                <a:cubicBezTo>
                  <a:pt x="262" y="62"/>
                  <a:pt x="254" y="59"/>
                  <a:pt x="246" y="56"/>
                </a:cubicBezTo>
                <a:cubicBezTo>
                  <a:pt x="239" y="8"/>
                  <a:pt x="239" y="8"/>
                  <a:pt x="239" y="8"/>
                </a:cubicBezTo>
                <a:cubicBezTo>
                  <a:pt x="238" y="6"/>
                  <a:pt x="237" y="4"/>
                  <a:pt x="236" y="2"/>
                </a:cubicBezTo>
                <a:cubicBezTo>
                  <a:pt x="234" y="1"/>
                  <a:pt x="232" y="0"/>
                  <a:pt x="229" y="0"/>
                </a:cubicBezTo>
                <a:cubicBezTo>
                  <a:pt x="171" y="0"/>
                  <a:pt x="171" y="0"/>
                  <a:pt x="171" y="0"/>
                </a:cubicBezTo>
                <a:cubicBezTo>
                  <a:pt x="166" y="0"/>
                  <a:pt x="163" y="2"/>
                  <a:pt x="162" y="7"/>
                </a:cubicBezTo>
                <a:cubicBezTo>
                  <a:pt x="160" y="16"/>
                  <a:pt x="157" y="32"/>
                  <a:pt x="154" y="56"/>
                </a:cubicBezTo>
                <a:cubicBezTo>
                  <a:pt x="146" y="58"/>
                  <a:pt x="138" y="62"/>
                  <a:pt x="131" y="66"/>
                </a:cubicBezTo>
                <a:cubicBezTo>
                  <a:pt x="95" y="38"/>
                  <a:pt x="95" y="38"/>
                  <a:pt x="95" y="38"/>
                </a:cubicBezTo>
                <a:cubicBezTo>
                  <a:pt x="92" y="36"/>
                  <a:pt x="90" y="35"/>
                  <a:pt x="88" y="35"/>
                </a:cubicBezTo>
                <a:cubicBezTo>
                  <a:pt x="84" y="35"/>
                  <a:pt x="76" y="41"/>
                  <a:pt x="63" y="54"/>
                </a:cubicBezTo>
                <a:cubicBezTo>
                  <a:pt x="51" y="66"/>
                  <a:pt x="42" y="76"/>
                  <a:pt x="38" y="82"/>
                </a:cubicBezTo>
                <a:cubicBezTo>
                  <a:pt x="36" y="84"/>
                  <a:pt x="35" y="86"/>
                  <a:pt x="35" y="88"/>
                </a:cubicBezTo>
                <a:cubicBezTo>
                  <a:pt x="35" y="90"/>
                  <a:pt x="36" y="92"/>
                  <a:pt x="38" y="94"/>
                </a:cubicBezTo>
                <a:cubicBezTo>
                  <a:pt x="49" y="108"/>
                  <a:pt x="59" y="120"/>
                  <a:pt x="66" y="130"/>
                </a:cubicBezTo>
                <a:cubicBezTo>
                  <a:pt x="61" y="138"/>
                  <a:pt x="58" y="146"/>
                  <a:pt x="56" y="154"/>
                </a:cubicBezTo>
                <a:cubicBezTo>
                  <a:pt x="7" y="161"/>
                  <a:pt x="7" y="161"/>
                  <a:pt x="7" y="161"/>
                </a:cubicBezTo>
                <a:cubicBezTo>
                  <a:pt x="5" y="162"/>
                  <a:pt x="3" y="163"/>
                  <a:pt x="2" y="165"/>
                </a:cubicBezTo>
                <a:cubicBezTo>
                  <a:pt x="1" y="167"/>
                  <a:pt x="0" y="169"/>
                  <a:pt x="0" y="171"/>
                </a:cubicBezTo>
                <a:cubicBezTo>
                  <a:pt x="0" y="229"/>
                  <a:pt x="0" y="229"/>
                  <a:pt x="0" y="229"/>
                </a:cubicBezTo>
                <a:cubicBezTo>
                  <a:pt x="0" y="231"/>
                  <a:pt x="1" y="233"/>
                  <a:pt x="2" y="235"/>
                </a:cubicBezTo>
                <a:cubicBezTo>
                  <a:pt x="3" y="237"/>
                  <a:pt x="5" y="238"/>
                  <a:pt x="8" y="238"/>
                </a:cubicBezTo>
                <a:cubicBezTo>
                  <a:pt x="55" y="245"/>
                  <a:pt x="55" y="245"/>
                  <a:pt x="55" y="245"/>
                </a:cubicBezTo>
                <a:cubicBezTo>
                  <a:pt x="58" y="254"/>
                  <a:pt x="61" y="262"/>
                  <a:pt x="66" y="271"/>
                </a:cubicBezTo>
                <a:cubicBezTo>
                  <a:pt x="63" y="275"/>
                  <a:pt x="58" y="281"/>
                  <a:pt x="52" y="289"/>
                </a:cubicBezTo>
                <a:cubicBezTo>
                  <a:pt x="46" y="297"/>
                  <a:pt x="41" y="303"/>
                  <a:pt x="39" y="307"/>
                </a:cubicBezTo>
                <a:cubicBezTo>
                  <a:pt x="37" y="309"/>
                  <a:pt x="37" y="310"/>
                  <a:pt x="37" y="313"/>
                </a:cubicBezTo>
                <a:cubicBezTo>
                  <a:pt x="37" y="315"/>
                  <a:pt x="37" y="317"/>
                  <a:pt x="38" y="319"/>
                </a:cubicBezTo>
                <a:cubicBezTo>
                  <a:pt x="45" y="328"/>
                  <a:pt x="59" y="343"/>
                  <a:pt x="81" y="362"/>
                </a:cubicBezTo>
                <a:cubicBezTo>
                  <a:pt x="83" y="364"/>
                  <a:pt x="85" y="365"/>
                  <a:pt x="88" y="365"/>
                </a:cubicBezTo>
                <a:cubicBezTo>
                  <a:pt x="90" y="365"/>
                  <a:pt x="93" y="364"/>
                  <a:pt x="94" y="363"/>
                </a:cubicBezTo>
                <a:cubicBezTo>
                  <a:pt x="131" y="335"/>
                  <a:pt x="131" y="335"/>
                  <a:pt x="131" y="335"/>
                </a:cubicBezTo>
                <a:cubicBezTo>
                  <a:pt x="138" y="339"/>
                  <a:pt x="146" y="342"/>
                  <a:pt x="155" y="345"/>
                </a:cubicBezTo>
                <a:cubicBezTo>
                  <a:pt x="162" y="393"/>
                  <a:pt x="162" y="393"/>
                  <a:pt x="162" y="393"/>
                </a:cubicBezTo>
                <a:cubicBezTo>
                  <a:pt x="162" y="395"/>
                  <a:pt x="163" y="397"/>
                  <a:pt x="165" y="398"/>
                </a:cubicBezTo>
                <a:cubicBezTo>
                  <a:pt x="167" y="400"/>
                  <a:pt x="169" y="400"/>
                  <a:pt x="171" y="400"/>
                </a:cubicBezTo>
                <a:cubicBezTo>
                  <a:pt x="229" y="400"/>
                  <a:pt x="229" y="400"/>
                  <a:pt x="229" y="400"/>
                </a:cubicBezTo>
                <a:cubicBezTo>
                  <a:pt x="234" y="400"/>
                  <a:pt x="237" y="398"/>
                  <a:pt x="239" y="393"/>
                </a:cubicBezTo>
                <a:cubicBezTo>
                  <a:pt x="241" y="384"/>
                  <a:pt x="243" y="368"/>
                  <a:pt x="246" y="345"/>
                </a:cubicBezTo>
                <a:cubicBezTo>
                  <a:pt x="254" y="342"/>
                  <a:pt x="262" y="339"/>
                  <a:pt x="270" y="335"/>
                </a:cubicBezTo>
                <a:cubicBezTo>
                  <a:pt x="306" y="363"/>
                  <a:pt x="306" y="363"/>
                  <a:pt x="306" y="363"/>
                </a:cubicBezTo>
                <a:cubicBezTo>
                  <a:pt x="308" y="364"/>
                  <a:pt x="311" y="365"/>
                  <a:pt x="313" y="365"/>
                </a:cubicBezTo>
                <a:cubicBezTo>
                  <a:pt x="316" y="365"/>
                  <a:pt x="325" y="359"/>
                  <a:pt x="337" y="347"/>
                </a:cubicBezTo>
                <a:cubicBezTo>
                  <a:pt x="350" y="334"/>
                  <a:pt x="358" y="325"/>
                  <a:pt x="363" y="319"/>
                </a:cubicBezTo>
                <a:cubicBezTo>
                  <a:pt x="364" y="317"/>
                  <a:pt x="365" y="315"/>
                  <a:pt x="365" y="313"/>
                </a:cubicBezTo>
                <a:cubicBezTo>
                  <a:pt x="365" y="310"/>
                  <a:pt x="364" y="308"/>
                  <a:pt x="363" y="306"/>
                </a:cubicBezTo>
                <a:cubicBezTo>
                  <a:pt x="350" y="291"/>
                  <a:pt x="341" y="279"/>
                  <a:pt x="335" y="270"/>
                </a:cubicBezTo>
                <a:cubicBezTo>
                  <a:pt x="338" y="264"/>
                  <a:pt x="342" y="256"/>
                  <a:pt x="345" y="246"/>
                </a:cubicBezTo>
                <a:cubicBezTo>
                  <a:pt x="393" y="239"/>
                  <a:pt x="393" y="239"/>
                  <a:pt x="393" y="239"/>
                </a:cubicBezTo>
                <a:cubicBezTo>
                  <a:pt x="395" y="239"/>
                  <a:pt x="397" y="238"/>
                  <a:pt x="398" y="236"/>
                </a:cubicBezTo>
                <a:cubicBezTo>
                  <a:pt x="400" y="234"/>
                  <a:pt x="400" y="232"/>
                  <a:pt x="400" y="230"/>
                </a:cubicBezTo>
                <a:cubicBezTo>
                  <a:pt x="400" y="172"/>
                  <a:pt x="400" y="172"/>
                  <a:pt x="400" y="172"/>
                </a:cubicBezTo>
                <a:cubicBezTo>
                  <a:pt x="400" y="170"/>
                  <a:pt x="400" y="168"/>
                  <a:pt x="398" y="166"/>
                </a:cubicBezTo>
                <a:close/>
                <a:moveTo>
                  <a:pt x="247" y="247"/>
                </a:moveTo>
                <a:cubicBezTo>
                  <a:pt x="234" y="260"/>
                  <a:pt x="219" y="267"/>
                  <a:pt x="200" y="267"/>
                </a:cubicBezTo>
                <a:cubicBezTo>
                  <a:pt x="182" y="267"/>
                  <a:pt x="166" y="260"/>
                  <a:pt x="153" y="247"/>
                </a:cubicBezTo>
                <a:cubicBezTo>
                  <a:pt x="140" y="234"/>
                  <a:pt x="133" y="219"/>
                  <a:pt x="133" y="200"/>
                </a:cubicBezTo>
                <a:cubicBezTo>
                  <a:pt x="133" y="182"/>
                  <a:pt x="140" y="166"/>
                  <a:pt x="153" y="153"/>
                </a:cubicBezTo>
                <a:cubicBezTo>
                  <a:pt x="166" y="140"/>
                  <a:pt x="182" y="133"/>
                  <a:pt x="200" y="133"/>
                </a:cubicBezTo>
                <a:cubicBezTo>
                  <a:pt x="219" y="133"/>
                  <a:pt x="234" y="140"/>
                  <a:pt x="247" y="153"/>
                </a:cubicBezTo>
                <a:cubicBezTo>
                  <a:pt x="260" y="166"/>
                  <a:pt x="267" y="182"/>
                  <a:pt x="267" y="200"/>
                </a:cubicBezTo>
                <a:cubicBezTo>
                  <a:pt x="267" y="219"/>
                  <a:pt x="260" y="234"/>
                  <a:pt x="247" y="247"/>
                </a:cubicBezTo>
                <a:close/>
                <a:moveTo>
                  <a:pt x="247" y="247"/>
                </a:moveTo>
                <a:cubicBezTo>
                  <a:pt x="247" y="247"/>
                  <a:pt x="247" y="247"/>
                  <a:pt x="247" y="247"/>
                </a:cubicBezTo>
              </a:path>
            </a:pathLst>
          </a:custGeom>
          <a:solidFill>
            <a:schemeClr val="lt1"/>
          </a:solidFill>
          <a:ln>
            <a:noFill/>
          </a:ln>
        </p:spPr>
        <p:txBody>
          <a:bodyPr vert="horz" wrap="square" lIns="60960" tIns="30480" rIns="60960" bIns="30480" numCol="1" anchor="t" anchorCtr="0" compatLnSpc="1"/>
          <a:lstStyle/>
          <a:p>
            <a:endParaRPr lang="en-US" sz="1200" dirty="0">
              <a:solidFill>
                <a:schemeClr val="dk1"/>
              </a:solidFill>
              <a:latin typeface="微软雅黑" panose="020B0503020204020204" charset="-122"/>
              <a:ea typeface="微软雅黑" panose="020B0503020204020204" charset="-122"/>
            </a:endParaRPr>
          </a:p>
        </p:txBody>
      </p:sp>
      <p:sp>
        <p:nvSpPr>
          <p:cNvPr id="4" name="Freeform 124"/>
          <p:cNvSpPr>
            <a:spLocks noEditPoints="1"/>
          </p:cNvSpPr>
          <p:nvPr>
            <p:custDataLst>
              <p:tags r:id="rId20"/>
            </p:custDataLst>
          </p:nvPr>
        </p:nvSpPr>
        <p:spPr bwMode="auto">
          <a:xfrm>
            <a:off x="2098288" y="3016043"/>
            <a:ext cx="485639" cy="472308"/>
          </a:xfrm>
          <a:custGeom>
            <a:avLst/>
            <a:gdLst>
              <a:gd name="T0" fmla="*/ 5543 w 73"/>
              <a:gd name="T1" fmla="*/ 109801 h 68"/>
              <a:gd name="T2" fmla="*/ 205106 w 73"/>
              <a:gd name="T3" fmla="*/ 5779 h 68"/>
              <a:gd name="T4" fmla="*/ 399125 w 73"/>
              <a:gd name="T5" fmla="*/ 121359 h 68"/>
              <a:gd name="T6" fmla="*/ 199562 w 73"/>
              <a:gd name="T7" fmla="*/ 23116 h 68"/>
              <a:gd name="T8" fmla="*/ 5543 w 73"/>
              <a:gd name="T9" fmla="*/ 127138 h 68"/>
              <a:gd name="T10" fmla="*/ 205106 w 73"/>
              <a:gd name="T11" fmla="*/ 34674 h 68"/>
              <a:gd name="T12" fmla="*/ 365864 w 73"/>
              <a:gd name="T13" fmla="*/ 127138 h 68"/>
              <a:gd name="T14" fmla="*/ 44347 w 73"/>
              <a:gd name="T15" fmla="*/ 127138 h 68"/>
              <a:gd name="T16" fmla="*/ 38804 w 73"/>
              <a:gd name="T17" fmla="*/ 121359 h 68"/>
              <a:gd name="T18" fmla="*/ 205106 w 73"/>
              <a:gd name="T19" fmla="*/ 34674 h 68"/>
              <a:gd name="T20" fmla="*/ 199562 w 73"/>
              <a:gd name="T21" fmla="*/ 46232 h 68"/>
              <a:gd name="T22" fmla="*/ 332604 w 73"/>
              <a:gd name="T23" fmla="*/ 115580 h 68"/>
              <a:gd name="T24" fmla="*/ 404668 w 73"/>
              <a:gd name="T25" fmla="*/ 387192 h 68"/>
              <a:gd name="T26" fmla="*/ 5543 w 73"/>
              <a:gd name="T27" fmla="*/ 392971 h 68"/>
              <a:gd name="T28" fmla="*/ 0 w 73"/>
              <a:gd name="T29" fmla="*/ 352518 h 68"/>
              <a:gd name="T30" fmla="*/ 22174 w 73"/>
              <a:gd name="T31" fmla="*/ 340960 h 68"/>
              <a:gd name="T32" fmla="*/ 33260 w 73"/>
              <a:gd name="T33" fmla="*/ 323623 h 68"/>
              <a:gd name="T34" fmla="*/ 66521 w 73"/>
              <a:gd name="T35" fmla="*/ 150254 h 68"/>
              <a:gd name="T36" fmla="*/ 38804 w 73"/>
              <a:gd name="T37" fmla="*/ 144475 h 68"/>
              <a:gd name="T38" fmla="*/ 72064 w 73"/>
              <a:gd name="T39" fmla="*/ 138696 h 68"/>
              <a:gd name="T40" fmla="*/ 149672 w 73"/>
              <a:gd name="T41" fmla="*/ 138696 h 68"/>
              <a:gd name="T42" fmla="*/ 227279 w 73"/>
              <a:gd name="T43" fmla="*/ 138696 h 68"/>
              <a:gd name="T44" fmla="*/ 310430 w 73"/>
              <a:gd name="T45" fmla="*/ 138696 h 68"/>
              <a:gd name="T46" fmla="*/ 360321 w 73"/>
              <a:gd name="T47" fmla="*/ 138696 h 68"/>
              <a:gd name="T48" fmla="*/ 360321 w 73"/>
              <a:gd name="T49" fmla="*/ 150254 h 68"/>
              <a:gd name="T50" fmla="*/ 343691 w 73"/>
              <a:gd name="T51" fmla="*/ 323623 h 68"/>
              <a:gd name="T52" fmla="*/ 376951 w 73"/>
              <a:gd name="T53" fmla="*/ 335181 h 68"/>
              <a:gd name="T54" fmla="*/ 393581 w 73"/>
              <a:gd name="T55" fmla="*/ 340960 h 68"/>
              <a:gd name="T56" fmla="*/ 266083 w 73"/>
              <a:gd name="T57" fmla="*/ 323623 h 68"/>
              <a:gd name="T58" fmla="*/ 304887 w 73"/>
              <a:gd name="T59" fmla="*/ 150254 h 68"/>
              <a:gd name="T60" fmla="*/ 266083 w 73"/>
              <a:gd name="T61" fmla="*/ 323623 h 68"/>
              <a:gd name="T62" fmla="*/ 221736 w 73"/>
              <a:gd name="T63" fmla="*/ 323623 h 68"/>
              <a:gd name="T64" fmla="*/ 182932 w 73"/>
              <a:gd name="T65" fmla="*/ 150254 h 68"/>
              <a:gd name="T66" fmla="*/ 105325 w 73"/>
              <a:gd name="T67" fmla="*/ 323623 h 68"/>
              <a:gd name="T68" fmla="*/ 144128 w 73"/>
              <a:gd name="T69" fmla="*/ 150254 h 68"/>
              <a:gd name="T70" fmla="*/ 105325 w 73"/>
              <a:gd name="T71" fmla="*/ 323623 h 68"/>
              <a:gd name="T72" fmla="*/ 360321 w 73"/>
              <a:gd name="T73" fmla="*/ 340960 h 68"/>
              <a:gd name="T74" fmla="*/ 38804 w 73"/>
              <a:gd name="T75" fmla="*/ 340960 h 68"/>
              <a:gd name="T76" fmla="*/ 371408 w 73"/>
              <a:gd name="T77" fmla="*/ 358297 h 68"/>
              <a:gd name="T78" fmla="*/ 16630 w 73"/>
              <a:gd name="T79" fmla="*/ 358297 h 68"/>
              <a:gd name="T80" fmla="*/ 388038 w 73"/>
              <a:gd name="T81" fmla="*/ 375634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lt1"/>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rgbClr val="445469"/>
              </a:solidFill>
              <a:effectLst/>
              <a:uLnTx/>
              <a:uFillTx/>
              <a:latin typeface="微软雅黑" panose="020B0503020204020204" charset="-122"/>
              <a:ea typeface="微软雅黑" panose="020B0503020204020204" charset="-122"/>
              <a:cs typeface="+mn-ea"/>
              <a:sym typeface="+mn-lt"/>
            </a:endParaRPr>
          </a:p>
        </p:txBody>
      </p:sp>
      <p:sp>
        <p:nvSpPr>
          <p:cNvPr id="5" name="Freeform 280"/>
          <p:cNvSpPr>
            <a:spLocks noEditPoints="1"/>
          </p:cNvSpPr>
          <p:nvPr>
            <p:custDataLst>
              <p:tags r:id="rId21"/>
            </p:custDataLst>
          </p:nvPr>
        </p:nvSpPr>
        <p:spPr bwMode="auto">
          <a:xfrm>
            <a:off x="2128761" y="4133994"/>
            <a:ext cx="424694" cy="462785"/>
          </a:xfrm>
          <a:custGeom>
            <a:avLst/>
            <a:gdLst>
              <a:gd name="T0" fmla="*/ 66227 w 64"/>
              <a:gd name="T1" fmla="*/ 259224 h 67"/>
              <a:gd name="T2" fmla="*/ 66227 w 64"/>
              <a:gd name="T3" fmla="*/ 362913 h 67"/>
              <a:gd name="T4" fmla="*/ 44151 w 64"/>
              <a:gd name="T5" fmla="*/ 385955 h 67"/>
              <a:gd name="T6" fmla="*/ 22076 w 64"/>
              <a:gd name="T7" fmla="*/ 385955 h 67"/>
              <a:gd name="T8" fmla="*/ 0 w 64"/>
              <a:gd name="T9" fmla="*/ 362913 h 67"/>
              <a:gd name="T10" fmla="*/ 0 w 64"/>
              <a:gd name="T11" fmla="*/ 259224 h 67"/>
              <a:gd name="T12" fmla="*/ 22076 w 64"/>
              <a:gd name="T13" fmla="*/ 236181 h 67"/>
              <a:gd name="T14" fmla="*/ 44151 w 64"/>
              <a:gd name="T15" fmla="*/ 236181 h 67"/>
              <a:gd name="T16" fmla="*/ 66227 w 64"/>
              <a:gd name="T17" fmla="*/ 259224 h 67"/>
              <a:gd name="T18" fmla="*/ 143491 w 64"/>
              <a:gd name="T19" fmla="*/ 149774 h 67"/>
              <a:gd name="T20" fmla="*/ 115896 w 64"/>
              <a:gd name="T21" fmla="*/ 149774 h 67"/>
              <a:gd name="T22" fmla="*/ 93821 w 64"/>
              <a:gd name="T23" fmla="*/ 172816 h 67"/>
              <a:gd name="T24" fmla="*/ 93821 w 64"/>
              <a:gd name="T25" fmla="*/ 362913 h 67"/>
              <a:gd name="T26" fmla="*/ 115896 w 64"/>
              <a:gd name="T27" fmla="*/ 385955 h 67"/>
              <a:gd name="T28" fmla="*/ 143491 w 64"/>
              <a:gd name="T29" fmla="*/ 385955 h 67"/>
              <a:gd name="T30" fmla="*/ 165566 w 64"/>
              <a:gd name="T31" fmla="*/ 362913 h 67"/>
              <a:gd name="T32" fmla="*/ 165566 w 64"/>
              <a:gd name="T33" fmla="*/ 172816 h 67"/>
              <a:gd name="T34" fmla="*/ 143491 w 64"/>
              <a:gd name="T35" fmla="*/ 149774 h 67"/>
              <a:gd name="T36" fmla="*/ 237312 w 64"/>
              <a:gd name="T37" fmla="*/ 184337 h 67"/>
              <a:gd name="T38" fmla="*/ 215236 w 64"/>
              <a:gd name="T39" fmla="*/ 184337 h 67"/>
              <a:gd name="T40" fmla="*/ 193161 w 64"/>
              <a:gd name="T41" fmla="*/ 207379 h 67"/>
              <a:gd name="T42" fmla="*/ 193161 w 64"/>
              <a:gd name="T43" fmla="*/ 362913 h 67"/>
              <a:gd name="T44" fmla="*/ 215236 w 64"/>
              <a:gd name="T45" fmla="*/ 385955 h 67"/>
              <a:gd name="T46" fmla="*/ 237312 w 64"/>
              <a:gd name="T47" fmla="*/ 385955 h 67"/>
              <a:gd name="T48" fmla="*/ 259387 w 64"/>
              <a:gd name="T49" fmla="*/ 362913 h 67"/>
              <a:gd name="T50" fmla="*/ 259387 w 64"/>
              <a:gd name="T51" fmla="*/ 207379 h 67"/>
              <a:gd name="T52" fmla="*/ 237312 w 64"/>
              <a:gd name="T53" fmla="*/ 184337 h 67"/>
              <a:gd name="T54" fmla="*/ 331133 w 64"/>
              <a:gd name="T55" fmla="*/ 103689 h 67"/>
              <a:gd name="T56" fmla="*/ 309057 w 64"/>
              <a:gd name="T57" fmla="*/ 103689 h 67"/>
              <a:gd name="T58" fmla="*/ 286982 w 64"/>
              <a:gd name="T59" fmla="*/ 126731 h 67"/>
              <a:gd name="T60" fmla="*/ 286982 w 64"/>
              <a:gd name="T61" fmla="*/ 362913 h 67"/>
              <a:gd name="T62" fmla="*/ 309057 w 64"/>
              <a:gd name="T63" fmla="*/ 385955 h 67"/>
              <a:gd name="T64" fmla="*/ 331133 w 64"/>
              <a:gd name="T65" fmla="*/ 385955 h 67"/>
              <a:gd name="T66" fmla="*/ 353208 w 64"/>
              <a:gd name="T67" fmla="*/ 362913 h 67"/>
              <a:gd name="T68" fmla="*/ 353208 w 64"/>
              <a:gd name="T69" fmla="*/ 126731 h 67"/>
              <a:gd name="T70" fmla="*/ 331133 w 64"/>
              <a:gd name="T71" fmla="*/ 103689 h 67"/>
              <a:gd name="T72" fmla="*/ 115896 w 64"/>
              <a:gd name="T73" fmla="*/ 74887 h 67"/>
              <a:gd name="T74" fmla="*/ 226274 w 64"/>
              <a:gd name="T75" fmla="*/ 155534 h 67"/>
              <a:gd name="T76" fmla="*/ 320095 w 64"/>
              <a:gd name="T77" fmla="*/ 28803 h 67"/>
              <a:gd name="T78" fmla="*/ 325614 w 64"/>
              <a:gd name="T79" fmla="*/ 34563 h 67"/>
              <a:gd name="T80" fmla="*/ 331133 w 64"/>
              <a:gd name="T81" fmla="*/ 0 h 67"/>
              <a:gd name="T82" fmla="*/ 298019 w 64"/>
              <a:gd name="T83" fmla="*/ 17282 h 67"/>
              <a:gd name="T84" fmla="*/ 309057 w 64"/>
              <a:gd name="T85" fmla="*/ 23042 h 67"/>
              <a:gd name="T86" fmla="*/ 220755 w 64"/>
              <a:gd name="T87" fmla="*/ 132492 h 67"/>
              <a:gd name="T88" fmla="*/ 110378 w 64"/>
              <a:gd name="T89" fmla="*/ 51845 h 67"/>
              <a:gd name="T90" fmla="*/ 0 w 64"/>
              <a:gd name="T91" fmla="*/ 167055 h 67"/>
              <a:gd name="T92" fmla="*/ 11038 w 64"/>
              <a:gd name="T93" fmla="*/ 178576 h 67"/>
              <a:gd name="T94" fmla="*/ 115896 w 64"/>
              <a:gd name="T95" fmla="*/ 74887 h 6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4" h="67">
                <a:moveTo>
                  <a:pt x="12" y="45"/>
                </a:moveTo>
                <a:cubicBezTo>
                  <a:pt x="12" y="63"/>
                  <a:pt x="12" y="63"/>
                  <a:pt x="12" y="63"/>
                </a:cubicBezTo>
                <a:cubicBezTo>
                  <a:pt x="12" y="65"/>
                  <a:pt x="11" y="67"/>
                  <a:pt x="8" y="67"/>
                </a:cubicBezTo>
                <a:cubicBezTo>
                  <a:pt x="4" y="67"/>
                  <a:pt x="4" y="67"/>
                  <a:pt x="4" y="67"/>
                </a:cubicBezTo>
                <a:cubicBezTo>
                  <a:pt x="2" y="67"/>
                  <a:pt x="0" y="65"/>
                  <a:pt x="0" y="63"/>
                </a:cubicBezTo>
                <a:cubicBezTo>
                  <a:pt x="0" y="45"/>
                  <a:pt x="0" y="45"/>
                  <a:pt x="0" y="45"/>
                </a:cubicBezTo>
                <a:cubicBezTo>
                  <a:pt x="0" y="43"/>
                  <a:pt x="2" y="41"/>
                  <a:pt x="4" y="41"/>
                </a:cubicBezTo>
                <a:cubicBezTo>
                  <a:pt x="8" y="41"/>
                  <a:pt x="8" y="41"/>
                  <a:pt x="8" y="41"/>
                </a:cubicBezTo>
                <a:cubicBezTo>
                  <a:pt x="11" y="41"/>
                  <a:pt x="12" y="43"/>
                  <a:pt x="12" y="45"/>
                </a:cubicBezTo>
                <a:close/>
                <a:moveTo>
                  <a:pt x="26" y="26"/>
                </a:moveTo>
                <a:cubicBezTo>
                  <a:pt x="21" y="26"/>
                  <a:pt x="21" y="26"/>
                  <a:pt x="21" y="26"/>
                </a:cubicBezTo>
                <a:cubicBezTo>
                  <a:pt x="19" y="26"/>
                  <a:pt x="17" y="28"/>
                  <a:pt x="17" y="30"/>
                </a:cubicBezTo>
                <a:cubicBezTo>
                  <a:pt x="17" y="63"/>
                  <a:pt x="17" y="63"/>
                  <a:pt x="17" y="63"/>
                </a:cubicBezTo>
                <a:cubicBezTo>
                  <a:pt x="17" y="65"/>
                  <a:pt x="19" y="67"/>
                  <a:pt x="21" y="67"/>
                </a:cubicBezTo>
                <a:cubicBezTo>
                  <a:pt x="26" y="67"/>
                  <a:pt x="26" y="67"/>
                  <a:pt x="26" y="67"/>
                </a:cubicBezTo>
                <a:cubicBezTo>
                  <a:pt x="28" y="67"/>
                  <a:pt x="30" y="65"/>
                  <a:pt x="30" y="63"/>
                </a:cubicBezTo>
                <a:cubicBezTo>
                  <a:pt x="30" y="30"/>
                  <a:pt x="30" y="30"/>
                  <a:pt x="30" y="30"/>
                </a:cubicBezTo>
                <a:cubicBezTo>
                  <a:pt x="30" y="28"/>
                  <a:pt x="28" y="26"/>
                  <a:pt x="26" y="26"/>
                </a:cubicBezTo>
                <a:close/>
                <a:moveTo>
                  <a:pt x="43" y="32"/>
                </a:moveTo>
                <a:cubicBezTo>
                  <a:pt x="39" y="32"/>
                  <a:pt x="39" y="32"/>
                  <a:pt x="39" y="32"/>
                </a:cubicBezTo>
                <a:cubicBezTo>
                  <a:pt x="36" y="32"/>
                  <a:pt x="35" y="34"/>
                  <a:pt x="35" y="36"/>
                </a:cubicBezTo>
                <a:cubicBezTo>
                  <a:pt x="35" y="63"/>
                  <a:pt x="35" y="63"/>
                  <a:pt x="35" y="63"/>
                </a:cubicBezTo>
                <a:cubicBezTo>
                  <a:pt x="35" y="65"/>
                  <a:pt x="36" y="67"/>
                  <a:pt x="39" y="67"/>
                </a:cubicBezTo>
                <a:cubicBezTo>
                  <a:pt x="43" y="67"/>
                  <a:pt x="43" y="67"/>
                  <a:pt x="43" y="67"/>
                </a:cubicBezTo>
                <a:cubicBezTo>
                  <a:pt x="45" y="67"/>
                  <a:pt x="47" y="65"/>
                  <a:pt x="47" y="63"/>
                </a:cubicBezTo>
                <a:cubicBezTo>
                  <a:pt x="47" y="36"/>
                  <a:pt x="47" y="36"/>
                  <a:pt x="47" y="36"/>
                </a:cubicBezTo>
                <a:cubicBezTo>
                  <a:pt x="47" y="34"/>
                  <a:pt x="45" y="32"/>
                  <a:pt x="43" y="32"/>
                </a:cubicBezTo>
                <a:close/>
                <a:moveTo>
                  <a:pt x="60" y="18"/>
                </a:moveTo>
                <a:cubicBezTo>
                  <a:pt x="56" y="18"/>
                  <a:pt x="56" y="18"/>
                  <a:pt x="56" y="18"/>
                </a:cubicBezTo>
                <a:cubicBezTo>
                  <a:pt x="53" y="18"/>
                  <a:pt x="52" y="20"/>
                  <a:pt x="52" y="22"/>
                </a:cubicBezTo>
                <a:cubicBezTo>
                  <a:pt x="52" y="63"/>
                  <a:pt x="52" y="63"/>
                  <a:pt x="52" y="63"/>
                </a:cubicBezTo>
                <a:cubicBezTo>
                  <a:pt x="52" y="65"/>
                  <a:pt x="53" y="67"/>
                  <a:pt x="56" y="67"/>
                </a:cubicBezTo>
                <a:cubicBezTo>
                  <a:pt x="60" y="67"/>
                  <a:pt x="60" y="67"/>
                  <a:pt x="60" y="67"/>
                </a:cubicBezTo>
                <a:cubicBezTo>
                  <a:pt x="62" y="67"/>
                  <a:pt x="64" y="65"/>
                  <a:pt x="64" y="63"/>
                </a:cubicBezTo>
                <a:cubicBezTo>
                  <a:pt x="64" y="22"/>
                  <a:pt x="64" y="22"/>
                  <a:pt x="64" y="22"/>
                </a:cubicBezTo>
                <a:cubicBezTo>
                  <a:pt x="64" y="20"/>
                  <a:pt x="62" y="18"/>
                  <a:pt x="60" y="18"/>
                </a:cubicBezTo>
                <a:close/>
                <a:moveTo>
                  <a:pt x="21" y="13"/>
                </a:moveTo>
                <a:cubicBezTo>
                  <a:pt x="41" y="27"/>
                  <a:pt x="41" y="27"/>
                  <a:pt x="41" y="27"/>
                </a:cubicBezTo>
                <a:cubicBezTo>
                  <a:pt x="58" y="5"/>
                  <a:pt x="58" y="5"/>
                  <a:pt x="58" y="5"/>
                </a:cubicBezTo>
                <a:cubicBezTo>
                  <a:pt x="59" y="6"/>
                  <a:pt x="59" y="6"/>
                  <a:pt x="59" y="6"/>
                </a:cubicBezTo>
                <a:cubicBezTo>
                  <a:pt x="60" y="0"/>
                  <a:pt x="60" y="0"/>
                  <a:pt x="60" y="0"/>
                </a:cubicBezTo>
                <a:cubicBezTo>
                  <a:pt x="54" y="3"/>
                  <a:pt x="54" y="3"/>
                  <a:pt x="54" y="3"/>
                </a:cubicBezTo>
                <a:cubicBezTo>
                  <a:pt x="56" y="4"/>
                  <a:pt x="56" y="4"/>
                  <a:pt x="56" y="4"/>
                </a:cubicBezTo>
                <a:cubicBezTo>
                  <a:pt x="40" y="23"/>
                  <a:pt x="40" y="23"/>
                  <a:pt x="40" y="23"/>
                </a:cubicBezTo>
                <a:cubicBezTo>
                  <a:pt x="20" y="9"/>
                  <a:pt x="20" y="9"/>
                  <a:pt x="20" y="9"/>
                </a:cubicBezTo>
                <a:cubicBezTo>
                  <a:pt x="0" y="29"/>
                  <a:pt x="0" y="29"/>
                  <a:pt x="0" y="29"/>
                </a:cubicBezTo>
                <a:cubicBezTo>
                  <a:pt x="2" y="31"/>
                  <a:pt x="2" y="31"/>
                  <a:pt x="2" y="31"/>
                </a:cubicBezTo>
                <a:lnTo>
                  <a:pt x="21" y="13"/>
                </a:lnTo>
                <a:close/>
              </a:path>
            </a:pathLst>
          </a:custGeom>
          <a:solidFill>
            <a:schemeClr val="lt1"/>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rgbClr val="445469"/>
              </a:solidFill>
              <a:effectLst/>
              <a:uLnTx/>
              <a:uFillTx/>
              <a:latin typeface="微软雅黑" panose="020B0503020204020204" charset="-122"/>
              <a:ea typeface="微软雅黑" panose="020B0503020204020204" charset="-122"/>
              <a:cs typeface="+mn-ea"/>
              <a:sym typeface="+mn-lt"/>
            </a:endParaRPr>
          </a:p>
        </p:txBody>
      </p:sp>
      <p:sp>
        <p:nvSpPr>
          <p:cNvPr id="6" name="Freeform 53"/>
          <p:cNvSpPr>
            <a:spLocks noEditPoints="1"/>
          </p:cNvSpPr>
          <p:nvPr>
            <p:custDataLst>
              <p:tags r:id="rId22"/>
            </p:custDataLst>
          </p:nvPr>
        </p:nvSpPr>
        <p:spPr bwMode="auto">
          <a:xfrm>
            <a:off x="2079244" y="5160530"/>
            <a:ext cx="523728" cy="544677"/>
          </a:xfrm>
          <a:custGeom>
            <a:avLst/>
            <a:gdLst>
              <a:gd name="T0" fmla="*/ 175088 w 80"/>
              <a:gd name="T1" fmla="*/ 226967 h 80"/>
              <a:gd name="T2" fmla="*/ 268104 w 80"/>
              <a:gd name="T3" fmla="*/ 329101 h 80"/>
              <a:gd name="T4" fmla="*/ 235275 w 80"/>
              <a:gd name="T5" fmla="*/ 317753 h 80"/>
              <a:gd name="T6" fmla="*/ 366591 w 80"/>
              <a:gd name="T7" fmla="*/ 363146 h 80"/>
              <a:gd name="T8" fmla="*/ 383005 w 80"/>
              <a:gd name="T9" fmla="*/ 363146 h 80"/>
              <a:gd name="T10" fmla="*/ 218860 w 80"/>
              <a:gd name="T11" fmla="*/ 323427 h 80"/>
              <a:gd name="T12" fmla="*/ 207917 w 80"/>
              <a:gd name="T13" fmla="*/ 317753 h 80"/>
              <a:gd name="T14" fmla="*/ 218860 w 80"/>
              <a:gd name="T15" fmla="*/ 436911 h 80"/>
              <a:gd name="T16" fmla="*/ 218860 w 80"/>
              <a:gd name="T17" fmla="*/ 453933 h 80"/>
              <a:gd name="T18" fmla="*/ 125845 w 80"/>
              <a:gd name="T19" fmla="*/ 278034 h 80"/>
              <a:gd name="T20" fmla="*/ 136788 w 80"/>
              <a:gd name="T21" fmla="*/ 243989 h 80"/>
              <a:gd name="T22" fmla="*/ 142259 w 80"/>
              <a:gd name="T23" fmla="*/ 363146 h 80"/>
              <a:gd name="T24" fmla="*/ 147731 w 80"/>
              <a:gd name="T25" fmla="*/ 380169 h 80"/>
              <a:gd name="T26" fmla="*/ 125845 w 80"/>
              <a:gd name="T27" fmla="*/ 226967 h 80"/>
              <a:gd name="T28" fmla="*/ 136788 w 80"/>
              <a:gd name="T29" fmla="*/ 215618 h 80"/>
              <a:gd name="T30" fmla="*/ 16415 w 80"/>
              <a:gd name="T31" fmla="*/ 226967 h 80"/>
              <a:gd name="T32" fmla="*/ 0 w 80"/>
              <a:gd name="T33" fmla="*/ 226967 h 80"/>
              <a:gd name="T34" fmla="*/ 175088 w 80"/>
              <a:gd name="T35" fmla="*/ 130506 h 80"/>
              <a:gd name="T36" fmla="*/ 207917 w 80"/>
              <a:gd name="T37" fmla="*/ 141854 h 80"/>
              <a:gd name="T38" fmla="*/ 71130 w 80"/>
              <a:gd name="T39" fmla="*/ 90787 h 80"/>
              <a:gd name="T40" fmla="*/ 54715 w 80"/>
              <a:gd name="T41" fmla="*/ 90787 h 80"/>
              <a:gd name="T42" fmla="*/ 218860 w 80"/>
              <a:gd name="T43" fmla="*/ 130506 h 80"/>
              <a:gd name="T44" fmla="*/ 235275 w 80"/>
              <a:gd name="T45" fmla="*/ 141854 h 80"/>
              <a:gd name="T46" fmla="*/ 218860 w 80"/>
              <a:gd name="T47" fmla="*/ 17022 h 80"/>
              <a:gd name="T48" fmla="*/ 218860 w 80"/>
              <a:gd name="T49" fmla="*/ 0 h 80"/>
              <a:gd name="T50" fmla="*/ 317347 w 80"/>
              <a:gd name="T51" fmla="*/ 181573 h 80"/>
              <a:gd name="T52" fmla="*/ 306404 w 80"/>
              <a:gd name="T53" fmla="*/ 215618 h 80"/>
              <a:gd name="T54" fmla="*/ 289990 w 80"/>
              <a:gd name="T55" fmla="*/ 102135 h 80"/>
              <a:gd name="T56" fmla="*/ 383005 w 80"/>
              <a:gd name="T57" fmla="*/ 90787 h 80"/>
              <a:gd name="T58" fmla="*/ 322819 w 80"/>
              <a:gd name="T59" fmla="*/ 266686 h 80"/>
              <a:gd name="T60" fmla="*/ 289990 w 80"/>
              <a:gd name="T61" fmla="*/ 278034 h 80"/>
              <a:gd name="T62" fmla="*/ 366591 w 80"/>
              <a:gd name="T63" fmla="*/ 175899 h 80"/>
              <a:gd name="T64" fmla="*/ 284518 w 80"/>
              <a:gd name="T65" fmla="*/ 340450 h 80"/>
              <a:gd name="T66" fmla="*/ 289990 w 80"/>
              <a:gd name="T67" fmla="*/ 226967 h 80"/>
              <a:gd name="T68" fmla="*/ 289990 w 80"/>
              <a:gd name="T69" fmla="*/ 226967 h 80"/>
              <a:gd name="T70" fmla="*/ 273575 w 80"/>
              <a:gd name="T71" fmla="*/ 226967 h 80"/>
              <a:gd name="T72" fmla="*/ 240746 w 80"/>
              <a:gd name="T73" fmla="*/ 175899 h 80"/>
              <a:gd name="T74" fmla="*/ 180560 w 80"/>
              <a:gd name="T75" fmla="*/ 187247 h 80"/>
              <a:gd name="T76" fmla="*/ 169617 w 80"/>
              <a:gd name="T77" fmla="*/ 249663 h 80"/>
              <a:gd name="T78" fmla="*/ 218860 w 80"/>
              <a:gd name="T79" fmla="*/ 283708 h 80"/>
              <a:gd name="T80" fmla="*/ 268104 w 80"/>
              <a:gd name="T81" fmla="*/ 175899 h 80"/>
              <a:gd name="T82" fmla="*/ 273575 w 80"/>
              <a:gd name="T83" fmla="*/ 175899 h 80"/>
              <a:gd name="T84" fmla="*/ 218860 w 80"/>
              <a:gd name="T85" fmla="*/ 158877 h 80"/>
              <a:gd name="T86" fmla="*/ 218860 w 80"/>
              <a:gd name="T87" fmla="*/ 158877 h 80"/>
              <a:gd name="T88" fmla="*/ 175088 w 80"/>
              <a:gd name="T89" fmla="*/ 175899 h 80"/>
              <a:gd name="T90" fmla="*/ 153202 w 80"/>
              <a:gd name="T91" fmla="*/ 232641 h 80"/>
              <a:gd name="T92" fmla="*/ 147731 w 80"/>
              <a:gd name="T93" fmla="*/ 226967 h 80"/>
              <a:gd name="T94" fmla="*/ 169617 w 80"/>
              <a:gd name="T95" fmla="*/ 278034 h 80"/>
              <a:gd name="T96" fmla="*/ 175088 w 80"/>
              <a:gd name="T97" fmla="*/ 283708 h 80"/>
              <a:gd name="T98" fmla="*/ 218860 w 80"/>
              <a:gd name="T99" fmla="*/ 300731 h 80"/>
              <a:gd name="T100" fmla="*/ 273575 w 80"/>
              <a:gd name="T101" fmla="*/ 283708 h 80"/>
              <a:gd name="T102" fmla="*/ 268104 w 80"/>
              <a:gd name="T103" fmla="*/ 283708 h 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0" h="80">
                <a:moveTo>
                  <a:pt x="48" y="40"/>
                </a:moveTo>
                <a:cubicBezTo>
                  <a:pt x="48" y="45"/>
                  <a:pt x="45" y="48"/>
                  <a:pt x="40" y="48"/>
                </a:cubicBezTo>
                <a:cubicBezTo>
                  <a:pt x="36" y="48"/>
                  <a:pt x="32" y="45"/>
                  <a:pt x="32" y="40"/>
                </a:cubicBezTo>
                <a:cubicBezTo>
                  <a:pt x="32" y="36"/>
                  <a:pt x="36" y="32"/>
                  <a:pt x="40" y="32"/>
                </a:cubicBezTo>
                <a:cubicBezTo>
                  <a:pt x="45" y="32"/>
                  <a:pt x="48" y="36"/>
                  <a:pt x="48" y="40"/>
                </a:cubicBezTo>
                <a:close/>
                <a:moveTo>
                  <a:pt x="49" y="58"/>
                </a:moveTo>
                <a:cubicBezTo>
                  <a:pt x="49" y="56"/>
                  <a:pt x="49" y="54"/>
                  <a:pt x="49" y="53"/>
                </a:cubicBezTo>
                <a:cubicBezTo>
                  <a:pt x="48" y="53"/>
                  <a:pt x="47" y="53"/>
                  <a:pt x="46" y="53"/>
                </a:cubicBezTo>
                <a:cubicBezTo>
                  <a:pt x="45" y="54"/>
                  <a:pt x="44" y="55"/>
                  <a:pt x="43" y="56"/>
                </a:cubicBezTo>
                <a:cubicBezTo>
                  <a:pt x="47" y="59"/>
                  <a:pt x="51" y="62"/>
                  <a:pt x="55" y="64"/>
                </a:cubicBezTo>
                <a:cubicBezTo>
                  <a:pt x="62" y="68"/>
                  <a:pt x="65" y="68"/>
                  <a:pt x="67" y="67"/>
                </a:cubicBezTo>
                <a:cubicBezTo>
                  <a:pt x="67" y="66"/>
                  <a:pt x="67" y="65"/>
                  <a:pt x="67" y="64"/>
                </a:cubicBezTo>
                <a:cubicBezTo>
                  <a:pt x="67" y="62"/>
                  <a:pt x="66" y="58"/>
                  <a:pt x="63" y="53"/>
                </a:cubicBezTo>
                <a:cubicBezTo>
                  <a:pt x="64" y="53"/>
                  <a:pt x="65" y="53"/>
                  <a:pt x="66" y="52"/>
                </a:cubicBezTo>
                <a:cubicBezTo>
                  <a:pt x="69" y="57"/>
                  <a:pt x="70" y="61"/>
                  <a:pt x="70" y="64"/>
                </a:cubicBezTo>
                <a:cubicBezTo>
                  <a:pt x="70" y="66"/>
                  <a:pt x="70" y="68"/>
                  <a:pt x="69" y="69"/>
                </a:cubicBezTo>
                <a:cubicBezTo>
                  <a:pt x="66" y="71"/>
                  <a:pt x="61" y="71"/>
                  <a:pt x="53" y="67"/>
                </a:cubicBezTo>
                <a:cubicBezTo>
                  <a:pt x="49" y="64"/>
                  <a:pt x="45" y="61"/>
                  <a:pt x="40" y="57"/>
                </a:cubicBezTo>
                <a:cubicBezTo>
                  <a:pt x="38" y="59"/>
                  <a:pt x="36" y="61"/>
                  <a:pt x="35" y="62"/>
                </a:cubicBezTo>
                <a:cubicBezTo>
                  <a:pt x="34" y="61"/>
                  <a:pt x="34" y="60"/>
                  <a:pt x="34" y="59"/>
                </a:cubicBezTo>
                <a:cubicBezTo>
                  <a:pt x="35" y="58"/>
                  <a:pt x="37" y="57"/>
                  <a:pt x="38" y="56"/>
                </a:cubicBezTo>
                <a:cubicBezTo>
                  <a:pt x="37" y="55"/>
                  <a:pt x="36" y="54"/>
                  <a:pt x="35" y="53"/>
                </a:cubicBezTo>
                <a:cubicBezTo>
                  <a:pt x="34" y="53"/>
                  <a:pt x="32" y="53"/>
                  <a:pt x="31" y="53"/>
                </a:cubicBezTo>
                <a:cubicBezTo>
                  <a:pt x="33" y="68"/>
                  <a:pt x="37" y="77"/>
                  <a:pt x="40" y="77"/>
                </a:cubicBezTo>
                <a:cubicBezTo>
                  <a:pt x="43" y="77"/>
                  <a:pt x="45" y="73"/>
                  <a:pt x="47" y="65"/>
                </a:cubicBezTo>
                <a:cubicBezTo>
                  <a:pt x="48" y="66"/>
                  <a:pt x="49" y="66"/>
                  <a:pt x="50" y="67"/>
                </a:cubicBezTo>
                <a:cubicBezTo>
                  <a:pt x="48" y="75"/>
                  <a:pt x="45" y="80"/>
                  <a:pt x="40" y="80"/>
                </a:cubicBezTo>
                <a:cubicBezTo>
                  <a:pt x="34" y="80"/>
                  <a:pt x="30" y="68"/>
                  <a:pt x="28" y="52"/>
                </a:cubicBezTo>
                <a:cubicBezTo>
                  <a:pt x="26" y="52"/>
                  <a:pt x="23" y="52"/>
                  <a:pt x="21" y="52"/>
                </a:cubicBezTo>
                <a:cubicBezTo>
                  <a:pt x="22" y="51"/>
                  <a:pt x="22" y="50"/>
                  <a:pt x="23" y="49"/>
                </a:cubicBezTo>
                <a:cubicBezTo>
                  <a:pt x="24" y="49"/>
                  <a:pt x="26" y="49"/>
                  <a:pt x="28" y="49"/>
                </a:cubicBezTo>
                <a:cubicBezTo>
                  <a:pt x="28" y="48"/>
                  <a:pt x="28" y="47"/>
                  <a:pt x="28" y="46"/>
                </a:cubicBezTo>
                <a:cubicBezTo>
                  <a:pt x="27" y="45"/>
                  <a:pt x="26" y="44"/>
                  <a:pt x="25" y="43"/>
                </a:cubicBezTo>
                <a:cubicBezTo>
                  <a:pt x="18" y="51"/>
                  <a:pt x="13" y="60"/>
                  <a:pt x="13" y="64"/>
                </a:cubicBezTo>
                <a:cubicBezTo>
                  <a:pt x="13" y="65"/>
                  <a:pt x="14" y="66"/>
                  <a:pt x="14" y="67"/>
                </a:cubicBezTo>
                <a:cubicBezTo>
                  <a:pt x="15" y="68"/>
                  <a:pt x="19" y="68"/>
                  <a:pt x="26" y="64"/>
                </a:cubicBezTo>
                <a:cubicBezTo>
                  <a:pt x="26" y="64"/>
                  <a:pt x="27" y="63"/>
                  <a:pt x="28" y="63"/>
                </a:cubicBezTo>
                <a:cubicBezTo>
                  <a:pt x="28" y="64"/>
                  <a:pt x="28" y="65"/>
                  <a:pt x="28" y="66"/>
                </a:cubicBezTo>
                <a:cubicBezTo>
                  <a:pt x="28" y="66"/>
                  <a:pt x="28" y="66"/>
                  <a:pt x="27" y="67"/>
                </a:cubicBezTo>
                <a:cubicBezTo>
                  <a:pt x="20" y="71"/>
                  <a:pt x="15" y="71"/>
                  <a:pt x="12" y="69"/>
                </a:cubicBezTo>
                <a:cubicBezTo>
                  <a:pt x="11" y="68"/>
                  <a:pt x="10" y="66"/>
                  <a:pt x="10" y="64"/>
                </a:cubicBezTo>
                <a:cubicBezTo>
                  <a:pt x="10" y="59"/>
                  <a:pt x="15" y="50"/>
                  <a:pt x="23" y="40"/>
                </a:cubicBezTo>
                <a:cubicBezTo>
                  <a:pt x="22" y="38"/>
                  <a:pt x="20" y="36"/>
                  <a:pt x="19" y="35"/>
                </a:cubicBezTo>
                <a:cubicBezTo>
                  <a:pt x="20" y="34"/>
                  <a:pt x="21" y="34"/>
                  <a:pt x="22" y="34"/>
                </a:cubicBezTo>
                <a:cubicBezTo>
                  <a:pt x="23" y="35"/>
                  <a:pt x="24" y="37"/>
                  <a:pt x="25" y="38"/>
                </a:cubicBezTo>
                <a:cubicBezTo>
                  <a:pt x="26" y="37"/>
                  <a:pt x="27" y="36"/>
                  <a:pt x="28" y="35"/>
                </a:cubicBezTo>
                <a:cubicBezTo>
                  <a:pt x="28" y="34"/>
                  <a:pt x="28" y="32"/>
                  <a:pt x="28" y="31"/>
                </a:cubicBezTo>
                <a:cubicBezTo>
                  <a:pt x="12" y="33"/>
                  <a:pt x="3" y="37"/>
                  <a:pt x="3" y="40"/>
                </a:cubicBezTo>
                <a:cubicBezTo>
                  <a:pt x="3" y="43"/>
                  <a:pt x="8" y="45"/>
                  <a:pt x="15" y="47"/>
                </a:cubicBezTo>
                <a:cubicBezTo>
                  <a:pt x="15" y="48"/>
                  <a:pt x="14" y="49"/>
                  <a:pt x="14" y="50"/>
                </a:cubicBezTo>
                <a:cubicBezTo>
                  <a:pt x="6" y="48"/>
                  <a:pt x="0" y="45"/>
                  <a:pt x="0" y="40"/>
                </a:cubicBezTo>
                <a:cubicBezTo>
                  <a:pt x="0" y="34"/>
                  <a:pt x="13" y="30"/>
                  <a:pt x="28" y="28"/>
                </a:cubicBezTo>
                <a:cubicBezTo>
                  <a:pt x="28" y="26"/>
                  <a:pt x="29" y="23"/>
                  <a:pt x="29" y="21"/>
                </a:cubicBezTo>
                <a:cubicBezTo>
                  <a:pt x="30" y="22"/>
                  <a:pt x="31" y="22"/>
                  <a:pt x="32" y="23"/>
                </a:cubicBezTo>
                <a:cubicBezTo>
                  <a:pt x="32" y="25"/>
                  <a:pt x="31" y="26"/>
                  <a:pt x="31" y="28"/>
                </a:cubicBezTo>
                <a:cubicBezTo>
                  <a:pt x="32" y="28"/>
                  <a:pt x="34" y="28"/>
                  <a:pt x="35" y="28"/>
                </a:cubicBezTo>
                <a:cubicBezTo>
                  <a:pt x="36" y="27"/>
                  <a:pt x="37" y="26"/>
                  <a:pt x="38" y="25"/>
                </a:cubicBezTo>
                <a:cubicBezTo>
                  <a:pt x="34" y="22"/>
                  <a:pt x="30" y="19"/>
                  <a:pt x="26" y="17"/>
                </a:cubicBezTo>
                <a:cubicBezTo>
                  <a:pt x="19" y="13"/>
                  <a:pt x="15" y="13"/>
                  <a:pt x="14" y="14"/>
                </a:cubicBezTo>
                <a:cubicBezTo>
                  <a:pt x="14" y="15"/>
                  <a:pt x="13" y="15"/>
                  <a:pt x="13" y="16"/>
                </a:cubicBezTo>
                <a:cubicBezTo>
                  <a:pt x="13" y="19"/>
                  <a:pt x="15" y="23"/>
                  <a:pt x="18" y="28"/>
                </a:cubicBezTo>
                <a:cubicBezTo>
                  <a:pt x="17" y="28"/>
                  <a:pt x="16" y="28"/>
                  <a:pt x="15" y="28"/>
                </a:cubicBezTo>
                <a:cubicBezTo>
                  <a:pt x="12" y="24"/>
                  <a:pt x="10" y="19"/>
                  <a:pt x="10" y="16"/>
                </a:cubicBezTo>
                <a:cubicBezTo>
                  <a:pt x="10" y="15"/>
                  <a:pt x="11" y="13"/>
                  <a:pt x="12" y="12"/>
                </a:cubicBezTo>
                <a:cubicBezTo>
                  <a:pt x="15" y="9"/>
                  <a:pt x="20" y="10"/>
                  <a:pt x="27" y="14"/>
                </a:cubicBezTo>
                <a:cubicBezTo>
                  <a:pt x="31" y="16"/>
                  <a:pt x="36" y="19"/>
                  <a:pt x="40" y="23"/>
                </a:cubicBezTo>
                <a:cubicBezTo>
                  <a:pt x="42" y="22"/>
                  <a:pt x="44" y="20"/>
                  <a:pt x="46" y="19"/>
                </a:cubicBezTo>
                <a:cubicBezTo>
                  <a:pt x="46" y="20"/>
                  <a:pt x="46" y="21"/>
                  <a:pt x="47" y="22"/>
                </a:cubicBezTo>
                <a:cubicBezTo>
                  <a:pt x="45" y="23"/>
                  <a:pt x="44" y="24"/>
                  <a:pt x="43" y="25"/>
                </a:cubicBezTo>
                <a:cubicBezTo>
                  <a:pt x="44" y="26"/>
                  <a:pt x="45" y="27"/>
                  <a:pt x="45" y="28"/>
                </a:cubicBezTo>
                <a:cubicBezTo>
                  <a:pt x="47" y="28"/>
                  <a:pt x="48" y="28"/>
                  <a:pt x="49" y="28"/>
                </a:cubicBezTo>
                <a:cubicBezTo>
                  <a:pt x="48" y="12"/>
                  <a:pt x="44" y="3"/>
                  <a:pt x="40" y="3"/>
                </a:cubicBezTo>
                <a:cubicBezTo>
                  <a:pt x="38" y="3"/>
                  <a:pt x="35" y="8"/>
                  <a:pt x="33" y="15"/>
                </a:cubicBezTo>
                <a:cubicBezTo>
                  <a:pt x="32" y="15"/>
                  <a:pt x="32" y="14"/>
                  <a:pt x="31" y="14"/>
                </a:cubicBezTo>
                <a:cubicBezTo>
                  <a:pt x="33" y="6"/>
                  <a:pt x="36" y="0"/>
                  <a:pt x="40" y="0"/>
                </a:cubicBezTo>
                <a:cubicBezTo>
                  <a:pt x="47" y="0"/>
                  <a:pt x="51" y="13"/>
                  <a:pt x="52" y="28"/>
                </a:cubicBezTo>
                <a:cubicBezTo>
                  <a:pt x="55" y="28"/>
                  <a:pt x="57" y="29"/>
                  <a:pt x="60" y="29"/>
                </a:cubicBezTo>
                <a:cubicBezTo>
                  <a:pt x="59" y="30"/>
                  <a:pt x="58" y="31"/>
                  <a:pt x="58" y="32"/>
                </a:cubicBezTo>
                <a:cubicBezTo>
                  <a:pt x="56" y="32"/>
                  <a:pt x="54" y="31"/>
                  <a:pt x="53" y="31"/>
                </a:cubicBezTo>
                <a:cubicBezTo>
                  <a:pt x="53" y="32"/>
                  <a:pt x="53" y="34"/>
                  <a:pt x="53" y="35"/>
                </a:cubicBezTo>
                <a:cubicBezTo>
                  <a:pt x="54" y="36"/>
                  <a:pt x="55" y="37"/>
                  <a:pt x="56" y="38"/>
                </a:cubicBezTo>
                <a:cubicBezTo>
                  <a:pt x="63" y="29"/>
                  <a:pt x="67" y="21"/>
                  <a:pt x="67" y="16"/>
                </a:cubicBezTo>
                <a:cubicBezTo>
                  <a:pt x="67" y="15"/>
                  <a:pt x="67" y="15"/>
                  <a:pt x="67" y="14"/>
                </a:cubicBezTo>
                <a:cubicBezTo>
                  <a:pt x="65" y="13"/>
                  <a:pt x="60" y="14"/>
                  <a:pt x="53" y="18"/>
                </a:cubicBezTo>
                <a:cubicBezTo>
                  <a:pt x="53" y="17"/>
                  <a:pt x="52" y="16"/>
                  <a:pt x="52" y="15"/>
                </a:cubicBezTo>
                <a:cubicBezTo>
                  <a:pt x="59" y="11"/>
                  <a:pt x="66" y="9"/>
                  <a:pt x="69" y="12"/>
                </a:cubicBezTo>
                <a:cubicBezTo>
                  <a:pt x="70" y="13"/>
                  <a:pt x="70" y="15"/>
                  <a:pt x="70" y="16"/>
                </a:cubicBezTo>
                <a:cubicBezTo>
                  <a:pt x="70" y="22"/>
                  <a:pt x="65" y="31"/>
                  <a:pt x="58" y="40"/>
                </a:cubicBezTo>
                <a:cubicBezTo>
                  <a:pt x="59" y="42"/>
                  <a:pt x="61" y="44"/>
                  <a:pt x="62" y="46"/>
                </a:cubicBezTo>
                <a:cubicBezTo>
                  <a:pt x="61" y="46"/>
                  <a:pt x="60" y="46"/>
                  <a:pt x="59" y="47"/>
                </a:cubicBezTo>
                <a:cubicBezTo>
                  <a:pt x="58" y="45"/>
                  <a:pt x="57" y="44"/>
                  <a:pt x="56" y="43"/>
                </a:cubicBezTo>
                <a:cubicBezTo>
                  <a:pt x="55" y="44"/>
                  <a:pt x="54" y="45"/>
                  <a:pt x="53" y="46"/>
                </a:cubicBezTo>
                <a:cubicBezTo>
                  <a:pt x="53" y="47"/>
                  <a:pt x="53" y="48"/>
                  <a:pt x="53" y="49"/>
                </a:cubicBezTo>
                <a:cubicBezTo>
                  <a:pt x="68" y="48"/>
                  <a:pt x="77" y="44"/>
                  <a:pt x="77" y="40"/>
                </a:cubicBezTo>
                <a:cubicBezTo>
                  <a:pt x="77" y="38"/>
                  <a:pt x="73" y="35"/>
                  <a:pt x="65" y="33"/>
                </a:cubicBezTo>
                <a:cubicBezTo>
                  <a:pt x="66" y="32"/>
                  <a:pt x="66" y="32"/>
                  <a:pt x="67" y="31"/>
                </a:cubicBezTo>
                <a:cubicBezTo>
                  <a:pt x="75" y="33"/>
                  <a:pt x="80" y="36"/>
                  <a:pt x="80" y="40"/>
                </a:cubicBezTo>
                <a:cubicBezTo>
                  <a:pt x="80" y="47"/>
                  <a:pt x="67" y="51"/>
                  <a:pt x="52" y="52"/>
                </a:cubicBezTo>
                <a:cubicBezTo>
                  <a:pt x="52" y="55"/>
                  <a:pt x="52" y="57"/>
                  <a:pt x="52" y="60"/>
                </a:cubicBezTo>
                <a:cubicBezTo>
                  <a:pt x="51" y="59"/>
                  <a:pt x="50" y="58"/>
                  <a:pt x="49" y="58"/>
                </a:cubicBezTo>
                <a:close/>
                <a:moveTo>
                  <a:pt x="53" y="40"/>
                </a:moveTo>
                <a:cubicBezTo>
                  <a:pt x="53" y="40"/>
                  <a:pt x="53" y="40"/>
                  <a:pt x="53" y="40"/>
                </a:cubicBezTo>
                <a:cubicBezTo>
                  <a:pt x="53" y="41"/>
                  <a:pt x="53" y="41"/>
                  <a:pt x="53" y="41"/>
                </a:cubicBezTo>
                <a:cubicBezTo>
                  <a:pt x="53" y="41"/>
                  <a:pt x="53" y="41"/>
                  <a:pt x="54" y="40"/>
                </a:cubicBezTo>
                <a:cubicBezTo>
                  <a:pt x="53" y="40"/>
                  <a:pt x="53" y="40"/>
                  <a:pt x="53" y="40"/>
                </a:cubicBezTo>
                <a:close/>
                <a:moveTo>
                  <a:pt x="47" y="47"/>
                </a:moveTo>
                <a:cubicBezTo>
                  <a:pt x="48" y="46"/>
                  <a:pt x="49" y="45"/>
                  <a:pt x="50" y="44"/>
                </a:cubicBezTo>
                <a:cubicBezTo>
                  <a:pt x="50" y="43"/>
                  <a:pt x="50" y="42"/>
                  <a:pt x="50" y="40"/>
                </a:cubicBezTo>
                <a:cubicBezTo>
                  <a:pt x="50" y="39"/>
                  <a:pt x="50" y="38"/>
                  <a:pt x="50" y="36"/>
                </a:cubicBezTo>
                <a:cubicBezTo>
                  <a:pt x="49" y="35"/>
                  <a:pt x="48" y="34"/>
                  <a:pt x="47" y="33"/>
                </a:cubicBezTo>
                <a:cubicBezTo>
                  <a:pt x="46" y="32"/>
                  <a:pt x="45" y="32"/>
                  <a:pt x="44" y="31"/>
                </a:cubicBezTo>
                <a:cubicBezTo>
                  <a:pt x="43" y="31"/>
                  <a:pt x="42" y="31"/>
                  <a:pt x="40" y="31"/>
                </a:cubicBezTo>
                <a:cubicBezTo>
                  <a:pt x="39" y="31"/>
                  <a:pt x="38" y="31"/>
                  <a:pt x="36" y="31"/>
                </a:cubicBezTo>
                <a:cubicBezTo>
                  <a:pt x="35" y="32"/>
                  <a:pt x="34" y="32"/>
                  <a:pt x="33" y="33"/>
                </a:cubicBezTo>
                <a:cubicBezTo>
                  <a:pt x="32" y="34"/>
                  <a:pt x="32" y="35"/>
                  <a:pt x="31" y="36"/>
                </a:cubicBezTo>
                <a:cubicBezTo>
                  <a:pt x="31" y="38"/>
                  <a:pt x="31" y="39"/>
                  <a:pt x="31" y="40"/>
                </a:cubicBezTo>
                <a:cubicBezTo>
                  <a:pt x="31" y="42"/>
                  <a:pt x="31" y="43"/>
                  <a:pt x="31" y="44"/>
                </a:cubicBezTo>
                <a:cubicBezTo>
                  <a:pt x="32" y="45"/>
                  <a:pt x="32" y="46"/>
                  <a:pt x="33" y="47"/>
                </a:cubicBezTo>
                <a:cubicBezTo>
                  <a:pt x="34" y="48"/>
                  <a:pt x="35" y="49"/>
                  <a:pt x="36" y="50"/>
                </a:cubicBezTo>
                <a:cubicBezTo>
                  <a:pt x="38" y="50"/>
                  <a:pt x="39" y="50"/>
                  <a:pt x="40" y="50"/>
                </a:cubicBezTo>
                <a:cubicBezTo>
                  <a:pt x="42" y="50"/>
                  <a:pt x="43" y="50"/>
                  <a:pt x="44" y="50"/>
                </a:cubicBezTo>
                <a:cubicBezTo>
                  <a:pt x="45" y="49"/>
                  <a:pt x="46" y="48"/>
                  <a:pt x="47" y="47"/>
                </a:cubicBezTo>
                <a:close/>
                <a:moveTo>
                  <a:pt x="49" y="31"/>
                </a:moveTo>
                <a:cubicBezTo>
                  <a:pt x="49" y="31"/>
                  <a:pt x="49" y="31"/>
                  <a:pt x="49" y="31"/>
                </a:cubicBezTo>
                <a:cubicBezTo>
                  <a:pt x="49" y="31"/>
                  <a:pt x="50" y="32"/>
                  <a:pt x="50" y="32"/>
                </a:cubicBezTo>
                <a:cubicBezTo>
                  <a:pt x="50" y="32"/>
                  <a:pt x="50" y="31"/>
                  <a:pt x="50" y="31"/>
                </a:cubicBezTo>
                <a:cubicBezTo>
                  <a:pt x="49" y="31"/>
                  <a:pt x="49" y="31"/>
                  <a:pt x="49" y="31"/>
                </a:cubicBezTo>
                <a:close/>
                <a:moveTo>
                  <a:pt x="40" y="28"/>
                </a:moveTo>
                <a:cubicBezTo>
                  <a:pt x="40" y="28"/>
                  <a:pt x="40" y="28"/>
                  <a:pt x="40" y="28"/>
                </a:cubicBezTo>
                <a:cubicBezTo>
                  <a:pt x="41" y="28"/>
                  <a:pt x="41" y="28"/>
                  <a:pt x="41" y="28"/>
                </a:cubicBezTo>
                <a:cubicBezTo>
                  <a:pt x="41" y="27"/>
                  <a:pt x="41" y="27"/>
                  <a:pt x="40" y="27"/>
                </a:cubicBezTo>
                <a:cubicBezTo>
                  <a:pt x="40" y="27"/>
                  <a:pt x="40" y="27"/>
                  <a:pt x="40" y="28"/>
                </a:cubicBezTo>
                <a:close/>
                <a:moveTo>
                  <a:pt x="31" y="32"/>
                </a:moveTo>
                <a:cubicBezTo>
                  <a:pt x="31" y="32"/>
                  <a:pt x="31" y="31"/>
                  <a:pt x="31" y="31"/>
                </a:cubicBezTo>
                <a:cubicBezTo>
                  <a:pt x="31" y="31"/>
                  <a:pt x="32" y="31"/>
                  <a:pt x="32" y="31"/>
                </a:cubicBezTo>
                <a:cubicBezTo>
                  <a:pt x="31" y="31"/>
                  <a:pt x="31" y="31"/>
                  <a:pt x="31" y="31"/>
                </a:cubicBezTo>
                <a:cubicBezTo>
                  <a:pt x="31" y="31"/>
                  <a:pt x="31" y="32"/>
                  <a:pt x="31" y="32"/>
                </a:cubicBezTo>
                <a:close/>
                <a:moveTo>
                  <a:pt x="28" y="41"/>
                </a:moveTo>
                <a:cubicBezTo>
                  <a:pt x="28" y="41"/>
                  <a:pt x="28" y="41"/>
                  <a:pt x="28" y="40"/>
                </a:cubicBezTo>
                <a:cubicBezTo>
                  <a:pt x="28" y="40"/>
                  <a:pt x="28" y="40"/>
                  <a:pt x="28" y="40"/>
                </a:cubicBezTo>
                <a:cubicBezTo>
                  <a:pt x="27" y="40"/>
                  <a:pt x="27" y="40"/>
                  <a:pt x="27" y="40"/>
                </a:cubicBezTo>
                <a:cubicBezTo>
                  <a:pt x="27" y="41"/>
                  <a:pt x="27" y="41"/>
                  <a:pt x="28" y="41"/>
                </a:cubicBezTo>
                <a:close/>
                <a:moveTo>
                  <a:pt x="32" y="50"/>
                </a:moveTo>
                <a:cubicBezTo>
                  <a:pt x="32" y="50"/>
                  <a:pt x="31" y="50"/>
                  <a:pt x="31" y="49"/>
                </a:cubicBezTo>
                <a:cubicBezTo>
                  <a:pt x="31" y="49"/>
                  <a:pt x="31" y="49"/>
                  <a:pt x="31" y="49"/>
                </a:cubicBezTo>
                <a:cubicBezTo>
                  <a:pt x="31" y="49"/>
                  <a:pt x="31" y="49"/>
                  <a:pt x="31" y="50"/>
                </a:cubicBezTo>
                <a:cubicBezTo>
                  <a:pt x="31" y="50"/>
                  <a:pt x="31" y="50"/>
                  <a:pt x="32" y="50"/>
                </a:cubicBezTo>
                <a:close/>
                <a:moveTo>
                  <a:pt x="41" y="53"/>
                </a:moveTo>
                <a:cubicBezTo>
                  <a:pt x="41" y="53"/>
                  <a:pt x="41" y="53"/>
                  <a:pt x="40" y="53"/>
                </a:cubicBezTo>
                <a:cubicBezTo>
                  <a:pt x="40" y="53"/>
                  <a:pt x="40" y="53"/>
                  <a:pt x="40" y="53"/>
                </a:cubicBezTo>
                <a:cubicBezTo>
                  <a:pt x="40" y="53"/>
                  <a:pt x="40" y="53"/>
                  <a:pt x="40" y="54"/>
                </a:cubicBezTo>
                <a:cubicBezTo>
                  <a:pt x="41" y="53"/>
                  <a:pt x="41" y="53"/>
                  <a:pt x="41" y="53"/>
                </a:cubicBezTo>
                <a:close/>
                <a:moveTo>
                  <a:pt x="50" y="50"/>
                </a:moveTo>
                <a:cubicBezTo>
                  <a:pt x="50" y="49"/>
                  <a:pt x="50" y="49"/>
                  <a:pt x="50" y="49"/>
                </a:cubicBezTo>
                <a:cubicBezTo>
                  <a:pt x="50" y="49"/>
                  <a:pt x="49" y="49"/>
                  <a:pt x="49" y="49"/>
                </a:cubicBezTo>
                <a:cubicBezTo>
                  <a:pt x="49" y="50"/>
                  <a:pt x="49" y="50"/>
                  <a:pt x="49" y="50"/>
                </a:cubicBezTo>
                <a:cubicBezTo>
                  <a:pt x="49" y="50"/>
                  <a:pt x="49" y="50"/>
                  <a:pt x="50" y="50"/>
                </a:cubicBezTo>
                <a:close/>
              </a:path>
            </a:pathLst>
          </a:custGeom>
          <a:solidFill>
            <a:schemeClr val="lt1"/>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rgbClr val="445469"/>
              </a:solidFill>
              <a:effectLst/>
              <a:uLnTx/>
              <a:uFillTx/>
              <a:latin typeface="微软雅黑" panose="020B0503020204020204" charset="-122"/>
              <a:ea typeface="微软雅黑" panose="020B0503020204020204" charset="-122"/>
              <a:cs typeface="+mn-ea"/>
              <a:sym typeface="+mn-lt"/>
            </a:endParaRPr>
          </a:p>
        </p:txBody>
      </p:sp>
    </p:spTree>
    <p:custDataLst>
      <p:tags r:id="rId1"/>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加法原理</a:t>
            </a:r>
          </a:p>
        </p:txBody>
      </p:sp>
      <p:sp>
        <p:nvSpPr>
          <p:cNvPr id="11" name="Title 6"/>
          <p:cNvSpPr txBox="1"/>
          <p:nvPr>
            <p:custDataLst>
              <p:tags r:id="rId6"/>
            </p:custDataLst>
          </p:nvPr>
        </p:nvSpPr>
        <p:spPr>
          <a:xfrm>
            <a:off x="1270746" y="1283081"/>
            <a:ext cx="9021857" cy="4097528"/>
          </a:xfrm>
          <a:prstGeom prst="rect">
            <a:avLst/>
          </a:prstGeom>
          <a:noFill/>
          <a:ln w="3175">
            <a:noFill/>
            <a:prstDash val="dash"/>
          </a:ln>
        </p:spPr>
        <p:txBody>
          <a:bodyPr wrap="square" lIns="63500" tIns="25400" rIns="63500" bIns="25400" anchor="ctr"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sz="2400" dirty="0" err="1">
                <a:solidFill>
                  <a:schemeClr val="dk1"/>
                </a:solidFill>
                <a:sym typeface="微软雅黑" panose="020B0503020204020204" charset="-122"/>
              </a:rPr>
              <a:t>加法原理：</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做一件事，完成它可以有n类办法，在第一类办法中有m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1</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种不同的方法，在第二类办法中有m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2</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种不同的方法，……，在第n类办法中有m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n</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种不同的方法，那么完成这件事共有N=m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1</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2</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3</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n</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种不同方法。</a:t>
            </a:r>
          </a:p>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（2019CSP-J）7. 把8个同样的球放在5个同样的袋子里，允许有的袋子空着不放，问共有多少种不同的分法？（）提示:如果8个球都放在一个袋子里，无论是哪个袋子，都只算同一种分法
A .22 B .24 C .18 D .20
</a:t>
            </a:r>
          </a:p>
        </p:txBody>
      </p:sp>
    </p:spTree>
    <p:custDataLst>
      <p:tags r:id="rId1"/>
    </p:custData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进制转换方法</a:t>
            </a:r>
          </a:p>
        </p:txBody>
      </p:sp>
      <p:sp>
        <p:nvSpPr>
          <p:cNvPr id="11" name="Title 6"/>
          <p:cNvSpPr txBox="1"/>
          <p:nvPr>
            <p:custDataLst>
              <p:tags r:id="rId6"/>
            </p:custDataLst>
          </p:nvPr>
        </p:nvSpPr>
        <p:spPr>
          <a:xfrm>
            <a:off x="457161" y="1602604"/>
            <a:ext cx="11277678" cy="456719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1、‌十进制转二进制‌：通过除2取余法，直到商为0为止，然后将余数逆序排列。
2、‌十进制转八进制‌：通过除8取余法，直到商为0为止，然后将余数逆序排列，不足三位时在前面补0。
3、‌十进制转十六进制‌：通过除16取余法，直到商为0为止，然后将余数逆序排列，不足四位时在前面补0。
</a:t>
            </a:r>
          </a:p>
        </p:txBody>
      </p:sp>
    </p:spTree>
    <p:custDataLst>
      <p:tags r:id="rId1"/>
    </p:custData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进制转换方法</a:t>
            </a:r>
          </a:p>
        </p:txBody>
      </p:sp>
      <p:sp>
        <p:nvSpPr>
          <p:cNvPr id="11" name="Title 6"/>
          <p:cNvSpPr txBox="1"/>
          <p:nvPr>
            <p:custDataLst>
              <p:tags r:id="rId6"/>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（2021CSP-J）3.目前主流的计算机储存数据最终都是转换成（ ）数据进行储存。
A. 二进制 B. 十进制 C. 八进制 D. 十六进制
（2019CSP-J）3.二进制数11 1011 1001 0111 和 01 0110 1110 1011 进行逻辑或运算的结果是（ ） A.11 1111 1101 1111 B.11 1111 1111 1101
C.10 1111 1111 1111 D.11 1111 1111 1111
（2019CSP-S）3.二进制数11 1011 1001 0111 和 01 0110 1110 1011 进行逻辑或运算的结果是（ ）
A.11 1111 1101 1111    B.11 1111 1111 1101</a:t>
            </a:r>
            <a:endPar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C.10 1111 1111 1111    D.11 1111 1111 1111</a:t>
            </a:r>
          </a:p>
        </p:txBody>
      </p:sp>
    </p:spTree>
    <p:custDataLst>
      <p:tags r:id="rId1"/>
    </p:custData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5"/>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（2020CSP-S）1.请选出以下最大的数 ( )
A. (550)</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10</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B. (777)</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8</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C. 2</a:t>
            </a:r>
            <a:r>
              <a:rPr lang="zh-CN" altLang="en-US" sz="1800" spc="100" baseline="30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10</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D. (22F)</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16</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（2021CSP-J）7.二进制数 101.11 对应的十进制数是（ ）。
A. 6.5    B. 5.5    C. 5.75    D. 5.25</a:t>
            </a:r>
            <a:endPar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（2021CSP-S）2、二进制数00101010</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和00010110</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的和为（ ）。</a:t>
            </a:r>
            <a:endPar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 00111100</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B. 01000000</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C. 00111100</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D. 01000010</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p>
        </p:txBody>
      </p:sp>
      <p:sp>
        <p:nvSpPr>
          <p:cNvPr id="2" name="文本框 6">
            <a:extLst>
              <a:ext uri="{FF2B5EF4-FFF2-40B4-BE49-F238E27FC236}">
                <a16:creationId xmlns:a16="http://schemas.microsoft.com/office/drawing/2014/main" id="{7617FFA6-9D2C-7C07-0A82-781EB23FABB8}"/>
              </a:ext>
            </a:extLst>
          </p:cNvPr>
          <p:cNvSpPr txBox="1"/>
          <p:nvPr>
            <p:custDataLst>
              <p:tags r:id="rId6"/>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a:solidFill>
                  <a:schemeClr val="dk1"/>
                </a:solidFill>
                <a:sym typeface="微软雅黑" panose="020B0503020204020204" charset="-122"/>
              </a:rPr>
              <a:t>进制转换</a:t>
            </a:r>
          </a:p>
        </p:txBody>
      </p:sp>
    </p:spTree>
    <p:custDataLst>
      <p:tags r:id="rId1"/>
    </p:custData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5"/>
            </p:custDataLst>
          </p:nvPr>
        </p:nvSpPr>
        <p:spPr>
          <a:xfrm>
            <a:off x="457155" y="1771634"/>
            <a:ext cx="11277678" cy="4229126"/>
          </a:xfrm>
          <a:prstGeom prst="rect">
            <a:avLst/>
          </a:prstGeom>
          <a:noFill/>
          <a:ln w="3175">
            <a:noFill/>
            <a:prstDash val="dash"/>
          </a:ln>
        </p:spPr>
        <p:txBody>
          <a:bodyPr wrap="square" lIns="63500" tIns="25400" rIns="63500" bIns="25400" anchor="ctr"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（2022CSP-J）13.八进制数 32.1 对应的十进制数是（ ）。
A. 24.125 B. 24.250 C. 26.125 D. 26.250
（2023CSP-J）2.八进制数(12345670)</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8</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和(07654321)</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8</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的和为？
A.22222221</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8</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B.21111111</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8</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C.22111111</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8</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D.22</a:t>
            </a:r>
            <a:r>
              <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222211</a:t>
            </a:r>
            <a:r>
              <a:rPr lang="en-US" altLang="zh-CN"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8</a:t>
            </a:r>
          </a:p>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（2023CSP-J）9.数101010</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和166</a:t>
            </a:r>
            <a:r>
              <a:rPr lang="zh-CN" altLang="en-US" sz="1800" spc="100" baseline="-25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8</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的和为？</a:t>
            </a:r>
            <a:endPar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pPr>
            <a:r>
              <a:rPr lang="zh-CN" altLang="en-US" sz="1800" spc="150" dirty="0">
                <a:solidFill>
                  <a:schemeClr val="dk1">
                    <a:lumMod val="75000"/>
                    <a:lumOff val="25000"/>
                  </a:schemeClr>
                </a:solidFill>
                <a:uFillTx/>
                <a:latin typeface="微软雅黑" panose="020B0503020204020204" charset="-122"/>
                <a:ea typeface="微软雅黑" panose="020B0503020204020204" charset="-122"/>
              </a:rPr>
              <a:t>A.(10110000)</a:t>
            </a:r>
            <a:r>
              <a:rPr lang="zh-CN" altLang="en-US" sz="1800" spc="150" baseline="-25000" dirty="0">
                <a:solidFill>
                  <a:schemeClr val="dk1">
                    <a:lumMod val="75000"/>
                    <a:lumOff val="25000"/>
                  </a:schemeClr>
                </a:solidFill>
                <a:uFillTx/>
                <a:latin typeface="微软雅黑" panose="020B0503020204020204" charset="-122"/>
                <a:ea typeface="微软雅黑" panose="020B0503020204020204" charset="-122"/>
              </a:rPr>
              <a:t>2</a:t>
            </a:r>
            <a:r>
              <a:rPr lang="zh-CN" altLang="en-US" sz="1800" spc="150" dirty="0">
                <a:solidFill>
                  <a:schemeClr val="dk1">
                    <a:lumMod val="75000"/>
                    <a:lumOff val="25000"/>
                  </a:schemeClr>
                </a:solidFill>
                <a:uFillTx/>
                <a:latin typeface="微软雅黑" panose="020B0503020204020204" charset="-122"/>
                <a:ea typeface="微软雅黑" panose="020B0503020204020204" charset="-122"/>
              </a:rPr>
              <a:t>     B.(236)</a:t>
            </a:r>
            <a:r>
              <a:rPr lang="zh-CN" altLang="en-US" sz="1800" spc="150" baseline="-25000" dirty="0">
                <a:solidFill>
                  <a:schemeClr val="dk1">
                    <a:lumMod val="75000"/>
                    <a:lumOff val="25000"/>
                  </a:schemeClr>
                </a:solidFill>
                <a:uFillTx/>
                <a:latin typeface="微软雅黑" panose="020B0503020204020204" charset="-122"/>
                <a:ea typeface="微软雅黑" panose="020B0503020204020204" charset="-122"/>
              </a:rPr>
              <a:t>8</a:t>
            </a:r>
            <a:r>
              <a:rPr lang="zh-CN" altLang="en-US" sz="1800" spc="150" dirty="0">
                <a:solidFill>
                  <a:schemeClr val="dk1">
                    <a:lumMod val="75000"/>
                    <a:lumOff val="25000"/>
                  </a:schemeClr>
                </a:solidFill>
                <a:uFillTx/>
                <a:latin typeface="微软雅黑" panose="020B0503020204020204" charset="-122"/>
                <a:ea typeface="微软雅黑" panose="020B0503020204020204" charset="-122"/>
              </a:rPr>
              <a:t>    C.(158)</a:t>
            </a:r>
            <a:r>
              <a:rPr lang="zh-CN" altLang="en-US" sz="1800" spc="150" baseline="-25000" dirty="0">
                <a:solidFill>
                  <a:schemeClr val="dk1">
                    <a:lumMod val="75000"/>
                    <a:lumOff val="25000"/>
                  </a:schemeClr>
                </a:solidFill>
                <a:uFillTx/>
                <a:latin typeface="微软雅黑" panose="020B0503020204020204" charset="-122"/>
                <a:ea typeface="微软雅黑" panose="020B0503020204020204" charset="-122"/>
              </a:rPr>
              <a:t>10</a:t>
            </a:r>
            <a:r>
              <a:rPr lang="zh-CN" altLang="en-US" sz="1800" spc="150" dirty="0">
                <a:solidFill>
                  <a:schemeClr val="dk1">
                    <a:lumMod val="75000"/>
                    <a:lumOff val="25000"/>
                  </a:schemeClr>
                </a:solidFill>
                <a:uFillTx/>
                <a:latin typeface="微软雅黑" panose="020B0503020204020204" charset="-122"/>
                <a:ea typeface="微软雅黑" panose="020B0503020204020204" charset="-122"/>
              </a:rPr>
              <a:t>    D.(A0)</a:t>
            </a:r>
            <a:r>
              <a:rPr lang="zh-CN" altLang="en-US" sz="1800" spc="150" baseline="-25000" dirty="0">
                <a:solidFill>
                  <a:schemeClr val="dk1">
                    <a:lumMod val="75000"/>
                    <a:lumOff val="25000"/>
                  </a:schemeClr>
                </a:solidFill>
                <a:uFillTx/>
                <a:latin typeface="微软雅黑" panose="020B0503020204020204" charset="-122"/>
                <a:ea typeface="微软雅黑" panose="020B0503020204020204" charset="-122"/>
              </a:rPr>
              <a:t>16</a:t>
            </a:r>
          </a:p>
          <a:p>
            <a:pPr algn="l" fontAlgn="auto">
              <a:lnSpc>
                <a:spcPct val="12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 name="文本框 6">
            <a:extLst>
              <a:ext uri="{FF2B5EF4-FFF2-40B4-BE49-F238E27FC236}">
                <a16:creationId xmlns:a16="http://schemas.microsoft.com/office/drawing/2014/main" id="{06CCC261-0E8F-F748-FF37-5CF484DEAF9E}"/>
              </a:ext>
            </a:extLst>
          </p:cNvPr>
          <p:cNvSpPr txBox="1"/>
          <p:nvPr>
            <p:custDataLst>
              <p:tags r:id="rId6"/>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a:solidFill>
                  <a:schemeClr val="dk1"/>
                </a:solidFill>
                <a:sym typeface="微软雅黑" panose="020B0503020204020204" charset="-122"/>
              </a:rPr>
              <a:t>进制转换</a:t>
            </a:r>
          </a:p>
        </p:txBody>
      </p:sp>
    </p:spTree>
    <p:custDataLst>
      <p:tags r:id="rId1"/>
    </p:custData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a:solidFill>
                  <a:schemeClr val="dk1"/>
                </a:solidFill>
                <a:sym typeface="微软雅黑" panose="020B0503020204020204" charset="-122"/>
              </a:rPr>
              <a:t>进制转换</a:t>
            </a:r>
          </a:p>
        </p:txBody>
      </p:sp>
      <p:sp>
        <p:nvSpPr>
          <p:cNvPr id="11" name="Title 6"/>
          <p:cNvSpPr txBox="1"/>
          <p:nvPr>
            <p:custDataLst>
              <p:tags r:id="rId6"/>
            </p:custDataLst>
          </p:nvPr>
        </p:nvSpPr>
        <p:spPr>
          <a:xfrm>
            <a:off x="914322" y="1250924"/>
            <a:ext cx="11277678" cy="4229126"/>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（2020CSP-J）9.二进制数 1011 转换成十进制数是 ( ) ；
A. 11 B. 10 C. 13 D. 12
</a:t>
            </a:r>
          </a:p>
        </p:txBody>
      </p:sp>
    </p:spTree>
    <p:custDataLst>
      <p:tags r:id="rId1"/>
    </p:custData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dirty="0">
                <a:solidFill>
                  <a:schemeClr val="dk1"/>
                </a:solidFill>
                <a:sym typeface="微软雅黑" panose="020B0503020204020204" charset="-122"/>
              </a:rPr>
              <a:t>数学</a:t>
            </a:r>
            <a:endParaRPr lang="zh-CN" dirty="0">
              <a:solidFill>
                <a:schemeClr val="dk1"/>
              </a:solidFill>
              <a:sym typeface="微软雅黑" panose="020B0503020204020204" charset="-122"/>
            </a:endParaRPr>
          </a:p>
        </p:txBody>
      </p:sp>
      <p:sp>
        <p:nvSpPr>
          <p:cNvPr id="5" name="文本框 4">
            <a:extLst>
              <a:ext uri="{FF2B5EF4-FFF2-40B4-BE49-F238E27FC236}">
                <a16:creationId xmlns:a16="http://schemas.microsoft.com/office/drawing/2014/main" id="{54AD76F5-7AA6-FFB6-1A69-60902B54809B}"/>
              </a:ext>
            </a:extLst>
          </p:cNvPr>
          <p:cNvSpPr txBox="1"/>
          <p:nvPr/>
        </p:nvSpPr>
        <p:spPr>
          <a:xfrm>
            <a:off x="1045508" y="1201564"/>
            <a:ext cx="8681583" cy="1743554"/>
          </a:xfrm>
          <a:prstGeom prst="rect">
            <a:avLst/>
          </a:prstGeom>
          <a:noFill/>
        </p:spPr>
        <p:txBody>
          <a:bodyPr wrap="square">
            <a:spAutoFit/>
          </a:body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宋体" panose="02010600030101010101" pitchFamily="2" charset="-122"/>
                <a:ea typeface="宋体" panose="02010600030101010101" pitchFamily="2" charset="-122"/>
                <a:cs typeface="微软雅黑" panose="020B0503020204020204" charset="-122"/>
              </a:rPr>
              <a:t>（2020CSP-J）3.设 x=true, y=true, z=false，以下逻辑运算表达式值为真的是 ( ) ；
A. (y∨z)∧x∧z        B. x∧(z∨y) ∧z </a:t>
            </a:r>
            <a:endParaRPr lang="en-US" altLang="zh-CN" sz="2000" spc="100" dirty="0">
              <a:ln w="3175">
                <a:noFill/>
                <a:prstDash val="dash"/>
              </a:ln>
              <a:solidFill>
                <a:schemeClr val="dk1">
                  <a:lumMod val="75000"/>
                  <a:lumOff val="25000"/>
                </a:schemeClr>
              </a:solidFill>
              <a:uFillTx/>
              <a:latin typeface="宋体" panose="02010600030101010101" pitchFamily="2" charset="-122"/>
              <a:ea typeface="宋体" panose="02010600030101010101" pitchFamily="2"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宋体" panose="02010600030101010101" pitchFamily="2" charset="-122"/>
                <a:ea typeface="宋体" panose="02010600030101010101" pitchFamily="2" charset="-122"/>
                <a:cs typeface="微软雅黑" panose="020B0503020204020204" charset="-122"/>
              </a:rPr>
              <a:t>C. (x∧y) ∧z           D. (x∧y)∨(z∨x)</a:t>
            </a:r>
          </a:p>
        </p:txBody>
      </p:sp>
      <p:sp>
        <p:nvSpPr>
          <p:cNvPr id="8" name="Title 6"/>
          <p:cNvSpPr txBox="1"/>
          <p:nvPr>
            <p:custDataLst>
              <p:tags r:id="rId6"/>
            </p:custDataLst>
          </p:nvPr>
        </p:nvSpPr>
        <p:spPr>
          <a:xfrm>
            <a:off x="1045508" y="3912883"/>
            <a:ext cx="6390505" cy="125240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r>
              <a:rPr lang="zh-CN" altLang="zh-CN" sz="2000" b="1"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2000" b="1" kern="100" dirty="0">
                <a:effectLst/>
                <a:latin typeface="宋体" panose="02010600030101010101" pitchFamily="2" charset="-122"/>
                <a:ea typeface="宋体" panose="02010600030101010101" pitchFamily="2" charset="-122"/>
                <a:cs typeface="宋体" panose="02010600030101010101" pitchFamily="2" charset="-122"/>
              </a:rPr>
              <a:t>2019CSP-J</a:t>
            </a:r>
            <a:r>
              <a:rPr lang="zh-CN" altLang="zh-CN" sz="2000" b="1"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10. 319 </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和</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 377</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的最大公约数是（）</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 .27 B .33 C .29 D .31</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l" fontAlgn="auto">
              <a:lnSpc>
                <a:spcPct val="120000"/>
              </a:lnSpc>
              <a:spcAft>
                <a:spcPts val="800"/>
              </a:spcAft>
            </a:pPr>
            <a:endParaRPr lang="en-US" altLang="zh-CN" sz="2000" spc="100" dirty="0">
              <a:ln w="3175">
                <a:noFill/>
                <a:prstDash val="dash"/>
              </a:ln>
              <a:solidFill>
                <a:schemeClr val="dk1">
                  <a:lumMod val="75000"/>
                  <a:lumOff val="25000"/>
                </a:schemeClr>
              </a:solidFill>
              <a:uFillTx/>
              <a:latin typeface="宋体" panose="02010600030101010101" pitchFamily="2" charset="-122"/>
              <a:ea typeface="宋体" panose="02010600030101010101" pitchFamily="2" charset="-122"/>
              <a:cs typeface="微软雅黑" panose="020B0503020204020204" charset="-122"/>
            </a:endParaRPr>
          </a:p>
          <a:p>
            <a:pPr algn="l" fontAlgn="auto">
              <a:lnSpc>
                <a:spcPct val="120000"/>
              </a:lnSpc>
              <a:spcAft>
                <a:spcPts val="800"/>
              </a:spcAft>
            </a:pPr>
            <a:endParaRPr lang="zh-CN" altLang="en-US" sz="2000" spc="100" dirty="0">
              <a:ln w="3175">
                <a:noFill/>
                <a:prstDash val="dash"/>
              </a:ln>
              <a:solidFill>
                <a:schemeClr val="dk1">
                  <a:lumMod val="75000"/>
                  <a:lumOff val="25000"/>
                </a:schemeClr>
              </a:solidFill>
              <a:uFillTx/>
              <a:latin typeface="宋体" panose="02010600030101010101" pitchFamily="2" charset="-122"/>
              <a:ea typeface="宋体" panose="02010600030101010101" pitchFamily="2" charset="-122"/>
              <a:cs typeface="微软雅黑" panose="020B0503020204020204" charset="-122"/>
            </a:endParaRPr>
          </a:p>
        </p:txBody>
      </p:sp>
    </p:spTree>
    <p:custDataLst>
      <p:tags r:id="rId1"/>
    </p:custData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8" name="Title 6"/>
          <p:cNvSpPr txBox="1"/>
          <p:nvPr>
            <p:custDataLst>
              <p:tags r:id="rId5"/>
            </p:custDataLst>
          </p:nvPr>
        </p:nvSpPr>
        <p:spPr>
          <a:xfrm>
            <a:off x="706436" y="986578"/>
            <a:ext cx="10373939" cy="277859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宋体" panose="02010600030101010101" pitchFamily="2" charset="-122"/>
                <a:ea typeface="宋体" panose="02010600030101010101" pitchFamily="2" charset="-122"/>
                <a:cs typeface="微软雅黑" panose="020B0503020204020204" charset="-122"/>
              </a:rPr>
              <a:t>（2019CSP-J）11. 新学期开学了，小胖想减肥，健身教练给小胖制定了两个训练方案。方案一每次连续跑3公里可以消耗300千卡(耗时半小时);方案二每次连续跑5公里可以消耗600干卡(耗时1小时)。小胖每周周一到周四能抽出半小时跑步，周五到周日能抽出一小时跑步。另外，教练建议小胖每周最多跑21公里，否则会损伤膝盖。请问如果小胖想严格执行教练的训练方案，并且不想损伤膝盖，每周最多通过跑步消耗多少千卡？（）</a:t>
            </a:r>
            <a:endParaRPr lang="en-US" altLang="zh-CN" sz="2000" spc="100" dirty="0">
              <a:ln w="3175">
                <a:noFill/>
                <a:prstDash val="dash"/>
              </a:ln>
              <a:solidFill>
                <a:schemeClr val="dk1">
                  <a:lumMod val="75000"/>
                  <a:lumOff val="25000"/>
                </a:schemeClr>
              </a:solidFill>
              <a:uFillTx/>
              <a:latin typeface="宋体" panose="02010600030101010101" pitchFamily="2" charset="-122"/>
              <a:ea typeface="宋体" panose="02010600030101010101" pitchFamily="2"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宋体" panose="02010600030101010101" pitchFamily="2" charset="-122"/>
                <a:ea typeface="宋体" panose="02010600030101010101" pitchFamily="2" charset="-122"/>
                <a:cs typeface="微软雅黑" panose="020B0503020204020204" charset="-122"/>
              </a:rPr>
              <a:t>A .3000 B .2500 C .2400 D .2520</a:t>
            </a:r>
          </a:p>
        </p:txBody>
      </p:sp>
      <p:sp>
        <p:nvSpPr>
          <p:cNvPr id="2" name="文本框 6">
            <a:extLst>
              <a:ext uri="{FF2B5EF4-FFF2-40B4-BE49-F238E27FC236}">
                <a16:creationId xmlns:a16="http://schemas.microsoft.com/office/drawing/2014/main" id="{750C5C96-2B1F-E1B0-B8E4-1871CF6A6BB2}"/>
              </a:ext>
            </a:extLst>
          </p:cNvPr>
          <p:cNvSpPr txBox="1"/>
          <p:nvPr>
            <p:custDataLst>
              <p:tags r:id="rId6"/>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dirty="0">
                <a:solidFill>
                  <a:schemeClr val="dk1"/>
                </a:solidFill>
                <a:sym typeface="微软雅黑" panose="020B0503020204020204" charset="-122"/>
              </a:rPr>
              <a:t>数学</a:t>
            </a:r>
            <a:endParaRPr lang="zh-CN" dirty="0">
              <a:solidFill>
                <a:schemeClr val="dk1"/>
              </a:solidFill>
              <a:sym typeface="微软雅黑" panose="020B0503020204020204" charset="-122"/>
            </a:endParaRPr>
          </a:p>
        </p:txBody>
      </p:sp>
    </p:spTree>
    <p:custDataLst>
      <p:tags r:id="rId1"/>
    </p:custDataLst>
    <p:extLst>
      <p:ext uri="{BB962C8B-B14F-4D97-AF65-F5344CB8AC3E}">
        <p14:creationId xmlns:p14="http://schemas.microsoft.com/office/powerpoint/2010/main" val="34312638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5"/>
            </p:custDataLst>
          </p:nvPr>
        </p:nvSpPr>
        <p:spPr>
          <a:xfrm>
            <a:off x="968243" y="4821590"/>
            <a:ext cx="10766651" cy="1884009"/>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例如，今年是 2020 年，2020 除以 10 余数为 0，查表为"庚”；2020 除以 12，余数为 4，查表为“子” 所以今年是庚子年；
请问 1949 年的天干地支是 ( )
A. 己酉 B. 己亥 C. 己丑 D. 己卯
</a:t>
            </a:r>
          </a:p>
        </p:txBody>
      </p:sp>
      <p:pic>
        <p:nvPicPr>
          <p:cNvPr id="4" name="图片 3" descr="/data/temp/b0e9f2c0-6124-11ef-ba68-da4fde95b1f9.jpgb0e9f2c0-6124-11ef-ba68-da4fde95b1f9"/>
          <p:cNvPicPr>
            <a:picLocks noChangeAspect="1"/>
          </p:cNvPicPr>
          <p:nvPr>
            <p:custDataLst>
              <p:tags r:id="rId6"/>
            </p:custDataLst>
          </p:nvPr>
        </p:nvPicPr>
        <p:blipFill rotWithShape="1">
          <a:blip r:embed="rId10"/>
          <a:srcRect/>
          <a:stretch>
            <a:fillRect/>
          </a:stretch>
        </p:blipFill>
        <p:spPr>
          <a:xfrm>
            <a:off x="2501152" y="2844823"/>
            <a:ext cx="4815977" cy="1806009"/>
          </a:xfrm>
          <a:custGeom>
            <a:avLst/>
            <a:gdLst/>
            <a:ahLst/>
            <a:cxnLst>
              <a:cxn ang="3">
                <a:pos x="hc" y="t"/>
              </a:cxn>
              <a:cxn ang="cd2">
                <a:pos x="l" y="vc"/>
              </a:cxn>
              <a:cxn ang="cd4">
                <a:pos x="hc" y="b"/>
              </a:cxn>
              <a:cxn ang="0">
                <a:pos x="r" y="vc"/>
              </a:cxn>
            </a:cxnLst>
            <a:rect l="l" t="t" r="r" b="b"/>
            <a:pathLst>
              <a:path w="19200" h="7200">
                <a:moveTo>
                  <a:pt x="0" y="0"/>
                </a:moveTo>
                <a:lnTo>
                  <a:pt x="19200" y="0"/>
                </a:lnTo>
                <a:lnTo>
                  <a:pt x="19200" y="7200"/>
                </a:lnTo>
                <a:lnTo>
                  <a:pt x="0" y="7200"/>
                </a:lnTo>
                <a:lnTo>
                  <a:pt x="0" y="0"/>
                </a:lnTo>
                <a:close/>
              </a:path>
            </a:pathLst>
          </a:custGeom>
        </p:spPr>
      </p:pic>
      <p:sp>
        <p:nvSpPr>
          <p:cNvPr id="2" name="Title 6"/>
          <p:cNvSpPr txBox="1"/>
          <p:nvPr>
            <p:custDataLst>
              <p:tags r:id="rId7"/>
            </p:custDataLst>
          </p:nvPr>
        </p:nvSpPr>
        <p:spPr>
          <a:xfrm>
            <a:off x="874891" y="997570"/>
            <a:ext cx="9145097" cy="177679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（2020CSP-J）13.干支纪年法是中国传统的纪年方法，由10个天干和12个地支组合成60个天干地支；由公历年份可以根据以下公式和表格换算出对应的天干地支；
天干 = (公历年份 ) 除以10所得余数
地支 = (公历年份 ) 除以12所得余数</a:t>
            </a:r>
          </a:p>
        </p:txBody>
      </p:sp>
      <p:sp>
        <p:nvSpPr>
          <p:cNvPr id="5" name="文本框 6">
            <a:extLst>
              <a:ext uri="{FF2B5EF4-FFF2-40B4-BE49-F238E27FC236}">
                <a16:creationId xmlns:a16="http://schemas.microsoft.com/office/drawing/2014/main" id="{9BCEC6F7-9E34-3D76-B0D8-E6DD44C56054}"/>
              </a:ext>
            </a:extLst>
          </p:cNvPr>
          <p:cNvSpPr txBox="1"/>
          <p:nvPr>
            <p:custDataLst>
              <p:tags r:id="rId8"/>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dirty="0">
                <a:solidFill>
                  <a:schemeClr val="dk1"/>
                </a:solidFill>
                <a:sym typeface="微软雅黑" panose="020B0503020204020204" charset="-122"/>
              </a:rPr>
              <a:t>数学</a:t>
            </a:r>
            <a:endParaRPr lang="zh-CN" dirty="0">
              <a:solidFill>
                <a:schemeClr val="dk1"/>
              </a:solidFill>
              <a:sym typeface="微软雅黑" panose="020B0503020204020204" charset="-122"/>
            </a:endParaRPr>
          </a:p>
        </p:txBody>
      </p:sp>
    </p:spTree>
    <p:custDataLst>
      <p:tags r:id="rId1"/>
    </p:custData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dirty="0">
                <a:solidFill>
                  <a:schemeClr val="dk1"/>
                </a:solidFill>
                <a:sym typeface="微软雅黑" panose="020B0503020204020204" charset="-122"/>
              </a:rPr>
              <a:t>数学</a:t>
            </a:r>
            <a:endParaRPr lang="zh-CN" dirty="0">
              <a:solidFill>
                <a:schemeClr val="dk1"/>
              </a:solidFill>
              <a:sym typeface="微软雅黑" panose="020B0503020204020204" charset="-122"/>
            </a:endParaRPr>
          </a:p>
        </p:txBody>
      </p:sp>
      <p:sp>
        <p:nvSpPr>
          <p:cNvPr id="4" name="Title 6"/>
          <p:cNvSpPr txBox="1"/>
          <p:nvPr>
            <p:custDataLst>
              <p:tags r:id="rId6"/>
            </p:custDataLst>
          </p:nvPr>
        </p:nvSpPr>
        <p:spPr>
          <a:xfrm>
            <a:off x="1892883" y="1731304"/>
            <a:ext cx="8382634" cy="4309278"/>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r>
              <a:rPr lang="zh-CN" altLang="zh-CN" sz="2000" b="1" kern="100" dirty="0">
                <a:effectLst/>
                <a:latin typeface="+mn-ea"/>
                <a:cs typeface="宋体" panose="02010600030101010101" pitchFamily="2" charset="-122"/>
              </a:rPr>
              <a:t>（</a:t>
            </a:r>
            <a:r>
              <a:rPr lang="en-US" altLang="zh-CN" sz="2000" b="1" kern="100" dirty="0">
                <a:effectLst/>
                <a:latin typeface="+mn-ea"/>
                <a:cs typeface="宋体" panose="02010600030101010101" pitchFamily="2" charset="-122"/>
              </a:rPr>
              <a:t>2020CSP-S</a:t>
            </a:r>
            <a:r>
              <a:rPr lang="zh-CN" altLang="zh-CN" sz="2000" b="1" kern="100" dirty="0">
                <a:effectLst/>
                <a:latin typeface="+mn-ea"/>
                <a:cs typeface="宋体" panose="02010600030101010101" pitchFamily="2" charset="-122"/>
              </a:rPr>
              <a:t>）</a:t>
            </a:r>
            <a:r>
              <a:rPr lang="en-US" altLang="zh-CN" sz="2000" kern="100" spc="-40" dirty="0">
                <a:effectLst/>
                <a:latin typeface="+mn-ea"/>
                <a:cs typeface="宋体" panose="02010600030101010101" pitchFamily="2" charset="-122"/>
              </a:rPr>
              <a:t>10.</a:t>
            </a:r>
            <a:r>
              <a:rPr lang="zh-CN" altLang="zh-CN" sz="2000" kern="100" spc="-40" dirty="0">
                <a:effectLst/>
                <a:latin typeface="+mn-ea"/>
                <a:cs typeface="宋体" panose="02010600030101010101" pitchFamily="2" charset="-122"/>
              </a:rPr>
              <a:t>一个班学生分组做游戏，如果每组三人就多两人，每组五人就多三人，每组</a:t>
            </a:r>
            <a:r>
              <a:rPr lang="zh-CN" altLang="zh-CN" sz="2000" kern="100" spc="-45" dirty="0">
                <a:effectLst/>
                <a:latin typeface="+mn-ea"/>
                <a:cs typeface="宋体" panose="02010600030101010101" pitchFamily="2" charset="-122"/>
              </a:rPr>
              <a:t>七人就多四</a:t>
            </a:r>
            <a:r>
              <a:rPr lang="zh-CN" altLang="zh-CN" sz="2000" kern="100" spc="-25" dirty="0">
                <a:effectLst/>
                <a:latin typeface="+mn-ea"/>
                <a:cs typeface="宋体" panose="02010600030101010101" pitchFamily="2" charset="-122"/>
              </a:rPr>
              <a:t>人，问这个班的学生人数</a:t>
            </a:r>
            <a:r>
              <a:rPr lang="en-US" altLang="zh-CN" sz="2000" kern="100" spc="-25" dirty="0">
                <a:effectLst/>
                <a:latin typeface="+mn-ea"/>
                <a:cs typeface="宋体" panose="02010600030101010101" pitchFamily="2" charset="-122"/>
              </a:rPr>
              <a:t>n </a:t>
            </a:r>
            <a:r>
              <a:rPr lang="zh-CN" altLang="zh-CN" sz="2000" kern="100" spc="-25" dirty="0">
                <a:effectLst/>
                <a:latin typeface="+mn-ea"/>
                <a:cs typeface="宋体" panose="02010600030101010101" pitchFamily="2" charset="-122"/>
              </a:rPr>
              <a:t>在以下哪个区间</a:t>
            </a:r>
            <a:r>
              <a:rPr lang="en-US" altLang="zh-CN" sz="2000" kern="100" spc="-25" dirty="0">
                <a:effectLst/>
                <a:latin typeface="+mn-ea"/>
                <a:cs typeface="宋体" panose="02010600030101010101" pitchFamily="2" charset="-122"/>
              </a:rPr>
              <a:t>?</a:t>
            </a:r>
            <a:r>
              <a:rPr lang="zh-CN" altLang="zh-CN" sz="2000" kern="100" spc="-25" dirty="0">
                <a:effectLst/>
                <a:latin typeface="+mn-ea"/>
                <a:cs typeface="宋体" panose="02010600030101010101" pitchFamily="2" charset="-122"/>
              </a:rPr>
              <a:t>已知</a:t>
            </a:r>
            <a:r>
              <a:rPr lang="en-US" altLang="zh-CN" sz="2000" kern="100" spc="-25" dirty="0">
                <a:effectLst/>
                <a:latin typeface="+mn-ea"/>
                <a:cs typeface="宋体" panose="02010600030101010101" pitchFamily="2" charset="-122"/>
              </a:rPr>
              <a:t>n&lt;60</a:t>
            </a:r>
            <a:r>
              <a:rPr lang="zh-CN" altLang="zh-CN" sz="2000" kern="100" spc="-25" dirty="0">
                <a:effectLst/>
                <a:latin typeface="+mn-ea"/>
                <a:cs typeface="宋体" panose="02010600030101010101" pitchFamily="2" charset="-122"/>
              </a:rPr>
              <a:t>。</a:t>
            </a:r>
            <a:r>
              <a:rPr lang="en-US" altLang="zh-CN" sz="2000" kern="100" spc="-25" dirty="0">
                <a:effectLst/>
                <a:latin typeface="+mn-ea"/>
                <a:cs typeface="宋体" panose="02010600030101010101" pitchFamily="2" charset="-122"/>
              </a:rPr>
              <a:t>(   )</a:t>
            </a:r>
            <a:r>
              <a:rPr lang="zh-CN" altLang="zh-CN" sz="2000" kern="100" spc="-25" dirty="0">
                <a:effectLst/>
                <a:latin typeface="+mn-ea"/>
                <a:cs typeface="宋体" panose="02010600030101010101" pitchFamily="2" charset="-122"/>
              </a:rPr>
              <a:t>。</a:t>
            </a:r>
            <a:endParaRPr lang="zh-CN" altLang="zh-CN" sz="2000" kern="100" dirty="0">
              <a:effectLst/>
              <a:latin typeface="+mn-ea"/>
              <a:cs typeface="宋体" panose="02010600030101010101" pitchFamily="2" charset="-122"/>
            </a:endParaRPr>
          </a:p>
          <a:p>
            <a:pPr algn="just"/>
            <a:r>
              <a:rPr lang="en-US" altLang="zh-CN" sz="2000" kern="100" spc="-10" dirty="0">
                <a:effectLst/>
                <a:latin typeface="+mn-ea"/>
                <a:cs typeface="宋体" panose="02010600030101010101" pitchFamily="2" charset="-122"/>
              </a:rPr>
              <a:t>A.30&lt;n&lt;40</a:t>
            </a:r>
            <a:r>
              <a:rPr lang="en-US" altLang="zh-CN" sz="2000" kern="100" spc="35" dirty="0">
                <a:effectLst/>
                <a:latin typeface="+mn-ea"/>
                <a:cs typeface="宋体" panose="02010600030101010101" pitchFamily="2" charset="-122"/>
              </a:rPr>
              <a:t>      </a:t>
            </a:r>
            <a:r>
              <a:rPr lang="en-US" altLang="zh-CN" sz="2000" kern="100" spc="-10" dirty="0">
                <a:effectLst/>
                <a:latin typeface="+mn-ea"/>
                <a:cs typeface="宋体" panose="02010600030101010101" pitchFamily="2" charset="-122"/>
              </a:rPr>
              <a:t>B.40&lt;n&lt;50</a:t>
            </a:r>
            <a:r>
              <a:rPr lang="en-US" altLang="zh-CN" sz="2000" kern="100" spc="50" dirty="0">
                <a:effectLst/>
                <a:latin typeface="+mn-ea"/>
                <a:cs typeface="宋体" panose="02010600030101010101" pitchFamily="2" charset="-122"/>
              </a:rPr>
              <a:t>      </a:t>
            </a:r>
            <a:r>
              <a:rPr lang="en-US" altLang="zh-CN" sz="2000" kern="100" spc="-10" dirty="0">
                <a:effectLst/>
                <a:latin typeface="+mn-ea"/>
                <a:cs typeface="宋体" panose="02010600030101010101" pitchFamily="2" charset="-122"/>
              </a:rPr>
              <a:t>C</a:t>
            </a:r>
            <a:r>
              <a:rPr lang="en-US" altLang="zh-CN" sz="2000" kern="100" spc="-15" dirty="0">
                <a:effectLst/>
                <a:latin typeface="+mn-ea"/>
                <a:cs typeface="宋体" panose="02010600030101010101" pitchFamily="2" charset="-122"/>
              </a:rPr>
              <a:t>.50&lt;n&lt;60</a:t>
            </a:r>
            <a:r>
              <a:rPr lang="en-US" altLang="zh-CN" sz="2000" kern="100" spc="40" dirty="0">
                <a:effectLst/>
                <a:latin typeface="+mn-ea"/>
                <a:cs typeface="宋体" panose="02010600030101010101" pitchFamily="2" charset="-122"/>
              </a:rPr>
              <a:t>      </a:t>
            </a:r>
            <a:r>
              <a:rPr lang="en-US" altLang="zh-CN" sz="2000" kern="100" spc="-15" dirty="0">
                <a:effectLst/>
                <a:latin typeface="+mn-ea"/>
                <a:cs typeface="宋体" panose="02010600030101010101" pitchFamily="2" charset="-122"/>
              </a:rPr>
              <a:t>D.20&lt;n&lt;30</a:t>
            </a:r>
            <a:endParaRPr lang="zh-CN" altLang="zh-CN" sz="2000" kern="100" dirty="0">
              <a:effectLst/>
              <a:latin typeface="+mn-ea"/>
              <a:cs typeface="宋体" panose="02010600030101010101" pitchFamily="2"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n-ea"/>
                <a:cs typeface="微软雅黑" panose="020B0503020204020204" charset="-122"/>
              </a:rPr>
              <a:t>
（2020CSP-S）11.小 明想通过走楼梯来锻炼身体 ，假设从第 1层走到第2层消耗 10卡热量 ，接着从第2层走到 第 3 层消 耗 2 0卡 热 量 ，再从第3 层走到第层消耗30卡热量，依此类推，从第k层走到第k+1层消耗10k卡热 量(k&gt;1)。如果小明想从 1层开始 ，通过连续 向上爬楼梯消耗1000卡热量 ，至少要爬到第几层 楼 ? ( )。</a:t>
            </a:r>
            <a:endParaRPr lang="en-US" altLang="zh-CN" sz="2000" spc="100" dirty="0">
              <a:ln w="3175">
                <a:noFill/>
                <a:prstDash val="dash"/>
              </a:ln>
              <a:solidFill>
                <a:schemeClr val="dk1">
                  <a:lumMod val="75000"/>
                  <a:lumOff val="25000"/>
                </a:schemeClr>
              </a:solidFill>
              <a:uFillTx/>
              <a:latin typeface="+mn-ea"/>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mn-ea"/>
                <a:cs typeface="微软雅黑" panose="020B0503020204020204" charset="-122"/>
              </a:rPr>
              <a:t>A. 4 B.16 C.15 D.13</a:t>
            </a:r>
          </a:p>
        </p:txBody>
      </p:sp>
    </p:spTree>
    <p:custDataLst>
      <p:tags r:id="rId1"/>
    </p:custDataLst>
    <p:extLst>
      <p:ext uri="{BB962C8B-B14F-4D97-AF65-F5344CB8AC3E}">
        <p14:creationId xmlns:p14="http://schemas.microsoft.com/office/powerpoint/2010/main" val="258058650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dirty="0">
                <a:solidFill>
                  <a:schemeClr val="dk1"/>
                </a:solidFill>
                <a:sym typeface="微软雅黑" panose="020B0503020204020204" charset="-122"/>
              </a:rPr>
              <a:t>数学</a:t>
            </a:r>
            <a:endParaRPr lang="zh-CN" dirty="0">
              <a:solidFill>
                <a:schemeClr val="dk1"/>
              </a:solidFill>
              <a:sym typeface="微软雅黑" panose="020B0503020204020204" charset="-122"/>
            </a:endParaRPr>
          </a:p>
        </p:txBody>
      </p:sp>
      <p:sp>
        <p:nvSpPr>
          <p:cNvPr id="4" name="文本框 3">
            <a:extLst>
              <a:ext uri="{FF2B5EF4-FFF2-40B4-BE49-F238E27FC236}">
                <a16:creationId xmlns:a16="http://schemas.microsoft.com/office/drawing/2014/main" id="{945581A6-E484-25EF-BCAE-1777A6D0C673}"/>
              </a:ext>
            </a:extLst>
          </p:cNvPr>
          <p:cNvSpPr txBox="1"/>
          <p:nvPr/>
        </p:nvSpPr>
        <p:spPr>
          <a:xfrm>
            <a:off x="884144" y="1201564"/>
            <a:ext cx="9402855" cy="1828770"/>
          </a:xfrm>
          <a:prstGeom prst="rect">
            <a:avLst/>
          </a:prstGeom>
          <a:noFill/>
        </p:spPr>
        <p:txBody>
          <a:bodyPr wrap="square">
            <a:spAutoFit/>
          </a:body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（2021CSP-J）15.有四个人要从 A 点坐一条船过河到 B 点，船一开始在 A 点。该船一次最多可坐两个人。已知这四个人中每个人独自坐船的过河时间分别为 1, 2, 4, 8, 且两个人坐船的过河时间为两人独自过河时间的较大者。则最短（ ）时间可以让四个人都过河到 B 点（包括从 B 点把船开回 A 点的时间）。</a:t>
            </a:r>
            <a:endPar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 14 B. 15 C. 16 D. 17</a:t>
            </a:r>
          </a:p>
        </p:txBody>
      </p:sp>
      <p:sp>
        <p:nvSpPr>
          <p:cNvPr id="8" name="文本框 7">
            <a:extLst>
              <a:ext uri="{FF2B5EF4-FFF2-40B4-BE49-F238E27FC236}">
                <a16:creationId xmlns:a16="http://schemas.microsoft.com/office/drawing/2014/main" id="{EA007A70-43A0-FFB3-7941-57D85F749B1A}"/>
              </a:ext>
            </a:extLst>
          </p:cNvPr>
          <p:cNvSpPr txBox="1"/>
          <p:nvPr/>
        </p:nvSpPr>
        <p:spPr>
          <a:xfrm>
            <a:off x="884143" y="3618183"/>
            <a:ext cx="9537327" cy="1200329"/>
          </a:xfrm>
          <a:prstGeom prst="rect">
            <a:avLst/>
          </a:prstGeom>
          <a:noFill/>
        </p:spPr>
        <p:txBody>
          <a:bodyPr wrap="square">
            <a:spAutoFit/>
          </a:bodyPr>
          <a:lstStyle/>
          <a:p>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（2021CSP-S）14、设一个三位数n=abc，a,b,c 均为1～9之间的整数，若以a,b,c作为三角形的三条边可以构成等腰三角形（包括等边），则这样的n有（ ）个。
A. 81 B. 120 C. 165 D. 216</a:t>
            </a:r>
            <a:endParaRPr lang="zh-CN" altLang="en-US" dirty="0"/>
          </a:p>
        </p:txBody>
      </p:sp>
    </p:spTree>
    <p:custDataLst>
      <p:tags r:id="rId1"/>
    </p:custDataLst>
    <p:extLst>
      <p:ext uri="{BB962C8B-B14F-4D97-AF65-F5344CB8AC3E}">
        <p14:creationId xmlns:p14="http://schemas.microsoft.com/office/powerpoint/2010/main" val="37082779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02</a:t>
            </a:r>
          </a:p>
        </p:txBody>
      </p:sp>
      <p:sp>
        <p:nvSpPr>
          <p:cNvPr id="4" name="标题 3"/>
          <p:cNvSpPr>
            <a:spLocks noGrp="1"/>
          </p:cNvSpPr>
          <p:nvPr>
            <p:ph type="title"/>
            <p:custDataLst>
              <p:tags r:id="rId3"/>
            </p:custDataLst>
          </p:nvPr>
        </p:nvSpPr>
        <p:spPr/>
        <p:txBody>
          <a:bodyPr>
            <a:normAutofit/>
          </a:bodyPr>
          <a:lstStyle/>
          <a:p>
            <a:r>
              <a:rPr lang="zh-CN" altLang="en-US" sz="5445">
                <a:solidFill>
                  <a:schemeClr val="accent1"/>
                </a:solidFill>
              </a:rPr>
              <a:t>乘法原理</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dirty="0">
                <a:solidFill>
                  <a:schemeClr val="dk1"/>
                </a:solidFill>
                <a:sym typeface="微软雅黑" panose="020B0503020204020204" charset="-122"/>
              </a:rPr>
              <a:t>数学</a:t>
            </a:r>
            <a:endParaRPr lang="zh-CN" dirty="0">
              <a:solidFill>
                <a:schemeClr val="dk1"/>
              </a:solidFill>
              <a:sym typeface="微软雅黑" panose="020B0503020204020204" charset="-122"/>
            </a:endParaRPr>
          </a:p>
        </p:txBody>
      </p:sp>
      <p:sp>
        <p:nvSpPr>
          <p:cNvPr id="4" name="文本框 3">
            <a:extLst>
              <a:ext uri="{FF2B5EF4-FFF2-40B4-BE49-F238E27FC236}">
                <a16:creationId xmlns:a16="http://schemas.microsoft.com/office/drawing/2014/main" id="{29C57B05-1D24-1258-CA7B-85DB1F36A4DA}"/>
              </a:ext>
            </a:extLst>
          </p:cNvPr>
          <p:cNvSpPr txBox="1"/>
          <p:nvPr/>
        </p:nvSpPr>
        <p:spPr>
          <a:xfrm>
            <a:off x="1035424" y="1317065"/>
            <a:ext cx="10044952" cy="1200329"/>
          </a:xfrm>
          <a:prstGeom prst="rect">
            <a:avLst/>
          </a:prstGeom>
          <a:noFill/>
        </p:spPr>
        <p:txBody>
          <a:bodyPr wrap="square">
            <a:spAutoFit/>
          </a:bodyPr>
          <a:lstStyle/>
          <a:p>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（2023CSP-S）4.假设有n 根柱子，需要按照以下规则依次放置编号为 1,2,3..的圆柱:每根柱子的底部固定，顶部可以放入圆环:每次从柱子顶部放入圆环时，需要保证任何两个相邻圆环的编号之和是一个完全平方数。请计算当有 4个根子时，最多可以放置个圆环。
A.7 B.9 C.11 D.5</a:t>
            </a:r>
            <a:endParaRPr lang="zh-CN" altLang="en-US" dirty="0"/>
          </a:p>
        </p:txBody>
      </p:sp>
      <p:sp>
        <p:nvSpPr>
          <p:cNvPr id="8" name="文本框 7">
            <a:extLst>
              <a:ext uri="{FF2B5EF4-FFF2-40B4-BE49-F238E27FC236}">
                <a16:creationId xmlns:a16="http://schemas.microsoft.com/office/drawing/2014/main" id="{9E583A0A-9078-869A-CA95-C1B68A4EFD45}"/>
              </a:ext>
            </a:extLst>
          </p:cNvPr>
          <p:cNvSpPr txBox="1"/>
          <p:nvPr/>
        </p:nvSpPr>
        <p:spPr>
          <a:xfrm>
            <a:off x="1035423" y="3183604"/>
            <a:ext cx="10206317" cy="2493568"/>
          </a:xfrm>
          <a:prstGeom prst="rect">
            <a:avLst/>
          </a:prstGeom>
          <a:noFill/>
        </p:spPr>
        <p:txBody>
          <a:bodyPr wrap="square">
            <a:spAutoFit/>
          </a:body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（2023CSP-S）8.一位玩家正在玩一个特殊的掷骰子的游戏，游戏要求连续掷两次骰子，收益规则如下: 玩家第一次掷出x点，得到2x元第二次掷出y点，当y=x 时玩家会失去之前的得到2x元。而当y≠x 时玩家能保住第一次获得的2x元。上述x,y∈{1，2，3，4，5，6}。例如: 玩家第一次掷出3点得到6元后，但第二次再次掷出3点,会失去之前得到的6元，玩家最终受益为0元:如果玩家第一次掷出3 点，第二次掷出4点，则最终受益是6元。假设骰子挑出任意一点的概率为 1/6，玩家连续掷两次骰子后，所有可能情形下收益的平均值是多少?</a:t>
            </a:r>
            <a:endPar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A.7元            B</a:t>
            </a:r>
            <a:r>
              <a:rPr lang="en-US"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35/6元         C.16/3元           D.19/3元</a:t>
            </a:r>
          </a:p>
        </p:txBody>
      </p:sp>
    </p:spTree>
    <p:custDataLst>
      <p:tags r:id="rId1"/>
    </p:custDataLst>
    <p:extLst>
      <p:ext uri="{BB962C8B-B14F-4D97-AF65-F5344CB8AC3E}">
        <p14:creationId xmlns:p14="http://schemas.microsoft.com/office/powerpoint/2010/main" val="65872131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dirty="0">
                <a:solidFill>
                  <a:schemeClr val="dk1"/>
                </a:solidFill>
                <a:sym typeface="微软雅黑" panose="020B0503020204020204" charset="-122"/>
              </a:rPr>
              <a:t>数学</a:t>
            </a:r>
            <a:endParaRPr lang="zh-CN" dirty="0">
              <a:solidFill>
                <a:schemeClr val="dk1"/>
              </a:solidFill>
              <a:sym typeface="微软雅黑" panose="020B0503020204020204" charset="-122"/>
            </a:endParaRPr>
          </a:p>
        </p:txBody>
      </p:sp>
      <p:sp>
        <p:nvSpPr>
          <p:cNvPr id="5" name="文本框 4">
            <a:extLst>
              <a:ext uri="{FF2B5EF4-FFF2-40B4-BE49-F238E27FC236}">
                <a16:creationId xmlns:a16="http://schemas.microsoft.com/office/drawing/2014/main" id="{954883BD-2337-9EFE-FCA1-78F8DF36998B}"/>
              </a:ext>
            </a:extLst>
          </p:cNvPr>
          <p:cNvSpPr txBox="1"/>
          <p:nvPr/>
        </p:nvSpPr>
        <p:spPr>
          <a:xfrm>
            <a:off x="1798544" y="1633916"/>
            <a:ext cx="8353986" cy="707886"/>
          </a:xfrm>
          <a:prstGeom prst="rect">
            <a:avLst/>
          </a:prstGeom>
          <a:noFill/>
        </p:spPr>
        <p:txBody>
          <a:bodyPr wrap="square">
            <a:spAutoFit/>
          </a:bodyPr>
          <a:lstStyle/>
          <a:p>
            <a:pPr algn="just"/>
            <a:r>
              <a:rPr lang="en-US" altLang="zh-CN" sz="2000" kern="100" dirty="0">
                <a:effectLst/>
                <a:latin typeface="+mn-ea"/>
                <a:cs typeface="宋体" panose="02010600030101010101" pitchFamily="2" charset="-122"/>
              </a:rPr>
              <a:t>29. 10000</a:t>
            </a:r>
            <a:r>
              <a:rPr lang="zh-CN" altLang="zh-CN" sz="2000" kern="100" dirty="0">
                <a:effectLst/>
                <a:latin typeface="+mn-ea"/>
                <a:cs typeface="宋体" panose="02010600030101010101" pitchFamily="2" charset="-122"/>
              </a:rPr>
              <a:t>以内，与</a:t>
            </a:r>
            <a:r>
              <a:rPr lang="en-US" altLang="zh-CN" sz="2000" kern="100" dirty="0">
                <a:effectLst/>
                <a:latin typeface="+mn-ea"/>
                <a:cs typeface="宋体" panose="02010600030101010101" pitchFamily="2" charset="-122"/>
              </a:rPr>
              <a:t>10000</a:t>
            </a:r>
            <a:r>
              <a:rPr lang="zh-CN" altLang="zh-CN" sz="2000" kern="100" dirty="0">
                <a:effectLst/>
                <a:latin typeface="+mn-ea"/>
                <a:cs typeface="宋体" panose="02010600030101010101" pitchFamily="2" charset="-122"/>
              </a:rPr>
              <a:t>互质的正整数有</a:t>
            </a:r>
            <a:r>
              <a:rPr lang="en-US" altLang="zh-CN" sz="2000" kern="100" dirty="0">
                <a:effectLst/>
                <a:latin typeface="+mn-ea"/>
                <a:cs typeface="宋体" panose="02010600030101010101" pitchFamily="2" charset="-122"/>
              </a:rPr>
              <a:t>( )</a:t>
            </a:r>
            <a:r>
              <a:rPr lang="zh-CN" altLang="zh-CN" sz="2000" kern="100" dirty="0">
                <a:effectLst/>
                <a:latin typeface="+mn-ea"/>
                <a:cs typeface="宋体" panose="02010600030101010101" pitchFamily="2" charset="-122"/>
              </a:rPr>
              <a:t>个。</a:t>
            </a:r>
            <a:endParaRPr lang="zh-CN" altLang="zh-CN" sz="2000" kern="100" dirty="0">
              <a:effectLst/>
              <a:latin typeface="+mn-ea"/>
              <a:cs typeface="Times New Roman" panose="02020603050405020304" pitchFamily="18" charset="0"/>
            </a:endParaRPr>
          </a:p>
          <a:p>
            <a:pPr algn="just"/>
            <a:r>
              <a:rPr lang="en-US" altLang="zh-CN" sz="2000" kern="100" dirty="0">
                <a:effectLst/>
                <a:latin typeface="+mn-ea"/>
                <a:cs typeface="宋体" panose="02010600030101010101" pitchFamily="2" charset="-122"/>
              </a:rPr>
              <a:t>A. 2000  B. 4000  C. 6000  D. 8000</a:t>
            </a:r>
            <a:endParaRPr lang="zh-CN" altLang="zh-CN" sz="2000" kern="100" dirty="0">
              <a:effectLst/>
              <a:latin typeface="+mn-ea"/>
              <a:cs typeface="Times New Roman" panose="02020603050405020304" pitchFamily="18" charset="0"/>
            </a:endParaRPr>
          </a:p>
        </p:txBody>
      </p:sp>
      <p:sp>
        <p:nvSpPr>
          <p:cNvPr id="11" name="文本框 10">
            <a:extLst>
              <a:ext uri="{FF2B5EF4-FFF2-40B4-BE49-F238E27FC236}">
                <a16:creationId xmlns:a16="http://schemas.microsoft.com/office/drawing/2014/main" id="{E65E2108-F1A7-3E56-20EC-D90B21E7C21C}"/>
              </a:ext>
            </a:extLst>
          </p:cNvPr>
          <p:cNvSpPr txBox="1"/>
          <p:nvPr/>
        </p:nvSpPr>
        <p:spPr>
          <a:xfrm>
            <a:off x="1690967" y="3285046"/>
            <a:ext cx="8353986" cy="1323439"/>
          </a:xfrm>
          <a:prstGeom prst="rect">
            <a:avLst/>
          </a:prstGeom>
          <a:noFill/>
        </p:spPr>
        <p:txBody>
          <a:bodyPr wrap="square">
            <a:spAutoFit/>
          </a:bodyPr>
          <a:lstStyle/>
          <a:p>
            <a:pPr algn="just"/>
            <a:r>
              <a:rPr lang="zh-CN" altLang="zh-CN" sz="2000" kern="100" dirty="0">
                <a:effectLst/>
                <a:latin typeface="+mn-ea"/>
                <a:cs typeface="宋体" panose="02010600030101010101" pitchFamily="2" charset="-122"/>
              </a:rPr>
              <a:t>【</a:t>
            </a:r>
            <a:r>
              <a:rPr lang="en-US" altLang="zh-CN" sz="2000" kern="100" dirty="0">
                <a:effectLst/>
                <a:latin typeface="+mn-ea"/>
                <a:cs typeface="宋体" panose="02010600030101010101" pitchFamily="2" charset="-122"/>
              </a:rPr>
              <a:t>2019CSP-S</a:t>
            </a:r>
            <a:r>
              <a:rPr lang="zh-CN" altLang="zh-CN" sz="2000" kern="100" dirty="0">
                <a:effectLst/>
                <a:latin typeface="+mn-ea"/>
                <a:cs typeface="宋体" panose="02010600030101010101" pitchFamily="2" charset="-122"/>
              </a:rPr>
              <a:t>】</a:t>
            </a:r>
            <a:r>
              <a:rPr lang="en-US" altLang="zh-CN" sz="2000" kern="100" dirty="0">
                <a:effectLst/>
                <a:latin typeface="+mn-ea"/>
                <a:cs typeface="宋体" panose="02010600030101010101" pitchFamily="2" charset="-122"/>
              </a:rPr>
              <a:t>14.</a:t>
            </a:r>
            <a:r>
              <a:rPr lang="zh-CN" altLang="zh-CN" sz="2000" kern="100" dirty="0">
                <a:effectLst/>
                <a:latin typeface="+mn-ea"/>
                <a:cs typeface="宋体" panose="02010600030101010101" pitchFamily="2" charset="-122"/>
              </a:rPr>
              <a:t>有一个等比数列，共有奇数项，其中第一项和最后一项分别是</a:t>
            </a:r>
            <a:r>
              <a:rPr lang="en-US" altLang="zh-CN" sz="2000" kern="100" dirty="0">
                <a:effectLst/>
                <a:latin typeface="+mn-ea"/>
                <a:cs typeface="宋体" panose="02010600030101010101" pitchFamily="2" charset="-122"/>
              </a:rPr>
              <a:t>2</a:t>
            </a:r>
            <a:r>
              <a:rPr lang="zh-CN" altLang="zh-CN" sz="2000" kern="100" dirty="0">
                <a:effectLst/>
                <a:latin typeface="+mn-ea"/>
                <a:cs typeface="宋体" panose="02010600030101010101" pitchFamily="2" charset="-122"/>
              </a:rPr>
              <a:t>和</a:t>
            </a:r>
            <a:r>
              <a:rPr lang="en-US" altLang="zh-CN" sz="2000" kern="100" dirty="0">
                <a:effectLst/>
                <a:latin typeface="+mn-ea"/>
                <a:cs typeface="宋体" panose="02010600030101010101" pitchFamily="2" charset="-122"/>
              </a:rPr>
              <a:t>118098</a:t>
            </a:r>
            <a:r>
              <a:rPr lang="zh-CN" altLang="zh-CN" sz="2000" kern="100" dirty="0">
                <a:effectLst/>
                <a:latin typeface="+mn-ea"/>
                <a:cs typeface="宋体" panose="02010600030101010101" pitchFamily="2" charset="-122"/>
              </a:rPr>
              <a:t>，中间一项是</a:t>
            </a:r>
            <a:r>
              <a:rPr lang="en-US" altLang="zh-CN" sz="2000" kern="100" dirty="0">
                <a:effectLst/>
                <a:latin typeface="+mn-ea"/>
                <a:cs typeface="宋体" panose="02010600030101010101" pitchFamily="2" charset="-122"/>
              </a:rPr>
              <a:t>486</a:t>
            </a:r>
            <a:r>
              <a:rPr lang="zh-CN" altLang="zh-CN" sz="2000" kern="100" dirty="0">
                <a:effectLst/>
                <a:latin typeface="+mn-ea"/>
                <a:cs typeface="宋体" panose="02010600030101010101" pitchFamily="2" charset="-122"/>
              </a:rPr>
              <a:t>，请问一下哪个数是可能的公比？（</a:t>
            </a:r>
            <a:r>
              <a:rPr lang="en-US" altLang="zh-CN" sz="2000" kern="100" dirty="0">
                <a:effectLst/>
                <a:latin typeface="+mn-ea"/>
                <a:cs typeface="宋体" panose="02010600030101010101" pitchFamily="2" charset="-122"/>
              </a:rPr>
              <a:t>  </a:t>
            </a:r>
            <a:r>
              <a:rPr lang="zh-CN" altLang="zh-CN" sz="2000" kern="100" dirty="0">
                <a:effectLst/>
                <a:latin typeface="+mn-ea"/>
                <a:cs typeface="宋体" panose="02010600030101010101" pitchFamily="2" charset="-122"/>
              </a:rPr>
              <a:t>）</a:t>
            </a:r>
            <a:endParaRPr lang="zh-CN" altLang="zh-CN" sz="2000" kern="100" dirty="0">
              <a:effectLst/>
              <a:latin typeface="+mn-ea"/>
              <a:cs typeface="Times New Roman" panose="02020603050405020304" pitchFamily="18" charset="0"/>
            </a:endParaRPr>
          </a:p>
          <a:p>
            <a:pPr algn="just"/>
            <a:r>
              <a:rPr lang="en-US" altLang="zh-CN" sz="2000" kern="100" dirty="0">
                <a:effectLst/>
                <a:latin typeface="+mn-ea"/>
                <a:cs typeface="宋体" panose="02010600030101010101" pitchFamily="2" charset="-122"/>
              </a:rPr>
              <a:t>A.5    B.3      C.4        D.2</a:t>
            </a:r>
            <a:endParaRPr lang="zh-CN" altLang="zh-CN" sz="2000" kern="100" dirty="0">
              <a:effectLst/>
              <a:latin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362508775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altLang="en-US" dirty="0">
                <a:solidFill>
                  <a:schemeClr val="dk1"/>
                </a:solidFill>
                <a:sym typeface="微软雅黑" panose="020B0503020204020204" charset="-122"/>
              </a:rPr>
              <a:t>数学</a:t>
            </a:r>
            <a:endParaRPr lang="zh-CN" dirty="0">
              <a:solidFill>
                <a:schemeClr val="dk1"/>
              </a:solidFill>
              <a:sym typeface="微软雅黑" panose="020B0503020204020204" charset="-122"/>
            </a:endParaRPr>
          </a:p>
        </p:txBody>
      </p:sp>
      <p:sp>
        <p:nvSpPr>
          <p:cNvPr id="2" name="Rectangle 2">
            <a:extLst>
              <a:ext uri="{FF2B5EF4-FFF2-40B4-BE49-F238E27FC236}">
                <a16:creationId xmlns:a16="http://schemas.microsoft.com/office/drawing/2014/main" id="{5352DCE3-2E76-4B19-0E6E-717CAFD5CA45}"/>
              </a:ext>
            </a:extLst>
          </p:cNvPr>
          <p:cNvSpPr>
            <a:spLocks noChangeArrowheads="1"/>
          </p:cNvSpPr>
          <p:nvPr/>
        </p:nvSpPr>
        <p:spPr bwMode="auto">
          <a:xfrm>
            <a:off x="655352" y="1402279"/>
            <a:ext cx="1107954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mn-ea"/>
                <a:cs typeface="宋体" panose="02010600030101010101" pitchFamily="2" charset="-122"/>
              </a:rPr>
              <a:t>【</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2019CSP-S】15.</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有正实数构成的数字三角形排列形式如图所示。第一行的数为</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2,1</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2,2</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，第</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n</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行的数为</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n,1</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n,2</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a:t>
            </a: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err="1">
                <a:ln>
                  <a:noFill/>
                </a:ln>
                <a:solidFill>
                  <a:schemeClr val="tx1"/>
                </a:solidFill>
                <a:effectLst/>
                <a:latin typeface="+mn-ea"/>
                <a:cs typeface="宋体" panose="02010600030101010101" pitchFamily="2" charset="-122"/>
              </a:rPr>
              <a:t>n,n</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。从</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1,1</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开始，每一行的数</a:t>
            </a: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err="1">
                <a:ln>
                  <a:noFill/>
                </a:ln>
                <a:solidFill>
                  <a:schemeClr val="tx1"/>
                </a:solidFill>
                <a:effectLst/>
                <a:latin typeface="+mn-ea"/>
                <a:cs typeface="宋体" panose="02010600030101010101" pitchFamily="2" charset="-122"/>
              </a:rPr>
              <a:t>i,j</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只有两条边可以分别通向下一行的两个数</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i+1,j</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和</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i+1</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j+1</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。用动态规划算法找出一条从</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1,1</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向下通道</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n,1</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n,2</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a:t>
            </a: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err="1">
                <a:ln>
                  <a:noFill/>
                </a:ln>
                <a:solidFill>
                  <a:schemeClr val="tx1"/>
                </a:solidFill>
                <a:effectLst/>
                <a:latin typeface="+mn-ea"/>
                <a:cs typeface="宋体" panose="02010600030101010101" pitchFamily="2" charset="-122"/>
              </a:rPr>
              <a:t>n,n</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中某个数的路径，使得该路径上的数之和最大。</a:t>
            </a:r>
            <a:endParaRPr kumimoji="0" lang="zh-CN" altLang="en-US" sz="20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ea"/>
                <a:cs typeface="宋体" panose="02010600030101010101" pitchFamily="2" charset="-122"/>
              </a:rPr>
              <a:t>令</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C[</a:t>
            </a: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i</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][j]</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是从</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a:ln>
                  <a:noFill/>
                </a:ln>
                <a:solidFill>
                  <a:schemeClr val="tx1"/>
                </a:solidFill>
                <a:effectLst/>
                <a:latin typeface="+mn-ea"/>
                <a:cs typeface="宋体" panose="02010600030101010101" pitchFamily="2" charset="-122"/>
              </a:rPr>
              <a:t>1,1</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到</a:t>
            </a: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err="1">
                <a:ln>
                  <a:noFill/>
                </a:ln>
                <a:solidFill>
                  <a:schemeClr val="tx1"/>
                </a:solidFill>
                <a:effectLst/>
                <a:latin typeface="+mn-ea"/>
                <a:cs typeface="宋体" panose="02010600030101010101" pitchFamily="2" charset="-122"/>
              </a:rPr>
              <a:t>i,j</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的路径上的数的最大和，并且</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C[</a:t>
            </a: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i</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][0]=C[0][j]=0</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，则</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C[</a:t>
            </a: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i</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][j]=</a:t>
            </a:r>
            <a:r>
              <a:rPr kumimoji="0" lang="zh-CN" altLang="en-US" sz="2000" b="0" i="0" u="none" strike="noStrike" cap="none" normalizeH="0" baseline="0" dirty="0">
                <a:ln>
                  <a:noFill/>
                </a:ln>
                <a:solidFill>
                  <a:schemeClr val="tx1"/>
                </a:solidFill>
                <a:effectLst/>
                <a:latin typeface="+mn-ea"/>
                <a:cs typeface="宋体" panose="02010600030101010101" pitchFamily="2" charset="-122"/>
              </a:rPr>
              <a:t>（  ）</a:t>
            </a:r>
            <a:endParaRPr kumimoji="0" lang="zh-CN" altLang="en-US" sz="20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mn-ea"/>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A.ma</a:t>
            </a:r>
            <a:r>
              <a:rPr lang="en-US" altLang="zh-CN" sz="2000" dirty="0" err="1">
                <a:latin typeface="+mn-ea"/>
                <a:cs typeface="宋体" panose="02010600030101010101" pitchFamily="2" charset="-122"/>
              </a:rPr>
              <a:t>x</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{C[i-1][j-1],C[i-1][j]}+</a:t>
            </a: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err="1">
                <a:ln>
                  <a:noFill/>
                </a:ln>
                <a:solidFill>
                  <a:schemeClr val="tx1"/>
                </a:solidFill>
                <a:effectLst/>
                <a:latin typeface="+mn-ea"/>
                <a:cs typeface="宋体" panose="02010600030101010101" pitchFamily="2" charset="-122"/>
              </a:rPr>
              <a:t>i,j</a:t>
            </a:r>
            <a:endParaRPr kumimoji="0" lang="en-US" altLang="zh-CN" sz="2000" b="0" i="0" u="none" strike="noStrike" cap="none" normalizeH="0" baseline="-2500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ea"/>
                <a:cs typeface="宋体" panose="02010600030101010101" pitchFamily="2" charset="-122"/>
              </a:rPr>
              <a:t>B.C[i-1][j-1]+C[i-1][j]</a:t>
            </a:r>
            <a:endParaRPr kumimoji="0" lang="en-US" altLang="zh-CN" sz="20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C.max</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{C[i-1][j-1],c[i-1][j]}+1</a:t>
            </a:r>
            <a:endParaRPr kumimoji="0" lang="en-US" altLang="zh-CN" sz="20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D.max</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{C[</a:t>
            </a: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i</a:t>
            </a:r>
            <a:r>
              <a:rPr kumimoji="0" lang="en-US" altLang="zh-CN" sz="2000" b="0" i="0" u="none" strike="noStrike" cap="none" normalizeH="0" baseline="0" dirty="0">
                <a:ln>
                  <a:noFill/>
                </a:ln>
                <a:solidFill>
                  <a:schemeClr val="tx1"/>
                </a:solidFill>
                <a:effectLst/>
                <a:latin typeface="+mn-ea"/>
                <a:cs typeface="宋体" panose="02010600030101010101" pitchFamily="2" charset="-122"/>
              </a:rPr>
              <a:t>][j-1],C[i-1][j]}+</a:t>
            </a:r>
            <a:r>
              <a:rPr kumimoji="0" lang="en-US" altLang="zh-CN" sz="2000" b="0" i="0" u="none" strike="noStrike" cap="none" normalizeH="0" baseline="0" dirty="0" err="1">
                <a:ln>
                  <a:noFill/>
                </a:ln>
                <a:solidFill>
                  <a:schemeClr val="tx1"/>
                </a:solidFill>
                <a:effectLst/>
                <a:latin typeface="+mn-ea"/>
                <a:cs typeface="宋体" panose="02010600030101010101" pitchFamily="2" charset="-122"/>
              </a:rPr>
              <a:t>a</a:t>
            </a:r>
            <a:r>
              <a:rPr kumimoji="0" lang="en-US" altLang="zh-CN" sz="2000" b="0" i="0" u="none" strike="noStrike" cap="none" normalizeH="0" baseline="-25000" dirty="0" err="1">
                <a:ln>
                  <a:noFill/>
                </a:ln>
                <a:solidFill>
                  <a:schemeClr val="tx1"/>
                </a:solidFill>
                <a:effectLst/>
                <a:latin typeface="+mn-ea"/>
                <a:cs typeface="宋体" panose="02010600030101010101" pitchFamily="2" charset="-122"/>
              </a:rPr>
              <a:t>i,j</a:t>
            </a:r>
            <a:endParaRPr kumimoji="0" lang="en-US" altLang="zh-CN" sz="2000" b="0" i="0" u="none" strike="noStrike" cap="none" normalizeH="0" baseline="-2500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mn-ea"/>
            </a:endParaRPr>
          </a:p>
        </p:txBody>
      </p:sp>
      <p:pic>
        <p:nvPicPr>
          <p:cNvPr id="2049" name="图片 4">
            <a:extLst>
              <a:ext uri="{FF2B5EF4-FFF2-40B4-BE49-F238E27FC236}">
                <a16:creationId xmlns:a16="http://schemas.microsoft.com/office/drawing/2014/main" id="{36ACA510-A73D-BB91-2607-129EEBB41B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7211" y="3159124"/>
            <a:ext cx="2686050" cy="2867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247AC24-5ED6-0CA9-951E-1FC0E8169FB6}"/>
              </a:ext>
            </a:extLst>
          </p:cNvPr>
          <p:cNvSpPr>
            <a:spLocks noChangeArrowheads="1"/>
          </p:cNvSpPr>
          <p:nvPr/>
        </p:nvSpPr>
        <p:spPr bwMode="auto">
          <a:xfrm>
            <a:off x="0" y="3324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6936508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乘法原理</a:t>
            </a:r>
          </a:p>
        </p:txBody>
      </p:sp>
      <p:sp>
        <p:nvSpPr>
          <p:cNvPr id="2" name="矩形 1"/>
          <p:cNvSpPr/>
          <p:nvPr>
            <p:custDataLst>
              <p:tags r:id="rId6"/>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7"/>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8"/>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9"/>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0"/>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625600" y="1686560"/>
            <a:ext cx="8793480" cy="1938020"/>
          </a:xfrm>
          <a:prstGeom prst="rect">
            <a:avLst/>
          </a:prstGeom>
          <a:noFill/>
        </p:spPr>
        <p:txBody>
          <a:bodyPr wrap="square" rtlCol="0" anchor="t">
            <a:spAutoFit/>
          </a:bodyPr>
          <a:lstStyle/>
          <a:p>
            <a:r>
              <a:rPr lang="zh-CN" sz="2400" dirty="0" err="1">
                <a:solidFill>
                  <a:schemeClr val="dk1"/>
                </a:solidFill>
                <a:sym typeface="微软雅黑" panose="020B0503020204020204" charset="-122"/>
              </a:rPr>
              <a:t>乘法原理：</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做一件事，完成它需要分成n个步骤，做第一 步有m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1</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种不同的方法，做第二步有m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2</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种不同的方法，……，做第n步有m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n</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种不同的方法。那么完成这件事共有 N=m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1</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2</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3</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×…×m</a:t>
            </a:r>
            <a:r>
              <a:rPr lang="zh-CN" altLang="en-US" sz="2400" spc="100" baseline="-250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n</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sym typeface="+mn-ea"/>
              </a:rPr>
              <a:t> 种不同的方法。
</a:t>
            </a:r>
          </a:p>
        </p:txBody>
      </p:sp>
      <p:sp>
        <p:nvSpPr>
          <p:cNvPr id="8" name="Title 6"/>
          <p:cNvSpPr txBox="1"/>
          <p:nvPr>
            <p:custDataLst>
              <p:tags r:id="rId11"/>
            </p:custDataLst>
          </p:nvPr>
        </p:nvSpPr>
        <p:spPr>
          <a:xfrm>
            <a:off x="1772285" y="3648710"/>
            <a:ext cx="8446770" cy="239141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（2019CSP-J）13. —些数字可以颠倒过来看，例如0、1、8颠倒过来还是本身，6颠倒过来是9, 9颠倒过来看还6,其他数字颠倒过来都不构成数字。类似的，一些多位数也可以颠倒过来看，比如106颠倒过来是901。假设某个城市的车牌只由5位数字组成，每一位都可以取0到9。请问这个城市最多有多少个车牌倒过来怡好还是原来的车牌？（）</a:t>
            </a:r>
          </a:p>
        </p:txBody>
      </p:sp>
    </p:spTree>
    <p:custDataLst>
      <p:tags r:id="rId1"/>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乘法原理</a:t>
            </a:r>
          </a:p>
        </p:txBody>
      </p:sp>
      <p:sp>
        <p:nvSpPr>
          <p:cNvPr id="2" name="矩形 1"/>
          <p:cNvSpPr/>
          <p:nvPr>
            <p:custDataLst>
              <p:tags r:id="rId6"/>
            </p:custDataLst>
          </p:nvPr>
        </p:nvSpPr>
        <p:spPr>
          <a:xfrm>
            <a:off x="1626212" y="1496376"/>
            <a:ext cx="8915978" cy="477913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7"/>
            </p:custDataLst>
          </p:nvPr>
        </p:nvCxnSpPr>
        <p:spPr>
          <a:xfrm>
            <a:off x="1772264" y="1218995"/>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8"/>
            </p:custDataLst>
          </p:nvPr>
        </p:nvCxnSpPr>
        <p:spPr>
          <a:xfrm>
            <a:off x="1626210" y="128778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9"/>
            </p:custDataLst>
          </p:nvPr>
        </p:nvCxnSpPr>
        <p:spPr>
          <a:xfrm>
            <a:off x="10166179" y="6085167"/>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0"/>
            </p:custDataLst>
          </p:nvPr>
        </p:nvCxnSpPr>
        <p:spPr>
          <a:xfrm>
            <a:off x="10020125" y="6153960"/>
            <a:ext cx="398934" cy="398934"/>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171065" y="1910080"/>
            <a:ext cx="8248015" cy="2161169"/>
          </a:xfrm>
          <a:prstGeom prst="rect">
            <a:avLst/>
          </a:prstGeom>
          <a:noFill/>
        </p:spPr>
        <p:txBody>
          <a:bodyPr wrap="square" rtlCol="0" anchor="t">
            <a:spAutoFit/>
          </a:bodyPr>
          <a:lstStyle/>
          <a:p>
            <a:pPr algn="l" fontAlgn="auto">
              <a:lnSpc>
                <a:spcPct val="120000"/>
              </a:lnSpc>
              <a:spcAft>
                <a:spcPts val="800"/>
              </a:spcAft>
            </a:pPr>
            <a:r>
              <a:rPr lang="zh-CN" altLang="en-US"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（2019CSP-S）9. 一些数字可以颠倒过来看，例如0、1、8颠倒过来看还是本身，6颠倒过来是9，9颠倒过来看还是6，其他数字颠倒过来都不构成数字。类似的，一些多位数也可以颠倒过来看，比如106颠倒过来是901。假设某个城市的车牌只有5位数字，每一位都可以取0到9。请问这个城市有多少个车牌倒过来恰好还是原来的车牌，并且车牌上的5位数能被3整除？（ ）</a:t>
            </a:r>
            <a:endParaRPr lang="en-US" altLang="zh-CN"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A.40 B.25 C.30 D.20</a:t>
            </a:r>
            <a:endParaRPr lang="zh-CN" altLang="en-US"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134110" y="1323975"/>
            <a:ext cx="3341370" cy="3486150"/>
          </a:xfrm>
          <a:prstGeom prst="rect">
            <a:avLst/>
          </a:prstGeom>
          <a:noFill/>
          <a:ln>
            <a:noFill/>
          </a:ln>
          <a:effectLst/>
        </p:spPr>
        <p:txBody>
          <a:bodyPr vert="horz" wrap="square" rtlCol="0" anchor="ctr" anchorCtr="0">
            <a:normAutofit/>
          </a:bodyPr>
          <a:lstStyle/>
          <a:p>
            <a:pPr algn="ctr"/>
            <a:r>
              <a:rPr lang="en-US" altLang="zh-CN" sz="21500"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03</a:t>
            </a:r>
          </a:p>
        </p:txBody>
      </p:sp>
      <p:sp>
        <p:nvSpPr>
          <p:cNvPr id="4" name="标题 3"/>
          <p:cNvSpPr>
            <a:spLocks noGrp="1"/>
          </p:cNvSpPr>
          <p:nvPr>
            <p:ph type="title"/>
            <p:custDataLst>
              <p:tags r:id="rId3"/>
            </p:custDataLst>
          </p:nvPr>
        </p:nvSpPr>
        <p:spPr/>
        <p:txBody>
          <a:bodyPr>
            <a:normAutofit/>
          </a:bodyPr>
          <a:lstStyle/>
          <a:p>
            <a:r>
              <a:rPr lang="zh-CN" altLang="en-US" sz="5445">
                <a:solidFill>
                  <a:schemeClr val="accent1"/>
                </a:solidFill>
              </a:rPr>
              <a:t>容斥原理</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3" name="直接连接符 2"/>
          <p:cNvCxnSpPr/>
          <p:nvPr>
            <p:custDataLst>
              <p:tags r:id="rId4"/>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sym typeface="微软雅黑" panose="020B0503020204020204" charset="-122"/>
              </a:rPr>
              <a:t>容斥原理</a:t>
            </a:r>
          </a:p>
        </p:txBody>
      </p:sp>
      <p:sp>
        <p:nvSpPr>
          <p:cNvPr id="11" name="Title 6"/>
          <p:cNvSpPr txBox="1"/>
          <p:nvPr>
            <p:custDataLst>
              <p:tags r:id="rId6"/>
            </p:custDataLst>
          </p:nvPr>
        </p:nvSpPr>
        <p:spPr>
          <a:xfrm>
            <a:off x="993775" y="1806575"/>
            <a:ext cx="10024110" cy="240919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sz="2400" dirty="0" err="1">
                <a:solidFill>
                  <a:srgbClr val="0000FF"/>
                </a:solidFill>
                <a:sym typeface="微软雅黑" panose="020B0503020204020204" charset="-122"/>
              </a:rPr>
              <a:t>容斥原理</a:t>
            </a: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：指把包含于某内容中的所有对象的数目先计算出来，然后再把计数时重复计算的数目排斥出去，使得计算的结果既无遗漏又无重复，这种计数的方法称为容斥原理。
</a:t>
            </a:r>
          </a:p>
          <a:p>
            <a:pPr algn="l" fontAlgn="auto">
              <a:lnSpc>
                <a:spcPct val="120000"/>
              </a:lnSpc>
              <a:spcAft>
                <a:spcPts val="800"/>
              </a:spcAft>
            </a:pPr>
            <a:r>
              <a:rPr lang="zh-CN" altLang="en-US" sz="2400" spc="100" dirty="0">
                <a:ln w="3175">
                  <a:noFill/>
                  <a:prstDash val="dash"/>
                </a:ln>
                <a:solidFill>
                  <a:srgbClr val="0000FF"/>
                </a:solidFill>
                <a:uFillTx/>
                <a:latin typeface="微软雅黑" panose="020B0503020204020204" charset="-122"/>
                <a:ea typeface="微软雅黑" panose="020B0503020204020204" charset="-122"/>
                <a:cs typeface="微软雅黑" panose="020B0503020204020204" charset="-122"/>
              </a:rPr>
              <a:t>容斥原理1、如果被计数的事物有A、B两类，那么，A类B类元素个数总和= 属于A类元素个数+ 属于B类元素个数—既是A类又是B类的元素个数。（A∪B = A+B - A∩B)
</a:t>
            </a:r>
          </a:p>
        </p:txBody>
      </p:sp>
      <p:sp>
        <p:nvSpPr>
          <p:cNvPr id="4" name="椭圆 3"/>
          <p:cNvSpPr/>
          <p:nvPr/>
        </p:nvSpPr>
        <p:spPr>
          <a:xfrm>
            <a:off x="2830195" y="4551680"/>
            <a:ext cx="1887220" cy="1781175"/>
          </a:xfrm>
          <a:prstGeom prst="ellipse">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椭圆 4"/>
          <p:cNvSpPr/>
          <p:nvPr/>
        </p:nvSpPr>
        <p:spPr>
          <a:xfrm>
            <a:off x="4192905" y="4446270"/>
            <a:ext cx="1872615" cy="188722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3533775" y="5285105"/>
            <a:ext cx="410210" cy="368300"/>
          </a:xfrm>
          <a:prstGeom prst="rect">
            <a:avLst/>
          </a:prstGeom>
          <a:noFill/>
        </p:spPr>
        <p:txBody>
          <a:bodyPr wrap="square" rtlCol="0">
            <a:spAutoFit/>
          </a:bodyPr>
          <a:lstStyle/>
          <a:p>
            <a:r>
              <a:rPr lang="en-US" altLang="zh-CN"/>
              <a:t>A</a:t>
            </a:r>
          </a:p>
        </p:txBody>
      </p:sp>
      <p:sp>
        <p:nvSpPr>
          <p:cNvPr id="10" name="文本框 9"/>
          <p:cNvSpPr txBox="1"/>
          <p:nvPr/>
        </p:nvSpPr>
        <p:spPr>
          <a:xfrm flipH="1">
            <a:off x="4902835" y="5232400"/>
            <a:ext cx="1162685" cy="241300"/>
          </a:xfrm>
          <a:prstGeom prst="rect">
            <a:avLst/>
          </a:prstGeom>
          <a:noFill/>
        </p:spPr>
        <p:txBody>
          <a:bodyPr wrap="square" rtlCol="0">
            <a:noAutofit/>
          </a:bodyPr>
          <a:lstStyle/>
          <a:p>
            <a:r>
              <a:rPr lang="en-US" altLang="zh-CN"/>
              <a:t>B</a:t>
            </a:r>
          </a:p>
        </p:txBody>
      </p:sp>
    </p:spTree>
    <p:custDataLst>
      <p:tags r:id="rId1"/>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2560" y="904875"/>
            <a:ext cx="9256395" cy="2409190"/>
          </a:xfrm>
          <a:prstGeom prst="rect">
            <a:avLst/>
          </a:prstGeom>
          <a:noFill/>
        </p:spPr>
        <p:txBody>
          <a:bodyPr wrap="square" rtlCol="0" anchor="t">
            <a:spAutoFit/>
          </a:bodyPr>
          <a:lstStyle/>
          <a:p>
            <a:pPr algn="l" fontAlgn="auto">
              <a:lnSpc>
                <a:spcPct val="120000"/>
              </a:lnSpc>
              <a:spcAft>
                <a:spcPts val="800"/>
              </a:spcAft>
            </a:pPr>
            <a:r>
              <a:rPr lang="zh-CN" altLang="en-US" sz="2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例：五（一）班的学生每人都至少喜欢吃西瓜或樱桃中的一种，喜欢吃西瓜的有25人，喜欢吃樱桃的有20人，西瓜和樱桃都喜欢的有10人。那么五（一）班共有多少人？
</a:t>
            </a:r>
          </a:p>
          <a:p>
            <a:pPr algn="l" fontAlgn="auto">
              <a:lnSpc>
                <a:spcPct val="120000"/>
              </a:lnSpc>
              <a:spcAft>
                <a:spcPts val="800"/>
              </a:spcAft>
            </a:pPr>
            <a:endParaRPr lang="zh-CN" altLang="en-US" sz="2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FlMDAwYWJjZjdiNDZkZDEyNjY5Mzg3ZDBmOGE4ZDc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0.xml><?xml version="1.0" encoding="utf-8"?>
<p:tagLst xmlns:a="http://schemas.openxmlformats.org/drawingml/2006/main" xmlns:r="http://schemas.openxmlformats.org/officeDocument/2006/relationships"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4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1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5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156.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1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7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20058"/>
</p:tagLst>
</file>

<file path=ppt/tags/tag176.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8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20058"/>
</p:tagLst>
</file>

<file path=ppt/tags/tag183.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96.xml><?xml version="1.0" encoding="utf-8"?>
<p:tagLst xmlns:a="http://schemas.openxmlformats.org/drawingml/2006/main" xmlns:r="http://schemas.openxmlformats.org/officeDocument/2006/relationships"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ID" val="diagram20207606_1*i*1"/>
  <p:tag name="KSO_WM_TEMPLATE_CATEGORY" val="diagram"/>
  <p:tag name="KSO_WM_TEMPLATE_INDEX" val="20207606"/>
  <p:tag name="KSO_WM_UNIT_LAYERLEVEL" val="1"/>
  <p:tag name="KSO_WM_TAG_VERSION" val="1.0"/>
  <p:tag name="KSO_WM_BEAUTIFY_FLAG" val="#wm#"/>
  <p:tag name="KSO_WM_UNIT_TYPE" val="i"/>
  <p:tag name="KSO_WM_UNIT_INDEX" val="1"/>
  <p:tag name="KSO_WM_UNIT_BLOCK" val="0"/>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622e9ed271a34e3e8cb031e6c1985221"/>
  <p:tag name="KSO_WM_CHIP_GROUPID" val="5e7316d69a230a26b9e88a53"/>
  <p:tag name="KSO_WM_CHIP_XID" val="5e7316d69a230a26b9e88a54"/>
  <p:tag name="KSO_WM_UNIT_FILL_FORE_SCHEMECOLOR_INDEX_1_BRIGHTNESS" val="0"/>
  <p:tag name="KSO_WM_UNIT_FILL_FORE_SCHEMECOLOR_INDEX_1" val="14"/>
  <p:tag name="KSO_WM_UNIT_FILL_FORE_SCHEMECOLOR_INDEX_1_POS" val="0"/>
  <p:tag name="KSO_WM_UNIT_FILL_FORE_SCHEMECOLOR_INDEX_1_TRANS" val="1"/>
  <p:tag name="KSO_WM_UNIT_FILL_FORE_SCHEMECOLOR_INDEX_2_BRIGHTNESS" val="0"/>
  <p:tag name="KSO_WM_UNIT_FILL_FORE_SCHEMECOLOR_INDEX_2" val="5"/>
  <p:tag name="KSO_WM_UNIT_FILL_FORE_SCHEMECOLOR_INDEX_2_POS" val="0.51"/>
  <p:tag name="KSO_WM_UNIT_FILL_FORE_SCHEMECOLOR_INDEX_2_TRANS" val="0.8"/>
  <p:tag name="KSO_WM_UNIT_FILL_FORE_SCHEMECOLOR_INDEX_3_BRIGHTNESS" val="0"/>
  <p:tag name="KSO_WM_UNIT_FILL_FORE_SCHEMECOLOR_INDEX_3" val="14"/>
  <p:tag name="KSO_WM_UNIT_FILL_FORE_SCHEMECOLOR_INDEX_3_POS" val="1"/>
  <p:tag name="KSO_WM_UNIT_FILL_FORE_SCHEMECOLOR_INDEX_3_TRANS" val="1"/>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13"/>
  <p:tag name="KSO_WM_UNIT_TEXT_FILL_TYPE" val="1"/>
  <p:tag name="KSO_WM_UNIT_VALUE" val="840"/>
  <p:tag name="KSO_WM_TEMPLATE_ASSEMBLE_XID" val="60656e6e4054ed1e2fb7f893"/>
  <p:tag name="KSO_WM_TEMPLATE_ASSEMBLE_GROUPID" val="60656e6e4054ed1e2fb7f893"/>
  <p:tag name="WM_BEAUTIFY_ZORDER_FLAG_TAG" val="3"/>
</p:tagLst>
</file>

<file path=ppt/tags/tag197.xml><?xml version="1.0" encoding="utf-8"?>
<p:tagLst xmlns:a="http://schemas.openxmlformats.org/drawingml/2006/main" xmlns:r="http://schemas.openxmlformats.org/officeDocument/2006/relationships" xmlns:p="http://schemas.openxmlformats.org/presentationml/2006/main">
  <p:tag name="KSO_WM_UNIT_VALUE" val="931*846"/>
  <p:tag name="KSO_WM_UNIT_HIGHLIGHT" val="0"/>
  <p:tag name="KSO_WM_UNIT_COMPATIBLE" val="0"/>
  <p:tag name="KSO_WM_UNIT_DIAGRAM_ISNUMVISUAL" val="0"/>
  <p:tag name="KSO_WM_UNIT_DIAGRAM_ISREFERUNIT" val="0"/>
  <p:tag name="KSO_WM_UNIT_TYPE" val="d"/>
  <p:tag name="KSO_WM_UNIT_INDEX" val="1"/>
  <p:tag name="KSO_WM_UNIT_ID" val="diagram20207606_1*d*1"/>
  <p:tag name="KSO_WM_TEMPLATE_CATEGORY" val="diagram"/>
  <p:tag name="KSO_WM_TEMPLATE_INDEX" val="20207606"/>
  <p:tag name="KSO_WM_UNIT_LAYERLEVEL" val="1"/>
  <p:tag name="KSO_WM_TAG_VERSION" val="1.0"/>
  <p:tag name="KSO_WM_BEAUTIFY_FLAG" val="#wm#"/>
  <p:tag name="KSO_WM_CHIP_GROUPID" val="5e7310da9a230a26b9e88a19"/>
  <p:tag name="KSO_WM_CHIP_XID" val="5e7310da9a230a26b9e88a1a"/>
  <p:tag name="KSO_WM_UNIT_DEC_AREA_ID" val="426ccde228714f90b6c31557a1e7494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1d6ebf07b3948c9b472e5fcd0b0ec62"/>
  <p:tag name="KSO_WM_UNIT_PLACING_PICTURE" val="31d6ebf07b3948c9b472e5fcd0b0ec62"/>
  <p:tag name="KSO_WM_UNIT_SUPPORT_UNIT_TYPE" val="[&quot;d&quot;,&quot;θ&quot;]"/>
  <p:tag name="KSO_WM_TEMPLATE_ASSEMBLE_XID" val="60656e6e4054ed1e2fb7f893"/>
  <p:tag name="KSO_WM_TEMPLATE_ASSEMBLE_GROUPID" val="60656e6e4054ed1e2fb7f893"/>
  <p:tag name="WM_BEAUTIFY_ZORDER_FLAG_TAG" val="4"/>
  <p:tag name="KSO_WM_UNIT_PLACING_PICTURE_INFO" val="{&quot;code&quot;:&quot;&quot;,&quot;full_picture&quot;:false,&quot;scheme&quot;:&quot;&quot;,&quot;spacing&quot;:5}"/>
  <p:tag name="KSO_WM_UNIT_PLACING_PICTURE_COLLAGE_RELATIVERECTANGLE" val="{&quot;height&quot;:6789.999999999998,&quot;width&quot;:13163.309859154931}"/>
</p:tagLst>
</file>

<file path=ppt/tags/tag198.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0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04.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0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1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16.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22.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5&quot;,&quot;maxSize&quot;:{&quot;size1&quot;:20},&quot;minSize&quot;:{&quot;size1&quot;:11.2},&quot;normalSize&quot;:{&quot;size1&quot;:11.2},&quot;subLayout&quot;:[{&quot;id&quot;:&quot;2024-08-23T15:52:45&quot;,&quot;margin&quot;:{&quot;bottom&quot;:0.025999998673796654,&quot;left&quot;:1.2699999809265137,&quot;right&quot;:1.2699999809265137,&quot;top&quot;:0.4230000376701355},&quot;type&quot;:0},{&quot;id&quot;:&quot;2024-08-23T15:52:45&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231.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7&quot;,&quot;maxSize&quot;:{&quot;size1&quot;:20},&quot;minSize&quot;:{&quot;size1&quot;:11.2},&quot;normalSize&quot;:{&quot;size1&quot;:11.2},&quot;subLayout&quot;:[{&quot;id&quot;:&quot;2024-08-23T15:52:47&quot;,&quot;margin&quot;:{&quot;bottom&quot;:0.025999998673796654,&quot;left&quot;:1.2699999809265137,&quot;right&quot;:1.2699999809265137,&quot;top&quot;:0.4230000376701355},&quot;type&quot;:0},{&quot;id&quot;:&quot;2024-08-23T15:52:47&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6&quot;,&quot;maxSize&quot;:{&quot;size1&quot;:20},&quot;minSize&quot;:{&quot;size1&quot;:11.2},&quot;normalSize&quot;:{&quot;size1&quot;:11.2},&quot;subLayout&quot;:[{&quot;id&quot;:&quot;2024-08-23T15:52:46&quot;,&quot;margin&quot;:{&quot;bottom&quot;:0.025999998673796654,&quot;left&quot;:1.2699999809265137,&quot;right&quot;:1.2699999809265137,&quot;top&quot;:0.4230000376701355},&quot;type&quot;:0},{&quot;id&quot;:&quot;2024-08-23T15:52:46&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4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4"/>
</p:tagLst>
</file>

<file path=ppt/tags/tag242.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7&quot;,&quot;maxSize&quot;:{&quot;size1&quot;:20},&quot;minSize&quot;:{&quot;size1&quot;:11.2},&quot;normalSize&quot;:{&quot;size1&quot;:11.2},&quot;subLayout&quot;:[{&quot;id&quot;:&quot;2024-08-23T15:52:47&quot;,&quot;margin&quot;:{&quot;bottom&quot;:0.025999998673796654,&quot;left&quot;:1.2699999809265137,&quot;right&quot;:1.2699999809265137,&quot;top&quot;:0.4230000376701355},&quot;type&quot;:0},{&quot;id&quot;:&quot;2024-08-23T15:52:47&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47.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7&quot;,&quot;maxSize&quot;:{&quot;size1&quot;:20},&quot;minSize&quot;:{&quot;size1&quot;:11.2},&quot;normalSize&quot;:{&quot;size1&quot;:11.2},&quot;subLayout&quot;:[{&quot;id&quot;:&quot;2024-08-23T15:52:47&quot;,&quot;margin&quot;:{&quot;bottom&quot;:0.025999998673796654,&quot;left&quot;:1.2699999809265137,&quot;right&quot;:1.2699999809265137,&quot;top&quot;:0.4230000376701355},&quot;type&quot;:0},{&quot;id&quot;:&quot;2024-08-23T15:52:47&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5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53.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7&quot;,&quot;maxSize&quot;:{&quot;size1&quot;:20},&quot;minSize&quot;:{&quot;size1&quot;:11.2},&quot;normalSize&quot;:{&quot;size1&quot;:11.2},&quot;subLayout&quot;:[{&quot;id&quot;:&quot;2024-08-23T15:52:47&quot;,&quot;margin&quot;:{&quot;bottom&quot;:0.025999998673796654,&quot;left&quot;:1.2699999809265137,&quot;right&quot;:1.2699999809265137,&quot;top&quot;:0.4230000376701355},&quot;type&quot;:0},{&quot;id&quot;:&quot;2024-08-23T15:52:47&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58.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7&quot;,&quot;maxSize&quot;:{&quot;size1&quot;:20},&quot;minSize&quot;:{&quot;size1&quot;:11.2},&quot;normalSize&quot;:{&quot;size1&quot;:11.2},&quot;subLayout&quot;:[{&quot;id&quot;:&quot;2024-08-23T15:52:47&quot;,&quot;margin&quot;:{&quot;bottom&quot;:0.025999998673796654,&quot;left&quot;:1.2699999809265137,&quot;right&quot;:1.2699999809265137,&quot;top&quot;:0.4230000376701355},&quot;type&quot;:0},{&quot;id&quot;:&quot;2024-08-23T15:52:47&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1"/>
  <p:tag name="KSO_WM_UNIT_NOCLEAR" val="0"/>
  <p:tag name="KSO_WM_UNIT_VALUE" val="2"/>
  <p:tag name="KSO_WM_UNIT_TEXT_LINE_FORE_SCHEMECOLOR_INDEX_BRIGHTNESS" val="0"/>
  <p:tag name="KSO_WM_UNIT_TEXT_LINE_FORE_SCHEMECOLOR_INDEX" val="5"/>
  <p:tag name="KSO_WM_UNIT_TEXT_LINE_FILL_TYPE" val="2"/>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266.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3"/>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27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277.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13899_1*l_i*1_1"/>
  <p:tag name="KSO_WM_TEMPLATE_CATEGORY" val="diagram"/>
  <p:tag name="KSO_WM_TEMPLATE_INDEX" val="20213899"/>
  <p:tag name="KSO_WM_UNIT_LAYERLEVEL" val="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13899_1*l_i*1_2"/>
  <p:tag name="KSO_WM_TEMPLATE_CATEGORY" val="diagram"/>
  <p:tag name="KSO_WM_TEMPLATE_INDEX" val="20213899"/>
  <p:tag name="KSO_WM_UNIT_LAYERLEVEL" val="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13899_1*l_i*1_3"/>
  <p:tag name="KSO_WM_TEMPLATE_CATEGORY" val="diagram"/>
  <p:tag name="KSO_WM_TEMPLATE_INDEX" val="20213899"/>
  <p:tag name="KSO_WM_UNIT_LAYERLEVEL" val="1_1"/>
  <p:tag name="KSO_WM_TAG_VERSION" val="1.0"/>
  <p:tag name="KSO_WM_BEAUTIFY_FLAG" val="#wm#"/>
  <p:tag name="KSO_WM_UNIT_TEXT_FILL_FORE_SCHEMECOLOR_INDEX_BRIGHTNESS" val="0"/>
  <p:tag name="KSO_WM_UNIT_TEXT_FILL_FORE_SCHEMECOLOR_INDEX" val="13"/>
  <p:tag name="KSO_WM_UNIT_TEXT_FILL_TYPE" val="1"/>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13899_1*l_i*1_4"/>
  <p:tag name="KSO_WM_TEMPLATE_CATEGORY" val="diagram"/>
  <p:tag name="KSO_WM_TEMPLATE_INDEX" val="20213899"/>
  <p:tag name="KSO_WM_UNIT_LAYERLEVEL" val="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213899_1*l_i*1_5"/>
  <p:tag name="KSO_WM_TEMPLATE_CATEGORY" val="diagram"/>
  <p:tag name="KSO_WM_TEMPLATE_INDEX" val="20213899"/>
  <p:tag name="KSO_WM_UNIT_LAYERLEVEL" val="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3899_1*l_h_i*1_4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3899_1*l_h_i*1_3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3899_1*l_h_i*1_2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3899_1*l_h_i*1_1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3899_1*l_h_f*1_1_1"/>
  <p:tag name="KSO_WM_TEMPLATE_CATEGORY" val="diagram"/>
  <p:tag name="KSO_WM_TEMPLATE_INDEX" val="20213899"/>
  <p:tag name="KSO_WM_UNIT_LAYERLEVEL" val="1_1_1"/>
  <p:tag name="KSO_WM_TAG_VERSION" val="1.0"/>
  <p:tag name="KSO_WM_BEAUTIFY_FLAG" val="#wm#"/>
  <p:tag name="KSO_WM_UNIT_PRESET_TEXT" val="单击此处输入你的正文，文字是您思想的提炼"/>
  <p:tag name="KSO_WM_UNIT_VALUE" val="44"/>
  <p:tag name="KSO_WM_UNIT_TEXT_FILL_FORE_SCHEMECOLOR_INDEX_BRIGHTNESS" val="0.25"/>
  <p:tag name="KSO_WM_UNIT_TEXT_FILL_FORE_SCHEMECOLOR_INDEX" val="13"/>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3899_1*l_h_f*1_2_1"/>
  <p:tag name="KSO_WM_TEMPLATE_CATEGORY" val="diagram"/>
  <p:tag name="KSO_WM_TEMPLATE_INDEX" val="20213899"/>
  <p:tag name="KSO_WM_UNIT_LAYERLEVEL" val="1_1_1"/>
  <p:tag name="KSO_WM_TAG_VERSION" val="1.0"/>
  <p:tag name="KSO_WM_BEAUTIFY_FLAG" val="#wm#"/>
  <p:tag name="KSO_WM_UNIT_PRESET_TEXT" val="单击此处输入你的正文，文字是您思想的提炼"/>
  <p:tag name="KSO_WM_UNIT_VALUE" val="44"/>
  <p:tag name="KSO_WM_UNIT_TEXT_FILL_FORE_SCHEMECOLOR_INDEX_BRIGHTNESS" val="0.25"/>
  <p:tag name="KSO_WM_UNIT_TEXT_FILL_FORE_SCHEMECOLOR_INDEX" val="13"/>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3899_1*l_h_f*1_3_1"/>
  <p:tag name="KSO_WM_TEMPLATE_CATEGORY" val="diagram"/>
  <p:tag name="KSO_WM_TEMPLATE_INDEX" val="20213899"/>
  <p:tag name="KSO_WM_UNIT_LAYERLEVEL" val="1_1_1"/>
  <p:tag name="KSO_WM_TAG_VERSION" val="1.0"/>
  <p:tag name="KSO_WM_BEAUTIFY_FLAG" val="#wm#"/>
  <p:tag name="KSO_WM_UNIT_PRESET_TEXT" val="单击此处输入你的正文，文字是您思想的提炼"/>
  <p:tag name="KSO_WM_UNIT_VALUE" val="44"/>
  <p:tag name="KSO_WM_UNIT_TEXT_FILL_FORE_SCHEMECOLOR_INDEX_BRIGHTNESS" val="0.25"/>
  <p:tag name="KSO_WM_UNIT_TEXT_FILL_FORE_SCHEMECOLOR_INDEX" val="13"/>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3899_1*l_h_f*1_4_1"/>
  <p:tag name="KSO_WM_TEMPLATE_CATEGORY" val="diagram"/>
  <p:tag name="KSO_WM_TEMPLATE_INDEX" val="20213899"/>
  <p:tag name="KSO_WM_UNIT_LAYERLEVEL" val="1_1_1"/>
  <p:tag name="KSO_WM_TAG_VERSION" val="1.0"/>
  <p:tag name="KSO_WM_BEAUTIFY_FLAG" val="#wm#"/>
  <p:tag name="KSO_WM_UNIT_PRESET_TEXT" val="单击此处输入你的正文，文字是您思想的提炼"/>
  <p:tag name="KSO_WM_UNIT_VALUE" val="44"/>
  <p:tag name="KSO_WM_UNIT_TEXT_FILL_FORE_SCHEMECOLOR_INDEX_BRIGHTNESS" val="0.25"/>
  <p:tag name="KSO_WM_UNIT_TEXT_FILL_FORE_SCHEMECOLOR_INDEX" val="13"/>
  <p:tag name="KSO_WM_UNIT_TEXT_FILL_TYPE" val="1"/>
</p:tagLst>
</file>

<file path=ppt/tags/tag295.xml><?xml version="1.0" encoding="utf-8"?>
<p:tagLst xmlns:a="http://schemas.openxmlformats.org/drawingml/2006/main" xmlns:r="http://schemas.openxmlformats.org/officeDocument/2006/relationships" xmlns:p="http://schemas.openxmlformats.org/presentationml/2006/main">
  <p:tag name="KSO_WM_UNIT_VALUE" val="114*114"/>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13899_1*l_h_x*1_1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96.xml><?xml version="1.0" encoding="utf-8"?>
<p:tagLst xmlns:a="http://schemas.openxmlformats.org/drawingml/2006/main" xmlns:r="http://schemas.openxmlformats.org/officeDocument/2006/relationships" xmlns:p="http://schemas.openxmlformats.org/presentationml/2006/main">
  <p:tag name="KSO_WM_UNIT_VALUE" val="101*103"/>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13899_1*l_h_x*1_2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14"/>
  <p:tag name="KSO_WM_UNI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UNIT_VALUE" val="99*90"/>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13899_1*l_h_x*1_3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14"/>
  <p:tag name="KSO_WM_UNIT_FILL_TYPE" val="1"/>
</p:tagLst>
</file>

<file path=ppt/tags/tag298.xml><?xml version="1.0" encoding="utf-8"?>
<p:tagLst xmlns:a="http://schemas.openxmlformats.org/drawingml/2006/main" xmlns:r="http://schemas.openxmlformats.org/officeDocument/2006/relationships" xmlns:p="http://schemas.openxmlformats.org/presentationml/2006/main">
  <p:tag name="KSO_WM_UNIT_VALUE" val="116*112"/>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13899_1*l_h_x*1_4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14"/>
  <p:tag name="KSO_WM_UNIT_FILL_TYPE" val="1"/>
</p:tagLst>
</file>

<file path=ppt/tags/tag299.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0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305.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311.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9&quot;,&quot;maxSize&quot;:{&quot;size1&quot;:20},&quot;minSize&quot;:{&quot;size1&quot;:11.2},&quot;normalSize&quot;:{&quot;size1&quot;:11.2},&quot;subLayout&quot;:[{&quot;id&quot;:&quot;2024-08-23T15:52:49&quot;,&quot;margin&quot;:{&quot;bottom&quot;:0.025999998673796654,&quot;left&quot;:1.2699999809265137,&quot;right&quot;:1.2699999809265137,&quot;top&quot;:0.4230000376701355},&quot;type&quot;:0},{&quot;id&quot;:&quot;2024-08-23T15:52:49&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1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17.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2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23.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2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329.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3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335.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3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41.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4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3"/>
</p:tagLst>
</file>

<file path=ppt/tags/tag346.xml><?xml version="1.0" encoding="utf-8"?>
<p:tagLst xmlns:a="http://schemas.openxmlformats.org/drawingml/2006/main" xmlns:r="http://schemas.openxmlformats.org/officeDocument/2006/relationships" xmlns:p="http://schemas.openxmlformats.org/presentationml/2006/main">
  <p:tag name="KSO_WM_UNIT_VALUE" val="1269*3384"/>
  <p:tag name="KSO_WM_UNIT_HIGHLIGHT" val="0"/>
  <p:tag name="KSO_WM_UNIT_COMPATIBLE" val="1"/>
  <p:tag name="KSO_WM_UNIT_DIAGRAM_ISNUMVISUAL" val="0"/>
  <p:tag name="KSO_WM_UNIT_DIAGRAM_ISREFERUNIT" val="0"/>
  <p:tag name="KSO_WM_UNIT_TYPE" val="d"/>
  <p:tag name="KSO_WM_UNIT_INDEX" val="1"/>
  <p:tag name="KSO_WM_UNIT_ID" val="diagram20210860_1*d*1"/>
  <p:tag name="KSO_WM_TEMPLATE_CATEGORY" val="diagram"/>
  <p:tag name="KSO_WM_TEMPLATE_INDEX" val="20210860"/>
  <p:tag name="KSO_WM_UNIT_LAYERLEVEL" val="1"/>
  <p:tag name="KSO_WM_TAG_VERSION" val="1.0"/>
  <p:tag name="KSO_WM_BEAUTIFY_FLAG" val="#wm#"/>
  <p:tag name="KSO_WM_CHIP_GROUPID" val="5e7310da9a230a26b9e88a19"/>
  <p:tag name="KSO_WM_CHIP_XID" val="5e7310da9a230a26b9e88a1a"/>
  <p:tag name="KSO_WM_UNIT_DEC_AREA_ID" val="d3da675d28be45e3a78bba7abfbd4aa7"/>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5e095f1e284e3a8d43156e00bfea23"/>
  <p:tag name="KSO_WM_UNIT_PLACING_PICTURE" val="c95e095f1e284e3a8d43156e00bfea23"/>
  <p:tag name="KSO_WM_TEMPLATE_ASSEMBLE_XID" val="639af84f0c9383becde69508"/>
  <p:tag name="KSO_WM_TEMPLATE_ASSEMBLE_GROUPID" val="639af84f0c9383becde69508"/>
  <p:tag name="WM_BEAUTIFY_ZORDER_FLAG_TAG" val="3"/>
</p:tagLst>
</file>

<file path=ppt/tags/tag34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0860_1*f*1"/>
  <p:tag name="KSO_WM_TEMPLATE_CATEGORY" val="diagram"/>
  <p:tag name="KSO_WM_TEMPLATE_INDEX" val="20210860"/>
  <p:tag name="KSO_WM_UNIT_LAYERLEVEL" val="1"/>
  <p:tag name="KSO_WM_TAG_VERSION" val="1.0"/>
  <p:tag name="KSO_WM_BEAUTIFY_FLAG" val="#wm#"/>
  <p:tag name="KSO_WM_UNIT_DEFAULT_FONT" val="14;20;2"/>
  <p:tag name="KSO_WM_UNIT_BLOCK" val="0"/>
  <p:tag name="KSO_WM_UNIT_VALUE" val="138"/>
  <p:tag name="KSO_WM_UNIT_SHOW_EDIT_AREA_INDICATION" val="1"/>
  <p:tag name="KSO_WM_CHIP_GROUPID" val="5e6b05596848fb12bee65ac8"/>
  <p:tag name="KSO_WM_CHIP_XID" val="5e6b05596848fb12bee65aca"/>
  <p:tag name="KSO_WM_UNIT_DEC_AREA_ID" val="302feb7e0a824c2b8ad76b9b27b4a864"/>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707e5ebbce141ef82d327ffb618e11b"/>
  <p:tag name="KSO_WM_UNIT_TEXT_FILL_FORE_SCHEMECOLOR_INDEX_BRIGHTNESS" val="0.25"/>
  <p:tag name="KSO_WM_UNIT_TEXT_FILL_FORE_SCHEMECOLOR_INDEX" val="13"/>
  <p:tag name="KSO_WM_UNIT_TEXT_FILL_TYPE" val="1"/>
  <p:tag name="KSO_WM_TEMPLATE_ASSEMBLE_XID" val="639af84f0c9383becde69508"/>
  <p:tag name="KSO_WM_TEMPLATE_ASSEMBLE_GROUPID" val="639af84f0c9383becde69508"/>
  <p:tag name="WM_BEAUTIFY_ZORDER_FLAG_TAG" val="4"/>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49.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5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8"/>
</p:tagLst>
</file>

<file path=ppt/tags/tag355.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65.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8-23T15:52:48&quot;,&quot;maxSize&quot;:{&quot;size1&quot;:20},&quot;minSize&quot;:{&quot;size1&quot;:11.2},&quot;normalSize&quot;:{&quot;size1&quot;:11.2},&quot;subLayout&quot;:[{&quot;id&quot;:&quot;2024-08-23T15:52:48&quot;,&quot;margin&quot;:{&quot;bottom&quot;:0.025999998673796654,&quot;left&quot;:1.2699999809265137,&quot;right&quot;:1.2699999809265137,&quot;top&quot;:0.4230000376701355},&quot;type&quot;:0},{&quot;id&quot;:&quot;2024-08-23T15:52:48&quot;,&quot;margin&quot;:{&quot;bottom&quot;:0.847000002861023,&quot;left&quot;:1.2699999809265137,&quot;right&quot;:1.2699999809265137,&quot;top&quot;:1.2699999809265137},&quot;type&quot;:0}],&quot;type&quot;:0}"/>
  <p:tag name="KSO_WM_SLIDE_RATIO" val="1.777778"/>
  <p:tag name="KSO_WM_SLIDE_BACKGROUND" val="[&quot;general&quot;]"/>
  <p:tag name="KSO_WM_SLIDE_BACKGROUND_TYPE" val="general"/>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4687</Words>
  <Application>Microsoft Office PowerPoint</Application>
  <PresentationFormat>宽屏</PresentationFormat>
  <Paragraphs>177</Paragraphs>
  <Slides>42</Slides>
  <Notes>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42</vt:i4>
      </vt:variant>
    </vt:vector>
  </HeadingPairs>
  <TitlesOfParts>
    <vt:vector size="50" baseType="lpstr">
      <vt:lpstr>宋体</vt:lpstr>
      <vt:lpstr>微软雅黑</vt:lpstr>
      <vt:lpstr>Arial</vt:lpstr>
      <vt:lpstr>Arial Black</vt:lpstr>
      <vt:lpstr>Calibri</vt:lpstr>
      <vt:lpstr>Cambria Math</vt:lpstr>
      <vt:lpstr>Office 主题​​</vt:lpstr>
      <vt:lpstr>1_Office 主题​​</vt:lpstr>
      <vt:lpstr>数学问题</vt:lpstr>
      <vt:lpstr>加法原理</vt:lpstr>
      <vt:lpstr>PowerPoint 演示文稿</vt:lpstr>
      <vt:lpstr>乘法原理</vt:lpstr>
      <vt:lpstr>PowerPoint 演示文稿</vt:lpstr>
      <vt:lpstr>PowerPoint 演示文稿</vt:lpstr>
      <vt:lpstr>容斥原理</vt:lpstr>
      <vt:lpstr>PowerPoint 演示文稿</vt:lpstr>
      <vt:lpstr>PowerPoint 演示文稿</vt:lpstr>
      <vt:lpstr>PowerPoint 演示文稿</vt:lpstr>
      <vt:lpstr>PowerPoint 演示文稿</vt:lpstr>
      <vt:lpstr>PowerPoint 演示文稿</vt:lpstr>
      <vt:lpstr>抽屉原理</vt:lpstr>
      <vt:lpstr>PowerPoint 演示文稿</vt:lpstr>
      <vt:lpstr>PowerPoint 演示文稿</vt:lpstr>
      <vt:lpstr>PowerPoint 演示文稿</vt:lpstr>
      <vt:lpstr>PowerPoint 演示文稿</vt:lpstr>
      <vt:lpstr>PowerPoint 演示文稿</vt:lpstr>
      <vt:lpstr>PowerPoint 演示文稿</vt:lpstr>
      <vt:lpstr>排列组合</vt:lpstr>
      <vt:lpstr>PowerPoint 演示文稿</vt:lpstr>
      <vt:lpstr>PowerPoint 演示文稿</vt:lpstr>
      <vt:lpstr>PowerPoint 演示文稿</vt:lpstr>
      <vt:lpstr>PowerPoint 演示文稿</vt:lpstr>
      <vt:lpstr>PowerPoint 演示文稿</vt:lpstr>
      <vt:lpstr>PowerPoint 演示文稿</vt:lpstr>
      <vt:lpstr>数字进制与转换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shwwcy@outlook.com</cp:lastModifiedBy>
  <cp:revision>6</cp:revision>
  <dcterms:created xsi:type="dcterms:W3CDTF">2024-08-23T07:53:00Z</dcterms:created>
  <dcterms:modified xsi:type="dcterms:W3CDTF">2024-08-24T09:30:08Z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
  </property>
</Properties>
</file>