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9" r:id="rId3"/>
    <p:sldId id="260" r:id="rId4"/>
    <p:sldId id="262" r:id="rId5"/>
    <p:sldId id="264" r:id="rId6"/>
    <p:sldId id="263" r:id="rId7"/>
    <p:sldId id="265" r:id="rId8"/>
    <p:sldId id="267" r:id="rId9"/>
    <p:sldId id="261" r:id="rId10"/>
  </p:sldIdLst>
  <p:sldSz cx="12192000" cy="6858000"/>
  <p:notesSz cx="6858000" cy="9144000"/>
  <p:custDataLst>
    <p:tags r:id="rId15"/>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2"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7" name="熊仪_aYju7RJj" initials="熊" lastIdx="0" clrIdx="0"/>
  <p:cmAuthor id="1" name="哒哒 熊猫" initials="哒哒" lastIdx="1" clrIdx="0"/>
  <p:cmAuthor id="8" name="yifei" initials="y" lastIdx="1" clrIdx="7"/>
  <p:cmAuthor id="2" name="kingsoft" initials="k" lastIdx="1" clrIdx="1"/>
  <p:cmAuthor id="9" name="ADMIN" initials="A" lastIdx="1" clrIdx="8"/>
  <p:cmAuthor id="3" name="zhouzean" initials="z" lastIdx="1" clrIdx="2"/>
  <p:cmAuthor id="4" name="李鹏飞_6bQfzI3a" initials="李" lastIdx="0" clrIdx="0"/>
  <p:cmAuthor id="5" name="李晓菲_MZFnUzi6" initials="李" lastIdx="0" clrIdx="0"/>
  <p:cmAuthor id="6" name="小珞_QjMfU7FR" initials="小" lastIdx="0" clrIdx="0"/>
  <p:cmAuthor id="2001" name="骆倩怡_Znauj26B" initials="authorId_382814100" lastIdx="0"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82"/>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5" Type="http://schemas.openxmlformats.org/officeDocument/2006/relationships/tags" Target="tags/tag81.xml"/><Relationship Id="rId14" Type="http://schemas.openxmlformats.org/officeDocument/2006/relationships/commentAuthors" Target="commentAuthors.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70.xml"/><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2.png"/><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3.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3.xml"/><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5.xml"/><Relationship Id="rId1" Type="http://schemas.openxmlformats.org/officeDocument/2006/relationships/image" Target="../media/image5.png"/></Relationships>
</file>

<file path=ppt/slides/_rels/slide8.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openxmlformats.org/officeDocument/2006/relationships/tags" Target="../tags/tag80.xml"/><Relationship Id="rId4" Type="http://schemas.openxmlformats.org/officeDocument/2006/relationships/tags" Target="../tags/tag79.xml"/><Relationship Id="rId3" Type="http://schemas.openxmlformats.org/officeDocument/2006/relationships/tags" Target="../tags/tag78.xml"/><Relationship Id="rId2" Type="http://schemas.openxmlformats.org/officeDocument/2006/relationships/tags" Target="../tags/tag77.xml"/><Relationship Id="rId1" Type="http://schemas.openxmlformats.org/officeDocument/2006/relationships/tags" Target="../tags/tag7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文本框 16"/>
          <p:cNvSpPr txBox="1"/>
          <p:nvPr>
            <p:custDataLst>
              <p:tags r:id="rId1"/>
            </p:custDataLst>
          </p:nvPr>
        </p:nvSpPr>
        <p:spPr>
          <a:xfrm>
            <a:off x="2958868" y="3009558"/>
            <a:ext cx="6279015" cy="906780"/>
          </a:xfrm>
          <a:prstGeom prst="rect">
            <a:avLst/>
          </a:prstGeom>
          <a:noFill/>
          <a:ln>
            <a:noFill/>
          </a:ln>
        </p:spPr>
        <p:txBody>
          <a:bodyPr wrap="none" lIns="101600" tIns="38100" rIns="63500" bIns="38100" rtlCol="0" anchor="t" anchorCtr="0">
            <a:normAutofit fontScale="95000" lnSpcReduction="10000"/>
          </a:bodyPr>
          <a:p>
            <a:pPr algn="ctr"/>
            <a:r>
              <a:rPr lang="en-US" altLang="zh-CN" sz="5400" b="1" spc="300" dirty="0">
                <a:solidFill>
                  <a:schemeClr val="accent1"/>
                </a:solidFill>
                <a:uFillTx/>
                <a:latin typeface="Arial" panose="020B0604020202020204" pitchFamily="34" charset="0"/>
                <a:ea typeface="微软雅黑" panose="020B0503020204020204" charset="-122"/>
              </a:rPr>
              <a:t>CSP</a:t>
            </a:r>
            <a:r>
              <a:rPr lang="zh-CN" altLang="zh-CN" sz="5400" b="1" spc="300" dirty="0">
                <a:solidFill>
                  <a:schemeClr val="accent1"/>
                </a:solidFill>
                <a:uFillTx/>
                <a:latin typeface="Arial" panose="020B0604020202020204" pitchFamily="34" charset="0"/>
                <a:ea typeface="微软雅黑" panose="020B0503020204020204" charset="-122"/>
              </a:rPr>
              <a:t>第一轮程序</a:t>
            </a:r>
            <a:endParaRPr lang="zh-CN" altLang="zh-CN" sz="5400" b="1" spc="300" dirty="0">
              <a:solidFill>
                <a:schemeClr val="accent1"/>
              </a:solidFill>
              <a:uFillTx/>
              <a:latin typeface="Arial" panose="020B0604020202020204" pitchFamily="34" charset="0"/>
              <a:ea typeface="微软雅黑" panose="020B0503020204020204" charset="-122"/>
            </a:endParaRPr>
          </a:p>
        </p:txBody>
      </p:sp>
      <p:cxnSp>
        <p:nvCxnSpPr>
          <p:cNvPr id="9" name="直接连接符 8"/>
          <p:cNvCxnSpPr/>
          <p:nvPr>
            <p:custDataLst>
              <p:tags r:id="rId2"/>
            </p:custDataLst>
          </p:nvPr>
        </p:nvCxnSpPr>
        <p:spPr>
          <a:xfrm>
            <a:off x="6656137" y="2165270"/>
            <a:ext cx="0" cy="684000"/>
          </a:xfrm>
          <a:prstGeom prst="line">
            <a:avLst/>
          </a:prstGeom>
          <a:ln w="57150">
            <a:solidFill>
              <a:schemeClr val="tx1"/>
            </a:solidFill>
          </a:ln>
        </p:spPr>
        <p:style>
          <a:lnRef idx="1">
            <a:schemeClr val="accent1"/>
          </a:lnRef>
          <a:fillRef idx="0">
            <a:schemeClr val="accent1"/>
          </a:fillRef>
          <a:effectRef idx="0">
            <a:schemeClr val="accent1"/>
          </a:effectRef>
          <a:fontRef idx="minor">
            <a:schemeClr val="tx1"/>
          </a:fontRef>
        </p:style>
      </p:cxnSp>
    </p:spTree>
    <p:custDataLst>
      <p:tags r:id="rId3"/>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 name="文本框 6"/>
          <p:cNvSpPr txBox="1"/>
          <p:nvPr>
            <p:custDataLst>
              <p:tags r:id="rId1"/>
            </p:custDataLst>
          </p:nvPr>
        </p:nvSpPr>
        <p:spPr>
          <a:xfrm>
            <a:off x="762006" y="15240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ltLang="en-US">
                <a:solidFill>
                  <a:schemeClr val="accent1"/>
                </a:solidFill>
                <a:sym typeface="+mn-ea"/>
              </a:rPr>
              <a:t>阅读程序</a:t>
            </a:r>
            <a:endParaRPr lang="zh-CN" altLang="en-US">
              <a:solidFill>
                <a:schemeClr val="accent1"/>
              </a:solidFill>
              <a:sym typeface="+mn-ea"/>
            </a:endParaRPr>
          </a:p>
        </p:txBody>
      </p:sp>
      <p:cxnSp>
        <p:nvCxnSpPr>
          <p:cNvPr id="3" name="直接连接符 2"/>
          <p:cNvCxnSpPr/>
          <p:nvPr>
            <p:custDataLst>
              <p:tags r:id="rId2"/>
            </p:custDataLst>
          </p:nvPr>
        </p:nvCxnSpPr>
        <p:spPr>
          <a:xfrm>
            <a:off x="533404" y="304800"/>
            <a:ext cx="0" cy="457204"/>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6" name="文本框 5"/>
          <p:cNvSpPr txBox="1"/>
          <p:nvPr>
            <p:custDataLst>
              <p:tags r:id="rId3"/>
            </p:custDataLst>
          </p:nvPr>
        </p:nvSpPr>
        <p:spPr>
          <a:xfrm>
            <a:off x="4661931" y="1272164"/>
            <a:ext cx="5333431" cy="5165406"/>
          </a:xfrm>
          <a:prstGeom prst="rect">
            <a:avLst/>
          </a:prstGeom>
          <a:noFill/>
        </p:spPr>
        <p:txBody>
          <a:bodyPr wrap="square" rtlCol="0" anchor="t">
            <a:normAutofit lnSpcReduction="20000"/>
          </a:bodyPr>
          <a:p>
            <a:r>
              <a:rPr lang="zh-CN" altLang="en-US" sz="1200">
                <a:solidFill>
                  <a:schemeClr val="tx1"/>
                </a:solidFill>
                <a:sym typeface="+mn-ea"/>
              </a:rPr>
              <a:t>这个程序通过encoder,decoder两次转换产生一个乱序字符串，利用乱序字符串加密</a:t>
            </a:r>
            <a:endParaRPr lang="zh-CN" altLang="en-US" sz="1200">
              <a:solidFill>
                <a:schemeClr val="tx1"/>
              </a:solidFill>
            </a:endParaRPr>
          </a:p>
          <a:p>
            <a:r>
              <a:rPr lang="zh-CN" altLang="en-US" sz="1200">
                <a:solidFill>
                  <a:schemeClr val="tx1"/>
                </a:solidFill>
                <a:sym typeface="+mn-ea"/>
              </a:rPr>
              <a:t>encoder ="CSPABDEFGHIKLMNOQRTUVWXYZ"</a:t>
            </a:r>
            <a:endParaRPr lang="zh-CN" altLang="en-US" sz="1200">
              <a:solidFill>
                <a:schemeClr val="tx1"/>
              </a:solidFill>
            </a:endParaRPr>
          </a:p>
          <a:p>
            <a:r>
              <a:rPr lang="zh-CN" altLang="en-US" sz="1200">
                <a:solidFill>
                  <a:schemeClr val="tx1"/>
                </a:solidFill>
                <a:sym typeface="+mn-ea"/>
              </a:rPr>
              <a:t>decoder ="DEAFGHIKLMNOPQCRSBTUVWXYZ"</a:t>
            </a:r>
            <a:endParaRPr lang="zh-CN" altLang="en-US" sz="1200">
              <a:solidFill>
                <a:schemeClr val="tx1"/>
              </a:solidFill>
            </a:endParaRPr>
          </a:p>
          <a:p>
            <a:r>
              <a:rPr lang="zh-CN" altLang="en-US" sz="1200">
                <a:solidFill>
                  <a:schemeClr val="tx1"/>
                </a:solidFill>
                <a:sym typeface="+mn-ea"/>
              </a:rPr>
              <a:t>● 判断题</a:t>
            </a:r>
            <a:endParaRPr lang="zh-CN" altLang="en-US" sz="1200">
              <a:solidFill>
                <a:schemeClr val="tx1"/>
              </a:solidFill>
            </a:endParaRPr>
          </a:p>
          <a:p>
            <a:r>
              <a:rPr lang="zh-CN" altLang="en-US" sz="1200">
                <a:solidFill>
                  <a:schemeClr val="tx1"/>
                </a:solidFill>
                <a:sym typeface="+mn-ea"/>
              </a:rPr>
              <a:t>1）输入的字符串应当只由大写字母组成，否则在访问数组时可能越界。（ ）√</a:t>
            </a:r>
            <a:endParaRPr lang="zh-CN" altLang="en-US" sz="1200">
              <a:solidFill>
                <a:schemeClr val="tx1"/>
              </a:solidFill>
            </a:endParaRPr>
          </a:p>
          <a:p>
            <a:r>
              <a:rPr lang="zh-CN" altLang="en-US" sz="1200">
                <a:solidFill>
                  <a:schemeClr val="tx1"/>
                </a:solidFill>
                <a:sym typeface="+mn-ea"/>
              </a:rPr>
              <a:t>因为数组大小为26，所以只能是大写字母，如果有小写字母会越界。</a:t>
            </a:r>
            <a:endParaRPr lang="zh-CN" altLang="en-US" sz="1200">
              <a:solidFill>
                <a:schemeClr val="tx1"/>
              </a:solidFill>
            </a:endParaRPr>
          </a:p>
          <a:p>
            <a:endParaRPr lang="zh-CN" altLang="en-US" sz="1200">
              <a:solidFill>
                <a:schemeClr val="tx1"/>
              </a:solidFill>
              <a:sym typeface="+mn-ea"/>
            </a:endParaRPr>
          </a:p>
          <a:p>
            <a:r>
              <a:rPr lang="zh-CN" altLang="en-US" sz="1200">
                <a:solidFill>
                  <a:schemeClr val="tx1"/>
                </a:solidFill>
                <a:sym typeface="+mn-ea"/>
              </a:rPr>
              <a:t>2）若输入的字符串不是空串，则输入的字符串与输出的字符串一定不一</a:t>
            </a:r>
            <a:endParaRPr lang="zh-CN" altLang="en-US" sz="1200">
              <a:solidFill>
                <a:schemeClr val="tx1"/>
              </a:solidFill>
            </a:endParaRPr>
          </a:p>
          <a:p>
            <a:r>
              <a:rPr lang="zh-CN" altLang="en-US" sz="1200">
                <a:solidFill>
                  <a:schemeClr val="tx1"/>
                </a:solidFill>
                <a:sym typeface="+mn-ea"/>
              </a:rPr>
              <a:t>样。（ ）×</a:t>
            </a:r>
            <a:endParaRPr lang="zh-CN" altLang="en-US" sz="1200">
              <a:solidFill>
                <a:schemeClr val="tx1"/>
              </a:solidFill>
            </a:endParaRPr>
          </a:p>
          <a:p>
            <a:r>
              <a:rPr lang="zh-CN" altLang="en-US" sz="1200">
                <a:solidFill>
                  <a:schemeClr val="tx1"/>
                </a:solidFill>
                <a:sym typeface="+mn-ea"/>
              </a:rPr>
              <a:t>根据decoder字符串的值，如果输入是T~Z之间的字母，输出是一样的。</a:t>
            </a:r>
            <a:endParaRPr lang="zh-CN" altLang="en-US" sz="1200">
              <a:solidFill>
                <a:schemeClr val="tx1"/>
              </a:solidFill>
            </a:endParaRPr>
          </a:p>
          <a:p>
            <a:endParaRPr lang="zh-CN" altLang="en-US" sz="1200">
              <a:solidFill>
                <a:schemeClr val="tx1"/>
              </a:solidFill>
              <a:sym typeface="+mn-ea"/>
            </a:endParaRPr>
          </a:p>
          <a:p>
            <a:r>
              <a:rPr lang="zh-CN" altLang="en-US" sz="1200">
                <a:solidFill>
                  <a:schemeClr val="tx1"/>
                </a:solidFill>
                <a:sym typeface="+mn-ea"/>
              </a:rPr>
              <a:t>3）将第12行的“i&lt;26”改为“i&lt;16”，程序运行结果不会改变。（ ）√</a:t>
            </a:r>
            <a:endParaRPr lang="zh-CN" altLang="en-US" sz="1200">
              <a:solidFill>
                <a:schemeClr val="tx1"/>
              </a:solidFill>
            </a:endParaRPr>
          </a:p>
          <a:p>
            <a:r>
              <a:rPr lang="zh-CN" altLang="en-US" sz="1200">
                <a:solidFill>
                  <a:schemeClr val="tx1"/>
                </a:solidFill>
                <a:sym typeface="+mn-ea"/>
              </a:rPr>
              <a:t>第12行是统计字符数，由于默认有3个字母，因此修改循环的值不影响统计结果。</a:t>
            </a:r>
            <a:endParaRPr lang="zh-CN" altLang="en-US" sz="1200">
              <a:solidFill>
                <a:schemeClr val="tx1"/>
              </a:solidFill>
            </a:endParaRPr>
          </a:p>
          <a:p>
            <a:r>
              <a:rPr lang="zh-CN" altLang="en-US" sz="1200">
                <a:solidFill>
                  <a:schemeClr val="tx1"/>
                </a:solidFill>
                <a:sym typeface="+mn-ea"/>
              </a:rPr>
              <a:t>4）将第26行的“i&lt;26”改为“i&lt;16”，程序运行结果不会改变。（ ）×</a:t>
            </a:r>
            <a:endParaRPr lang="zh-CN" altLang="en-US" sz="1200">
              <a:solidFill>
                <a:schemeClr val="tx1"/>
              </a:solidFill>
            </a:endParaRPr>
          </a:p>
          <a:p>
            <a:r>
              <a:rPr lang="zh-CN" altLang="en-US" sz="1200">
                <a:solidFill>
                  <a:schemeClr val="tx1"/>
                </a:solidFill>
                <a:sym typeface="+mn-ea"/>
              </a:rPr>
              <a:t>这里改了之后，decoder数组会少一段，影响输出。</a:t>
            </a:r>
            <a:endParaRPr lang="zh-CN" altLang="en-US" sz="1200">
              <a:solidFill>
                <a:schemeClr val="tx1"/>
              </a:solidFill>
            </a:endParaRPr>
          </a:p>
          <a:p>
            <a:endParaRPr lang="zh-CN" altLang="en-US" sz="1200">
              <a:solidFill>
                <a:schemeClr val="tx1"/>
              </a:solidFill>
              <a:sym typeface="+mn-ea"/>
            </a:endParaRPr>
          </a:p>
          <a:p>
            <a:r>
              <a:rPr lang="zh-CN" altLang="en-US" sz="1200">
                <a:solidFill>
                  <a:schemeClr val="tx1"/>
                </a:solidFill>
                <a:sym typeface="+mn-ea"/>
              </a:rPr>
              <a:t>● 单选题</a:t>
            </a:r>
            <a:endParaRPr lang="zh-CN" altLang="en-US" sz="1200">
              <a:solidFill>
                <a:schemeClr val="tx1"/>
              </a:solidFill>
            </a:endParaRPr>
          </a:p>
          <a:p>
            <a:r>
              <a:rPr lang="zh-CN" altLang="en-US" sz="1200">
                <a:solidFill>
                  <a:schemeClr val="tx1"/>
                </a:solidFill>
                <a:sym typeface="+mn-ea"/>
              </a:rPr>
              <a:t>5）若输出的字符串为“ABCABCABCA”，则下列说法正确的是（ ）。</a:t>
            </a:r>
            <a:r>
              <a:rPr lang="en-US" altLang="zh-CN" sz="1200">
                <a:solidFill>
                  <a:schemeClr val="tx1"/>
                </a:solidFill>
                <a:sym typeface="+mn-ea"/>
              </a:rPr>
              <a:t>A</a:t>
            </a:r>
            <a:endParaRPr lang="zh-CN" altLang="en-US" sz="1200">
              <a:solidFill>
                <a:schemeClr val="tx1"/>
              </a:solidFill>
            </a:endParaRPr>
          </a:p>
          <a:p>
            <a:r>
              <a:rPr lang="zh-CN" altLang="en-US" sz="1200">
                <a:solidFill>
                  <a:schemeClr val="tx1"/>
                </a:solidFill>
                <a:sym typeface="+mn-ea"/>
              </a:rPr>
              <a:t>A. 输入的字符串中既有A又有P </a:t>
            </a:r>
            <a:r>
              <a:rPr lang="en-US" altLang="zh-CN" sz="1200">
                <a:solidFill>
                  <a:schemeClr val="tx1"/>
                </a:solidFill>
                <a:sym typeface="+mn-ea"/>
              </a:rPr>
              <a:t>   </a:t>
            </a:r>
            <a:r>
              <a:rPr lang="zh-CN" altLang="en-US" sz="1200">
                <a:solidFill>
                  <a:schemeClr val="tx1"/>
                </a:solidFill>
                <a:sym typeface="+mn-ea"/>
              </a:rPr>
              <a:t>B. 输入的字符串中既有S又有B </a:t>
            </a:r>
            <a:endParaRPr lang="zh-CN" altLang="en-US" sz="1200">
              <a:solidFill>
                <a:schemeClr val="tx1"/>
              </a:solidFill>
            </a:endParaRPr>
          </a:p>
          <a:p>
            <a:r>
              <a:rPr lang="zh-CN" altLang="en-US" sz="1200">
                <a:solidFill>
                  <a:schemeClr val="tx1"/>
                </a:solidFill>
                <a:sym typeface="+mn-ea"/>
              </a:rPr>
              <a:t>C. 输入的字符串中既有S又有P </a:t>
            </a:r>
            <a:r>
              <a:rPr lang="en-US" altLang="zh-CN" sz="1200">
                <a:solidFill>
                  <a:schemeClr val="tx1"/>
                </a:solidFill>
                <a:sym typeface="+mn-ea"/>
              </a:rPr>
              <a:t>   </a:t>
            </a:r>
            <a:r>
              <a:rPr lang="zh-CN" altLang="en-US" sz="1200">
                <a:solidFill>
                  <a:schemeClr val="tx1"/>
                </a:solidFill>
                <a:sym typeface="+mn-ea"/>
              </a:rPr>
              <a:t>D. 输入的字符串中既有A又有B</a:t>
            </a:r>
            <a:endParaRPr lang="zh-CN" altLang="en-US" sz="1200">
              <a:solidFill>
                <a:schemeClr val="tx1"/>
              </a:solidFill>
            </a:endParaRPr>
          </a:p>
          <a:p>
            <a:r>
              <a:rPr lang="zh-CN" altLang="en-US" sz="1200">
                <a:solidFill>
                  <a:schemeClr val="tx1"/>
                </a:solidFill>
                <a:sym typeface="+mn-ea"/>
              </a:rPr>
              <a:t>输出中有ABC，对应decoder[2]、decoder[18]、decoder[15],则输入的字符分别为字符C S P。</a:t>
            </a:r>
            <a:endParaRPr lang="zh-CN" altLang="en-US" sz="1200">
              <a:solidFill>
                <a:schemeClr val="tx1"/>
              </a:solidFill>
            </a:endParaRPr>
          </a:p>
          <a:p>
            <a:endParaRPr lang="zh-CN" altLang="en-US" sz="1200">
              <a:solidFill>
                <a:schemeClr val="tx1"/>
              </a:solidFill>
              <a:sym typeface="+mn-ea"/>
            </a:endParaRPr>
          </a:p>
          <a:p>
            <a:r>
              <a:rPr lang="zh-CN" altLang="en-US" sz="1200">
                <a:solidFill>
                  <a:schemeClr val="tx1"/>
                </a:solidFill>
                <a:sym typeface="+mn-ea"/>
              </a:rPr>
              <a:t>6）若输出的字符串为“CSPCSPCSPCSPCSP”，则下列说法正确的是（ ）。D</a:t>
            </a:r>
            <a:endParaRPr lang="zh-CN" altLang="en-US" sz="1200">
              <a:solidFill>
                <a:schemeClr val="tx1"/>
              </a:solidFill>
            </a:endParaRPr>
          </a:p>
          <a:p>
            <a:r>
              <a:rPr lang="zh-CN" altLang="en-US" sz="1200">
                <a:solidFill>
                  <a:schemeClr val="tx1"/>
                </a:solidFill>
                <a:sym typeface="+mn-ea"/>
              </a:rPr>
              <a:t>A. 输入的字符串中既有了又有R</a:t>
            </a:r>
            <a:r>
              <a:rPr lang="en-US" altLang="zh-CN" sz="1200">
                <a:solidFill>
                  <a:schemeClr val="tx1"/>
                </a:solidFill>
                <a:sym typeface="+mn-ea"/>
              </a:rPr>
              <a:t>   </a:t>
            </a:r>
            <a:r>
              <a:rPr lang="zh-CN" altLang="en-US" sz="1200">
                <a:solidFill>
                  <a:schemeClr val="tx1"/>
                </a:solidFill>
                <a:sym typeface="+mn-ea"/>
              </a:rPr>
              <a:t>B. 输入的字符串中既有P又有K </a:t>
            </a:r>
            <a:endParaRPr lang="zh-CN" altLang="en-US" sz="1200">
              <a:solidFill>
                <a:schemeClr val="tx1"/>
              </a:solidFill>
            </a:endParaRPr>
          </a:p>
          <a:p>
            <a:r>
              <a:rPr lang="zh-CN" altLang="en-US" sz="1200">
                <a:solidFill>
                  <a:schemeClr val="tx1"/>
                </a:solidFill>
                <a:sym typeface="+mn-ea"/>
              </a:rPr>
              <a:t>C. 输入的字符串中既有了又有K </a:t>
            </a:r>
            <a:r>
              <a:rPr lang="en-US" altLang="zh-CN" sz="1200">
                <a:solidFill>
                  <a:schemeClr val="tx1"/>
                </a:solidFill>
                <a:sym typeface="+mn-ea"/>
              </a:rPr>
              <a:t>   </a:t>
            </a:r>
            <a:r>
              <a:rPr lang="zh-CN" altLang="en-US" sz="1200">
                <a:solidFill>
                  <a:schemeClr val="tx1"/>
                </a:solidFill>
                <a:sym typeface="+mn-ea"/>
              </a:rPr>
              <a:t>D. 输入的字符串中既有P又有R</a:t>
            </a:r>
            <a:endParaRPr lang="zh-CN" altLang="en-US" sz="1200">
              <a:solidFill>
                <a:schemeClr val="tx1"/>
              </a:solidFill>
            </a:endParaRPr>
          </a:p>
          <a:p>
            <a:r>
              <a:rPr lang="zh-CN" altLang="en-US" sz="1200">
                <a:solidFill>
                  <a:schemeClr val="tx1"/>
                </a:solidFill>
                <a:sym typeface="+mn-ea"/>
              </a:rPr>
              <a:t>输出中有ABC，对应decoder[15]、decoder[17]、decoder[13],则输入的字符分别为字符P R N。</a:t>
            </a:r>
            <a:endParaRPr lang="zh-CN" altLang="en-US" sz="1200">
              <a:solidFill>
                <a:schemeClr val="tx1"/>
              </a:solidFill>
              <a:sym typeface="+mn-ea"/>
            </a:endParaRPr>
          </a:p>
        </p:txBody>
      </p:sp>
      <p:sp>
        <p:nvSpPr>
          <p:cNvPr id="7" name="文本框 6"/>
          <p:cNvSpPr txBox="1"/>
          <p:nvPr>
            <p:custDataLst>
              <p:tags r:id="rId4"/>
            </p:custDataLst>
          </p:nvPr>
        </p:nvSpPr>
        <p:spPr>
          <a:xfrm>
            <a:off x="2202988" y="1066800"/>
            <a:ext cx="2282487" cy="5487002"/>
          </a:xfrm>
          <a:prstGeom prst="rect">
            <a:avLst/>
          </a:prstGeom>
          <a:noFill/>
        </p:spPr>
        <p:txBody>
          <a:bodyPr wrap="square" rtlCol="0" anchor="t">
            <a:normAutofit lnSpcReduction="10000"/>
          </a:bodyPr>
          <a:p>
            <a:endParaRPr lang="zh-CN" altLang="en-US" sz="1000">
              <a:solidFill>
                <a:schemeClr val="tx1"/>
              </a:solidFill>
            </a:endParaRPr>
          </a:p>
          <a:p>
            <a:r>
              <a:rPr lang="zh-CN" altLang="en-US" sz="1000">
                <a:solidFill>
                  <a:schemeClr val="tx1"/>
                </a:solidFill>
                <a:sym typeface="+mn-ea"/>
              </a:rPr>
              <a:t>1.</a:t>
            </a:r>
            <a:endParaRPr lang="zh-CN" altLang="en-US" sz="1000">
              <a:solidFill>
                <a:schemeClr val="tx1"/>
              </a:solidFill>
            </a:endParaRPr>
          </a:p>
          <a:p>
            <a:r>
              <a:rPr lang="zh-CN" altLang="en-US" sz="1000">
                <a:solidFill>
                  <a:schemeClr val="tx1"/>
                </a:solidFill>
                <a:sym typeface="+mn-ea"/>
              </a:rPr>
              <a:t>01 #include &lt;cstdlib&gt;</a:t>
            </a:r>
            <a:endParaRPr lang="zh-CN" altLang="en-US" sz="1000">
              <a:solidFill>
                <a:schemeClr val="tx1"/>
              </a:solidFill>
            </a:endParaRPr>
          </a:p>
          <a:p>
            <a:r>
              <a:rPr lang="zh-CN" altLang="en-US" sz="1000">
                <a:solidFill>
                  <a:schemeClr val="tx1"/>
                </a:solidFill>
                <a:sym typeface="+mn-ea"/>
              </a:rPr>
              <a:t>02 #include &lt;iostream&gt;</a:t>
            </a:r>
            <a:endParaRPr lang="zh-CN" altLang="en-US" sz="1000">
              <a:solidFill>
                <a:schemeClr val="tx1"/>
              </a:solidFill>
            </a:endParaRPr>
          </a:p>
          <a:p>
            <a:r>
              <a:rPr lang="zh-CN" altLang="en-US" sz="1000">
                <a:solidFill>
                  <a:schemeClr val="tx1"/>
                </a:solidFill>
                <a:sym typeface="+mn-ea"/>
              </a:rPr>
              <a:t>03 using namespace std;</a:t>
            </a:r>
            <a:endParaRPr lang="zh-CN" altLang="en-US" sz="1000">
              <a:solidFill>
                <a:schemeClr val="tx1"/>
              </a:solidFill>
            </a:endParaRPr>
          </a:p>
          <a:p>
            <a:r>
              <a:rPr lang="zh-CN" altLang="en-US" sz="1000">
                <a:solidFill>
                  <a:schemeClr val="tx1"/>
                </a:solidFill>
                <a:sym typeface="+mn-ea"/>
              </a:rPr>
              <a:t>04</a:t>
            </a:r>
            <a:endParaRPr lang="zh-CN" altLang="en-US" sz="1000">
              <a:solidFill>
                <a:schemeClr val="tx1"/>
              </a:solidFill>
            </a:endParaRPr>
          </a:p>
          <a:p>
            <a:r>
              <a:rPr lang="zh-CN" altLang="en-US" sz="1000">
                <a:solidFill>
                  <a:schemeClr val="tx1"/>
                </a:solidFill>
                <a:sym typeface="+mn-ea"/>
              </a:rPr>
              <a:t>05 char encoder[26]= {'C','S','P',0};</a:t>
            </a:r>
            <a:endParaRPr lang="zh-CN" altLang="en-US" sz="1000">
              <a:solidFill>
                <a:schemeClr val="tx1"/>
              </a:solidFill>
            </a:endParaRPr>
          </a:p>
          <a:p>
            <a:r>
              <a:rPr lang="zh-CN" altLang="en-US" sz="1000">
                <a:solidFill>
                  <a:schemeClr val="tx1"/>
                </a:solidFill>
                <a:sym typeface="+mn-ea"/>
              </a:rPr>
              <a:t>06 char decoder[26];</a:t>
            </a:r>
            <a:endParaRPr lang="zh-CN" altLang="en-US" sz="1000">
              <a:solidFill>
                <a:schemeClr val="tx1"/>
              </a:solidFill>
            </a:endParaRPr>
          </a:p>
          <a:p>
            <a:r>
              <a:rPr lang="zh-CN" altLang="en-US" sz="1000">
                <a:solidFill>
                  <a:schemeClr val="tx1"/>
                </a:solidFill>
                <a:sym typeface="+mn-ea"/>
              </a:rPr>
              <a:t>07</a:t>
            </a:r>
            <a:endParaRPr lang="zh-CN" altLang="en-US" sz="1000">
              <a:solidFill>
                <a:schemeClr val="tx1"/>
              </a:solidFill>
            </a:endParaRPr>
          </a:p>
          <a:p>
            <a:r>
              <a:rPr lang="zh-CN" altLang="en-US" sz="1000">
                <a:solidFill>
                  <a:schemeClr val="tx1"/>
                </a:solidFill>
                <a:sym typeface="+mn-ea"/>
              </a:rPr>
              <a:t>08 string st;</a:t>
            </a:r>
            <a:endParaRPr lang="zh-CN" altLang="en-US" sz="1000">
              <a:solidFill>
                <a:schemeClr val="tx1"/>
              </a:solidFill>
            </a:endParaRPr>
          </a:p>
          <a:p>
            <a:r>
              <a:rPr lang="zh-CN" altLang="en-US" sz="1000">
                <a:solidFill>
                  <a:schemeClr val="tx1"/>
                </a:solidFill>
                <a:sym typeface="+mn-ea"/>
              </a:rPr>
              <a:t>09</a:t>
            </a:r>
            <a:endParaRPr lang="zh-CN" altLang="en-US" sz="1000">
              <a:solidFill>
                <a:schemeClr val="tx1"/>
              </a:solidFill>
            </a:endParaRPr>
          </a:p>
          <a:p>
            <a:r>
              <a:rPr lang="zh-CN" altLang="en-US" sz="1000">
                <a:solidFill>
                  <a:schemeClr val="tx1"/>
                </a:solidFill>
                <a:sym typeface="+mn-ea"/>
              </a:rPr>
              <a:t>10 int main() {</a:t>
            </a:r>
            <a:endParaRPr lang="zh-CN" altLang="en-US" sz="1000">
              <a:solidFill>
                <a:schemeClr val="tx1"/>
              </a:solidFill>
            </a:endParaRPr>
          </a:p>
          <a:p>
            <a:r>
              <a:rPr lang="zh-CN" altLang="en-US" sz="1000">
                <a:solidFill>
                  <a:schemeClr val="tx1"/>
                </a:solidFill>
                <a:sym typeface="+mn-ea"/>
              </a:rPr>
              <a:t>11 int k = 0;</a:t>
            </a:r>
            <a:endParaRPr lang="zh-CN" altLang="en-US" sz="1000">
              <a:solidFill>
                <a:schemeClr val="tx1"/>
              </a:solidFill>
            </a:endParaRPr>
          </a:p>
          <a:p>
            <a:r>
              <a:rPr lang="zh-CN" altLang="en-US" sz="1000">
                <a:solidFill>
                  <a:schemeClr val="tx1"/>
                </a:solidFill>
                <a:sym typeface="+mn-ea"/>
              </a:rPr>
              <a:t>12 for(int i = 0i&lt; 26++i)</a:t>
            </a:r>
            <a:endParaRPr lang="zh-CN" altLang="en-US" sz="1000">
              <a:solidFill>
                <a:schemeClr val="tx1"/>
              </a:solidFill>
            </a:endParaRPr>
          </a:p>
          <a:p>
            <a:r>
              <a:rPr lang="zh-CN" altLang="en-US" sz="1000">
                <a:solidFill>
                  <a:schemeClr val="tx1"/>
                </a:solidFill>
                <a:sym typeface="+mn-ea"/>
              </a:rPr>
              <a:t>13  if(encoder[i] != 0)++k;</a:t>
            </a:r>
            <a:endParaRPr lang="zh-CN" altLang="en-US" sz="1000">
              <a:solidFill>
                <a:schemeClr val="tx1"/>
              </a:solidFill>
            </a:endParaRPr>
          </a:p>
          <a:p>
            <a:r>
              <a:rPr lang="zh-CN" altLang="en-US" sz="1000">
                <a:solidFill>
                  <a:schemeClr val="tx1"/>
                </a:solidFill>
                <a:sym typeface="+mn-ea"/>
              </a:rPr>
              <a:t>14 for(char x = 'A'x&lt;= 'Z'++x){</a:t>
            </a:r>
            <a:endParaRPr lang="zh-CN" altLang="en-US" sz="1000">
              <a:solidFill>
                <a:schemeClr val="tx1"/>
              </a:solidFill>
            </a:endParaRPr>
          </a:p>
          <a:p>
            <a:r>
              <a:rPr lang="zh-CN" altLang="en-US" sz="1000">
                <a:solidFill>
                  <a:schemeClr val="tx1"/>
                </a:solidFill>
                <a:sym typeface="+mn-ea"/>
              </a:rPr>
              <a:t>15  bool flag = true;</a:t>
            </a:r>
            <a:endParaRPr lang="zh-CN" altLang="en-US" sz="1000">
              <a:solidFill>
                <a:schemeClr val="tx1"/>
              </a:solidFill>
            </a:endParaRPr>
          </a:p>
          <a:p>
            <a:r>
              <a:rPr lang="zh-CN" altLang="en-US" sz="1000">
                <a:solidFill>
                  <a:schemeClr val="tx1"/>
                </a:solidFill>
                <a:sym typeface="+mn-ea"/>
              </a:rPr>
              <a:t>16  for(int i= 0; i&lt; 26; ++i)</a:t>
            </a:r>
            <a:endParaRPr lang="zh-CN" altLang="en-US" sz="1000">
              <a:solidFill>
                <a:schemeClr val="tx1"/>
              </a:solidFill>
            </a:endParaRPr>
          </a:p>
          <a:p>
            <a:r>
              <a:rPr lang="zh-CN" altLang="en-US" sz="1000">
                <a:solidFill>
                  <a:schemeClr val="tx1"/>
                </a:solidFill>
                <a:sym typeface="+mn-ea"/>
              </a:rPr>
              <a:t>17    if (encoder[i] == x) {</a:t>
            </a:r>
            <a:endParaRPr lang="zh-CN" altLang="en-US" sz="1000">
              <a:solidFill>
                <a:schemeClr val="tx1"/>
              </a:solidFill>
            </a:endParaRPr>
          </a:p>
          <a:p>
            <a:r>
              <a:rPr lang="zh-CN" altLang="en-US" sz="1000">
                <a:solidFill>
                  <a:schemeClr val="tx1"/>
                </a:solidFill>
                <a:sym typeface="+mn-ea"/>
              </a:rPr>
              <a:t>18     flag = false;</a:t>
            </a:r>
            <a:endParaRPr lang="zh-CN" altLang="en-US" sz="1000">
              <a:solidFill>
                <a:schemeClr val="tx1"/>
              </a:solidFill>
            </a:endParaRPr>
          </a:p>
          <a:p>
            <a:r>
              <a:rPr lang="zh-CN" altLang="en-US" sz="1000">
                <a:solidFill>
                  <a:schemeClr val="tx1"/>
                </a:solidFill>
                <a:sym typeface="+mn-ea"/>
              </a:rPr>
              <a:t>19     break;</a:t>
            </a:r>
            <a:endParaRPr lang="zh-CN" altLang="en-US" sz="1000">
              <a:solidFill>
                <a:schemeClr val="tx1"/>
              </a:solidFill>
            </a:endParaRPr>
          </a:p>
          <a:p>
            <a:r>
              <a:rPr lang="zh-CN" altLang="en-US" sz="1000">
                <a:solidFill>
                  <a:schemeClr val="tx1"/>
                </a:solidFill>
                <a:sym typeface="+mn-ea"/>
              </a:rPr>
              <a:t>20 }</a:t>
            </a:r>
            <a:endParaRPr lang="zh-CN" altLang="en-US" sz="1000">
              <a:solidFill>
                <a:schemeClr val="tx1"/>
              </a:solidFill>
            </a:endParaRPr>
          </a:p>
          <a:p>
            <a:r>
              <a:rPr lang="zh-CN" altLang="en-US" sz="1000">
                <a:solidFill>
                  <a:schemeClr val="tx1"/>
                </a:solidFill>
                <a:sym typeface="+mn-ea"/>
              </a:rPr>
              <a:t>21 if (flag) {</a:t>
            </a:r>
            <a:endParaRPr lang="zh-CN" altLang="en-US" sz="1000">
              <a:solidFill>
                <a:schemeClr val="tx1"/>
              </a:solidFill>
            </a:endParaRPr>
          </a:p>
          <a:p>
            <a:r>
              <a:rPr lang="zh-CN" altLang="en-US" sz="1000">
                <a:solidFill>
                  <a:schemeClr val="tx1"/>
                </a:solidFill>
                <a:sym typeface="+mn-ea"/>
              </a:rPr>
              <a:t>22encoder[k]=x;</a:t>
            </a:r>
            <a:endParaRPr lang="zh-CN" altLang="en-US" sz="1000">
              <a:solidFill>
                <a:schemeClr val="tx1"/>
              </a:solidFill>
            </a:endParaRPr>
          </a:p>
          <a:p>
            <a:r>
              <a:rPr lang="zh-CN" altLang="en-US" sz="1000">
                <a:solidFill>
                  <a:schemeClr val="tx1"/>
                </a:solidFill>
                <a:sym typeface="+mn-ea"/>
              </a:rPr>
              <a:t>23++k; </a:t>
            </a:r>
            <a:endParaRPr lang="zh-CN" altLang="en-US" sz="1000">
              <a:solidFill>
                <a:schemeClr val="tx1"/>
              </a:solidFill>
            </a:endParaRPr>
          </a:p>
          <a:p>
            <a:r>
              <a:rPr lang="zh-CN" altLang="en-US" sz="1000">
                <a:solidFill>
                  <a:schemeClr val="tx1"/>
                </a:solidFill>
                <a:sym typeface="+mn-ea"/>
              </a:rPr>
              <a:t>24 }</a:t>
            </a:r>
            <a:endParaRPr lang="zh-CN" altLang="en-US" sz="1000">
              <a:solidFill>
                <a:schemeClr val="tx1"/>
              </a:solidFill>
            </a:endParaRPr>
          </a:p>
          <a:p>
            <a:r>
              <a:rPr lang="zh-CN" altLang="en-US" sz="1000">
                <a:solidFill>
                  <a:schemeClr val="tx1"/>
                </a:solidFill>
                <a:sym typeface="+mn-ea"/>
              </a:rPr>
              <a:t>25 }</a:t>
            </a:r>
            <a:endParaRPr lang="zh-CN" altLang="en-US" sz="1000">
              <a:solidFill>
                <a:schemeClr val="tx1"/>
              </a:solidFill>
            </a:endParaRPr>
          </a:p>
          <a:p>
            <a:r>
              <a:rPr lang="zh-CN" altLang="en-US" sz="1000">
                <a:solidFill>
                  <a:schemeClr val="tx1"/>
                </a:solidFill>
                <a:sym typeface="+mn-ea"/>
              </a:rPr>
              <a:t>26 for(inti = 0;i&lt; 26;++i)</a:t>
            </a:r>
            <a:endParaRPr lang="zh-CN" altLang="en-US" sz="1000">
              <a:solidFill>
                <a:schemeClr val="tx1"/>
              </a:solidFill>
            </a:endParaRPr>
          </a:p>
          <a:p>
            <a:r>
              <a:rPr lang="zh-CN" altLang="en-US" sz="1000">
                <a:solidFill>
                  <a:schemeClr val="tx1"/>
                </a:solidFill>
                <a:sym typeface="+mn-ea"/>
              </a:rPr>
              <a:t>27 decoder[encoder[i]-'A']=i＋'A';</a:t>
            </a:r>
            <a:endParaRPr lang="zh-CN" altLang="en-US" sz="1000">
              <a:solidFill>
                <a:schemeClr val="tx1"/>
              </a:solidFill>
            </a:endParaRPr>
          </a:p>
          <a:p>
            <a:r>
              <a:rPr lang="zh-CN" altLang="en-US" sz="1000">
                <a:solidFill>
                  <a:schemeClr val="tx1"/>
                </a:solidFill>
                <a:sym typeface="+mn-ea"/>
              </a:rPr>
              <a:t>28 cin &gt;&gt; st;</a:t>
            </a:r>
            <a:endParaRPr lang="zh-CN" altLang="en-US" sz="1000">
              <a:solidFill>
                <a:schemeClr val="tx1"/>
              </a:solidFill>
            </a:endParaRPr>
          </a:p>
          <a:p>
            <a:r>
              <a:rPr lang="zh-CN" altLang="en-US" sz="1000">
                <a:solidFill>
                  <a:schemeClr val="tx1"/>
                </a:solidFill>
                <a:sym typeface="+mn-ea"/>
              </a:rPr>
              <a:t>29 for(int i = 0; i&lt; st.length(); ++i)</a:t>
            </a:r>
            <a:endParaRPr lang="zh-CN" altLang="en-US" sz="1000">
              <a:solidFill>
                <a:schemeClr val="tx1"/>
              </a:solidFill>
            </a:endParaRPr>
          </a:p>
          <a:p>
            <a:r>
              <a:rPr lang="zh-CN" altLang="en-US" sz="1000">
                <a:solidFill>
                  <a:schemeClr val="tx1"/>
                </a:solidFill>
                <a:sym typeface="+mn-ea"/>
              </a:rPr>
              <a:t>30  st[i]=decoder[st[i]-'A']; </a:t>
            </a:r>
            <a:endParaRPr lang="zh-CN" altLang="en-US" sz="1000">
              <a:solidFill>
                <a:schemeClr val="tx1"/>
              </a:solidFill>
            </a:endParaRPr>
          </a:p>
          <a:p>
            <a:r>
              <a:rPr lang="zh-CN" altLang="en-US" sz="1000">
                <a:solidFill>
                  <a:schemeClr val="tx1"/>
                </a:solidFill>
                <a:sym typeface="+mn-ea"/>
              </a:rPr>
              <a:t>31 cout &lt;&lt; st;</a:t>
            </a:r>
            <a:endParaRPr lang="zh-CN" altLang="en-US" sz="1000">
              <a:solidFill>
                <a:schemeClr val="tx1"/>
              </a:solidFill>
            </a:endParaRPr>
          </a:p>
          <a:p>
            <a:r>
              <a:rPr lang="zh-CN" altLang="en-US" sz="1000">
                <a:solidFill>
                  <a:schemeClr val="tx1"/>
                </a:solidFill>
                <a:sym typeface="+mn-ea"/>
              </a:rPr>
              <a:t>32 return 0;</a:t>
            </a:r>
            <a:endParaRPr lang="zh-CN" altLang="en-US" sz="1000">
              <a:solidFill>
                <a:schemeClr val="tx1"/>
              </a:solidFill>
            </a:endParaRPr>
          </a:p>
          <a:p>
            <a:r>
              <a:rPr lang="zh-CN" altLang="en-US" sz="1000">
                <a:solidFill>
                  <a:schemeClr val="tx1"/>
                </a:solidFill>
                <a:sym typeface="+mn-ea"/>
              </a:rPr>
              <a:t>33 }</a:t>
            </a:r>
            <a:endParaRPr lang="zh-CN" altLang="en-US" sz="1000">
              <a:solidFill>
                <a:schemeClr val="tx1"/>
              </a:solidFill>
            </a:endParaRPr>
          </a:p>
          <a:p>
            <a:endParaRPr lang="zh-CN" altLang="en-US" sz="1000">
              <a:solidFill>
                <a:schemeClr val="tx1"/>
              </a:solidFill>
            </a:endParaRPr>
          </a:p>
        </p:txBody>
      </p:sp>
    </p:spTree>
    <p:custDataLst>
      <p:tags r:id="rId5"/>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324485" y="0"/>
            <a:ext cx="5149850" cy="3599815"/>
          </a:xfrm>
          <a:prstGeom prst="rect">
            <a:avLst/>
          </a:prstGeom>
        </p:spPr>
        <p:txBody>
          <a:bodyPr wrap="square">
            <a:spAutoFit/>
          </a:bodyPr>
          <a:p>
            <a:pPr marL="0" indent="0" defTabSz="266700">
              <a:spcAft>
                <a:spcPct val="0"/>
              </a:spcAft>
            </a:pPr>
            <a:r>
              <a:rPr lang="en-US" altLang="zh-CN" sz="1200" b="0" i="0">
                <a:solidFill>
                  <a:srgbClr val="222222"/>
                </a:solidFill>
                <a:latin typeface="Arial" panose="020B0604020202020204"/>
                <a:ea typeface="Arial" panose="020B0604020202020204"/>
              </a:rPr>
              <a:t>(</a:t>
            </a:r>
            <a:r>
              <a:rPr lang="en-US" altLang="zh-CN" sz="1200" b="0" i="0">
                <a:solidFill>
                  <a:srgbClr val="000000"/>
                </a:solidFill>
                <a:latin typeface="微软雅黑" panose="020B0503020204020204" charset="-122"/>
                <a:ea typeface="微软雅黑" panose="020B0503020204020204" charset="-122"/>
              </a:rPr>
              <a:t>2023</a:t>
            </a:r>
            <a:r>
              <a:rPr lang="zh-CN" altLang="en-US" sz="1200" b="0" i="0">
                <a:solidFill>
                  <a:srgbClr val="000000"/>
                </a:solidFill>
                <a:latin typeface="微软雅黑" panose="020B0503020204020204" charset="-122"/>
                <a:ea typeface="微软雅黑" panose="020B0503020204020204" charset="-122"/>
              </a:rPr>
              <a:t>年</a:t>
            </a:r>
            <a:r>
              <a:rPr lang="en-US" altLang="zh-CN" sz="1200" b="0" i="0">
                <a:solidFill>
                  <a:srgbClr val="000000"/>
                </a:solidFill>
                <a:latin typeface="微软雅黑" panose="020B0503020204020204" charset="-122"/>
                <a:ea typeface="微软雅黑" panose="020B0503020204020204" charset="-122"/>
              </a:rPr>
              <a:t>CSP-J</a:t>
            </a:r>
            <a:r>
              <a:rPr lang="en-US" altLang="zh-CN" sz="1200" b="0" i="0">
                <a:solidFill>
                  <a:srgbClr val="222222"/>
                </a:solidFill>
                <a:latin typeface="Arial" panose="020B0604020202020204"/>
                <a:ea typeface="Arial" panose="020B0604020202020204"/>
              </a:rPr>
              <a:t>)</a:t>
            </a:r>
            <a:r>
              <a:rPr lang="zh-CN" altLang="en-US" sz="1200" b="0" i="0">
                <a:solidFill>
                  <a:srgbClr val="222222"/>
                </a:solidFill>
                <a:latin typeface="宋体" panose="02010600030101010101" pitchFamily="2" charset="-122"/>
                <a:ea typeface="宋体" panose="02010600030101010101" pitchFamily="2" charset="-122"/>
              </a:rPr>
              <a:t>程序阅读</a:t>
            </a:r>
            <a:r>
              <a:rPr lang="en-US" altLang="zh-CN" sz="1200" b="0" i="0">
                <a:solidFill>
                  <a:srgbClr val="222222"/>
                </a:solidFill>
                <a:latin typeface="Arial" panose="020B0604020202020204"/>
                <a:ea typeface="宋体" panose="02010600030101010101" pitchFamily="2" charset="-122"/>
              </a:rPr>
              <a:t>①</a:t>
            </a:r>
            <a:endParaRPr lang="en-US" altLang="zh-CN" sz="1200" b="0" i="0">
              <a:solidFill>
                <a:srgbClr val="222222"/>
              </a:solidFill>
              <a:latin typeface="Arial" panose="020B06040202020202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01 #include&lt;iostream&gt;</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02 #include&lt;cmath&gt;</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03 using namespace std;</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04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05 double f(double a,double b,double c){</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06     double s=(a+b+c)/2;</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07     return sqrt(s*(s-a)*(s-b)*(s-c));</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08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09</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10 int main(){</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11    cout.flags(ios::fixed);</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12    cout.precision(4);</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13    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14    int a,b,c;</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15    cin&gt;&gt;a&gt;&gt;b&gt;&gt;c;</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16    cout&lt;&lt;f(a,b,c)&lt;&lt;endl;</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17    return 0;</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18 }</a:t>
            </a:r>
            <a:endParaRPr lang="en-US" altLang="zh-CN" sz="1200" b="0" i="0">
              <a:solidFill>
                <a:srgbClr val="222222"/>
              </a:solidFill>
              <a:latin typeface="Courier New" panose="02070309020205020404"/>
              <a:ea typeface="宋体" panose="02010600030101010101" pitchFamily="2" charset="-122"/>
            </a:endParaRPr>
          </a:p>
        </p:txBody>
      </p:sp>
      <p:pic>
        <p:nvPicPr>
          <p:cNvPr id="5" name="图片 4"/>
          <p:cNvPicPr/>
          <p:nvPr/>
        </p:nvPicPr>
        <p:blipFill>
          <a:blip r:embed="rId1"/>
        </p:blipFill>
        <p:spPr>
          <a:xfrm>
            <a:off x="6096000" y="923667"/>
            <a:ext cx="5521223" cy="578287"/>
          </a:xfrm>
          <a:prstGeom prst="rect">
            <a:avLst/>
          </a:prstGeom>
        </p:spPr>
      </p:pic>
      <p:sp>
        <p:nvSpPr>
          <p:cNvPr id="6" name="文本框 5"/>
          <p:cNvSpPr txBox="1"/>
          <p:nvPr/>
        </p:nvSpPr>
        <p:spPr>
          <a:xfrm>
            <a:off x="5041900" y="206375"/>
            <a:ext cx="6879590" cy="14492605"/>
          </a:xfrm>
          <a:prstGeom prst="rect">
            <a:avLst/>
          </a:prstGeom>
        </p:spPr>
        <p:txBody>
          <a:bodyPr>
            <a:noAutofit/>
          </a:bodyPr>
          <a:p>
            <a:pPr marL="0" indent="0" defTabSz="266700">
              <a:spcAft>
                <a:spcPct val="0"/>
              </a:spcAft>
            </a:pPr>
            <a:r>
              <a:rPr lang="zh-CN" altLang="en-US" sz="1400">
                <a:solidFill>
                  <a:srgbClr val="222222"/>
                </a:solidFill>
                <a:latin typeface="宋体" panose="02010600030101010101" pitchFamily="2" charset="-122"/>
                <a:ea typeface="宋体" panose="02010600030101010101" pitchFamily="2" charset="-122"/>
                <a:sym typeface="+mn-ea"/>
              </a:rPr>
              <a:t>假设输入的所有数都为不超过</a:t>
            </a:r>
            <a:r>
              <a:rPr lang="en-US" altLang="zh-CN" sz="1400">
                <a:solidFill>
                  <a:srgbClr val="222222"/>
                </a:solidFill>
                <a:latin typeface="Arial" panose="020B0604020202020204"/>
                <a:ea typeface="宋体" panose="02010600030101010101" pitchFamily="2" charset="-122"/>
                <a:sym typeface="+mn-ea"/>
              </a:rPr>
              <a:t>1000</a:t>
            </a:r>
            <a:r>
              <a:rPr lang="zh-CN" altLang="en-US" sz="1400">
                <a:solidFill>
                  <a:srgbClr val="222222"/>
                </a:solidFill>
                <a:latin typeface="宋体" panose="02010600030101010101" pitchFamily="2" charset="-122"/>
                <a:ea typeface="宋体" panose="02010600030101010101" pitchFamily="2" charset="-122"/>
                <a:sym typeface="+mn-ea"/>
              </a:rPr>
              <a:t>的正整数，完成下面的判断题和单选题：</a:t>
            </a:r>
            <a:endParaRPr lang="zh-CN" altLang="en-US" sz="1400" b="0" i="0">
              <a:solidFill>
                <a:srgbClr val="222222"/>
              </a:solidFill>
              <a:latin typeface="宋体" panose="02010600030101010101" pitchFamily="2" charset="-122"/>
              <a:ea typeface="宋体" panose="02010600030101010101" pitchFamily="2" charset="-122"/>
            </a:endParaRPr>
          </a:p>
          <a:p>
            <a:pPr marL="0" indent="0" defTabSz="266700">
              <a:spcAft>
                <a:spcPct val="0"/>
              </a:spcAft>
            </a:pPr>
            <a:r>
              <a:rPr lang="en-US" altLang="zh-CN" sz="1400">
                <a:solidFill>
                  <a:srgbClr val="222222"/>
                </a:solidFill>
                <a:latin typeface="Arial" panose="020B0604020202020204"/>
                <a:ea typeface="宋体" panose="02010600030101010101" pitchFamily="2" charset="-122"/>
                <a:sym typeface="+mn-ea"/>
              </a:rPr>
              <a:t>16. </a:t>
            </a:r>
            <a:r>
              <a:rPr lang="zh-CN" altLang="en-US" sz="1400">
                <a:solidFill>
                  <a:srgbClr val="222222"/>
                </a:solidFill>
                <a:latin typeface="宋体" panose="02010600030101010101" pitchFamily="2" charset="-122"/>
                <a:ea typeface="宋体" panose="02010600030101010101" pitchFamily="2" charset="-122"/>
                <a:sym typeface="+mn-ea"/>
              </a:rPr>
              <a:t>（</a:t>
            </a:r>
            <a:r>
              <a:rPr lang="en-US" altLang="zh-CN" sz="1400">
                <a:solidFill>
                  <a:srgbClr val="222222"/>
                </a:solidFill>
                <a:latin typeface="Arial" panose="020B0604020202020204"/>
                <a:ea typeface="宋体" panose="02010600030101010101" pitchFamily="2" charset="-122"/>
                <a:sym typeface="+mn-ea"/>
              </a:rPr>
              <a:t>2</a:t>
            </a:r>
            <a:r>
              <a:rPr lang="zh-CN" altLang="en-US" sz="1400">
                <a:solidFill>
                  <a:srgbClr val="222222"/>
                </a:solidFill>
                <a:latin typeface="宋体" panose="02010600030101010101" pitchFamily="2" charset="-122"/>
                <a:ea typeface="宋体" panose="02010600030101010101" pitchFamily="2" charset="-122"/>
                <a:sym typeface="+mn-ea"/>
              </a:rPr>
              <a:t>分）当输入为</a:t>
            </a:r>
            <a:r>
              <a:rPr lang="en-US" altLang="zh-CN" sz="1400">
                <a:solidFill>
                  <a:srgbClr val="222222"/>
                </a:solidFill>
                <a:latin typeface="Arial" panose="020B0604020202020204"/>
                <a:ea typeface="宋体" panose="02010600030101010101" pitchFamily="2" charset="-122"/>
                <a:sym typeface="+mn-ea"/>
              </a:rPr>
              <a:t>“2 2 2”</a:t>
            </a:r>
            <a:r>
              <a:rPr lang="zh-CN" altLang="en-US" sz="1400">
                <a:solidFill>
                  <a:srgbClr val="222222"/>
                </a:solidFill>
                <a:latin typeface="宋体" panose="02010600030101010101" pitchFamily="2" charset="-122"/>
                <a:ea typeface="宋体" panose="02010600030101010101" pitchFamily="2" charset="-122"/>
                <a:sym typeface="+mn-ea"/>
              </a:rPr>
              <a:t>时，输出为</a:t>
            </a:r>
            <a:r>
              <a:rPr lang="en-US" altLang="zh-CN" sz="1400">
                <a:solidFill>
                  <a:srgbClr val="222222"/>
                </a:solidFill>
                <a:latin typeface="Arial" panose="020B0604020202020204"/>
                <a:ea typeface="宋体" panose="02010600030101010101" pitchFamily="2" charset="-122"/>
                <a:sym typeface="+mn-ea"/>
              </a:rPr>
              <a:t>“1.7321”( )</a:t>
            </a:r>
            <a:endParaRPr lang="en-US" altLang="zh-CN" sz="14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400">
                <a:solidFill>
                  <a:srgbClr val="222222"/>
                </a:solidFill>
                <a:latin typeface="宋体" panose="02010600030101010101" pitchFamily="2" charset="-122"/>
                <a:ea typeface="宋体" panose="02010600030101010101" pitchFamily="2" charset="-122"/>
                <a:sym typeface="+mn-ea"/>
              </a:rPr>
              <a:t>【答案】</a:t>
            </a:r>
            <a:r>
              <a:rPr lang="en-US" altLang="zh-CN" sz="1400">
                <a:solidFill>
                  <a:srgbClr val="222222"/>
                </a:solidFill>
                <a:latin typeface="Arial" panose="020B0604020202020204"/>
                <a:ea typeface="宋体" panose="02010600030101010101" pitchFamily="2" charset="-122"/>
                <a:sym typeface="+mn-ea"/>
              </a:rPr>
              <a:t>✔</a:t>
            </a:r>
            <a:endParaRPr lang="en-US" altLang="zh-CN" sz="14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400">
                <a:solidFill>
                  <a:srgbClr val="222222"/>
                </a:solidFill>
                <a:latin typeface="宋体" panose="02010600030101010101" pitchFamily="2" charset="-122"/>
                <a:ea typeface="宋体" panose="02010600030101010101" pitchFamily="2" charset="-122"/>
                <a:sym typeface="+mn-ea"/>
              </a:rPr>
              <a:t>【解析】</a:t>
            </a:r>
            <a:r>
              <a:rPr lang="en-US" altLang="zh-CN" sz="1400">
                <a:solidFill>
                  <a:srgbClr val="222222"/>
                </a:solidFill>
                <a:latin typeface="Arial" panose="020B0604020202020204"/>
                <a:ea typeface="宋体" panose="02010600030101010101" pitchFamily="2" charset="-122"/>
                <a:sym typeface="+mn-ea"/>
              </a:rPr>
              <a:t>a = 2, b = 2, c = 2, s = 3, </a:t>
            </a:r>
            <a:r>
              <a:rPr lang="zh-CN" altLang="en-US" sz="1400">
                <a:solidFill>
                  <a:srgbClr val="222222"/>
                </a:solidFill>
                <a:latin typeface="宋体" panose="02010600030101010101" pitchFamily="2" charset="-122"/>
                <a:ea typeface="宋体" panose="02010600030101010101" pitchFamily="2" charset="-122"/>
                <a:sym typeface="+mn-ea"/>
              </a:rPr>
              <a:t>计算结果如下</a:t>
            </a:r>
            <a:endParaRPr lang="zh-CN" altLang="en-US" sz="1400" b="0" i="0">
              <a:solidFill>
                <a:srgbClr val="222222"/>
              </a:solidFill>
              <a:latin typeface="宋体" panose="02010600030101010101" pitchFamily="2" charset="-122"/>
              <a:ea typeface="宋体" panose="02010600030101010101" pitchFamily="2" charset="-122"/>
            </a:endParaRPr>
          </a:p>
          <a:p>
            <a:endParaRPr lang="en-US" altLang="zh-CN" sz="1400"/>
          </a:p>
          <a:p>
            <a:pPr marL="0" indent="0" algn="l" defTabSz="266700">
              <a:spcAft>
                <a:spcPct val="0"/>
              </a:spcAft>
            </a:pPr>
            <a:r>
              <a:rPr lang="en-US" altLang="zh-CN" sz="1400" b="0" i="0">
                <a:solidFill>
                  <a:srgbClr val="000000"/>
                </a:solidFill>
                <a:latin typeface="Arial" panose="020B0604020202020204"/>
                <a:ea typeface="宋体" panose="02010600030101010101" pitchFamily="2" charset="-122"/>
              </a:rPr>
              <a:t> </a:t>
            </a:r>
            <a:endParaRPr lang="en-US" altLang="zh-CN" sz="1400" b="0" i="0">
              <a:solidFill>
                <a:srgbClr val="000000"/>
              </a:solidFill>
              <a:latin typeface="Arial" panose="020B0604020202020204"/>
              <a:ea typeface="宋体" panose="02010600030101010101" pitchFamily="2" charset="-122"/>
            </a:endParaRPr>
          </a:p>
          <a:p>
            <a:pPr marL="0" indent="0" defTabSz="266700">
              <a:spcAft>
                <a:spcPct val="0"/>
              </a:spcAft>
            </a:pPr>
            <a:r>
              <a:rPr lang="en-US" altLang="zh-CN" sz="1400" b="0" i="0">
                <a:solidFill>
                  <a:srgbClr val="222222"/>
                </a:solidFill>
                <a:latin typeface="Arial" panose="020B0604020202020204"/>
                <a:ea typeface="宋体" panose="02010600030101010101" pitchFamily="2" charset="-122"/>
              </a:rPr>
              <a:t>17. </a:t>
            </a:r>
            <a:r>
              <a:rPr lang="zh-CN" altLang="en-US" sz="1400" b="0" i="0">
                <a:solidFill>
                  <a:srgbClr val="222222"/>
                </a:solidFill>
                <a:latin typeface="宋体" panose="02010600030101010101" pitchFamily="2" charset="-122"/>
                <a:ea typeface="宋体" panose="02010600030101010101" pitchFamily="2" charset="-122"/>
              </a:rPr>
              <a:t>（</a:t>
            </a:r>
            <a:r>
              <a:rPr lang="en-US" altLang="zh-CN" sz="1400" b="0" i="0">
                <a:solidFill>
                  <a:srgbClr val="222222"/>
                </a:solidFill>
                <a:latin typeface="Arial" panose="020B0604020202020204"/>
                <a:ea typeface="宋体" panose="02010600030101010101" pitchFamily="2" charset="-122"/>
              </a:rPr>
              <a:t>2</a:t>
            </a:r>
            <a:r>
              <a:rPr lang="zh-CN" altLang="en-US" sz="1400" b="0" i="0">
                <a:solidFill>
                  <a:srgbClr val="222222"/>
                </a:solidFill>
                <a:latin typeface="宋体" panose="02010600030101010101" pitchFamily="2" charset="-122"/>
                <a:ea typeface="宋体" panose="02010600030101010101" pitchFamily="2" charset="-122"/>
              </a:rPr>
              <a:t>分）将第</a:t>
            </a:r>
            <a:r>
              <a:rPr lang="en-US" altLang="zh-CN" sz="1400" b="0" i="0">
                <a:solidFill>
                  <a:srgbClr val="222222"/>
                </a:solidFill>
                <a:latin typeface="Arial" panose="020B0604020202020204"/>
                <a:ea typeface="宋体" panose="02010600030101010101" pitchFamily="2" charset="-122"/>
              </a:rPr>
              <a:t>7</a:t>
            </a:r>
            <a:r>
              <a:rPr lang="zh-CN" altLang="en-US" sz="1400" b="0" i="0">
                <a:solidFill>
                  <a:srgbClr val="222222"/>
                </a:solidFill>
                <a:latin typeface="宋体" panose="02010600030101010101" pitchFamily="2" charset="-122"/>
                <a:ea typeface="宋体" panose="02010600030101010101" pitchFamily="2" charset="-122"/>
              </a:rPr>
              <a:t>行中的</a:t>
            </a:r>
            <a:r>
              <a:rPr lang="en-US" altLang="zh-CN" sz="1400" b="0" i="0">
                <a:solidFill>
                  <a:srgbClr val="222222"/>
                </a:solidFill>
                <a:latin typeface="Arial" panose="020B0604020202020204"/>
                <a:ea typeface="宋体" panose="02010600030101010101" pitchFamily="2" charset="-122"/>
              </a:rPr>
              <a:t>"</a:t>
            </a:r>
            <a:r>
              <a:rPr lang="zh-CN" altLang="en-US" sz="1400" b="0" i="0">
                <a:solidFill>
                  <a:srgbClr val="222222"/>
                </a:solidFill>
                <a:latin typeface="宋体" panose="02010600030101010101" pitchFamily="2" charset="-122"/>
                <a:ea typeface="宋体" panose="02010600030101010101" pitchFamily="2" charset="-122"/>
              </a:rPr>
              <a:t>（</a:t>
            </a:r>
            <a:r>
              <a:rPr lang="en-US" altLang="zh-CN" sz="1400" b="0" i="0">
                <a:solidFill>
                  <a:srgbClr val="222222"/>
                </a:solidFill>
                <a:latin typeface="Arial" panose="020B0604020202020204"/>
                <a:ea typeface="宋体" panose="02010600030101010101" pitchFamily="2" charset="-122"/>
              </a:rPr>
              <a:t>s-b</a:t>
            </a:r>
            <a:r>
              <a:rPr lang="zh-CN" altLang="en-US" sz="1400" b="0" i="0">
                <a:solidFill>
                  <a:srgbClr val="222222"/>
                </a:solidFill>
                <a:latin typeface="宋体" panose="02010600030101010101" pitchFamily="2" charset="-122"/>
                <a:ea typeface="宋体" panose="02010600030101010101" pitchFamily="2" charset="-122"/>
              </a:rPr>
              <a:t>）</a:t>
            </a:r>
            <a:r>
              <a:rPr lang="en-US" altLang="zh-CN" sz="1400" b="0" i="0">
                <a:solidFill>
                  <a:srgbClr val="222222"/>
                </a:solidFill>
                <a:latin typeface="Arial" panose="020B0604020202020204"/>
                <a:ea typeface="宋体" panose="02010600030101010101" pitchFamily="2" charset="-122"/>
              </a:rPr>
              <a:t>*</a:t>
            </a:r>
            <a:r>
              <a:rPr lang="zh-CN" altLang="en-US" sz="1400" b="0" i="0">
                <a:solidFill>
                  <a:srgbClr val="222222"/>
                </a:solidFill>
                <a:latin typeface="宋体" panose="02010600030101010101" pitchFamily="2" charset="-122"/>
                <a:ea typeface="宋体" panose="02010600030101010101" pitchFamily="2" charset="-122"/>
              </a:rPr>
              <a:t>（</a:t>
            </a:r>
            <a:r>
              <a:rPr lang="en-US" altLang="zh-CN" sz="1400" b="0" i="0">
                <a:solidFill>
                  <a:srgbClr val="222222"/>
                </a:solidFill>
                <a:latin typeface="Arial" panose="020B0604020202020204"/>
                <a:ea typeface="宋体" panose="02010600030101010101" pitchFamily="2" charset="-122"/>
              </a:rPr>
              <a:t>s-c</a:t>
            </a:r>
            <a:r>
              <a:rPr lang="zh-CN" altLang="en-US" sz="1400" b="0" i="0">
                <a:solidFill>
                  <a:srgbClr val="222222"/>
                </a:solidFill>
                <a:latin typeface="宋体" panose="02010600030101010101" pitchFamily="2" charset="-122"/>
                <a:ea typeface="宋体" panose="02010600030101010101" pitchFamily="2" charset="-122"/>
              </a:rPr>
              <a:t>）</a:t>
            </a:r>
            <a:r>
              <a:rPr lang="en-US" altLang="zh-CN" sz="1400" b="0" i="0">
                <a:solidFill>
                  <a:srgbClr val="222222"/>
                </a:solidFill>
                <a:latin typeface="Arial" panose="020B0604020202020204"/>
                <a:ea typeface="宋体" panose="02010600030101010101" pitchFamily="2" charset="-122"/>
              </a:rPr>
              <a:t>"</a:t>
            </a:r>
            <a:r>
              <a:rPr lang="zh-CN" altLang="en-US" sz="1400" b="0" i="0">
                <a:solidFill>
                  <a:srgbClr val="222222"/>
                </a:solidFill>
                <a:latin typeface="宋体" panose="02010600030101010101" pitchFamily="2" charset="-122"/>
                <a:ea typeface="宋体" panose="02010600030101010101" pitchFamily="2" charset="-122"/>
              </a:rPr>
              <a:t>改为</a:t>
            </a:r>
            <a:r>
              <a:rPr lang="en-US" altLang="zh-CN" sz="1400" b="0" i="0">
                <a:solidFill>
                  <a:srgbClr val="222222"/>
                </a:solidFill>
                <a:latin typeface="Arial" panose="020B0604020202020204"/>
                <a:ea typeface="宋体" panose="02010600030101010101" pitchFamily="2" charset="-122"/>
              </a:rPr>
              <a:t>"</a:t>
            </a:r>
            <a:r>
              <a:rPr lang="zh-CN" altLang="en-US" sz="1400" b="0" i="0">
                <a:solidFill>
                  <a:srgbClr val="222222"/>
                </a:solidFill>
                <a:latin typeface="宋体" panose="02010600030101010101" pitchFamily="2" charset="-122"/>
                <a:ea typeface="宋体" panose="02010600030101010101" pitchFamily="2" charset="-122"/>
              </a:rPr>
              <a:t>（</a:t>
            </a:r>
            <a:r>
              <a:rPr lang="en-US" altLang="zh-CN" sz="1400" b="0" i="0">
                <a:solidFill>
                  <a:srgbClr val="222222"/>
                </a:solidFill>
                <a:latin typeface="Arial" panose="020B0604020202020204"/>
                <a:ea typeface="宋体" panose="02010600030101010101" pitchFamily="2" charset="-122"/>
              </a:rPr>
              <a:t>s-c</a:t>
            </a:r>
            <a:r>
              <a:rPr lang="zh-CN" altLang="en-US" sz="1400" b="0" i="0">
                <a:solidFill>
                  <a:srgbClr val="222222"/>
                </a:solidFill>
                <a:latin typeface="宋体" panose="02010600030101010101" pitchFamily="2" charset="-122"/>
                <a:ea typeface="宋体" panose="02010600030101010101" pitchFamily="2" charset="-122"/>
              </a:rPr>
              <a:t>）</a:t>
            </a:r>
            <a:r>
              <a:rPr lang="en-US" altLang="zh-CN" sz="1400" b="0" i="0">
                <a:solidFill>
                  <a:srgbClr val="222222"/>
                </a:solidFill>
                <a:latin typeface="Arial" panose="020B0604020202020204"/>
                <a:ea typeface="宋体" panose="02010600030101010101" pitchFamily="2" charset="-122"/>
              </a:rPr>
              <a:t>*</a:t>
            </a:r>
            <a:r>
              <a:rPr lang="zh-CN" altLang="en-US" sz="1400" b="0" i="0">
                <a:solidFill>
                  <a:srgbClr val="222222"/>
                </a:solidFill>
                <a:latin typeface="宋体" panose="02010600030101010101" pitchFamily="2" charset="-122"/>
                <a:ea typeface="宋体" panose="02010600030101010101" pitchFamily="2" charset="-122"/>
              </a:rPr>
              <a:t>（</a:t>
            </a:r>
            <a:r>
              <a:rPr lang="en-US" altLang="zh-CN" sz="1400" b="0" i="0">
                <a:solidFill>
                  <a:srgbClr val="222222"/>
                </a:solidFill>
                <a:latin typeface="Arial" panose="020B0604020202020204"/>
                <a:ea typeface="宋体" panose="02010600030101010101" pitchFamily="2" charset="-122"/>
              </a:rPr>
              <a:t>s-b</a:t>
            </a:r>
            <a:r>
              <a:rPr lang="zh-CN" altLang="en-US" sz="1400" b="0" i="0">
                <a:solidFill>
                  <a:srgbClr val="222222"/>
                </a:solidFill>
                <a:latin typeface="宋体" panose="02010600030101010101" pitchFamily="2" charset="-122"/>
                <a:ea typeface="宋体" panose="02010600030101010101" pitchFamily="2" charset="-122"/>
              </a:rPr>
              <a:t>）</a:t>
            </a:r>
            <a:r>
              <a:rPr lang="en-US" altLang="zh-CN" sz="1400" b="0" i="0">
                <a:solidFill>
                  <a:srgbClr val="222222"/>
                </a:solidFill>
                <a:latin typeface="Arial" panose="020B0604020202020204"/>
                <a:ea typeface="宋体" panose="02010600030101010101" pitchFamily="2" charset="-122"/>
              </a:rPr>
              <a:t>"</a:t>
            </a:r>
            <a:r>
              <a:rPr lang="zh-CN" altLang="en-US" sz="1400" b="0" i="0">
                <a:solidFill>
                  <a:srgbClr val="222222"/>
                </a:solidFill>
                <a:latin typeface="宋体" panose="02010600030101010101" pitchFamily="2" charset="-122"/>
                <a:ea typeface="宋体" panose="02010600030101010101" pitchFamily="2" charset="-122"/>
              </a:rPr>
              <a:t>不会影响程序运行的结果</a:t>
            </a:r>
            <a:r>
              <a:rPr lang="en-US" altLang="zh-CN" sz="1400" b="0" i="0">
                <a:solidFill>
                  <a:srgbClr val="222222"/>
                </a:solidFill>
                <a:latin typeface="Arial" panose="020B0604020202020204"/>
                <a:ea typeface="宋体" panose="02010600030101010101" pitchFamily="2" charset="-122"/>
              </a:rPr>
              <a:t>( )</a:t>
            </a:r>
            <a:endParaRPr lang="en-US" altLang="zh-CN" sz="14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400" b="0" i="0">
                <a:solidFill>
                  <a:srgbClr val="222222"/>
                </a:solidFill>
                <a:latin typeface="宋体" panose="02010600030101010101" pitchFamily="2" charset="-122"/>
                <a:ea typeface="宋体" panose="02010600030101010101" pitchFamily="2" charset="-122"/>
              </a:rPr>
              <a:t>【答案】</a:t>
            </a:r>
            <a:r>
              <a:rPr lang="en-US" altLang="zh-CN" sz="1400" b="0" i="0">
                <a:solidFill>
                  <a:srgbClr val="222222"/>
                </a:solidFill>
                <a:latin typeface="Arial" panose="020B0604020202020204"/>
                <a:ea typeface="宋体" panose="02010600030101010101" pitchFamily="2" charset="-122"/>
              </a:rPr>
              <a:t>✔</a:t>
            </a:r>
            <a:endParaRPr lang="en-US" altLang="zh-CN" sz="14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400" b="0" i="0">
                <a:solidFill>
                  <a:srgbClr val="222222"/>
                </a:solidFill>
                <a:latin typeface="宋体" panose="02010600030101010101" pitchFamily="2" charset="-122"/>
                <a:ea typeface="宋体" panose="02010600030101010101" pitchFamily="2" charset="-122"/>
              </a:rPr>
              <a:t>【解析】乘法交换率</a:t>
            </a:r>
            <a:r>
              <a:rPr lang="zh-CN" altLang="en-US" sz="1400" b="0" i="0">
                <a:solidFill>
                  <a:srgbClr val="222222"/>
                </a:solidFill>
                <a:latin typeface="Arial" panose="020B0604020202020204"/>
                <a:ea typeface="宋体" panose="02010600030101010101" pitchFamily="2" charset="-122"/>
              </a:rPr>
              <a:t> </a:t>
            </a:r>
            <a:r>
              <a:rPr lang="en-US" altLang="zh-CN" sz="1400" b="0" i="0">
                <a:solidFill>
                  <a:srgbClr val="222222"/>
                </a:solidFill>
                <a:latin typeface="Arial" panose="020B0604020202020204"/>
                <a:ea typeface="宋体" panose="02010600030101010101" pitchFamily="2" charset="-122"/>
              </a:rPr>
              <a:t>= a*b = b*a</a:t>
            </a:r>
            <a:r>
              <a:rPr lang="zh-CN" altLang="en-US" sz="1400" b="0" i="0">
                <a:solidFill>
                  <a:srgbClr val="222222"/>
                </a:solidFill>
                <a:latin typeface="宋体" panose="02010600030101010101" pitchFamily="2" charset="-122"/>
                <a:ea typeface="宋体" panose="02010600030101010101" pitchFamily="2" charset="-122"/>
              </a:rPr>
              <a:t>，所以交换后结果并不会发送变化。</a:t>
            </a:r>
            <a:endParaRPr lang="zh-CN" altLang="en-US" sz="1400" b="0" i="0">
              <a:solidFill>
                <a:srgbClr val="222222"/>
              </a:solidFill>
              <a:latin typeface="宋体" panose="02010600030101010101" pitchFamily="2" charset="-122"/>
              <a:ea typeface="宋体" panose="02010600030101010101" pitchFamily="2" charset="-122"/>
            </a:endParaRPr>
          </a:p>
          <a:p>
            <a:pPr marL="0" indent="0" defTabSz="266700">
              <a:spcAft>
                <a:spcPct val="0"/>
              </a:spcAft>
            </a:pPr>
            <a:endParaRPr lang="en-US" altLang="zh-CN" sz="1400" b="0" i="0">
              <a:solidFill>
                <a:srgbClr val="222222"/>
              </a:solidFill>
              <a:latin typeface="Arial" panose="020B0604020202020204"/>
              <a:ea typeface="宋体" panose="02010600030101010101" pitchFamily="2" charset="-122"/>
            </a:endParaRPr>
          </a:p>
          <a:p>
            <a:pPr marL="0" indent="0" defTabSz="266700">
              <a:spcAft>
                <a:spcPct val="0"/>
              </a:spcAft>
            </a:pPr>
            <a:r>
              <a:rPr lang="en-US" altLang="zh-CN" sz="1400" b="0" i="0">
                <a:solidFill>
                  <a:srgbClr val="222222"/>
                </a:solidFill>
                <a:latin typeface="Arial" panose="020B0604020202020204"/>
                <a:ea typeface="宋体" panose="02010600030101010101" pitchFamily="2" charset="-122"/>
              </a:rPr>
              <a:t>18. </a:t>
            </a:r>
            <a:r>
              <a:rPr lang="zh-CN" altLang="en-US" sz="1400" b="0" i="0">
                <a:solidFill>
                  <a:srgbClr val="222222"/>
                </a:solidFill>
                <a:latin typeface="宋体" panose="02010600030101010101" pitchFamily="2" charset="-122"/>
                <a:ea typeface="宋体" panose="02010600030101010101" pitchFamily="2" charset="-122"/>
              </a:rPr>
              <a:t>（</a:t>
            </a:r>
            <a:r>
              <a:rPr lang="en-US" altLang="zh-CN" sz="1400" b="0" i="0">
                <a:solidFill>
                  <a:srgbClr val="222222"/>
                </a:solidFill>
                <a:latin typeface="Arial" panose="020B0604020202020204"/>
                <a:ea typeface="宋体" panose="02010600030101010101" pitchFamily="2" charset="-122"/>
              </a:rPr>
              <a:t>2</a:t>
            </a:r>
            <a:r>
              <a:rPr lang="zh-CN" altLang="en-US" sz="1400" b="0" i="0">
                <a:solidFill>
                  <a:srgbClr val="222222"/>
                </a:solidFill>
                <a:latin typeface="宋体" panose="02010600030101010101" pitchFamily="2" charset="-122"/>
                <a:ea typeface="宋体" panose="02010600030101010101" pitchFamily="2" charset="-122"/>
              </a:rPr>
              <a:t>分）程序总是输出四位小数</a:t>
            </a:r>
            <a:r>
              <a:rPr lang="en-US" altLang="zh-CN" sz="1400" b="0" i="0">
                <a:solidFill>
                  <a:srgbClr val="222222"/>
                </a:solidFill>
                <a:latin typeface="Arial" panose="020B0604020202020204"/>
                <a:ea typeface="宋体" panose="02010600030101010101" pitchFamily="2" charset="-122"/>
              </a:rPr>
              <a:t>( )</a:t>
            </a:r>
            <a:endParaRPr lang="en-US" altLang="zh-CN" sz="14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400" b="0" i="0">
                <a:solidFill>
                  <a:srgbClr val="222222"/>
                </a:solidFill>
                <a:latin typeface="宋体" panose="02010600030101010101" pitchFamily="2" charset="-122"/>
                <a:ea typeface="宋体" panose="02010600030101010101" pitchFamily="2" charset="-122"/>
              </a:rPr>
              <a:t>【答案】</a:t>
            </a:r>
            <a:r>
              <a:rPr lang="en-US" altLang="zh-CN" sz="1400" b="0" i="0">
                <a:solidFill>
                  <a:srgbClr val="222222"/>
                </a:solidFill>
                <a:latin typeface="Arial" panose="020B0604020202020204"/>
                <a:ea typeface="宋体" panose="02010600030101010101" pitchFamily="2" charset="-122"/>
              </a:rPr>
              <a:t>✔</a:t>
            </a:r>
            <a:endParaRPr lang="en-US" altLang="zh-CN" sz="14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400" b="0" i="0">
                <a:solidFill>
                  <a:srgbClr val="222222"/>
                </a:solidFill>
                <a:latin typeface="宋体" panose="02010600030101010101" pitchFamily="2" charset="-122"/>
                <a:ea typeface="宋体" panose="02010600030101010101" pitchFamily="2" charset="-122"/>
              </a:rPr>
              <a:t>【解析】</a:t>
            </a:r>
            <a:r>
              <a:rPr lang="en-US" altLang="zh-CN" sz="1400" b="0" i="0">
                <a:solidFill>
                  <a:srgbClr val="222222"/>
                </a:solidFill>
                <a:latin typeface="Arial" panose="020B0604020202020204"/>
                <a:ea typeface="宋体" panose="02010600030101010101" pitchFamily="2" charset="-122"/>
              </a:rPr>
              <a:t>cou.precision(4): </a:t>
            </a:r>
            <a:r>
              <a:rPr lang="zh-CN" altLang="en-US" sz="1400" b="0" i="0">
                <a:solidFill>
                  <a:srgbClr val="222222"/>
                </a:solidFill>
                <a:latin typeface="宋体" panose="02010600030101010101" pitchFamily="2" charset="-122"/>
                <a:ea typeface="宋体" panose="02010600030101010101" pitchFamily="2" charset="-122"/>
              </a:rPr>
              <a:t>保留四位小数输出。</a:t>
            </a:r>
            <a:endParaRPr lang="zh-CN" altLang="en-US" sz="1400" b="0" i="0">
              <a:solidFill>
                <a:srgbClr val="222222"/>
              </a:solidFill>
              <a:latin typeface="宋体" panose="02010600030101010101" pitchFamily="2" charset="-122"/>
              <a:ea typeface="宋体" panose="02010600030101010101" pitchFamily="2" charset="-122"/>
            </a:endParaRPr>
          </a:p>
          <a:p>
            <a:pPr marL="0" indent="0" defTabSz="266700">
              <a:spcAft>
                <a:spcPct val="0"/>
              </a:spcAft>
            </a:pPr>
            <a:endParaRPr lang="en-US" altLang="zh-CN" sz="1400" b="0" i="0">
              <a:solidFill>
                <a:srgbClr val="222222"/>
              </a:solidFill>
              <a:latin typeface="Arial" panose="020B0604020202020204"/>
              <a:ea typeface="宋体" panose="02010600030101010101" pitchFamily="2" charset="-122"/>
            </a:endParaRPr>
          </a:p>
          <a:p>
            <a:pPr marL="0" indent="0" defTabSz="266700">
              <a:spcAft>
                <a:spcPct val="0"/>
              </a:spcAft>
            </a:pPr>
            <a:r>
              <a:rPr lang="en-US" altLang="zh-CN" sz="1400" b="0" i="0">
                <a:solidFill>
                  <a:srgbClr val="222222"/>
                </a:solidFill>
                <a:latin typeface="Arial" panose="020B0604020202020204"/>
                <a:ea typeface="宋体" panose="02010600030101010101" pitchFamily="2" charset="-122"/>
              </a:rPr>
              <a:t>19. </a:t>
            </a:r>
            <a:r>
              <a:rPr lang="zh-CN" altLang="en-US" sz="1400" b="0" i="0">
                <a:solidFill>
                  <a:srgbClr val="222222"/>
                </a:solidFill>
                <a:latin typeface="宋体" panose="02010600030101010101" pitchFamily="2" charset="-122"/>
                <a:ea typeface="宋体" panose="02010600030101010101" pitchFamily="2" charset="-122"/>
              </a:rPr>
              <a:t>（</a:t>
            </a:r>
            <a:r>
              <a:rPr lang="en-US" altLang="zh-CN" sz="1400" b="0" i="0">
                <a:solidFill>
                  <a:srgbClr val="222222"/>
                </a:solidFill>
                <a:latin typeface="Arial" panose="020B0604020202020204"/>
                <a:ea typeface="宋体" panose="02010600030101010101" pitchFamily="2" charset="-122"/>
              </a:rPr>
              <a:t>3</a:t>
            </a:r>
            <a:r>
              <a:rPr lang="zh-CN" altLang="en-US" sz="1400" b="0" i="0">
                <a:solidFill>
                  <a:srgbClr val="222222"/>
                </a:solidFill>
                <a:latin typeface="宋体" panose="02010600030101010101" pitchFamily="2" charset="-122"/>
                <a:ea typeface="宋体" panose="02010600030101010101" pitchFamily="2" charset="-122"/>
              </a:rPr>
              <a:t>分）当输入为</a:t>
            </a:r>
            <a:r>
              <a:rPr lang="en-US" altLang="zh-CN" sz="1400" b="0" i="0">
                <a:solidFill>
                  <a:srgbClr val="222222"/>
                </a:solidFill>
                <a:latin typeface="Arial" panose="020B0604020202020204"/>
                <a:ea typeface="宋体" panose="02010600030101010101" pitchFamily="2" charset="-122"/>
              </a:rPr>
              <a:t>“3 4 5”</a:t>
            </a:r>
            <a:r>
              <a:rPr lang="zh-CN" altLang="en-US" sz="1400" b="0" i="0">
                <a:solidFill>
                  <a:srgbClr val="222222"/>
                </a:solidFill>
                <a:latin typeface="宋体" panose="02010600030101010101" pitchFamily="2" charset="-122"/>
                <a:ea typeface="宋体" panose="02010600030101010101" pitchFamily="2" charset="-122"/>
              </a:rPr>
              <a:t>时，输出为</a:t>
            </a:r>
            <a:r>
              <a:rPr lang="en-US" altLang="zh-CN" sz="1400" b="0" i="0">
                <a:solidFill>
                  <a:srgbClr val="222222"/>
                </a:solidFill>
                <a:latin typeface="Arial" panose="020B0604020202020204"/>
                <a:ea typeface="宋体" panose="02010600030101010101" pitchFamily="2" charset="-122"/>
              </a:rPr>
              <a:t>( )</a:t>
            </a:r>
            <a:endParaRPr lang="en-US" altLang="zh-CN" sz="1400" b="0" i="0">
              <a:solidFill>
                <a:srgbClr val="222222"/>
              </a:solidFill>
              <a:latin typeface="Arial" panose="020B0604020202020204"/>
              <a:ea typeface="宋体" panose="02010600030101010101" pitchFamily="2" charset="-122"/>
            </a:endParaRPr>
          </a:p>
          <a:p>
            <a:pPr marL="0" indent="0" defTabSz="266700">
              <a:spcAft>
                <a:spcPct val="0"/>
              </a:spcAft>
            </a:pPr>
            <a:r>
              <a:rPr lang="en-US" altLang="zh-CN" sz="1400" b="0" i="0">
                <a:solidFill>
                  <a:srgbClr val="222222"/>
                </a:solidFill>
                <a:latin typeface="Arial" panose="020B0604020202020204"/>
                <a:ea typeface="宋体" panose="02010600030101010101" pitchFamily="2" charset="-122"/>
              </a:rPr>
              <a:t>A. 6.0000         B. 12.0000            C. 24.0000            D. 30.0000</a:t>
            </a:r>
            <a:endParaRPr lang="en-US" altLang="zh-CN" sz="14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400" b="0" i="0">
                <a:solidFill>
                  <a:srgbClr val="222222"/>
                </a:solidFill>
                <a:latin typeface="宋体" panose="02010600030101010101" pitchFamily="2" charset="-122"/>
                <a:ea typeface="宋体" panose="02010600030101010101" pitchFamily="2" charset="-122"/>
              </a:rPr>
              <a:t>【答案】</a:t>
            </a:r>
            <a:r>
              <a:rPr lang="en-US" altLang="zh-CN" sz="1400" b="0" i="0">
                <a:solidFill>
                  <a:srgbClr val="222222"/>
                </a:solidFill>
                <a:latin typeface="Arial" panose="020B0604020202020204"/>
                <a:ea typeface="宋体" panose="02010600030101010101" pitchFamily="2" charset="-122"/>
              </a:rPr>
              <a:t>A</a:t>
            </a:r>
            <a:endParaRPr lang="en-US" altLang="zh-CN" sz="14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400" b="0" i="0">
                <a:solidFill>
                  <a:srgbClr val="222222"/>
                </a:solidFill>
                <a:latin typeface="宋体" panose="02010600030101010101" pitchFamily="2" charset="-122"/>
                <a:ea typeface="宋体" panose="02010600030101010101" pitchFamily="2" charset="-122"/>
              </a:rPr>
              <a:t>【解析】</a:t>
            </a:r>
            <a:r>
              <a:rPr lang="en-US" altLang="zh-CN" sz="1400" b="0" i="0">
                <a:solidFill>
                  <a:srgbClr val="222222"/>
                </a:solidFill>
                <a:latin typeface="Arial" panose="020B0604020202020204"/>
                <a:ea typeface="宋体" panose="02010600030101010101" pitchFamily="2" charset="-122"/>
              </a:rPr>
              <a:t>a = 3, b = 4, c = 5, s = 6</a:t>
            </a:r>
            <a:r>
              <a:rPr lang="zh-CN" altLang="en-US" sz="1400" b="0" i="0">
                <a:solidFill>
                  <a:srgbClr val="222222"/>
                </a:solidFill>
                <a:latin typeface="宋体" panose="02010600030101010101" pitchFamily="2" charset="-122"/>
                <a:ea typeface="宋体" panose="02010600030101010101" pitchFamily="2" charset="-122"/>
              </a:rPr>
              <a:t>，根据海伦－秦九韶公式知代码求三角形面积，根据 </a:t>
            </a:r>
            <a:r>
              <a:rPr lang="en-US" altLang="zh-CN" sz="1400" b="0" i="0">
                <a:solidFill>
                  <a:srgbClr val="222222"/>
                </a:solidFill>
                <a:latin typeface="Arial" panose="020B0604020202020204"/>
                <a:ea typeface="宋体" panose="02010600030101010101" pitchFamily="2" charset="-122"/>
              </a:rPr>
              <a:t>a, b, c </a:t>
            </a:r>
            <a:r>
              <a:rPr lang="zh-CN" altLang="en-US" sz="1400" b="0" i="0">
                <a:solidFill>
                  <a:srgbClr val="222222"/>
                </a:solidFill>
                <a:latin typeface="宋体" panose="02010600030101010101" pitchFamily="2" charset="-122"/>
                <a:ea typeface="宋体" panose="02010600030101010101" pitchFamily="2" charset="-122"/>
              </a:rPr>
              <a:t>的关系得知是直角三角形，所以面积为 </a:t>
            </a:r>
            <a:r>
              <a:rPr lang="en-US" altLang="zh-CN" sz="1400" b="0" i="0">
                <a:solidFill>
                  <a:srgbClr val="222222"/>
                </a:solidFill>
                <a:latin typeface="Arial" panose="020B0604020202020204"/>
                <a:ea typeface="宋体" panose="02010600030101010101" pitchFamily="2" charset="-122"/>
              </a:rPr>
              <a:t>6</a:t>
            </a:r>
            <a:r>
              <a:rPr lang="zh-CN" altLang="en-US" sz="1400" b="0" i="0">
                <a:solidFill>
                  <a:srgbClr val="222222"/>
                </a:solidFill>
                <a:latin typeface="宋体" panose="02010600030101010101" pitchFamily="2" charset="-122"/>
                <a:ea typeface="宋体" panose="02010600030101010101" pitchFamily="2" charset="-122"/>
              </a:rPr>
              <a:t>，故选 </a:t>
            </a:r>
            <a:r>
              <a:rPr lang="en-US" altLang="zh-CN" sz="1400" b="0" i="0">
                <a:solidFill>
                  <a:srgbClr val="222222"/>
                </a:solidFill>
                <a:latin typeface="Arial" panose="020B0604020202020204"/>
                <a:ea typeface="宋体" panose="02010600030101010101" pitchFamily="2" charset="-122"/>
              </a:rPr>
              <a:t>A</a:t>
            </a:r>
            <a:r>
              <a:rPr lang="zh-CN" altLang="en-US" sz="1400" b="0" i="0">
                <a:solidFill>
                  <a:srgbClr val="222222"/>
                </a:solidFill>
                <a:latin typeface="宋体" panose="02010600030101010101" pitchFamily="2" charset="-122"/>
                <a:ea typeface="宋体" panose="02010600030101010101" pitchFamily="2" charset="-122"/>
              </a:rPr>
              <a:t>。</a:t>
            </a:r>
            <a:endParaRPr lang="zh-CN" altLang="en-US" sz="1400" b="0" i="0">
              <a:solidFill>
                <a:srgbClr val="222222"/>
              </a:solidFill>
              <a:latin typeface="宋体" panose="02010600030101010101" pitchFamily="2" charset="-122"/>
              <a:ea typeface="宋体" panose="02010600030101010101" pitchFamily="2" charset="-122"/>
            </a:endParaRPr>
          </a:p>
          <a:p>
            <a:pPr marL="0" indent="0" defTabSz="266700">
              <a:spcAft>
                <a:spcPct val="0"/>
              </a:spcAft>
            </a:pPr>
            <a:endParaRPr lang="en-US" altLang="zh-CN" sz="1400" b="0" i="0">
              <a:solidFill>
                <a:srgbClr val="222222"/>
              </a:solidFill>
              <a:latin typeface="Arial" panose="020B0604020202020204"/>
              <a:ea typeface="宋体" panose="02010600030101010101" pitchFamily="2" charset="-122"/>
            </a:endParaRPr>
          </a:p>
          <a:p>
            <a:pPr marL="0" indent="0" defTabSz="266700">
              <a:spcAft>
                <a:spcPct val="0"/>
              </a:spcAft>
            </a:pPr>
            <a:r>
              <a:rPr lang="en-US" altLang="zh-CN" sz="1400" b="0" i="0">
                <a:solidFill>
                  <a:srgbClr val="222222"/>
                </a:solidFill>
                <a:latin typeface="Arial" panose="020B0604020202020204"/>
                <a:ea typeface="宋体" panose="02010600030101010101" pitchFamily="2" charset="-122"/>
              </a:rPr>
              <a:t>20. </a:t>
            </a:r>
            <a:r>
              <a:rPr lang="zh-CN" altLang="en-US" sz="1400" b="0" i="0">
                <a:solidFill>
                  <a:srgbClr val="222222"/>
                </a:solidFill>
                <a:latin typeface="宋体" panose="02010600030101010101" pitchFamily="2" charset="-122"/>
                <a:ea typeface="宋体" panose="02010600030101010101" pitchFamily="2" charset="-122"/>
              </a:rPr>
              <a:t>（</a:t>
            </a:r>
            <a:r>
              <a:rPr lang="en-US" altLang="zh-CN" sz="1400" b="0" i="0">
                <a:solidFill>
                  <a:srgbClr val="222222"/>
                </a:solidFill>
                <a:latin typeface="Arial" panose="020B0604020202020204"/>
                <a:ea typeface="宋体" panose="02010600030101010101" pitchFamily="2" charset="-122"/>
              </a:rPr>
              <a:t>3</a:t>
            </a:r>
            <a:r>
              <a:rPr lang="zh-CN" altLang="en-US" sz="1400" b="0" i="0">
                <a:solidFill>
                  <a:srgbClr val="222222"/>
                </a:solidFill>
                <a:latin typeface="宋体" panose="02010600030101010101" pitchFamily="2" charset="-122"/>
                <a:ea typeface="宋体" panose="02010600030101010101" pitchFamily="2" charset="-122"/>
              </a:rPr>
              <a:t>分）当输入为</a:t>
            </a:r>
            <a:r>
              <a:rPr lang="en-US" altLang="zh-CN" sz="1400" b="0" i="0">
                <a:solidFill>
                  <a:srgbClr val="222222"/>
                </a:solidFill>
                <a:latin typeface="Arial" panose="020B0604020202020204"/>
                <a:ea typeface="宋体" panose="02010600030101010101" pitchFamily="2" charset="-122"/>
              </a:rPr>
              <a:t>“5 12 13”</a:t>
            </a:r>
            <a:r>
              <a:rPr lang="zh-CN" altLang="en-US" sz="1400" b="0" i="0">
                <a:solidFill>
                  <a:srgbClr val="222222"/>
                </a:solidFill>
                <a:latin typeface="宋体" panose="02010600030101010101" pitchFamily="2" charset="-122"/>
                <a:ea typeface="宋体" panose="02010600030101010101" pitchFamily="2" charset="-122"/>
              </a:rPr>
              <a:t>时，输出为</a:t>
            </a:r>
            <a:r>
              <a:rPr lang="en-US" altLang="zh-CN" sz="1400" b="0" i="0">
                <a:solidFill>
                  <a:srgbClr val="222222"/>
                </a:solidFill>
                <a:latin typeface="Arial" panose="020B0604020202020204"/>
                <a:ea typeface="宋体" panose="02010600030101010101" pitchFamily="2" charset="-122"/>
              </a:rPr>
              <a:t>( )</a:t>
            </a:r>
            <a:endParaRPr lang="en-US" altLang="zh-CN" sz="1400" b="0" i="0">
              <a:solidFill>
                <a:srgbClr val="222222"/>
              </a:solidFill>
              <a:latin typeface="Arial" panose="020B0604020202020204"/>
              <a:ea typeface="宋体" panose="02010600030101010101" pitchFamily="2" charset="-122"/>
            </a:endParaRPr>
          </a:p>
          <a:p>
            <a:pPr marL="0" indent="0" defTabSz="266700">
              <a:spcAft>
                <a:spcPct val="0"/>
              </a:spcAft>
            </a:pPr>
            <a:r>
              <a:rPr lang="en-US" altLang="zh-CN" sz="1400" b="0" i="0">
                <a:solidFill>
                  <a:srgbClr val="222222"/>
                </a:solidFill>
                <a:latin typeface="Arial" panose="020B0604020202020204"/>
                <a:ea typeface="宋体" panose="02010600030101010101" pitchFamily="2" charset="-122"/>
              </a:rPr>
              <a:t>A. 24.0000          B. 30.0000           C. 60.0000             D. 120.0000</a:t>
            </a:r>
            <a:endParaRPr lang="en-US" altLang="zh-CN" sz="14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400" b="0" i="0">
                <a:solidFill>
                  <a:srgbClr val="222222"/>
                </a:solidFill>
                <a:latin typeface="宋体" panose="02010600030101010101" pitchFamily="2" charset="-122"/>
                <a:ea typeface="宋体" panose="02010600030101010101" pitchFamily="2" charset="-122"/>
              </a:rPr>
              <a:t>【答案】</a:t>
            </a:r>
            <a:r>
              <a:rPr lang="en-US" altLang="zh-CN" sz="1400" b="0" i="0">
                <a:solidFill>
                  <a:srgbClr val="222222"/>
                </a:solidFill>
                <a:latin typeface="Arial" panose="020B0604020202020204"/>
                <a:ea typeface="宋体" panose="02010600030101010101" pitchFamily="2" charset="-122"/>
              </a:rPr>
              <a:t>B</a:t>
            </a:r>
            <a:endParaRPr lang="en-US" altLang="zh-CN" sz="14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400" b="0" i="0">
                <a:solidFill>
                  <a:srgbClr val="222222"/>
                </a:solidFill>
                <a:latin typeface="宋体" panose="02010600030101010101" pitchFamily="2" charset="-122"/>
                <a:ea typeface="宋体" panose="02010600030101010101" pitchFamily="2" charset="-122"/>
              </a:rPr>
              <a:t>【解析】</a:t>
            </a:r>
            <a:r>
              <a:rPr lang="en-US" altLang="zh-CN" sz="1400" b="0" i="0">
                <a:solidFill>
                  <a:srgbClr val="222222"/>
                </a:solidFill>
                <a:latin typeface="Arial" panose="020B0604020202020204"/>
                <a:ea typeface="宋体" panose="02010600030101010101" pitchFamily="2" charset="-122"/>
              </a:rPr>
              <a:t>a = 5, b = 12, c = 13</a:t>
            </a:r>
            <a:r>
              <a:rPr lang="zh-CN" altLang="en-US" sz="1400" b="0" i="0">
                <a:solidFill>
                  <a:srgbClr val="222222"/>
                </a:solidFill>
                <a:latin typeface="宋体" panose="02010600030101010101" pitchFamily="2" charset="-122"/>
                <a:ea typeface="宋体" panose="02010600030101010101" pitchFamily="2" charset="-122"/>
              </a:rPr>
              <a:t>，根据海伦－秦九韶公式知代码求三角形面积，根据 </a:t>
            </a:r>
            <a:r>
              <a:rPr lang="en-US" altLang="zh-CN" sz="1400" b="0" i="0">
                <a:solidFill>
                  <a:srgbClr val="222222"/>
                </a:solidFill>
                <a:latin typeface="Arial" panose="020B0604020202020204"/>
                <a:ea typeface="宋体" panose="02010600030101010101" pitchFamily="2" charset="-122"/>
              </a:rPr>
              <a:t>a, b, c </a:t>
            </a:r>
            <a:r>
              <a:rPr lang="zh-CN" altLang="en-US" sz="1400" b="0" i="0">
                <a:solidFill>
                  <a:srgbClr val="222222"/>
                </a:solidFill>
                <a:latin typeface="宋体" panose="02010600030101010101" pitchFamily="2" charset="-122"/>
                <a:ea typeface="宋体" panose="02010600030101010101" pitchFamily="2" charset="-122"/>
              </a:rPr>
              <a:t>的关系得知是直角三角形，所以面积为 </a:t>
            </a:r>
            <a:r>
              <a:rPr lang="en-US" altLang="zh-CN" sz="1400" b="0" i="0">
                <a:solidFill>
                  <a:srgbClr val="222222"/>
                </a:solidFill>
                <a:latin typeface="Arial" panose="020B0604020202020204"/>
                <a:ea typeface="宋体" panose="02010600030101010101" pitchFamily="2" charset="-122"/>
              </a:rPr>
              <a:t>30</a:t>
            </a:r>
            <a:r>
              <a:rPr lang="zh-CN" altLang="en-US" sz="1400" b="0" i="0">
                <a:solidFill>
                  <a:srgbClr val="222222"/>
                </a:solidFill>
                <a:latin typeface="宋体" panose="02010600030101010101" pitchFamily="2" charset="-122"/>
                <a:ea typeface="宋体" panose="02010600030101010101" pitchFamily="2" charset="-122"/>
              </a:rPr>
              <a:t>，故选 </a:t>
            </a:r>
            <a:r>
              <a:rPr lang="en-US" altLang="zh-CN" sz="1400" b="0" i="0">
                <a:solidFill>
                  <a:srgbClr val="222222"/>
                </a:solidFill>
                <a:latin typeface="Arial" panose="020B0604020202020204"/>
                <a:ea typeface="宋体" panose="02010600030101010101" pitchFamily="2" charset="-122"/>
              </a:rPr>
              <a:t>B</a:t>
            </a:r>
            <a:r>
              <a:rPr lang="zh-CN" altLang="en-US" sz="1400" b="0" i="0">
                <a:solidFill>
                  <a:srgbClr val="222222"/>
                </a:solidFill>
                <a:latin typeface="宋体" panose="02010600030101010101" pitchFamily="2" charset="-122"/>
                <a:ea typeface="宋体" panose="02010600030101010101" pitchFamily="2" charset="-122"/>
              </a:rPr>
              <a:t>。</a:t>
            </a:r>
            <a:endParaRPr lang="zh-CN" altLang="en-US" sz="1400" b="0" i="0">
              <a:solidFill>
                <a:srgbClr val="222222"/>
              </a:solidFill>
              <a:latin typeface="宋体" panose="02010600030101010101" pitchFamily="2" charset="-122"/>
              <a:ea typeface="宋体" panose="02010600030101010101" pitchFamily="2" charset="-122"/>
            </a:endParaRPr>
          </a:p>
          <a:p>
            <a:pPr marL="0" indent="0" defTabSz="266700">
              <a:spcAft>
                <a:spcPct val="0"/>
              </a:spcAft>
            </a:pPr>
            <a:r>
              <a:rPr lang="zh-CN" altLang="en-US" sz="1400" b="0" i="0">
                <a:solidFill>
                  <a:srgbClr val="222222"/>
                </a:solidFill>
                <a:latin typeface="宋体" panose="02010600030101010101" pitchFamily="2" charset="-122"/>
                <a:ea typeface="宋体" panose="02010600030101010101" pitchFamily="2" charset="-122"/>
              </a:rPr>
              <a:t>点评</a:t>
            </a:r>
            <a:r>
              <a:rPr lang="en-US" altLang="zh-CN" sz="1400" b="0" i="0">
                <a:solidFill>
                  <a:srgbClr val="222222"/>
                </a:solidFill>
                <a:latin typeface="Arial" panose="020B0604020202020204"/>
                <a:ea typeface="宋体" panose="02010600030101010101" pitchFamily="2" charset="-122"/>
              </a:rPr>
              <a:t>: </a:t>
            </a:r>
            <a:r>
              <a:rPr lang="zh-CN" altLang="en-US" sz="1400" b="0" i="0">
                <a:solidFill>
                  <a:srgbClr val="222222"/>
                </a:solidFill>
                <a:latin typeface="宋体" panose="02010600030101010101" pitchFamily="2" charset="-122"/>
                <a:ea typeface="宋体" panose="02010600030101010101" pitchFamily="2" charset="-122"/>
              </a:rPr>
              <a:t>第一道题送分题 </a:t>
            </a:r>
            <a:r>
              <a:rPr lang="en-US" altLang="zh-CN" sz="1400" b="0" i="0">
                <a:solidFill>
                  <a:srgbClr val="222222"/>
                </a:solidFill>
                <a:latin typeface="Arial" panose="020B0604020202020204"/>
                <a:ea typeface="宋体" panose="02010600030101010101" pitchFamily="2" charset="-122"/>
              </a:rPr>
              <a:t>12 </a:t>
            </a:r>
            <a:r>
              <a:rPr lang="zh-CN" altLang="en-US" sz="1400" b="0" i="0">
                <a:solidFill>
                  <a:srgbClr val="222222"/>
                </a:solidFill>
                <a:latin typeface="宋体" panose="02010600030101010101" pitchFamily="2" charset="-122"/>
                <a:ea typeface="宋体" panose="02010600030101010101" pitchFamily="2" charset="-122"/>
              </a:rPr>
              <a:t>分应该拿满分，语法简单题，未拿到满分的同学应该好好进行自我反思为什么语法难度的阅读题会丢分。</a:t>
            </a:r>
            <a:endParaRPr lang="zh-CN" altLang="en-US" sz="1400" b="0" i="0">
              <a:solidFill>
                <a:srgbClr val="222222"/>
              </a:solidFill>
              <a:latin typeface="宋体" panose="02010600030101010101" pitchFamily="2" charset="-122"/>
              <a:ea typeface="宋体" panose="02010600030101010101" pitchFamily="2" charset="-122"/>
            </a:endParaRPr>
          </a:p>
        </p:txBody>
      </p:sp>
      <p:pic>
        <p:nvPicPr>
          <p:cNvPr id="7" name="图片 6"/>
          <p:cNvPicPr/>
          <p:nvPr/>
        </p:nvPicPr>
        <p:blipFill>
          <a:blip r:embed="rId2"/>
        </p:blipFill>
        <p:spPr>
          <a:xfrm>
            <a:off x="209550" y="3599815"/>
            <a:ext cx="4411345" cy="3024505"/>
          </a:xfrm>
          <a:prstGeom prst="rect">
            <a:avLst/>
          </a:prstGeom>
        </p:spPr>
      </p:pic>
      <p:sp>
        <p:nvSpPr>
          <p:cNvPr id="8" name="文本框 7"/>
          <p:cNvSpPr txBox="1"/>
          <p:nvPr/>
        </p:nvSpPr>
        <p:spPr>
          <a:xfrm>
            <a:off x="3556000" y="15919072"/>
            <a:ext cx="5080000" cy="891540"/>
          </a:xfrm>
          <a:prstGeom prst="rect">
            <a:avLst/>
          </a:prstGeom>
        </p:spPr>
        <p:txBody>
          <a:bodyPr>
            <a:spAutoFit/>
          </a:bodyPr>
          <a:p>
            <a:endParaRPr lang="en-US" altLang="zh-CN" sz="3600"/>
          </a:p>
          <a:p>
            <a:pPr marL="0" indent="0" algn="l" defTabSz="266700">
              <a:spcAft>
                <a:spcPct val="0"/>
              </a:spcAft>
            </a:pPr>
            <a:r>
              <a:rPr lang="en-US" altLang="zh-CN" sz="1600" b="0" i="0">
                <a:solidFill>
                  <a:srgbClr val="000000"/>
                </a:solidFill>
                <a:latin typeface="Arial" panose="020B0604020202020204"/>
                <a:ea typeface="宋体" panose="02010600030101010101" pitchFamily="2" charset="-122"/>
              </a:rPr>
              <a:t> </a:t>
            </a:r>
            <a:endParaRPr lang="en-US" altLang="zh-CN" sz="1600" b="0" i="0">
              <a:solidFill>
                <a:srgbClr val="000000"/>
              </a:solidFill>
              <a:latin typeface="Arial" panose="020B0604020202020204"/>
              <a:ea typeface="宋体" panose="02010600030101010101" pitchFamily="2" charset="-122"/>
            </a:endParaRPr>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5" name="图片 18" descr="IMG_273"/>
          <p:cNvPicPr>
            <a:picLocks noChangeAspect="1"/>
          </p:cNvPicPr>
          <p:nvPr/>
        </p:nvPicPr>
        <p:blipFill>
          <a:blip r:embed="rId1"/>
          <a:stretch>
            <a:fillRect/>
          </a:stretch>
        </p:blipFill>
        <p:spPr>
          <a:xfrm>
            <a:off x="299720" y="445453"/>
            <a:ext cx="6096000" cy="4714875"/>
          </a:xfrm>
          <a:prstGeom prst="rect">
            <a:avLst/>
          </a:prstGeom>
          <a:noFill/>
          <a:ln w="9525">
            <a:noFill/>
          </a:ln>
        </p:spPr>
      </p:pic>
      <p:sp>
        <p:nvSpPr>
          <p:cNvPr id="4" name="文本框 3"/>
          <p:cNvSpPr txBox="1"/>
          <p:nvPr/>
        </p:nvSpPr>
        <p:spPr>
          <a:xfrm>
            <a:off x="6843395" y="241935"/>
            <a:ext cx="4991735" cy="6616065"/>
          </a:xfrm>
          <a:prstGeom prst="rect">
            <a:avLst/>
          </a:prstGeom>
        </p:spPr>
        <p:txBody>
          <a:bodyPr wrap="square">
            <a:spAutoFit/>
          </a:bodyPr>
          <a:p>
            <a:pPr marL="0" indent="0" defTabSz="266700">
              <a:spcAft>
                <a:spcPct val="0"/>
              </a:spcAft>
            </a:pPr>
            <a:r>
              <a:rPr lang="en-US" altLang="zh-CN" sz="1600" b="0" i="0">
                <a:solidFill>
                  <a:srgbClr val="222222"/>
                </a:solidFill>
                <a:latin typeface="Arial" panose="020B0604020202020204"/>
                <a:ea typeface="Arial" panose="020B0604020202020204"/>
              </a:rPr>
              <a:t>(</a:t>
            </a:r>
            <a:r>
              <a:rPr lang="en-US" altLang="zh-CN" sz="1600" b="0" i="0">
                <a:solidFill>
                  <a:srgbClr val="000000"/>
                </a:solidFill>
                <a:latin typeface="微软雅黑" panose="020B0503020204020204" charset="-122"/>
                <a:ea typeface="微软雅黑" panose="020B0503020204020204" charset="-122"/>
              </a:rPr>
              <a:t>2023</a:t>
            </a:r>
            <a:r>
              <a:rPr lang="zh-CN" altLang="en-US" sz="1600" b="0" i="0">
                <a:solidFill>
                  <a:srgbClr val="000000"/>
                </a:solidFill>
                <a:latin typeface="微软雅黑" panose="020B0503020204020204" charset="-122"/>
                <a:ea typeface="微软雅黑" panose="020B0503020204020204" charset="-122"/>
              </a:rPr>
              <a:t>年</a:t>
            </a:r>
            <a:r>
              <a:rPr lang="en-US" altLang="zh-CN" sz="1600" b="0" i="0">
                <a:solidFill>
                  <a:srgbClr val="000000"/>
                </a:solidFill>
                <a:latin typeface="微软雅黑" panose="020B0503020204020204" charset="-122"/>
                <a:ea typeface="微软雅黑" panose="020B0503020204020204" charset="-122"/>
              </a:rPr>
              <a:t>CSP-J</a:t>
            </a:r>
            <a:r>
              <a:rPr lang="en-US" altLang="zh-CN" sz="1600" b="0" i="0">
                <a:solidFill>
                  <a:srgbClr val="222222"/>
                </a:solidFill>
                <a:latin typeface="Arial" panose="020B0604020202020204"/>
                <a:ea typeface="Arial" panose="020B0604020202020204"/>
              </a:rPr>
              <a:t>)</a:t>
            </a:r>
            <a:r>
              <a:rPr lang="zh-CN" altLang="en-US" sz="1600" b="0" i="0">
                <a:solidFill>
                  <a:srgbClr val="222222"/>
                </a:solidFill>
                <a:latin typeface="宋体" panose="02010600030101010101" pitchFamily="2" charset="-122"/>
                <a:ea typeface="宋体" panose="02010600030101010101" pitchFamily="2" charset="-122"/>
              </a:rPr>
              <a:t>程序阅读</a:t>
            </a:r>
            <a:r>
              <a:rPr lang="en-US" altLang="zh-CN" sz="1600" b="0" i="0">
                <a:solidFill>
                  <a:srgbClr val="222222"/>
                </a:solidFill>
                <a:latin typeface="Arial" panose="020B0604020202020204"/>
                <a:ea typeface="宋体" panose="02010600030101010101" pitchFamily="2" charset="-122"/>
              </a:rPr>
              <a:t>②</a:t>
            </a:r>
            <a:endParaRPr lang="en-US" altLang="zh-CN" sz="1600" b="0" i="0">
              <a:solidFill>
                <a:srgbClr val="222222"/>
              </a:solidFill>
              <a:latin typeface="Arial" panose="020B06040202020202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01 #include&lt;iostream&gt;</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02 #include&lt;vector&gt;</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03 #include&lt;algorithm&gt;</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04 using namespace std;</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05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06 int f(string x,string y){</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07     int m=x.size();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08     int n=y.size();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09     vector&lt;vector&lt;int&gt;&gt;v(m+1,vector&lt;int&gt;(n+1,0));</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10     for(int i=1;i&lt;=m;i++){</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11         for(int j=1;j&lt;=n;j++){</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12             if(x[i-1]==y[j-1]){</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13                 v[i][j]=v[i-1][j-1]+1;</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14             }else{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15                 v[i][j]=max(v[i-1][j],v[i][j-1]);</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16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17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18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19     return v[m][n];</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20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21</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22 bool g(string x,string y){</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23     if(x.size() != y.size()){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24         return false;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25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26     return f(x+x,y)==y.size();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27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28</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29 int main(){</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30     string x,y;</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31     cin&gt;&gt;x&gt;&gt;y;</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32     cout&lt;&lt;g(x,y)&lt;&lt;endl;</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33     return 0;</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34 }</a:t>
            </a:r>
            <a:endParaRPr lang="en-US" altLang="zh-CN" sz="1200" b="0" i="0">
              <a:solidFill>
                <a:srgbClr val="222222"/>
              </a:solidFill>
              <a:latin typeface="Courier New" panose="02070309020205020404"/>
              <a:ea typeface="宋体" panose="02010600030101010101" pitchFamily="2" charset="-122"/>
            </a:endParaRPr>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文本框 4"/>
          <p:cNvSpPr txBox="1"/>
          <p:nvPr/>
        </p:nvSpPr>
        <p:spPr>
          <a:xfrm>
            <a:off x="6221095" y="222885"/>
            <a:ext cx="5405755" cy="1740535"/>
          </a:xfrm>
          <a:prstGeom prst="rect">
            <a:avLst/>
          </a:prstGeom>
        </p:spPr>
        <p:txBody>
          <a:bodyPr wrap="square">
            <a:noAutofit/>
          </a:bodyPr>
          <a:p>
            <a:pPr marL="0" indent="0" defTabSz="266700">
              <a:spcAft>
                <a:spcPct val="0"/>
              </a:spcAft>
            </a:pPr>
            <a:r>
              <a:rPr lang="en-US" altLang="zh-CN" sz="1600" b="0" i="0">
                <a:solidFill>
                  <a:srgbClr val="222222"/>
                </a:solidFill>
                <a:latin typeface="Arial" panose="020B0604020202020204"/>
                <a:ea typeface="宋体" panose="02010600030101010101" pitchFamily="2" charset="-122"/>
              </a:rPr>
              <a:t>21. </a:t>
            </a:r>
            <a:r>
              <a:rPr lang="zh-CN" altLang="en-US" sz="1600" b="0" i="0">
                <a:solidFill>
                  <a:srgbClr val="222222"/>
                </a:solidFill>
                <a:latin typeface="宋体" panose="02010600030101010101" pitchFamily="2" charset="-122"/>
                <a:ea typeface="宋体" panose="02010600030101010101" pitchFamily="2" charset="-122"/>
              </a:rPr>
              <a:t>（</a:t>
            </a:r>
            <a:r>
              <a:rPr lang="en-US" altLang="zh-CN" sz="1600" b="0" i="0">
                <a:solidFill>
                  <a:srgbClr val="222222"/>
                </a:solidFill>
                <a:latin typeface="Arial" panose="020B0604020202020204"/>
                <a:ea typeface="宋体" panose="02010600030101010101" pitchFamily="2" charset="-122"/>
              </a:rPr>
              <a:t>1.5</a:t>
            </a:r>
            <a:r>
              <a:rPr lang="zh-CN" altLang="en-US" sz="1600" b="0" i="0">
                <a:solidFill>
                  <a:srgbClr val="222222"/>
                </a:solidFill>
                <a:latin typeface="宋体" panose="02010600030101010101" pitchFamily="2" charset="-122"/>
                <a:ea typeface="宋体" panose="02010600030101010101" pitchFamily="2" charset="-122"/>
              </a:rPr>
              <a:t>分）</a:t>
            </a:r>
            <a:r>
              <a:rPr lang="en-US" altLang="zh-CN" sz="1600" b="0" i="0">
                <a:solidFill>
                  <a:srgbClr val="222222"/>
                </a:solidFill>
                <a:latin typeface="Arial" panose="020B0604020202020204"/>
                <a:ea typeface="宋体" panose="02010600030101010101" pitchFamily="2" charset="-122"/>
              </a:rPr>
              <a:t>f</a:t>
            </a:r>
            <a:r>
              <a:rPr lang="zh-CN" altLang="en-US" sz="1600" b="0" i="0">
                <a:solidFill>
                  <a:srgbClr val="222222"/>
                </a:solidFill>
                <a:latin typeface="宋体" panose="02010600030101010101" pitchFamily="2" charset="-122"/>
                <a:ea typeface="宋体" panose="02010600030101010101" pitchFamily="2" charset="-122"/>
              </a:rPr>
              <a:t>函数的返回值小于等于</a:t>
            </a:r>
            <a:r>
              <a:rPr lang="en-US" altLang="zh-CN" sz="1600" b="0" i="0">
                <a:solidFill>
                  <a:srgbClr val="222222"/>
                </a:solidFill>
                <a:latin typeface="Arial" panose="020B0604020202020204"/>
                <a:ea typeface="宋体" panose="02010600030101010101" pitchFamily="2" charset="-122"/>
              </a:rPr>
              <a:t>min</a:t>
            </a:r>
            <a:r>
              <a:rPr lang="zh-CN" altLang="en-US" sz="1600" b="0" i="0">
                <a:solidFill>
                  <a:srgbClr val="222222"/>
                </a:solidFill>
                <a:latin typeface="宋体" panose="02010600030101010101" pitchFamily="2" charset="-122"/>
                <a:ea typeface="宋体" panose="02010600030101010101" pitchFamily="2" charset="-122"/>
              </a:rPr>
              <a:t>（</a:t>
            </a:r>
            <a:r>
              <a:rPr lang="en-US" altLang="zh-CN" sz="1600" b="0" i="0">
                <a:solidFill>
                  <a:srgbClr val="222222"/>
                </a:solidFill>
                <a:latin typeface="Arial" panose="020B0604020202020204"/>
                <a:ea typeface="宋体" panose="02010600030101010101" pitchFamily="2" charset="-122"/>
              </a:rPr>
              <a:t>n,m</a:t>
            </a:r>
            <a:r>
              <a:rPr lang="zh-CN" altLang="en-US" sz="1600" b="0" i="0">
                <a:solidFill>
                  <a:srgbClr val="222222"/>
                </a:solidFill>
                <a:latin typeface="宋体" panose="02010600030101010101" pitchFamily="2" charset="-122"/>
                <a:ea typeface="宋体" panose="02010600030101010101" pitchFamily="2" charset="-122"/>
              </a:rPr>
              <a:t>）。</a:t>
            </a:r>
            <a:r>
              <a:rPr lang="en-US" altLang="zh-CN" sz="1600" b="0" i="0">
                <a:solidFill>
                  <a:srgbClr val="222222"/>
                </a:solidFill>
                <a:latin typeface="Arial" panose="020B0604020202020204"/>
                <a:ea typeface="宋体" panose="02010600030101010101" pitchFamily="2" charset="-122"/>
              </a:rPr>
              <a:t>( )</a:t>
            </a:r>
            <a:endParaRPr lang="en-US" altLang="zh-CN" sz="16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600" b="0" i="0">
                <a:solidFill>
                  <a:srgbClr val="222222"/>
                </a:solidFill>
                <a:latin typeface="宋体" panose="02010600030101010101" pitchFamily="2" charset="-122"/>
                <a:ea typeface="宋体" panose="02010600030101010101" pitchFamily="2" charset="-122"/>
              </a:rPr>
              <a:t>【答案】</a:t>
            </a:r>
            <a:r>
              <a:rPr lang="en-US" altLang="zh-CN" sz="1600" b="0" i="0">
                <a:solidFill>
                  <a:srgbClr val="222222"/>
                </a:solidFill>
                <a:latin typeface="Arial" panose="020B0604020202020204"/>
                <a:ea typeface="宋体" panose="02010600030101010101" pitchFamily="2" charset="-122"/>
              </a:rPr>
              <a:t>✔</a:t>
            </a:r>
            <a:endParaRPr lang="en-US" altLang="zh-CN" sz="16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600" b="0" i="0">
                <a:solidFill>
                  <a:srgbClr val="222222"/>
                </a:solidFill>
                <a:latin typeface="宋体" panose="02010600030101010101" pitchFamily="2" charset="-122"/>
                <a:ea typeface="宋体" panose="02010600030101010101" pitchFamily="2" charset="-122"/>
              </a:rPr>
              <a:t>【解析】</a:t>
            </a:r>
            <a:r>
              <a:rPr lang="en-US" altLang="zh-CN" sz="1600" b="0" i="0">
                <a:solidFill>
                  <a:srgbClr val="222222"/>
                </a:solidFill>
                <a:latin typeface="Arial" panose="020B0604020202020204"/>
                <a:ea typeface="宋体" panose="02010600030101010101" pitchFamily="2" charset="-122"/>
              </a:rPr>
              <a:t>f </a:t>
            </a:r>
            <a:r>
              <a:rPr lang="zh-CN" altLang="en-US" sz="1600" b="0" i="0">
                <a:solidFill>
                  <a:srgbClr val="222222"/>
                </a:solidFill>
                <a:latin typeface="宋体" panose="02010600030101010101" pitchFamily="2" charset="-122"/>
                <a:ea typeface="宋体" panose="02010600030101010101" pitchFamily="2" charset="-122"/>
              </a:rPr>
              <a:t>函数是一个典型的最长公共子序列模型，属于动态规划里面的内容</a:t>
            </a:r>
            <a:endParaRPr lang="zh-CN" altLang="en-US" sz="1600" b="0" i="0">
              <a:solidFill>
                <a:srgbClr val="222222"/>
              </a:solidFill>
              <a:latin typeface="宋体" panose="02010600030101010101" pitchFamily="2" charset="-122"/>
              <a:ea typeface="宋体" panose="02010600030101010101" pitchFamily="2" charset="-122"/>
            </a:endParaRPr>
          </a:p>
          <a:p>
            <a:pPr marL="0" indent="0" defTabSz="266700">
              <a:spcAft>
                <a:spcPct val="0"/>
              </a:spcAft>
            </a:pPr>
            <a:r>
              <a:rPr lang="en-US" altLang="zh-CN" sz="1600" b="0" i="0">
                <a:solidFill>
                  <a:srgbClr val="222222"/>
                </a:solidFill>
                <a:latin typeface="Arial" panose="020B0604020202020204"/>
                <a:ea typeface="宋体" panose="02010600030101010101" pitchFamily="2" charset="-122"/>
              </a:rPr>
              <a:t>v[i][j]: </a:t>
            </a:r>
            <a:r>
              <a:rPr lang="zh-CN" altLang="en-US" sz="1600" b="0" i="0">
                <a:solidFill>
                  <a:srgbClr val="222222"/>
                </a:solidFill>
                <a:latin typeface="宋体" panose="02010600030101010101" pitchFamily="2" charset="-122"/>
                <a:ea typeface="宋体" panose="02010600030101010101" pitchFamily="2" charset="-122"/>
              </a:rPr>
              <a:t>表示字符串 </a:t>
            </a:r>
            <a:r>
              <a:rPr lang="en-US" altLang="zh-CN" sz="1600" b="0" i="0">
                <a:solidFill>
                  <a:srgbClr val="222222"/>
                </a:solidFill>
                <a:latin typeface="Arial" panose="020B0604020202020204"/>
                <a:ea typeface="宋体" panose="02010600030101010101" pitchFamily="2" charset="-122"/>
              </a:rPr>
              <a:t>1 </a:t>
            </a:r>
            <a:r>
              <a:rPr lang="zh-CN" altLang="en-US" sz="1600" b="0" i="0">
                <a:solidFill>
                  <a:srgbClr val="222222"/>
                </a:solidFill>
                <a:latin typeface="宋体" panose="02010600030101010101" pitchFamily="2" charset="-122"/>
                <a:ea typeface="宋体" panose="02010600030101010101" pitchFamily="2" charset="-122"/>
              </a:rPr>
              <a:t>前 </a:t>
            </a:r>
            <a:r>
              <a:rPr lang="en-US" altLang="zh-CN" sz="1600" b="0" i="0">
                <a:solidFill>
                  <a:srgbClr val="222222"/>
                </a:solidFill>
                <a:latin typeface="Arial" panose="020B0604020202020204"/>
                <a:ea typeface="宋体" panose="02010600030101010101" pitchFamily="2" charset="-122"/>
              </a:rPr>
              <a:t>i </a:t>
            </a:r>
            <a:r>
              <a:rPr lang="zh-CN" altLang="en-US" sz="1600" b="0" i="0">
                <a:solidFill>
                  <a:srgbClr val="222222"/>
                </a:solidFill>
                <a:latin typeface="宋体" panose="02010600030101010101" pitchFamily="2" charset="-122"/>
                <a:ea typeface="宋体" panose="02010600030101010101" pitchFamily="2" charset="-122"/>
              </a:rPr>
              <a:t>个字符和字符串 </a:t>
            </a:r>
            <a:r>
              <a:rPr lang="en-US" altLang="zh-CN" sz="1600" b="0" i="0">
                <a:solidFill>
                  <a:srgbClr val="222222"/>
                </a:solidFill>
                <a:latin typeface="Arial" panose="020B0604020202020204"/>
                <a:ea typeface="宋体" panose="02010600030101010101" pitchFamily="2" charset="-122"/>
              </a:rPr>
              <a:t>2 </a:t>
            </a:r>
            <a:r>
              <a:rPr lang="zh-CN" altLang="en-US" sz="1600" b="0" i="0">
                <a:solidFill>
                  <a:srgbClr val="222222"/>
                </a:solidFill>
                <a:latin typeface="宋体" panose="02010600030101010101" pitchFamily="2" charset="-122"/>
                <a:ea typeface="宋体" panose="02010600030101010101" pitchFamily="2" charset="-122"/>
              </a:rPr>
              <a:t>前 </a:t>
            </a:r>
            <a:r>
              <a:rPr lang="en-US" altLang="zh-CN" sz="1600" b="0" i="0">
                <a:solidFill>
                  <a:srgbClr val="222222"/>
                </a:solidFill>
                <a:latin typeface="Arial" panose="020B0604020202020204"/>
                <a:ea typeface="宋体" panose="02010600030101010101" pitchFamily="2" charset="-122"/>
              </a:rPr>
              <a:t>j </a:t>
            </a:r>
            <a:r>
              <a:rPr lang="zh-CN" altLang="en-US" sz="1600" b="0" i="0">
                <a:solidFill>
                  <a:srgbClr val="222222"/>
                </a:solidFill>
                <a:latin typeface="宋体" panose="02010600030101010101" pitchFamily="2" charset="-122"/>
                <a:ea typeface="宋体" panose="02010600030101010101" pitchFamily="2" charset="-122"/>
              </a:rPr>
              <a:t>个字符，属性值表示共有的子序列，状态转移方程如下</a:t>
            </a:r>
            <a:endParaRPr lang="zh-CN" altLang="en-US" sz="1600" b="0" i="0">
              <a:solidFill>
                <a:srgbClr val="222222"/>
              </a:solidFill>
              <a:latin typeface="宋体" panose="02010600030101010101" pitchFamily="2" charset="-122"/>
              <a:ea typeface="宋体" panose="02010600030101010101" pitchFamily="2" charset="-122"/>
            </a:endParaRPr>
          </a:p>
        </p:txBody>
      </p:sp>
      <p:pic>
        <p:nvPicPr>
          <p:cNvPr id="6" name="图片 5"/>
          <p:cNvPicPr/>
          <p:nvPr/>
        </p:nvPicPr>
        <p:blipFill>
          <a:blip r:embed="rId1"/>
        </p:blipFill>
        <p:spPr>
          <a:xfrm>
            <a:off x="6149975" y="2234565"/>
            <a:ext cx="4842510" cy="1040765"/>
          </a:xfrm>
          <a:prstGeom prst="rect">
            <a:avLst/>
          </a:prstGeom>
        </p:spPr>
      </p:pic>
      <p:sp>
        <p:nvSpPr>
          <p:cNvPr id="7" name="文本框 6"/>
          <p:cNvSpPr txBox="1"/>
          <p:nvPr/>
        </p:nvSpPr>
        <p:spPr>
          <a:xfrm>
            <a:off x="5617845" y="3546475"/>
            <a:ext cx="6492240" cy="3046095"/>
          </a:xfrm>
          <a:prstGeom prst="rect">
            <a:avLst/>
          </a:prstGeom>
        </p:spPr>
        <p:txBody>
          <a:bodyPr wrap="square">
            <a:spAutoFit/>
          </a:bodyPr>
          <a:p>
            <a:r>
              <a:rPr lang="zh-CN" altLang="en-US" sz="1600" b="0" i="0">
                <a:solidFill>
                  <a:srgbClr val="222222"/>
                </a:solidFill>
                <a:latin typeface="宋体" panose="02010600030101010101" pitchFamily="2" charset="-122"/>
                <a:ea typeface="宋体" panose="02010600030101010101" pitchFamily="2" charset="-122"/>
              </a:rPr>
              <a:t>所以</a:t>
            </a:r>
            <a:r>
              <a:rPr lang="zh-CN" altLang="en-US" sz="1600" b="0" i="0">
                <a:solidFill>
                  <a:srgbClr val="222222"/>
                </a:solidFill>
                <a:latin typeface="Arial" panose="020B0604020202020204"/>
                <a:ea typeface="宋体" panose="02010600030101010101" pitchFamily="2" charset="-122"/>
              </a:rPr>
              <a:t> </a:t>
            </a:r>
            <a:r>
              <a:rPr lang="en-US" altLang="zh-CN" sz="1600" b="0" i="0">
                <a:solidFill>
                  <a:srgbClr val="222222"/>
                </a:solidFill>
                <a:latin typeface="Arial" panose="020B0604020202020204"/>
                <a:ea typeface="宋体" panose="02010600030101010101" pitchFamily="2" charset="-122"/>
              </a:rPr>
              <a:t>f </a:t>
            </a:r>
            <a:r>
              <a:rPr lang="zh-CN" altLang="en-US" sz="1600" b="0" i="0">
                <a:solidFill>
                  <a:srgbClr val="222222"/>
                </a:solidFill>
                <a:latin typeface="宋体" panose="02010600030101010101" pitchFamily="2" charset="-122"/>
                <a:ea typeface="宋体" panose="02010600030101010101" pitchFamily="2" charset="-122"/>
              </a:rPr>
              <a:t>函数最终的返回值应该小于等于两个字符串中最小的那个长度。</a:t>
            </a:r>
            <a:endParaRPr lang="zh-CN" altLang="en-US" sz="1600" b="0" i="0">
              <a:solidFill>
                <a:srgbClr val="222222"/>
              </a:solidFill>
              <a:latin typeface="宋体" panose="02010600030101010101" pitchFamily="2" charset="-122"/>
              <a:ea typeface="宋体" panose="02010600030101010101" pitchFamily="2" charset="-122"/>
            </a:endParaRPr>
          </a:p>
          <a:p>
            <a:pPr marL="0" indent="0" defTabSz="266700">
              <a:spcAft>
                <a:spcPct val="0"/>
              </a:spcAft>
            </a:pPr>
            <a:r>
              <a:rPr lang="en-US" altLang="zh-CN" sz="1600" b="0" i="0">
                <a:solidFill>
                  <a:srgbClr val="222222"/>
                </a:solidFill>
                <a:latin typeface="Arial" panose="020B0604020202020204"/>
                <a:ea typeface="宋体" panose="02010600030101010101" pitchFamily="2" charset="-122"/>
              </a:rPr>
              <a:t>22. </a:t>
            </a:r>
            <a:r>
              <a:rPr lang="zh-CN" altLang="en-US" sz="1600" b="0" i="0">
                <a:solidFill>
                  <a:srgbClr val="222222"/>
                </a:solidFill>
                <a:latin typeface="宋体" panose="02010600030101010101" pitchFamily="2" charset="-122"/>
                <a:ea typeface="宋体" panose="02010600030101010101" pitchFamily="2" charset="-122"/>
              </a:rPr>
              <a:t>（</a:t>
            </a:r>
            <a:r>
              <a:rPr lang="en-US" altLang="zh-CN" sz="1600" b="0" i="0">
                <a:solidFill>
                  <a:srgbClr val="222222"/>
                </a:solidFill>
                <a:latin typeface="Arial" panose="020B0604020202020204"/>
                <a:ea typeface="宋体" panose="02010600030101010101" pitchFamily="2" charset="-122"/>
              </a:rPr>
              <a:t>1.5</a:t>
            </a:r>
            <a:r>
              <a:rPr lang="zh-CN" altLang="en-US" sz="1600" b="0" i="0">
                <a:solidFill>
                  <a:srgbClr val="222222"/>
                </a:solidFill>
                <a:latin typeface="宋体" panose="02010600030101010101" pitchFamily="2" charset="-122"/>
                <a:ea typeface="宋体" panose="02010600030101010101" pitchFamily="2" charset="-122"/>
              </a:rPr>
              <a:t>分） </a:t>
            </a:r>
            <a:r>
              <a:rPr lang="en-US" altLang="zh-CN" sz="1600" b="0" i="0">
                <a:solidFill>
                  <a:srgbClr val="222222"/>
                </a:solidFill>
                <a:latin typeface="Arial" panose="020B0604020202020204"/>
                <a:ea typeface="宋体" panose="02010600030101010101" pitchFamily="2" charset="-122"/>
              </a:rPr>
              <a:t>f</a:t>
            </a:r>
            <a:r>
              <a:rPr lang="zh-CN" altLang="en-US" sz="1600" b="0" i="0">
                <a:solidFill>
                  <a:srgbClr val="222222"/>
                </a:solidFill>
                <a:latin typeface="宋体" panose="02010600030101010101" pitchFamily="2" charset="-122"/>
                <a:ea typeface="宋体" panose="02010600030101010101" pitchFamily="2" charset="-122"/>
              </a:rPr>
              <a:t>函数的返回值等于两个输入字符串的最长公共子串的长度。</a:t>
            </a:r>
            <a:r>
              <a:rPr lang="en-US" altLang="zh-CN" sz="1600" b="0" i="0">
                <a:solidFill>
                  <a:srgbClr val="222222"/>
                </a:solidFill>
                <a:latin typeface="Arial" panose="020B0604020202020204"/>
                <a:ea typeface="宋体" panose="02010600030101010101" pitchFamily="2" charset="-122"/>
              </a:rPr>
              <a:t>( )</a:t>
            </a:r>
            <a:endParaRPr lang="en-US" altLang="zh-CN" sz="16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600" b="0" i="0">
                <a:solidFill>
                  <a:srgbClr val="222222"/>
                </a:solidFill>
                <a:latin typeface="宋体" panose="02010600030101010101" pitchFamily="2" charset="-122"/>
                <a:ea typeface="宋体" panose="02010600030101010101" pitchFamily="2" charset="-122"/>
              </a:rPr>
              <a:t>【答案】</a:t>
            </a:r>
            <a:r>
              <a:rPr lang="en-US" altLang="zh-CN" sz="1600" b="0" i="0">
                <a:solidFill>
                  <a:srgbClr val="222222"/>
                </a:solidFill>
                <a:latin typeface="Arial" panose="020B0604020202020204"/>
                <a:ea typeface="宋体" panose="02010600030101010101" pitchFamily="2" charset="-122"/>
              </a:rPr>
              <a:t>❌</a:t>
            </a:r>
            <a:endParaRPr lang="en-US" altLang="zh-CN" sz="16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600" b="0" i="0">
                <a:solidFill>
                  <a:srgbClr val="222222"/>
                </a:solidFill>
                <a:latin typeface="宋体" panose="02010600030101010101" pitchFamily="2" charset="-122"/>
                <a:ea typeface="宋体" panose="02010600030101010101" pitchFamily="2" charset="-122"/>
              </a:rPr>
              <a:t>【解析】子串</a:t>
            </a:r>
            <a:r>
              <a:rPr lang="en-US" altLang="zh-CN" sz="1600" b="0" i="0">
                <a:solidFill>
                  <a:srgbClr val="222222"/>
                </a:solidFill>
                <a:latin typeface="Arial" panose="020B0604020202020204"/>
                <a:ea typeface="宋体" panose="02010600030101010101" pitchFamily="2" charset="-122"/>
              </a:rPr>
              <a:t>: </a:t>
            </a:r>
            <a:r>
              <a:rPr lang="zh-CN" altLang="en-US" sz="1600" b="0" i="0">
                <a:solidFill>
                  <a:srgbClr val="222222"/>
                </a:solidFill>
                <a:latin typeface="宋体" panose="02010600030101010101" pitchFamily="2" charset="-122"/>
                <a:ea typeface="宋体" panose="02010600030101010101" pitchFamily="2" charset="-122"/>
              </a:rPr>
              <a:t>要求连续</a:t>
            </a:r>
            <a:r>
              <a:rPr lang="en-US" altLang="zh-CN" sz="1600" b="0" i="0">
                <a:solidFill>
                  <a:srgbClr val="222222"/>
                </a:solidFill>
                <a:latin typeface="Arial" panose="020B0604020202020204"/>
                <a:ea typeface="宋体" panose="02010600030101010101" pitchFamily="2" charset="-122"/>
              </a:rPr>
              <a:t>; </a:t>
            </a:r>
            <a:r>
              <a:rPr lang="zh-CN" altLang="en-US" sz="1600" b="0" i="0">
                <a:solidFill>
                  <a:srgbClr val="222222"/>
                </a:solidFill>
                <a:latin typeface="宋体" panose="02010600030101010101" pitchFamily="2" charset="-122"/>
                <a:ea typeface="宋体" panose="02010600030101010101" pitchFamily="2" charset="-122"/>
              </a:rPr>
              <a:t>子序列</a:t>
            </a:r>
            <a:r>
              <a:rPr lang="en-US" altLang="zh-CN" sz="1600" b="0" i="0">
                <a:solidFill>
                  <a:srgbClr val="222222"/>
                </a:solidFill>
                <a:latin typeface="Arial" panose="020B0604020202020204"/>
                <a:ea typeface="宋体" panose="02010600030101010101" pitchFamily="2" charset="-122"/>
              </a:rPr>
              <a:t>: </a:t>
            </a:r>
            <a:r>
              <a:rPr lang="zh-CN" altLang="en-US" sz="1600" b="0" i="0">
                <a:solidFill>
                  <a:srgbClr val="222222"/>
                </a:solidFill>
                <a:latin typeface="宋体" panose="02010600030101010101" pitchFamily="2" charset="-122"/>
                <a:ea typeface="宋体" panose="02010600030101010101" pitchFamily="2" charset="-122"/>
              </a:rPr>
              <a:t>要求不连续，</a:t>
            </a:r>
            <a:r>
              <a:rPr lang="en-US" altLang="zh-CN" sz="1600" b="0" i="0">
                <a:solidFill>
                  <a:srgbClr val="222222"/>
                </a:solidFill>
                <a:latin typeface="Arial" panose="020B0604020202020204"/>
                <a:ea typeface="宋体" panose="02010600030101010101" pitchFamily="2" charset="-122"/>
              </a:rPr>
              <a:t>f </a:t>
            </a:r>
            <a:r>
              <a:rPr lang="zh-CN" altLang="en-US" sz="1600" b="0" i="0">
                <a:solidFill>
                  <a:srgbClr val="222222"/>
                </a:solidFill>
                <a:latin typeface="宋体" panose="02010600030101010101" pitchFamily="2" charset="-122"/>
                <a:ea typeface="宋体" panose="02010600030101010101" pitchFamily="2" charset="-122"/>
              </a:rPr>
              <a:t>函数求的是最长公共子序列。</a:t>
            </a:r>
            <a:endParaRPr lang="zh-CN" altLang="en-US" sz="1600" b="0" i="0">
              <a:solidFill>
                <a:srgbClr val="222222"/>
              </a:solidFill>
              <a:latin typeface="宋体" panose="02010600030101010101" pitchFamily="2" charset="-122"/>
              <a:ea typeface="宋体" panose="02010600030101010101" pitchFamily="2" charset="-122"/>
            </a:endParaRPr>
          </a:p>
          <a:p>
            <a:pPr marL="0" indent="0" defTabSz="266700">
              <a:spcAft>
                <a:spcPct val="0"/>
              </a:spcAft>
            </a:pPr>
            <a:r>
              <a:rPr lang="en-US" altLang="zh-CN" sz="1600" b="0" i="0">
                <a:solidFill>
                  <a:srgbClr val="222222"/>
                </a:solidFill>
                <a:latin typeface="Arial" panose="020B0604020202020204"/>
                <a:ea typeface="宋体" panose="02010600030101010101" pitchFamily="2" charset="-122"/>
              </a:rPr>
              <a:t>23. </a:t>
            </a:r>
            <a:r>
              <a:rPr lang="zh-CN" altLang="en-US" sz="1600" b="0" i="0">
                <a:solidFill>
                  <a:srgbClr val="222222"/>
                </a:solidFill>
                <a:latin typeface="宋体" panose="02010600030101010101" pitchFamily="2" charset="-122"/>
                <a:ea typeface="宋体" panose="02010600030101010101" pitchFamily="2" charset="-122"/>
              </a:rPr>
              <a:t>（</a:t>
            </a:r>
            <a:r>
              <a:rPr lang="en-US" altLang="zh-CN" sz="1600" b="0" i="0">
                <a:solidFill>
                  <a:srgbClr val="222222"/>
                </a:solidFill>
                <a:latin typeface="Arial" panose="020B0604020202020204"/>
                <a:ea typeface="宋体" panose="02010600030101010101" pitchFamily="2" charset="-122"/>
              </a:rPr>
              <a:t>1.5</a:t>
            </a:r>
            <a:r>
              <a:rPr lang="zh-CN" altLang="en-US" sz="1600" b="0" i="0">
                <a:solidFill>
                  <a:srgbClr val="222222"/>
                </a:solidFill>
                <a:latin typeface="宋体" panose="02010600030101010101" pitchFamily="2" charset="-122"/>
                <a:ea typeface="宋体" panose="02010600030101010101" pitchFamily="2" charset="-122"/>
              </a:rPr>
              <a:t>分）当输入两个完全相同的字符串时，</a:t>
            </a:r>
            <a:r>
              <a:rPr lang="en-US" altLang="zh-CN" sz="1600" b="0" i="0">
                <a:solidFill>
                  <a:srgbClr val="222222"/>
                </a:solidFill>
                <a:latin typeface="Arial" panose="020B0604020202020204"/>
                <a:ea typeface="宋体" panose="02010600030101010101" pitchFamily="2" charset="-122"/>
              </a:rPr>
              <a:t>g</a:t>
            </a:r>
            <a:r>
              <a:rPr lang="zh-CN" altLang="en-US" sz="1600" b="0" i="0">
                <a:solidFill>
                  <a:srgbClr val="222222"/>
                </a:solidFill>
                <a:latin typeface="宋体" panose="02010600030101010101" pitchFamily="2" charset="-122"/>
                <a:ea typeface="宋体" panose="02010600030101010101" pitchFamily="2" charset="-122"/>
              </a:rPr>
              <a:t>函数的返回值总是</a:t>
            </a:r>
            <a:r>
              <a:rPr lang="en-US" altLang="zh-CN" sz="1600" b="0" i="0">
                <a:solidFill>
                  <a:srgbClr val="222222"/>
                </a:solidFill>
                <a:latin typeface="Arial" panose="020B0604020202020204"/>
                <a:ea typeface="宋体" panose="02010600030101010101" pitchFamily="2" charset="-122"/>
              </a:rPr>
              <a:t>true( )</a:t>
            </a:r>
            <a:endParaRPr lang="en-US" altLang="zh-CN" sz="16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600" b="0" i="0">
                <a:solidFill>
                  <a:srgbClr val="222222"/>
                </a:solidFill>
                <a:latin typeface="宋体" panose="02010600030101010101" pitchFamily="2" charset="-122"/>
                <a:ea typeface="宋体" panose="02010600030101010101" pitchFamily="2" charset="-122"/>
              </a:rPr>
              <a:t>【答案】</a:t>
            </a:r>
            <a:r>
              <a:rPr lang="en-US" altLang="zh-CN" sz="1600" b="0" i="0">
                <a:solidFill>
                  <a:srgbClr val="222222"/>
                </a:solidFill>
                <a:latin typeface="Arial" panose="020B0604020202020204"/>
                <a:ea typeface="宋体" panose="02010600030101010101" pitchFamily="2" charset="-122"/>
              </a:rPr>
              <a:t>✔</a:t>
            </a:r>
            <a:endParaRPr lang="en-US" altLang="zh-CN" sz="16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600" b="0" i="0">
                <a:solidFill>
                  <a:srgbClr val="222222"/>
                </a:solidFill>
                <a:latin typeface="宋体" panose="02010600030101010101" pitchFamily="2" charset="-122"/>
                <a:ea typeface="宋体" panose="02010600030101010101" pitchFamily="2" charset="-122"/>
              </a:rPr>
              <a:t>【解析】</a:t>
            </a:r>
            <a:r>
              <a:rPr lang="en-US" altLang="zh-CN" sz="1600" b="0" i="0">
                <a:solidFill>
                  <a:srgbClr val="222222"/>
                </a:solidFill>
                <a:latin typeface="Arial" panose="020B0604020202020204"/>
                <a:ea typeface="宋体" panose="02010600030101010101" pitchFamily="2" charset="-122"/>
              </a:rPr>
              <a:t>f </a:t>
            </a:r>
            <a:r>
              <a:rPr lang="zh-CN" altLang="en-US" sz="1600" b="0" i="0">
                <a:solidFill>
                  <a:srgbClr val="222222"/>
                </a:solidFill>
                <a:latin typeface="宋体" panose="02010600030101010101" pitchFamily="2" charset="-122"/>
                <a:ea typeface="宋体" panose="02010600030101010101" pitchFamily="2" charset="-122"/>
              </a:rPr>
              <a:t>函数的返回值是字符串的长度，所以 </a:t>
            </a:r>
            <a:r>
              <a:rPr lang="en-US" altLang="zh-CN" sz="1600" b="0" i="0">
                <a:solidFill>
                  <a:srgbClr val="222222"/>
                </a:solidFill>
                <a:latin typeface="Arial" panose="020B0604020202020204"/>
                <a:ea typeface="宋体" panose="02010600030101010101" pitchFamily="2" charset="-122"/>
              </a:rPr>
              <a:t>f(x+x, y) = y.size() </a:t>
            </a:r>
            <a:r>
              <a:rPr lang="zh-CN" altLang="en-US" sz="1600" b="0" i="0">
                <a:solidFill>
                  <a:srgbClr val="222222"/>
                </a:solidFill>
                <a:latin typeface="宋体" panose="02010600030101010101" pitchFamily="2" charset="-122"/>
                <a:ea typeface="宋体" panose="02010600030101010101" pitchFamily="2" charset="-122"/>
              </a:rPr>
              <a:t>是恒成立，所以 </a:t>
            </a:r>
            <a:r>
              <a:rPr lang="en-US" altLang="zh-CN" sz="1600" b="0" i="0">
                <a:solidFill>
                  <a:srgbClr val="222222"/>
                </a:solidFill>
                <a:latin typeface="Arial" panose="020B0604020202020204"/>
                <a:ea typeface="宋体" panose="02010600030101010101" pitchFamily="2" charset="-122"/>
              </a:rPr>
              <a:t>g </a:t>
            </a:r>
            <a:r>
              <a:rPr lang="zh-CN" altLang="en-US" sz="1600" b="0" i="0">
                <a:solidFill>
                  <a:srgbClr val="222222"/>
                </a:solidFill>
                <a:latin typeface="宋体" panose="02010600030101010101" pitchFamily="2" charset="-122"/>
                <a:ea typeface="宋体" panose="02010600030101010101" pitchFamily="2" charset="-122"/>
              </a:rPr>
              <a:t>函数的返回值总是 </a:t>
            </a:r>
            <a:r>
              <a:rPr lang="en-US" altLang="zh-CN" sz="1600" b="0" i="0">
                <a:solidFill>
                  <a:srgbClr val="222222"/>
                </a:solidFill>
                <a:latin typeface="Arial" panose="020B0604020202020204"/>
                <a:ea typeface="宋体" panose="02010600030101010101" pitchFamily="2" charset="-122"/>
              </a:rPr>
              <a:t>true</a:t>
            </a:r>
            <a:r>
              <a:rPr lang="zh-CN" altLang="en-US" sz="1600" b="0" i="0">
                <a:solidFill>
                  <a:srgbClr val="222222"/>
                </a:solidFill>
                <a:latin typeface="宋体" panose="02010600030101010101" pitchFamily="2" charset="-122"/>
                <a:ea typeface="宋体" panose="02010600030101010101" pitchFamily="2" charset="-122"/>
              </a:rPr>
              <a:t>。</a:t>
            </a:r>
            <a:endParaRPr lang="zh-CN" altLang="en-US" sz="1600" b="0" i="0">
              <a:solidFill>
                <a:srgbClr val="222222"/>
              </a:solidFill>
              <a:latin typeface="宋体" panose="02010600030101010101" pitchFamily="2" charset="-122"/>
              <a:ea typeface="宋体" panose="02010600030101010101" pitchFamily="2" charset="-122"/>
            </a:endParaRPr>
          </a:p>
          <a:p>
            <a:pPr marL="0" indent="0" defTabSz="266700">
              <a:spcAft>
                <a:spcPct val="0"/>
              </a:spcAft>
            </a:pPr>
            <a:endParaRPr lang="zh-CN" altLang="en-US" sz="1600" b="0" i="0">
              <a:solidFill>
                <a:srgbClr val="222222"/>
              </a:solidFill>
              <a:latin typeface="宋体" panose="02010600030101010101" pitchFamily="2" charset="-122"/>
              <a:ea typeface="宋体" panose="02010600030101010101" pitchFamily="2" charset="-122"/>
            </a:endParaRPr>
          </a:p>
        </p:txBody>
      </p:sp>
      <p:sp>
        <p:nvSpPr>
          <p:cNvPr id="8" name="文本框 7"/>
          <p:cNvSpPr txBox="1"/>
          <p:nvPr/>
        </p:nvSpPr>
        <p:spPr>
          <a:xfrm>
            <a:off x="390525" y="120650"/>
            <a:ext cx="4991735" cy="6616065"/>
          </a:xfrm>
          <a:prstGeom prst="rect">
            <a:avLst/>
          </a:prstGeom>
        </p:spPr>
        <p:txBody>
          <a:bodyPr wrap="square">
            <a:spAutoFit/>
          </a:bodyPr>
          <a:p>
            <a:pPr marL="0" indent="0" defTabSz="266700">
              <a:spcAft>
                <a:spcPct val="0"/>
              </a:spcAft>
            </a:pPr>
            <a:r>
              <a:rPr lang="en-US" altLang="zh-CN" sz="1600" b="0" i="0">
                <a:solidFill>
                  <a:srgbClr val="222222"/>
                </a:solidFill>
                <a:latin typeface="Arial" panose="020B0604020202020204"/>
                <a:ea typeface="Arial" panose="020B0604020202020204"/>
              </a:rPr>
              <a:t>(</a:t>
            </a:r>
            <a:r>
              <a:rPr lang="en-US" altLang="zh-CN" sz="1600" b="0" i="0">
                <a:solidFill>
                  <a:srgbClr val="000000"/>
                </a:solidFill>
                <a:latin typeface="微软雅黑" panose="020B0503020204020204" charset="-122"/>
                <a:ea typeface="微软雅黑" panose="020B0503020204020204" charset="-122"/>
              </a:rPr>
              <a:t>2023</a:t>
            </a:r>
            <a:r>
              <a:rPr lang="zh-CN" altLang="en-US" sz="1600" b="0" i="0">
                <a:solidFill>
                  <a:srgbClr val="000000"/>
                </a:solidFill>
                <a:latin typeface="微软雅黑" panose="020B0503020204020204" charset="-122"/>
                <a:ea typeface="微软雅黑" panose="020B0503020204020204" charset="-122"/>
              </a:rPr>
              <a:t>年</a:t>
            </a:r>
            <a:r>
              <a:rPr lang="en-US" altLang="zh-CN" sz="1600" b="0" i="0">
                <a:solidFill>
                  <a:srgbClr val="000000"/>
                </a:solidFill>
                <a:latin typeface="微软雅黑" panose="020B0503020204020204" charset="-122"/>
                <a:ea typeface="微软雅黑" panose="020B0503020204020204" charset="-122"/>
              </a:rPr>
              <a:t>CSP-J</a:t>
            </a:r>
            <a:r>
              <a:rPr lang="en-US" altLang="zh-CN" sz="1600" b="0" i="0">
                <a:solidFill>
                  <a:srgbClr val="222222"/>
                </a:solidFill>
                <a:latin typeface="Arial" panose="020B0604020202020204"/>
                <a:ea typeface="Arial" panose="020B0604020202020204"/>
              </a:rPr>
              <a:t>)</a:t>
            </a:r>
            <a:r>
              <a:rPr lang="zh-CN" altLang="en-US" sz="1600" b="0" i="0">
                <a:solidFill>
                  <a:srgbClr val="222222"/>
                </a:solidFill>
                <a:latin typeface="宋体" panose="02010600030101010101" pitchFamily="2" charset="-122"/>
                <a:ea typeface="宋体" panose="02010600030101010101" pitchFamily="2" charset="-122"/>
              </a:rPr>
              <a:t>程序阅读</a:t>
            </a:r>
            <a:r>
              <a:rPr lang="en-US" altLang="zh-CN" sz="1600" b="0" i="0">
                <a:solidFill>
                  <a:srgbClr val="222222"/>
                </a:solidFill>
                <a:latin typeface="Arial" panose="020B0604020202020204"/>
                <a:ea typeface="宋体" panose="02010600030101010101" pitchFamily="2" charset="-122"/>
              </a:rPr>
              <a:t>②</a:t>
            </a:r>
            <a:endParaRPr lang="en-US" altLang="zh-CN" sz="1600" b="0" i="0">
              <a:solidFill>
                <a:srgbClr val="222222"/>
              </a:solidFill>
              <a:latin typeface="Arial" panose="020B06040202020202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01 #include&lt;iostream&gt;</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02 #include&lt;vector&gt;</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03 #include&lt;algorithm&gt;</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04 using namespace std;</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05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06 int f(string x,string y){</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07     int m=x.size();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08     int n=y.size();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09     vector&lt;vector&lt;int&gt;&gt;v(m+1,vector&lt;int&gt;(n+1,0));</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10     for(int i=1;i&lt;=m;i++){</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11         for(int j=1;j&lt;=n;j++){</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12             if(x[i-1]==y[j-1]){</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13                 v[i][j]=v[i-1][j-1]+1;</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14             }else{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15                 v[i][j]=max(v[i-1][j],v[i][j-1]);</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16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17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18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19     return v[m][n];</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20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21</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22 bool g(string x,string y){</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23     if(x.size() != y.size()){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24         return false;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25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26     return f(x+x,y)==y.size();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27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28</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29 int main(){</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30     string x,y;</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31     cin&gt;&gt;x&gt;&gt;y;</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32     cout&lt;&lt;g(x,y)&lt;&lt;endl;</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33     return 0;</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34 }</a:t>
            </a:r>
            <a:endParaRPr lang="en-US" altLang="zh-CN" sz="1200" b="0" i="0">
              <a:solidFill>
                <a:srgbClr val="222222"/>
              </a:solidFill>
              <a:latin typeface="Courier New" panose="02070309020205020404"/>
              <a:ea typeface="宋体" panose="02010600030101010101" pitchFamily="2" charset="-122"/>
            </a:endParaRPr>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6446520" y="492760"/>
            <a:ext cx="6096000" cy="4769485"/>
          </a:xfrm>
          <a:prstGeom prst="rect">
            <a:avLst/>
          </a:prstGeom>
          <a:noFill/>
        </p:spPr>
        <p:txBody>
          <a:bodyPr wrap="square" rtlCol="0" anchor="t">
            <a:spAutoFit/>
          </a:bodyPr>
          <a:p>
            <a:pPr marL="0" indent="0" defTabSz="266700">
              <a:spcAft>
                <a:spcPct val="0"/>
              </a:spcAft>
            </a:pPr>
            <a:r>
              <a:rPr lang="en-US" altLang="zh-CN" sz="1600">
                <a:solidFill>
                  <a:srgbClr val="222222"/>
                </a:solidFill>
                <a:latin typeface="Arial" panose="020B0604020202020204"/>
                <a:ea typeface="宋体" panose="02010600030101010101" pitchFamily="2" charset="-122"/>
                <a:sym typeface="+mn-ea"/>
              </a:rPr>
              <a:t>24. </a:t>
            </a:r>
            <a:r>
              <a:rPr lang="zh-CN" altLang="en-US" sz="1600">
                <a:solidFill>
                  <a:srgbClr val="222222"/>
                </a:solidFill>
                <a:latin typeface="宋体" panose="02010600030101010101" pitchFamily="2" charset="-122"/>
                <a:ea typeface="宋体" panose="02010600030101010101" pitchFamily="2" charset="-122"/>
                <a:sym typeface="+mn-ea"/>
              </a:rPr>
              <a:t>（</a:t>
            </a:r>
            <a:r>
              <a:rPr lang="en-US" altLang="zh-CN" sz="1600">
                <a:solidFill>
                  <a:srgbClr val="222222"/>
                </a:solidFill>
                <a:latin typeface="Arial" panose="020B0604020202020204"/>
                <a:ea typeface="宋体" panose="02010600030101010101" pitchFamily="2" charset="-122"/>
                <a:sym typeface="+mn-ea"/>
              </a:rPr>
              <a:t>3</a:t>
            </a:r>
            <a:r>
              <a:rPr lang="zh-CN" altLang="en-US" sz="1600">
                <a:solidFill>
                  <a:srgbClr val="222222"/>
                </a:solidFill>
                <a:latin typeface="宋体" panose="02010600030101010101" pitchFamily="2" charset="-122"/>
                <a:ea typeface="宋体" panose="02010600030101010101" pitchFamily="2" charset="-122"/>
                <a:sym typeface="+mn-ea"/>
              </a:rPr>
              <a:t>分）将第</a:t>
            </a:r>
            <a:r>
              <a:rPr lang="en-US" altLang="zh-CN" sz="1600">
                <a:solidFill>
                  <a:srgbClr val="222222"/>
                </a:solidFill>
                <a:latin typeface="Arial" panose="020B0604020202020204"/>
                <a:ea typeface="宋体" panose="02010600030101010101" pitchFamily="2" charset="-122"/>
                <a:sym typeface="+mn-ea"/>
              </a:rPr>
              <a:t>19</a:t>
            </a:r>
            <a:r>
              <a:rPr lang="zh-CN" altLang="en-US" sz="1600">
                <a:solidFill>
                  <a:srgbClr val="222222"/>
                </a:solidFill>
                <a:latin typeface="宋体" panose="02010600030101010101" pitchFamily="2" charset="-122"/>
                <a:ea typeface="宋体" panose="02010600030101010101" pitchFamily="2" charset="-122"/>
                <a:sym typeface="+mn-ea"/>
              </a:rPr>
              <a:t>行中的</a:t>
            </a:r>
            <a:r>
              <a:rPr lang="en-US" altLang="zh-CN" sz="1600">
                <a:solidFill>
                  <a:srgbClr val="222222"/>
                </a:solidFill>
                <a:latin typeface="Arial" panose="020B0604020202020204"/>
                <a:ea typeface="宋体" panose="02010600030101010101" pitchFamily="2" charset="-122"/>
                <a:sym typeface="+mn-ea"/>
              </a:rPr>
              <a:t>“v[m][n]”</a:t>
            </a:r>
            <a:r>
              <a:rPr lang="zh-CN" altLang="en-US" sz="1600">
                <a:solidFill>
                  <a:srgbClr val="222222"/>
                </a:solidFill>
                <a:latin typeface="宋体" panose="02010600030101010101" pitchFamily="2" charset="-122"/>
                <a:ea typeface="宋体" panose="02010600030101010101" pitchFamily="2" charset="-122"/>
                <a:sym typeface="+mn-ea"/>
              </a:rPr>
              <a:t>替换为</a:t>
            </a:r>
            <a:r>
              <a:rPr lang="en-US" altLang="zh-CN" sz="1600">
                <a:solidFill>
                  <a:srgbClr val="222222"/>
                </a:solidFill>
                <a:latin typeface="Arial" panose="020B0604020202020204"/>
                <a:ea typeface="宋体" panose="02010600030101010101" pitchFamily="2" charset="-122"/>
                <a:sym typeface="+mn-ea"/>
              </a:rPr>
              <a:t>“v[n][m]”</a:t>
            </a:r>
            <a:r>
              <a:rPr lang="zh-CN" altLang="en-US" sz="1600">
                <a:solidFill>
                  <a:srgbClr val="222222"/>
                </a:solidFill>
                <a:latin typeface="宋体" panose="02010600030101010101" pitchFamily="2" charset="-122"/>
                <a:ea typeface="宋体" panose="02010600030101010101" pitchFamily="2" charset="-122"/>
                <a:sym typeface="+mn-ea"/>
              </a:rPr>
              <a:t>，那么该程序</a:t>
            </a:r>
            <a:r>
              <a:rPr lang="en-US" altLang="zh-CN" sz="1600">
                <a:solidFill>
                  <a:srgbClr val="222222"/>
                </a:solidFill>
                <a:latin typeface="Arial" panose="020B0604020202020204"/>
                <a:ea typeface="宋体" panose="02010600030101010101" pitchFamily="2" charset="-122"/>
                <a:sym typeface="+mn-ea"/>
              </a:rPr>
              <a:t>( )</a:t>
            </a:r>
            <a:endParaRPr lang="en-US" altLang="zh-CN" sz="1600" b="0" i="0">
              <a:solidFill>
                <a:srgbClr val="222222"/>
              </a:solidFill>
              <a:latin typeface="Arial" panose="020B0604020202020204"/>
              <a:ea typeface="宋体" panose="02010600030101010101" pitchFamily="2" charset="-122"/>
            </a:endParaRPr>
          </a:p>
          <a:p>
            <a:pPr marL="0" indent="0" defTabSz="266700">
              <a:spcAft>
                <a:spcPct val="0"/>
              </a:spcAft>
            </a:pPr>
            <a:r>
              <a:rPr lang="en-US" altLang="zh-CN" sz="1600">
                <a:solidFill>
                  <a:srgbClr val="222222"/>
                </a:solidFill>
                <a:latin typeface="Arial" panose="020B0604020202020204"/>
                <a:ea typeface="宋体" panose="02010600030101010101" pitchFamily="2" charset="-122"/>
                <a:sym typeface="+mn-ea"/>
              </a:rPr>
              <a:t>A. </a:t>
            </a:r>
            <a:r>
              <a:rPr lang="zh-CN" altLang="en-US" sz="1600">
                <a:solidFill>
                  <a:srgbClr val="222222"/>
                </a:solidFill>
                <a:latin typeface="宋体" panose="02010600030101010101" pitchFamily="2" charset="-122"/>
                <a:ea typeface="宋体" panose="02010600030101010101" pitchFamily="2" charset="-122"/>
                <a:sym typeface="+mn-ea"/>
              </a:rPr>
              <a:t>行为不变</a:t>
            </a:r>
            <a:r>
              <a:rPr lang="en-US" altLang="zh-CN" sz="1600">
                <a:solidFill>
                  <a:srgbClr val="222222"/>
                </a:solidFill>
                <a:latin typeface="宋体" panose="02010600030101010101" pitchFamily="2" charset="-122"/>
                <a:ea typeface="宋体" panose="02010600030101010101" pitchFamily="2" charset="-122"/>
                <a:sym typeface="+mn-ea"/>
              </a:rPr>
              <a:t>         </a:t>
            </a:r>
            <a:r>
              <a:rPr lang="en-US" altLang="zh-CN" sz="1600">
                <a:solidFill>
                  <a:srgbClr val="222222"/>
                </a:solidFill>
                <a:latin typeface="Arial" panose="020B0604020202020204"/>
                <a:ea typeface="宋体" panose="02010600030101010101" pitchFamily="2" charset="-122"/>
                <a:sym typeface="+mn-ea"/>
              </a:rPr>
              <a:t>B. </a:t>
            </a:r>
            <a:r>
              <a:rPr lang="zh-CN" altLang="en-US" sz="1600">
                <a:solidFill>
                  <a:srgbClr val="222222"/>
                </a:solidFill>
                <a:latin typeface="宋体" panose="02010600030101010101" pitchFamily="2" charset="-122"/>
                <a:ea typeface="宋体" panose="02010600030101010101" pitchFamily="2" charset="-122"/>
                <a:sym typeface="+mn-ea"/>
              </a:rPr>
              <a:t>只会改变输出</a:t>
            </a:r>
            <a:r>
              <a:rPr lang="en-US" altLang="zh-CN" sz="1600">
                <a:solidFill>
                  <a:srgbClr val="222222"/>
                </a:solidFill>
                <a:latin typeface="宋体" panose="02010600030101010101" pitchFamily="2" charset="-122"/>
                <a:ea typeface="宋体" panose="02010600030101010101" pitchFamily="2" charset="-122"/>
                <a:sym typeface="+mn-ea"/>
              </a:rPr>
              <a:t>         </a:t>
            </a:r>
            <a:r>
              <a:rPr lang="en-US" altLang="zh-CN" sz="1600">
                <a:solidFill>
                  <a:srgbClr val="222222"/>
                </a:solidFill>
                <a:latin typeface="Arial" panose="020B0604020202020204"/>
                <a:ea typeface="宋体" panose="02010600030101010101" pitchFamily="2" charset="-122"/>
                <a:sym typeface="+mn-ea"/>
              </a:rPr>
              <a:t>C. </a:t>
            </a:r>
            <a:r>
              <a:rPr lang="zh-CN" altLang="en-US" sz="1600">
                <a:solidFill>
                  <a:srgbClr val="222222"/>
                </a:solidFill>
                <a:latin typeface="宋体" panose="02010600030101010101" pitchFamily="2" charset="-122"/>
                <a:ea typeface="宋体" panose="02010600030101010101" pitchFamily="2" charset="-122"/>
                <a:sym typeface="+mn-ea"/>
              </a:rPr>
              <a:t>一定非正常退出</a:t>
            </a:r>
            <a:r>
              <a:rPr lang="en-US" altLang="zh-CN" sz="1600">
                <a:solidFill>
                  <a:srgbClr val="222222"/>
                </a:solidFill>
                <a:latin typeface="宋体" panose="02010600030101010101" pitchFamily="2" charset="-122"/>
                <a:ea typeface="宋体" panose="02010600030101010101" pitchFamily="2" charset="-122"/>
                <a:sym typeface="+mn-ea"/>
              </a:rPr>
              <a:t>       </a:t>
            </a:r>
            <a:r>
              <a:rPr lang="en-US" altLang="zh-CN" sz="1600">
                <a:solidFill>
                  <a:srgbClr val="222222"/>
                </a:solidFill>
                <a:latin typeface="Arial" panose="020B0604020202020204"/>
                <a:ea typeface="宋体" panose="02010600030101010101" pitchFamily="2" charset="-122"/>
                <a:sym typeface="+mn-ea"/>
              </a:rPr>
              <a:t>D. </a:t>
            </a:r>
            <a:r>
              <a:rPr lang="zh-CN" altLang="en-US" sz="1600">
                <a:solidFill>
                  <a:srgbClr val="222222"/>
                </a:solidFill>
                <a:latin typeface="宋体" panose="02010600030101010101" pitchFamily="2" charset="-122"/>
                <a:ea typeface="宋体" panose="02010600030101010101" pitchFamily="2" charset="-122"/>
                <a:sym typeface="+mn-ea"/>
              </a:rPr>
              <a:t>可能非正常退出</a:t>
            </a:r>
            <a:endParaRPr lang="zh-CN" altLang="en-US" sz="1600" b="0" i="0">
              <a:solidFill>
                <a:srgbClr val="222222"/>
              </a:solidFill>
              <a:latin typeface="宋体" panose="02010600030101010101" pitchFamily="2" charset="-122"/>
              <a:ea typeface="宋体" panose="02010600030101010101" pitchFamily="2" charset="-122"/>
            </a:endParaRPr>
          </a:p>
          <a:p>
            <a:pPr marL="0" indent="0" defTabSz="266700">
              <a:spcAft>
                <a:spcPct val="0"/>
              </a:spcAft>
            </a:pPr>
            <a:r>
              <a:rPr lang="zh-CN" altLang="en-US" sz="1600">
                <a:solidFill>
                  <a:srgbClr val="222222"/>
                </a:solidFill>
                <a:latin typeface="宋体" panose="02010600030101010101" pitchFamily="2" charset="-122"/>
                <a:ea typeface="宋体" panose="02010600030101010101" pitchFamily="2" charset="-122"/>
                <a:sym typeface="+mn-ea"/>
              </a:rPr>
              <a:t>【答案】</a:t>
            </a:r>
            <a:r>
              <a:rPr lang="en-US" altLang="zh-CN" sz="1600">
                <a:solidFill>
                  <a:srgbClr val="222222"/>
                </a:solidFill>
                <a:latin typeface="Arial" panose="020B0604020202020204"/>
                <a:ea typeface="宋体" panose="02010600030101010101" pitchFamily="2" charset="-122"/>
                <a:sym typeface="+mn-ea"/>
              </a:rPr>
              <a:t>D</a:t>
            </a:r>
            <a:endParaRPr lang="en-US" altLang="zh-CN" sz="16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600">
                <a:solidFill>
                  <a:srgbClr val="222222"/>
                </a:solidFill>
                <a:latin typeface="宋体" panose="02010600030101010101" pitchFamily="2" charset="-122"/>
                <a:ea typeface="宋体" panose="02010600030101010101" pitchFamily="2" charset="-122"/>
                <a:sym typeface="+mn-ea"/>
              </a:rPr>
              <a:t>【解析】当字符串</a:t>
            </a:r>
            <a:r>
              <a:rPr lang="zh-CN" altLang="en-US" sz="1600">
                <a:solidFill>
                  <a:srgbClr val="222222"/>
                </a:solidFill>
                <a:latin typeface="Arial" panose="020B0604020202020204"/>
                <a:ea typeface="宋体" panose="02010600030101010101" pitchFamily="2" charset="-122"/>
                <a:sym typeface="+mn-ea"/>
              </a:rPr>
              <a:t> </a:t>
            </a:r>
            <a:r>
              <a:rPr lang="en-US" altLang="zh-CN" sz="1600">
                <a:solidFill>
                  <a:srgbClr val="222222"/>
                </a:solidFill>
                <a:latin typeface="Arial" panose="020B0604020202020204"/>
                <a:ea typeface="宋体" panose="02010600030101010101" pitchFamily="2" charset="-122"/>
                <a:sym typeface="+mn-ea"/>
              </a:rPr>
              <a:t>x </a:t>
            </a:r>
            <a:r>
              <a:rPr lang="zh-CN" altLang="en-US" sz="1600">
                <a:solidFill>
                  <a:srgbClr val="222222"/>
                </a:solidFill>
                <a:latin typeface="宋体" panose="02010600030101010101" pitchFamily="2" charset="-122"/>
                <a:ea typeface="宋体" panose="02010600030101010101" pitchFamily="2" charset="-122"/>
                <a:sym typeface="+mn-ea"/>
              </a:rPr>
              <a:t>和 字符串 </a:t>
            </a:r>
            <a:r>
              <a:rPr lang="en-US" altLang="zh-CN" sz="1600">
                <a:solidFill>
                  <a:srgbClr val="222222"/>
                </a:solidFill>
                <a:latin typeface="Arial" panose="020B0604020202020204"/>
                <a:ea typeface="宋体" panose="02010600030101010101" pitchFamily="2" charset="-122"/>
                <a:sym typeface="+mn-ea"/>
              </a:rPr>
              <a:t>y </a:t>
            </a:r>
            <a:r>
              <a:rPr lang="zh-CN" altLang="en-US" sz="1600">
                <a:solidFill>
                  <a:srgbClr val="222222"/>
                </a:solidFill>
                <a:latin typeface="宋体" panose="02010600030101010101" pitchFamily="2" charset="-122"/>
                <a:ea typeface="宋体" panose="02010600030101010101" pitchFamily="2" charset="-122"/>
                <a:sym typeface="+mn-ea"/>
              </a:rPr>
              <a:t>长度相等的情况情况不变，所以排除 </a:t>
            </a:r>
            <a:r>
              <a:rPr lang="en-US" altLang="zh-CN" sz="1600">
                <a:solidFill>
                  <a:srgbClr val="222222"/>
                </a:solidFill>
                <a:latin typeface="Arial" panose="020B0604020202020204"/>
                <a:ea typeface="宋体" panose="02010600030101010101" pitchFamily="2" charset="-122"/>
                <a:sym typeface="+mn-ea"/>
              </a:rPr>
              <a:t>B </a:t>
            </a:r>
            <a:r>
              <a:rPr lang="zh-CN" altLang="en-US" sz="1600">
                <a:solidFill>
                  <a:srgbClr val="222222"/>
                </a:solidFill>
                <a:latin typeface="宋体" panose="02010600030101010101" pitchFamily="2" charset="-122"/>
                <a:ea typeface="宋体" panose="02010600030101010101" pitchFamily="2" charset="-122"/>
                <a:sym typeface="+mn-ea"/>
              </a:rPr>
              <a:t>和 </a:t>
            </a:r>
            <a:r>
              <a:rPr lang="en-US" altLang="zh-CN" sz="1600">
                <a:solidFill>
                  <a:srgbClr val="222222"/>
                </a:solidFill>
                <a:latin typeface="Arial" panose="020B0604020202020204"/>
                <a:ea typeface="宋体" panose="02010600030101010101" pitchFamily="2" charset="-122"/>
                <a:sym typeface="+mn-ea"/>
              </a:rPr>
              <a:t>C</a:t>
            </a:r>
            <a:r>
              <a:rPr lang="zh-CN" altLang="en-US" sz="1600">
                <a:solidFill>
                  <a:srgbClr val="222222"/>
                </a:solidFill>
                <a:latin typeface="宋体" panose="02010600030101010101" pitchFamily="2" charset="-122"/>
                <a:ea typeface="宋体" panose="02010600030101010101" pitchFamily="2" charset="-122"/>
                <a:sym typeface="+mn-ea"/>
              </a:rPr>
              <a:t>，当字符串 </a:t>
            </a:r>
            <a:r>
              <a:rPr lang="en-US" altLang="zh-CN" sz="1600">
                <a:solidFill>
                  <a:srgbClr val="222222"/>
                </a:solidFill>
                <a:latin typeface="Arial" panose="020B0604020202020204"/>
                <a:ea typeface="宋体" panose="02010600030101010101" pitchFamily="2" charset="-122"/>
                <a:sym typeface="+mn-ea"/>
              </a:rPr>
              <a:t>x </a:t>
            </a:r>
            <a:r>
              <a:rPr lang="zh-CN" altLang="en-US" sz="1600">
                <a:solidFill>
                  <a:srgbClr val="222222"/>
                </a:solidFill>
                <a:latin typeface="宋体" panose="02010600030101010101" pitchFamily="2" charset="-122"/>
                <a:ea typeface="宋体" panose="02010600030101010101" pitchFamily="2" charset="-122"/>
                <a:sym typeface="+mn-ea"/>
              </a:rPr>
              <a:t>的长度大于或者小于字符串长度 </a:t>
            </a:r>
            <a:r>
              <a:rPr lang="en-US" altLang="zh-CN" sz="1600">
                <a:solidFill>
                  <a:srgbClr val="222222"/>
                </a:solidFill>
                <a:latin typeface="Arial" panose="020B0604020202020204"/>
                <a:ea typeface="宋体" panose="02010600030101010101" pitchFamily="2" charset="-122"/>
                <a:sym typeface="+mn-ea"/>
              </a:rPr>
              <a:t>y </a:t>
            </a:r>
            <a:r>
              <a:rPr lang="zh-CN" altLang="en-US" sz="1600">
                <a:solidFill>
                  <a:srgbClr val="222222"/>
                </a:solidFill>
                <a:latin typeface="宋体" panose="02010600030101010101" pitchFamily="2" charset="-122"/>
                <a:ea typeface="宋体" panose="02010600030101010101" pitchFamily="2" charset="-122"/>
                <a:sym typeface="+mn-ea"/>
              </a:rPr>
              <a:t>导致数组越界访问，可能导致程序异常终止。</a:t>
            </a:r>
            <a:endParaRPr lang="zh-CN" altLang="en-US" sz="1600" b="0" i="0">
              <a:solidFill>
                <a:srgbClr val="222222"/>
              </a:solidFill>
              <a:latin typeface="宋体" panose="02010600030101010101" pitchFamily="2" charset="-122"/>
              <a:ea typeface="宋体" panose="02010600030101010101" pitchFamily="2" charset="-122"/>
            </a:endParaRPr>
          </a:p>
          <a:p>
            <a:pPr marL="0" indent="0" defTabSz="266700">
              <a:spcAft>
                <a:spcPct val="0"/>
              </a:spcAft>
            </a:pPr>
            <a:endParaRPr lang="zh-CN" altLang="en-US" sz="1600" b="0" i="0">
              <a:solidFill>
                <a:srgbClr val="222222"/>
              </a:solidFill>
              <a:latin typeface="宋体" panose="02010600030101010101" pitchFamily="2" charset="-122"/>
              <a:ea typeface="宋体" panose="02010600030101010101" pitchFamily="2" charset="-122"/>
            </a:endParaRPr>
          </a:p>
          <a:p>
            <a:pPr marL="0" indent="0" defTabSz="266700">
              <a:spcAft>
                <a:spcPct val="0"/>
              </a:spcAft>
            </a:pPr>
            <a:r>
              <a:rPr lang="en-US" altLang="zh-CN" sz="1600">
                <a:solidFill>
                  <a:srgbClr val="222222"/>
                </a:solidFill>
                <a:latin typeface="Arial" panose="020B0604020202020204"/>
                <a:ea typeface="宋体" panose="02010600030101010101" pitchFamily="2" charset="-122"/>
                <a:sym typeface="+mn-ea"/>
              </a:rPr>
              <a:t>25. </a:t>
            </a:r>
            <a:r>
              <a:rPr lang="zh-CN" altLang="en-US" sz="1600">
                <a:solidFill>
                  <a:srgbClr val="222222"/>
                </a:solidFill>
                <a:latin typeface="宋体" panose="02010600030101010101" pitchFamily="2" charset="-122"/>
                <a:ea typeface="宋体" panose="02010600030101010101" pitchFamily="2" charset="-122"/>
                <a:sym typeface="+mn-ea"/>
              </a:rPr>
              <a:t>（</a:t>
            </a:r>
            <a:r>
              <a:rPr lang="en-US" altLang="zh-CN" sz="1600">
                <a:solidFill>
                  <a:srgbClr val="222222"/>
                </a:solidFill>
                <a:latin typeface="Arial" panose="020B0604020202020204"/>
                <a:ea typeface="宋体" panose="02010600030101010101" pitchFamily="2" charset="-122"/>
                <a:sym typeface="+mn-ea"/>
              </a:rPr>
              <a:t>3</a:t>
            </a:r>
            <a:r>
              <a:rPr lang="zh-CN" altLang="en-US" sz="1600">
                <a:solidFill>
                  <a:srgbClr val="222222"/>
                </a:solidFill>
                <a:latin typeface="宋体" panose="02010600030101010101" pitchFamily="2" charset="-122"/>
                <a:ea typeface="宋体" panose="02010600030101010101" pitchFamily="2" charset="-122"/>
                <a:sym typeface="+mn-ea"/>
              </a:rPr>
              <a:t>分）当输入为</a:t>
            </a:r>
            <a:r>
              <a:rPr lang="en-US" altLang="zh-CN" sz="1600">
                <a:solidFill>
                  <a:srgbClr val="222222"/>
                </a:solidFill>
                <a:latin typeface="Arial" panose="020B0604020202020204"/>
                <a:ea typeface="宋体" panose="02010600030101010101" pitchFamily="2" charset="-122"/>
                <a:sym typeface="+mn-ea"/>
              </a:rPr>
              <a:t>“csp-j p-jcs”</a:t>
            </a:r>
            <a:r>
              <a:rPr lang="zh-CN" altLang="en-US" sz="1600">
                <a:solidFill>
                  <a:srgbClr val="222222"/>
                </a:solidFill>
                <a:latin typeface="宋体" panose="02010600030101010101" pitchFamily="2" charset="-122"/>
                <a:ea typeface="宋体" panose="02010600030101010101" pitchFamily="2" charset="-122"/>
                <a:sym typeface="+mn-ea"/>
              </a:rPr>
              <a:t>时，输出为</a:t>
            </a:r>
            <a:r>
              <a:rPr lang="en-US" altLang="zh-CN" sz="1600">
                <a:solidFill>
                  <a:srgbClr val="222222"/>
                </a:solidFill>
                <a:latin typeface="Arial" panose="020B0604020202020204"/>
                <a:ea typeface="宋体" panose="02010600030101010101" pitchFamily="2" charset="-122"/>
                <a:sym typeface="+mn-ea"/>
              </a:rPr>
              <a:t>: ( )</a:t>
            </a:r>
            <a:endParaRPr lang="en-US" altLang="zh-CN" sz="1600" b="0" i="0">
              <a:solidFill>
                <a:srgbClr val="222222"/>
              </a:solidFill>
              <a:latin typeface="Arial" panose="020B0604020202020204"/>
              <a:ea typeface="宋体" panose="02010600030101010101" pitchFamily="2" charset="-122"/>
            </a:endParaRPr>
          </a:p>
          <a:p>
            <a:pPr marL="0" indent="0" defTabSz="266700">
              <a:spcAft>
                <a:spcPct val="0"/>
              </a:spcAft>
            </a:pPr>
            <a:r>
              <a:rPr lang="en-US" altLang="zh-CN" sz="1600">
                <a:solidFill>
                  <a:srgbClr val="222222"/>
                </a:solidFill>
                <a:latin typeface="Arial" panose="020B0604020202020204"/>
                <a:ea typeface="宋体" panose="02010600030101010101" pitchFamily="2" charset="-122"/>
                <a:sym typeface="+mn-ea"/>
              </a:rPr>
              <a:t>A. 0       B. 1           C. T           D. F               </a:t>
            </a:r>
            <a:endParaRPr lang="en-US" altLang="zh-CN" sz="16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600">
                <a:solidFill>
                  <a:srgbClr val="222222"/>
                </a:solidFill>
                <a:latin typeface="宋体" panose="02010600030101010101" pitchFamily="2" charset="-122"/>
                <a:ea typeface="宋体" panose="02010600030101010101" pitchFamily="2" charset="-122"/>
                <a:sym typeface="+mn-ea"/>
              </a:rPr>
              <a:t>【答案】</a:t>
            </a:r>
            <a:r>
              <a:rPr lang="en-US" altLang="zh-CN" sz="1600">
                <a:solidFill>
                  <a:srgbClr val="222222"/>
                </a:solidFill>
                <a:latin typeface="Arial" panose="020B0604020202020204"/>
                <a:ea typeface="宋体" panose="02010600030101010101" pitchFamily="2" charset="-122"/>
                <a:sym typeface="+mn-ea"/>
              </a:rPr>
              <a:t>B</a:t>
            </a:r>
            <a:endParaRPr lang="en-US" altLang="zh-CN" sz="16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600">
                <a:solidFill>
                  <a:srgbClr val="222222"/>
                </a:solidFill>
                <a:latin typeface="宋体" panose="02010600030101010101" pitchFamily="2" charset="-122"/>
                <a:ea typeface="宋体" panose="02010600030101010101" pitchFamily="2" charset="-122"/>
                <a:sym typeface="+mn-ea"/>
              </a:rPr>
              <a:t>【解析】</a:t>
            </a:r>
            <a:r>
              <a:rPr lang="en-US" altLang="zh-CN" sz="1600">
                <a:solidFill>
                  <a:srgbClr val="222222"/>
                </a:solidFill>
                <a:latin typeface="Arial" panose="020B0604020202020204"/>
                <a:ea typeface="宋体" panose="02010600030101010101" pitchFamily="2" charset="-122"/>
                <a:sym typeface="+mn-ea"/>
              </a:rPr>
              <a:t>csp-jcsp-j p-jcs</a:t>
            </a:r>
            <a:r>
              <a:rPr lang="zh-CN" altLang="en-US" sz="1600">
                <a:solidFill>
                  <a:srgbClr val="222222"/>
                </a:solidFill>
                <a:latin typeface="宋体" panose="02010600030101010101" pitchFamily="2" charset="-122"/>
                <a:ea typeface="宋体" panose="02010600030101010101" pitchFamily="2" charset="-122"/>
                <a:sym typeface="+mn-ea"/>
              </a:rPr>
              <a:t>，</a:t>
            </a:r>
            <a:r>
              <a:rPr lang="en-US" altLang="zh-CN" sz="1600">
                <a:solidFill>
                  <a:srgbClr val="222222"/>
                </a:solidFill>
                <a:latin typeface="Arial" panose="020B0604020202020204"/>
                <a:ea typeface="宋体" panose="02010600030101010101" pitchFamily="2" charset="-122"/>
                <a:sym typeface="+mn-ea"/>
              </a:rPr>
              <a:t>f </a:t>
            </a:r>
            <a:r>
              <a:rPr lang="zh-CN" altLang="en-US" sz="1600">
                <a:solidFill>
                  <a:srgbClr val="222222"/>
                </a:solidFill>
                <a:latin typeface="宋体" panose="02010600030101010101" pitchFamily="2" charset="-122"/>
                <a:ea typeface="宋体" panose="02010600030101010101" pitchFamily="2" charset="-122"/>
                <a:sym typeface="+mn-ea"/>
              </a:rPr>
              <a:t>函数的返回值是 </a:t>
            </a:r>
            <a:r>
              <a:rPr lang="en-US" altLang="zh-CN" sz="1600">
                <a:solidFill>
                  <a:srgbClr val="222222"/>
                </a:solidFill>
                <a:latin typeface="Arial" panose="020B0604020202020204"/>
                <a:ea typeface="宋体" panose="02010600030101010101" pitchFamily="2" charset="-122"/>
                <a:sym typeface="+mn-ea"/>
              </a:rPr>
              <a:t>5</a:t>
            </a:r>
            <a:r>
              <a:rPr lang="zh-CN" altLang="en-US" sz="1600">
                <a:solidFill>
                  <a:srgbClr val="222222"/>
                </a:solidFill>
                <a:latin typeface="宋体" panose="02010600030101010101" pitchFamily="2" charset="-122"/>
                <a:ea typeface="宋体" panose="02010600030101010101" pitchFamily="2" charset="-122"/>
                <a:sym typeface="+mn-ea"/>
              </a:rPr>
              <a:t>，和 </a:t>
            </a:r>
            <a:r>
              <a:rPr lang="en-US" altLang="zh-CN" sz="1600">
                <a:solidFill>
                  <a:srgbClr val="222222"/>
                </a:solidFill>
                <a:latin typeface="Arial" panose="020B0604020202020204"/>
                <a:ea typeface="宋体" panose="02010600030101010101" pitchFamily="2" charset="-122"/>
                <a:sym typeface="+mn-ea"/>
              </a:rPr>
              <a:t>p-jcs </a:t>
            </a:r>
            <a:r>
              <a:rPr lang="zh-CN" altLang="en-US" sz="1600">
                <a:solidFill>
                  <a:srgbClr val="222222"/>
                </a:solidFill>
                <a:latin typeface="宋体" panose="02010600030101010101" pitchFamily="2" charset="-122"/>
                <a:ea typeface="宋体" panose="02010600030101010101" pitchFamily="2" charset="-122"/>
                <a:sym typeface="+mn-ea"/>
              </a:rPr>
              <a:t>长度相等，</a:t>
            </a:r>
            <a:r>
              <a:rPr lang="en-US" altLang="zh-CN" sz="1600">
                <a:solidFill>
                  <a:srgbClr val="222222"/>
                </a:solidFill>
                <a:latin typeface="Arial" panose="020B0604020202020204"/>
                <a:ea typeface="宋体" panose="02010600030101010101" pitchFamily="2" charset="-122"/>
                <a:sym typeface="+mn-ea"/>
              </a:rPr>
              <a:t>g </a:t>
            </a:r>
            <a:r>
              <a:rPr lang="zh-CN" altLang="en-US" sz="1600">
                <a:solidFill>
                  <a:srgbClr val="222222"/>
                </a:solidFill>
                <a:latin typeface="宋体" panose="02010600030101010101" pitchFamily="2" charset="-122"/>
                <a:ea typeface="宋体" panose="02010600030101010101" pitchFamily="2" charset="-122"/>
                <a:sym typeface="+mn-ea"/>
              </a:rPr>
              <a:t>函数返回 </a:t>
            </a:r>
            <a:r>
              <a:rPr lang="en-US" altLang="zh-CN" sz="1600">
                <a:solidFill>
                  <a:srgbClr val="222222"/>
                </a:solidFill>
                <a:latin typeface="Arial" panose="020B0604020202020204"/>
                <a:ea typeface="宋体" panose="02010600030101010101" pitchFamily="2" charset="-122"/>
                <a:sym typeface="+mn-ea"/>
              </a:rPr>
              <a:t>true</a:t>
            </a:r>
            <a:r>
              <a:rPr lang="zh-CN" altLang="en-US" sz="1600">
                <a:solidFill>
                  <a:srgbClr val="222222"/>
                </a:solidFill>
                <a:latin typeface="宋体" panose="02010600030101010101" pitchFamily="2" charset="-122"/>
                <a:ea typeface="宋体" panose="02010600030101010101" pitchFamily="2" charset="-122"/>
                <a:sym typeface="+mn-ea"/>
              </a:rPr>
              <a:t>，</a:t>
            </a:r>
            <a:r>
              <a:rPr lang="en-US" altLang="zh-CN" sz="1600">
                <a:solidFill>
                  <a:srgbClr val="222222"/>
                </a:solidFill>
                <a:latin typeface="Arial" panose="020B0604020202020204"/>
                <a:ea typeface="宋体" panose="02010600030101010101" pitchFamily="2" charset="-122"/>
                <a:sym typeface="+mn-ea"/>
              </a:rPr>
              <a:t>bool </a:t>
            </a:r>
            <a:r>
              <a:rPr lang="zh-CN" altLang="en-US" sz="1600">
                <a:solidFill>
                  <a:srgbClr val="222222"/>
                </a:solidFill>
                <a:latin typeface="宋体" panose="02010600030101010101" pitchFamily="2" charset="-122"/>
                <a:ea typeface="宋体" panose="02010600030101010101" pitchFamily="2" charset="-122"/>
                <a:sym typeface="+mn-ea"/>
              </a:rPr>
              <a:t>类型的输出 </a:t>
            </a:r>
            <a:r>
              <a:rPr lang="en-US" altLang="zh-CN" sz="1600">
                <a:solidFill>
                  <a:srgbClr val="222222"/>
                </a:solidFill>
                <a:latin typeface="Arial" panose="020B0604020202020204"/>
                <a:ea typeface="宋体" panose="02010600030101010101" pitchFamily="2" charset="-122"/>
                <a:sym typeface="+mn-ea"/>
              </a:rPr>
              <a:t>true </a:t>
            </a:r>
            <a:r>
              <a:rPr lang="zh-CN" altLang="en-US" sz="1600">
                <a:solidFill>
                  <a:srgbClr val="222222"/>
                </a:solidFill>
                <a:latin typeface="宋体" panose="02010600030101010101" pitchFamily="2" charset="-122"/>
                <a:ea typeface="宋体" panose="02010600030101010101" pitchFamily="2" charset="-122"/>
                <a:sym typeface="+mn-ea"/>
              </a:rPr>
              <a:t>自动转化成 </a:t>
            </a:r>
            <a:r>
              <a:rPr lang="en-US" altLang="zh-CN" sz="1600">
                <a:solidFill>
                  <a:srgbClr val="222222"/>
                </a:solidFill>
                <a:latin typeface="Arial" panose="020B0604020202020204"/>
                <a:ea typeface="宋体" panose="02010600030101010101" pitchFamily="2" charset="-122"/>
                <a:sym typeface="+mn-ea"/>
              </a:rPr>
              <a:t>1</a:t>
            </a:r>
            <a:r>
              <a:rPr lang="zh-CN" altLang="en-US" sz="1600">
                <a:solidFill>
                  <a:srgbClr val="222222"/>
                </a:solidFill>
                <a:latin typeface="宋体" panose="02010600030101010101" pitchFamily="2" charset="-122"/>
                <a:ea typeface="宋体" panose="02010600030101010101" pitchFamily="2" charset="-122"/>
                <a:sym typeface="+mn-ea"/>
              </a:rPr>
              <a:t>。</a:t>
            </a:r>
            <a:endParaRPr lang="zh-CN" altLang="en-US" sz="1600" b="0" i="0">
              <a:solidFill>
                <a:srgbClr val="222222"/>
              </a:solidFill>
              <a:latin typeface="宋体" panose="02010600030101010101" pitchFamily="2" charset="-122"/>
              <a:ea typeface="宋体" panose="02010600030101010101" pitchFamily="2" charset="-122"/>
            </a:endParaRPr>
          </a:p>
          <a:p>
            <a:pPr marL="0" indent="0" defTabSz="266700">
              <a:spcAft>
                <a:spcPct val="0"/>
              </a:spcAft>
            </a:pPr>
            <a:r>
              <a:rPr lang="en-US" altLang="zh-CN" sz="1600">
                <a:solidFill>
                  <a:srgbClr val="222222"/>
                </a:solidFill>
                <a:latin typeface="Arial" panose="020B0604020202020204"/>
                <a:ea typeface="宋体" panose="02010600030101010101" pitchFamily="2" charset="-122"/>
                <a:sym typeface="+mn-ea"/>
              </a:rPr>
              <a:t>26. </a:t>
            </a:r>
            <a:r>
              <a:rPr lang="zh-CN" altLang="en-US" sz="1600">
                <a:solidFill>
                  <a:srgbClr val="222222"/>
                </a:solidFill>
                <a:latin typeface="宋体" panose="02010600030101010101" pitchFamily="2" charset="-122"/>
                <a:ea typeface="宋体" panose="02010600030101010101" pitchFamily="2" charset="-122"/>
                <a:sym typeface="+mn-ea"/>
              </a:rPr>
              <a:t>（</a:t>
            </a:r>
            <a:r>
              <a:rPr lang="en-US" altLang="zh-CN" sz="1600">
                <a:solidFill>
                  <a:srgbClr val="222222"/>
                </a:solidFill>
                <a:latin typeface="Arial" panose="020B0604020202020204"/>
                <a:ea typeface="宋体" panose="02010600030101010101" pitchFamily="2" charset="-122"/>
                <a:sym typeface="+mn-ea"/>
              </a:rPr>
              <a:t>3</a:t>
            </a:r>
            <a:r>
              <a:rPr lang="zh-CN" altLang="en-US" sz="1600">
                <a:solidFill>
                  <a:srgbClr val="222222"/>
                </a:solidFill>
                <a:latin typeface="宋体" panose="02010600030101010101" pitchFamily="2" charset="-122"/>
                <a:ea typeface="宋体" panose="02010600030101010101" pitchFamily="2" charset="-122"/>
                <a:sym typeface="+mn-ea"/>
              </a:rPr>
              <a:t>分）当输入为</a:t>
            </a:r>
            <a:r>
              <a:rPr lang="en-US" altLang="zh-CN" sz="1600">
                <a:solidFill>
                  <a:srgbClr val="222222"/>
                </a:solidFill>
                <a:latin typeface="Arial" panose="020B0604020202020204"/>
                <a:ea typeface="宋体" panose="02010600030101010101" pitchFamily="2" charset="-122"/>
                <a:sym typeface="+mn-ea"/>
              </a:rPr>
              <a:t>“csppsc spsccp”</a:t>
            </a:r>
            <a:r>
              <a:rPr lang="zh-CN" altLang="en-US" sz="1600">
                <a:solidFill>
                  <a:srgbClr val="222222"/>
                </a:solidFill>
                <a:latin typeface="宋体" panose="02010600030101010101" pitchFamily="2" charset="-122"/>
                <a:ea typeface="宋体" panose="02010600030101010101" pitchFamily="2" charset="-122"/>
                <a:sym typeface="+mn-ea"/>
              </a:rPr>
              <a:t>时，输出为</a:t>
            </a:r>
            <a:r>
              <a:rPr lang="en-US" altLang="zh-CN" sz="1600">
                <a:solidFill>
                  <a:srgbClr val="222222"/>
                </a:solidFill>
                <a:latin typeface="Arial" panose="020B0604020202020204"/>
                <a:ea typeface="宋体" panose="02010600030101010101" pitchFamily="2" charset="-122"/>
                <a:sym typeface="+mn-ea"/>
              </a:rPr>
              <a:t>: ( )</a:t>
            </a:r>
            <a:endParaRPr lang="en-US" altLang="zh-CN" sz="1600" b="0" i="0">
              <a:solidFill>
                <a:srgbClr val="222222"/>
              </a:solidFill>
              <a:latin typeface="Arial" panose="020B0604020202020204"/>
              <a:ea typeface="宋体" panose="02010600030101010101" pitchFamily="2" charset="-122"/>
            </a:endParaRPr>
          </a:p>
          <a:p>
            <a:pPr marL="0" indent="0" defTabSz="266700">
              <a:spcAft>
                <a:spcPct val="0"/>
              </a:spcAft>
            </a:pPr>
            <a:r>
              <a:rPr lang="en-US" altLang="zh-CN" sz="1600">
                <a:solidFill>
                  <a:srgbClr val="222222"/>
                </a:solidFill>
                <a:latin typeface="Arial" panose="020B0604020202020204"/>
                <a:ea typeface="宋体" panose="02010600030101010101" pitchFamily="2" charset="-122"/>
                <a:sym typeface="+mn-ea"/>
              </a:rPr>
              <a:t>A. T          B. F             C. 0                D. 1</a:t>
            </a:r>
            <a:endParaRPr lang="en-US" altLang="zh-CN" sz="16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600">
                <a:solidFill>
                  <a:srgbClr val="222222"/>
                </a:solidFill>
                <a:latin typeface="宋体" panose="02010600030101010101" pitchFamily="2" charset="-122"/>
                <a:ea typeface="宋体" panose="02010600030101010101" pitchFamily="2" charset="-122"/>
                <a:sym typeface="+mn-ea"/>
              </a:rPr>
              <a:t>【答案】</a:t>
            </a:r>
            <a:r>
              <a:rPr lang="en-US" altLang="zh-CN" sz="1600">
                <a:solidFill>
                  <a:srgbClr val="222222"/>
                </a:solidFill>
                <a:latin typeface="Arial" panose="020B0604020202020204"/>
                <a:ea typeface="宋体" panose="02010600030101010101" pitchFamily="2" charset="-122"/>
                <a:sym typeface="+mn-ea"/>
              </a:rPr>
              <a:t>D</a:t>
            </a:r>
            <a:endParaRPr lang="en-US" altLang="zh-CN" sz="1600" b="0" i="0">
              <a:solidFill>
                <a:srgbClr val="222222"/>
              </a:solidFill>
              <a:latin typeface="Arial" panose="020B0604020202020204"/>
              <a:ea typeface="宋体" panose="02010600030101010101" pitchFamily="2" charset="-122"/>
            </a:endParaRPr>
          </a:p>
          <a:p>
            <a:pPr marL="0" indent="0" defTabSz="266700">
              <a:spcAft>
                <a:spcPct val="0"/>
              </a:spcAft>
            </a:pPr>
            <a:r>
              <a:rPr lang="zh-CN" altLang="en-US" sz="1600">
                <a:solidFill>
                  <a:srgbClr val="222222"/>
                </a:solidFill>
                <a:latin typeface="宋体" panose="02010600030101010101" pitchFamily="2" charset="-122"/>
                <a:ea typeface="宋体" panose="02010600030101010101" pitchFamily="2" charset="-122"/>
                <a:sym typeface="+mn-ea"/>
              </a:rPr>
              <a:t>【解析】</a:t>
            </a:r>
            <a:r>
              <a:rPr lang="en-US" altLang="zh-CN" sz="1600">
                <a:solidFill>
                  <a:srgbClr val="222222"/>
                </a:solidFill>
                <a:latin typeface="Arial" panose="020B0604020202020204"/>
                <a:ea typeface="宋体" panose="02010600030101010101" pitchFamily="2" charset="-122"/>
                <a:sym typeface="+mn-ea"/>
              </a:rPr>
              <a:t>csppsccsppsc spsccp</a:t>
            </a:r>
            <a:r>
              <a:rPr lang="zh-CN" altLang="en-US" sz="1600">
                <a:solidFill>
                  <a:srgbClr val="222222"/>
                </a:solidFill>
                <a:latin typeface="宋体" panose="02010600030101010101" pitchFamily="2" charset="-122"/>
                <a:ea typeface="宋体" panose="02010600030101010101" pitchFamily="2" charset="-122"/>
                <a:sym typeface="+mn-ea"/>
              </a:rPr>
              <a:t>，</a:t>
            </a:r>
            <a:r>
              <a:rPr lang="en-US" altLang="zh-CN" sz="1600">
                <a:solidFill>
                  <a:srgbClr val="222222"/>
                </a:solidFill>
                <a:latin typeface="Arial" panose="020B0604020202020204"/>
                <a:ea typeface="宋体" panose="02010600030101010101" pitchFamily="2" charset="-122"/>
                <a:sym typeface="+mn-ea"/>
              </a:rPr>
              <a:t>f </a:t>
            </a:r>
            <a:r>
              <a:rPr lang="zh-CN" altLang="en-US" sz="1600">
                <a:solidFill>
                  <a:srgbClr val="222222"/>
                </a:solidFill>
                <a:latin typeface="宋体" panose="02010600030101010101" pitchFamily="2" charset="-122"/>
                <a:ea typeface="宋体" panose="02010600030101010101" pitchFamily="2" charset="-122"/>
                <a:sym typeface="+mn-ea"/>
              </a:rPr>
              <a:t>函数的返回值是 </a:t>
            </a:r>
            <a:r>
              <a:rPr lang="en-US" altLang="zh-CN" sz="1600">
                <a:solidFill>
                  <a:srgbClr val="222222"/>
                </a:solidFill>
                <a:latin typeface="Arial" panose="020B0604020202020204"/>
                <a:ea typeface="宋体" panose="02010600030101010101" pitchFamily="2" charset="-122"/>
                <a:sym typeface="+mn-ea"/>
              </a:rPr>
              <a:t>6</a:t>
            </a:r>
            <a:r>
              <a:rPr lang="zh-CN" altLang="en-US" sz="1600">
                <a:solidFill>
                  <a:srgbClr val="222222"/>
                </a:solidFill>
                <a:latin typeface="宋体" panose="02010600030101010101" pitchFamily="2" charset="-122"/>
                <a:ea typeface="宋体" panose="02010600030101010101" pitchFamily="2" charset="-122"/>
                <a:sym typeface="+mn-ea"/>
              </a:rPr>
              <a:t>，和 </a:t>
            </a:r>
            <a:r>
              <a:rPr lang="en-US" altLang="zh-CN" sz="1600">
                <a:solidFill>
                  <a:srgbClr val="222222"/>
                </a:solidFill>
                <a:latin typeface="Arial" panose="020B0604020202020204"/>
                <a:ea typeface="宋体" panose="02010600030101010101" pitchFamily="2" charset="-122"/>
                <a:sym typeface="+mn-ea"/>
              </a:rPr>
              <a:t>spsccp </a:t>
            </a:r>
            <a:r>
              <a:rPr lang="zh-CN" altLang="en-US" sz="1600">
                <a:solidFill>
                  <a:srgbClr val="222222"/>
                </a:solidFill>
                <a:latin typeface="宋体" panose="02010600030101010101" pitchFamily="2" charset="-122"/>
                <a:ea typeface="宋体" panose="02010600030101010101" pitchFamily="2" charset="-122"/>
                <a:sym typeface="+mn-ea"/>
              </a:rPr>
              <a:t>长度相等，</a:t>
            </a:r>
            <a:r>
              <a:rPr lang="en-US" altLang="zh-CN" sz="1600">
                <a:solidFill>
                  <a:srgbClr val="222222"/>
                </a:solidFill>
                <a:latin typeface="Arial" panose="020B0604020202020204"/>
                <a:ea typeface="宋体" panose="02010600030101010101" pitchFamily="2" charset="-122"/>
                <a:sym typeface="+mn-ea"/>
              </a:rPr>
              <a:t>g </a:t>
            </a:r>
            <a:r>
              <a:rPr lang="zh-CN" altLang="en-US" sz="1600">
                <a:solidFill>
                  <a:srgbClr val="222222"/>
                </a:solidFill>
                <a:latin typeface="宋体" panose="02010600030101010101" pitchFamily="2" charset="-122"/>
                <a:ea typeface="宋体" panose="02010600030101010101" pitchFamily="2" charset="-122"/>
                <a:sym typeface="+mn-ea"/>
              </a:rPr>
              <a:t>函数返回 </a:t>
            </a:r>
            <a:r>
              <a:rPr lang="en-US" altLang="zh-CN" sz="1600">
                <a:solidFill>
                  <a:srgbClr val="222222"/>
                </a:solidFill>
                <a:latin typeface="Arial" panose="020B0604020202020204"/>
                <a:ea typeface="宋体" panose="02010600030101010101" pitchFamily="2" charset="-122"/>
                <a:sym typeface="+mn-ea"/>
              </a:rPr>
              <a:t>true</a:t>
            </a:r>
            <a:r>
              <a:rPr lang="zh-CN" altLang="en-US" sz="1600">
                <a:solidFill>
                  <a:srgbClr val="222222"/>
                </a:solidFill>
                <a:latin typeface="宋体" panose="02010600030101010101" pitchFamily="2" charset="-122"/>
                <a:ea typeface="宋体" panose="02010600030101010101" pitchFamily="2" charset="-122"/>
                <a:sym typeface="+mn-ea"/>
              </a:rPr>
              <a:t>，</a:t>
            </a:r>
            <a:r>
              <a:rPr lang="en-US" altLang="zh-CN" sz="1600">
                <a:solidFill>
                  <a:srgbClr val="222222"/>
                </a:solidFill>
                <a:latin typeface="Arial" panose="020B0604020202020204"/>
                <a:ea typeface="宋体" panose="02010600030101010101" pitchFamily="2" charset="-122"/>
                <a:sym typeface="+mn-ea"/>
              </a:rPr>
              <a:t>bool </a:t>
            </a:r>
            <a:r>
              <a:rPr lang="zh-CN" altLang="en-US" sz="1600">
                <a:solidFill>
                  <a:srgbClr val="222222"/>
                </a:solidFill>
                <a:latin typeface="宋体" panose="02010600030101010101" pitchFamily="2" charset="-122"/>
                <a:ea typeface="宋体" panose="02010600030101010101" pitchFamily="2" charset="-122"/>
                <a:sym typeface="+mn-ea"/>
              </a:rPr>
              <a:t>类型的输出 </a:t>
            </a:r>
            <a:r>
              <a:rPr lang="en-US" altLang="zh-CN" sz="1600">
                <a:solidFill>
                  <a:srgbClr val="222222"/>
                </a:solidFill>
                <a:latin typeface="Arial" panose="020B0604020202020204"/>
                <a:ea typeface="宋体" panose="02010600030101010101" pitchFamily="2" charset="-122"/>
                <a:sym typeface="+mn-ea"/>
              </a:rPr>
              <a:t>true </a:t>
            </a:r>
            <a:r>
              <a:rPr lang="zh-CN" altLang="en-US" sz="1600">
                <a:solidFill>
                  <a:srgbClr val="222222"/>
                </a:solidFill>
                <a:latin typeface="宋体" panose="02010600030101010101" pitchFamily="2" charset="-122"/>
                <a:ea typeface="宋体" panose="02010600030101010101" pitchFamily="2" charset="-122"/>
                <a:sym typeface="+mn-ea"/>
              </a:rPr>
              <a:t>自动转化成 </a:t>
            </a:r>
            <a:r>
              <a:rPr lang="en-US" altLang="zh-CN" sz="1600">
                <a:solidFill>
                  <a:srgbClr val="222222"/>
                </a:solidFill>
                <a:latin typeface="Arial" panose="020B0604020202020204"/>
                <a:ea typeface="宋体" panose="02010600030101010101" pitchFamily="2" charset="-122"/>
                <a:sym typeface="+mn-ea"/>
              </a:rPr>
              <a:t>1</a:t>
            </a:r>
            <a:r>
              <a:rPr lang="zh-CN" altLang="en-US" sz="1600">
                <a:solidFill>
                  <a:srgbClr val="222222"/>
                </a:solidFill>
                <a:latin typeface="宋体" panose="02010600030101010101" pitchFamily="2" charset="-122"/>
                <a:ea typeface="宋体" panose="02010600030101010101" pitchFamily="2" charset="-122"/>
                <a:sym typeface="+mn-ea"/>
              </a:rPr>
              <a:t>。</a:t>
            </a:r>
            <a:endParaRPr lang="zh-CN" altLang="en-US" sz="1600" b="0" i="0">
              <a:solidFill>
                <a:srgbClr val="222222"/>
              </a:solidFill>
              <a:latin typeface="宋体" panose="02010600030101010101" pitchFamily="2" charset="-122"/>
              <a:ea typeface="宋体" panose="02010600030101010101" pitchFamily="2" charset="-122"/>
            </a:endParaRPr>
          </a:p>
          <a:p>
            <a:pPr marL="0" indent="0" defTabSz="266700">
              <a:spcAft>
                <a:spcPct val="0"/>
              </a:spcAft>
            </a:pPr>
            <a:endParaRPr lang="zh-CN" altLang="en-US" sz="1600" b="0" i="0">
              <a:solidFill>
                <a:srgbClr val="222222"/>
              </a:solidFill>
              <a:latin typeface="宋体" panose="02010600030101010101" pitchFamily="2" charset="-122"/>
              <a:ea typeface="宋体" panose="02010600030101010101" pitchFamily="2" charset="-122"/>
            </a:endParaRPr>
          </a:p>
        </p:txBody>
      </p:sp>
      <p:sp>
        <p:nvSpPr>
          <p:cNvPr id="7" name="文本框 6"/>
          <p:cNvSpPr txBox="1"/>
          <p:nvPr/>
        </p:nvSpPr>
        <p:spPr>
          <a:xfrm>
            <a:off x="459740" y="120650"/>
            <a:ext cx="4991735" cy="6616065"/>
          </a:xfrm>
          <a:prstGeom prst="rect">
            <a:avLst/>
          </a:prstGeom>
        </p:spPr>
        <p:txBody>
          <a:bodyPr wrap="square">
            <a:spAutoFit/>
          </a:bodyPr>
          <a:p>
            <a:pPr marL="0" indent="0" defTabSz="266700">
              <a:spcAft>
                <a:spcPct val="0"/>
              </a:spcAft>
            </a:pPr>
            <a:r>
              <a:rPr lang="en-US" altLang="zh-CN" sz="1600" b="0" i="0">
                <a:solidFill>
                  <a:srgbClr val="222222"/>
                </a:solidFill>
                <a:latin typeface="Arial" panose="020B0604020202020204"/>
                <a:ea typeface="Arial" panose="020B0604020202020204"/>
              </a:rPr>
              <a:t>(</a:t>
            </a:r>
            <a:r>
              <a:rPr lang="en-US" altLang="zh-CN" sz="1600" b="0" i="0">
                <a:solidFill>
                  <a:srgbClr val="000000"/>
                </a:solidFill>
                <a:latin typeface="微软雅黑" panose="020B0503020204020204" charset="-122"/>
                <a:ea typeface="微软雅黑" panose="020B0503020204020204" charset="-122"/>
              </a:rPr>
              <a:t>2023</a:t>
            </a:r>
            <a:r>
              <a:rPr lang="zh-CN" altLang="en-US" sz="1600" b="0" i="0">
                <a:solidFill>
                  <a:srgbClr val="000000"/>
                </a:solidFill>
                <a:latin typeface="微软雅黑" panose="020B0503020204020204" charset="-122"/>
                <a:ea typeface="微软雅黑" panose="020B0503020204020204" charset="-122"/>
              </a:rPr>
              <a:t>年</a:t>
            </a:r>
            <a:r>
              <a:rPr lang="en-US" altLang="zh-CN" sz="1600" b="0" i="0">
                <a:solidFill>
                  <a:srgbClr val="000000"/>
                </a:solidFill>
                <a:latin typeface="微软雅黑" panose="020B0503020204020204" charset="-122"/>
                <a:ea typeface="微软雅黑" panose="020B0503020204020204" charset="-122"/>
              </a:rPr>
              <a:t>CSP-J</a:t>
            </a:r>
            <a:r>
              <a:rPr lang="en-US" altLang="zh-CN" sz="1600" b="0" i="0">
                <a:solidFill>
                  <a:srgbClr val="222222"/>
                </a:solidFill>
                <a:latin typeface="Arial" panose="020B0604020202020204"/>
                <a:ea typeface="Arial" panose="020B0604020202020204"/>
              </a:rPr>
              <a:t>)</a:t>
            </a:r>
            <a:r>
              <a:rPr lang="zh-CN" altLang="en-US" sz="1600" b="0" i="0">
                <a:solidFill>
                  <a:srgbClr val="222222"/>
                </a:solidFill>
                <a:latin typeface="宋体" panose="02010600030101010101" pitchFamily="2" charset="-122"/>
                <a:ea typeface="宋体" panose="02010600030101010101" pitchFamily="2" charset="-122"/>
              </a:rPr>
              <a:t>程序阅读</a:t>
            </a:r>
            <a:r>
              <a:rPr lang="en-US" altLang="zh-CN" sz="1600" b="0" i="0">
                <a:solidFill>
                  <a:srgbClr val="222222"/>
                </a:solidFill>
                <a:latin typeface="Arial" panose="020B0604020202020204"/>
                <a:ea typeface="宋体" panose="02010600030101010101" pitchFamily="2" charset="-122"/>
              </a:rPr>
              <a:t>②</a:t>
            </a:r>
            <a:endParaRPr lang="en-US" altLang="zh-CN" sz="1600" b="0" i="0">
              <a:solidFill>
                <a:srgbClr val="222222"/>
              </a:solidFill>
              <a:latin typeface="Arial" panose="020B06040202020202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01 #include&lt;iostream&gt;</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02 #include&lt;vector&gt;</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03 #include&lt;algorithm&gt;</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04 using namespace std;</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05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06 int f(string x,string y){</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07     int m=x.size();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08     int n=y.size();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09     vector&lt;vector&lt;int&gt;&gt;v(m+1,vector&lt;int&gt;(n+1,0));</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10     for(int i=1;i&lt;=m;i++){</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11         for(int j=1;j&lt;=n;j++){</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12             if(x[i-1]==y[j-1]){</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13                 v[i][j]=v[i-1][j-1]+1;</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14             }else{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15                 v[i][j]=max(v[i-1][j],v[i][j-1]);</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16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17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18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19     return v[m][n];</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20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21</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22 bool g(string x,string y){</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23     if(x.size() != y.size()){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24         return false;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25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26     return f(x+x,y)==y.size();</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27 }</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28</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29 int main(){</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30     string x,y;</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31     cin&gt;&gt;x&gt;&gt;y;</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32     cout&lt;&lt;g(x,y)&lt;&lt;endl;</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33     return 0;</a:t>
            </a:r>
            <a:endParaRPr lang="en-US" altLang="zh-CN" sz="1200" b="0" i="0">
              <a:solidFill>
                <a:srgbClr val="222222"/>
              </a:solidFill>
              <a:latin typeface="Courier New" panose="02070309020205020404"/>
              <a:ea typeface="宋体" panose="02010600030101010101" pitchFamily="2" charset="-122"/>
            </a:endParaRPr>
          </a:p>
          <a:p>
            <a:pPr marL="0" indent="0" defTabSz="266700"/>
            <a:r>
              <a:rPr lang="en-US" altLang="zh-CN" sz="1200" b="0" i="0">
                <a:solidFill>
                  <a:srgbClr val="222222"/>
                </a:solidFill>
                <a:latin typeface="Courier New" panose="02070309020205020404"/>
                <a:ea typeface="宋体" panose="02010600030101010101" pitchFamily="2" charset="-122"/>
              </a:rPr>
              <a:t>34 }</a:t>
            </a:r>
            <a:endParaRPr lang="en-US" altLang="zh-CN" sz="1200" b="0" i="0">
              <a:solidFill>
                <a:srgbClr val="222222"/>
              </a:solidFill>
              <a:latin typeface="Courier New" panose="02070309020205020404"/>
              <a:ea typeface="宋体" panose="02010600030101010101" pitchFamily="2" charset="-122"/>
            </a:endParaRPr>
          </a:p>
        </p:txBody>
      </p:sp>
    </p:spTree>
    <p:custDataLst>
      <p:tags r:id="rId1"/>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4" descr="8"/>
          <p:cNvPicPr>
            <a:picLocks noChangeAspect="1"/>
          </p:cNvPicPr>
          <p:nvPr/>
        </p:nvPicPr>
        <p:blipFill>
          <a:blip r:embed="rId1"/>
          <a:stretch>
            <a:fillRect/>
          </a:stretch>
        </p:blipFill>
        <p:spPr>
          <a:xfrm>
            <a:off x="385445" y="953135"/>
            <a:ext cx="2484120" cy="2708910"/>
          </a:xfrm>
          <a:prstGeom prst="rect">
            <a:avLst/>
          </a:prstGeom>
        </p:spPr>
      </p:pic>
      <p:sp>
        <p:nvSpPr>
          <p:cNvPr id="6" name="文本框 5"/>
          <p:cNvSpPr txBox="1"/>
          <p:nvPr/>
        </p:nvSpPr>
        <p:spPr>
          <a:xfrm>
            <a:off x="3513455" y="669925"/>
            <a:ext cx="7883525" cy="6783705"/>
          </a:xfrm>
          <a:prstGeom prst="rect">
            <a:avLst/>
          </a:prstGeom>
        </p:spPr>
        <p:txBody>
          <a:bodyPr>
            <a:noAutofit/>
          </a:bodyPr>
          <a:p>
            <a:pPr marL="0" indent="0" algn="just" defTabSz="266700">
              <a:lnSpc>
                <a:spcPct val="130000"/>
              </a:lnSpc>
              <a:spcAft>
                <a:spcPct val="0"/>
              </a:spcAft>
            </a:pPr>
            <a:r>
              <a:rPr lang="zh-CN" altLang="en-US" sz="1400">
                <a:latin typeface="宋体" panose="02010600030101010101" pitchFamily="2" charset="-122"/>
                <a:ea typeface="宋体" panose="02010600030101010101" pitchFamily="2" charset="-122"/>
              </a:rPr>
              <a:t>假设输入的</a:t>
            </a:r>
            <a:r>
              <a:rPr lang="en-US" altLang="zh-CN" sz="1400">
                <a:latin typeface="宋体" panose="02010600030101010101" pitchFamily="2" charset="-122"/>
                <a:ea typeface="宋体" panose="02010600030101010101" pitchFamily="2" charset="-122"/>
              </a:rPr>
              <a:t>x</a:t>
            </a:r>
            <a:r>
              <a:rPr lang="zh-CN" altLang="en-US" sz="1400">
                <a:latin typeface="宋体" panose="02010600030101010101" pitchFamily="2" charset="-122"/>
                <a:ea typeface="宋体" panose="02010600030101010101" pitchFamily="2" charset="-122"/>
              </a:rPr>
              <a:t>是不超过</a:t>
            </a:r>
            <a:r>
              <a:rPr lang="en-US" altLang="zh-CN" sz="1400">
                <a:latin typeface="宋体" panose="02010600030101010101" pitchFamily="2" charset="-122"/>
                <a:ea typeface="宋体" panose="02010600030101010101" pitchFamily="2" charset="-122"/>
              </a:rPr>
              <a:t>65535</a:t>
            </a:r>
            <a:r>
              <a:rPr lang="zh-CN" altLang="en-US" sz="1400">
                <a:latin typeface="宋体" panose="02010600030101010101" pitchFamily="2" charset="-122"/>
                <a:ea typeface="宋体" panose="02010600030101010101" pitchFamily="2" charset="-122"/>
              </a:rPr>
              <a:t>的自然数，完成下面的判断题和单选题</a:t>
            </a:r>
            <a:r>
              <a:rPr lang="en-US" altLang="zh-CN" sz="1400">
                <a:latin typeface="宋体" panose="02010600030101010101" pitchFamily="2" charset="-122"/>
                <a:ea typeface="宋体" panose="02010600030101010101" pitchFamily="2" charset="-122"/>
              </a:rPr>
              <a:t>:</a:t>
            </a:r>
            <a:endParaRPr lang="en-US" altLang="zh-CN" sz="1400">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en-US" altLang="zh-CN" sz="1400">
                <a:latin typeface="宋体" panose="02010600030101010101" pitchFamily="2" charset="-122"/>
                <a:ea typeface="宋体" panose="02010600030101010101" pitchFamily="2" charset="-122"/>
              </a:rPr>
              <a:t>16.</a:t>
            </a:r>
            <a:r>
              <a:rPr lang="zh-CN" altLang="en-US" sz="1400">
                <a:latin typeface="宋体" panose="02010600030101010101" pitchFamily="2" charset="-122"/>
                <a:ea typeface="宋体" panose="02010600030101010101" pitchFamily="2" charset="-122"/>
              </a:rPr>
              <a:t>当输入非零时，输出一定不为零。</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en-US" altLang="zh-CN" sz="1400">
                <a:latin typeface="宋体" panose="02010600030101010101" pitchFamily="2" charset="-122"/>
                <a:ea typeface="宋体" panose="02010600030101010101" pitchFamily="2" charset="-122"/>
              </a:rPr>
              <a:t>17.(2 </a:t>
            </a:r>
            <a:r>
              <a:rPr lang="zh-CN" altLang="en-US" sz="1400">
                <a:latin typeface="宋体" panose="02010600030101010101" pitchFamily="2" charset="-122"/>
                <a:ea typeface="宋体" panose="02010600030101010101" pitchFamily="2" charset="-122"/>
              </a:rPr>
              <a:t>分</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将</a:t>
            </a:r>
            <a:r>
              <a:rPr lang="en-US" altLang="zh-CN" sz="1400">
                <a:latin typeface="宋体" panose="02010600030101010101" pitchFamily="2" charset="-122"/>
                <a:ea typeface="宋体" panose="02010600030101010101" pitchFamily="2" charset="-122"/>
              </a:rPr>
              <a:t>f</a:t>
            </a:r>
            <a:r>
              <a:rPr lang="zh-CN" altLang="en-US" sz="1400">
                <a:latin typeface="宋体" panose="02010600030101010101" pitchFamily="2" charset="-122"/>
                <a:ea typeface="宋体" panose="02010600030101010101" pitchFamily="2" charset="-122"/>
              </a:rPr>
              <a:t>函数的输入参数的类型改为 </a:t>
            </a:r>
            <a:r>
              <a:rPr lang="en-US" altLang="zh-CN" sz="1400">
                <a:latin typeface="宋体" panose="02010600030101010101" pitchFamily="2" charset="-122"/>
                <a:ea typeface="宋体" panose="02010600030101010101" pitchFamily="2" charset="-122"/>
              </a:rPr>
              <a:t>unsigned int</a:t>
            </a:r>
            <a:r>
              <a:rPr lang="zh-CN" altLang="en-US" sz="1400">
                <a:latin typeface="宋体" panose="02010600030101010101" pitchFamily="2" charset="-122"/>
                <a:ea typeface="宋体" panose="02010600030101010101" pitchFamily="2" charset="-122"/>
              </a:rPr>
              <a:t>，程序的输出不变。</a:t>
            </a:r>
            <a:endParaRPr lang="zh-CN" altLang="en-US" sz="1400">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en-US" altLang="zh-CN" sz="1400">
                <a:latin typeface="宋体" panose="02010600030101010101" pitchFamily="2" charset="-122"/>
                <a:ea typeface="宋体" panose="02010600030101010101" pitchFamily="2" charset="-122"/>
              </a:rPr>
              <a:t>18.</a:t>
            </a:r>
            <a:r>
              <a:rPr lang="zh-CN" altLang="en-US" sz="1400">
                <a:latin typeface="宋体" panose="02010600030101010101" pitchFamily="2" charset="-122"/>
                <a:ea typeface="宋体" panose="02010600030101010101" pitchFamily="2" charset="-122"/>
              </a:rPr>
              <a:t>当输入为“</a:t>
            </a:r>
            <a:r>
              <a:rPr lang="en-US" altLang="zh-CN" sz="1400">
                <a:latin typeface="宋体" panose="02010600030101010101" pitchFamily="2" charset="-122"/>
                <a:ea typeface="宋体" panose="02010600030101010101" pitchFamily="2" charset="-122"/>
              </a:rPr>
              <a:t>65535”</a:t>
            </a:r>
            <a:r>
              <a:rPr lang="zh-CN" altLang="en-US" sz="1400">
                <a:latin typeface="宋体" panose="02010600030101010101" pitchFamily="2" charset="-122"/>
                <a:ea typeface="宋体" panose="02010600030101010101" pitchFamily="2" charset="-122"/>
              </a:rPr>
              <a:t>时，输出为“</a:t>
            </a:r>
            <a:r>
              <a:rPr lang="en-US" altLang="zh-CN" sz="1400">
                <a:latin typeface="宋体" panose="02010600030101010101" pitchFamily="2" charset="-122"/>
                <a:ea typeface="宋体" panose="02010600030101010101" pitchFamily="2" charset="-122"/>
              </a:rPr>
              <a:t>63”</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en-US" altLang="zh-CN" sz="1400">
                <a:latin typeface="宋体" panose="02010600030101010101" pitchFamily="2" charset="-122"/>
                <a:ea typeface="宋体" panose="02010600030101010101" pitchFamily="2" charset="-122"/>
              </a:rPr>
              <a:t>19.</a:t>
            </a:r>
            <a:r>
              <a:rPr lang="zh-CN" altLang="en-US" sz="1400">
                <a:latin typeface="宋体" panose="02010600030101010101" pitchFamily="2" charset="-122"/>
                <a:ea typeface="宋体" panose="02010600030101010101" pitchFamily="2" charset="-122"/>
              </a:rPr>
              <a:t>当输入为“</a:t>
            </a:r>
            <a:r>
              <a:rPr lang="en-US" altLang="zh-CN" sz="1400">
                <a:latin typeface="宋体" panose="02010600030101010101" pitchFamily="2" charset="-122"/>
                <a:ea typeface="宋体" panose="02010600030101010101" pitchFamily="2" charset="-122"/>
              </a:rPr>
              <a:t>1”</a:t>
            </a:r>
            <a:r>
              <a:rPr lang="zh-CN" altLang="en-US" sz="1400">
                <a:latin typeface="宋体" panose="02010600030101010101" pitchFamily="2" charset="-122"/>
                <a:ea typeface="宋体" panose="02010600030101010101" pitchFamily="2" charset="-122"/>
              </a:rPr>
              <a:t>时，输出为“</a:t>
            </a:r>
            <a:r>
              <a:rPr lang="en-US" altLang="zh-CN" sz="1400">
                <a:latin typeface="宋体" panose="02010600030101010101" pitchFamily="2" charset="-122"/>
                <a:ea typeface="宋体" panose="02010600030101010101" pitchFamily="2" charset="-122"/>
              </a:rPr>
              <a:t>64”</a:t>
            </a:r>
            <a:r>
              <a:rPr lang="zh-CN" altLang="en-US" sz="1400">
                <a:latin typeface="宋体" panose="02010600030101010101" pitchFamily="2" charset="-122"/>
                <a:ea typeface="宋体" panose="02010600030101010101" pitchFamily="2" charset="-122"/>
              </a:rPr>
              <a:t>。</a:t>
            </a:r>
            <a:r>
              <a:rPr lang="en-US" altLang="zh-CN" sz="1400">
                <a:latin typeface="宋体" panose="02010600030101010101" pitchFamily="2" charset="-122"/>
                <a:ea typeface="宋体" panose="02010600030101010101" pitchFamily="2" charset="-122"/>
              </a:rPr>
              <a:t>( )</a:t>
            </a:r>
            <a:endParaRPr lang="en-US" altLang="zh-CN" sz="1400">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en-US" altLang="zh-CN" sz="1400">
                <a:solidFill>
                  <a:srgbClr val="FF0000"/>
                </a:solidFill>
                <a:latin typeface="宋体" panose="02010600030101010101" pitchFamily="2" charset="-122"/>
                <a:ea typeface="宋体" panose="02010600030101010101" pitchFamily="2" charset="-122"/>
              </a:rPr>
              <a:t>16.</a:t>
            </a:r>
            <a:r>
              <a:rPr lang="zh-CN" altLang="en-US" sz="1400">
                <a:solidFill>
                  <a:srgbClr val="FF0000"/>
                </a:solidFill>
                <a:latin typeface="宋体" panose="02010600030101010101" pitchFamily="2" charset="-122"/>
                <a:ea typeface="宋体" panose="02010600030101010101" pitchFamily="2" charset="-122"/>
              </a:rPr>
              <a:t>答案</a:t>
            </a:r>
            <a:r>
              <a:rPr lang="en-US" altLang="zh-CN" sz="1400">
                <a:solidFill>
                  <a:srgbClr val="FF0000"/>
                </a:solidFill>
                <a:latin typeface="宋体" panose="02010600030101010101" pitchFamily="2" charset="-122"/>
                <a:ea typeface="宋体" panose="02010600030101010101" pitchFamily="2" charset="-122"/>
              </a:rPr>
              <a:t>: </a:t>
            </a:r>
            <a:r>
              <a:rPr lang="zh-CN" altLang="en-US" sz="1400">
                <a:solidFill>
                  <a:srgbClr val="FF0000"/>
                </a:solidFill>
                <a:latin typeface="宋体" panose="02010600030101010101" pitchFamily="2" charset="-122"/>
                <a:ea typeface="宋体" panose="02010600030101010101" pitchFamily="2" charset="-122"/>
              </a:rPr>
              <a:t>对</a:t>
            </a:r>
            <a:endParaRPr lang="zh-CN" altLang="en-US" sz="1400">
              <a:solidFill>
                <a:srgbClr val="FF0000"/>
              </a:solidFill>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zh-CN" altLang="en-US" sz="1400">
                <a:solidFill>
                  <a:srgbClr val="FF0000"/>
                </a:solidFill>
                <a:latin typeface="宋体" panose="02010600030101010101" pitchFamily="2" charset="-122"/>
                <a:ea typeface="宋体" panose="02010600030101010101" pitchFamily="2" charset="-122"/>
              </a:rPr>
              <a:t>解析</a:t>
            </a:r>
            <a:r>
              <a:rPr lang="en-US" altLang="zh-CN" sz="1400">
                <a:solidFill>
                  <a:srgbClr val="FF0000"/>
                </a:solidFill>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只有 </a:t>
            </a:r>
            <a:r>
              <a:rPr lang="en-US" altLang="zh-CN" sz="1400">
                <a:solidFill>
                  <a:srgbClr val="FF0000"/>
                </a:solidFill>
                <a:latin typeface="宋体" panose="02010600030101010101" pitchFamily="2" charset="-122"/>
                <a:ea typeface="宋体" panose="02010600030101010101" pitchFamily="2" charset="-122"/>
              </a:rPr>
              <a:t>X=0 </a:t>
            </a:r>
            <a:r>
              <a:rPr lang="zh-CN" altLang="en-US" sz="1400">
                <a:solidFill>
                  <a:srgbClr val="FF0000"/>
                </a:solidFill>
                <a:latin typeface="宋体" panose="02010600030101010101" pitchFamily="2" charset="-122"/>
                <a:ea typeface="宋体" panose="02010600030101010101" pitchFamily="2" charset="-122"/>
              </a:rPr>
              <a:t>的时候，运算才可以是 </a:t>
            </a:r>
            <a:r>
              <a:rPr lang="en-US" altLang="zh-CN" sz="1400">
                <a:solidFill>
                  <a:srgbClr val="FF0000"/>
                </a:solidFill>
                <a:latin typeface="宋体" panose="02010600030101010101" pitchFamily="2" charset="-122"/>
                <a:ea typeface="宋体" panose="02010600030101010101" pitchFamily="2" charset="-122"/>
              </a:rPr>
              <a:t>0</a:t>
            </a:r>
            <a:r>
              <a:rPr lang="zh-CN" altLang="en-US" sz="1400">
                <a:solidFill>
                  <a:srgbClr val="FF0000"/>
                </a:solidFill>
                <a:latin typeface="宋体" panose="02010600030101010101" pitchFamily="2" charset="-122"/>
                <a:ea typeface="宋体" panose="02010600030101010101" pitchFamily="2" charset="-122"/>
              </a:rPr>
              <a:t>。根据代码可算出，输出不为</a:t>
            </a:r>
            <a:r>
              <a:rPr lang="en-US" altLang="zh-CN" sz="1400">
                <a:solidFill>
                  <a:srgbClr val="FF0000"/>
                </a:solidFill>
                <a:latin typeface="宋体" panose="02010600030101010101" pitchFamily="2" charset="-122"/>
                <a:ea typeface="宋体" panose="02010600030101010101" pitchFamily="2" charset="-122"/>
              </a:rPr>
              <a:t>0 </a:t>
            </a:r>
            <a:endParaRPr lang="en-US" altLang="zh-CN" sz="1400">
              <a:solidFill>
                <a:srgbClr val="FF0000"/>
              </a:solidFill>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en-US" altLang="zh-CN" sz="1400">
                <a:solidFill>
                  <a:srgbClr val="FF0000"/>
                </a:solidFill>
                <a:latin typeface="宋体" panose="02010600030101010101" pitchFamily="2" charset="-122"/>
                <a:ea typeface="宋体" panose="02010600030101010101" pitchFamily="2" charset="-122"/>
              </a:rPr>
              <a:t>17</a:t>
            </a:r>
            <a:r>
              <a:rPr lang="zh-CN" altLang="en-US" sz="1400">
                <a:solidFill>
                  <a:srgbClr val="FF0000"/>
                </a:solidFill>
                <a:latin typeface="宋体" panose="02010600030101010101" pitchFamily="2" charset="-122"/>
                <a:ea typeface="宋体" panose="02010600030101010101" pitchFamily="2" charset="-122"/>
              </a:rPr>
              <a:t>答案</a:t>
            </a:r>
            <a:r>
              <a:rPr lang="en-US" altLang="zh-CN" sz="1400">
                <a:solidFill>
                  <a:srgbClr val="FF0000"/>
                </a:solidFill>
                <a:latin typeface="宋体" panose="02010600030101010101" pitchFamily="2" charset="-122"/>
                <a:ea typeface="宋体" panose="02010600030101010101" pitchFamily="2" charset="-122"/>
              </a:rPr>
              <a:t>:</a:t>
            </a:r>
            <a:r>
              <a:rPr lang="zh-CN" altLang="en-US" sz="1400">
                <a:solidFill>
                  <a:srgbClr val="FF0000"/>
                </a:solidFill>
                <a:latin typeface="宋体" panose="02010600030101010101" pitchFamily="2" charset="-122"/>
                <a:ea typeface="宋体" panose="02010600030101010101" pitchFamily="2" charset="-122"/>
              </a:rPr>
              <a:t>错</a:t>
            </a:r>
            <a:endParaRPr lang="zh-CN" altLang="en-US" sz="1400">
              <a:solidFill>
                <a:srgbClr val="FF0000"/>
              </a:solidFill>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zh-CN" altLang="en-US" sz="1400">
                <a:solidFill>
                  <a:srgbClr val="FF0000"/>
                </a:solidFill>
                <a:latin typeface="宋体" panose="02010600030101010101" pitchFamily="2" charset="-122"/>
                <a:ea typeface="宋体" panose="02010600030101010101" pitchFamily="2" charset="-122"/>
              </a:rPr>
              <a:t>解析</a:t>
            </a:r>
            <a:r>
              <a:rPr lang="en-US" altLang="zh-CN" sz="1400">
                <a:solidFill>
                  <a:srgbClr val="FF0000"/>
                </a:solidFill>
                <a:latin typeface="宋体" panose="02010600030101010101" pitchFamily="2" charset="-122"/>
                <a:ea typeface="宋体" panose="02010600030101010101" pitchFamily="2" charset="-122"/>
              </a:rPr>
              <a:t>: unsigned int </a:t>
            </a:r>
            <a:r>
              <a:rPr lang="zh-CN" altLang="en-US" sz="1400">
                <a:solidFill>
                  <a:srgbClr val="FF0000"/>
                </a:solidFill>
                <a:latin typeface="宋体" panose="02010600030101010101" pitchFamily="2" charset="-122"/>
                <a:ea typeface="宋体" panose="02010600030101010101" pitchFamily="2" charset="-122"/>
              </a:rPr>
              <a:t>是</a:t>
            </a:r>
            <a:r>
              <a:rPr lang="en-US" altLang="zh-CN" sz="1400">
                <a:solidFill>
                  <a:srgbClr val="FF0000"/>
                </a:solidFill>
                <a:latin typeface="宋体" panose="02010600030101010101" pitchFamily="2" charset="-122"/>
                <a:ea typeface="宋体" panose="02010600030101010101" pitchFamily="2" charset="-122"/>
              </a:rPr>
              <a:t>4</a:t>
            </a:r>
            <a:r>
              <a:rPr lang="zh-CN" altLang="en-US" sz="1400">
                <a:solidFill>
                  <a:srgbClr val="FF0000"/>
                </a:solidFill>
                <a:latin typeface="宋体" panose="02010600030101010101" pitchFamily="2" charset="-122"/>
                <a:ea typeface="宋体" panose="02010600030101010101" pitchFamily="2" charset="-122"/>
              </a:rPr>
              <a:t>个字节，</a:t>
            </a:r>
            <a:r>
              <a:rPr lang="en-US" altLang="zh-CN" sz="1400">
                <a:solidFill>
                  <a:srgbClr val="FF0000"/>
                </a:solidFill>
                <a:latin typeface="宋体" panose="02010600030101010101" pitchFamily="2" charset="-122"/>
                <a:ea typeface="宋体" panose="02010600030101010101" pitchFamily="2" charset="-122"/>
              </a:rPr>
              <a:t>unsigned short </a:t>
            </a:r>
            <a:r>
              <a:rPr lang="zh-CN" altLang="en-US" sz="1400">
                <a:solidFill>
                  <a:srgbClr val="FF0000"/>
                </a:solidFill>
                <a:latin typeface="宋体" panose="02010600030101010101" pitchFamily="2" charset="-122"/>
                <a:ea typeface="宋体" panose="02010600030101010101" pitchFamily="2" charset="-122"/>
              </a:rPr>
              <a:t>是</a:t>
            </a:r>
            <a:r>
              <a:rPr lang="en-US" altLang="zh-CN" sz="1400">
                <a:solidFill>
                  <a:srgbClr val="FF0000"/>
                </a:solidFill>
                <a:latin typeface="宋体" panose="02010600030101010101" pitchFamily="2" charset="-122"/>
                <a:ea typeface="宋体" panose="02010600030101010101" pitchFamily="2" charset="-122"/>
              </a:rPr>
              <a:t>2 </a:t>
            </a:r>
            <a:r>
              <a:rPr lang="zh-CN" altLang="en-US" sz="1400">
                <a:solidFill>
                  <a:srgbClr val="FF0000"/>
                </a:solidFill>
                <a:latin typeface="宋体" panose="02010600030101010101" pitchFamily="2" charset="-122"/>
                <a:ea typeface="宋体" panose="02010600030101010101" pitchFamily="2" charset="-122"/>
              </a:rPr>
              <a:t>个字节，会溢出输出程序会改变，会越界</a:t>
            </a:r>
            <a:endParaRPr lang="zh-CN" altLang="en-US" sz="1400">
              <a:solidFill>
                <a:srgbClr val="FF0000"/>
              </a:solidFill>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en-US" altLang="zh-CN" sz="1400">
                <a:solidFill>
                  <a:srgbClr val="FF0000"/>
                </a:solidFill>
                <a:latin typeface="宋体" panose="02010600030101010101" pitchFamily="2" charset="-122"/>
                <a:ea typeface="宋体" panose="02010600030101010101" pitchFamily="2" charset="-122"/>
              </a:rPr>
              <a:t>18.</a:t>
            </a:r>
            <a:r>
              <a:rPr lang="zh-CN" altLang="en-US" sz="1400">
                <a:solidFill>
                  <a:srgbClr val="FF0000"/>
                </a:solidFill>
                <a:latin typeface="宋体" panose="02010600030101010101" pitchFamily="2" charset="-122"/>
                <a:ea typeface="宋体" panose="02010600030101010101" pitchFamily="2" charset="-122"/>
              </a:rPr>
              <a:t>答案</a:t>
            </a:r>
            <a:r>
              <a:rPr lang="en-US" altLang="zh-CN" sz="1400">
                <a:solidFill>
                  <a:srgbClr val="FF0000"/>
                </a:solidFill>
                <a:latin typeface="宋体" panose="02010600030101010101" pitchFamily="2" charset="-122"/>
                <a:ea typeface="宋体" panose="02010600030101010101" pitchFamily="2" charset="-122"/>
              </a:rPr>
              <a:t>: </a:t>
            </a:r>
            <a:r>
              <a:rPr lang="zh-CN" altLang="en-US" sz="1400">
                <a:solidFill>
                  <a:srgbClr val="FF0000"/>
                </a:solidFill>
                <a:latin typeface="宋体" panose="02010600030101010101" pitchFamily="2" charset="-122"/>
                <a:ea typeface="宋体" panose="02010600030101010101" pitchFamily="2" charset="-122"/>
              </a:rPr>
              <a:t>对</a:t>
            </a:r>
            <a:endParaRPr lang="zh-CN" altLang="en-US" sz="1400">
              <a:solidFill>
                <a:srgbClr val="FF0000"/>
              </a:solidFill>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zh-CN" altLang="en-US" sz="1400">
                <a:solidFill>
                  <a:srgbClr val="FF0000"/>
                </a:solidFill>
                <a:latin typeface="宋体" panose="02010600030101010101" pitchFamily="2" charset="-122"/>
                <a:ea typeface="宋体" panose="02010600030101010101" pitchFamily="2" charset="-122"/>
              </a:rPr>
              <a:t>解析</a:t>
            </a:r>
            <a:r>
              <a:rPr lang="en-US" altLang="zh-CN" sz="1400">
                <a:solidFill>
                  <a:srgbClr val="FF0000"/>
                </a:solidFill>
                <a:latin typeface="宋体" panose="02010600030101010101" pitchFamily="2" charset="-122"/>
                <a:ea typeface="宋体" panose="02010600030101010101" pitchFamily="2" charset="-122"/>
              </a:rPr>
              <a:t>: 65535</a:t>
            </a:r>
            <a:r>
              <a:rPr lang="zh-CN" altLang="en-US" sz="1400">
                <a:solidFill>
                  <a:srgbClr val="FF0000"/>
                </a:solidFill>
                <a:latin typeface="宋体" panose="02010600030101010101" pitchFamily="2" charset="-122"/>
                <a:ea typeface="宋体" panose="02010600030101010101" pitchFamily="2" charset="-122"/>
              </a:rPr>
              <a:t>，二进制是 </a:t>
            </a:r>
            <a:r>
              <a:rPr lang="en-US" altLang="zh-CN" sz="1400">
                <a:solidFill>
                  <a:srgbClr val="FF0000"/>
                </a:solidFill>
                <a:latin typeface="宋体" panose="02010600030101010101" pitchFamily="2" charset="-122"/>
                <a:ea typeface="宋体" panose="02010600030101010101" pitchFamily="2" charset="-122"/>
              </a:rPr>
              <a:t>1111111111111111</a:t>
            </a:r>
            <a:r>
              <a:rPr lang="zh-CN" altLang="en-US" sz="1400">
                <a:solidFill>
                  <a:srgbClr val="FF0000"/>
                </a:solidFill>
                <a:latin typeface="宋体" panose="02010600030101010101" pitchFamily="2" charset="-122"/>
                <a:ea typeface="宋体" panose="02010600030101010101" pitchFamily="2" charset="-122"/>
              </a:rPr>
              <a:t>，位运算可以得出答案。</a:t>
            </a:r>
            <a:endParaRPr lang="zh-CN" altLang="en-US" sz="1400">
              <a:solidFill>
                <a:srgbClr val="FF0000"/>
              </a:solidFill>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en-US" altLang="zh-CN" sz="1400">
                <a:solidFill>
                  <a:srgbClr val="FF0000"/>
                </a:solidFill>
                <a:latin typeface="宋体" panose="02010600030101010101" pitchFamily="2" charset="-122"/>
                <a:ea typeface="宋体" panose="02010600030101010101" pitchFamily="2" charset="-122"/>
              </a:rPr>
              <a:t>19.</a:t>
            </a:r>
            <a:r>
              <a:rPr lang="zh-CN" altLang="en-US" sz="1400">
                <a:solidFill>
                  <a:srgbClr val="FF0000"/>
                </a:solidFill>
                <a:latin typeface="宋体" panose="02010600030101010101" pitchFamily="2" charset="-122"/>
                <a:ea typeface="宋体" panose="02010600030101010101" pitchFamily="2" charset="-122"/>
              </a:rPr>
              <a:t>答案</a:t>
            </a:r>
            <a:r>
              <a:rPr lang="en-US" altLang="zh-CN" sz="1400">
                <a:solidFill>
                  <a:srgbClr val="FF0000"/>
                </a:solidFill>
                <a:latin typeface="宋体" panose="02010600030101010101" pitchFamily="2" charset="-122"/>
                <a:ea typeface="宋体" panose="02010600030101010101" pitchFamily="2" charset="-122"/>
              </a:rPr>
              <a:t>: </a:t>
            </a:r>
            <a:r>
              <a:rPr lang="zh-CN" altLang="en-US" sz="1400">
                <a:solidFill>
                  <a:srgbClr val="FF0000"/>
                </a:solidFill>
                <a:latin typeface="宋体" panose="02010600030101010101" pitchFamily="2" charset="-122"/>
                <a:ea typeface="宋体" panose="02010600030101010101" pitchFamily="2" charset="-122"/>
              </a:rPr>
              <a:t>错</a:t>
            </a:r>
            <a:endParaRPr lang="zh-CN" altLang="en-US" sz="1400">
              <a:solidFill>
                <a:srgbClr val="FF0000"/>
              </a:solidFill>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zh-CN" altLang="en-US" sz="1400">
                <a:solidFill>
                  <a:srgbClr val="FF0000"/>
                </a:solidFill>
                <a:latin typeface="宋体" panose="02010600030101010101" pitchFamily="2" charset="-122"/>
                <a:ea typeface="宋体" panose="02010600030101010101" pitchFamily="2" charset="-122"/>
              </a:rPr>
              <a:t>解析</a:t>
            </a:r>
            <a:r>
              <a:rPr lang="en-US" altLang="zh-CN" sz="1400">
                <a:solidFill>
                  <a:srgbClr val="FF0000"/>
                </a:solidFill>
                <a:latin typeface="宋体" panose="02010600030101010101" pitchFamily="2" charset="-122"/>
                <a:ea typeface="宋体" panose="02010600030101010101" pitchFamily="2" charset="-122"/>
              </a:rPr>
              <a:t>: 1</a:t>
            </a:r>
            <a:r>
              <a:rPr lang="zh-CN" altLang="en-US" sz="1400">
                <a:solidFill>
                  <a:srgbClr val="FF0000"/>
                </a:solidFill>
                <a:latin typeface="宋体" panose="02010600030101010101" pitchFamily="2" charset="-122"/>
                <a:ea typeface="宋体" panose="02010600030101010101" pitchFamily="2" charset="-122"/>
              </a:rPr>
              <a:t>，二进制是 </a:t>
            </a:r>
            <a:r>
              <a:rPr lang="en-US" altLang="zh-CN" sz="1400">
                <a:solidFill>
                  <a:srgbClr val="FF0000"/>
                </a:solidFill>
                <a:latin typeface="宋体" panose="02010600030101010101" pitchFamily="2" charset="-122"/>
                <a:ea typeface="宋体" panose="02010600030101010101" pitchFamily="2" charset="-122"/>
              </a:rPr>
              <a:t>0000000000000001</a:t>
            </a:r>
            <a:r>
              <a:rPr lang="zh-CN" altLang="en-US" sz="1400">
                <a:solidFill>
                  <a:srgbClr val="FF0000"/>
                </a:solidFill>
                <a:latin typeface="宋体" panose="02010600030101010101" pitchFamily="2" charset="-122"/>
                <a:ea typeface="宋体" panose="02010600030101010101" pitchFamily="2" charset="-122"/>
              </a:rPr>
              <a:t>，位运算可以得出答案。</a:t>
            </a:r>
            <a:endParaRPr lang="zh-CN" altLang="en-US" sz="1400">
              <a:solidFill>
                <a:srgbClr val="FF0000"/>
              </a:solidFill>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zh-CN" altLang="en-US" sz="1400">
                <a:latin typeface="宋体" panose="02010600030101010101" pitchFamily="2" charset="-122"/>
                <a:ea typeface="宋体" panose="02010600030101010101" pitchFamily="2" charset="-122"/>
              </a:rPr>
              <a:t>单选题</a:t>
            </a:r>
            <a:endParaRPr lang="zh-CN" altLang="en-US" sz="1400">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en-US" altLang="zh-CN" sz="1400">
                <a:latin typeface="宋体" panose="02010600030101010101" pitchFamily="2" charset="-122"/>
                <a:ea typeface="宋体" panose="02010600030101010101" pitchFamily="2" charset="-122"/>
              </a:rPr>
              <a:t>20.</a:t>
            </a:r>
            <a:r>
              <a:rPr lang="zh-CN" altLang="en-US" sz="1400">
                <a:latin typeface="宋体" panose="02010600030101010101" pitchFamily="2" charset="-122"/>
                <a:ea typeface="宋体" panose="02010600030101010101" pitchFamily="2" charset="-122"/>
              </a:rPr>
              <a:t>当输入为“</a:t>
            </a:r>
            <a:r>
              <a:rPr lang="en-US" altLang="zh-CN" sz="1400">
                <a:latin typeface="宋体" panose="02010600030101010101" pitchFamily="2" charset="-122"/>
                <a:ea typeface="宋体" panose="02010600030101010101" pitchFamily="2" charset="-122"/>
              </a:rPr>
              <a:t>512”</a:t>
            </a:r>
            <a:r>
              <a:rPr lang="zh-CN" altLang="en-US" sz="1400">
                <a:latin typeface="宋体" panose="02010600030101010101" pitchFamily="2" charset="-122"/>
                <a:ea typeface="宋体" panose="02010600030101010101" pitchFamily="2" charset="-122"/>
              </a:rPr>
              <a:t>时，输出为</a:t>
            </a:r>
            <a:r>
              <a:rPr lang="en-US" altLang="zh-CN" sz="1400">
                <a:latin typeface="宋体" panose="02010600030101010101" pitchFamily="2" charset="-122"/>
                <a:ea typeface="宋体" panose="02010600030101010101" pitchFamily="2" charset="-122"/>
              </a:rPr>
              <a:t>(  )</a:t>
            </a:r>
            <a:r>
              <a:rPr lang="zh-CN" altLang="en-US" sz="1400">
                <a:latin typeface="宋体" panose="02010600030101010101" pitchFamily="2" charset="-122"/>
                <a:ea typeface="宋体" panose="02010600030101010101" pitchFamily="2" charset="-122"/>
              </a:rPr>
              <a:t>。</a:t>
            </a:r>
            <a:endParaRPr lang="zh-CN" altLang="en-US" sz="1400">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en-US" altLang="zh-CN" sz="1400">
                <a:latin typeface="宋体" panose="02010600030101010101" pitchFamily="2" charset="-122"/>
                <a:ea typeface="宋体" panose="02010600030101010101" pitchFamily="2" charset="-122"/>
              </a:rPr>
              <a:t>A.“33280”B.“33410”C.“33106”D.“33346”</a:t>
            </a:r>
            <a:endParaRPr lang="en-US" altLang="zh-CN" sz="1400">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zh-CN" altLang="en-US" sz="1400">
                <a:latin typeface="宋体" panose="02010600030101010101" pitchFamily="2" charset="-122"/>
                <a:ea typeface="宋体" panose="02010600030101010101" pitchFamily="2" charset="-122"/>
              </a:rPr>
              <a:t>答案</a:t>
            </a:r>
            <a:r>
              <a:rPr lang="en-US" altLang="zh-CN" sz="1400">
                <a:latin typeface="宋体" panose="02010600030101010101" pitchFamily="2" charset="-122"/>
                <a:ea typeface="宋体" panose="02010600030101010101" pitchFamily="2" charset="-122"/>
              </a:rPr>
              <a:t>: B</a:t>
            </a:r>
            <a:endParaRPr lang="en-US" altLang="zh-CN" sz="1400">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en-US" altLang="zh-CN" sz="1400">
                <a:latin typeface="宋体" panose="02010600030101010101" pitchFamily="2" charset="-122"/>
                <a:ea typeface="宋体" panose="02010600030101010101" pitchFamily="2" charset="-122"/>
              </a:rPr>
              <a:t>21.</a:t>
            </a:r>
            <a:r>
              <a:rPr lang="zh-CN" altLang="en-US" sz="1400">
                <a:latin typeface="宋体" panose="02010600030101010101" pitchFamily="2" charset="-122"/>
                <a:ea typeface="宋体" panose="02010600030101010101" pitchFamily="2" charset="-122"/>
              </a:rPr>
              <a:t>当输入为“</a:t>
            </a:r>
            <a:r>
              <a:rPr lang="en-US" altLang="zh-CN" sz="1400">
                <a:latin typeface="宋体" panose="02010600030101010101" pitchFamily="2" charset="-122"/>
                <a:ea typeface="宋体" panose="02010600030101010101" pitchFamily="2" charset="-122"/>
              </a:rPr>
              <a:t>64”</a:t>
            </a:r>
            <a:r>
              <a:rPr lang="zh-CN" altLang="en-US" sz="1400">
                <a:latin typeface="宋体" panose="02010600030101010101" pitchFamily="2" charset="-122"/>
                <a:ea typeface="宋体" panose="02010600030101010101" pitchFamily="2" charset="-122"/>
              </a:rPr>
              <a:t>时，执行完第</a:t>
            </a:r>
            <a:r>
              <a:rPr lang="en-US" altLang="zh-CN" sz="1400">
                <a:latin typeface="宋体" panose="02010600030101010101" pitchFamily="2" charset="-122"/>
                <a:ea typeface="宋体" panose="02010600030101010101" pitchFamily="2" charset="-122"/>
              </a:rPr>
              <a:t>5</a:t>
            </a:r>
            <a:r>
              <a:rPr lang="zh-CN" altLang="en-US" sz="1400">
                <a:latin typeface="宋体" panose="02010600030101010101" pitchFamily="2" charset="-122"/>
                <a:ea typeface="宋体" panose="02010600030101010101" pitchFamily="2" charset="-122"/>
              </a:rPr>
              <a:t>行后</a:t>
            </a:r>
            <a:r>
              <a:rPr lang="en-US" altLang="zh-CN" sz="1400">
                <a:latin typeface="宋体" panose="02010600030101010101" pitchFamily="2" charset="-122"/>
                <a:ea typeface="宋体" panose="02010600030101010101" pitchFamily="2" charset="-122"/>
              </a:rPr>
              <a:t>x</a:t>
            </a:r>
            <a:r>
              <a:rPr lang="zh-CN" altLang="en-US" sz="1400">
                <a:latin typeface="宋体" panose="02010600030101010101" pitchFamily="2" charset="-122"/>
                <a:ea typeface="宋体" panose="02010600030101010101" pitchFamily="2" charset="-122"/>
              </a:rPr>
              <a:t>的值为</a:t>
            </a:r>
            <a:r>
              <a:rPr lang="en-US" altLang="zh-CN" sz="1400">
                <a:latin typeface="宋体" panose="02010600030101010101" pitchFamily="2" charset="-122"/>
                <a:ea typeface="宋体" panose="02010600030101010101" pitchFamily="2" charset="-122"/>
              </a:rPr>
              <a:t>(</a:t>
            </a:r>
            <a:r>
              <a:rPr lang="zh-CN" altLang="en-US" sz="1400">
                <a:latin typeface="宋体" panose="02010600030101010101" pitchFamily="2" charset="-122"/>
                <a:ea typeface="宋体" panose="02010600030101010101" pitchFamily="2" charset="-122"/>
              </a:rPr>
              <a:t>）</a:t>
            </a:r>
            <a:endParaRPr lang="zh-CN" altLang="en-US" sz="1400">
              <a:latin typeface="宋体" panose="02010600030101010101" pitchFamily="2" charset="-122"/>
              <a:ea typeface="宋体" panose="02010600030101010101" pitchFamily="2" charset="-122"/>
            </a:endParaRPr>
          </a:p>
          <a:p>
            <a:pPr marL="0" indent="0" algn="just" defTabSz="266700">
              <a:lnSpc>
                <a:spcPct val="130000"/>
              </a:lnSpc>
              <a:spcAft>
                <a:spcPct val="0"/>
              </a:spcAft>
            </a:pPr>
            <a:r>
              <a:rPr lang="en-US" altLang="zh-CN" sz="1400">
                <a:latin typeface="宋体" panose="02010600030101010101" pitchFamily="2" charset="-122"/>
                <a:ea typeface="宋体" panose="02010600030101010101" pitchFamily="2" charset="-122"/>
              </a:rPr>
              <a:t>A.“8256” B.“4130” C.“4128” D.“4160”</a:t>
            </a:r>
            <a:endParaRPr lang="en-US" altLang="zh-CN" sz="1400">
              <a:latin typeface="宋体" panose="02010600030101010101" pitchFamily="2" charset="-122"/>
              <a:ea typeface="宋体" panose="02010600030101010101" pitchFamily="2" charset="-122"/>
            </a:endParaRPr>
          </a:p>
          <a:p>
            <a:pPr algn="just" defTabSz="266700">
              <a:lnSpc>
                <a:spcPct val="130000"/>
              </a:lnSpc>
              <a:spcAft>
                <a:spcPct val="50000"/>
              </a:spcAft>
            </a:pPr>
            <a:r>
              <a:rPr lang="zh-CN" altLang="en-US" sz="1400">
                <a:latin typeface="宋体" panose="02010600030101010101" pitchFamily="2" charset="-122"/>
                <a:ea typeface="宋体" panose="02010600030101010101" pitchFamily="2" charset="-122"/>
              </a:rPr>
              <a:t>答案</a:t>
            </a:r>
            <a:r>
              <a:rPr lang="en-US" altLang="zh-CN" sz="1400">
                <a:latin typeface="宋体" panose="02010600030101010101" pitchFamily="2" charset="-122"/>
                <a:ea typeface="宋体" panose="02010600030101010101" pitchFamily="2" charset="-122"/>
              </a:rPr>
              <a:t>:D</a:t>
            </a:r>
            <a:endParaRPr lang="en-US" altLang="zh-CN" sz="1400">
              <a:latin typeface="宋体" panose="02010600030101010101" pitchFamily="2" charset="-122"/>
              <a:ea typeface="宋体" panose="02010600030101010101" pitchFamily="2" charset="-122"/>
            </a:endParaRPr>
          </a:p>
        </p:txBody>
      </p:sp>
      <p:sp>
        <p:nvSpPr>
          <p:cNvPr id="7" name="文本框 6"/>
          <p:cNvSpPr txBox="1"/>
          <p:nvPr/>
        </p:nvSpPr>
        <p:spPr>
          <a:xfrm>
            <a:off x="552450" y="254635"/>
            <a:ext cx="6096000" cy="275590"/>
          </a:xfrm>
          <a:prstGeom prst="rect">
            <a:avLst/>
          </a:prstGeom>
          <a:noFill/>
        </p:spPr>
        <p:txBody>
          <a:bodyPr wrap="square" rtlCol="0" anchor="t">
            <a:spAutoFit/>
          </a:bodyPr>
          <a:p>
            <a:pPr marL="0" indent="0" defTabSz="266700">
              <a:spcAft>
                <a:spcPct val="0"/>
              </a:spcAft>
            </a:pPr>
            <a:r>
              <a:rPr lang="en-US" altLang="zh-CN" sz="1200">
                <a:solidFill>
                  <a:srgbClr val="222222"/>
                </a:solidFill>
                <a:latin typeface="Arial" panose="020B0604020202020204"/>
                <a:ea typeface="Arial" panose="020B0604020202020204"/>
                <a:sym typeface="+mn-ea"/>
              </a:rPr>
              <a:t>(</a:t>
            </a:r>
            <a:r>
              <a:rPr lang="en-US" altLang="zh-CN" sz="1200">
                <a:solidFill>
                  <a:srgbClr val="000000"/>
                </a:solidFill>
                <a:latin typeface="微软雅黑" panose="020B0503020204020204" charset="-122"/>
                <a:ea typeface="微软雅黑" panose="020B0503020204020204" charset="-122"/>
                <a:sym typeface="+mn-ea"/>
              </a:rPr>
              <a:t>2023</a:t>
            </a:r>
            <a:r>
              <a:rPr lang="zh-CN" altLang="en-US" sz="1200">
                <a:solidFill>
                  <a:srgbClr val="000000"/>
                </a:solidFill>
                <a:latin typeface="微软雅黑" panose="020B0503020204020204" charset="-122"/>
                <a:ea typeface="微软雅黑" panose="020B0503020204020204" charset="-122"/>
                <a:sym typeface="+mn-ea"/>
              </a:rPr>
              <a:t>年</a:t>
            </a:r>
            <a:r>
              <a:rPr lang="en-US" altLang="zh-CN" sz="1200">
                <a:solidFill>
                  <a:srgbClr val="000000"/>
                </a:solidFill>
                <a:latin typeface="微软雅黑" panose="020B0503020204020204" charset="-122"/>
                <a:ea typeface="微软雅黑" panose="020B0503020204020204" charset="-122"/>
                <a:sym typeface="+mn-ea"/>
              </a:rPr>
              <a:t>CSP-S</a:t>
            </a:r>
            <a:r>
              <a:rPr lang="en-US" altLang="zh-CN" sz="1200">
                <a:solidFill>
                  <a:srgbClr val="222222"/>
                </a:solidFill>
                <a:latin typeface="Arial" panose="020B0604020202020204"/>
                <a:ea typeface="Arial" panose="020B0604020202020204"/>
                <a:sym typeface="+mn-ea"/>
              </a:rPr>
              <a:t>)</a:t>
            </a:r>
            <a:r>
              <a:rPr lang="zh-CN" altLang="en-US" sz="1200">
                <a:solidFill>
                  <a:srgbClr val="222222"/>
                </a:solidFill>
                <a:latin typeface="宋体" panose="02010600030101010101" pitchFamily="2" charset="-122"/>
                <a:ea typeface="宋体" panose="02010600030101010101" pitchFamily="2" charset="-122"/>
                <a:sym typeface="+mn-ea"/>
              </a:rPr>
              <a:t>程序阅读</a:t>
            </a:r>
            <a:r>
              <a:rPr lang="en-US" altLang="zh-CN" sz="1200">
                <a:solidFill>
                  <a:srgbClr val="222222"/>
                </a:solidFill>
                <a:latin typeface="Arial" panose="020B0604020202020204"/>
                <a:ea typeface="宋体" panose="02010600030101010101" pitchFamily="2" charset="-122"/>
                <a:sym typeface="+mn-ea"/>
              </a:rPr>
              <a:t>①</a:t>
            </a:r>
            <a:endParaRPr lang="en-US" altLang="zh-CN" sz="1200">
              <a:solidFill>
                <a:srgbClr val="222222"/>
              </a:solidFill>
              <a:latin typeface="Arial" panose="020B0604020202020204"/>
              <a:ea typeface="宋体" panose="02010600030101010101" pitchFamily="2" charset="-122"/>
              <a:sym typeface="+mn-ea"/>
            </a:endParaRPr>
          </a:p>
        </p:txBody>
      </p:sp>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56" name="文本框 6"/>
          <p:cNvSpPr txBox="1"/>
          <p:nvPr>
            <p:custDataLst>
              <p:tags r:id="rId1"/>
            </p:custDataLst>
          </p:nvPr>
        </p:nvSpPr>
        <p:spPr>
          <a:xfrm>
            <a:off x="762006" y="152402"/>
            <a:ext cx="10972888" cy="762006"/>
          </a:xfrm>
          <a:prstGeom prst="rect">
            <a:avLst/>
          </a:prstGeom>
          <a:noFill/>
          <a:ln w="12700">
            <a:miter lim="400000"/>
          </a:ln>
          <a:extLst>
            <a:ext uri="{909E8E84-426E-40DD-AFC4-6F175D3DCCD1}">
              <a14:hiddenFill xmlns:a14="http://schemas.microsoft.com/office/drawing/2010/main">
                <a:solidFill>
                  <a:schemeClr val="accent1"/>
                </a:solidFill>
              </a14:hiddenFill>
            </a:ext>
          </a:extLst>
        </p:spPr>
        <p:txBody>
          <a:bodyPr lIns="0" tIns="0" rIns="0" bIns="0" anchor="ctr" anchorCtr="0">
            <a:normAutofit/>
          </a:bodyPr>
          <a:lstStyle>
            <a:defPPr>
              <a:defRPr lang="zh-CN"/>
            </a:defPPr>
            <a:lvl1pPr>
              <a:lnSpc>
                <a:spcPct val="120000"/>
              </a:lnSpc>
              <a:defRPr sz="3600" b="1">
                <a:solidFill>
                  <a:srgbClr val="FFFFFF"/>
                </a:solidFill>
                <a:latin typeface="微软雅黑" panose="020B0503020204020204" charset="-122"/>
                <a:ea typeface="微软雅黑" panose="020B0503020204020204" charset="-122"/>
                <a:cs typeface="微软雅黑" panose="020B0503020204020204" charset="-122"/>
              </a:defRPr>
            </a:lvl1pPr>
          </a:lstStyle>
          <a:p>
            <a:pPr marL="0" indent="0" algn="l">
              <a:lnSpc>
                <a:spcPct val="100000"/>
              </a:lnSpc>
              <a:spcBef>
                <a:spcPts val="0"/>
              </a:spcBef>
              <a:spcAft>
                <a:spcPts val="0"/>
              </a:spcAft>
              <a:buSzPct val="100000"/>
              <a:buNone/>
            </a:pPr>
            <a:r>
              <a:rPr lang="zh-CN">
                <a:solidFill>
                  <a:schemeClr val="accent1"/>
                </a:solidFill>
                <a:sym typeface="+mn-ea"/>
              </a:rPr>
              <a:t>完善程序</a:t>
            </a:r>
            <a:endParaRPr lang="zh-CN">
              <a:solidFill>
                <a:schemeClr val="accent1"/>
              </a:solidFill>
              <a:sym typeface="+mn-ea"/>
            </a:endParaRPr>
          </a:p>
        </p:txBody>
      </p:sp>
      <p:cxnSp>
        <p:nvCxnSpPr>
          <p:cNvPr id="3" name="直接连接符 2"/>
          <p:cNvCxnSpPr/>
          <p:nvPr>
            <p:custDataLst>
              <p:tags r:id="rId2"/>
            </p:custDataLst>
          </p:nvPr>
        </p:nvCxnSpPr>
        <p:spPr>
          <a:xfrm>
            <a:off x="533404" y="304800"/>
            <a:ext cx="0" cy="457204"/>
          </a:xfrm>
          <a:prstGeom prst="line">
            <a:avLst/>
          </a:prstGeom>
          <a:ln w="101600"/>
        </p:spPr>
        <p:style>
          <a:lnRef idx="1">
            <a:schemeClr val="accent1"/>
          </a:lnRef>
          <a:fillRef idx="0">
            <a:schemeClr val="accent1"/>
          </a:fillRef>
          <a:effectRef idx="0">
            <a:schemeClr val="accent1"/>
          </a:effectRef>
          <a:fontRef idx="minor">
            <a:schemeClr val="tx1"/>
          </a:fontRef>
        </p:style>
      </p:cxnSp>
      <p:sp>
        <p:nvSpPr>
          <p:cNvPr id="2" name="文本框 1"/>
          <p:cNvSpPr txBox="1"/>
          <p:nvPr>
            <p:custDataLst>
              <p:tags r:id="rId3"/>
            </p:custDataLst>
          </p:nvPr>
        </p:nvSpPr>
        <p:spPr>
          <a:xfrm>
            <a:off x="1649309" y="1066800"/>
            <a:ext cx="4116936" cy="5487112"/>
          </a:xfrm>
          <a:prstGeom prst="rect">
            <a:avLst/>
          </a:prstGeom>
          <a:noFill/>
          <a:ln w="9525">
            <a:noFill/>
          </a:ln>
        </p:spPr>
        <p:txBody>
          <a:bodyPr wrap="square">
            <a:normAutofit/>
          </a:bodyPr>
          <a:p>
            <a:pPr indent="0"/>
            <a:r>
              <a:rPr lang="en-US" sz="1200" b="0">
                <a:solidFill>
                  <a:schemeClr val="tx1"/>
                </a:solidFill>
                <a:latin typeface="Calibri" panose="020F0502020204030204" charset="0"/>
              </a:rPr>
              <a:t>1. </a:t>
            </a:r>
            <a:r>
              <a:rPr lang="zh-CN" sz="1200" b="0">
                <a:solidFill>
                  <a:schemeClr val="tx1"/>
                </a:solidFill>
                <a:ea typeface="宋体" panose="02010600030101010101" pitchFamily="2" charset="-122"/>
              </a:rPr>
              <a:t>（质因数分解）给出正整数 </a:t>
            </a:r>
            <a:r>
              <a:rPr lang="en-US" sz="1200" b="0">
                <a:solidFill>
                  <a:schemeClr val="tx1"/>
                </a:solidFill>
                <a:latin typeface="Calibri" panose="020F0502020204030204" charset="0"/>
              </a:rPr>
              <a:t>n</a:t>
            </a:r>
            <a:r>
              <a:rPr lang="zh-CN" sz="1200" b="0">
                <a:solidFill>
                  <a:schemeClr val="tx1"/>
                </a:solidFill>
                <a:ea typeface="宋体" panose="02010600030101010101" pitchFamily="2" charset="-122"/>
              </a:rPr>
              <a:t>，请输出将 </a:t>
            </a:r>
            <a:r>
              <a:rPr lang="en-US" sz="1200" b="0">
                <a:solidFill>
                  <a:schemeClr val="tx1"/>
                </a:solidFill>
                <a:latin typeface="Calibri" panose="020F0502020204030204" charset="0"/>
              </a:rPr>
              <a:t>n </a:t>
            </a:r>
            <a:r>
              <a:rPr lang="zh-CN" sz="1200" b="0">
                <a:solidFill>
                  <a:schemeClr val="tx1"/>
                </a:solidFill>
                <a:ea typeface="宋体" panose="02010600030101010101" pitchFamily="2" charset="-122"/>
              </a:rPr>
              <a:t>质因数分解的结果，结果从小到大输出。例如</a:t>
            </a:r>
            <a:r>
              <a:rPr lang="en-US" sz="1200" b="0">
                <a:solidFill>
                  <a:schemeClr val="tx1"/>
                </a:solidFill>
                <a:latin typeface="Calibri" panose="020F0502020204030204" charset="0"/>
              </a:rPr>
              <a:t>∶</a:t>
            </a:r>
            <a:r>
              <a:rPr lang="zh-CN" sz="1200" b="0">
                <a:solidFill>
                  <a:schemeClr val="tx1"/>
                </a:solidFill>
                <a:ea typeface="宋体" panose="02010600030101010101" pitchFamily="2" charset="-122"/>
              </a:rPr>
              <a:t>输入</a:t>
            </a:r>
            <a:r>
              <a:rPr lang="en-US" sz="1200" b="0">
                <a:solidFill>
                  <a:schemeClr val="tx1"/>
                </a:solidFill>
                <a:latin typeface="Calibri" panose="020F0502020204030204" charset="0"/>
              </a:rPr>
              <a:t>n=120</a:t>
            </a:r>
            <a:r>
              <a:rPr lang="zh-CN" sz="1200" b="0">
                <a:solidFill>
                  <a:schemeClr val="tx1"/>
                </a:solidFill>
                <a:ea typeface="宋体" panose="02010600030101010101" pitchFamily="2" charset="-122"/>
              </a:rPr>
              <a:t>，程序应该输出</a:t>
            </a:r>
            <a:r>
              <a:rPr lang="en-US" sz="1200" b="0">
                <a:solidFill>
                  <a:schemeClr val="tx1"/>
                </a:solidFill>
                <a:latin typeface="Calibri" panose="020F0502020204030204" charset="0"/>
              </a:rPr>
              <a:t>2 2 3 5</a:t>
            </a:r>
            <a:r>
              <a:rPr lang="zh-CN" sz="1200" b="0">
                <a:solidFill>
                  <a:schemeClr val="tx1"/>
                </a:solidFill>
                <a:ea typeface="宋体" panose="02010600030101010101" pitchFamily="2" charset="-122"/>
              </a:rPr>
              <a:t>，表示</a:t>
            </a:r>
            <a:r>
              <a:rPr lang="en-US" sz="1200" b="0">
                <a:solidFill>
                  <a:schemeClr val="tx1"/>
                </a:solidFill>
                <a:latin typeface="Calibri" panose="020F0502020204030204" charset="0"/>
              </a:rPr>
              <a:t>120=2×2×2×3×5</a:t>
            </a:r>
            <a:r>
              <a:rPr lang="zh-CN" sz="1200" b="0">
                <a:solidFill>
                  <a:schemeClr val="tx1"/>
                </a:solidFill>
                <a:ea typeface="宋体" panose="02010600030101010101" pitchFamily="2" charset="-122"/>
              </a:rPr>
              <a:t>。输入保证</a:t>
            </a:r>
            <a:r>
              <a:rPr lang="en-US" sz="1200" b="0">
                <a:solidFill>
                  <a:schemeClr val="tx1"/>
                </a:solidFill>
                <a:latin typeface="Calibri" panose="020F0502020204030204" charset="0"/>
              </a:rPr>
              <a:t>2≤n≤10°</a:t>
            </a:r>
            <a:r>
              <a:rPr lang="zh-CN" sz="1200" b="0">
                <a:solidFill>
                  <a:schemeClr val="tx1"/>
                </a:solidFill>
                <a:ea typeface="宋体" panose="02010600030101010101" pitchFamily="2" charset="-122"/>
              </a:rPr>
              <a:t>。提示</a:t>
            </a:r>
            <a:r>
              <a:rPr lang="en-US" sz="1200" b="0">
                <a:solidFill>
                  <a:schemeClr val="tx1"/>
                </a:solidFill>
                <a:latin typeface="Calibri" panose="020F0502020204030204" charset="0"/>
              </a:rPr>
              <a:t>∶</a:t>
            </a:r>
            <a:r>
              <a:rPr lang="zh-CN" sz="1200" b="0">
                <a:solidFill>
                  <a:schemeClr val="tx1"/>
                </a:solidFill>
                <a:ea typeface="宋体" panose="02010600030101010101" pitchFamily="2" charset="-122"/>
              </a:rPr>
              <a:t>先从小到大枚举变量</a:t>
            </a:r>
            <a:r>
              <a:rPr lang="en-US" sz="1200" b="0">
                <a:solidFill>
                  <a:schemeClr val="tx1"/>
                </a:solidFill>
                <a:latin typeface="Calibri" panose="020F0502020204030204" charset="0"/>
              </a:rPr>
              <a:t>i</a:t>
            </a:r>
            <a:r>
              <a:rPr lang="zh-CN" sz="1200" b="0">
                <a:solidFill>
                  <a:schemeClr val="tx1"/>
                </a:solidFill>
                <a:ea typeface="宋体" panose="02010600030101010101" pitchFamily="2" charset="-122"/>
              </a:rPr>
              <a:t>，然后用</a:t>
            </a:r>
            <a:r>
              <a:rPr lang="en-US" sz="1200" b="0">
                <a:solidFill>
                  <a:schemeClr val="tx1"/>
                </a:solidFill>
                <a:latin typeface="Calibri" panose="020F0502020204030204" charset="0"/>
              </a:rPr>
              <a:t>i</a:t>
            </a:r>
            <a:r>
              <a:rPr lang="zh-CN" sz="1200" b="0">
                <a:solidFill>
                  <a:schemeClr val="tx1"/>
                </a:solidFill>
                <a:ea typeface="宋体" panose="02010600030101010101" pitchFamily="2" charset="-122"/>
              </a:rPr>
              <a:t>不停试除</a:t>
            </a:r>
            <a:r>
              <a:rPr lang="en-US" sz="1200" b="0">
                <a:solidFill>
                  <a:schemeClr val="tx1"/>
                </a:solidFill>
                <a:latin typeface="Calibri" panose="020F0502020204030204" charset="0"/>
              </a:rPr>
              <a:t>n</a:t>
            </a:r>
            <a:r>
              <a:rPr lang="zh-CN" sz="1200" b="0">
                <a:solidFill>
                  <a:schemeClr val="tx1"/>
                </a:solidFill>
                <a:ea typeface="宋体" panose="02010600030101010101" pitchFamily="2" charset="-122"/>
              </a:rPr>
              <a:t>来寻找所有的质因子。试补全程序。</a:t>
            </a:r>
            <a:r>
              <a:rPr lang="en-US" sz="1200" b="0">
                <a:solidFill>
                  <a:schemeClr val="tx1"/>
                </a:solidFill>
                <a:latin typeface="Calibri" panose="020F0502020204030204" charset="0"/>
              </a:rPr>
              <a:t>01 #include &lt;cstdio&gt;02 using namespace std;0304 int n,i ;0506 int main() {07  scanf("%d", &amp;n);08  for(i = ①②&lt;= n i ++){09    ③ {10       printf("%d", i);11       n=n/i; 12      } 13   }}14  if(④)15  printf("%d",⑤);16 return 0;17 }</a:t>
            </a:r>
            <a:endParaRPr lang="zh-CN" altLang="en-US">
              <a:solidFill>
                <a:schemeClr val="tx1"/>
              </a:solidFill>
            </a:endParaRPr>
          </a:p>
        </p:txBody>
      </p:sp>
      <p:sp>
        <p:nvSpPr>
          <p:cNvPr id="5" name="文本框 4"/>
          <p:cNvSpPr txBox="1"/>
          <p:nvPr>
            <p:custDataLst>
              <p:tags r:id="rId4"/>
            </p:custDataLst>
          </p:nvPr>
        </p:nvSpPr>
        <p:spPr>
          <a:xfrm>
            <a:off x="6090985" y="1828800"/>
            <a:ext cx="4458768" cy="4451647"/>
          </a:xfrm>
          <a:prstGeom prst="rect">
            <a:avLst/>
          </a:prstGeom>
          <a:noFill/>
        </p:spPr>
        <p:txBody>
          <a:bodyPr wrap="square" rtlCol="0" anchor="t">
            <a:normAutofit/>
          </a:bodyPr>
          <a:p>
            <a:pPr indent="0" algn="l"/>
            <a:r>
              <a:rPr lang="zh-CN" sz="1200">
                <a:solidFill>
                  <a:schemeClr val="tx1"/>
                </a:solidFill>
                <a:latin typeface="+mn-ea"/>
                <a:cs typeface="+mn-ea"/>
                <a:sym typeface="+mn-ea"/>
              </a:rPr>
              <a:t>1）</a:t>
            </a:r>
            <a:r>
              <a:rPr lang="en-US" sz="1200">
                <a:solidFill>
                  <a:schemeClr val="tx1"/>
                </a:solidFill>
                <a:latin typeface="+mn-ea"/>
                <a:cs typeface="+mn-ea"/>
                <a:sym typeface="+mn-ea"/>
              </a:rPr>
              <a:t>①</a:t>
            </a:r>
            <a:r>
              <a:rPr lang="zh-CN" sz="1200">
                <a:solidFill>
                  <a:schemeClr val="tx1"/>
                </a:solidFill>
                <a:latin typeface="+mn-ea"/>
                <a:cs typeface="+mn-ea"/>
                <a:sym typeface="+mn-ea"/>
              </a:rPr>
              <a:t>处应填（ </a:t>
            </a:r>
            <a:r>
              <a:rPr lang="en-US" sz="1200">
                <a:solidFill>
                  <a:schemeClr val="tx1"/>
                </a:solidFill>
                <a:latin typeface="+mn-ea"/>
                <a:cs typeface="+mn-ea"/>
                <a:sym typeface="+mn-ea"/>
              </a:rPr>
              <a:t>D</a:t>
            </a:r>
            <a:r>
              <a:rPr lang="zh-CN" sz="1200">
                <a:solidFill>
                  <a:schemeClr val="tx1"/>
                </a:solidFill>
                <a:latin typeface="+mn-ea"/>
                <a:cs typeface="+mn-ea"/>
                <a:sym typeface="+mn-ea"/>
              </a:rPr>
              <a:t>）</a:t>
            </a:r>
            <a:r>
              <a:rPr lang="en-US" sz="1200">
                <a:solidFill>
                  <a:schemeClr val="tx1"/>
                </a:solidFill>
                <a:latin typeface="+mn-ea"/>
                <a:cs typeface="+mn-ea"/>
                <a:sym typeface="+mn-ea"/>
              </a:rPr>
              <a:t>A. n - 1   B. 0  C. 1  D. 2</a:t>
            </a:r>
            <a:r>
              <a:rPr lang="zh-CN" sz="1200">
                <a:solidFill>
                  <a:schemeClr val="tx1"/>
                </a:solidFill>
                <a:latin typeface="+mn-ea"/>
                <a:cs typeface="+mn-ea"/>
                <a:sym typeface="+mn-ea"/>
              </a:rPr>
              <a:t></a:t>
            </a:r>
            <a:r>
              <a:rPr lang="zh-CN" sz="1200">
                <a:solidFill>
                  <a:srgbClr val="FF0000"/>
                </a:solidFill>
                <a:latin typeface="+mn-ea"/>
                <a:cs typeface="+mn-ea"/>
                <a:sym typeface="+mn-ea"/>
              </a:rPr>
              <a:t>因子最小为2，所以 选 i = 2</a:t>
            </a:r>
            <a:r>
              <a:rPr lang="en-US" sz="1200">
                <a:solidFill>
                  <a:schemeClr val="tx1"/>
                </a:solidFill>
                <a:latin typeface="+mn-ea"/>
                <a:cs typeface="+mn-ea"/>
                <a:sym typeface="+mn-ea"/>
              </a:rPr>
              <a:t> </a:t>
            </a:r>
            <a:endParaRPr lang="en-US" sz="1200">
              <a:solidFill>
                <a:schemeClr val="tx1"/>
              </a:solidFill>
              <a:latin typeface="+mn-ea"/>
              <a:cs typeface="+mn-ea"/>
              <a:sym typeface="+mn-ea"/>
            </a:endParaRPr>
          </a:p>
          <a:p>
            <a:pPr indent="0" algn="l"/>
            <a:r>
              <a:rPr lang="en-US" sz="1200">
                <a:solidFill>
                  <a:schemeClr val="tx1"/>
                </a:solidFill>
                <a:latin typeface="+mn-ea"/>
                <a:cs typeface="+mn-ea"/>
                <a:sym typeface="+mn-ea"/>
              </a:rPr>
              <a:t>2</a:t>
            </a:r>
            <a:r>
              <a:rPr lang="zh-CN" sz="1200">
                <a:solidFill>
                  <a:schemeClr val="tx1"/>
                </a:solidFill>
                <a:latin typeface="+mn-ea"/>
                <a:cs typeface="+mn-ea"/>
                <a:sym typeface="+mn-ea"/>
              </a:rPr>
              <a:t>）</a:t>
            </a:r>
            <a:r>
              <a:rPr lang="en-US" sz="1200">
                <a:solidFill>
                  <a:schemeClr val="tx1"/>
                </a:solidFill>
                <a:latin typeface="+mn-ea"/>
                <a:cs typeface="+mn-ea"/>
                <a:sym typeface="+mn-ea"/>
              </a:rPr>
              <a:t>②</a:t>
            </a:r>
            <a:r>
              <a:rPr lang="zh-CN" sz="1200">
                <a:solidFill>
                  <a:schemeClr val="tx1"/>
                </a:solidFill>
                <a:latin typeface="+mn-ea"/>
                <a:cs typeface="+mn-ea"/>
                <a:sym typeface="+mn-ea"/>
              </a:rPr>
              <a:t>处应填（</a:t>
            </a:r>
            <a:r>
              <a:rPr lang="en-US" sz="1200">
                <a:solidFill>
                  <a:schemeClr val="tx1"/>
                </a:solidFill>
                <a:latin typeface="+mn-ea"/>
                <a:cs typeface="+mn-ea"/>
                <a:sym typeface="+mn-ea"/>
              </a:rPr>
              <a:t>D </a:t>
            </a:r>
            <a:r>
              <a:rPr lang="zh-CN" sz="1200">
                <a:solidFill>
                  <a:schemeClr val="tx1"/>
                </a:solidFill>
                <a:latin typeface="+mn-ea"/>
                <a:cs typeface="+mn-ea"/>
                <a:sym typeface="+mn-ea"/>
              </a:rPr>
              <a:t>）</a:t>
            </a:r>
            <a:r>
              <a:rPr lang="en-US" sz="1200">
                <a:solidFill>
                  <a:schemeClr val="tx1"/>
                </a:solidFill>
                <a:latin typeface="+mn-ea"/>
                <a:cs typeface="+mn-ea"/>
                <a:sym typeface="+mn-ea"/>
              </a:rPr>
              <a:t>A. n/i   B.n/(i*i)  C.i*i*i  D.i*i</a:t>
            </a:r>
            <a:r>
              <a:rPr lang="zh-CN" sz="1200">
                <a:solidFill>
                  <a:schemeClr val="tx1"/>
                </a:solidFill>
                <a:latin typeface="+mn-ea"/>
                <a:cs typeface="+mn-ea"/>
                <a:sym typeface="+mn-ea"/>
              </a:rPr>
              <a:t></a:t>
            </a:r>
            <a:r>
              <a:rPr lang="zh-CN" sz="1200">
                <a:solidFill>
                  <a:srgbClr val="FF0000"/>
                </a:solidFill>
                <a:latin typeface="+mn-ea"/>
                <a:cs typeface="+mn-ea"/>
                <a:sym typeface="+mn-ea"/>
              </a:rPr>
              <a:t>因子最大为</a:t>
            </a:r>
            <a:r>
              <a:rPr lang="en-US" sz="1200">
                <a:solidFill>
                  <a:srgbClr val="FF0000"/>
                </a:solidFill>
                <a:latin typeface="+mn-ea"/>
                <a:cs typeface="+mn-ea"/>
                <a:sym typeface="+mn-ea"/>
              </a:rPr>
              <a:t> </a:t>
            </a:r>
            <a:r>
              <a:rPr lang="zh-CN" sz="1200">
                <a:solidFill>
                  <a:srgbClr val="FF0000"/>
                </a:solidFill>
                <a:latin typeface="+mn-ea"/>
                <a:cs typeface="+mn-ea"/>
                <a:sym typeface="+mn-ea"/>
              </a:rPr>
              <a:t>根号n 所以选 i * i</a:t>
            </a:r>
            <a:r>
              <a:rPr lang="en-US" sz="1200">
                <a:solidFill>
                  <a:schemeClr val="tx1"/>
                </a:solidFill>
                <a:latin typeface="+mn-ea"/>
                <a:cs typeface="+mn-ea"/>
                <a:sym typeface="+mn-ea"/>
              </a:rPr>
              <a:t> </a:t>
            </a:r>
            <a:endParaRPr lang="en-US" sz="1200">
              <a:solidFill>
                <a:schemeClr val="tx1"/>
              </a:solidFill>
              <a:latin typeface="+mn-ea"/>
              <a:cs typeface="+mn-ea"/>
              <a:sym typeface="+mn-ea"/>
            </a:endParaRPr>
          </a:p>
          <a:p>
            <a:pPr indent="0" algn="l"/>
            <a:r>
              <a:rPr lang="en-US" sz="1200">
                <a:solidFill>
                  <a:schemeClr val="tx1"/>
                </a:solidFill>
                <a:latin typeface="+mn-ea"/>
                <a:cs typeface="+mn-ea"/>
                <a:sym typeface="+mn-ea"/>
              </a:rPr>
              <a:t>3</a:t>
            </a:r>
            <a:r>
              <a:rPr lang="zh-CN" sz="1200">
                <a:solidFill>
                  <a:schemeClr val="tx1"/>
                </a:solidFill>
                <a:latin typeface="+mn-ea"/>
                <a:cs typeface="+mn-ea"/>
                <a:sym typeface="+mn-ea"/>
              </a:rPr>
              <a:t>）</a:t>
            </a:r>
            <a:r>
              <a:rPr lang="en-US" sz="1200">
                <a:solidFill>
                  <a:schemeClr val="tx1"/>
                </a:solidFill>
                <a:latin typeface="+mn-ea"/>
                <a:cs typeface="+mn-ea"/>
                <a:sym typeface="+mn-ea"/>
              </a:rPr>
              <a:t>③</a:t>
            </a:r>
            <a:r>
              <a:rPr lang="zh-CN" sz="1200">
                <a:solidFill>
                  <a:schemeClr val="tx1"/>
                </a:solidFill>
                <a:latin typeface="+mn-ea"/>
                <a:cs typeface="+mn-ea"/>
                <a:sym typeface="+mn-ea"/>
              </a:rPr>
              <a:t>处应填（</a:t>
            </a:r>
            <a:r>
              <a:rPr lang="en-US" sz="1200">
                <a:solidFill>
                  <a:schemeClr val="tx1"/>
                </a:solidFill>
                <a:latin typeface="+mn-ea"/>
                <a:cs typeface="+mn-ea"/>
                <a:sym typeface="+mn-ea"/>
              </a:rPr>
              <a:t>D </a:t>
            </a:r>
            <a:r>
              <a:rPr lang="zh-CN" sz="1200">
                <a:solidFill>
                  <a:schemeClr val="tx1"/>
                </a:solidFill>
                <a:latin typeface="+mn-ea"/>
                <a:cs typeface="+mn-ea"/>
                <a:sym typeface="+mn-ea"/>
              </a:rPr>
              <a:t>）</a:t>
            </a:r>
            <a:r>
              <a:rPr lang="en-US" sz="1200">
                <a:solidFill>
                  <a:schemeClr val="tx1"/>
                </a:solidFill>
                <a:latin typeface="+mn-ea"/>
                <a:cs typeface="+mn-ea"/>
                <a:sym typeface="+mn-ea"/>
              </a:rPr>
              <a:t>A. if (i* i &lt;= n)    B. if(n%i == 0)   </a:t>
            </a:r>
            <a:endParaRPr lang="en-US" sz="1200">
              <a:solidFill>
                <a:schemeClr val="tx1"/>
              </a:solidFill>
              <a:latin typeface="+mn-ea"/>
              <a:cs typeface="+mn-ea"/>
              <a:sym typeface="+mn-ea"/>
            </a:endParaRPr>
          </a:p>
          <a:p>
            <a:pPr indent="0" algn="l"/>
            <a:r>
              <a:rPr lang="en-US" sz="1200">
                <a:solidFill>
                  <a:schemeClr val="tx1"/>
                </a:solidFill>
                <a:latin typeface="+mn-ea"/>
                <a:cs typeface="+mn-ea"/>
                <a:sym typeface="+mn-ea"/>
              </a:rPr>
              <a:t>C. while (i*i&lt;= n)  D. while(n %i == 0)</a:t>
            </a:r>
            <a:r>
              <a:rPr lang="zh-CN" sz="1200">
                <a:solidFill>
                  <a:schemeClr val="tx1"/>
                </a:solidFill>
                <a:latin typeface="+mn-ea"/>
                <a:cs typeface="+mn-ea"/>
                <a:sym typeface="+mn-ea"/>
              </a:rPr>
              <a:t></a:t>
            </a:r>
            <a:r>
              <a:rPr lang="zh-CN" sz="1200">
                <a:solidFill>
                  <a:srgbClr val="FF0000"/>
                </a:solidFill>
                <a:latin typeface="+mn-ea"/>
                <a:cs typeface="+mn-ea"/>
                <a:sym typeface="+mn-ea"/>
              </a:rPr>
              <a:t>由题目可知，一个因子可能被分解出好多次</a:t>
            </a:r>
            <a:r>
              <a:rPr lang="en-US" sz="1200">
                <a:solidFill>
                  <a:schemeClr val="tx1"/>
                </a:solidFill>
                <a:latin typeface="+mn-ea"/>
                <a:cs typeface="+mn-ea"/>
                <a:sym typeface="+mn-ea"/>
              </a:rPr>
              <a:t> </a:t>
            </a:r>
            <a:endParaRPr lang="en-US" sz="1200">
              <a:solidFill>
                <a:schemeClr val="tx1"/>
              </a:solidFill>
              <a:latin typeface="+mn-ea"/>
              <a:cs typeface="+mn-ea"/>
              <a:sym typeface="+mn-ea"/>
            </a:endParaRPr>
          </a:p>
          <a:p>
            <a:pPr indent="0" algn="l"/>
            <a:r>
              <a:rPr lang="en-US" sz="1200">
                <a:solidFill>
                  <a:schemeClr val="tx1"/>
                </a:solidFill>
                <a:latin typeface="+mn-ea"/>
                <a:cs typeface="+mn-ea"/>
                <a:sym typeface="+mn-ea"/>
              </a:rPr>
              <a:t>4</a:t>
            </a:r>
            <a:r>
              <a:rPr lang="zh-CN" sz="1200">
                <a:solidFill>
                  <a:schemeClr val="tx1"/>
                </a:solidFill>
                <a:latin typeface="+mn-ea"/>
                <a:cs typeface="+mn-ea"/>
                <a:sym typeface="+mn-ea"/>
              </a:rPr>
              <a:t>）</a:t>
            </a:r>
            <a:r>
              <a:rPr lang="en-US" sz="1200">
                <a:solidFill>
                  <a:schemeClr val="tx1"/>
                </a:solidFill>
                <a:latin typeface="+mn-ea"/>
                <a:cs typeface="+mn-ea"/>
                <a:sym typeface="+mn-ea"/>
              </a:rPr>
              <a:t>④</a:t>
            </a:r>
            <a:r>
              <a:rPr lang="zh-CN" sz="1200">
                <a:solidFill>
                  <a:schemeClr val="tx1"/>
                </a:solidFill>
                <a:latin typeface="+mn-ea"/>
                <a:cs typeface="+mn-ea"/>
                <a:sym typeface="+mn-ea"/>
              </a:rPr>
              <a:t>处应填（</a:t>
            </a:r>
            <a:r>
              <a:rPr lang="en-US" sz="1200">
                <a:solidFill>
                  <a:schemeClr val="tx1"/>
                </a:solidFill>
                <a:latin typeface="+mn-ea"/>
                <a:cs typeface="+mn-ea"/>
                <a:sym typeface="+mn-ea"/>
              </a:rPr>
              <a:t>A</a:t>
            </a:r>
            <a:r>
              <a:rPr lang="zh-CN" sz="1200">
                <a:solidFill>
                  <a:schemeClr val="tx1"/>
                </a:solidFill>
                <a:latin typeface="+mn-ea"/>
                <a:cs typeface="+mn-ea"/>
                <a:sym typeface="+mn-ea"/>
              </a:rPr>
              <a:t>）</a:t>
            </a:r>
            <a:r>
              <a:rPr lang="en-US" sz="1200">
                <a:solidFill>
                  <a:schemeClr val="tx1"/>
                </a:solidFill>
                <a:latin typeface="+mn-ea"/>
                <a:cs typeface="+mn-ea"/>
                <a:sym typeface="+mn-ea"/>
              </a:rPr>
              <a:t>A. n&gt;1    B. n&lt;=1    C. i+i&lt;=n    D. i&lt;n/i</a:t>
            </a:r>
            <a:r>
              <a:rPr lang="zh-CN" sz="1200">
                <a:solidFill>
                  <a:schemeClr val="tx1"/>
                </a:solidFill>
                <a:latin typeface="+mn-ea"/>
                <a:cs typeface="+mn-ea"/>
                <a:sym typeface="+mn-ea"/>
              </a:rPr>
              <a:t></a:t>
            </a:r>
            <a:r>
              <a:rPr lang="zh-CN" sz="1200">
                <a:solidFill>
                  <a:srgbClr val="FF0000"/>
                </a:solidFill>
                <a:latin typeface="+mn-ea"/>
                <a:cs typeface="+mn-ea"/>
                <a:sym typeface="+mn-ea"/>
              </a:rPr>
              <a:t>分解完成后，n 的值为 1 或者质数，判断剩余的是不是质数。</a:t>
            </a:r>
            <a:r>
              <a:rPr lang="en-US" sz="1200">
                <a:solidFill>
                  <a:schemeClr val="tx1"/>
                </a:solidFill>
                <a:latin typeface="+mn-ea"/>
                <a:cs typeface="+mn-ea"/>
                <a:sym typeface="+mn-ea"/>
              </a:rPr>
              <a:t> 5</a:t>
            </a:r>
            <a:r>
              <a:rPr lang="zh-CN" sz="1200">
                <a:solidFill>
                  <a:schemeClr val="tx1"/>
                </a:solidFill>
                <a:latin typeface="+mn-ea"/>
                <a:cs typeface="+mn-ea"/>
                <a:sym typeface="+mn-ea"/>
              </a:rPr>
              <a:t>）</a:t>
            </a:r>
            <a:r>
              <a:rPr lang="en-US" sz="1200">
                <a:solidFill>
                  <a:schemeClr val="tx1"/>
                </a:solidFill>
                <a:latin typeface="+mn-ea"/>
                <a:cs typeface="+mn-ea"/>
                <a:sym typeface="+mn-ea"/>
              </a:rPr>
              <a:t>⑤</a:t>
            </a:r>
            <a:r>
              <a:rPr lang="zh-CN" sz="1200">
                <a:solidFill>
                  <a:schemeClr val="tx1"/>
                </a:solidFill>
                <a:latin typeface="+mn-ea"/>
                <a:cs typeface="+mn-ea"/>
                <a:sym typeface="+mn-ea"/>
              </a:rPr>
              <a:t>处应填（ </a:t>
            </a:r>
            <a:r>
              <a:rPr lang="en-US" sz="1200">
                <a:solidFill>
                  <a:schemeClr val="tx1"/>
                </a:solidFill>
                <a:latin typeface="+mn-ea"/>
                <a:cs typeface="+mn-ea"/>
                <a:sym typeface="+mn-ea"/>
              </a:rPr>
              <a:t>D</a:t>
            </a:r>
            <a:r>
              <a:rPr lang="zh-CN" sz="1200">
                <a:solidFill>
                  <a:schemeClr val="tx1"/>
                </a:solidFill>
                <a:latin typeface="+mn-ea"/>
                <a:cs typeface="+mn-ea"/>
                <a:sym typeface="+mn-ea"/>
              </a:rPr>
              <a:t>）</a:t>
            </a:r>
            <a:endParaRPr lang="en-US" sz="1200">
              <a:solidFill>
                <a:schemeClr val="tx1"/>
              </a:solidFill>
              <a:latin typeface="+mn-ea"/>
              <a:cs typeface="+mn-ea"/>
              <a:sym typeface="+mn-ea"/>
            </a:endParaRPr>
          </a:p>
          <a:p>
            <a:pPr indent="0" algn="l"/>
            <a:r>
              <a:rPr lang="en-US" sz="1200">
                <a:solidFill>
                  <a:schemeClr val="tx1"/>
                </a:solidFill>
                <a:latin typeface="+mn-ea"/>
                <a:cs typeface="+mn-ea"/>
                <a:sym typeface="+mn-ea"/>
              </a:rPr>
              <a:t> A. 2     B. i     C. n/i        D. n</a:t>
            </a:r>
            <a:r>
              <a:rPr lang="zh-CN" sz="1200">
                <a:solidFill>
                  <a:schemeClr val="tx1"/>
                </a:solidFill>
                <a:latin typeface="+mn-ea"/>
                <a:cs typeface="+mn-ea"/>
                <a:sym typeface="+mn-ea"/>
              </a:rPr>
              <a:t></a:t>
            </a:r>
            <a:r>
              <a:rPr lang="zh-CN" sz="1200">
                <a:solidFill>
                  <a:srgbClr val="FF0000"/>
                </a:solidFill>
                <a:latin typeface="+mn-ea"/>
                <a:cs typeface="+mn-ea"/>
                <a:sym typeface="+mn-ea"/>
              </a:rPr>
              <a:t>不是</a:t>
            </a:r>
            <a:r>
              <a:rPr lang="en-US" sz="1200">
                <a:solidFill>
                  <a:srgbClr val="FF0000"/>
                </a:solidFill>
                <a:latin typeface="+mn-ea"/>
                <a:cs typeface="+mn-ea"/>
                <a:sym typeface="+mn-ea"/>
              </a:rPr>
              <a:t> </a:t>
            </a:r>
            <a:r>
              <a:rPr lang="zh-CN" sz="1200">
                <a:solidFill>
                  <a:srgbClr val="FF0000"/>
                </a:solidFill>
                <a:latin typeface="+mn-ea"/>
                <a:cs typeface="+mn-ea"/>
                <a:sym typeface="+mn-ea"/>
              </a:rPr>
              <a:t>1 的 话需要单独输出</a:t>
            </a:r>
            <a:endParaRPr lang="zh-CN" altLang="en-US" sz="1200">
              <a:solidFill>
                <a:srgbClr val="FF0000"/>
              </a:solidFill>
              <a:latin typeface="+mn-ea"/>
              <a:cs typeface="+mn-ea"/>
              <a:sym typeface="+mn-ea"/>
            </a:endParaRPr>
          </a:p>
        </p:txBody>
      </p:sp>
    </p:spTree>
    <p:custDataLst>
      <p:tags r:id="rId5"/>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PRESET_TEXT" val="单击此处添加标题"/>
  <p:tag name="KSO_WM_UNIT_NOCLEAR" val="0"/>
  <p:tag name="KSO_WM_UNIT_VALUE" val="10"/>
  <p:tag name="KSO_WM_UNIT_HIGHLIGHT" val="0"/>
  <p:tag name="KSO_WM_UNIT_COMPATIBLE" val="0"/>
  <p:tag name="KSO_WM_UNIT_DIAGRAM_ISNUMVISUAL" val="0"/>
  <p:tag name="KSO_WM_UNIT_DIAGRAM_ISREFERUNIT" val="0"/>
  <p:tag name="KSO_WM_UNIT_TYPE" val="a"/>
  <p:tag name="KSO_WM_UNIT_INDEX" val="1"/>
  <p:tag name="KSO_WM_UNIT_ID" val="diagram20221176_1*a*1"/>
  <p:tag name="KSO_WM_TEMPLATE_CATEGORY" val="diagram"/>
  <p:tag name="KSO_WM_TEMPLATE_INDEX" val="20221176"/>
  <p:tag name="KSO_WM_UNIT_LAYERLEVEL" val="1"/>
  <p:tag name="KSO_WM_TAG_VERSION" val="1.0"/>
  <p:tag name="KSO_WM_BEAUTIFY_FLAG" val="#wm#"/>
  <p:tag name="KSO_WM_UNIT_DEFAULT_FONT" val="48;60;2"/>
  <p:tag name="KSO_WM_UNIT_BLOCK" val="0"/>
  <p:tag name="KSO_WM_UNIT_SM_LIMIT_TYPE" val="2"/>
  <p:tag name="KSO_WM_UNIT_DEC_AREA_ID" val="8130bd9c8a954184ac135b87fcdb7fb8"/>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Lst>
</file>

<file path=ppt/tags/tag6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TYPE" val="i"/>
  <p:tag name="KSO_WM_UNIT_INDEX" val="1"/>
  <p:tag name="KSO_WM_UNIT_ID" val="diagram20221176_1*i*1"/>
  <p:tag name="KSO_WM_TEMPLATE_CATEGORY" val="diagram"/>
  <p:tag name="KSO_WM_TEMPLATE_INDEX" val="20221176"/>
  <p:tag name="KSO_WM_UNIT_LAYERLEVEL" val="1"/>
  <p:tag name="KSO_WM_TAG_VERSION" val="1.0"/>
  <p:tag name="KSO_WM_BEAUTIFY_FLAG" val="#wm#"/>
  <p:tag name="KSO_WM_UNIT_BLOCK" val="0"/>
  <p:tag name="KSO_WM_UNIT_SM_LIMIT_TYPE" val="0"/>
  <p:tag name="KSO_WM_UNIT_DEC_AREA_ID" val="e0b04c6d065e4eab9a223f5eafa30642"/>
  <p:tag name="KSO_WM_UNIT_DECORATE_INFO" val="{&quot;ReferentInfo&quot;:{&quot;Id&quot;:&quot;b27c6853c19f459ead1dedec679a1839&quot;,&quot;X&quot;:{&quot;Pos&quot;:0},&quot;Y&quot;:{&quot;Pos&quot;:1}},&quot;DecorateInfoX&quot;:{&quot;Pos&quot;:2,&quot;IsAbs&quot;:true},&quot;DecorateInfoY&quot;:{&quot;Pos&quot;:1,&quot;IsAbs&quot;:true},&quot;DecorateInfoW&quot;:{&quot;IsAbs&quot;:true},&quot;DecorateInfoH&quot;:{&quot;IsAbs&quot;:true},&quot;whChangeMode&quot;:0}"/>
  <p:tag name="KSO_WM_UNIT_LINE_FORE_SCHEMECOLOR_INDEX_BRIGHTNESS" val="0"/>
  <p:tag name="KSO_WM_UNIT_LINE_FORE_SCHEMECOLOR_INDEX" val="13"/>
  <p:tag name="KSO_WM_UNIT_LINE_FILL_TYPE" val="2"/>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6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6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8-29T15:27:09&quot;,&quot;maxSize&quot;:{&quot;size1&quot;:22.2},&quot;minSize&quot;:{&quot;size1&quot;:13.5},&quot;normalSize&quot;:{&quot;size1&quot;:13.5},&quot;subLayout&quot;:[{&quot;id&quot;:&quot;2024-08-29T15:27:09&quot;,&quot;margin&quot;:{&quot;bottom&quot;:0.025999998673796654,&quot;left&quot;:2.117000102996826,&quot;right&quot;:1.2699999809265137,&quot;top&quot;:0.4230000376701355},&quot;type&quot;:0},{&quot;id&quot;:&quot;2024-08-29T15:27:09&quot;,&quot;margin&quot;:{&quot;bottom&quot;:0.847000002861023,&quot;left&quot;:1.2790000438690186,&quot;right&quot;:1.2609999179840088,&quot;top&quot;:0.3970000147819519},&quot;type&quot;:0}],&quot;type&quot;:0}"/>
  <p:tag name="KSO_WM_SLIDE_RATIO" val="1.777778"/>
  <p:tag name="KSO_WM_SLIDE_BACKGROUND" val="[&quot;general&quot;]"/>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BEAUTIFY_FLAG" val="#wm#"/>
  <p:tag name="KSO_WM_TEMPLATE_CATEGORY" val="custom"/>
  <p:tag name="KSO_WM_TEMPLATE_INDEX" val="20205081"/>
</p:tagLst>
</file>

<file path=ppt/tags/tag73.xml><?xml version="1.0" encoding="utf-8"?>
<p:tagLst xmlns:p="http://schemas.openxmlformats.org/presentationml/2006/main">
  <p:tag name="KSO_WM_BEAUTIFY_FLAG" val="#wm#"/>
  <p:tag name="KSO_WM_TEMPLATE_CATEGORY" val="custom"/>
  <p:tag name="KSO_WM_TEMPLATE_INDEX" val="20205081"/>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BEAUTIFY_FLAG" val="#wm#"/>
  <p:tag name="KSO_WM_TEMPLATE_CATEGORY" val="custom"/>
  <p:tag name="KSO_WM_TEMPLATE_INDEX" val="20205081"/>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a*1"/>
  <p:tag name="KSO_WM_TEMPLATE_CATEGORY" val="diagram"/>
  <p:tag name="KSO_WM_TEMPLATE_INDEX" val="20220059"/>
  <p:tag name="KSO_WM_UNIT_LAYERLEVEL" val="1"/>
  <p:tag name="KSO_WM_TAG_VERSION" val="1.0"/>
  <p:tag name="KSO_WM_BEAUTIFY_FLAG" val="#wm#"/>
  <p:tag name="KSO_WM_UNIT_ISCONTENTSTITLE" val="0"/>
  <p:tag name="KSO_WM_UNIT_ISNUMDGMTITLE" val="0"/>
  <p:tag name="KSO_WM_UNIT_PRESET_TEXT" val="简约上下导航版"/>
  <p:tag name="KSO_WM_UNIT_NOCLEAR" val="0"/>
  <p:tag name="KSO_WM_UNIT_VALUE" val="27"/>
  <p:tag name="KSO_WM_UNIT_TYPE" val="a"/>
  <p:tag name="KSO_WM_UNIT_INDEX" val="1"/>
  <p:tag name="KSO_WM_UNIT_BLOCK" val="0"/>
  <p:tag name="KSO_WM_UNIT_SM_LIMIT_TYPE" val="2"/>
  <p:tag name="KSO_WM_UNIT_DEC_AREA_ID" val="e98b3a31ebe84ee79486e9f4651df90b"/>
  <p:tag name="KSO_WM_UNIT_DECORATE_INFO" val="{&quot;ReferentInfo&quot;:{&quot;Id&quot;:&quot;slide&quot;,&quot;X&quot;:{&quot;Pos&quot;:0},&quot;Y&quot;:{&quot;Pos&quot;:0}},&quot;DecorateInfoX&quot;:{&quot;Pos&quot;:0,&quot;IsAbs&quot;:false},&quot;DecorateInfoY&quot;:{&quot;Pos&quot;:0,&quot;IsAbs&quot;:false},&quot;DecorateInfoW&quot;:{&quot;IsAbs&quot;:false},&quot;DecorateInfoH&quot;:{&quot;IsAbs&quot;:false},&quot;whChangeMode&quot;:0}"/>
  <p:tag name="KSO_WM_UNIT_TEXT_FILL_FORE_SCHEMECOLOR_INDEX_BRIGHTNESS" val="0.15"/>
  <p:tag name="KSO_WM_UNIT_TEXT_FILL_FORE_SCHEMECOLOR_INDEX" val="13"/>
  <p:tag name="KSO_WM_UNIT_TEXT_FILL_TYPE" val="1"/>
</p:tagLst>
</file>

<file path=ppt/tags/tag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diagram20220059_1*i*1"/>
  <p:tag name="KSO_WM_TEMPLATE_CATEGORY" val="diagram"/>
  <p:tag name="KSO_WM_TEMPLATE_INDEX" val="20220059"/>
  <p:tag name="KSO_WM_UNIT_LAYERLEVEL" val="1"/>
  <p:tag name="KSO_WM_TAG_VERSION" val="1.0"/>
  <p:tag name="KSO_WM_BEAUTIFY_FLAG" val="#wm#"/>
  <p:tag name="KSO_WM_UNIT_TYPE" val="i"/>
  <p:tag name="KSO_WM_UNIT_INDEX" val="1"/>
  <p:tag name="KSO_WM_UNIT_BLOCK" val="0"/>
  <p:tag name="KSO_WM_UNIT_SM_LIMIT_TYPE" val="4"/>
  <p:tag name="KSO_WM_UNIT_DEC_AREA_ID" val="676342c3ba794cb88f6857f432bf3175"/>
  <p:tag name="KSO_WM_UNIT_DECORATE_INFO" val="{&quot;ReferentInfo&quot;:{&quot;Id&quot;:&quot;e98b3a31ebe84ee79486e9f4651df90b&quot;,&quot;X&quot;:{&quot;Pos&quot;:0},&quot;Y&quot;:{&quot;Pos&quot;:1}},&quot;DecorateInfoX&quot;:{&quot;Pos&quot;:2,&quot;IsAbs&quot;:true},&quot;DecorateInfoY&quot;:{&quot;Pos&quot;:1,&quot;IsAbs&quot;:true},&quot;DecorateInfoW&quot;:{&quot;IsAbs&quot;:true},&quot;DecorateInfoH&quot;:{&quot;IsAbs&quot;:false},&quot;whChangeMode&quot;:0}"/>
  <p:tag name="KSO_WM_UNIT_LINE_FORE_SCHEMECOLOR_INDEX_BRIGHTNESS" val="0"/>
  <p:tag name="KSO_WM_UNIT_LINE_FORE_SCHEMECOLOR_INDEX" val="5"/>
  <p:tag name="KSO_WM_UNIT_LINE_FILL_TYPE" val="2"/>
</p:tagLst>
</file>

<file path=ppt/tags/tag78.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79.xml><?xml version="1.0" encoding="utf-8"?>
<p:tagLst xmlns:p="http://schemas.openxmlformats.org/presentationml/2006/main">
  <p:tag name="KSO_WM_UNIT_TEXT_FILL_FORE_SCHEMECOLOR_INDEX_BRIGHTNESS" val="0"/>
  <p:tag name="KSO_WM_UNIT_TEXT_FILL_FORE_SCHEMECOLOR_INDEX" val="13"/>
  <p:tag name="KSO_WM_UNIT_TEXT_FILL_TYPE" val="1"/>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SLIDE_ID" val="diagram20220059_1"/>
  <p:tag name="KSO_WM_TEMPLATE_SUBCATEGORY" val="25"/>
  <p:tag name="KSO_WM_TEMPLATE_MASTER_TYPE" val="0"/>
  <p:tag name="KSO_WM_TEMPLATE_COLOR_TYPE" val="0"/>
  <p:tag name="KSO_WM_SLIDE_ITEM_CNT" val="0"/>
  <p:tag name="KSO_WM_SLIDE_INDEX" val="1"/>
  <p:tag name="KSO_WM_TAG_VERSION" val="1.0"/>
  <p:tag name="KSO_WM_BEAUTIFY_FLAG" val="#wm#"/>
  <p:tag name="KSO_WM_TEMPLATE_CATEGORY" val="diagram"/>
  <p:tag name="KSO_WM_TEMPLATE_INDEX" val="20220059"/>
  <p:tag name="KSO_WM_SLIDE_TYPE" val="text"/>
  <p:tag name="KSO_WM_SLIDE_SUBTYPE" val="picTxt"/>
  <p:tag name="KSO_WM_SLIDE_LAYOUTTYPE" val="topbottom"/>
  <p:tag name="KSO_WM_SLIDE_SIZE" val="888*504"/>
  <p:tag name="KSO_WM_SLIDE_POSITION" val="36*12"/>
  <p:tag name="KSO_WM_SLIDE_LAYOUT" val="a_d"/>
  <p:tag name="KSO_WM_SLIDE_LAYOUT_CNT" val="1_1"/>
  <p:tag name="KSO_WM_SLIDE_LAYOUT_INFO" val="{&quot;backgroundInfo&quot;:[{&quot;bottom&quot;:0,&quot;bottomAbs&quot;:false,&quot;left&quot;:0,&quot;leftAbs&quot;:false,&quot;right&quot;:0,&quot;rightAbs&quot;:false,&quot;top&quot;:0,&quot;topAbs&quot;:false,&quot;type&quot;:&quot;general&quot;}],&quot;id&quot;:&quot;2024-08-29T15:27:08&quot;,&quot;maxSize&quot;:{&quot;size1&quot;:22.2},&quot;minSize&quot;:{&quot;size1&quot;:13.5},&quot;normalSize&quot;:{&quot;size1&quot;:13.5},&quot;subLayout&quot;:[{&quot;id&quot;:&quot;2024-08-29T15:27:08&quot;,&quot;margin&quot;:{&quot;bottom&quot;:0.025999998673796654,&quot;left&quot;:2.117000102996826,&quot;right&quot;:1.2699999809265137,&quot;top&quot;:0.4230000376701355},&quot;type&quot;:0},{&quot;id&quot;:&quot;2024-08-29T15:27:08&quot;,&quot;margin&quot;:{&quot;bottom&quot;:0.847000002861023,&quot;left&quot;:1.2790000438690186,&quot;right&quot;:1.2609999179840088,&quot;top&quot;:0.3970000147819519},&quot;type&quot;:0}],&quot;type&quot;:0}"/>
  <p:tag name="KSO_WM_SLIDE_RATIO" val="1.777778"/>
  <p:tag name="KSO_WM_SLIDE_BACKGROUND" val="[&quot;general&quot;]"/>
</p:tagLst>
</file>

<file path=ppt/tags/tag81.xml><?xml version="1.0" encoding="utf-8"?>
<p:tagLst xmlns:p="http://schemas.openxmlformats.org/presentationml/2006/main">
  <p:tag name="commondata" val="eyJoZGlkIjoiZjFlMDAwYWJjZjdiNDZkZDEyNjY5Mzg3ZDBmOGE4ZDc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6774</Words>
  <Application>WPS 演示</Application>
  <PresentationFormat>宽屏</PresentationFormat>
  <Paragraphs>319</Paragraphs>
  <Slides>8</Slides>
  <Notes>4</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8</vt:i4>
      </vt:variant>
    </vt:vector>
  </HeadingPairs>
  <TitlesOfParts>
    <vt:vector size="18" baseType="lpstr">
      <vt:lpstr>Arial</vt:lpstr>
      <vt:lpstr>宋体</vt:lpstr>
      <vt:lpstr>Wingdings</vt:lpstr>
      <vt:lpstr>Wingdings</vt:lpstr>
      <vt:lpstr>微软雅黑</vt:lpstr>
      <vt:lpstr>Arial Unicode MS</vt:lpstr>
      <vt:lpstr>Calibri</vt:lpstr>
      <vt:lpstr>Arial</vt:lpstr>
      <vt:lpstr>Courier New</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菲</cp:lastModifiedBy>
  <cp:revision>156</cp:revision>
  <dcterms:created xsi:type="dcterms:W3CDTF">2019-06-19T02:08:00Z</dcterms:created>
  <dcterms:modified xsi:type="dcterms:W3CDTF">2024-08-29T08:24:11Z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AE86F8F99FAD4FD09AD4AD8166F2587A_11</vt:lpwstr>
  </property>
</Properties>
</file>