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67" r:id="rId5"/>
    <p:sldMasterId id="2147483669" r:id="rId6"/>
    <p:sldMasterId id="2147483671" r:id="rId7"/>
    <p:sldMasterId id="2147483673" r:id="rId8"/>
    <p:sldMasterId id="2147483675" r:id="rId9"/>
    <p:sldMasterId id="2147483677" r:id="rId10"/>
    <p:sldMasterId id="2147483679" r:id="rId11"/>
    <p:sldMasterId id="2147483681" r:id="rId12"/>
    <p:sldMasterId id="2147483683" r:id="rId13"/>
    <p:sldMasterId id="2147483685" r:id="rId14"/>
    <p:sldMasterId id="2147483687" r:id="rId15"/>
    <p:sldMasterId id="2147483689" r:id="rId16"/>
    <p:sldMasterId id="2147483691" r:id="rId17"/>
  </p:sldMasterIdLst>
  <p:sldIdLst>
    <p:sldId id="259" r:id="rId18"/>
    <p:sldId id="262" r:id="rId19"/>
    <p:sldId id="265" r:id="rId20"/>
    <p:sldId id="268" r:id="rId21"/>
    <p:sldId id="271" r:id="rId22"/>
    <p:sldId id="274" r:id="rId23"/>
    <p:sldId id="277" r:id="rId24"/>
    <p:sldId id="280" r:id="rId25"/>
    <p:sldId id="283" r:id="rId26"/>
    <p:sldId id="286" r:id="rId27"/>
    <p:sldId id="289" r:id="rId28"/>
    <p:sldId id="292" r:id="rId29"/>
    <p:sldId id="295" r:id="rId30"/>
    <p:sldId id="298" r:id="rId31"/>
    <p:sldId id="301" r:id="rId32"/>
    <p:sldId id="304" r:id="rId33"/>
  </p:sldIdLst>
  <p:sldSz cx="9144000" cy="6858000" type="screen4x3"/>
  <p:notesSz cx="6858000" cy="9144000"/>
  <p:embeddedFontLst>
    <p:embeddedFont>
      <p:font typeface="BMTAGS+DengXian Regular"/>
      <p:regular r:id="rId35"/>
    </p:embeddedFont>
    <p:embeddedFont>
      <p:font typeface="RFNNCL+DengXian Regular"/>
      <p:regular r:id="rId36"/>
    </p:embeddedFont>
    <p:embeddedFont>
      <p:font typeface="CILEHJ+DengXian Regular"/>
      <p:regular r:id="rId37"/>
    </p:embeddedFont>
    <p:embeddedFont>
      <p:font typeface="VISQPK+DengXian Regular"/>
      <p:regular r:id="rId38"/>
    </p:embeddedFont>
    <p:embeddedFont>
      <p:font typeface="BPFTOR+DengXian Regular"/>
      <p:regular r:id="rId39"/>
    </p:embeddedFont>
    <p:embeddedFont>
      <p:font typeface="VMLTPQ+DengXian Regular"/>
      <p:regular r:id="rId40"/>
    </p:embeddedFont>
    <p:embeddedFont>
      <p:font typeface="DGEDEG+DengXian Regular"/>
      <p:regular r:id="rId41"/>
    </p:embeddedFont>
    <p:embeddedFont>
      <p:font typeface="NHFARB+DengXian Regular"/>
      <p:regular r:id="rId42"/>
    </p:embeddedFont>
    <p:embeddedFont>
      <p:font typeface="LQHLSN+DengXian Regular"/>
      <p:regular r:id="rId43"/>
    </p:embeddedFont>
    <p:embeddedFont>
      <p:font typeface="EHUDHE+DengXian Regular"/>
      <p:regular r:id="rId44"/>
    </p:embeddedFont>
    <p:embeddedFont>
      <p:font typeface="LGLMGL+DengXian Regular"/>
      <p:regular r:id="rId45"/>
    </p:embeddedFont>
    <p:embeddedFont>
      <p:font typeface="OTTTBQ+DengXian Regular"/>
      <p:regular r:id="rId46"/>
    </p:embeddedFont>
    <p:embeddedFont>
      <p:font typeface="VTRMMH+DengXian Regular"/>
      <p:regular r:id="rId47"/>
    </p:embeddedFont>
    <p:embeddedFont>
      <p:font typeface="QALLPO+DengXian Regular"/>
      <p:regular r:id="rId48"/>
    </p:embeddedFont>
    <p:embeddedFont>
      <p:font typeface="VJURGE+DengXian Regular"/>
      <p:regular r:id="rId49"/>
    </p:embeddedFont>
    <p:embeddedFont>
      <p:font typeface="QRQIRF+DengXian Regular"/>
      <p:regular r:id="rId50"/>
    </p:embeddedFont>
    <p:embeddedFont>
      <p:font typeface="QQLCCO+DengXian Regular"/>
      <p:regular r:id="rId51"/>
    </p:embeddedFont>
    <p:embeddedFont>
      <p:font typeface="LWCQHI+DengXian Regular"/>
      <p:regular r:id="rId52"/>
    </p:embeddedFont>
    <p:embeddedFont>
      <p:font typeface="SVMEFC+DengXian Regular"/>
      <p:regular r:id="rId53"/>
    </p:embeddedFont>
    <p:embeddedFont>
      <p:font typeface="GGQVFF+DengXian Regular"/>
      <p:regular r:id="rId54"/>
    </p:embeddedFont>
    <p:embeddedFont>
      <p:font typeface="CQHHLI+DengXian Regular"/>
      <p:regular r:id="rId55"/>
    </p:embeddedFont>
    <p:embeddedFont>
      <p:font typeface="OGEURL+DengXian Regular"/>
      <p:regular r:id="rId56"/>
    </p:embeddedFont>
    <p:embeddedFont>
      <p:font typeface="FSLOWM+DengXian Regular"/>
      <p:regular r:id="rId57"/>
    </p:embeddedFont>
    <p:embeddedFont>
      <p:font typeface="HQSSJF+DengXian Regular"/>
      <p:regular r:id="rId58"/>
    </p:embeddedFont>
    <p:embeddedFont>
      <p:font typeface="FVTBBP+DengXian Regular"/>
      <p:regular r:id="rId59"/>
    </p:embeddedFont>
    <p:embeddedFont>
      <p:font typeface="RLGFRK+DengXian Regular"/>
      <p:regular r:id="rId60"/>
    </p:embeddedFont>
    <p:embeddedFont>
      <p:font typeface="FWERCC+DengXian Regular"/>
      <p:regular r:id="rId61"/>
    </p:embeddedFont>
  </p:embeddedFontLst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1" Type="http://schemas.openxmlformats.org/officeDocument/2006/relationships/slideMaster" Target="slideMasters/slideMaster11.xml" /><Relationship Id="rId12" Type="http://schemas.openxmlformats.org/officeDocument/2006/relationships/slideMaster" Target="slideMasters/slideMaster12.xml" /><Relationship Id="rId13" Type="http://schemas.openxmlformats.org/officeDocument/2006/relationships/slideMaster" Target="slideMasters/slideMaster13.xml" /><Relationship Id="rId14" Type="http://schemas.openxmlformats.org/officeDocument/2006/relationships/slideMaster" Target="slideMasters/slideMaster14.xml" /><Relationship Id="rId15" Type="http://schemas.openxmlformats.org/officeDocument/2006/relationships/slideMaster" Target="slideMasters/slideMaster15.xml" /><Relationship Id="rId16" Type="http://schemas.openxmlformats.org/officeDocument/2006/relationships/slideMaster" Target="slideMasters/slideMaster16.xml" /><Relationship Id="rId17" Type="http://schemas.openxmlformats.org/officeDocument/2006/relationships/slideMaster" Target="slideMasters/slideMaster17.xml" /><Relationship Id="rId18" Type="http://schemas.openxmlformats.org/officeDocument/2006/relationships/slide" Target="slides/slide1.xml" /><Relationship Id="rId19" Type="http://schemas.openxmlformats.org/officeDocument/2006/relationships/slide" Target="slides/slide2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3.xml" /><Relationship Id="rId21" Type="http://schemas.openxmlformats.org/officeDocument/2006/relationships/slide" Target="slides/slide4.xml" /><Relationship Id="rId22" Type="http://schemas.openxmlformats.org/officeDocument/2006/relationships/slide" Target="slides/slide5.xml" /><Relationship Id="rId23" Type="http://schemas.openxmlformats.org/officeDocument/2006/relationships/slide" Target="slides/slide6.xml" /><Relationship Id="rId24" Type="http://schemas.openxmlformats.org/officeDocument/2006/relationships/slide" Target="slides/slide7.xml" /><Relationship Id="rId25" Type="http://schemas.openxmlformats.org/officeDocument/2006/relationships/slide" Target="slides/slide8.xml" /><Relationship Id="rId26" Type="http://schemas.openxmlformats.org/officeDocument/2006/relationships/slide" Target="slides/slide9.xml" /><Relationship Id="rId27" Type="http://schemas.openxmlformats.org/officeDocument/2006/relationships/slide" Target="slides/slide10.xml" /><Relationship Id="rId28" Type="http://schemas.openxmlformats.org/officeDocument/2006/relationships/slide" Target="slides/slide11.xml" /><Relationship Id="rId29" Type="http://schemas.openxmlformats.org/officeDocument/2006/relationships/slide" Target="slides/slide12.xml" /><Relationship Id="rId3" Type="http://schemas.openxmlformats.org/officeDocument/2006/relationships/slideMaster" Target="slideMasters/slideMaster3.xml" /><Relationship Id="rId30" Type="http://schemas.openxmlformats.org/officeDocument/2006/relationships/slide" Target="slides/slide13.xml" /><Relationship Id="rId31" Type="http://schemas.openxmlformats.org/officeDocument/2006/relationships/slide" Target="slides/slide14.xml" /><Relationship Id="rId32" Type="http://schemas.openxmlformats.org/officeDocument/2006/relationships/slide" Target="slides/slide15.xml" /><Relationship Id="rId33" Type="http://schemas.openxmlformats.org/officeDocument/2006/relationships/slide" Target="slides/slide16.xml" /><Relationship Id="rId34" Type="http://schemas.openxmlformats.org/officeDocument/2006/relationships/tags" Target="tags/tag1.xml" /><Relationship Id="rId35" Type="http://schemas.openxmlformats.org/officeDocument/2006/relationships/font" Target="fonts/font1.fntdata" /><Relationship Id="rId36" Type="http://schemas.openxmlformats.org/officeDocument/2006/relationships/font" Target="fonts/font2.fntdata" /><Relationship Id="rId37" Type="http://schemas.openxmlformats.org/officeDocument/2006/relationships/font" Target="fonts/font3.fntdata" /><Relationship Id="rId38" Type="http://schemas.openxmlformats.org/officeDocument/2006/relationships/font" Target="fonts/font4.fntdata" /><Relationship Id="rId39" Type="http://schemas.openxmlformats.org/officeDocument/2006/relationships/font" Target="fonts/font5.fntdata" /><Relationship Id="rId4" Type="http://schemas.openxmlformats.org/officeDocument/2006/relationships/slideMaster" Target="slideMasters/slideMaster4.xml" /><Relationship Id="rId40" Type="http://schemas.openxmlformats.org/officeDocument/2006/relationships/font" Target="fonts/font6.fntdata" /><Relationship Id="rId41" Type="http://schemas.openxmlformats.org/officeDocument/2006/relationships/font" Target="fonts/font7.fntdata" /><Relationship Id="rId42" Type="http://schemas.openxmlformats.org/officeDocument/2006/relationships/font" Target="fonts/font8.fntdata" /><Relationship Id="rId43" Type="http://schemas.openxmlformats.org/officeDocument/2006/relationships/font" Target="fonts/font9.fntdata" /><Relationship Id="rId44" Type="http://schemas.openxmlformats.org/officeDocument/2006/relationships/font" Target="fonts/font10.fntdata" /><Relationship Id="rId45" Type="http://schemas.openxmlformats.org/officeDocument/2006/relationships/font" Target="fonts/font11.fntdata" /><Relationship Id="rId46" Type="http://schemas.openxmlformats.org/officeDocument/2006/relationships/font" Target="fonts/font12.fntdata" /><Relationship Id="rId47" Type="http://schemas.openxmlformats.org/officeDocument/2006/relationships/font" Target="fonts/font13.fntdata" /><Relationship Id="rId48" Type="http://schemas.openxmlformats.org/officeDocument/2006/relationships/font" Target="fonts/font14.fntdata" /><Relationship Id="rId49" Type="http://schemas.openxmlformats.org/officeDocument/2006/relationships/font" Target="fonts/font15.fntdata" /><Relationship Id="rId5" Type="http://schemas.openxmlformats.org/officeDocument/2006/relationships/slideMaster" Target="slideMasters/slideMaster5.xml" /><Relationship Id="rId50" Type="http://schemas.openxmlformats.org/officeDocument/2006/relationships/font" Target="fonts/font16.fntdata" /><Relationship Id="rId51" Type="http://schemas.openxmlformats.org/officeDocument/2006/relationships/font" Target="fonts/font17.fntdata" /><Relationship Id="rId52" Type="http://schemas.openxmlformats.org/officeDocument/2006/relationships/font" Target="fonts/font18.fntdata" /><Relationship Id="rId53" Type="http://schemas.openxmlformats.org/officeDocument/2006/relationships/font" Target="fonts/font19.fntdata" /><Relationship Id="rId54" Type="http://schemas.openxmlformats.org/officeDocument/2006/relationships/font" Target="fonts/font20.fntdata" /><Relationship Id="rId55" Type="http://schemas.openxmlformats.org/officeDocument/2006/relationships/font" Target="fonts/font21.fntdata" /><Relationship Id="rId56" Type="http://schemas.openxmlformats.org/officeDocument/2006/relationships/font" Target="fonts/font22.fntdata" /><Relationship Id="rId57" Type="http://schemas.openxmlformats.org/officeDocument/2006/relationships/font" Target="fonts/font23.fntdata" /><Relationship Id="rId58" Type="http://schemas.openxmlformats.org/officeDocument/2006/relationships/font" Target="fonts/font24.fntdata" /><Relationship Id="rId59" Type="http://schemas.openxmlformats.org/officeDocument/2006/relationships/font" Target="fonts/font25.fntdata" /><Relationship Id="rId6" Type="http://schemas.openxmlformats.org/officeDocument/2006/relationships/slideMaster" Target="slideMasters/slideMaster6.xml" /><Relationship Id="rId60" Type="http://schemas.openxmlformats.org/officeDocument/2006/relationships/font" Target="fonts/font26.fntdata" /><Relationship Id="rId61" Type="http://schemas.openxmlformats.org/officeDocument/2006/relationships/font" Target="fonts/font27.fntdata" /><Relationship Id="rId62" Type="http://schemas.openxmlformats.org/officeDocument/2006/relationships/presProps" Target="presProps.xml" /><Relationship Id="rId63" Type="http://schemas.openxmlformats.org/officeDocument/2006/relationships/viewProps" Target="viewProps.xml" /><Relationship Id="rId64" Type="http://schemas.openxmlformats.org/officeDocument/2006/relationships/theme" Target="theme/theme1.xml" /><Relationship Id="rId65" Type="http://schemas.openxmlformats.org/officeDocument/2006/relationships/tableStyles" Target="tableStyles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E8400F-2622-4EC0-AD4C-55A87A2853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2A5E54-629F-41A9-9D12-1F66A78858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E9D878-17DB-4FB0-A6B3-249E2BB1EC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A2E520-6CA3-42DF-B949-6A61950B15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200E91-48CE-4B49-B090-83381E4210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2E10D65-F3A6-4CAB-883A-A3A2D99173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21276DF-1320-4619-867A-C87BB46757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157F262-24A5-487F-A4FE-F7B45B4457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96F768E-7F52-495F-8D8C-376233046BE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994E8C2-CF3C-4B94-AC40-7BC0EB8779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9FA2B2-C819-4A81-BE7C-8332C4FBAA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17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image" Target="../media/image10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image" Target="../media/image11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image" Target="../media/image12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image" Target="../media/image13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14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15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16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jpeg" /><Relationship Id="rId3" Type="http://schemas.openxmlformats.org/officeDocument/2006/relationships/hyperlink" Target="https://www.luogu.com.cn/blog/kkksc03/IPC-resources" TargetMode="External" /><Relationship Id="rId4" Type="http://schemas.openxmlformats.org/officeDocument/2006/relationships/hyperlink" Target="https://www.luogu.com.cn/discuss/show/296741" TargetMode="Externa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image" Target="../media/image4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5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image" Target="../media/image6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7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image" Target="../media/image8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image" Target="../media/image9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207506" y="4737975"/>
            <a:ext cx="2438781" cy="62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BMTAGS+DengXian Regular"/>
                <a:cs typeface="BMTAGS+DengXian Regular"/>
              </a:rPr>
              <a:t>深入浅出程序设计竞赛</a:t>
            </a:r>
          </a:p>
          <a:p>
            <a:pPr marL="0" marR="0">
              <a:lnSpc>
                <a:spcPts val="1875"/>
              </a:lnSpc>
              <a:spcBef>
                <a:spcPts val="822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BMTAGS+DengXian Regular"/>
                <a:cs typeface="BMTAGS+DengXian Regular"/>
              </a:rPr>
              <a:t>附录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633" y="4863628"/>
            <a:ext cx="5182184" cy="64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754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1F4E79"/>
                </a:solidFill>
                <a:latin typeface="Microsoft YaHei"/>
                <a:cs typeface="Microsoft YaHei"/>
              </a:rPr>
              <a:t>附录A 程序设计环境配置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207506" y="5434418"/>
            <a:ext cx="119028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RFNNCL+DengXian Regular"/>
                <a:cs typeface="RFNNCL+DengXian Regular"/>
              </a:rPr>
              <a:t>V</a:t>
            </a:r>
            <a:r>
              <a:rPr sz="1800" spc="32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7F7F7F"/>
                </a:solidFill>
                <a:latin typeface="RFNNCL+DengXian Regular"/>
                <a:cs typeface="RFNNCL+DengXian Regular"/>
              </a:rPr>
              <a:t>2021-04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63079" y="6423814"/>
            <a:ext cx="1549718" cy="2178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15"/>
              </a:lnSpc>
              <a:spcBef>
                <a:spcPct val="0"/>
              </a:spcBef>
              <a:spcAft>
                <a:spcPct val="0"/>
              </a:spcAft>
            </a:pPr>
            <a:r>
              <a:rPr sz="1350">
                <a:solidFill>
                  <a:srgbClr val="639FD6"/>
                </a:solidFill>
                <a:latin typeface="RFNNCL+DengXian Regular"/>
                <a:cs typeface="RFNNCL+DengXian Regular"/>
              </a:rPr>
              <a:t>www.luogu.com.cn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615563" y="748134"/>
            <a:ext cx="2060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编译与运行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6072" y="4490745"/>
            <a:ext cx="2182368" cy="981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RQIRF+DengXian Regular"/>
                <a:cs typeface="QRQIRF+DengXian Regular"/>
              </a:rPr>
              <a:t>如果出现了编译错误，</a:t>
            </a:r>
          </a:p>
          <a:p>
            <a:pPr marL="0" marR="0">
              <a:lnSpc>
                <a:spcPts val="1663"/>
              </a:lnSpc>
              <a:spcBef>
                <a:spcPts val="209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RQIRF+DengXian Regular"/>
                <a:cs typeface="QRQIRF+DengXian Regular"/>
              </a:rPr>
              <a:t>就会在下面的提示区显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RQIRF+DengXian Regular"/>
                <a:cs typeface="QRQIRF+DengXian Regular"/>
              </a:rPr>
              <a:t>示出来错误的原因以及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RQIRF+DengXian Regular"/>
                <a:cs typeface="QRQIRF+DengXian Regular"/>
              </a:rPr>
              <a:t>错误的位置。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615563" y="748134"/>
            <a:ext cx="2060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编译与运行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1994" y="3320941"/>
            <a:ext cx="1571244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QLCCO+DengXian Regular"/>
                <a:cs typeface="QQLCCO+DengXian Regular"/>
              </a:rPr>
              <a:t>给出了运行时间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QLCCO+DengXian Regular"/>
                <a:cs typeface="QQLCCO+DengXian Regular"/>
              </a:rPr>
              <a:t>（仅供参考）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5429" y="3529729"/>
            <a:ext cx="2179320" cy="736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QLCCO+DengXian Regular"/>
                <a:cs typeface="QQLCCO+DengXian Regular"/>
              </a:rPr>
              <a:t>修正编译错误，再次点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QLCCO+DengXian Regular"/>
                <a:cs typeface="QQLCCO+DengXian Regular"/>
              </a:rPr>
              <a:t>击编译并运行，这时就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QLCCO+DengXian Regular"/>
                <a:cs typeface="QQLCCO+DengXian Regular"/>
              </a:rPr>
              <a:t>会弹出一个黑色窗口。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4626" y="5041537"/>
            <a:ext cx="2588361" cy="737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QLCCO+DengXian Regular"/>
                <a:cs typeface="QQLCCO+DengXian Regular"/>
              </a:rPr>
              <a:t>如果有输入数据的话需要使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QLCCO+DengXian Regular"/>
                <a:cs typeface="QQLCCO+DengXian Regular"/>
              </a:rPr>
              <a:t>用键盘输入数据，否则会直</a:t>
            </a:r>
          </a:p>
          <a:p>
            <a:pPr marL="0" marR="0">
              <a:lnSpc>
                <a:spcPts val="1663"/>
              </a:lnSpc>
              <a:spcBef>
                <a:spcPts val="208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QLCCO+DengXian Regular"/>
                <a:cs typeface="QQLCCO+DengXian Regular"/>
              </a:rPr>
              <a:t>接输出程序的运行结果。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6563" y="748134"/>
            <a:ext cx="1298447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小提示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887005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务必养成</a:t>
            </a:r>
            <a:r>
              <a:rPr sz="2100">
                <a:solidFill>
                  <a:srgbClr val="ED7D31"/>
                </a:solidFill>
                <a:latin typeface="LWCQHI+DengXian Regular"/>
                <a:cs typeface="LWCQHI+DengXian Regular"/>
              </a:rPr>
              <a:t>随时保存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的习惯，避免计算机发生意外致成果付之东流。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588124"/>
            <a:ext cx="3961231" cy="316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在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VMEFC+DengXian Regular"/>
                <a:cs typeface="SVMEFC+DengXian Regular"/>
              </a:rPr>
              <a:t>NOI 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系列比赛提供的计算机中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959598"/>
            <a:ext cx="4065305" cy="341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VMEFC+DengXian Regular"/>
                <a:cs typeface="SVMEFC+DengXian Regular"/>
              </a:rPr>
              <a:t>Windows 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环境下使用</a:t>
            </a:r>
            <a:r>
              <a:rPr sz="2100" spc="4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SVMEFC+DengXian Regular"/>
                <a:cs typeface="SVMEFC+DengXian Regular"/>
              </a:rPr>
              <a:t>Dev C++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3355838"/>
            <a:ext cx="7506259" cy="7377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46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100" spc="144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VMEFC+DengXian Regular"/>
                <a:cs typeface="SVMEFC+DengXian Regular"/>
              </a:rPr>
              <a:t>NOI Linux</a:t>
            </a:r>
            <a:r>
              <a:rPr sz="2100" spc="21">
                <a:solidFill>
                  <a:srgbClr val="2E75B6"/>
                </a:solidFill>
                <a:latin typeface="SVMEFC+DengXian Regular"/>
                <a:cs typeface="SVMEFC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环境下使用</a:t>
            </a:r>
            <a:r>
              <a:rPr sz="2100" spc="4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SVMEFC+DengXian Regular"/>
                <a:cs typeface="SVMEFC+DengXian Regular"/>
              </a:rPr>
              <a:t>Guide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（</a:t>
            </a:r>
            <a:r>
              <a:rPr sz="2100">
                <a:solidFill>
                  <a:srgbClr val="2E75B6"/>
                </a:solidFill>
                <a:latin typeface="SVMEFC+DengXian Regular"/>
                <a:cs typeface="SVMEFC+DengXian Regular"/>
              </a:rPr>
              <a:t>Bug</a:t>
            </a:r>
            <a:r>
              <a:rPr sz="2100" spc="15">
                <a:solidFill>
                  <a:srgbClr val="2E75B6"/>
                </a:solidFill>
                <a:latin typeface="SVMEFC+DengXian Regular"/>
                <a:cs typeface="SVMEFC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很多，且已经不再更新）</a:t>
            </a:r>
          </a:p>
          <a:p>
            <a:pPr marL="0" marR="0">
              <a:lnSpc>
                <a:spcPts val="2190"/>
              </a:lnSpc>
              <a:spcBef>
                <a:spcPts val="97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这些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VMEFC+DengXian Regular"/>
                <a:cs typeface="SVMEFC+DengXian Regular"/>
              </a:rPr>
              <a:t>IDE</a:t>
            </a:r>
            <a:r>
              <a:rPr sz="2100" spc="17">
                <a:solidFill>
                  <a:srgbClr val="2E75B6"/>
                </a:solidFill>
                <a:latin typeface="SVMEFC+DengXian Regular"/>
                <a:cs typeface="SVMEFC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的使用方式和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VMEFC+DengXian Regular"/>
                <a:cs typeface="SVMEFC+DengXian Regular"/>
              </a:rPr>
              <a:t>Codeblocks 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类似。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499" y="4570206"/>
            <a:ext cx="7758404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许多高阶选手使用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SVMEFC+DengXian Regular"/>
                <a:cs typeface="SVMEFC+DengXian Regular"/>
              </a:rPr>
              <a:t>vim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（严格来说只是一个编辑器而不是</a:t>
            </a:r>
            <a:r>
              <a:rPr sz="21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VMEFC+DengXian Regular"/>
                <a:cs typeface="SVMEFC+DengXian Regular"/>
              </a:rPr>
              <a:t>IDE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）编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写程序，并直接使用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SVMEFC+DengXian Regular"/>
                <a:cs typeface="SVMEFC+DengXian Regular"/>
              </a:rPr>
              <a:t>GCC </a:t>
            </a:r>
            <a:r>
              <a:rPr sz="2100">
                <a:solidFill>
                  <a:srgbClr val="2E75B6"/>
                </a:solidFill>
                <a:latin typeface="LWCQHI+DengXian Regular"/>
                <a:cs typeface="LWCQHI+DengXian Regular"/>
              </a:rPr>
              <a:t>等编译器编译。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517" y="3556324"/>
            <a:ext cx="5188915" cy="6212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591"/>
              </a:lnSpc>
              <a:spcBef>
                <a:spcPct val="0"/>
              </a:spcBef>
              <a:spcAft>
                <a:spcPct val="0"/>
              </a:spcAft>
            </a:pPr>
            <a:r>
              <a:rPr sz="4400">
                <a:solidFill>
                  <a:srgbClr val="1F4E79"/>
                </a:solidFill>
                <a:latin typeface="DengXian Light"/>
                <a:cs typeface="DengXian Light"/>
              </a:rPr>
              <a:t>提交评测与错误自查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517" y="4518774"/>
            <a:ext cx="33528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GGQVFF+DengXian Regular"/>
                <a:cs typeface="GGQVFF+DengXian Regular"/>
              </a:rPr>
              <a:t>我的程序通过不了，怎么办呢？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951" y="5296649"/>
            <a:ext cx="172528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GGQVFF+DengXian Regular"/>
                <a:cs typeface="GGQVFF+DengXian Regular"/>
              </a:rPr>
              <a:t>请翻至课本</a:t>
            </a:r>
            <a:r>
              <a:rPr sz="1800" spc="44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CQHHLI+DengXian Regular"/>
                <a:cs typeface="CQHHLI+DengXian Regular"/>
              </a:rPr>
              <a:t>P28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5063" y="748134"/>
            <a:ext cx="2441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如何评判程序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8867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GEURL+DengXian Regular"/>
                <a:cs typeface="OGEURL+DengXian Regular"/>
              </a:rPr>
              <a:t>算法竞赛中，选手按照要求编写完程序后，统一提交并进行评测。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192131"/>
            <a:ext cx="7597699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GEURL+DengXian Regular"/>
                <a:cs typeface="OGEURL+DengXian Regular"/>
              </a:rPr>
              <a:t>可在各个在线题库（即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SLOWM+DengXian Regular"/>
                <a:cs typeface="FSLOWM+DengXian Regular"/>
              </a:rPr>
              <a:t>Online Judge</a:t>
            </a:r>
            <a:r>
              <a:rPr sz="2100">
                <a:solidFill>
                  <a:srgbClr val="2E75B6"/>
                </a:solidFill>
                <a:latin typeface="OGEURL+DengXian Regular"/>
                <a:cs typeface="OGEURL+DengXian Regular"/>
              </a:rPr>
              <a:t>，例如洛谷）找到更多的题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GEURL+DengXian Regular"/>
                <a:cs typeface="OGEURL+DengXian Regular"/>
              </a:rPr>
              <a:t>目，并提交自己的代码，让评测系统进行编译运行和评分。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8732" y="3493756"/>
            <a:ext cx="609600" cy="550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选手</a:t>
            </a:r>
          </a:p>
          <a:p>
            <a:pPr marL="0" marR="0">
              <a:lnSpc>
                <a:spcPts val="1875"/>
              </a:lnSpc>
              <a:spcBef>
                <a:spcPts val="23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程序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42183" y="3493756"/>
            <a:ext cx="838200" cy="550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可执行</a:t>
            </a:r>
          </a:p>
          <a:p>
            <a:pPr marL="114300" marR="0">
              <a:lnSpc>
                <a:spcPts val="1875"/>
              </a:lnSpc>
              <a:spcBef>
                <a:spcPts val="234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文件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44573" y="3545799"/>
            <a:ext cx="865632" cy="43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提交代码</a:t>
            </a:r>
          </a:p>
          <a:p>
            <a:pPr marL="0" marR="0">
              <a:lnSpc>
                <a:spcPts val="1462"/>
              </a:lnSpc>
              <a:spcBef>
                <a:spcPts val="16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进行编译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63770" y="4072467"/>
            <a:ext cx="1400556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比对，结果一致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787142" y="4099900"/>
            <a:ext cx="509016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输入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67307" y="4357864"/>
            <a:ext cx="118723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测试输入</a:t>
            </a:r>
            <a:r>
              <a:rPr sz="1800">
                <a:solidFill>
                  <a:srgbClr val="000000"/>
                </a:solidFill>
                <a:latin typeface="FSLOWM+DengXian Regular"/>
                <a:cs typeface="FSLOWM+DengXian Regular"/>
              </a:rPr>
              <a:t>1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58538" y="4357864"/>
            <a:ext cx="73003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输出</a:t>
            </a:r>
            <a:r>
              <a:rPr sz="1800">
                <a:solidFill>
                  <a:srgbClr val="000000"/>
                </a:solidFill>
                <a:latin typeface="FSLOWM+DengXian Regular"/>
                <a:cs typeface="FSLOWM+DengXian Regular"/>
              </a:rPr>
              <a:t>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81523" y="4357864"/>
            <a:ext cx="730293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答案</a:t>
            </a:r>
            <a:r>
              <a:rPr sz="1800">
                <a:solidFill>
                  <a:srgbClr val="000000"/>
                </a:solidFill>
                <a:latin typeface="FSLOWM+DengXian Regular"/>
                <a:cs typeface="FSLOWM+DengXian Regular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036943" y="4357864"/>
            <a:ext cx="896801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0AD47"/>
                </a:solidFill>
                <a:latin typeface="FSLOWM+DengXian Regular"/>
                <a:cs typeface="FSLOWM+DengXian Regular"/>
              </a:rPr>
              <a:t>AC</a:t>
            </a:r>
            <a:r>
              <a:rPr sz="1800">
                <a:solidFill>
                  <a:srgbClr val="70AD47"/>
                </a:solidFill>
                <a:latin typeface="OGEURL+DengXian Regular"/>
                <a:cs typeface="OGEURL+DengXian Regular"/>
              </a:rPr>
              <a:t>得分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1040" y="4380316"/>
            <a:ext cx="781571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测试点</a:t>
            </a:r>
            <a:r>
              <a:rPr sz="1400">
                <a:solidFill>
                  <a:srgbClr val="000000"/>
                </a:solidFill>
                <a:latin typeface="FSLOWM+DengXian Regular"/>
                <a:cs typeface="FSLOWM+DengXian Regular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776470" y="4782652"/>
            <a:ext cx="1578864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比对，结果不一致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63878" y="5071986"/>
            <a:ext cx="1193716" cy="9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477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测试输入</a:t>
            </a:r>
            <a:r>
              <a:rPr sz="1800">
                <a:solidFill>
                  <a:srgbClr val="000000"/>
                </a:solidFill>
                <a:latin typeface="FSLOWM+DengXian Regular"/>
                <a:cs typeface="FSLOWM+DengXian Regular"/>
              </a:rPr>
              <a:t>2</a:t>
            </a:r>
          </a:p>
          <a:p>
            <a:pPr marL="0" marR="0">
              <a:lnSpc>
                <a:spcPts val="1875"/>
              </a:lnSpc>
              <a:spcBef>
                <a:spcPts val="3325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测试输入</a:t>
            </a:r>
            <a:r>
              <a:rPr sz="1800">
                <a:solidFill>
                  <a:srgbClr val="000000"/>
                </a:solidFill>
                <a:latin typeface="FSLOWM+DengXian Regular"/>
                <a:cs typeface="FSLOWM+DengXian Regular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565015" y="5071986"/>
            <a:ext cx="730293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输出</a:t>
            </a:r>
            <a:r>
              <a:rPr sz="1800">
                <a:solidFill>
                  <a:srgbClr val="000000"/>
                </a:solidFill>
                <a:latin typeface="FSLOWM+DengXian Regular"/>
                <a:cs typeface="FSLOWM+DengXian Regular"/>
              </a:rPr>
              <a:t>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88254" y="5071986"/>
            <a:ext cx="73003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000000"/>
                </a:solidFill>
                <a:latin typeface="OGEURL+DengXian Regular"/>
                <a:cs typeface="OGEURL+DengXian Regular"/>
              </a:rPr>
              <a:t>答案</a:t>
            </a:r>
            <a:r>
              <a:rPr sz="1800">
                <a:solidFill>
                  <a:srgbClr val="000000"/>
                </a:solidFill>
                <a:latin typeface="FSLOWM+DengXian Regular"/>
                <a:cs typeface="FSLOWM+DengXian Regular"/>
              </a:rPr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59168" y="5071986"/>
            <a:ext cx="1192708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0000"/>
                </a:solidFill>
                <a:latin typeface="FSLOWM+DengXian Regular"/>
                <a:cs typeface="FSLOWM+DengXian Regular"/>
              </a:rPr>
              <a:t>WA</a:t>
            </a:r>
            <a:r>
              <a:rPr sz="1800">
                <a:solidFill>
                  <a:srgbClr val="FF0000"/>
                </a:solidFill>
                <a:latin typeface="OGEURL+DengXian Regular"/>
                <a:cs typeface="OGEURL+DengXian Regular"/>
              </a:rPr>
              <a:t>不得分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73303" y="5094437"/>
            <a:ext cx="787972" cy="890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40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测试点</a:t>
            </a:r>
            <a:r>
              <a:rPr sz="1400">
                <a:solidFill>
                  <a:srgbClr val="000000"/>
                </a:solidFill>
                <a:latin typeface="FSLOWM+DengXian Regular"/>
                <a:cs typeface="FSLOWM+DengXian Regular"/>
              </a:rPr>
              <a:t>2</a:t>
            </a:r>
          </a:p>
          <a:p>
            <a:pPr marL="0" marR="0">
              <a:lnSpc>
                <a:spcPts val="1462"/>
              </a:lnSpc>
              <a:spcBef>
                <a:spcPts val="373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测试点</a:t>
            </a:r>
            <a:r>
              <a:rPr sz="1400">
                <a:solidFill>
                  <a:srgbClr val="000000"/>
                </a:solidFill>
                <a:latin typeface="FSLOWM+DengXian Regular"/>
                <a:cs typeface="FSLOWM+DengXian Regular"/>
              </a:rPr>
              <a:t>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133843" y="5591591"/>
            <a:ext cx="1043939" cy="43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6096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FSLOWM+DengXian Regular"/>
                <a:cs typeface="FSLOWM+DengXian Regular"/>
              </a:rPr>
              <a:t>TLE</a:t>
            </a:r>
            <a:r>
              <a:rPr sz="1400" spc="-13">
                <a:solidFill>
                  <a:srgbClr val="000000"/>
                </a:solidFill>
                <a:latin typeface="FSLOWM+DengXian Regular"/>
                <a:cs typeface="FSLOWM+DengXian Regular"/>
              </a:rPr>
              <a:t> </a:t>
            </a:r>
            <a:r>
              <a:rPr sz="1400">
                <a:solidFill>
                  <a:srgbClr val="000000"/>
                </a:solidFill>
                <a:latin typeface="FSLOWM+DengXian Regular"/>
                <a:cs typeface="FSLOWM+DengXian Regular"/>
              </a:rPr>
              <a:t>MLE RE</a:t>
            </a:r>
          </a:p>
          <a:p>
            <a:pPr marL="0" marR="0">
              <a:lnSpc>
                <a:spcPts val="1462"/>
              </a:lnSpc>
              <a:spcBef>
                <a:spcPts val="16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等均不得分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428490" y="5696747"/>
            <a:ext cx="2113788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OGEURL+DengXian Regular"/>
                <a:cs typeface="OGEURL+DengXian Regular"/>
              </a:rPr>
              <a:t>未能在要求内运行出结果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043682" y="748134"/>
            <a:ext cx="320573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各种常见评测状态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396381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HQSSJF+DengXian Regular"/>
                <a:cs typeface="HQSSJF+DengXian Regular"/>
              </a:rPr>
              <a:t>AC</a:t>
            </a:r>
            <a:r>
              <a:rPr sz="2100">
                <a:solidFill>
                  <a:srgbClr val="ED7D31"/>
                </a:solidFill>
                <a:latin typeface="FVTBBP+DengXian Regular"/>
                <a:cs typeface="FVTBBP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HQSSJF+DengXian Regular"/>
                <a:cs typeface="HQSSJF+DengXian Regular"/>
              </a:rPr>
              <a:t>Accepted</a:t>
            </a:r>
            <a:r>
              <a:rPr sz="2100">
                <a:solidFill>
                  <a:srgbClr val="2E75B6"/>
                </a:solidFill>
                <a:latin typeface="FVTBBP+DengXian Regular"/>
                <a:cs typeface="FVTBBP+DengXian Regular"/>
              </a:rPr>
              <a:t>，意为</a:t>
            </a:r>
            <a:r>
              <a:rPr sz="2100">
                <a:solidFill>
                  <a:srgbClr val="ED7D31"/>
                </a:solidFill>
                <a:latin typeface="FVTBBP+DengXian Regular"/>
                <a:cs typeface="FVTBBP+DengXian Regular"/>
              </a:rPr>
              <a:t>答案正确</a:t>
            </a:r>
            <a:r>
              <a:rPr sz="2100">
                <a:solidFill>
                  <a:srgbClr val="2E75B6"/>
                </a:solidFill>
                <a:latin typeface="FVTBBP+DengXian Regular"/>
                <a:cs typeface="FVTBBP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192131"/>
            <a:ext cx="7596175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HQSSJF+DengXian Regular"/>
                <a:cs typeface="HQSSJF+DengXian Regular"/>
              </a:rPr>
              <a:t>WA</a:t>
            </a:r>
            <a:r>
              <a:rPr sz="2100">
                <a:solidFill>
                  <a:srgbClr val="ED7D31"/>
                </a:solidFill>
                <a:latin typeface="FVTBBP+DengXian Regular"/>
                <a:cs typeface="FVTBBP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HQSSJF+DengXian Regular"/>
                <a:cs typeface="HQSSJF+DengXian Regular"/>
              </a:rPr>
              <a:t>Wrong Answer</a:t>
            </a:r>
            <a:r>
              <a:rPr sz="2100">
                <a:solidFill>
                  <a:srgbClr val="2E75B6"/>
                </a:solidFill>
                <a:latin typeface="FVTBBP+DengXian Regular"/>
                <a:cs typeface="FVTBBP+DengXian Regular"/>
              </a:rPr>
              <a:t>，意为</a:t>
            </a:r>
            <a:r>
              <a:rPr sz="2100">
                <a:solidFill>
                  <a:srgbClr val="ED7D31"/>
                </a:solidFill>
                <a:latin typeface="FVTBBP+DengXian Regular"/>
                <a:cs typeface="FVTBBP+DengXian Regular"/>
              </a:rPr>
              <a:t>答案错误</a:t>
            </a:r>
            <a:r>
              <a:rPr sz="2100">
                <a:solidFill>
                  <a:srgbClr val="2E75B6"/>
                </a:solidFill>
                <a:latin typeface="FVTBBP+DengXian Regular"/>
                <a:cs typeface="FVTBBP+DengXian Regular"/>
              </a:rPr>
              <a:t>。即选手的程序和标准输出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FVTBBP+DengXian Regular"/>
                <a:cs typeface="FVTBBP+DengXian Regular"/>
              </a:rPr>
              <a:t>的答案不一致。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2908792"/>
            <a:ext cx="7694091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HQSSJF+DengXian Regular"/>
                <a:cs typeface="HQSSJF+DengXian Regular"/>
              </a:rPr>
              <a:t>TLE</a:t>
            </a:r>
            <a:r>
              <a:rPr sz="2100">
                <a:solidFill>
                  <a:srgbClr val="ED7D31"/>
                </a:solidFill>
                <a:latin typeface="FVTBBP+DengXian Regular"/>
                <a:cs typeface="FVTBBP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HQSSJF+DengXian Regular"/>
                <a:cs typeface="HQSSJF+DengXian Regular"/>
              </a:rPr>
              <a:t>Time</a:t>
            </a:r>
            <a:r>
              <a:rPr sz="2100" spc="-10">
                <a:solidFill>
                  <a:srgbClr val="2E75B6"/>
                </a:solidFill>
                <a:latin typeface="HQSSJF+DengXian Regular"/>
                <a:cs typeface="HQSSJF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HQSSJF+DengXian Regular"/>
                <a:cs typeface="HQSSJF+DengXian Regular"/>
              </a:rPr>
              <a:t>Limit Exceeded</a:t>
            </a:r>
            <a:r>
              <a:rPr sz="2100">
                <a:solidFill>
                  <a:srgbClr val="2E75B6"/>
                </a:solidFill>
                <a:latin typeface="FVTBBP+DengXian Regular"/>
                <a:cs typeface="FVTBBP+DengXian Regular"/>
              </a:rPr>
              <a:t>，意为</a:t>
            </a:r>
            <a:r>
              <a:rPr sz="2100">
                <a:solidFill>
                  <a:srgbClr val="ED7D31"/>
                </a:solidFill>
                <a:latin typeface="FVTBBP+DengXian Regular"/>
                <a:cs typeface="FVTBBP+DengXian Regular"/>
              </a:rPr>
              <a:t>超出时间限制</a:t>
            </a:r>
            <a:r>
              <a:rPr sz="2100">
                <a:solidFill>
                  <a:srgbClr val="2E75B6"/>
                </a:solidFill>
                <a:latin typeface="FVTBBP+DengXian Regular"/>
                <a:cs typeface="FVTBBP+DengXian Regular"/>
              </a:rPr>
              <a:t>。最常见的原因是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FVTBBP+DengXian Regular"/>
                <a:cs typeface="FVTBBP+DengXian Regular"/>
              </a:rPr>
              <a:t>算法复杂度不够优或者死循环。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043682" y="748134"/>
            <a:ext cx="3205733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各种常见评测状态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622083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RLGFRK+DengXian Regular"/>
                <a:cs typeface="RLGFRK+DengXian Regular"/>
              </a:rPr>
              <a:t>RE</a:t>
            </a: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RLGFRK+DengXian Regular"/>
                <a:cs typeface="RLGFRK+DengXian Regular"/>
              </a:rPr>
              <a:t>Runtime Error</a:t>
            </a: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，意为</a:t>
            </a:r>
            <a:r>
              <a:rPr sz="2100">
                <a:solidFill>
                  <a:srgbClr val="ED7D31"/>
                </a:solidFill>
                <a:latin typeface="FWERCC+DengXian Regular"/>
                <a:cs typeface="FWERCC+DengXian Regular"/>
              </a:rPr>
              <a:t>运行时错误</a:t>
            </a: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。最经常出现的原因是数组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越界。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511924"/>
            <a:ext cx="7653249" cy="636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90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RLGFRK+DengXian Regular"/>
                <a:cs typeface="RLGFRK+DengXian Regular"/>
              </a:rPr>
              <a:t>MLE</a:t>
            </a: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RLGFRK+DengXian Regular"/>
                <a:cs typeface="RLGFRK+DengXian Regular"/>
              </a:rPr>
              <a:t>Memory Limit Exceeded</a:t>
            </a: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，意为</a:t>
            </a:r>
            <a:r>
              <a:rPr sz="2100">
                <a:solidFill>
                  <a:srgbClr val="ED7D31"/>
                </a:solidFill>
                <a:latin typeface="FWERCC+DengXian Regular"/>
                <a:cs typeface="FWERCC+DengXian Regular"/>
              </a:rPr>
              <a:t>超出内存限制</a:t>
            </a: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。最有可能的</a:t>
            </a:r>
          </a:p>
          <a:p>
            <a:pPr marL="0" marR="0">
              <a:lnSpc>
                <a:spcPts val="2188"/>
              </a:lnSpc>
              <a:spcBef>
                <a:spcPts val="334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原因是因为估计错误而开了非常大的数组。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499" y="3228832"/>
            <a:ext cx="7900975" cy="6360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RLGFRK+DengXian Regular"/>
                <a:cs typeface="RLGFRK+DengXian Regular"/>
              </a:rPr>
              <a:t>CE</a:t>
            </a:r>
            <a:r>
              <a:rPr sz="2100" spc="-12">
                <a:solidFill>
                  <a:srgbClr val="2E75B6"/>
                </a:solidFill>
                <a:latin typeface="FWERCC+DengXian Regular"/>
                <a:cs typeface="FWERCC+DengXian Regular"/>
              </a:rPr>
              <a:t>：</a:t>
            </a:r>
            <a:r>
              <a:rPr sz="2100">
                <a:solidFill>
                  <a:srgbClr val="2E75B6"/>
                </a:solidFill>
                <a:latin typeface="RLGFRK+DengXian Regular"/>
                <a:cs typeface="RLGFRK+DengXian Regular"/>
              </a:rPr>
              <a:t>Compile Error</a:t>
            </a: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，意为</a:t>
            </a:r>
            <a:r>
              <a:rPr sz="2100">
                <a:solidFill>
                  <a:srgbClr val="ED7D31"/>
                </a:solidFill>
                <a:latin typeface="FWERCC+DengXian Regular"/>
                <a:cs typeface="FWERCC+DengXian Regular"/>
              </a:rPr>
              <a:t>编译错误</a:t>
            </a: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。初学阶段较易出现这种错误，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FWERCC+DengXian Regular"/>
                <a:cs typeface="FWERCC+DengXian Regular"/>
              </a:rPr>
              <a:t>应尝试去阅读编译错误信息并进行更正。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62400" y="1658983"/>
            <a:ext cx="1372514" cy="355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1F4E79"/>
                </a:solidFill>
                <a:latin typeface="DengXian"/>
                <a:cs typeface="DengXian"/>
              </a:rPr>
              <a:t>版权声明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819" y="2539087"/>
            <a:ext cx="7278625" cy="902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本课件为《深入浅出程序设计竞赛–基础篇》的配套课件，版权</a:t>
            </a:r>
          </a:p>
          <a:p>
            <a:pPr marL="0" marR="0">
              <a:lnSpc>
                <a:spcPts val="2006"/>
              </a:lnSpc>
              <a:spcBef>
                <a:spcPts val="393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归</a:t>
            </a:r>
            <a:r>
              <a:rPr sz="2000" spc="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 spc="16">
                <a:solidFill>
                  <a:srgbClr val="2E75B6"/>
                </a:solidFill>
                <a:latin typeface="KaiTi"/>
                <a:cs typeface="KaiTi"/>
              </a:rPr>
              <a:t>洛谷</a:t>
            </a:r>
            <a:r>
              <a:rPr sz="2000" spc="50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所有。所有个人或者机构均可免费使用本课件，亦可免</a:t>
            </a:r>
          </a:p>
          <a:p>
            <a:pPr marL="0" marR="0">
              <a:lnSpc>
                <a:spcPts val="2004"/>
              </a:lnSpc>
              <a:spcBef>
                <a:spcPts val="398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费传播，但不可付费交易本系列课件。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1819" y="3555976"/>
            <a:ext cx="7533133" cy="292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00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若引用本课件的内容，或者进行二次创作，请标明本课件的出处。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1819" y="4356840"/>
            <a:ext cx="6325540" cy="579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000" spc="1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其它《深基》配套资源、购买本书等请参阅：</a:t>
            </a:r>
          </a:p>
          <a:p>
            <a:pPr marL="342950" marR="0">
              <a:lnSpc>
                <a:spcPts val="1800"/>
              </a:lnSpc>
              <a:spcBef>
                <a:spcPts val="274"/>
              </a:spcBef>
              <a:spcAft>
                <a:spcPct val="0"/>
              </a:spcAft>
            </a:pPr>
            <a:r>
              <a:rPr sz="1800" u="sng">
                <a:solidFill>
                  <a:srgbClr val="0563C1"/>
                </a:solidFill>
                <a:latin typeface="KaiTi"/>
                <a:cs typeface="KaiTi"/>
                <a:hlinkClick r:id="rId3"/>
              </a:rPr>
              <a:t>https://www.luogu.com.cn/blog/kkksc03/IPC-resources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1819" y="5038068"/>
            <a:ext cx="4561370" cy="322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38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Arial" pitchFamily="34" charset="0"/>
                <a:cs typeface="Arial" pitchFamily="34" charset="0"/>
              </a:rPr>
              <a:t>•</a:t>
            </a:r>
            <a:r>
              <a:rPr sz="2000" spc="1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KaiTi"/>
                <a:cs typeface="KaiTi"/>
              </a:rPr>
              <a:t>如果课件有任何错误，请在这里反馈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34770" y="5349383"/>
            <a:ext cx="5188303" cy="267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sz="1800" u="sng">
                <a:solidFill>
                  <a:srgbClr val="0563C1"/>
                </a:solidFill>
                <a:latin typeface="KaiTi"/>
                <a:cs typeface="KaiTi"/>
                <a:hlinkClick r:id="rId4"/>
              </a:rPr>
              <a:t>https://www.luogu.com.cn/discuss/show/296741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2662682" y="748134"/>
            <a:ext cx="3965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程序是怎么运行起来的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65062"/>
            <a:ext cx="7141388" cy="289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7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2E75B6"/>
                </a:solidFill>
                <a:latin typeface="CILEHJ+DengXian Regular"/>
                <a:cs typeface="CILEHJ+DengXian Regular"/>
              </a:rPr>
              <a:t>程序从编写到运行是个相当复杂的过程，要涉及很多不同的软件。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58054" y="2541482"/>
            <a:ext cx="733294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 spc="-96">
                <a:solidFill>
                  <a:srgbClr val="000000"/>
                </a:solidFill>
                <a:latin typeface="VISQPK+DengXian Regular"/>
                <a:cs typeface="VISQPK+DengXian Regular"/>
              </a:rPr>
              <a:t>title.out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79594" y="3075831"/>
            <a:ext cx="1368552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00584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程序运行后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得到输出文件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87947" y="3064528"/>
            <a:ext cx="1165860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用脚本和标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准输出比对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85113" y="3197751"/>
            <a:ext cx="760476" cy="249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写程序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43607" y="3197751"/>
            <a:ext cx="557784" cy="249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编译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52977" y="3197751"/>
            <a:ext cx="557784" cy="249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运行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09774" y="3728679"/>
            <a:ext cx="476192" cy="43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VISQPK+DengXian Regular"/>
                <a:cs typeface="VISQPK+DengXian Regular"/>
              </a:rPr>
              <a:t>title.</a:t>
            </a:r>
          </a:p>
          <a:p>
            <a:pPr marL="30480" marR="0">
              <a:lnSpc>
                <a:spcPts val="1462"/>
              </a:lnSpc>
              <a:spcBef>
                <a:spcPts val="167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VISQPK+DengXian Regular"/>
                <a:cs typeface="VISQPK+DengXian Regular"/>
              </a:rPr>
              <a:t>exe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406140" y="4163975"/>
            <a:ext cx="1167384" cy="493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给定的输入</a:t>
            </a:r>
          </a:p>
          <a:p>
            <a:pPr marL="0" marR="0">
              <a:lnSpc>
                <a:spcPts val="1663"/>
              </a:lnSpc>
              <a:spcBef>
                <a:spcPts val="209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数据文件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19951" y="4163975"/>
            <a:ext cx="1167384" cy="493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给定的答案</a:t>
            </a:r>
          </a:p>
          <a:p>
            <a:pPr marL="102107" marR="0">
              <a:lnSpc>
                <a:spcPts val="1663"/>
              </a:lnSpc>
              <a:spcBef>
                <a:spcPts val="209"/>
              </a:spcBef>
              <a:spcAft>
                <a:spcPct val="0"/>
              </a:spcAft>
            </a:pPr>
            <a:r>
              <a:rPr sz="1600">
                <a:solidFill>
                  <a:srgbClr val="FFFFFF"/>
                </a:solidFill>
                <a:latin typeface="CILEHJ+DengXian Regular"/>
                <a:cs typeface="CILEHJ+DengXian Regular"/>
              </a:rPr>
              <a:t>数据文件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540250" y="4291924"/>
            <a:ext cx="614189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VISQPK+DengXian Regular"/>
                <a:cs typeface="VISQPK+DengXian Regular"/>
              </a:rPr>
              <a:t>title.in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797418" y="4296750"/>
            <a:ext cx="736080" cy="223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62"/>
              </a:lnSpc>
              <a:spcBef>
                <a:spcPct val="0"/>
              </a:spcBef>
              <a:spcAft>
                <a:spcPct val="0"/>
              </a:spcAft>
            </a:pPr>
            <a:r>
              <a:rPr sz="1400" spc="-95">
                <a:solidFill>
                  <a:srgbClr val="000000"/>
                </a:solidFill>
                <a:latin typeface="VISQPK+DengXian Regular"/>
                <a:cs typeface="VISQPK+DengXian Regular"/>
              </a:rPr>
              <a:t>title.ans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499" y="5133490"/>
            <a:ext cx="6903111" cy="289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78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ED7D31"/>
                </a:solidFill>
                <a:latin typeface="CILEHJ+DengXian Regular"/>
                <a:cs typeface="CILEHJ+DengXian Regular"/>
              </a:rPr>
              <a:t>编辑：</a:t>
            </a:r>
            <a:r>
              <a:rPr sz="1900">
                <a:solidFill>
                  <a:srgbClr val="2E75B6"/>
                </a:solidFill>
                <a:latin typeface="CILEHJ+DengXian Regular"/>
                <a:cs typeface="CILEHJ+DengXian Regular"/>
              </a:rPr>
              <a:t>录入程序代码的过程，需要使用到编辑器（如记事本）。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7499" y="5470871"/>
            <a:ext cx="7623851" cy="549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75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ED7D31"/>
                </a:solidFill>
                <a:latin typeface="CILEHJ+DengXian Regular"/>
                <a:cs typeface="CILEHJ+DengXian Regular"/>
              </a:rPr>
              <a:t>编译：</a:t>
            </a:r>
            <a:r>
              <a:rPr sz="1900">
                <a:solidFill>
                  <a:srgbClr val="2E75B6"/>
                </a:solidFill>
                <a:latin typeface="CILEHJ+DengXian Regular"/>
                <a:cs typeface="CILEHJ+DengXian Regular"/>
              </a:rPr>
              <a:t>编辑完成的代码需要由</a:t>
            </a:r>
            <a:r>
              <a:rPr sz="1900">
                <a:solidFill>
                  <a:srgbClr val="ED7D31"/>
                </a:solidFill>
                <a:latin typeface="CILEHJ+DengXian Regular"/>
                <a:cs typeface="CILEHJ+DengXian Regular"/>
              </a:rPr>
              <a:t>编译器</a:t>
            </a:r>
            <a:r>
              <a:rPr sz="1900">
                <a:solidFill>
                  <a:srgbClr val="2E75B6"/>
                </a:solidFill>
                <a:latin typeface="CILEHJ+DengXian Regular"/>
                <a:cs typeface="CILEHJ+DengXian Regular"/>
              </a:rPr>
              <a:t>进行（其实也是复杂的过程），才</a:t>
            </a:r>
          </a:p>
          <a:p>
            <a:pPr marL="0" marR="0">
              <a:lnSpc>
                <a:spcPts val="1975"/>
              </a:lnSpc>
              <a:spcBef>
                <a:spcPts val="26"/>
              </a:spcBef>
              <a:spcAft>
                <a:spcPct val="0"/>
              </a:spcAft>
            </a:pPr>
            <a:r>
              <a:rPr sz="1900">
                <a:solidFill>
                  <a:srgbClr val="2E75B6"/>
                </a:solidFill>
                <a:latin typeface="CILEHJ+DengXian Regular"/>
                <a:cs typeface="CILEHJ+DengXian Regular"/>
              </a:rPr>
              <a:t>能生成能够让计算机理解的</a:t>
            </a:r>
            <a:r>
              <a:rPr sz="1900">
                <a:solidFill>
                  <a:srgbClr val="ED7D31"/>
                </a:solidFill>
                <a:latin typeface="CILEHJ+DengXian Regular"/>
                <a:cs typeface="CILEHJ+DengXian Regular"/>
              </a:rPr>
              <a:t>可执行文件</a:t>
            </a:r>
            <a:r>
              <a:rPr sz="1900">
                <a:solidFill>
                  <a:srgbClr val="2E75B6"/>
                </a:solidFill>
                <a:latin typeface="CILEHJ+DengXian Regular"/>
                <a:cs typeface="CILEHJ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5063" y="748134"/>
            <a:ext cx="2441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集成开发环境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905471" cy="110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PFTOR+DengXian Regular"/>
                <a:cs typeface="BPFTOR+DengXian Regular"/>
              </a:rPr>
              <a:t>任何能输入记录文字的软件都可以编辑程序（记事本）</a:t>
            </a:r>
          </a:p>
          <a:p>
            <a:pPr marL="0" marR="0">
              <a:lnSpc>
                <a:spcPts val="2188"/>
              </a:lnSpc>
              <a:spcBef>
                <a:spcPts val="931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PFTOR+DengXian Regular"/>
                <a:cs typeface="BPFTOR+DengXian Regular"/>
              </a:rPr>
              <a:t>将写完的程序“喂给”编译器（如</a:t>
            </a:r>
            <a:r>
              <a:rPr sz="21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VMLTPQ+DengXian Regular"/>
                <a:cs typeface="VMLTPQ+DengXian Regular"/>
              </a:rPr>
              <a:t>gcc</a:t>
            </a:r>
            <a:r>
              <a:rPr sz="2100">
                <a:solidFill>
                  <a:srgbClr val="2E75B6"/>
                </a:solidFill>
                <a:latin typeface="BPFTOR+DengXian Regular"/>
                <a:cs typeface="BPFTOR+DengXian Regular"/>
              </a:rPr>
              <a:t>、</a:t>
            </a:r>
            <a:r>
              <a:rPr sz="2100">
                <a:solidFill>
                  <a:srgbClr val="2E75B6"/>
                </a:solidFill>
                <a:latin typeface="VMLTPQ+DengXian Regular"/>
                <a:cs typeface="VMLTPQ+DengXian Regular"/>
              </a:rPr>
              <a:t>MSVC</a:t>
            </a:r>
            <a:r>
              <a:rPr sz="2100">
                <a:solidFill>
                  <a:srgbClr val="2E75B6"/>
                </a:solidFill>
                <a:latin typeface="BPFTOR+DengXian Regular"/>
                <a:cs typeface="BPFTOR+DengXian Regular"/>
              </a:rPr>
              <a:t>）可生成可执行文件。</a:t>
            </a:r>
          </a:p>
          <a:p>
            <a:pPr marL="0" marR="0">
              <a:lnSpc>
                <a:spcPts val="2190"/>
              </a:lnSpc>
              <a:spcBef>
                <a:spcPts val="9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PFTOR+DengXian Regular"/>
                <a:cs typeface="BPFTOR+DengXian Regular"/>
              </a:rPr>
              <a:t>使用</a:t>
            </a:r>
            <a:r>
              <a:rPr sz="2100">
                <a:solidFill>
                  <a:srgbClr val="ED7D31"/>
                </a:solidFill>
                <a:latin typeface="BPFTOR+DengXian Regular"/>
                <a:cs typeface="BPFTOR+DengXian Regular"/>
              </a:rPr>
              <a:t>集成开发环境</a:t>
            </a:r>
            <a:r>
              <a:rPr sz="2100">
                <a:solidFill>
                  <a:srgbClr val="2E75B6"/>
                </a:solidFill>
                <a:latin typeface="BPFTOR+DengXian Regular"/>
                <a:cs typeface="BPFTOR+DengXian Regular"/>
              </a:rPr>
              <a:t>（简称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VMLTPQ+DengXian Regular"/>
                <a:cs typeface="VMLTPQ+DengXian Regular"/>
              </a:rPr>
              <a:t>IDE</a:t>
            </a:r>
            <a:r>
              <a:rPr sz="2100">
                <a:solidFill>
                  <a:srgbClr val="2E75B6"/>
                </a:solidFill>
                <a:latin typeface="BPFTOR+DengXian Regular"/>
                <a:cs typeface="BPFTOR+DengXian Regular"/>
              </a:rPr>
              <a:t>）可简化编程过程。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3381232"/>
            <a:ext cx="220858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PFTOR+DengXian Regular"/>
                <a:cs typeface="BPFTOR+DengXian Regular"/>
              </a:rPr>
              <a:t>常用的</a:t>
            </a:r>
            <a:r>
              <a:rPr sz="2100">
                <a:solidFill>
                  <a:srgbClr val="ED7D31"/>
                </a:solidFill>
                <a:latin typeface="BPFTOR+DengXian Regular"/>
                <a:cs typeface="BPFTOR+DengXian Regular"/>
              </a:rPr>
              <a:t>免费</a:t>
            </a:r>
            <a:r>
              <a:rPr sz="2100" spc="51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VMLTPQ+DengXian Regular"/>
                <a:cs typeface="VMLTPQ+DengXian Regular"/>
              </a:rPr>
              <a:t>IDE</a:t>
            </a:r>
            <a:r>
              <a:rPr sz="2100">
                <a:solidFill>
                  <a:srgbClr val="2E75B6"/>
                </a:solidFill>
                <a:latin typeface="BPFTOR+DengXian Regular"/>
                <a:cs typeface="BPFTOR+DengXian Regular"/>
              </a:rPr>
              <a:t>：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56634" y="3400697"/>
            <a:ext cx="2985770" cy="493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BPFTOR+DengXian Regular"/>
                <a:cs typeface="BPFTOR+DengXian Regular"/>
              </a:rPr>
              <a:t>我们以</a:t>
            </a:r>
            <a:r>
              <a:rPr sz="1600" spc="4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ED7D31"/>
                </a:solidFill>
                <a:latin typeface="VMLTPQ+DengXian Regular"/>
                <a:cs typeface="VMLTPQ+DengXian Regular"/>
              </a:rPr>
              <a:t>Code::Blocks</a:t>
            </a:r>
            <a:r>
              <a:rPr sz="1600" spc="61">
                <a:solidFill>
                  <a:srgbClr val="ED7D31"/>
                </a:solidFill>
                <a:latin typeface="VMLTPQ+DengXian Regular"/>
                <a:cs typeface="VMLTPQ+DengXian Regular"/>
              </a:rPr>
              <a:t> </a:t>
            </a:r>
            <a:r>
              <a:rPr sz="1600">
                <a:solidFill>
                  <a:srgbClr val="2E75B6"/>
                </a:solidFill>
                <a:latin typeface="BPFTOR+DengXian Regular"/>
                <a:cs typeface="BPFTOR+DengXian Regular"/>
              </a:rPr>
              <a:t>为例子学习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BPFTOR+DengXian Regular"/>
                <a:cs typeface="BPFTOR+DengXian Regular"/>
              </a:rPr>
              <a:t>如何编辑和编译运行程序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499" y="4169777"/>
            <a:ext cx="200215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E75B6"/>
                </a:solidFill>
                <a:latin typeface="VMLTPQ+DengXian Regular"/>
                <a:cs typeface="VMLTPQ+DengXian Regular"/>
              </a:rPr>
              <a:t>Visual</a:t>
            </a:r>
            <a:r>
              <a:rPr sz="1800" spc="-23">
                <a:solidFill>
                  <a:srgbClr val="2E75B6"/>
                </a:solidFill>
                <a:latin typeface="VMLTPQ+DengXian Regular"/>
                <a:cs typeface="VMLTPQ+DengXian Regular"/>
              </a:rPr>
              <a:t> </a:t>
            </a:r>
            <a:r>
              <a:rPr sz="1800">
                <a:solidFill>
                  <a:srgbClr val="2E75B6"/>
                </a:solidFill>
                <a:latin typeface="VMLTPQ+DengXian Regular"/>
                <a:cs typeface="VMLTPQ+DengXian Regular"/>
              </a:rPr>
              <a:t>Studio</a:t>
            </a:r>
            <a:r>
              <a:rPr sz="1800" spc="-11">
                <a:solidFill>
                  <a:srgbClr val="2E75B6"/>
                </a:solidFill>
                <a:latin typeface="VMLTPQ+DengXian Regular"/>
                <a:cs typeface="VMLTPQ+DengXian Regular"/>
              </a:rPr>
              <a:t> </a:t>
            </a:r>
            <a:r>
              <a:rPr sz="1800">
                <a:solidFill>
                  <a:srgbClr val="2E75B6"/>
                </a:solidFill>
                <a:latin typeface="VMLTPQ+DengXian Regular"/>
                <a:cs typeface="VMLTPQ+DengXian Regular"/>
              </a:rPr>
              <a:t>Code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1003" y="4169777"/>
            <a:ext cx="1389411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E75B6"/>
                </a:solidFill>
                <a:latin typeface="VMLTPQ+DengXian Regular"/>
                <a:cs typeface="VMLTPQ+DengXian Regular"/>
              </a:rPr>
              <a:t>Code::Blocks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04839" y="4169777"/>
            <a:ext cx="109448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E75B6"/>
                </a:solidFill>
                <a:latin typeface="VMLTPQ+DengXian Regular"/>
                <a:cs typeface="VMLTPQ+DengXian Regular"/>
              </a:rPr>
              <a:t>Dev-C++</a:t>
            </a:r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615563" y="748134"/>
            <a:ext cx="2060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下载与安装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499" y="1795891"/>
            <a:ext cx="7279564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GEDEG+DengXian Regular"/>
                <a:cs typeface="DGEDEG+DengXian Regular"/>
              </a:rPr>
              <a:t>前往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NHFARB+DengXian Regular"/>
                <a:cs typeface="NHFARB+DengXian Regular"/>
              </a:rPr>
              <a:t>Codeblocks </a:t>
            </a:r>
            <a:r>
              <a:rPr sz="2100">
                <a:solidFill>
                  <a:srgbClr val="2E75B6"/>
                </a:solidFill>
                <a:latin typeface="DGEDEG+DengXian Regular"/>
                <a:cs typeface="DGEDEG+DengXian Regular"/>
              </a:rPr>
              <a:t>的项目地址：</a:t>
            </a:r>
            <a:r>
              <a:rPr sz="2100">
                <a:solidFill>
                  <a:srgbClr val="2E75B6"/>
                </a:solidFill>
                <a:latin typeface="NHFARB+DengXian Regular"/>
                <a:cs typeface="NHFARB+DengXian Regular"/>
              </a:rPr>
              <a:t>http://www.codeblocks.org/</a:t>
            </a:r>
            <a:r>
              <a:rPr sz="2100" spc="26">
                <a:solidFill>
                  <a:srgbClr val="2E75B6"/>
                </a:solidFill>
                <a:latin typeface="NHFARB+DengXian Regular"/>
                <a:cs typeface="NHFAR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DGEDEG+DengXian Regular"/>
                <a:cs typeface="DGEDEG+DengXian 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499" y="2192131"/>
            <a:ext cx="7076491" cy="63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GEDEG+DengXian Regular"/>
                <a:cs typeface="DGEDEG+DengXian Regular"/>
              </a:rPr>
              <a:t>点击</a:t>
            </a:r>
            <a:r>
              <a:rPr sz="2100" spc="5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NHFARB+DengXian Regular"/>
                <a:cs typeface="NHFARB+DengXian Regular"/>
              </a:rPr>
              <a:t>Download</a:t>
            </a:r>
            <a:r>
              <a:rPr sz="2100">
                <a:solidFill>
                  <a:srgbClr val="2E75B6"/>
                </a:solidFill>
                <a:latin typeface="DGEDEG+DengXian Regular"/>
                <a:cs typeface="DGEDEG+DengXian Regular"/>
              </a:rPr>
              <a:t>（下载）、</a:t>
            </a:r>
            <a:r>
              <a:rPr sz="2100">
                <a:solidFill>
                  <a:srgbClr val="ED7D31"/>
                </a:solidFill>
                <a:latin typeface="NHFARB+DengXian Regular"/>
                <a:cs typeface="NHFARB+DengXian Regular"/>
              </a:rPr>
              <a:t>Binaries</a:t>
            </a:r>
            <a:r>
              <a:rPr sz="2100">
                <a:solidFill>
                  <a:srgbClr val="2E75B6"/>
                </a:solidFill>
                <a:latin typeface="DGEDEG+DengXian Regular"/>
                <a:cs typeface="DGEDEG+DengXian Regular"/>
              </a:rPr>
              <a:t>（二进制文件），然后在</a:t>
            </a:r>
          </a:p>
          <a:p>
            <a:pPr marL="0" marR="0">
              <a:lnSpc>
                <a:spcPts val="2190"/>
              </a:lnSpc>
              <a:spcBef>
                <a:spcPts val="329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HFARB+DengXian Regular"/>
                <a:cs typeface="NHFARB+DengXian Regular"/>
              </a:rPr>
              <a:t>Windows</a:t>
            </a:r>
            <a:r>
              <a:rPr sz="2100" spc="15">
                <a:solidFill>
                  <a:srgbClr val="2E75B6"/>
                </a:solidFill>
                <a:latin typeface="NHFARB+DengXian Regular"/>
                <a:cs typeface="NHFARB+DengXian Regular"/>
              </a:rPr>
              <a:t> </a:t>
            </a:r>
            <a:r>
              <a:rPr sz="2100">
                <a:solidFill>
                  <a:srgbClr val="2E75B6"/>
                </a:solidFill>
                <a:latin typeface="DGEDEG+DengXian Regular"/>
                <a:cs typeface="DGEDEG+DengXian Regular"/>
              </a:rPr>
              <a:t>中找到</a:t>
            </a:r>
            <a:r>
              <a:rPr sz="2100" spc="5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NHFARB+DengXian Regular"/>
                <a:cs typeface="NHFARB+DengXian Regular"/>
              </a:rPr>
              <a:t>mingw-setup </a:t>
            </a:r>
            <a:r>
              <a:rPr sz="2100">
                <a:solidFill>
                  <a:srgbClr val="2E75B6"/>
                </a:solidFill>
                <a:latin typeface="DGEDEG+DengXian Regular"/>
                <a:cs typeface="DGEDEG+DengXian Regular"/>
              </a:rPr>
              <a:t>的安装包。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39305" y="3473603"/>
            <a:ext cx="1573377" cy="249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5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DGEDEG+DengXian Regular"/>
                <a:cs typeface="DGEDEG+DengXian Regular"/>
              </a:rPr>
              <a:t>相对于教材里的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39305" y="3718070"/>
            <a:ext cx="1573073" cy="736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DGEDEG+DengXian Regular"/>
                <a:cs typeface="DGEDEG+DengXian Regular"/>
              </a:rPr>
              <a:t>截图来说，官网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DGEDEG+DengXian Regular"/>
                <a:cs typeface="DGEDEG+DengXian Regular"/>
              </a:rPr>
              <a:t>改版了，不过结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DGEDEG+DengXian Regular"/>
                <a:cs typeface="DGEDEG+DengXian Regular"/>
              </a:rPr>
              <a:t>构基本没怎么变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16444" y="5092718"/>
            <a:ext cx="1571244" cy="737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DGEDEG+DengXian Regular"/>
                <a:cs typeface="DGEDEG+DengXian Regular"/>
              </a:rPr>
              <a:t>安装过程非常简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DGEDEG+DengXian Regular"/>
                <a:cs typeface="DGEDEG+DengXian Regular"/>
              </a:rPr>
              <a:t>单，全程点击</a:t>
            </a:r>
          </a:p>
          <a:p>
            <a:pPr marL="0" marR="0">
              <a:lnSpc>
                <a:spcPts val="1665"/>
              </a:lnSpc>
              <a:spcBef>
                <a:spcPts val="204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NHFARB+DengXian Regular"/>
                <a:cs typeface="NHFARB+DengXian Regular"/>
              </a:rPr>
              <a:t>Next </a:t>
            </a:r>
            <a:r>
              <a:rPr sz="1600">
                <a:solidFill>
                  <a:srgbClr val="2E75B6"/>
                </a:solidFill>
                <a:latin typeface="DGEDEG+DengXian Regular"/>
                <a:cs typeface="DGEDEG+DengXian Regular"/>
              </a:rPr>
              <a:t>即可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编写程序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9061" y="2699149"/>
            <a:ext cx="1981479" cy="980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LQHLSN+DengXian Regular"/>
                <a:cs typeface="LQHLSN+DengXian Regular"/>
              </a:rPr>
              <a:t>点击菜单栏 File</a:t>
            </a:r>
            <a:r>
              <a:rPr sz="1600" spc="11">
                <a:solidFill>
                  <a:srgbClr val="2E75B6"/>
                </a:solidFill>
                <a:latin typeface="LQHLSN+DengXian Regular"/>
                <a:cs typeface="LQHLSN+DengXian Regular"/>
              </a:rPr>
              <a:t> </a:t>
            </a:r>
            <a:r>
              <a:rPr sz="1600">
                <a:solidFill>
                  <a:srgbClr val="2E75B6"/>
                </a:solidFill>
                <a:latin typeface="LQHLSN+DengXian Regular"/>
                <a:cs typeface="LQHLSN+DengXian Regular"/>
              </a:rPr>
              <a:t>→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LQHLSN+DengXian Regular"/>
                <a:cs typeface="LQHLSN+DengXian Regular"/>
              </a:rPr>
              <a:t>New → Empty file ，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LQHLSN+DengXian Regular"/>
                <a:cs typeface="LQHLSN+DengXian Regular"/>
              </a:rPr>
              <a:t>就新建了一个空白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LQHLSN+DengXian Regular"/>
                <a:cs typeface="LQHLSN+DengXian Regular"/>
              </a:rPr>
              <a:t>文件。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编写程序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4664" y="2714643"/>
            <a:ext cx="1886501" cy="14687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EHUDHE+DengXian Regular"/>
                <a:cs typeface="EHUDHE+DengXian Regular"/>
              </a:rPr>
              <a:t>将代码录入到编辑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EHUDHE+DengXian Regular"/>
                <a:cs typeface="EHUDHE+DengXian Regular"/>
              </a:rPr>
              <a:t>区中，然后点击菜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EHUDHE+DengXian Regular"/>
                <a:cs typeface="EHUDHE+DengXian Regular"/>
              </a:rPr>
              <a:t>单栏 File</a:t>
            </a:r>
            <a:r>
              <a:rPr sz="1600" spc="16">
                <a:solidFill>
                  <a:srgbClr val="2E75B6"/>
                </a:solidFill>
                <a:latin typeface="EHUDHE+DengXian Regular"/>
                <a:cs typeface="EHUDHE+DengXian Regular"/>
              </a:rPr>
              <a:t> </a:t>
            </a:r>
            <a:r>
              <a:rPr sz="1600">
                <a:solidFill>
                  <a:srgbClr val="2E75B6"/>
                </a:solidFill>
                <a:latin typeface="EHUDHE+DengXian Regular"/>
                <a:cs typeface="EHUDHE+DengXian Regular"/>
              </a:rPr>
              <a:t>→ Save</a:t>
            </a:r>
          </a:p>
          <a:p>
            <a:pPr marL="0" marR="0">
              <a:lnSpc>
                <a:spcPts val="1663"/>
              </a:lnSpc>
              <a:spcBef>
                <a:spcPts val="208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LGLMGL+DengXian Regular"/>
                <a:cs typeface="LGLMGL+DengXian Regular"/>
              </a:rPr>
              <a:t>file </a:t>
            </a:r>
            <a:r>
              <a:rPr sz="1600">
                <a:solidFill>
                  <a:srgbClr val="2E75B6"/>
                </a:solidFill>
                <a:latin typeface="EHUDHE+DengXian Regular"/>
                <a:cs typeface="EHUDHE+DengXian Regular"/>
              </a:rPr>
              <a:t>保存代码文件，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EHUDHE+DengXian Regular"/>
                <a:cs typeface="EHUDHE+DengXian Regular"/>
              </a:rPr>
              <a:t>也可以按快捷键</a:t>
            </a:r>
          </a:p>
          <a:p>
            <a:pPr marL="0" marR="0">
              <a:lnSpc>
                <a:spcPts val="1663"/>
              </a:lnSpc>
              <a:spcBef>
                <a:spcPts val="25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LGLMGL+DengXian Regular"/>
                <a:cs typeface="LGLMGL+DengXian Regular"/>
              </a:rPr>
              <a:t>Ctrl+S</a:t>
            </a:r>
            <a:r>
              <a:rPr sz="1600">
                <a:solidFill>
                  <a:srgbClr val="2E75B6"/>
                </a:solidFill>
                <a:latin typeface="EHUDHE+DengXian Regular"/>
                <a:cs typeface="EHUDHE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6063" y="748134"/>
            <a:ext cx="1680971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 spc="12">
                <a:solidFill>
                  <a:srgbClr val="1F4E79"/>
                </a:solidFill>
                <a:latin typeface="DengXian Light"/>
                <a:cs typeface="DengXian Light"/>
              </a:rPr>
              <a:t>编写程序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2777" y="2716167"/>
            <a:ext cx="1773936" cy="1224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OTTTBQ+DengXian Regular"/>
                <a:cs typeface="OTTTBQ+DengXian Regular"/>
              </a:rPr>
              <a:t>将文件存在本地的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OTTTBQ+DengXian Regular"/>
                <a:cs typeface="OTTTBQ+DengXian Regular"/>
              </a:rPr>
              <a:t>一个文件夹里面，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OTTTBQ+DengXian Regular"/>
                <a:cs typeface="OTTTBQ+DengXian Regular"/>
              </a:rPr>
              <a:t>并起一个名字。注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OTTTBQ+DengXian Regular"/>
                <a:cs typeface="OTTTBQ+DengXian Regular"/>
              </a:rPr>
              <a:t>意写上文件拓展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OTTTBQ+DengXian Regular"/>
                <a:cs typeface="OTTTBQ+DengXian Regular"/>
              </a:rPr>
              <a:t>名</a:t>
            </a:r>
            <a:r>
              <a:rPr sz="1600" spc="4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2E75B6"/>
                </a:solidFill>
                <a:latin typeface="VTRMMH+DengXian Regular"/>
                <a:cs typeface="VTRMMH+DengXian Regular"/>
              </a:rPr>
              <a:t>.cpp</a:t>
            </a:r>
            <a:r>
              <a:rPr sz="1600">
                <a:solidFill>
                  <a:srgbClr val="2E75B6"/>
                </a:solidFill>
                <a:latin typeface="OTTTBQ+DengXian Regular"/>
                <a:cs typeface="OTTTBQ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615563" y="748134"/>
            <a:ext cx="2060828" cy="435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125"/>
              </a:lnSpc>
              <a:spcBef>
                <a:spcPct val="0"/>
              </a:spcBef>
              <a:spcAft>
                <a:spcPct val="0"/>
              </a:spcAft>
            </a:pPr>
            <a:r>
              <a:rPr sz="3000">
                <a:solidFill>
                  <a:srgbClr val="1F4E79"/>
                </a:solidFill>
                <a:latin typeface="DengXian Light"/>
                <a:cs typeface="DengXian Light"/>
              </a:rPr>
              <a:t>编译与运行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9353" y="2865773"/>
            <a:ext cx="2531396" cy="9812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3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ALLPO+DengXian Regular"/>
                <a:cs typeface="QALLPO+DengXian Regular"/>
              </a:rPr>
              <a:t>这三个按钮分别指“编译”，</a:t>
            </a:r>
          </a:p>
          <a:p>
            <a:pPr marL="0" marR="0">
              <a:lnSpc>
                <a:spcPts val="1663"/>
              </a:lnSpc>
              <a:spcBef>
                <a:spcPts val="206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ALLPO+DengXian Regular"/>
                <a:cs typeface="QALLPO+DengXian Regular"/>
              </a:rPr>
              <a:t>“运行”，“编译并运行”。</a:t>
            </a:r>
          </a:p>
          <a:p>
            <a:pPr marL="0" marR="0">
              <a:lnSpc>
                <a:spcPts val="1665"/>
              </a:lnSpc>
              <a:spcBef>
                <a:spcPts val="205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QALLPO+DengXian Regular"/>
                <a:cs typeface="QALLPO+DengXian Regular"/>
              </a:rPr>
              <a:t>其快捷键分别为</a:t>
            </a:r>
            <a:r>
              <a:rPr sz="16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2E75B6"/>
                </a:solidFill>
                <a:latin typeface="VJURGE+DengXian Regular"/>
                <a:cs typeface="VJURGE+DengXian Regular"/>
              </a:rPr>
              <a:t>Ctrl+F9</a:t>
            </a:r>
            <a:r>
              <a:rPr sz="1600">
                <a:solidFill>
                  <a:srgbClr val="2E75B6"/>
                </a:solidFill>
                <a:latin typeface="QALLPO+DengXian Regular"/>
                <a:cs typeface="QALLPO+DengXian Regular"/>
              </a:rPr>
              <a:t>、</a:t>
            </a:r>
          </a:p>
          <a:p>
            <a:pPr marL="0" marR="0">
              <a:lnSpc>
                <a:spcPts val="1663"/>
              </a:lnSpc>
              <a:spcBef>
                <a:spcPts val="209"/>
              </a:spcBef>
              <a:spcAft>
                <a:spcPct val="0"/>
              </a:spcAft>
            </a:pPr>
            <a:r>
              <a:rPr sz="1600">
                <a:solidFill>
                  <a:srgbClr val="2E75B6"/>
                </a:solidFill>
                <a:latin typeface="VJURGE+DengXian Regular"/>
                <a:cs typeface="VJURGE+DengXian Regular"/>
              </a:rPr>
              <a:t>Ctrl+F10</a:t>
            </a:r>
            <a:r>
              <a:rPr sz="1600">
                <a:solidFill>
                  <a:srgbClr val="2E75B6"/>
                </a:solidFill>
                <a:latin typeface="QALLPO+DengXian Regular"/>
                <a:cs typeface="QALLPO+DengXian Regular"/>
              </a:rPr>
              <a:t>、</a:t>
            </a:r>
            <a:r>
              <a:rPr sz="1600">
                <a:solidFill>
                  <a:srgbClr val="2E75B6"/>
                </a:solidFill>
                <a:latin typeface="VJURGE+DengXian Regular"/>
                <a:cs typeface="VJURGE+DengXian Regular"/>
              </a:rPr>
              <a:t>F9</a:t>
            </a:r>
            <a:r>
              <a:rPr sz="1600">
                <a:solidFill>
                  <a:srgbClr val="2E75B6"/>
                </a:solidFill>
                <a:latin typeface="QALLPO+DengXian Regular"/>
                <a:cs typeface="QALLPO+DengXian 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145</Paragraphs>
  <Slides>16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34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baseType="lpstr" size="51">
      <vt:lpstr>Arial</vt:lpstr>
      <vt:lpstr>Calibri</vt:lpstr>
      <vt:lpstr>BMTAGS+DengXian Regular</vt:lpstr>
      <vt:lpstr>Microsoft YaHei</vt:lpstr>
      <vt:lpstr>RFNNCL+DengXian Regular</vt:lpstr>
      <vt:lpstr>Times New Roman</vt:lpstr>
      <vt:lpstr>DengXian</vt:lpstr>
      <vt:lpstr>KaiTi</vt:lpstr>
      <vt:lpstr>DengXian Light</vt:lpstr>
      <vt:lpstr>CILEHJ+DengXian Regular</vt:lpstr>
      <vt:lpstr>VISQPK+DengXian Regular</vt:lpstr>
      <vt:lpstr>BPFTOR+DengXian Regular</vt:lpstr>
      <vt:lpstr>VMLTPQ+DengXian Regular</vt:lpstr>
      <vt:lpstr>DGEDEG+DengXian Regular</vt:lpstr>
      <vt:lpstr>NHFARB+DengXian Regular</vt:lpstr>
      <vt:lpstr>LQHLSN+DengXian Regular</vt:lpstr>
      <vt:lpstr>EHUDHE+DengXian Regular</vt:lpstr>
      <vt:lpstr>LGLMGL+DengXian Regular</vt:lpstr>
      <vt:lpstr>OTTTBQ+DengXian Regular</vt:lpstr>
      <vt:lpstr>VTRMMH+DengXian Regular</vt:lpstr>
      <vt:lpstr>QALLPO+DengXian Regular</vt:lpstr>
      <vt:lpstr>VJURGE+DengXian Regular</vt:lpstr>
      <vt:lpstr>QRQIRF+DengXian Regular</vt:lpstr>
      <vt:lpstr>QQLCCO+DengXian Regular</vt:lpstr>
      <vt:lpstr>LWCQHI+DengXian Regular</vt:lpstr>
      <vt:lpstr>SVMEFC+DengXian Regular</vt:lpstr>
      <vt:lpstr>GGQVFF+DengXian Regular</vt:lpstr>
      <vt:lpstr>CQHHLI+DengXian Regular</vt:lpstr>
      <vt:lpstr>OGEURL+DengXian Regular</vt:lpstr>
      <vt:lpstr>FSLOWM+DengXian Regular</vt:lpstr>
      <vt:lpstr>HQSSJF+DengXian Regular</vt:lpstr>
      <vt:lpstr>FVTBBP+DengXian Regular</vt:lpstr>
      <vt:lpstr>RLGFRK+DengXian Regular</vt:lpstr>
      <vt:lpstr>FWERCC+DengXian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2021-05-13T11:26:19.687</cp:lastPrinted>
  <dcterms:created xsi:type="dcterms:W3CDTF">2021-05-13T03:26:19Z</dcterms:created>
  <dcterms:modified xsi:type="dcterms:W3CDTF">2021-05-13T03:26:20Z</dcterms:modified>
</cp:coreProperties>
</file>