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fntdata" ContentType="application/x-fontdata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0.6-->
<p:presentation xmlns:r="http://schemas.openxmlformats.org/officeDocument/2006/relationships" xmlns:a="http://schemas.openxmlformats.org/drawingml/2006/main" xmlns:p="http://schemas.openxmlformats.org/presentationml/2006/main" embedTrueTypeFonts="1" saveSubsetFonts="1">
  <p:sldMasterIdLst>
    <p:sldMasterId id="2147483648" r:id="rId1"/>
    <p:sldMasterId id="2147483661" r:id="rId2"/>
    <p:sldMasterId id="2147483663" r:id="rId3"/>
    <p:sldMasterId id="2147483665" r:id="rId4"/>
    <p:sldMasterId id="2147483677" r:id="rId5"/>
    <p:sldMasterId id="2147483679" r:id="rId6"/>
    <p:sldMasterId id="2147483681" r:id="rId7"/>
    <p:sldMasterId id="2147483683" r:id="rId8"/>
    <p:sldMasterId id="2147483685" r:id="rId9"/>
    <p:sldMasterId id="2147483687" r:id="rId10"/>
    <p:sldMasterId id="2147483689" r:id="rId11"/>
    <p:sldMasterId id="2147483691" r:id="rId12"/>
    <p:sldMasterId id="2147483693" r:id="rId13"/>
    <p:sldMasterId id="2147483695" r:id="rId14"/>
    <p:sldMasterId id="2147483697" r:id="rId15"/>
    <p:sldMasterId id="2147483699" r:id="rId16"/>
    <p:sldMasterId id="2147483701" r:id="rId17"/>
    <p:sldMasterId id="2147483703" r:id="rId18"/>
    <p:sldMasterId id="2147483705" r:id="rId19"/>
    <p:sldMasterId id="2147483707" r:id="rId20"/>
    <p:sldMasterId id="2147483709" r:id="rId21"/>
    <p:sldMasterId id="2147483711" r:id="rId22"/>
    <p:sldMasterId id="2147483713" r:id="rId23"/>
    <p:sldMasterId id="2147483715" r:id="rId24"/>
    <p:sldMasterId id="2147483717" r:id="rId25"/>
    <p:sldMasterId id="2147483719" r:id="rId26"/>
    <p:sldMasterId id="2147483721" r:id="rId27"/>
    <p:sldMasterId id="2147483723" r:id="rId28"/>
    <p:sldMasterId id="2147483725" r:id="rId29"/>
    <p:sldMasterId id="2147483727" r:id="rId30"/>
    <p:sldMasterId id="2147483729" r:id="rId31"/>
    <p:sldMasterId id="2147483731" r:id="rId32"/>
    <p:sldMasterId id="2147483733" r:id="rId33"/>
    <p:sldMasterId id="2147483735" r:id="rId34"/>
    <p:sldMasterId id="2147483737" r:id="rId35"/>
    <p:sldMasterId id="2147483739" r:id="rId36"/>
  </p:sldMasterIdLst>
  <p:sldIdLst>
    <p:sldId id="259" r:id="rId37"/>
    <p:sldId id="262" r:id="rId38"/>
    <p:sldId id="265" r:id="rId39"/>
    <p:sldId id="268" r:id="rId40"/>
    <p:sldId id="271" r:id="rId41"/>
    <p:sldId id="274" r:id="rId42"/>
    <p:sldId id="277" r:id="rId43"/>
    <p:sldId id="280" r:id="rId44"/>
    <p:sldId id="283" r:id="rId45"/>
    <p:sldId id="286" r:id="rId46"/>
    <p:sldId id="289" r:id="rId47"/>
    <p:sldId id="292" r:id="rId48"/>
    <p:sldId id="295" r:id="rId49"/>
    <p:sldId id="298" r:id="rId50"/>
    <p:sldId id="301" r:id="rId51"/>
    <p:sldId id="304" r:id="rId52"/>
    <p:sldId id="307" r:id="rId53"/>
    <p:sldId id="310" r:id="rId54"/>
    <p:sldId id="313" r:id="rId55"/>
    <p:sldId id="316" r:id="rId56"/>
    <p:sldId id="319" r:id="rId57"/>
    <p:sldId id="322" r:id="rId58"/>
    <p:sldId id="325" r:id="rId59"/>
    <p:sldId id="328" r:id="rId60"/>
    <p:sldId id="331" r:id="rId61"/>
    <p:sldId id="334" r:id="rId62"/>
    <p:sldId id="337" r:id="rId63"/>
    <p:sldId id="340" r:id="rId64"/>
    <p:sldId id="343" r:id="rId65"/>
    <p:sldId id="346" r:id="rId66"/>
    <p:sldId id="349" r:id="rId67"/>
    <p:sldId id="352" r:id="rId68"/>
    <p:sldId id="355" r:id="rId69"/>
    <p:sldId id="358" r:id="rId70"/>
    <p:sldId id="361" r:id="rId71"/>
  </p:sldIdLst>
  <p:sldSz cx="9144000" cy="6858000" type="screen4x3"/>
  <p:notesSz cx="6858000" cy="9144000"/>
  <p:embeddedFontLst>
    <p:embeddedFont>
      <p:font typeface="LFLNSC+MicrosoftYaHeiLight"/>
      <p:regular r:id="rId73"/>
    </p:embeddedFont>
    <p:embeddedFont>
      <p:font typeface="NARVFH+MicrosoftYaHei"/>
      <p:regular r:id="rId74"/>
    </p:embeddedFont>
    <p:embeddedFont>
      <p:font typeface="LRVTCU+DengXian-Regular"/>
      <p:regular r:id="rId75"/>
    </p:embeddedFont>
    <p:embeddedFont>
      <p:font typeface="MOSRUV+KaiTi"/>
      <p:regular r:id="rId76"/>
    </p:embeddedFont>
    <p:embeddedFont>
      <p:font typeface="UWRAQL+ArialMT"/>
      <p:regular r:id="rId77"/>
    </p:embeddedFont>
    <p:embeddedFont>
      <p:font typeface="GISCTH+DengXian-Light"/>
      <p:regular r:id="rId78"/>
    </p:embeddedFont>
    <p:embeddedFont>
      <p:font typeface="ASDOAE+DengXian-Light"/>
      <p:regular r:id="rId79"/>
    </p:embeddedFont>
    <p:embeddedFont>
      <p:font typeface="DIDVVS+DengXian-Regular"/>
      <p:regular r:id="rId80"/>
    </p:embeddedFont>
    <p:embeddedFont>
      <p:font typeface="TATGSO+DengXian-Light"/>
      <p:regular r:id="rId81"/>
    </p:embeddedFont>
    <p:embeddedFont>
      <p:font typeface="PCVKQM+DengXian-Regular"/>
      <p:regular r:id="rId82"/>
    </p:embeddedFont>
    <p:embeddedFont>
      <p:font typeface="PAMAIF+DengXian-Regular"/>
      <p:regular r:id="rId83"/>
    </p:embeddedFont>
    <p:embeddedFont>
      <p:font typeface="STIDAS+DengXian-Regular"/>
      <p:regular r:id="rId84"/>
    </p:embeddedFont>
    <p:embeddedFont>
      <p:font typeface="QRUQJK+DengXian-Light"/>
      <p:regular r:id="rId85"/>
    </p:embeddedFont>
    <p:embeddedFont>
      <p:font typeface="HTSRKK+DengXian-Regular"/>
      <p:regular r:id="rId86"/>
    </p:embeddedFont>
    <p:embeddedFont>
      <p:font typeface="FRLMVS+CambriaMath"/>
      <p:regular r:id="rId87"/>
    </p:embeddedFont>
    <p:embeddedFont>
      <p:font typeface="FWJBRN+CambriaMath"/>
      <p:regular r:id="rId88"/>
    </p:embeddedFont>
    <p:embeddedFont>
      <p:font typeface="BEAOLN+DengXian-Regular"/>
      <p:regular r:id="rId89"/>
    </p:embeddedFont>
    <p:embeddedFont>
      <p:font typeface="WTCBOO+DengXian-Light"/>
      <p:regular r:id="rId90"/>
    </p:embeddedFont>
    <p:embeddedFont>
      <p:font typeface="AWUMRJ+DengXian-Regular"/>
      <p:regular r:id="rId91"/>
    </p:embeddedFont>
    <p:embeddedFont>
      <p:font typeface="QAPNOR+DengXian-Regular"/>
      <p:regular r:id="rId92"/>
    </p:embeddedFont>
    <p:embeddedFont>
      <p:font typeface="IRTTFH+DengXian-Regular"/>
      <p:regular r:id="rId93"/>
    </p:embeddedFont>
    <p:embeddedFont>
      <p:font typeface="MFBJEG+DengXian-Light"/>
      <p:regular r:id="rId94"/>
    </p:embeddedFont>
    <p:embeddedFont>
      <p:font typeface="HDLEAV+DengXian-Regular"/>
      <p:regular r:id="rId95"/>
    </p:embeddedFont>
    <p:embeddedFont>
      <p:font typeface="TBUNCN+DengXian-Regular"/>
      <p:regular r:id="rId96"/>
    </p:embeddedFont>
    <p:embeddedFont>
      <p:font typeface="EKQPDM+DengXian-Regular"/>
      <p:regular r:id="rId97"/>
    </p:embeddedFont>
    <p:embeddedFont>
      <p:font typeface="JENBIK+DengXian-Light"/>
      <p:regular r:id="rId98"/>
    </p:embeddedFont>
    <p:embeddedFont>
      <p:font typeface="SLRHFD+DengXian-Regular"/>
      <p:regular r:id="rId99"/>
    </p:embeddedFont>
    <p:embeddedFont>
      <p:font typeface="RNPGWL+DengXian-Regular"/>
      <p:regular r:id="rId100"/>
    </p:embeddedFont>
    <p:embeddedFont>
      <p:font typeface="QFPWGB+DengXian-Regular"/>
      <p:regular r:id="rId101"/>
    </p:embeddedFont>
    <p:embeddedFont>
      <p:font typeface="GFMHIC+DengXian-Regular"/>
      <p:regular r:id="rId102"/>
    </p:embeddedFont>
    <p:embeddedFont>
      <p:font typeface="VRMSDS+DengXian-Light"/>
      <p:regular r:id="rId103"/>
    </p:embeddedFont>
    <p:embeddedFont>
      <p:font typeface="VVMSNA+DengXian-Regular"/>
      <p:regular r:id="rId104"/>
    </p:embeddedFont>
    <p:embeddedFont>
      <p:font typeface="IMTQVJ+DengXian-Regular"/>
      <p:regular r:id="rId105"/>
    </p:embeddedFont>
    <p:embeddedFont>
      <p:font typeface="GKKKNB+DengXian-Regular"/>
      <p:regular r:id="rId106"/>
    </p:embeddedFont>
    <p:embeddedFont>
      <p:font typeface="PUQNSN+DengXian-Light"/>
      <p:regular r:id="rId107"/>
    </p:embeddedFont>
    <p:embeddedFont>
      <p:font typeface="IMTJIT+DengXian-Regular"/>
      <p:regular r:id="rId108"/>
    </p:embeddedFont>
    <p:embeddedFont>
      <p:font typeface="AHQOFF+DengXian-Regular"/>
      <p:regular r:id="rId109"/>
    </p:embeddedFont>
    <p:embeddedFont>
      <p:font typeface="SWTVAM+CambriaMath"/>
      <p:regular r:id="rId110"/>
    </p:embeddedFont>
    <p:embeddedFont>
      <p:font typeface="RRNUGM+CambriaMath"/>
      <p:regular r:id="rId111"/>
    </p:embeddedFont>
    <p:embeddedFont>
      <p:font typeface="KWTBTB+DengXian-Light"/>
      <p:regular r:id="rId112"/>
    </p:embeddedFont>
    <p:embeddedFont>
      <p:font typeface="CBQOLV+DengXian-Regular"/>
      <p:regular r:id="rId113"/>
    </p:embeddedFont>
    <p:embeddedFont>
      <p:font typeface="TFJKGS+DengXian-Regular"/>
      <p:regular r:id="rId114"/>
    </p:embeddedFont>
    <p:embeddedFont>
      <p:font typeface="HFOVSS+CambriaMath"/>
      <p:regular r:id="rId115"/>
    </p:embeddedFont>
    <p:embeddedFont>
      <p:font typeface="EHIILH+CambriaMath"/>
      <p:regular r:id="rId116"/>
    </p:embeddedFont>
    <p:embeddedFont>
      <p:font typeface="SDUQTA+DengXian-Light"/>
      <p:regular r:id="rId117"/>
    </p:embeddedFont>
    <p:embeddedFont>
      <p:font typeface="QLDARN+DengXian-Regular"/>
      <p:regular r:id="rId118"/>
    </p:embeddedFont>
    <p:embeddedFont>
      <p:font typeface="JVACAL+DengXian-Regular"/>
      <p:regular r:id="rId119"/>
    </p:embeddedFont>
    <p:embeddedFont>
      <p:font typeface="TMTUIS+CambriaMath"/>
      <p:regular r:id="rId120"/>
    </p:embeddedFont>
    <p:embeddedFont>
      <p:font typeface="KONGBC+CambriaMath"/>
      <p:regular r:id="rId121"/>
    </p:embeddedFont>
    <p:embeddedFont>
      <p:font typeface="FQBJNB+DengXian-Light"/>
      <p:regular r:id="rId122"/>
    </p:embeddedFont>
    <p:embeddedFont>
      <p:font typeface="WOHSFR+DengXian-Regular"/>
      <p:regular r:id="rId123"/>
    </p:embeddedFont>
    <p:embeddedFont>
      <p:font typeface="UDHIVE+DengXian-Regular"/>
      <p:regular r:id="rId124"/>
    </p:embeddedFont>
    <p:embeddedFont>
      <p:font typeface="OQBNOD+DengXian-Light"/>
      <p:regular r:id="rId125"/>
    </p:embeddedFont>
    <p:embeddedFont>
      <p:font typeface="CHHRWQ+DengXian-Regular"/>
      <p:regular r:id="rId126"/>
    </p:embeddedFont>
    <p:embeddedFont>
      <p:font typeface="KEONTG+DengXian-Regular"/>
      <p:regular r:id="rId127"/>
    </p:embeddedFont>
    <p:embeddedFont>
      <p:font typeface="SHFLFQ+CambriaMath"/>
      <p:regular r:id="rId128"/>
    </p:embeddedFont>
    <p:embeddedFont>
      <p:font typeface="NDINFA+CambriaMath"/>
      <p:regular r:id="rId129"/>
    </p:embeddedFont>
    <p:embeddedFont>
      <p:font typeface="UNLRUO+DengXian-Regular"/>
      <p:regular r:id="rId130"/>
    </p:embeddedFont>
    <p:embeddedFont>
      <p:font typeface="ABNDMN+DengXian-Light"/>
      <p:regular r:id="rId131"/>
    </p:embeddedFont>
    <p:embeddedFont>
      <p:font typeface="FQKVOI+DengXian-Regular"/>
      <p:regular r:id="rId132"/>
    </p:embeddedFont>
    <p:embeddedFont>
      <p:font typeface="WNFUDS+DengXian-Regular"/>
      <p:regular r:id="rId133"/>
    </p:embeddedFont>
    <p:embeddedFont>
      <p:font typeface="OMMWOD+DengXian-Light"/>
      <p:regular r:id="rId134"/>
    </p:embeddedFont>
    <p:embeddedFont>
      <p:font typeface="BPETFC+DengXian-Regular"/>
      <p:regular r:id="rId135"/>
    </p:embeddedFont>
    <p:embeddedFont>
      <p:font typeface="VFTGNT+DengXian-Regular"/>
      <p:regular r:id="rId136"/>
    </p:embeddedFont>
    <p:embeddedFont>
      <p:font typeface="GBOLLJ+DengXian-Light"/>
      <p:regular r:id="rId137"/>
    </p:embeddedFont>
    <p:embeddedFont>
      <p:font typeface="MSURBT+DengXian-Regular"/>
      <p:regular r:id="rId138"/>
    </p:embeddedFont>
    <p:embeddedFont>
      <p:font typeface="JUKNLU+DengXian-Regular"/>
      <p:regular r:id="rId139"/>
    </p:embeddedFont>
    <p:embeddedFont>
      <p:font typeface="APWVQN+DengXian-Regular"/>
      <p:regular r:id="rId140"/>
    </p:embeddedFont>
    <p:embeddedFont>
      <p:font typeface="FQQJDW+DengXian-Regular"/>
      <p:regular r:id="rId141"/>
    </p:embeddedFont>
    <p:embeddedFont>
      <p:font typeface="JOHUBE+DengXian-Light"/>
      <p:regular r:id="rId142"/>
    </p:embeddedFont>
    <p:embeddedFont>
      <p:font typeface="MSRNFS+DengXian-Regular"/>
      <p:regular r:id="rId143"/>
    </p:embeddedFont>
    <p:embeddedFont>
      <p:font typeface="KTCCRG+DengXian-Light"/>
      <p:regular r:id="rId144"/>
    </p:embeddedFont>
    <p:embeddedFont>
      <p:font typeface="URKVES+DengXian-Regular"/>
      <p:regular r:id="rId145"/>
    </p:embeddedFont>
    <p:embeddedFont>
      <p:font typeface="HCAOIJ+DengXian-Regular"/>
      <p:regular r:id="rId146"/>
    </p:embeddedFont>
    <p:embeddedFont>
      <p:font typeface="RTPFQE+DengXian-Regular"/>
      <p:regular r:id="rId147"/>
    </p:embeddedFont>
    <p:embeddedFont>
      <p:font typeface="TEVIEK+DengXian-Light"/>
      <p:regular r:id="rId148"/>
    </p:embeddedFont>
    <p:embeddedFont>
      <p:font typeface="RKCIFG+DengXian-Regular"/>
      <p:regular r:id="rId149"/>
    </p:embeddedFont>
    <p:embeddedFont>
      <p:font typeface="BAWLLN+DengXian-Regular"/>
      <p:regular r:id="rId150"/>
    </p:embeddedFont>
    <p:embeddedFont>
      <p:font typeface="PMHPQQ+DengXian-Regular"/>
      <p:regular r:id="rId151"/>
    </p:embeddedFont>
    <p:embeddedFont>
      <p:font typeface="LCEBFJ+DengXian-Light"/>
      <p:regular r:id="rId152"/>
    </p:embeddedFont>
    <p:embeddedFont>
      <p:font typeface="KQDKVJ+DengXian-Regular"/>
      <p:regular r:id="rId153"/>
    </p:embeddedFont>
    <p:embeddedFont>
      <p:font typeface="RCEEHS+DengXian-Regular"/>
      <p:regular r:id="rId154"/>
    </p:embeddedFont>
    <p:embeddedFont>
      <p:font typeface="NOIIWG+DengXian-Regular"/>
      <p:regular r:id="rId155"/>
    </p:embeddedFont>
    <p:embeddedFont>
      <p:font typeface="KPTAWE+DengXian-Light"/>
      <p:regular r:id="rId156"/>
    </p:embeddedFont>
    <p:embeddedFont>
      <p:font typeface="PHLADK+DengXian-Regular"/>
      <p:regular r:id="rId157"/>
    </p:embeddedFont>
    <p:embeddedFont>
      <p:font typeface="JNRWKH+DengXian-Regular"/>
      <p:regular r:id="rId158"/>
    </p:embeddedFont>
    <p:embeddedFont>
      <p:font typeface="FDKALU+CambriaMath"/>
      <p:regular r:id="rId159"/>
    </p:embeddedFont>
    <p:embeddedFont>
      <p:font typeface="PFFEWI+CambriaMath"/>
      <p:regular r:id="rId160"/>
    </p:embeddedFont>
    <p:embeddedFont>
      <p:font typeface="AFEQWP+DengXian-Light"/>
      <p:regular r:id="rId161"/>
    </p:embeddedFont>
    <p:embeddedFont>
      <p:font typeface="MWBWOV+DengXian-Regular"/>
      <p:regular r:id="rId162"/>
    </p:embeddedFont>
    <p:embeddedFont>
      <p:font typeface="FHVGMF+DengXian-Regular"/>
      <p:regular r:id="rId163"/>
    </p:embeddedFont>
    <p:embeddedFont>
      <p:font typeface="VQRLWV+DengXian-Regular"/>
      <p:regular r:id="rId164"/>
    </p:embeddedFont>
    <p:embeddedFont>
      <p:font typeface="UHTPUR+DengXian-Light"/>
      <p:regular r:id="rId165"/>
    </p:embeddedFont>
    <p:embeddedFont>
      <p:font typeface="BORHTW+DengXian-Regular"/>
      <p:regular r:id="rId166"/>
    </p:embeddedFont>
    <p:embeddedFont>
      <p:font typeface="PNCGFS+DengXian-Regular"/>
      <p:regular r:id="rId167"/>
    </p:embeddedFont>
    <p:embeddedFont>
      <p:font typeface="EKPCIL+DengXian-Regular"/>
      <p:regular r:id="rId168"/>
    </p:embeddedFont>
    <p:embeddedFont>
      <p:font typeface="KTGCBP+DengXian-Light"/>
      <p:regular r:id="rId169"/>
    </p:embeddedFont>
    <p:embeddedFont>
      <p:font typeface="IEGETC+DengXian-Regular"/>
      <p:regular r:id="rId170"/>
    </p:embeddedFont>
    <p:embeddedFont>
      <p:font typeface="NUSRWD+DengXian-Regular"/>
      <p:regular r:id="rId171"/>
    </p:embeddedFont>
    <p:embeddedFont>
      <p:font typeface="BEEMAT+DengXian-Regular"/>
      <p:regular r:id="rId172"/>
    </p:embeddedFont>
    <p:embeddedFont>
      <p:font typeface="OOLRCO+DengXian-Regular"/>
      <p:regular r:id="rId173"/>
    </p:embeddedFont>
    <p:embeddedFont>
      <p:font typeface="COPECW+DengXian-Regular"/>
      <p:regular r:id="rId174"/>
    </p:embeddedFont>
    <p:embeddedFont>
      <p:font typeface="OEOHGM+DengXian-Light"/>
      <p:regular r:id="rId175"/>
    </p:embeddedFont>
    <p:embeddedFont>
      <p:font typeface="NCCJKO+DengXian-Regular"/>
      <p:regular r:id="rId176"/>
    </p:embeddedFont>
    <p:embeddedFont>
      <p:font typeface="HORCBE+DengXian-Regular"/>
      <p:regular r:id="rId177"/>
    </p:embeddedFont>
    <p:embeddedFont>
      <p:font typeface="STGKKN+DengXian-Regular"/>
      <p:regular r:id="rId178"/>
    </p:embeddedFont>
    <p:embeddedFont>
      <p:font typeface="NFFQMI+DengXian-Regular"/>
      <p:regular r:id="rId179"/>
    </p:embeddedFont>
    <p:embeddedFont>
      <p:font typeface="MGHWGW+DengXian-Regular"/>
      <p:regular r:id="rId180"/>
    </p:embeddedFont>
    <p:embeddedFont>
      <p:font typeface="FKAFBV+DengXian-Light"/>
      <p:regular r:id="rId181"/>
    </p:embeddedFont>
    <p:embeddedFont>
      <p:font typeface="KKIGNI+DengXian-Regular"/>
      <p:regular r:id="rId182"/>
    </p:embeddedFont>
    <p:embeddedFont>
      <p:font typeface="GVGNOS+DengXian-Regular"/>
      <p:regular r:id="rId183"/>
    </p:embeddedFont>
    <p:embeddedFont>
      <p:font typeface="PTKWMV+DengXian-Regular"/>
      <p:regular r:id="rId184"/>
    </p:embeddedFont>
    <p:embeddedFont>
      <p:font typeface="DFKURF+DengXian-Regular"/>
      <p:regular r:id="rId185"/>
    </p:embeddedFont>
    <p:embeddedFont>
      <p:font typeface="RRVQBG+DengXian-Light"/>
      <p:regular r:id="rId186"/>
    </p:embeddedFont>
    <p:embeddedFont>
      <p:font typeface="HRFEHF+DengXian-Regular"/>
      <p:regular r:id="rId187"/>
    </p:embeddedFont>
    <p:embeddedFont>
      <p:font typeface="CSQBNM+DengXian-Light"/>
      <p:regular r:id="rId188"/>
    </p:embeddedFont>
    <p:embeddedFont>
      <p:font typeface="QHCKNG+DengXian-Regular"/>
      <p:regular r:id="rId189"/>
    </p:embeddedFont>
    <p:embeddedFont>
      <p:font typeface="HGCQQS+DengXian-Regular"/>
      <p:regular r:id="rId190"/>
    </p:embeddedFont>
    <p:embeddedFont>
      <p:font typeface="BKGGHS+DengXian-Regular"/>
      <p:regular r:id="rId191"/>
    </p:embeddedFont>
    <p:embeddedFont>
      <p:font typeface="DWUTJC+DengXian-Light"/>
      <p:regular r:id="rId192"/>
    </p:embeddedFont>
    <p:embeddedFont>
      <p:font typeface="DLCLTC+DengXian-Regular"/>
      <p:regular r:id="rId193"/>
    </p:embeddedFont>
    <p:embeddedFont>
      <p:font typeface="SLIFSA+DengXian-Regular"/>
      <p:regular r:id="rId194"/>
    </p:embeddedFont>
    <p:embeddedFont>
      <p:font typeface="KPKARC+DengXian-Regular"/>
      <p:regular r:id="rId195"/>
    </p:embeddedFont>
    <p:embeddedFont>
      <p:font typeface="GPBEGH+CambriaMath"/>
      <p:regular r:id="rId196"/>
    </p:embeddedFont>
    <p:embeddedFont>
      <p:font typeface="LHQGIW+CambriaMath"/>
      <p:regular r:id="rId197"/>
    </p:embeddedFont>
    <p:embeddedFont>
      <p:font typeface="FUEMVE+DengXian-Light"/>
      <p:regular r:id="rId198"/>
    </p:embeddedFont>
    <p:embeddedFont>
      <p:font typeface="RWSTTM+DengXian-Regular"/>
      <p:regular r:id="rId199"/>
    </p:embeddedFont>
    <p:embeddedFont>
      <p:font typeface="UVJEPS+DengXian-Regular"/>
      <p:regular r:id="rId200"/>
    </p:embeddedFont>
    <p:embeddedFont>
      <p:font typeface="OQLSOJ+DengXian-Regular"/>
      <p:regular r:id="rId201"/>
    </p:embeddedFont>
    <p:embeddedFont>
      <p:font typeface="SOMBHQ+CambriaMath"/>
      <p:regular r:id="rId202"/>
    </p:embeddedFont>
    <p:embeddedFont>
      <p:font typeface="WWSAJO+CambriaMath"/>
      <p:regular r:id="rId203"/>
    </p:embeddedFont>
    <p:embeddedFont>
      <p:font typeface="PAFDQE+DengXian-Light"/>
      <p:regular r:id="rId204"/>
    </p:embeddedFont>
    <p:embeddedFont>
      <p:font typeface="UEFILA+DengXian-Regular"/>
      <p:regular r:id="rId205"/>
    </p:embeddedFont>
    <p:embeddedFont>
      <p:font typeface="TBTVUC+DengXian-Regular"/>
      <p:regular r:id="rId206"/>
    </p:embeddedFont>
    <p:embeddedFont>
      <p:font typeface="IBKBCE+DengXian-Regular"/>
      <p:regular r:id="rId207"/>
    </p:embeddedFont>
    <p:embeddedFont>
      <p:font typeface="QRFVVC+CambriaMath"/>
      <p:regular r:id="rId208"/>
    </p:embeddedFont>
    <p:embeddedFont>
      <p:font typeface="CITPIF+CambriaMath"/>
      <p:regular r:id="rId209"/>
    </p:embeddedFont>
    <p:embeddedFont>
      <p:font typeface="JNRAAV+DengXian-Light"/>
      <p:regular r:id="rId210"/>
    </p:embeddedFont>
    <p:embeddedFont>
      <p:font typeface="APKCNW+DengXian-Regular"/>
      <p:regular r:id="rId211"/>
    </p:embeddedFont>
    <p:embeddedFont>
      <p:font typeface="QPLGSV+DengXian-Regular"/>
      <p:regular r:id="rId212"/>
    </p:embeddedFont>
    <p:embeddedFont>
      <p:font typeface="MPWTTW+DengXian-Regular"/>
      <p:regular r:id="rId213"/>
    </p:embeddedFont>
    <p:embeddedFont>
      <p:font typeface="ORBING+DengXian-Regular"/>
      <p:regular r:id="rId214"/>
    </p:embeddedFont>
    <p:embeddedFont>
      <p:font typeface="LTOGGL+CambriaMath"/>
      <p:regular r:id="rId215"/>
    </p:embeddedFont>
    <p:embeddedFont>
      <p:font typeface="NCQCAP+CambriaMath"/>
      <p:regular r:id="rId216"/>
    </p:embeddedFont>
  </p:embeddedFontLst>
  <p:custDataLst>
    <p:tags r:id="rId7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Master" Target="slideMasters/slideMaster10.xml" /><Relationship Id="rId100" Type="http://schemas.openxmlformats.org/officeDocument/2006/relationships/font" Target="fonts/font28.fntdata" /><Relationship Id="rId101" Type="http://schemas.openxmlformats.org/officeDocument/2006/relationships/font" Target="fonts/font29.fntdata" /><Relationship Id="rId102" Type="http://schemas.openxmlformats.org/officeDocument/2006/relationships/font" Target="fonts/font30.fntdata" /><Relationship Id="rId103" Type="http://schemas.openxmlformats.org/officeDocument/2006/relationships/font" Target="fonts/font31.fntdata" /><Relationship Id="rId104" Type="http://schemas.openxmlformats.org/officeDocument/2006/relationships/font" Target="fonts/font32.fntdata" /><Relationship Id="rId105" Type="http://schemas.openxmlformats.org/officeDocument/2006/relationships/font" Target="fonts/font33.fntdata" /><Relationship Id="rId106" Type="http://schemas.openxmlformats.org/officeDocument/2006/relationships/font" Target="fonts/font34.fntdata" /><Relationship Id="rId107" Type="http://schemas.openxmlformats.org/officeDocument/2006/relationships/font" Target="fonts/font35.fntdata" /><Relationship Id="rId108" Type="http://schemas.openxmlformats.org/officeDocument/2006/relationships/font" Target="fonts/font36.fntdata" /><Relationship Id="rId109" Type="http://schemas.openxmlformats.org/officeDocument/2006/relationships/font" Target="fonts/font37.fntdata" /><Relationship Id="rId11" Type="http://schemas.openxmlformats.org/officeDocument/2006/relationships/slideMaster" Target="slideMasters/slideMaster11.xml" /><Relationship Id="rId110" Type="http://schemas.openxmlformats.org/officeDocument/2006/relationships/font" Target="fonts/font38.fntdata" /><Relationship Id="rId111" Type="http://schemas.openxmlformats.org/officeDocument/2006/relationships/font" Target="fonts/font39.fntdata" /><Relationship Id="rId112" Type="http://schemas.openxmlformats.org/officeDocument/2006/relationships/font" Target="fonts/font40.fntdata" /><Relationship Id="rId113" Type="http://schemas.openxmlformats.org/officeDocument/2006/relationships/font" Target="fonts/font41.fntdata" /><Relationship Id="rId114" Type="http://schemas.openxmlformats.org/officeDocument/2006/relationships/font" Target="fonts/font42.fntdata" /><Relationship Id="rId115" Type="http://schemas.openxmlformats.org/officeDocument/2006/relationships/font" Target="fonts/font43.fntdata" /><Relationship Id="rId116" Type="http://schemas.openxmlformats.org/officeDocument/2006/relationships/font" Target="fonts/font44.fntdata" /><Relationship Id="rId117" Type="http://schemas.openxmlformats.org/officeDocument/2006/relationships/font" Target="fonts/font45.fntdata" /><Relationship Id="rId118" Type="http://schemas.openxmlformats.org/officeDocument/2006/relationships/font" Target="fonts/font46.fntdata" /><Relationship Id="rId119" Type="http://schemas.openxmlformats.org/officeDocument/2006/relationships/font" Target="fonts/font47.fntdata" /><Relationship Id="rId12" Type="http://schemas.openxmlformats.org/officeDocument/2006/relationships/slideMaster" Target="slideMasters/slideMaster12.xml" /><Relationship Id="rId120" Type="http://schemas.openxmlformats.org/officeDocument/2006/relationships/font" Target="fonts/font48.fntdata" /><Relationship Id="rId121" Type="http://schemas.openxmlformats.org/officeDocument/2006/relationships/font" Target="fonts/font49.fntdata" /><Relationship Id="rId122" Type="http://schemas.openxmlformats.org/officeDocument/2006/relationships/font" Target="fonts/font50.fntdata" /><Relationship Id="rId123" Type="http://schemas.openxmlformats.org/officeDocument/2006/relationships/font" Target="fonts/font51.fntdata" /><Relationship Id="rId124" Type="http://schemas.openxmlformats.org/officeDocument/2006/relationships/font" Target="fonts/font52.fntdata" /><Relationship Id="rId125" Type="http://schemas.openxmlformats.org/officeDocument/2006/relationships/font" Target="fonts/font53.fntdata" /><Relationship Id="rId126" Type="http://schemas.openxmlformats.org/officeDocument/2006/relationships/font" Target="fonts/font54.fntdata" /><Relationship Id="rId127" Type="http://schemas.openxmlformats.org/officeDocument/2006/relationships/font" Target="fonts/font55.fntdata" /><Relationship Id="rId128" Type="http://schemas.openxmlformats.org/officeDocument/2006/relationships/font" Target="fonts/font56.fntdata" /><Relationship Id="rId129" Type="http://schemas.openxmlformats.org/officeDocument/2006/relationships/font" Target="fonts/font57.fntdata" /><Relationship Id="rId13" Type="http://schemas.openxmlformats.org/officeDocument/2006/relationships/slideMaster" Target="slideMasters/slideMaster13.xml" /><Relationship Id="rId130" Type="http://schemas.openxmlformats.org/officeDocument/2006/relationships/font" Target="fonts/font58.fntdata" /><Relationship Id="rId131" Type="http://schemas.openxmlformats.org/officeDocument/2006/relationships/font" Target="fonts/font59.fntdata" /><Relationship Id="rId132" Type="http://schemas.openxmlformats.org/officeDocument/2006/relationships/font" Target="fonts/font60.fntdata" /><Relationship Id="rId133" Type="http://schemas.openxmlformats.org/officeDocument/2006/relationships/font" Target="fonts/font61.fntdata" /><Relationship Id="rId134" Type="http://schemas.openxmlformats.org/officeDocument/2006/relationships/font" Target="fonts/font62.fntdata" /><Relationship Id="rId135" Type="http://schemas.openxmlformats.org/officeDocument/2006/relationships/font" Target="fonts/font63.fntdata" /><Relationship Id="rId136" Type="http://schemas.openxmlformats.org/officeDocument/2006/relationships/font" Target="fonts/font64.fntdata" /><Relationship Id="rId137" Type="http://schemas.openxmlformats.org/officeDocument/2006/relationships/font" Target="fonts/font65.fntdata" /><Relationship Id="rId138" Type="http://schemas.openxmlformats.org/officeDocument/2006/relationships/font" Target="fonts/font66.fntdata" /><Relationship Id="rId139" Type="http://schemas.openxmlformats.org/officeDocument/2006/relationships/font" Target="fonts/font67.fntdata" /><Relationship Id="rId14" Type="http://schemas.openxmlformats.org/officeDocument/2006/relationships/slideMaster" Target="slideMasters/slideMaster14.xml" /><Relationship Id="rId140" Type="http://schemas.openxmlformats.org/officeDocument/2006/relationships/font" Target="fonts/font68.fntdata" /><Relationship Id="rId141" Type="http://schemas.openxmlformats.org/officeDocument/2006/relationships/font" Target="fonts/font69.fntdata" /><Relationship Id="rId142" Type="http://schemas.openxmlformats.org/officeDocument/2006/relationships/font" Target="fonts/font70.fntdata" /><Relationship Id="rId143" Type="http://schemas.openxmlformats.org/officeDocument/2006/relationships/font" Target="fonts/font71.fntdata" /><Relationship Id="rId144" Type="http://schemas.openxmlformats.org/officeDocument/2006/relationships/font" Target="fonts/font72.fntdata" /><Relationship Id="rId145" Type="http://schemas.openxmlformats.org/officeDocument/2006/relationships/font" Target="fonts/font73.fntdata" /><Relationship Id="rId146" Type="http://schemas.openxmlformats.org/officeDocument/2006/relationships/font" Target="fonts/font74.fntdata" /><Relationship Id="rId147" Type="http://schemas.openxmlformats.org/officeDocument/2006/relationships/font" Target="fonts/font75.fntdata" /><Relationship Id="rId148" Type="http://schemas.openxmlformats.org/officeDocument/2006/relationships/font" Target="fonts/font76.fntdata" /><Relationship Id="rId149" Type="http://schemas.openxmlformats.org/officeDocument/2006/relationships/font" Target="fonts/font77.fntdata" /><Relationship Id="rId15" Type="http://schemas.openxmlformats.org/officeDocument/2006/relationships/slideMaster" Target="slideMasters/slideMaster15.xml" /><Relationship Id="rId150" Type="http://schemas.openxmlformats.org/officeDocument/2006/relationships/font" Target="fonts/font78.fntdata" /><Relationship Id="rId151" Type="http://schemas.openxmlformats.org/officeDocument/2006/relationships/font" Target="fonts/font79.fntdata" /><Relationship Id="rId152" Type="http://schemas.openxmlformats.org/officeDocument/2006/relationships/font" Target="fonts/font80.fntdata" /><Relationship Id="rId153" Type="http://schemas.openxmlformats.org/officeDocument/2006/relationships/font" Target="fonts/font81.fntdata" /><Relationship Id="rId154" Type="http://schemas.openxmlformats.org/officeDocument/2006/relationships/font" Target="fonts/font82.fntdata" /><Relationship Id="rId155" Type="http://schemas.openxmlformats.org/officeDocument/2006/relationships/font" Target="fonts/font83.fntdata" /><Relationship Id="rId156" Type="http://schemas.openxmlformats.org/officeDocument/2006/relationships/font" Target="fonts/font84.fntdata" /><Relationship Id="rId157" Type="http://schemas.openxmlformats.org/officeDocument/2006/relationships/font" Target="fonts/font85.fntdata" /><Relationship Id="rId158" Type="http://schemas.openxmlformats.org/officeDocument/2006/relationships/font" Target="fonts/font86.fntdata" /><Relationship Id="rId159" Type="http://schemas.openxmlformats.org/officeDocument/2006/relationships/font" Target="fonts/font87.fntdata" /><Relationship Id="rId16" Type="http://schemas.openxmlformats.org/officeDocument/2006/relationships/slideMaster" Target="slideMasters/slideMaster16.xml" /><Relationship Id="rId160" Type="http://schemas.openxmlformats.org/officeDocument/2006/relationships/font" Target="fonts/font88.fntdata" /><Relationship Id="rId161" Type="http://schemas.openxmlformats.org/officeDocument/2006/relationships/font" Target="fonts/font89.fntdata" /><Relationship Id="rId162" Type="http://schemas.openxmlformats.org/officeDocument/2006/relationships/font" Target="fonts/font90.fntdata" /><Relationship Id="rId163" Type="http://schemas.openxmlformats.org/officeDocument/2006/relationships/font" Target="fonts/font91.fntdata" /><Relationship Id="rId164" Type="http://schemas.openxmlformats.org/officeDocument/2006/relationships/font" Target="fonts/font92.fntdata" /><Relationship Id="rId165" Type="http://schemas.openxmlformats.org/officeDocument/2006/relationships/font" Target="fonts/font93.fntdata" /><Relationship Id="rId166" Type="http://schemas.openxmlformats.org/officeDocument/2006/relationships/font" Target="fonts/font94.fntdata" /><Relationship Id="rId167" Type="http://schemas.openxmlformats.org/officeDocument/2006/relationships/font" Target="fonts/font95.fntdata" /><Relationship Id="rId168" Type="http://schemas.openxmlformats.org/officeDocument/2006/relationships/font" Target="fonts/font96.fntdata" /><Relationship Id="rId169" Type="http://schemas.openxmlformats.org/officeDocument/2006/relationships/font" Target="fonts/font97.fntdata" /><Relationship Id="rId17" Type="http://schemas.openxmlformats.org/officeDocument/2006/relationships/slideMaster" Target="slideMasters/slideMaster17.xml" /><Relationship Id="rId170" Type="http://schemas.openxmlformats.org/officeDocument/2006/relationships/font" Target="fonts/font98.fntdata" /><Relationship Id="rId171" Type="http://schemas.openxmlformats.org/officeDocument/2006/relationships/font" Target="fonts/font99.fntdata" /><Relationship Id="rId172" Type="http://schemas.openxmlformats.org/officeDocument/2006/relationships/font" Target="fonts/font100.fntdata" /><Relationship Id="rId173" Type="http://schemas.openxmlformats.org/officeDocument/2006/relationships/font" Target="fonts/font101.fntdata" /><Relationship Id="rId174" Type="http://schemas.openxmlformats.org/officeDocument/2006/relationships/font" Target="fonts/font102.fntdata" /><Relationship Id="rId175" Type="http://schemas.openxmlformats.org/officeDocument/2006/relationships/font" Target="fonts/font103.fntdata" /><Relationship Id="rId176" Type="http://schemas.openxmlformats.org/officeDocument/2006/relationships/font" Target="fonts/font104.fntdata" /><Relationship Id="rId177" Type="http://schemas.openxmlformats.org/officeDocument/2006/relationships/font" Target="fonts/font105.fntdata" /><Relationship Id="rId178" Type="http://schemas.openxmlformats.org/officeDocument/2006/relationships/font" Target="fonts/font106.fntdata" /><Relationship Id="rId179" Type="http://schemas.openxmlformats.org/officeDocument/2006/relationships/font" Target="fonts/font107.fntdata" /><Relationship Id="rId18" Type="http://schemas.openxmlformats.org/officeDocument/2006/relationships/slideMaster" Target="slideMasters/slideMaster18.xml" /><Relationship Id="rId180" Type="http://schemas.openxmlformats.org/officeDocument/2006/relationships/font" Target="fonts/font108.fntdata" /><Relationship Id="rId181" Type="http://schemas.openxmlformats.org/officeDocument/2006/relationships/font" Target="fonts/font109.fntdata" /><Relationship Id="rId182" Type="http://schemas.openxmlformats.org/officeDocument/2006/relationships/font" Target="fonts/font110.fntdata" /><Relationship Id="rId183" Type="http://schemas.openxmlformats.org/officeDocument/2006/relationships/font" Target="fonts/font111.fntdata" /><Relationship Id="rId184" Type="http://schemas.openxmlformats.org/officeDocument/2006/relationships/font" Target="fonts/font112.fntdata" /><Relationship Id="rId185" Type="http://schemas.openxmlformats.org/officeDocument/2006/relationships/font" Target="fonts/font113.fntdata" /><Relationship Id="rId186" Type="http://schemas.openxmlformats.org/officeDocument/2006/relationships/font" Target="fonts/font114.fntdata" /><Relationship Id="rId187" Type="http://schemas.openxmlformats.org/officeDocument/2006/relationships/font" Target="fonts/font115.fntdata" /><Relationship Id="rId188" Type="http://schemas.openxmlformats.org/officeDocument/2006/relationships/font" Target="fonts/font116.fntdata" /><Relationship Id="rId189" Type="http://schemas.openxmlformats.org/officeDocument/2006/relationships/font" Target="fonts/font117.fntdata" /><Relationship Id="rId19" Type="http://schemas.openxmlformats.org/officeDocument/2006/relationships/slideMaster" Target="slideMasters/slideMaster19.xml" /><Relationship Id="rId190" Type="http://schemas.openxmlformats.org/officeDocument/2006/relationships/font" Target="fonts/font118.fntdata" /><Relationship Id="rId191" Type="http://schemas.openxmlformats.org/officeDocument/2006/relationships/font" Target="fonts/font119.fntdata" /><Relationship Id="rId192" Type="http://schemas.openxmlformats.org/officeDocument/2006/relationships/font" Target="fonts/font120.fntdata" /><Relationship Id="rId193" Type="http://schemas.openxmlformats.org/officeDocument/2006/relationships/font" Target="fonts/font121.fntdata" /><Relationship Id="rId194" Type="http://schemas.openxmlformats.org/officeDocument/2006/relationships/font" Target="fonts/font122.fntdata" /><Relationship Id="rId195" Type="http://schemas.openxmlformats.org/officeDocument/2006/relationships/font" Target="fonts/font123.fntdata" /><Relationship Id="rId196" Type="http://schemas.openxmlformats.org/officeDocument/2006/relationships/font" Target="fonts/font124.fntdata" /><Relationship Id="rId197" Type="http://schemas.openxmlformats.org/officeDocument/2006/relationships/font" Target="fonts/font125.fntdata" /><Relationship Id="rId198" Type="http://schemas.openxmlformats.org/officeDocument/2006/relationships/font" Target="fonts/font126.fntdata" /><Relationship Id="rId199" Type="http://schemas.openxmlformats.org/officeDocument/2006/relationships/font" Target="fonts/font127.fntdata" /><Relationship Id="rId2" Type="http://schemas.openxmlformats.org/officeDocument/2006/relationships/slideMaster" Target="slideMasters/slideMaster2.xml" /><Relationship Id="rId20" Type="http://schemas.openxmlformats.org/officeDocument/2006/relationships/slideMaster" Target="slideMasters/slideMaster20.xml" /><Relationship Id="rId200" Type="http://schemas.openxmlformats.org/officeDocument/2006/relationships/font" Target="fonts/font128.fntdata" /><Relationship Id="rId201" Type="http://schemas.openxmlformats.org/officeDocument/2006/relationships/font" Target="fonts/font129.fntdata" /><Relationship Id="rId202" Type="http://schemas.openxmlformats.org/officeDocument/2006/relationships/font" Target="fonts/font130.fntdata" /><Relationship Id="rId203" Type="http://schemas.openxmlformats.org/officeDocument/2006/relationships/font" Target="fonts/font131.fntdata" /><Relationship Id="rId204" Type="http://schemas.openxmlformats.org/officeDocument/2006/relationships/font" Target="fonts/font132.fntdata" /><Relationship Id="rId205" Type="http://schemas.openxmlformats.org/officeDocument/2006/relationships/font" Target="fonts/font133.fntdata" /><Relationship Id="rId206" Type="http://schemas.openxmlformats.org/officeDocument/2006/relationships/font" Target="fonts/font134.fntdata" /><Relationship Id="rId207" Type="http://schemas.openxmlformats.org/officeDocument/2006/relationships/font" Target="fonts/font135.fntdata" /><Relationship Id="rId208" Type="http://schemas.openxmlformats.org/officeDocument/2006/relationships/font" Target="fonts/font136.fntdata" /><Relationship Id="rId209" Type="http://schemas.openxmlformats.org/officeDocument/2006/relationships/font" Target="fonts/font137.fntdata" /><Relationship Id="rId21" Type="http://schemas.openxmlformats.org/officeDocument/2006/relationships/slideMaster" Target="slideMasters/slideMaster21.xml" /><Relationship Id="rId210" Type="http://schemas.openxmlformats.org/officeDocument/2006/relationships/font" Target="fonts/font138.fntdata" /><Relationship Id="rId211" Type="http://schemas.openxmlformats.org/officeDocument/2006/relationships/font" Target="fonts/font139.fntdata" /><Relationship Id="rId212" Type="http://schemas.openxmlformats.org/officeDocument/2006/relationships/font" Target="fonts/font140.fntdata" /><Relationship Id="rId213" Type="http://schemas.openxmlformats.org/officeDocument/2006/relationships/font" Target="fonts/font141.fntdata" /><Relationship Id="rId214" Type="http://schemas.openxmlformats.org/officeDocument/2006/relationships/font" Target="fonts/font142.fntdata" /><Relationship Id="rId215" Type="http://schemas.openxmlformats.org/officeDocument/2006/relationships/font" Target="fonts/font143.fntdata" /><Relationship Id="rId216" Type="http://schemas.openxmlformats.org/officeDocument/2006/relationships/font" Target="fonts/font144.fntdata" /><Relationship Id="rId217" Type="http://schemas.openxmlformats.org/officeDocument/2006/relationships/presProps" Target="presProps.xml" /><Relationship Id="rId218" Type="http://schemas.openxmlformats.org/officeDocument/2006/relationships/viewProps" Target="viewProps.xml" /><Relationship Id="rId219" Type="http://schemas.openxmlformats.org/officeDocument/2006/relationships/theme" Target="theme/theme1.xml" /><Relationship Id="rId22" Type="http://schemas.openxmlformats.org/officeDocument/2006/relationships/slideMaster" Target="slideMasters/slideMaster22.xml" /><Relationship Id="rId220" Type="http://schemas.openxmlformats.org/officeDocument/2006/relationships/tableStyles" Target="tableStyles.xml" /><Relationship Id="rId23" Type="http://schemas.openxmlformats.org/officeDocument/2006/relationships/slideMaster" Target="slideMasters/slideMaster23.xml" /><Relationship Id="rId24" Type="http://schemas.openxmlformats.org/officeDocument/2006/relationships/slideMaster" Target="slideMasters/slideMaster24.xml" /><Relationship Id="rId25" Type="http://schemas.openxmlformats.org/officeDocument/2006/relationships/slideMaster" Target="slideMasters/slideMaster25.xml" /><Relationship Id="rId26" Type="http://schemas.openxmlformats.org/officeDocument/2006/relationships/slideMaster" Target="slideMasters/slideMaster26.xml" /><Relationship Id="rId27" Type="http://schemas.openxmlformats.org/officeDocument/2006/relationships/slideMaster" Target="slideMasters/slideMaster27.xml" /><Relationship Id="rId28" Type="http://schemas.openxmlformats.org/officeDocument/2006/relationships/slideMaster" Target="slideMasters/slideMaster28.xml" /><Relationship Id="rId29" Type="http://schemas.openxmlformats.org/officeDocument/2006/relationships/slideMaster" Target="slideMasters/slideMaster29.xml" /><Relationship Id="rId3" Type="http://schemas.openxmlformats.org/officeDocument/2006/relationships/slideMaster" Target="slideMasters/slideMaster3.xml" /><Relationship Id="rId30" Type="http://schemas.openxmlformats.org/officeDocument/2006/relationships/slideMaster" Target="slideMasters/slideMaster30.xml" /><Relationship Id="rId31" Type="http://schemas.openxmlformats.org/officeDocument/2006/relationships/slideMaster" Target="slideMasters/slideMaster31.xml" /><Relationship Id="rId32" Type="http://schemas.openxmlformats.org/officeDocument/2006/relationships/slideMaster" Target="slideMasters/slideMaster32.xml" /><Relationship Id="rId33" Type="http://schemas.openxmlformats.org/officeDocument/2006/relationships/slideMaster" Target="slideMasters/slideMaster33.xml" /><Relationship Id="rId34" Type="http://schemas.openxmlformats.org/officeDocument/2006/relationships/slideMaster" Target="slideMasters/slideMaster34.xml" /><Relationship Id="rId35" Type="http://schemas.openxmlformats.org/officeDocument/2006/relationships/slideMaster" Target="slideMasters/slideMaster35.xml" /><Relationship Id="rId36" Type="http://schemas.openxmlformats.org/officeDocument/2006/relationships/slideMaster" Target="slideMasters/slideMaster36.xml" /><Relationship Id="rId37" Type="http://schemas.openxmlformats.org/officeDocument/2006/relationships/slide" Target="slides/slide1.xml" /><Relationship Id="rId38" Type="http://schemas.openxmlformats.org/officeDocument/2006/relationships/slide" Target="slides/slide2.xml" /><Relationship Id="rId39" Type="http://schemas.openxmlformats.org/officeDocument/2006/relationships/slide" Target="slides/slide3.xml" /><Relationship Id="rId4" Type="http://schemas.openxmlformats.org/officeDocument/2006/relationships/slideMaster" Target="slideMasters/slideMaster4.xml" /><Relationship Id="rId40" Type="http://schemas.openxmlformats.org/officeDocument/2006/relationships/slide" Target="slides/slide4.xml" /><Relationship Id="rId41" Type="http://schemas.openxmlformats.org/officeDocument/2006/relationships/slide" Target="slides/slide5.xml" /><Relationship Id="rId42" Type="http://schemas.openxmlformats.org/officeDocument/2006/relationships/slide" Target="slides/slide6.xml" /><Relationship Id="rId43" Type="http://schemas.openxmlformats.org/officeDocument/2006/relationships/slide" Target="slides/slide7.xml" /><Relationship Id="rId44" Type="http://schemas.openxmlformats.org/officeDocument/2006/relationships/slide" Target="slides/slide8.xml" /><Relationship Id="rId45" Type="http://schemas.openxmlformats.org/officeDocument/2006/relationships/slide" Target="slides/slide9.xml" /><Relationship Id="rId46" Type="http://schemas.openxmlformats.org/officeDocument/2006/relationships/slide" Target="slides/slide10.xml" /><Relationship Id="rId47" Type="http://schemas.openxmlformats.org/officeDocument/2006/relationships/slide" Target="slides/slide11.xml" /><Relationship Id="rId48" Type="http://schemas.openxmlformats.org/officeDocument/2006/relationships/slide" Target="slides/slide12.xml" /><Relationship Id="rId49" Type="http://schemas.openxmlformats.org/officeDocument/2006/relationships/slide" Target="slides/slide13.xml" /><Relationship Id="rId5" Type="http://schemas.openxmlformats.org/officeDocument/2006/relationships/slideMaster" Target="slideMasters/slideMaster5.xml" /><Relationship Id="rId50" Type="http://schemas.openxmlformats.org/officeDocument/2006/relationships/slide" Target="slides/slide14.xml" /><Relationship Id="rId51" Type="http://schemas.openxmlformats.org/officeDocument/2006/relationships/slide" Target="slides/slide15.xml" /><Relationship Id="rId52" Type="http://schemas.openxmlformats.org/officeDocument/2006/relationships/slide" Target="slides/slide16.xml" /><Relationship Id="rId53" Type="http://schemas.openxmlformats.org/officeDocument/2006/relationships/slide" Target="slides/slide17.xml" /><Relationship Id="rId54" Type="http://schemas.openxmlformats.org/officeDocument/2006/relationships/slide" Target="slides/slide18.xml" /><Relationship Id="rId55" Type="http://schemas.openxmlformats.org/officeDocument/2006/relationships/slide" Target="slides/slide19.xml" /><Relationship Id="rId56" Type="http://schemas.openxmlformats.org/officeDocument/2006/relationships/slide" Target="slides/slide20.xml" /><Relationship Id="rId57" Type="http://schemas.openxmlformats.org/officeDocument/2006/relationships/slide" Target="slides/slide21.xml" /><Relationship Id="rId58" Type="http://schemas.openxmlformats.org/officeDocument/2006/relationships/slide" Target="slides/slide22.xml" /><Relationship Id="rId59" Type="http://schemas.openxmlformats.org/officeDocument/2006/relationships/slide" Target="slides/slide23.xml" /><Relationship Id="rId6" Type="http://schemas.openxmlformats.org/officeDocument/2006/relationships/slideMaster" Target="slideMasters/slideMaster6.xml" /><Relationship Id="rId60" Type="http://schemas.openxmlformats.org/officeDocument/2006/relationships/slide" Target="slides/slide24.xml" /><Relationship Id="rId61" Type="http://schemas.openxmlformats.org/officeDocument/2006/relationships/slide" Target="slides/slide25.xml" /><Relationship Id="rId62" Type="http://schemas.openxmlformats.org/officeDocument/2006/relationships/slide" Target="slides/slide26.xml" /><Relationship Id="rId63" Type="http://schemas.openxmlformats.org/officeDocument/2006/relationships/slide" Target="slides/slide27.xml" /><Relationship Id="rId64" Type="http://schemas.openxmlformats.org/officeDocument/2006/relationships/slide" Target="slides/slide28.xml" /><Relationship Id="rId65" Type="http://schemas.openxmlformats.org/officeDocument/2006/relationships/slide" Target="slides/slide29.xml" /><Relationship Id="rId66" Type="http://schemas.openxmlformats.org/officeDocument/2006/relationships/slide" Target="slides/slide30.xml" /><Relationship Id="rId67" Type="http://schemas.openxmlformats.org/officeDocument/2006/relationships/slide" Target="slides/slide31.xml" /><Relationship Id="rId68" Type="http://schemas.openxmlformats.org/officeDocument/2006/relationships/slide" Target="slides/slide32.xml" /><Relationship Id="rId69" Type="http://schemas.openxmlformats.org/officeDocument/2006/relationships/slide" Target="slides/slide33.xml" /><Relationship Id="rId7" Type="http://schemas.openxmlformats.org/officeDocument/2006/relationships/slideMaster" Target="slideMasters/slideMaster7.xml" /><Relationship Id="rId70" Type="http://schemas.openxmlformats.org/officeDocument/2006/relationships/slide" Target="slides/slide34.xml" /><Relationship Id="rId71" Type="http://schemas.openxmlformats.org/officeDocument/2006/relationships/slide" Target="slides/slide35.xml" /><Relationship Id="rId72" Type="http://schemas.openxmlformats.org/officeDocument/2006/relationships/tags" Target="tags/tag1.xml" /><Relationship Id="rId73" Type="http://schemas.openxmlformats.org/officeDocument/2006/relationships/font" Target="fonts/font1.fntdata" /><Relationship Id="rId74" Type="http://schemas.openxmlformats.org/officeDocument/2006/relationships/font" Target="fonts/font2.fntdata" /><Relationship Id="rId75" Type="http://schemas.openxmlformats.org/officeDocument/2006/relationships/font" Target="fonts/font3.fntdata" /><Relationship Id="rId76" Type="http://schemas.openxmlformats.org/officeDocument/2006/relationships/font" Target="fonts/font4.fntdata" /><Relationship Id="rId77" Type="http://schemas.openxmlformats.org/officeDocument/2006/relationships/font" Target="fonts/font5.fntdata" /><Relationship Id="rId78" Type="http://schemas.openxmlformats.org/officeDocument/2006/relationships/font" Target="fonts/font6.fntdata" /><Relationship Id="rId79" Type="http://schemas.openxmlformats.org/officeDocument/2006/relationships/font" Target="fonts/font7.fntdata" /><Relationship Id="rId8" Type="http://schemas.openxmlformats.org/officeDocument/2006/relationships/slideMaster" Target="slideMasters/slideMaster8.xml" /><Relationship Id="rId80" Type="http://schemas.openxmlformats.org/officeDocument/2006/relationships/font" Target="fonts/font8.fntdata" /><Relationship Id="rId81" Type="http://schemas.openxmlformats.org/officeDocument/2006/relationships/font" Target="fonts/font9.fntdata" /><Relationship Id="rId82" Type="http://schemas.openxmlformats.org/officeDocument/2006/relationships/font" Target="fonts/font10.fntdata" /><Relationship Id="rId83" Type="http://schemas.openxmlformats.org/officeDocument/2006/relationships/font" Target="fonts/font11.fntdata" /><Relationship Id="rId84" Type="http://schemas.openxmlformats.org/officeDocument/2006/relationships/font" Target="fonts/font12.fntdata" /><Relationship Id="rId85" Type="http://schemas.openxmlformats.org/officeDocument/2006/relationships/font" Target="fonts/font13.fntdata" /><Relationship Id="rId86" Type="http://schemas.openxmlformats.org/officeDocument/2006/relationships/font" Target="fonts/font14.fntdata" /><Relationship Id="rId87" Type="http://schemas.openxmlformats.org/officeDocument/2006/relationships/font" Target="fonts/font15.fntdata" /><Relationship Id="rId88" Type="http://schemas.openxmlformats.org/officeDocument/2006/relationships/font" Target="fonts/font16.fntdata" /><Relationship Id="rId89" Type="http://schemas.openxmlformats.org/officeDocument/2006/relationships/font" Target="fonts/font17.fntdata" /><Relationship Id="rId9" Type="http://schemas.openxmlformats.org/officeDocument/2006/relationships/slideMaster" Target="slideMasters/slideMaster9.xml" /><Relationship Id="rId90" Type="http://schemas.openxmlformats.org/officeDocument/2006/relationships/font" Target="fonts/font18.fntdata" /><Relationship Id="rId91" Type="http://schemas.openxmlformats.org/officeDocument/2006/relationships/font" Target="fonts/font19.fntdata" /><Relationship Id="rId92" Type="http://schemas.openxmlformats.org/officeDocument/2006/relationships/font" Target="fonts/font20.fntdata" /><Relationship Id="rId93" Type="http://schemas.openxmlformats.org/officeDocument/2006/relationships/font" Target="fonts/font21.fntdata" /><Relationship Id="rId94" Type="http://schemas.openxmlformats.org/officeDocument/2006/relationships/font" Target="fonts/font22.fntdata" /><Relationship Id="rId95" Type="http://schemas.openxmlformats.org/officeDocument/2006/relationships/font" Target="fonts/font23.fntdata" /><Relationship Id="rId96" Type="http://schemas.openxmlformats.org/officeDocument/2006/relationships/font" Target="fonts/font24.fntdata" /><Relationship Id="rId97" Type="http://schemas.openxmlformats.org/officeDocument/2006/relationships/font" Target="fonts/font25.fntdata" /><Relationship Id="rId98" Type="http://schemas.openxmlformats.org/officeDocument/2006/relationships/font" Target="fonts/font26.fntdata" /><Relationship Id="rId99" Type="http://schemas.openxmlformats.org/officeDocument/2006/relationships/font" Target="fonts/font27.fntdata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 /></Relationships>
</file>

<file path=ppt/slideLayouts/_rels/slideLayout3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 /></Relationships>
</file>

<file path=ppt/slideLayouts/_rels/slideLayout3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 /></Relationships>
</file>

<file path=ppt/slideLayouts/_rels/slideLayout3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 /></Relationships>
</file>

<file path=ppt/slideLayouts/_rels/slideLayout3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 /></Relationships>
</file>

<file path=ppt/slideLayouts/_rels/slideLayout3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 /></Relationships>
</file>

<file path=ppt/slideLayouts/_rels/slideLayout3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 /></Relationships>
</file>

<file path=ppt/slideLayouts/_rels/slideLayout3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 /></Relationships>
</file>

<file path=ppt/slideLayouts/_rels/slideLayout3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 /></Relationships>
</file>

<file path=ppt/slideLayouts/_rels/slideLayout4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 /></Relationships>
</file>

<file path=ppt/slideLayouts/_rels/slideLayout4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 /></Relationships>
</file>

<file path=ppt/slideLayouts/_rels/slideLayout4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 /></Relationships>
</file>

<file path=ppt/slideLayouts/_rels/slideLayout4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 /></Relationships>
</file>

<file path=ppt/slideLayouts/_rels/slideLayout4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 /></Relationships>
</file>

<file path=ppt/slideLayouts/_rels/slideLayout4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 /></Relationships>
</file>

<file path=ppt/slideLayouts/_rels/slideLayout4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 /></Relationships>
</file>

<file path=ppt/slideLayouts/_rels/slideLayout4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 /></Relationships>
</file>

<file path=ppt/slideLayouts/_rels/slideLayout4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 /></Relationships>
</file>

<file path=ppt/slideLayouts/_rels/slideLayout5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 /></Relationships>
</file>

<file path=ppt/slideLayouts/_rels/slideLayout5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 /></Relationships>
</file>

<file path=ppt/slideLayouts/_rels/slideLayout5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 /></Relationships>
</file>

<file path=ppt/slideLayouts/_rels/slideLayout5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 /></Relationships>
</file>

<file path=ppt/slideLayouts/_rels/slideLayout5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 /></Relationships>
</file>

<file path=ppt/slideLayouts/_rels/slideLayout5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6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D190243-6F36-42BE-AB6A-1135B4EB127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D2349F-5D34-4FAA-950A-432EE2428C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0B69D3E-D5C2-4932-A429-52AE6BC3B6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2535E1D-E099-4CB5-B3C7-9A8FBE627C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9CB16A-6913-469A-86D5-9FA14E2493F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4577EF-7B4C-4631-A255-C82EF196729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9FE30D9-FBCC-4D44-B379-0B3E634158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146452-C20E-4EC8-AFEE-63D1A9E1C9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FEF9A-A602-4203-A1C7-D73C818AC6A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50AEE430-D53A-47C9-ABB7-4751BBEBDFF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B705790-733C-475D-9B68-89B552876B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41B07B35-25E4-49C8-A11E-58BA664DF1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658271C-CA0C-4A79-A4A5-278B695F25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207E97-0E83-4D59-A920-8D6FDDB5CBF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F3CC03-3296-46E8-A7DB-0FD71556C0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8877C2-9C42-4440-B04E-8716D88603F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443B703-03E8-4515-BD59-85B4DC1B1D3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121406C5-DA3B-4A24-9ACB-CAE5A24A2D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898C0DB-86C6-46B9-9858-BF515F2203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68FFE73F-C98E-43C0-A561-67662F24CBB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09F74FC-A11E-4305-A974-4C18693955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0D6DFD5-D2CF-4328-930E-E6DE5E66DA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heme" Target="../theme/theme10.xml" /></Relationships>
</file>

<file path=ppt/slideMasters/_rels/slideMaster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heme" Target="../theme/theme11.xml" /></Relationships>
</file>

<file path=ppt/slideMasters/_rels/slideMaster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theme" Target="../theme/theme12.xml" /></Relationships>
</file>

<file path=ppt/slideMasters/_rels/slideMaster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theme" Target="../theme/theme13.xml" /></Relationships>
</file>

<file path=ppt/slideMasters/_rels/slideMaster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theme" Target="../theme/theme14.xml" /></Relationships>
</file>

<file path=ppt/slideMasters/_rels/slideMaster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theme" Target="../theme/theme15.xml" /></Relationships>
</file>

<file path=ppt/slideMasters/_rels/slideMaster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theme" Target="../theme/theme16.xml" /></Relationships>
</file>

<file path=ppt/slideMasters/_rels/slideMaster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theme" Target="../theme/theme17.xml" /></Relationships>
</file>

<file path=ppt/slideMasters/_rels/slideMaster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theme" Target="../theme/theme18.xml" /></Relationships>
</file>

<file path=ppt/slideMasters/_rels/slideMaster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theme" Target="../theme/theme1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theme" Target="../theme/theme2.xml" /></Relationships>
</file>

<file path=ppt/slideMasters/_rels/slideMaster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theme" Target="../theme/theme20.xml" /></Relationships>
</file>

<file path=ppt/slideMasters/_rels/slideMaster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theme" Target="../theme/theme21.xml" /></Relationships>
</file>

<file path=ppt/slideMasters/_rels/slideMaster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theme" Target="../theme/theme22.xml" /></Relationships>
</file>

<file path=ppt/slideMasters/_rels/slideMaster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theme" Target="../theme/theme23.xml" /></Relationships>
</file>

<file path=ppt/slideMasters/_rels/slideMaster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theme" Target="../theme/theme24.xml" /></Relationships>
</file>

<file path=ppt/slideMasters/_rels/slideMaster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theme" Target="../theme/theme25.xml" /></Relationships>
</file>

<file path=ppt/slideMasters/_rels/slideMaster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theme" Target="../theme/theme26.xml" /></Relationships>
</file>

<file path=ppt/slideMasters/_rels/slideMaster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theme" Target="../theme/theme27.xml" /></Relationships>
</file>

<file path=ppt/slideMasters/_rels/slideMaster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theme" Target="../theme/theme28.xml" /></Relationships>
</file>

<file path=ppt/slideMasters/_rels/slideMaster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theme" Target="../theme/theme29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theme" Target="../theme/theme3.xml" /></Relationships>
</file>

<file path=ppt/slideMasters/_rels/slideMaster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theme" Target="../theme/theme30.xml" /></Relationships>
</file>

<file path=ppt/slideMasters/_rels/slideMaster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theme" Target="../theme/theme31.xml" /></Relationships>
</file>

<file path=ppt/slideMasters/_rels/slideMaster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theme" Target="../theme/theme32.xml" /></Relationships>
</file>

<file path=ppt/slideMasters/_rels/slideMaster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theme" Target="../theme/theme33.xml" /></Relationships>
</file>

<file path=ppt/slideMasters/_rels/slideMaster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theme" Target="../theme/theme34.xml" /></Relationships>
</file>

<file path=ppt/slideMasters/_rels/slideMaster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theme" Target="../theme/theme35.xml" /></Relationships>
</file>

<file path=ppt/slideMasters/_rels/slideMaster3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theme" Target="../theme/theme36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ct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1D8BD707-D9CF-40AE-B4C6-C98DA3205C09}" type="datetimeFigureOut">
              <a:rPr lang="en-US"/>
              <a:t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r" defTabSz="914400" rtl="0" eaLnBrk="1" latinLnBrk="0" hangingPunct="0">
              <a:defRPr sz="1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/>
  <p:timing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image" Target="../media/image1.jpe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image" Target="../media/image9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 /><Relationship Id="rId2" Type="http://schemas.openxmlformats.org/officeDocument/2006/relationships/image" Target="../media/image10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 /><Relationship Id="rId2" Type="http://schemas.openxmlformats.org/officeDocument/2006/relationships/image" Target="../media/image1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 /><Relationship Id="rId2" Type="http://schemas.openxmlformats.org/officeDocument/2006/relationships/image" Target="../media/image1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 /><Relationship Id="rId2" Type="http://schemas.openxmlformats.org/officeDocument/2006/relationships/image" Target="../media/image1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6.xml" /><Relationship Id="rId2" Type="http://schemas.openxmlformats.org/officeDocument/2006/relationships/image" Target="../media/image14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7.xml" /><Relationship Id="rId2" Type="http://schemas.openxmlformats.org/officeDocument/2006/relationships/image" Target="../media/image15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8.xml" /><Relationship Id="rId2" Type="http://schemas.openxmlformats.org/officeDocument/2006/relationships/image" Target="../media/image16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9.xml" /><Relationship Id="rId2" Type="http://schemas.openxmlformats.org/officeDocument/2006/relationships/image" Target="../media/image17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0.xml" /><Relationship Id="rId2" Type="http://schemas.openxmlformats.org/officeDocument/2006/relationships/image" Target="../media/image18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image" Target="../media/image2.jpeg" /><Relationship Id="rId3" Type="http://schemas.openxmlformats.org/officeDocument/2006/relationships/hyperlink" Target="https://www.luogu.com.cn/blog/kkksc03/IPC-resources" TargetMode="External" /><Relationship Id="rId4" Type="http://schemas.openxmlformats.org/officeDocument/2006/relationships/hyperlink" Target="https://www.luogu.com.cn/discuss/show/296741" TargetMode="Externa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 /><Relationship Id="rId2" Type="http://schemas.openxmlformats.org/officeDocument/2006/relationships/image" Target="../media/image4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2.xml" /><Relationship Id="rId2" Type="http://schemas.openxmlformats.org/officeDocument/2006/relationships/image" Target="../media/image19.jpe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3.xml" /><Relationship Id="rId2" Type="http://schemas.openxmlformats.org/officeDocument/2006/relationships/image" Target="../media/image20.jpe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4.xml" /><Relationship Id="rId2" Type="http://schemas.openxmlformats.org/officeDocument/2006/relationships/image" Target="../media/image21.jpe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5.xml" /><Relationship Id="rId2" Type="http://schemas.openxmlformats.org/officeDocument/2006/relationships/image" Target="../media/image22.jpe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6.xml" /><Relationship Id="rId2" Type="http://schemas.openxmlformats.org/officeDocument/2006/relationships/image" Target="../media/image23.jpe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7.xml" /><Relationship Id="rId2" Type="http://schemas.openxmlformats.org/officeDocument/2006/relationships/image" Target="../media/image24.jpe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8.xml" /><Relationship Id="rId2" Type="http://schemas.openxmlformats.org/officeDocument/2006/relationships/image" Target="../media/image25.jpeg" /></Relationships>
</file>

<file path=ppt/slides/_rels/slide2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9.xml" /><Relationship Id="rId2" Type="http://schemas.openxmlformats.org/officeDocument/2006/relationships/image" Target="../media/image26.jpeg" /></Relationships>
</file>

<file path=ppt/slides/_rels/slide2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0.xml" /><Relationship Id="rId2" Type="http://schemas.openxmlformats.org/officeDocument/2006/relationships/image" Target="../media/image27.jpe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image" Target="../media/image3.jpeg" /></Relationships>
</file>

<file path=ppt/slides/_rels/slide3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1.xml" /><Relationship Id="rId2" Type="http://schemas.openxmlformats.org/officeDocument/2006/relationships/image" Target="../media/image4.jpeg" /></Relationships>
</file>

<file path=ppt/slides/_rels/slide3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2.xml" /><Relationship Id="rId2" Type="http://schemas.openxmlformats.org/officeDocument/2006/relationships/image" Target="../media/image28.jpeg" /></Relationships>
</file>

<file path=ppt/slides/_rels/slide3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3.xml" /><Relationship Id="rId2" Type="http://schemas.openxmlformats.org/officeDocument/2006/relationships/image" Target="../media/image29.jpeg" /></Relationships>
</file>

<file path=ppt/slides/_rels/slide3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4.xml" /><Relationship Id="rId2" Type="http://schemas.openxmlformats.org/officeDocument/2006/relationships/image" Target="../media/image30.jpeg" /></Relationships>
</file>

<file path=ppt/slides/_rels/slide3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5.xml" /><Relationship Id="rId2" Type="http://schemas.openxmlformats.org/officeDocument/2006/relationships/image" Target="../media/image28.jpeg" /></Relationships>
</file>

<file path=ppt/slides/_rels/slide3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6.xml" /><Relationship Id="rId2" Type="http://schemas.openxmlformats.org/officeDocument/2006/relationships/image" Target="../media/image31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image" Target="../media/image4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image" Target="../media/image5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image" Target="../media/image6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image" Target="../media/image7.jpe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image" Target="../media/image8.jpe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6206490" y="4767277"/>
            <a:ext cx="2438400" cy="8633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394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LFLNSC+MicrosoftYaHeiLight"/>
                <a:cs typeface="LFLNSC+MicrosoftYaHeiLight"/>
              </a:rPr>
              <a:t>深入浅出程序设计竞赛</a:t>
            </a:r>
          </a:p>
          <a:p>
            <a:pPr marL="0" marR="0">
              <a:lnSpc>
                <a:spcPts val="2016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LFLNSC+MicrosoftYaHeiLight"/>
                <a:cs typeface="LFLNSC+MicrosoftYaHeiLight"/>
              </a:rPr>
              <a:t>第 2 部分 – 初涉算法</a:t>
            </a:r>
          </a:p>
          <a:p>
            <a:pPr marL="0" marR="0">
              <a:lnSpc>
                <a:spcPts val="2088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7F7F7F"/>
                </a:solidFill>
                <a:latin typeface="LFLNSC+MicrosoftYaHeiLight"/>
                <a:cs typeface="LFLNSC+MicrosoftYaHeiLight"/>
              </a:rPr>
              <a:t>V 2021-02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0200" y="4859378"/>
            <a:ext cx="1908423" cy="641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751"/>
              </a:lnSpc>
              <a:spcBef>
                <a:spcPct val="0"/>
              </a:spcBef>
              <a:spcAft>
                <a:spcPct val="0"/>
              </a:spcAft>
            </a:pPr>
            <a:r>
              <a:rPr sz="3600">
                <a:solidFill>
                  <a:srgbClr val="1F4E79"/>
                </a:solidFill>
                <a:latin typeface="NARVFH+MicrosoftYaHei"/>
                <a:cs typeface="NARVFH+MicrosoftYaHei"/>
              </a:rPr>
              <a:t>[12]贪心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361884" y="6424411"/>
            <a:ext cx="1592510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4">
                <a:solidFill>
                  <a:srgbClr val="639FD6"/>
                </a:solidFill>
                <a:latin typeface="LRVTCU+DengXian-Regular"/>
                <a:cs typeface="LRVTCU+DengXian-Regular"/>
              </a:rPr>
              <a:t>www.luogu.com.cn</a:t>
            </a: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JENBIK+DengXian-Light"/>
                <a:cs typeface="JENBIK+DengXian-Light"/>
              </a:rPr>
              <a:t>部分背包问题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LRHFD+DengXian-Regular"/>
                <a:cs typeface="SLRHFD+DengXian-Regular"/>
              </a:rPr>
              <a:t>如果藏宝洞里面不是一堆堆金币，而是一个个单价不一且</a:t>
            </a:r>
            <a:r>
              <a:rPr sz="2100">
                <a:solidFill>
                  <a:srgbClr val="ED7D31"/>
                </a:solidFill>
                <a:latin typeface="SLRHFD+DengXian-Regular"/>
                <a:cs typeface="SLRHFD+DengXian-Regular"/>
              </a:rPr>
              <a:t>无法分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SLRHFD+DengXian-Regular"/>
                <a:cs typeface="SLRHFD+DengXian-Regular"/>
              </a:rPr>
              <a:t>割的金块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，还能使用类似的策略吗？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88534" y="2332468"/>
            <a:ext cx="609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NPGWL+DengXian-Regular"/>
                <a:cs typeface="RNPGWL+DengXian-Regular"/>
              </a:rPr>
              <a:t>背包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2588117"/>
            <a:ext cx="46863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从</a:t>
            </a:r>
            <a:r>
              <a:rPr sz="2100">
                <a:solidFill>
                  <a:srgbClr val="ED7D30"/>
                </a:solidFill>
                <a:latin typeface="SLRHFD+DengXian-Regular"/>
                <a:cs typeface="SLRHFD+DengXian-Regular"/>
              </a:rPr>
              <a:t>单价高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的开始装，装到不能装为止？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67884" y="2597644"/>
            <a:ext cx="85069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NPGWL+DengXian-Regular"/>
                <a:cs typeface="RNPGWL+DengXian-Regular"/>
              </a:rPr>
              <a:t>承重50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47811" y="3166099"/>
            <a:ext cx="1273146" cy="656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35724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第1块</a:t>
            </a:r>
          </a:p>
          <a:p>
            <a:pPr marL="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m1=10;</a:t>
            </a:r>
            <a:r>
              <a:rPr sz="1400" spc="10">
                <a:solidFill>
                  <a:srgbClr val="FFFEFE"/>
                </a:solidFill>
                <a:latin typeface="QFPWGB+DengXian-Regular"/>
                <a:cs typeface="QFPWGB+DengXian-Regular"/>
              </a:rPr>
              <a:t> </a:t>
            </a: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v1=60</a:t>
            </a:r>
          </a:p>
          <a:p>
            <a:pPr marL="211137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v1/m1=6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537098" y="3175243"/>
            <a:ext cx="1366776" cy="656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82587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第2块</a:t>
            </a:r>
          </a:p>
          <a:p>
            <a:pPr marL="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m2=20;</a:t>
            </a:r>
            <a:r>
              <a:rPr sz="1400" spc="10">
                <a:solidFill>
                  <a:srgbClr val="FFFEFE"/>
                </a:solidFill>
                <a:latin typeface="QFPWGB+DengXian-Regular"/>
                <a:cs typeface="QFPWGB+DengXian-Regular"/>
              </a:rPr>
              <a:t> </a:t>
            </a: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v2=100</a:t>
            </a:r>
          </a:p>
          <a:p>
            <a:pPr marL="25800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v2/m2=5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0979" y="3949435"/>
            <a:ext cx="1366776" cy="656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82587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第3块</a:t>
            </a:r>
          </a:p>
          <a:p>
            <a:pPr marL="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m3=30;</a:t>
            </a:r>
            <a:r>
              <a:rPr sz="1400" spc="10">
                <a:solidFill>
                  <a:srgbClr val="FFFEFE"/>
                </a:solidFill>
                <a:latin typeface="QFPWGB+DengXian-Regular"/>
                <a:cs typeface="QFPWGB+DengXian-Regular"/>
              </a:rPr>
              <a:t> </a:t>
            </a: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v3=120</a:t>
            </a:r>
          </a:p>
          <a:p>
            <a:pPr marL="25800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v3/m3=4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83929" y="3958579"/>
            <a:ext cx="1273146" cy="6561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335724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第4块</a:t>
            </a:r>
          </a:p>
          <a:p>
            <a:pPr marL="0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m4=15;</a:t>
            </a:r>
            <a:r>
              <a:rPr sz="1400" spc="10">
                <a:solidFill>
                  <a:srgbClr val="FFFEFE"/>
                </a:solidFill>
                <a:latin typeface="QFPWGB+DengXian-Regular"/>
                <a:cs typeface="QFPWGB+DengXian-Regular"/>
              </a:rPr>
              <a:t> </a:t>
            </a: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v4=45</a:t>
            </a:r>
          </a:p>
          <a:p>
            <a:pPr marL="211137" marR="0">
              <a:lnSpc>
                <a:spcPts val="1458"/>
              </a:lnSpc>
              <a:spcBef>
                <a:spcPts val="245"/>
              </a:spcBef>
              <a:spcAft>
                <a:spcPct val="0"/>
              </a:spcAft>
            </a:pPr>
            <a:r>
              <a:rPr sz="1400">
                <a:solidFill>
                  <a:srgbClr val="FFFEFE"/>
                </a:solidFill>
                <a:latin typeface="QFPWGB+DengXian-Regular"/>
                <a:cs typeface="QFPWGB+DengXian-Regular"/>
              </a:rPr>
              <a:t>v4/m4=3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259" y="4950317"/>
            <a:ext cx="72771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(a)</a:t>
            </a:r>
            <a:r>
              <a:rPr sz="2100" spc="80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是</a:t>
            </a:r>
            <a:r>
              <a:rPr sz="2100">
                <a:solidFill>
                  <a:srgbClr val="ED7D30"/>
                </a:solidFill>
                <a:latin typeface="SLRHFD+DengXian-Regular"/>
                <a:cs typeface="SLRHFD+DengXian-Regular"/>
              </a:rPr>
              <a:t>可分割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金币的装包方案，通过贪心策略使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利益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大化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(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b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)</a:t>
            </a:r>
            <a:r>
              <a:rPr sz="2100" spc="64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而使用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同样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办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法装包，</a:t>
            </a:r>
            <a:r>
              <a:rPr sz="2100">
                <a:solidFill>
                  <a:srgbClr val="ED7D30"/>
                </a:solidFill>
                <a:latin typeface="GFMHIC+DengXian-Regular"/>
                <a:cs typeface="GFMHIC+DengXian-Regular"/>
              </a:rPr>
              <a:t>非</a:t>
            </a:r>
            <a:r>
              <a:rPr sz="2100">
                <a:solidFill>
                  <a:srgbClr val="ED7D30"/>
                </a:solidFill>
                <a:latin typeface="SLRHFD+DengXian-Regular"/>
                <a:cs typeface="SLRHFD+DengXian-Regular"/>
              </a:rPr>
              <a:t>最</a:t>
            </a:r>
            <a:r>
              <a:rPr sz="2100">
                <a:solidFill>
                  <a:srgbClr val="ED7D30"/>
                </a:solidFill>
                <a:latin typeface="GFMHIC+DengXian-Regular"/>
                <a:cs typeface="GFMHIC+DengXian-Regular"/>
              </a:rPr>
              <a:t>优解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259" y="5889101"/>
            <a:ext cx="67437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(c)</a:t>
            </a:r>
            <a:r>
              <a:rPr sz="2100" spc="89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战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略性</a:t>
            </a:r>
            <a:r>
              <a:rPr sz="2100">
                <a:solidFill>
                  <a:srgbClr val="ED7D30"/>
                </a:solidFill>
                <a:latin typeface="SLRHFD+DengXian-Regular"/>
                <a:cs typeface="SLRHFD+DengXian-Regular"/>
              </a:rPr>
              <a:t>放</a:t>
            </a:r>
            <a:r>
              <a:rPr sz="2100">
                <a:solidFill>
                  <a:srgbClr val="ED7D30"/>
                </a:solidFill>
                <a:latin typeface="GFMHIC+DengXian-Regular"/>
                <a:cs typeface="GFMHIC+DengXian-Regular"/>
              </a:rPr>
              <a:t>弃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性价比</a:t>
            </a:r>
            <a:r>
              <a:rPr sz="2100">
                <a:solidFill>
                  <a:srgbClr val="ED7D30"/>
                </a:solidFill>
                <a:latin typeface="SLRHFD+DengXian-Regular"/>
                <a:cs typeface="SLRHFD+DengXian-Regular"/>
              </a:rPr>
              <a:t>最高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的金块可能会</a:t>
            </a:r>
            <a:r>
              <a:rPr sz="2100">
                <a:solidFill>
                  <a:srgbClr val="2D74B5"/>
                </a:solidFill>
                <a:latin typeface="GFMHIC+DengXian-Regular"/>
                <a:cs typeface="GFMHIC+DengXian-Regular"/>
              </a:rPr>
              <a:t>让你获</a:t>
            </a:r>
            <a:r>
              <a:rPr sz="2100">
                <a:solidFill>
                  <a:srgbClr val="2D74B5"/>
                </a:solidFill>
                <a:latin typeface="SLRHFD+DengXian-Regular"/>
                <a:cs typeface="SLRHFD+DengXian-Regular"/>
              </a:rPr>
              <a:t>得更多。</a:t>
            </a:r>
          </a:p>
        </p:txBody>
      </p:sp>
    </p:spTree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VRMSDS+DengXian-Light"/>
                <a:cs typeface="VRMSDS+DengXian-Light"/>
              </a:rPr>
              <a:t>部分背包问题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VVMSNA+DengXian-Regular"/>
                <a:cs typeface="VVMSNA+DengXian-Regular"/>
              </a:rPr>
              <a:t>仅仅举出</a:t>
            </a:r>
            <a:r>
              <a:rPr sz="2100">
                <a:solidFill>
                  <a:srgbClr val="2E75B6"/>
                </a:solidFill>
                <a:latin typeface="IMTQVJ+DengXian-Regular"/>
                <a:cs typeface="IMTQVJ+DengXian-Regular"/>
              </a:rPr>
              <a:t>了一个</a:t>
            </a:r>
            <a:r>
              <a:rPr sz="2100">
                <a:solidFill>
                  <a:srgbClr val="ED7D31"/>
                </a:solidFill>
                <a:latin typeface="IMTQVJ+DengXian-Regular"/>
                <a:cs typeface="IMTQVJ+DengXian-Regular"/>
              </a:rPr>
              <a:t>反例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就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推翻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了一个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错误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的贪心算法，可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见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使用贪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心策略时要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特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别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注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意</a:t>
            </a:r>
            <a:r>
              <a:rPr sz="2100">
                <a:solidFill>
                  <a:srgbClr val="ED7D30"/>
                </a:solidFill>
                <a:latin typeface="IMTQVJ+DengXian-Regular"/>
                <a:cs typeface="IMTQVJ+DengXian-Regular"/>
              </a:rPr>
              <a:t>正确性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76147" y="2734804"/>
            <a:ext cx="2209800" cy="544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GKKKNB+DengXian-Regular"/>
                <a:cs typeface="GKKKNB+DengXian-Regular"/>
              </a:rPr>
              <a:t>从单价高的开始装，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GKKKNB+DengXian-Regular"/>
                <a:cs typeface="GKKKNB+DengXian-Regular"/>
              </a:rPr>
              <a:t>装到不能装为止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3057509"/>
            <a:ext cx="2819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贪心需要</a:t>
            </a:r>
            <a:r>
              <a:rPr sz="2100">
                <a:solidFill>
                  <a:srgbClr val="ED7D30"/>
                </a:solidFill>
                <a:latin typeface="IMTQVJ+DengXian-Regular"/>
                <a:cs typeface="IMTQVJ+DengXian-Regular"/>
              </a:rPr>
              <a:t>证明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正确性！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4480925"/>
            <a:ext cx="44196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本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题的正确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做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法是</a:t>
            </a:r>
            <a:r>
              <a:rPr sz="2100">
                <a:solidFill>
                  <a:srgbClr val="ED7D30"/>
                </a:solidFill>
                <a:latin typeface="VVMSNA+DengXian-Regular"/>
                <a:cs typeface="VVMSNA+DengXian-Regular"/>
              </a:rPr>
              <a:t>搜索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或者</a:t>
            </a:r>
            <a:r>
              <a:rPr sz="2100">
                <a:solidFill>
                  <a:srgbClr val="ED7D30"/>
                </a:solidFill>
                <a:latin typeface="VVMSNA+DengXian-Regular"/>
                <a:cs typeface="VVMSNA+DengXian-Regular"/>
              </a:rPr>
              <a:t>动态规划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会在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对应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章节介绍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类似的题</a:t>
            </a:r>
            <a:r>
              <a:rPr sz="2100">
                <a:solidFill>
                  <a:srgbClr val="2D74B5"/>
                </a:solidFill>
                <a:latin typeface="VVMSNA+DengXian-Regular"/>
                <a:cs typeface="VVMSNA+DengXian-Regular"/>
              </a:rPr>
              <a:t>目</a:t>
            </a:r>
            <a:r>
              <a:rPr sz="2100">
                <a:solidFill>
                  <a:srgbClr val="2D74B5"/>
                </a:solidFill>
                <a:latin typeface="IMTQVJ+DengXian-Regular"/>
                <a:cs typeface="IMTQVJ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PUQNSN+DengXian-Light"/>
                <a:cs typeface="PUQNSN+DengXian-Light"/>
              </a:rPr>
              <a:t>排队接水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2827338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IMTJIT+DengXian-Regular"/>
                <a:cs typeface="IMTJIT+DengXian-Regular"/>
              </a:rPr>
              <a:t>例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MTJIT+DengXian-Regular"/>
                <a:cs typeface="IMTJIT+DengXian-Regular"/>
              </a:rPr>
              <a:t>12.2（洛谷</a:t>
            </a:r>
            <a:r>
              <a:rPr sz="2100" spc="4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IMTJIT+DengXian-Regular"/>
                <a:cs typeface="IMTJIT+DengXian-Regular"/>
              </a:rPr>
              <a:t>P122</a:t>
            </a:r>
            <a:r>
              <a:rPr sz="2100">
                <a:solidFill>
                  <a:srgbClr val="ED7D31"/>
                </a:solidFill>
                <a:latin typeface="AHQOFF+DengXian-Regular"/>
                <a:cs typeface="AHQOFF+DengXian-Regular"/>
              </a:rPr>
              <a:t>3</a:t>
            </a:r>
            <a:r>
              <a:rPr sz="2100">
                <a:solidFill>
                  <a:srgbClr val="ED7D31"/>
                </a:solidFill>
                <a:latin typeface="IMTJIT+DengXian-Regular"/>
                <a:cs typeface="IMTJIT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33750"/>
            <a:ext cx="7412037" cy="388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有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WTVAM+CambriaMath"/>
                <a:cs typeface="SWTVAM+CambriaMath"/>
              </a:rPr>
              <a:t>ꢀ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人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在一个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水龙头前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排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队接水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，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每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人接水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的时间为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-225">
                <a:solidFill>
                  <a:srgbClr val="2E75B6"/>
                </a:solidFill>
                <a:latin typeface="SWTVAM+CambriaMath"/>
                <a:cs typeface="SWTVAM+CambriaMath"/>
              </a:rPr>
              <a:t>ꢁ</a:t>
            </a:r>
            <a:r>
              <a:rPr sz="2250" spc="151" baseline="-20571">
                <a:solidFill>
                  <a:srgbClr val="2E75B6"/>
                </a:solidFill>
                <a:latin typeface="RRNUGM+CambriaMath"/>
                <a:cs typeface="RRNUGM+CambriaMath"/>
              </a:rPr>
              <a:t>!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2703142"/>
            <a:ext cx="7692643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找出这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WTVAM+CambriaMath"/>
                <a:cs typeface="SWTVAM+CambriaMath"/>
              </a:rPr>
              <a:t>ꢀ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人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排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队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的一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种顺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序，使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WTVAM+CambriaMath"/>
                <a:cs typeface="SWTVAM+CambriaMath"/>
              </a:rPr>
              <a:t>ꢀ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AHQOFF+DengXian-Regular"/>
                <a:cs typeface="AHQOFF+DengXian-Regular"/>
              </a:rPr>
              <a:t>人</a:t>
            </a:r>
            <a:r>
              <a:rPr sz="2100">
                <a:solidFill>
                  <a:srgbClr val="2E75B6"/>
                </a:solidFill>
                <a:latin typeface="IMTJIT+DengXian-Regular"/>
                <a:cs typeface="IMTJIT+DengXian-Regular"/>
              </a:rPr>
              <a:t>的</a:t>
            </a:r>
            <a:r>
              <a:rPr sz="2100">
                <a:solidFill>
                  <a:srgbClr val="ED7D30"/>
                </a:solidFill>
                <a:latin typeface="AHQOFF+DengXian-Regular"/>
                <a:cs typeface="AHQOFF+DengXian-Regular"/>
              </a:rPr>
              <a:t>平均</a:t>
            </a:r>
            <a:r>
              <a:rPr sz="2100">
                <a:solidFill>
                  <a:srgbClr val="ED7D30"/>
                </a:solidFill>
                <a:latin typeface="IMTJIT+DengXian-Regular"/>
                <a:cs typeface="IMTJIT+DengXian-Regular"/>
              </a:rPr>
              <a:t>等</a:t>
            </a:r>
            <a:r>
              <a:rPr sz="2100">
                <a:solidFill>
                  <a:srgbClr val="ED7D30"/>
                </a:solidFill>
                <a:latin typeface="AHQOFF+DengXian-Regular"/>
                <a:cs typeface="AHQOFF+DengXian-Regular"/>
              </a:rPr>
              <a:t>待</a:t>
            </a:r>
            <a:r>
              <a:rPr sz="2100">
                <a:solidFill>
                  <a:srgbClr val="ED7D30"/>
                </a:solidFill>
                <a:latin typeface="IMTJIT+DengXian-Regular"/>
                <a:cs typeface="IMTJIT+DengXian-Regular"/>
              </a:rPr>
              <a:t>时间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20962" y="3147403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RRNUGM+CambriaMath"/>
                <a:cs typeface="RRNUGM+CambriaMath"/>
              </a:rPr>
              <a:t>"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3172535"/>
            <a:ext cx="3246564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WTVAM+CambriaMath"/>
                <a:cs typeface="SWTVAM+CambriaMath"/>
              </a:rPr>
              <a:t>ꢁ</a:t>
            </a:r>
            <a:r>
              <a:rPr sz="2100" spc="38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各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不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相同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，不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大于</a:t>
            </a:r>
            <a:r>
              <a:rPr sz="2100">
                <a:solidFill>
                  <a:srgbClr val="2D74B5"/>
                </a:solidFill>
                <a:latin typeface="SWTVAM+CambriaMath"/>
                <a:cs typeface="SWTVAM+CambriaMath"/>
              </a:rPr>
              <a:t>10</a:t>
            </a:r>
            <a:r>
              <a:rPr sz="2100" spc="448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7370" y="3299803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RRNUGM+CambriaMath"/>
                <a:cs typeface="RRNUGM+CambriaMath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7319" y="3823680"/>
            <a:ext cx="3264631" cy="722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10</a:t>
            </a:r>
          </a:p>
          <a:p>
            <a:pPr marL="0" marR="0">
              <a:lnSpc>
                <a:spcPts val="1599"/>
              </a:lnSpc>
              <a:spcBef>
                <a:spcPts val="29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56 12 1 99 1000 234 33 55 99</a:t>
            </a:r>
          </a:p>
          <a:p>
            <a:pPr marL="0" marR="0">
              <a:lnSpc>
                <a:spcPts val="1599"/>
              </a:lnSpc>
              <a:spcBef>
                <a:spcPts val="29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812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663440" y="3823680"/>
            <a:ext cx="2375590" cy="4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3 2 7 8 1 4 9 6 10 5</a:t>
            </a:r>
          </a:p>
          <a:p>
            <a:pPr marL="0" marR="0">
              <a:lnSpc>
                <a:spcPts val="1599"/>
              </a:lnSpc>
              <a:spcBef>
                <a:spcPts val="29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291.90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259" y="5102717"/>
            <a:ext cx="6819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AHQOFF+DengXian-Regular"/>
                <a:cs typeface="AHQOFF+DengXian-Regular"/>
              </a:rPr>
              <a:t>提示</a:t>
            </a:r>
            <a:r>
              <a:rPr sz="2100">
                <a:solidFill>
                  <a:srgbClr val="ED7D30"/>
                </a:solidFill>
                <a:latin typeface="IMTJIT+DengXian-Regular"/>
                <a:cs typeface="IMTJIT+DengXian-Regular"/>
              </a:rPr>
              <a:t>：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短平均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时间就是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所有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的最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短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等</a:t>
            </a:r>
            <a:r>
              <a:rPr sz="2100">
                <a:solidFill>
                  <a:srgbClr val="2D74B5"/>
                </a:solidFill>
                <a:latin typeface="AHQOFF+DengXian-Regular"/>
                <a:cs typeface="AHQOFF+DengXian-Regular"/>
              </a:rPr>
              <a:t>待</a:t>
            </a:r>
            <a:r>
              <a:rPr sz="2100">
                <a:solidFill>
                  <a:srgbClr val="2D74B5"/>
                </a:solidFill>
                <a:latin typeface="IMTJIT+DengXian-Regular"/>
                <a:cs typeface="IMTJIT+DengXian-Regular"/>
              </a:rPr>
              <a:t>时间和。</a:t>
            </a:r>
          </a:p>
        </p:txBody>
      </p:sp>
    </p:spTree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KWTBTB+DengXian-Light"/>
                <a:cs typeface="KWTBTB+DengXian-Light"/>
              </a:rPr>
              <a:t>排队接水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由于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只</a:t>
            </a: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允许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最多一个</a:t>
            </a: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人同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时</a:t>
            </a: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打水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，所以</a:t>
            </a: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某人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等</a:t>
            </a:r>
            <a:r>
              <a:rPr sz="2100">
                <a:solidFill>
                  <a:srgbClr val="2E75B6"/>
                </a:solidFill>
                <a:latin typeface="CBQOLV+DengXian-Regular"/>
                <a:cs typeface="CBQOLV+DengXian-Regular"/>
              </a:rPr>
              <a:t>待</a:t>
            </a:r>
            <a:r>
              <a:rPr sz="2100">
                <a:solidFill>
                  <a:srgbClr val="2E75B6"/>
                </a:solidFill>
                <a:latin typeface="TFJKGS+DengXian-Regular"/>
                <a:cs typeface="TFJKGS+DengXian-Regular"/>
              </a:rPr>
              <a:t>时间总和就是</a:t>
            </a:r>
            <a:r>
              <a:rPr sz="2100">
                <a:solidFill>
                  <a:srgbClr val="ED7D31"/>
                </a:solidFill>
                <a:latin typeface="CBQOLV+DengXian-Regular"/>
                <a:cs typeface="CBQOLV+DengXian-Regular"/>
              </a:rPr>
              <a:t>前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TFJKGS+DengXian-Regular"/>
                <a:cs typeface="TFJKGS+DengXian-Regular"/>
              </a:rPr>
              <a:t>面</a:t>
            </a:r>
            <a:r>
              <a:rPr sz="2100">
                <a:solidFill>
                  <a:srgbClr val="ED7D31"/>
                </a:solidFill>
                <a:latin typeface="CBQOLV+DengXian-Regular"/>
                <a:cs typeface="CBQOLV+DengXian-Regular"/>
              </a:rPr>
              <a:t>每</a:t>
            </a:r>
            <a:r>
              <a:rPr sz="2100">
                <a:solidFill>
                  <a:srgbClr val="ED7D31"/>
                </a:solidFill>
                <a:latin typeface="TFJKGS+DengXian-Regular"/>
                <a:cs typeface="TFJKGS+DengXian-Regular"/>
              </a:rPr>
              <a:t>个单</a:t>
            </a:r>
            <a:r>
              <a:rPr sz="2100">
                <a:solidFill>
                  <a:srgbClr val="ED7D31"/>
                </a:solidFill>
                <a:latin typeface="CBQOLV+DengXian-Regular"/>
                <a:cs typeface="CBQOLV+DengXian-Regular"/>
              </a:rPr>
              <a:t>人</a:t>
            </a:r>
            <a:r>
              <a:rPr sz="2100">
                <a:solidFill>
                  <a:srgbClr val="ED7D31"/>
                </a:solidFill>
                <a:latin typeface="TFJKGS+DengXian-Regular"/>
                <a:cs typeface="TFJKGS+DengXian-Regular"/>
              </a:rPr>
              <a:t>时间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的和。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588117"/>
            <a:ext cx="7620000" cy="6683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第一个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不需要等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待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，第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二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需要等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待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一个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的时间，第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三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个</a:t>
            </a:r>
          </a:p>
          <a:p>
            <a:pPr marL="0" marR="0">
              <a:lnSpc>
                <a:spcPts val="2461"/>
              </a:lnSpc>
              <a:spcBef>
                <a:spcPts val="13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要等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待前两人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。假设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经安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排，第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HFOVSS+CambriaMath"/>
                <a:cs typeface="HFOVSS+CambriaMath"/>
              </a:rPr>
              <a:t>ꢀ</a:t>
            </a:r>
            <a:r>
              <a:rPr sz="2100" spc="114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学的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打水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时间是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-35">
                <a:solidFill>
                  <a:srgbClr val="2D74B5"/>
                </a:solidFill>
                <a:latin typeface="HFOVSS+CambriaMath"/>
                <a:cs typeface="HFOVSS+CambriaMath"/>
              </a:rPr>
              <a:t>ꢁ</a:t>
            </a:r>
            <a:r>
              <a:rPr sz="2250" spc="151" baseline="-20571">
                <a:solidFill>
                  <a:srgbClr val="2D74B5"/>
                </a:solidFill>
                <a:latin typeface="EHIILH+CambriaMath"/>
                <a:cs typeface="EHIILH+CambriaMath"/>
              </a:rPr>
              <a:t>!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3337127"/>
            <a:ext cx="7465252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学等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待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时间总和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ꢂ</a:t>
            </a:r>
            <a:r>
              <a:rPr sz="2100" spc="10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=</a:t>
            </a:r>
            <a:r>
              <a:rPr sz="2100" spc="93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ꢃ</a:t>
            </a:r>
            <a:r>
              <a:rPr sz="2100" spc="-27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1</a:t>
            </a:r>
            <a:r>
              <a:rPr sz="2100" spc="34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ꢁ</a:t>
            </a:r>
            <a:r>
              <a:rPr sz="2100" spc="833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+</a:t>
            </a:r>
            <a:r>
              <a:rPr sz="2100" spc="818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ꢃ</a:t>
            </a:r>
            <a:r>
              <a:rPr sz="2100" spc="-27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2</a:t>
            </a:r>
            <a:r>
              <a:rPr sz="2100" spc="34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ꢁ</a:t>
            </a:r>
            <a:r>
              <a:rPr sz="2100" spc="76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⋯</a:t>
            </a:r>
            <a:r>
              <a:rPr sz="2100" spc="-17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+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1</a:t>
            </a:r>
            <a:r>
              <a:rPr sz="2100" spc="-58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·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ꢁ</a:t>
            </a:r>
            <a:r>
              <a:rPr sz="2100" spc="302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+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0</a:t>
            </a:r>
            <a:r>
              <a:rPr sz="2100" spc="-58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·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HFOVSS+CambriaMath"/>
                <a:cs typeface="HFOVSS+CambriaMath"/>
              </a:rPr>
              <a:t>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340569" y="3464396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EHIILH+CambriaMath"/>
                <a:cs typeface="EHIILH+CambriaMath"/>
              </a:rPr>
              <a:t>#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28171" y="3464396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EHIILH+CambriaMath"/>
                <a:cs typeface="EHIILH+CambriaMath"/>
              </a:rPr>
              <a:t>$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70282" y="3464396"/>
            <a:ext cx="534213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 spc="37">
                <a:solidFill>
                  <a:srgbClr val="ED7D30"/>
                </a:solidFill>
                <a:latin typeface="EHIILH+CambriaMath"/>
                <a:cs typeface="EHIILH+CambriaMath"/>
              </a:rPr>
              <a:t>%&amp;#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25728" y="3464396"/>
            <a:ext cx="276113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EHIILH+CambriaMath"/>
                <a:cs typeface="EHIILH+CambriaMath"/>
              </a:rPr>
              <a:t>%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4291151"/>
            <a:ext cx="4613529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可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发现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HFOVSS+CambriaMath"/>
                <a:cs typeface="HFOVSS+CambriaMath"/>
              </a:rPr>
              <a:t>ꢁ</a:t>
            </a:r>
            <a:r>
              <a:rPr sz="2100" spc="36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系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较大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HFOVSS+CambriaMath"/>
                <a:cs typeface="HFOVSS+CambriaMath"/>
              </a:rPr>
              <a:t>ꢁ</a:t>
            </a:r>
            <a:r>
              <a:rPr sz="2100" spc="55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系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较小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78737" y="4418420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EHIILH+CambriaMath"/>
                <a:cs typeface="EHIILH+CambriaMath"/>
              </a:rPr>
              <a:t>#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703537" y="4418420"/>
            <a:ext cx="276113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EHIILH+CambriaMath"/>
                <a:cs typeface="EHIILH+CambriaMath"/>
              </a:rPr>
              <a:t>%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259" y="4760543"/>
            <a:ext cx="4080129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CBQOLV+DengXian-Regular"/>
                <a:cs typeface="CBQOLV+DengXian-Regular"/>
              </a:rPr>
              <a:t>猜测</a:t>
            </a:r>
            <a:r>
              <a:rPr sz="2100">
                <a:solidFill>
                  <a:srgbClr val="ED7D30"/>
                </a:solidFill>
                <a:latin typeface="TFJKGS+DengXian-Regular"/>
                <a:cs typeface="TFJKGS+DengXian-Regular"/>
              </a:rPr>
              <a:t>：</a:t>
            </a:r>
            <a:r>
              <a:rPr sz="2100">
                <a:solidFill>
                  <a:srgbClr val="2D74B5"/>
                </a:solidFill>
                <a:latin typeface="HFOVSS+CambriaMath"/>
                <a:cs typeface="HFOVSS+CambriaMath"/>
              </a:rPr>
              <a:t>ꢁ</a:t>
            </a:r>
            <a:r>
              <a:rPr sz="2100" spc="36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到</a:t>
            </a:r>
            <a:r>
              <a:rPr sz="2100">
                <a:solidFill>
                  <a:srgbClr val="2D74B5"/>
                </a:solidFill>
                <a:latin typeface="HFOVSS+CambriaMath"/>
                <a:cs typeface="HFOVSS+CambriaMath"/>
              </a:rPr>
              <a:t>ꢁ</a:t>
            </a:r>
            <a:r>
              <a:rPr sz="2100" spc="55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应该</a:t>
            </a:r>
            <a:r>
              <a:rPr sz="2100">
                <a:solidFill>
                  <a:srgbClr val="ED7D30"/>
                </a:solidFill>
                <a:latin typeface="TFJKGS+DengXian-Regular"/>
                <a:cs typeface="TFJKGS+DengXian-Regular"/>
              </a:rPr>
              <a:t>从</a:t>
            </a:r>
            <a:r>
              <a:rPr sz="2100">
                <a:solidFill>
                  <a:srgbClr val="ED7D30"/>
                </a:solidFill>
                <a:latin typeface="CBQOLV+DengXian-Regular"/>
                <a:cs typeface="CBQOLV+DengXian-Regular"/>
              </a:rPr>
              <a:t>小</a:t>
            </a:r>
            <a:r>
              <a:rPr sz="2100">
                <a:solidFill>
                  <a:srgbClr val="ED7D30"/>
                </a:solidFill>
                <a:latin typeface="TFJKGS+DengXian-Regular"/>
                <a:cs typeface="TFJKGS+DengXian-Regular"/>
              </a:rPr>
              <a:t>到</a:t>
            </a:r>
            <a:r>
              <a:rPr sz="2100">
                <a:solidFill>
                  <a:srgbClr val="ED7D30"/>
                </a:solidFill>
                <a:latin typeface="CBQOLV+DengXian-Regular"/>
                <a:cs typeface="CBQOLV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排序，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612037" y="4887811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EHIILH+CambriaMath"/>
                <a:cs typeface="EHIILH+CambriaMath"/>
              </a:rPr>
              <a:t>#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103337" y="4887811"/>
            <a:ext cx="276113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EHIILH+CambriaMath"/>
                <a:cs typeface="EHIILH+CambriaMath"/>
              </a:rPr>
              <a:t>%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259" y="5267309"/>
            <a:ext cx="3073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可以使时间总和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s</a:t>
            </a:r>
            <a:r>
              <a:rPr sz="2100" spc="47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CBQOLV+DengXian-Regular"/>
                <a:cs typeface="CBQOLV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TFJKGS+DengXian-Regular"/>
                <a:cs typeface="TFJKGS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SDUQTA+DengXian-Light"/>
                <a:cs typeface="SDUQTA+DengXian-Light"/>
              </a:rPr>
              <a:t>排队接水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341362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LDARN+DengXian-Regular"/>
                <a:cs typeface="QLDARN+DengXian-Regular"/>
              </a:rPr>
              <a:t>需要</a:t>
            </a:r>
            <a:r>
              <a:rPr sz="2100">
                <a:solidFill>
                  <a:srgbClr val="ED7D31"/>
                </a:solidFill>
                <a:latin typeface="QLDARN+DengXian-Regular"/>
                <a:cs typeface="QLDARN+DengXian-Regular"/>
              </a:rPr>
              <a:t>证明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！！！！（反证法）</a:t>
            </a:r>
          </a:p>
          <a:p>
            <a:pPr marL="0" marR="0">
              <a:lnSpc>
                <a:spcPts val="2461"/>
              </a:lnSpc>
              <a:spcBef>
                <a:spcPts val="1213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假设最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佳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方案中，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36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到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55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不是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到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排，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当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ꢁ</a:t>
            </a:r>
            <a:r>
              <a:rPr sz="2100" spc="12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&lt;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ꢂ</a:t>
            </a:r>
            <a:r>
              <a:rPr sz="2100" spc="-3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时，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70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&gt;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117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945537" y="2361019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#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36837" y="2361019"/>
            <a:ext cx="276113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%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018426" y="23610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529729" y="2361019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259" y="2727527"/>
            <a:ext cx="7053770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这两项贡献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的总时间是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ꢃ</a:t>
            </a:r>
            <a:r>
              <a:rPr sz="2100" spc="893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=</a:t>
            </a:r>
            <a:r>
              <a:rPr sz="2100" spc="6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ꢄ</a:t>
            </a:r>
            <a:r>
              <a:rPr sz="210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⋅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58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+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ꢅ</a:t>
            </a:r>
            <a:r>
              <a:rPr sz="210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⋅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117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其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系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ꢄ</a:t>
            </a:r>
            <a:r>
              <a:rPr sz="2100" spc="11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&gt;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51">
                <a:solidFill>
                  <a:srgbClr val="2D74B5"/>
                </a:solidFill>
                <a:latin typeface="TMTUIS+CambriaMath"/>
                <a:cs typeface="TMTUIS+CambriaMath"/>
              </a:rPr>
              <a:t>ꢅ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507639" y="2854795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#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29342" y="2854795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254334" y="2854795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259" y="3236542"/>
            <a:ext cx="7846122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若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将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11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和</a:t>
            </a:r>
            <a:r>
              <a:rPr sz="2100">
                <a:solidFill>
                  <a:srgbClr val="2D74B5"/>
                </a:solidFill>
                <a:latin typeface="TMTUIS+CambriaMath"/>
                <a:cs typeface="TMTUIS+CambriaMath"/>
              </a:rPr>
              <a:t>ꢀ</a:t>
            </a:r>
            <a:r>
              <a:rPr sz="2100" spc="117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调换，那么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贡献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总时间变为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ꢃ</a:t>
            </a:r>
            <a:r>
              <a:rPr sz="2100" spc="941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=</a:t>
            </a:r>
            <a:r>
              <a:rPr sz="2100" spc="6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ꢄ</a:t>
            </a:r>
            <a:r>
              <a:rPr sz="210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⋅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58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+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ꢅ</a:t>
            </a:r>
            <a:r>
              <a:rPr sz="210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⋅</a:t>
            </a:r>
            <a:r>
              <a:rPr sz="2100" spc="-6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11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QLDARN+DengXian-Regular"/>
                <a:cs typeface="QLDARN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两者相减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351497" y="33638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81265" y="3363811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220997" y="3363811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$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18950" y="3363811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991503" y="33638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17259" y="3605350"/>
            <a:ext cx="6696520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ꢃ</a:t>
            </a:r>
            <a:r>
              <a:rPr sz="2100" spc="77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ꢃ</a:t>
            </a:r>
            <a:r>
              <a:rPr sz="2100" spc="941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=</a:t>
            </a:r>
            <a:r>
              <a:rPr sz="2100" spc="6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ꢄ</a:t>
            </a:r>
            <a:r>
              <a:rPr sz="2100" spc="47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58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1528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ꢅ</a:t>
            </a:r>
            <a:r>
              <a:rPr sz="2100" spc="469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58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164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=</a:t>
            </a:r>
            <a:r>
              <a:rPr sz="2100" spc="93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ꢄ</a:t>
            </a:r>
            <a:r>
              <a:rPr sz="210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ꢅ</a:t>
            </a:r>
            <a:r>
              <a:rPr sz="2100" spc="1341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584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−</a:t>
            </a:r>
            <a:r>
              <a:rPr sz="2100" spc="-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ꢀ</a:t>
            </a:r>
            <a:r>
              <a:rPr sz="2100" spc="1645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&gt;</a:t>
            </a:r>
            <a:r>
              <a:rPr sz="2100" spc="61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TMTUIS+CambriaMath"/>
                <a:cs typeface="TMTUIS+CambriaMath"/>
              </a:rPr>
              <a:t>0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。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40639" y="3732619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#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412457" y="3732619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$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260880" y="37326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42464" y="3732619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661563" y="37326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143147" y="3732619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5787607" y="37326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!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6269190" y="3732619"/>
            <a:ext cx="241789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ED7D30"/>
                </a:solidFill>
                <a:latin typeface="KONGBC+CambriaMath"/>
                <a:cs typeface="KONGBC+CambriaMath"/>
              </a:rPr>
              <a:t>'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717259" y="4124309"/>
            <a:ext cx="6819900" cy="8006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调换后总时间会缩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短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，和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原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来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认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为是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“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佳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方案</a:t>
            </a:r>
            <a:r>
              <a:rPr sz="2100">
                <a:solidFill>
                  <a:srgbClr val="2D74B5"/>
                </a:solidFill>
                <a:latin typeface="JVACAL+DengXian-Regular"/>
                <a:cs typeface="JVACAL+DengXian-Regular"/>
              </a:rPr>
              <a:t>”</a:t>
            </a:r>
            <a:r>
              <a:rPr sz="2100">
                <a:solidFill>
                  <a:srgbClr val="ED7D30"/>
                </a:solidFill>
                <a:latin typeface="JVACAL+DengXian-Regular"/>
                <a:cs typeface="JVACAL+DengXian-Regular"/>
              </a:rPr>
              <a:t>矛盾</a:t>
            </a:r>
            <a:r>
              <a:rPr sz="2100">
                <a:solidFill>
                  <a:srgbClr val="ED7D30"/>
                </a:solidFill>
                <a:latin typeface="QLDARN+DengXian-Regular"/>
                <a:cs typeface="QLDARN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62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所以</a:t>
            </a:r>
            <a:r>
              <a:rPr sz="2100">
                <a:solidFill>
                  <a:srgbClr val="ED7D30"/>
                </a:solidFill>
                <a:latin typeface="QLDARN+DengXian-Regular"/>
                <a:cs typeface="QLDARN+DengXian-Regular"/>
              </a:rPr>
              <a:t>贪心算法成</a:t>
            </a:r>
            <a:r>
              <a:rPr sz="2100">
                <a:solidFill>
                  <a:srgbClr val="ED7D30"/>
                </a:solidFill>
                <a:latin typeface="JVACAL+DengXian-Regular"/>
                <a:cs typeface="JVACAL+DengXian-Regular"/>
              </a:rPr>
              <a:t>立</a:t>
            </a:r>
            <a:r>
              <a:rPr sz="2100">
                <a:solidFill>
                  <a:srgbClr val="2D74B5"/>
                </a:solidFill>
                <a:latin typeface="QLDARN+DengXian-Regular"/>
                <a:cs typeface="QLDARN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9083" y="741469"/>
            <a:ext cx="1295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FQBJNB+DengXian-Light"/>
                <a:cs typeface="FQBJNB+DengXian-Light"/>
              </a:rPr>
              <a:t>数楼梯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3533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WOHSFR+DengXian-Regular"/>
                <a:cs typeface="WOHSFR+DengXian-Regular"/>
              </a:rPr>
              <a:t>使用</a:t>
            </a:r>
            <a:r>
              <a:rPr sz="2100">
                <a:solidFill>
                  <a:srgbClr val="ED7D31"/>
                </a:solidFill>
                <a:latin typeface="WOHSFR+DengXian-Regular"/>
                <a:cs typeface="WOHSFR+DengXian-Regular"/>
              </a:rPr>
              <a:t>结构体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来存储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每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位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学的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信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息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按照接水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时间</a:t>
            </a:r>
            <a:r>
              <a:rPr sz="2100">
                <a:solidFill>
                  <a:srgbClr val="ED7D30"/>
                </a:solidFill>
                <a:latin typeface="WOHSFR+DengXian-Regular"/>
                <a:cs typeface="WOHSFR+DengXian-Regular"/>
              </a:rPr>
              <a:t>从</a:t>
            </a:r>
            <a:r>
              <a:rPr sz="2100">
                <a:solidFill>
                  <a:srgbClr val="ED7D30"/>
                </a:solidFill>
                <a:latin typeface="UDHIVE+DengXian-Regular"/>
                <a:cs typeface="UDHIVE+DengXian-Regular"/>
              </a:rPr>
              <a:t>小</a:t>
            </a:r>
            <a:r>
              <a:rPr sz="2100">
                <a:solidFill>
                  <a:srgbClr val="ED7D30"/>
                </a:solidFill>
                <a:latin typeface="WOHSFR+DengXian-Regular"/>
                <a:cs typeface="WOHSFR+DengXian-Regular"/>
              </a:rPr>
              <a:t>到</a:t>
            </a:r>
            <a:r>
              <a:rPr sz="2100">
                <a:solidFill>
                  <a:srgbClr val="ED7D30"/>
                </a:solidFill>
                <a:latin typeface="UDHIVE+DengXian-Regular"/>
                <a:cs typeface="UDHIVE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排序，时间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相同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时编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号小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学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优先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10" y="2754408"/>
            <a:ext cx="2120281" cy="1282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 spc="425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&lt;cstdio&gt;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#include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&lt;algorithm&gt;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using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struct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water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208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num,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time;</a:t>
            </a:r>
          </a:p>
          <a:p>
            <a:pPr marL="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1010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73595" y="2754408"/>
            <a:ext cx="1923395" cy="432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&amp;n);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70445" y="3187224"/>
            <a:ext cx="3104480" cy="636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196850" marR="0">
              <a:lnSpc>
                <a:spcPts val="1399"/>
              </a:lnSpc>
              <a:spcBef>
                <a:spcPts val="208"/>
              </a:spcBef>
              <a:spcAft>
                <a:spcPct val="0"/>
              </a:spcAft>
            </a:pP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num</a:t>
            </a:r>
            <a:r>
              <a:rPr sz="1400" spc="425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70445" y="3821208"/>
            <a:ext cx="250155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3910" y="4037616"/>
            <a:ext cx="2907630" cy="106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bool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water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water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 spc="425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!=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70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 spc="425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850" marR="0">
              <a:lnSpc>
                <a:spcPts val="1399"/>
              </a:lnSpc>
              <a:spcBef>
                <a:spcPts val="208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num</a:t>
            </a:r>
            <a:r>
              <a:rPr sz="1400" spc="425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num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70445" y="4037616"/>
            <a:ext cx="3104480" cy="10662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(p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p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cmp);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"%d</a:t>
            </a:r>
            <a:r>
              <a:rPr sz="1400" spc="425">
                <a:solidFill>
                  <a:srgbClr val="A31414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num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196850" marR="0">
              <a:lnSpc>
                <a:spcPts val="1399"/>
              </a:lnSpc>
              <a:spcBef>
                <a:spcPts val="208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[n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time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23910" y="5104416"/>
            <a:ext cx="1628105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470445" y="5104416"/>
            <a:ext cx="3596615" cy="43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EE0000"/>
                </a:solidFill>
                <a:latin typeface="Consolas"/>
                <a:cs typeface="Consolas"/>
              </a:rPr>
              <a:t>\n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%.2lf</a:t>
            </a:r>
            <a:r>
              <a:rPr sz="1400">
                <a:solidFill>
                  <a:srgbClr val="ED0000"/>
                </a:solidFill>
                <a:latin typeface="Consolas"/>
                <a:cs typeface="Consolas"/>
              </a:rPr>
              <a:t>\n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1.0</a:t>
            </a:r>
            <a:r>
              <a:rPr sz="1400" spc="425">
                <a:solidFill>
                  <a:srgbClr val="088557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n);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273595" y="5537232"/>
            <a:ext cx="250155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259" y="6041501"/>
            <a:ext cx="4953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最后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计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算</a:t>
            </a:r>
            <a:r>
              <a:rPr sz="2100">
                <a:solidFill>
                  <a:srgbClr val="ED7D30"/>
                </a:solidFill>
                <a:latin typeface="UDHIVE+DengXian-Regular"/>
                <a:cs typeface="UDHIVE+DengXian-Regular"/>
              </a:rPr>
              <a:t>耗</a:t>
            </a:r>
            <a:r>
              <a:rPr sz="2100">
                <a:solidFill>
                  <a:srgbClr val="ED7D30"/>
                </a:solidFill>
                <a:latin typeface="WOHSFR+DengXian-Regular"/>
                <a:cs typeface="WOHSFR+DengXian-Regular"/>
              </a:rPr>
              <a:t>时总</a:t>
            </a:r>
            <a:r>
              <a:rPr sz="2100">
                <a:solidFill>
                  <a:srgbClr val="ED7D30"/>
                </a:solidFill>
                <a:latin typeface="UDHIVE+DengXian-Regular"/>
                <a:cs typeface="UDHIVE+DengXian-Regular"/>
              </a:rPr>
              <a:t>长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后得到</a:t>
            </a:r>
            <a:r>
              <a:rPr sz="2100">
                <a:solidFill>
                  <a:srgbClr val="ED7D30"/>
                </a:solidFill>
                <a:latin typeface="UDHIVE+DengXian-Regular"/>
                <a:cs typeface="UDHIVE+DengXian-Regular"/>
              </a:rPr>
              <a:t>平均</a:t>
            </a:r>
            <a:r>
              <a:rPr sz="2100">
                <a:solidFill>
                  <a:srgbClr val="ED7D30"/>
                </a:solidFill>
                <a:latin typeface="WOHSFR+DengXian-Regular"/>
                <a:cs typeface="WOHSFR+DengXian-Regular"/>
              </a:rPr>
              <a:t>值</a:t>
            </a:r>
            <a:r>
              <a:rPr sz="2100">
                <a:solidFill>
                  <a:srgbClr val="2D74B5"/>
                </a:solidFill>
                <a:latin typeface="UDHIVE+DengXian-Regular"/>
                <a:cs typeface="UDHIVE+DengXian-Regular"/>
              </a:rPr>
              <a:t>输出</a:t>
            </a:r>
            <a:r>
              <a:rPr sz="2100">
                <a:solidFill>
                  <a:srgbClr val="2D74B5"/>
                </a:solidFill>
                <a:latin typeface="WOHSFR+DengXian-Regular"/>
                <a:cs typeface="WOHSFR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739527" y="741469"/>
            <a:ext cx="1814141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40">
                <a:solidFill>
                  <a:srgbClr val="1F4E79"/>
                </a:solidFill>
                <a:latin typeface="OQBNOD+DengXian-Light"/>
                <a:cs typeface="OQBNOD+DengXian-Light"/>
              </a:rPr>
              <a:t>凌乱的yyy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804657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例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12.</a:t>
            </a:r>
            <a:r>
              <a:rPr sz="2100">
                <a:solidFill>
                  <a:srgbClr val="ED7D31"/>
                </a:solidFill>
                <a:latin typeface="KEONTG+DengXian-Regular"/>
                <a:cs typeface="KEONTG+DengXian-Regular"/>
              </a:rPr>
              <a:t>3</a:t>
            </a: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P1</a:t>
            </a:r>
            <a:r>
              <a:rPr sz="2100">
                <a:solidFill>
                  <a:srgbClr val="ED7D31"/>
                </a:solidFill>
                <a:latin typeface="KEONTG+DengXian-Regular"/>
                <a:cs typeface="KEONTG+DengXian-Regular"/>
              </a:rPr>
              <a:t>8</a:t>
            </a: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0</a:t>
            </a:r>
            <a:r>
              <a:rPr sz="2100">
                <a:solidFill>
                  <a:srgbClr val="ED7D31"/>
                </a:solidFill>
                <a:latin typeface="KEONTG+DengXian-Regular"/>
                <a:cs typeface="KEONTG+DengXian-Regular"/>
              </a:rPr>
              <a:t>3</a:t>
            </a:r>
            <a:r>
              <a:rPr sz="2100">
                <a:solidFill>
                  <a:srgbClr val="ED7D31"/>
                </a:solidFill>
                <a:latin typeface="CHHRWQ+DengXian-Regular"/>
                <a:cs typeface="CHHRWQ+DengXian-Regular"/>
              </a:rPr>
              <a:t>）</a:t>
            </a:r>
          </a:p>
          <a:p>
            <a:pPr marL="0" marR="0">
              <a:lnSpc>
                <a:spcPts val="2461"/>
              </a:lnSpc>
              <a:spcBef>
                <a:spcPts val="121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各大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OJ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上有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HFLFQ+CambriaMath"/>
                <a:cs typeface="SHFLFQ+CambriaMath"/>
              </a:rPr>
              <a:t>ꢀ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模拟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比赛，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知道每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个比赛开始结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束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时间</a:t>
            </a:r>
            <a:r>
              <a:rPr sz="2100" spc="34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HFLFQ+CambriaMath"/>
                <a:cs typeface="SHFLFQ+CambriaMath"/>
              </a:rPr>
              <a:t>ꢁ</a:t>
            </a:r>
            <a:r>
              <a:rPr sz="2100" spc="1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HFLFQ+CambriaMath"/>
                <a:cs typeface="SHFLFQ+CambriaMath"/>
              </a:rPr>
              <a:t>,</a:t>
            </a:r>
            <a:r>
              <a:rPr sz="2100" spc="-1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HFLFQ+CambriaMath"/>
                <a:cs typeface="SHFLFQ+CambriaMath"/>
              </a:rPr>
              <a:t>ꢂ</a:t>
            </a:r>
            <a:r>
              <a:rPr sz="2100" spc="96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585735" y="23610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NDINFA+CambriaMath"/>
                <a:cs typeface="NDINFA+CambriaMath"/>
              </a:rPr>
              <a:t>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06156" y="23610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NDINFA+CambriaMath"/>
                <a:cs typeface="NDINFA+CambriaMath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2740517"/>
            <a:ext cx="7802562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yyy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认</a:t>
            </a:r>
            <a:r>
              <a:rPr sz="2100">
                <a:solidFill>
                  <a:srgbClr val="2E75B6"/>
                </a:solidFill>
                <a:latin typeface="CHHRWQ+DengXian-Regular"/>
                <a:cs typeface="CHHRWQ+DengXian-Regular"/>
              </a:rPr>
              <a:t>为</a:t>
            </a:r>
            <a:r>
              <a:rPr sz="2100">
                <a:solidFill>
                  <a:srgbClr val="2E75B6"/>
                </a:solidFill>
                <a:latin typeface="KEONTG+DengXian-Regular"/>
                <a:cs typeface="KEONTG+DengXian-Regular"/>
              </a:rPr>
              <a:t>参加</a:t>
            </a:r>
            <a:r>
              <a:rPr sz="2100">
                <a:solidFill>
                  <a:srgbClr val="ED7D30"/>
                </a:solidFill>
                <a:latin typeface="CHHRWQ+DengXian-Regular"/>
                <a:cs typeface="CHHRWQ+DengXian-Regular"/>
              </a:rPr>
              <a:t>数量越多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模拟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比赛越好。如果要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参加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一个比赛必须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善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始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善终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，而且不能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时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参加两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及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以上的比赛。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3479635"/>
            <a:ext cx="7238936" cy="378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他想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知道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他最多能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参加几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个比赛。所有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输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入数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据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不</a:t>
            </a:r>
            <a:r>
              <a:rPr sz="2100">
                <a:solidFill>
                  <a:srgbClr val="2D74B5"/>
                </a:solidFill>
                <a:latin typeface="KEONTG+DengXian-Regular"/>
                <a:cs typeface="KEONTG+DengXian-Regular"/>
              </a:rPr>
              <a:t>超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过</a:t>
            </a:r>
            <a:r>
              <a:rPr sz="2100">
                <a:solidFill>
                  <a:srgbClr val="2D74B5"/>
                </a:solidFill>
                <a:latin typeface="SHFLFQ+CambriaMath"/>
                <a:cs typeface="SHFLFQ+CambriaMath"/>
              </a:rPr>
              <a:t>10</a:t>
            </a:r>
            <a:r>
              <a:rPr sz="2250" spc="107" baseline="36571">
                <a:solidFill>
                  <a:srgbClr val="2D74B5"/>
                </a:solidFill>
                <a:latin typeface="NDINFA+CambriaMath"/>
                <a:cs typeface="NDINFA+CambriaMath"/>
              </a:rPr>
              <a:t>"</a:t>
            </a:r>
            <a:r>
              <a:rPr sz="2100">
                <a:solidFill>
                  <a:srgbClr val="2D74B5"/>
                </a:solidFill>
                <a:latin typeface="CHHRWQ+DengXian-Regular"/>
                <a:cs typeface="CHHRWQ+DengXian-Regular"/>
              </a:rPr>
              <a:t>。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53183" y="4094952"/>
            <a:ext cx="264120" cy="241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09302" y="4094952"/>
            <a:ext cx="264120" cy="241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53183" y="4335744"/>
            <a:ext cx="486380" cy="735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0 2</a:t>
            </a:r>
          </a:p>
          <a:p>
            <a:pPr marL="0" marR="0">
              <a:lnSpc>
                <a:spcPts val="1599"/>
              </a:lnSpc>
              <a:spcBef>
                <a:spcPts val="295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2 4</a:t>
            </a:r>
          </a:p>
          <a:p>
            <a:pPr marL="0" marR="0">
              <a:lnSpc>
                <a:spcPts val="1599"/>
              </a:lnSpc>
              <a:spcBef>
                <a:spcPts val="392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1 3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66012" y="5961115"/>
            <a:ext cx="24607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UNLRUO+DengXian-Regular"/>
                <a:cs typeface="UNLRUO+DengXian-Regular"/>
              </a:rPr>
              <a:t>0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785213" y="5961115"/>
            <a:ext cx="24607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UNLRUO+DengXian-Regular"/>
                <a:cs typeface="UNLRUO+DengXian-Regular"/>
              </a:rPr>
              <a:t>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04413" y="5961115"/>
            <a:ext cx="24607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UNLRUO+DengXian-Regular"/>
                <a:cs typeface="UNLRUO+DengXian-Regular"/>
              </a:rPr>
              <a:t>2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23613" y="5961115"/>
            <a:ext cx="24607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UNLRUO+DengXian-Regular"/>
                <a:cs typeface="UNLRUO+DengXian-Regular"/>
              </a:rPr>
              <a:t>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442813" y="5961115"/>
            <a:ext cx="24607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UNLRUO+DengXian-Regular"/>
                <a:cs typeface="UNLRUO+DengXian-Regular"/>
              </a:rPr>
              <a:t>4</a:t>
            </a:r>
          </a:p>
        </p:txBody>
      </p:sp>
    </p:spTree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739527" y="741469"/>
            <a:ext cx="1814141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40">
                <a:solidFill>
                  <a:srgbClr val="1F4E79"/>
                </a:solidFill>
                <a:latin typeface="ABNDMN+DengXian-Light"/>
                <a:cs typeface="ABNDMN+DengXian-Light"/>
              </a:rPr>
              <a:t>凌乱的yyy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54864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FQKVOI+DengXian-Regular"/>
                <a:cs typeface="FQKVOI+DengXian-Regular"/>
              </a:rPr>
              <a:t>如果所有的比赛时间</a:t>
            </a:r>
            <a:r>
              <a:rPr sz="2100">
                <a:solidFill>
                  <a:srgbClr val="ED7D31"/>
                </a:solidFill>
                <a:latin typeface="FQKVOI+DengXian-Regular"/>
                <a:cs typeface="FQKVOI+DengXian-Regular"/>
              </a:rPr>
              <a:t>不</a:t>
            </a:r>
            <a:r>
              <a:rPr sz="2100">
                <a:solidFill>
                  <a:srgbClr val="ED7D31"/>
                </a:solidFill>
                <a:latin typeface="WNFUDS+DengXian-Regular"/>
                <a:cs typeface="WNFUDS+DengXian-Regular"/>
              </a:rPr>
              <a:t>冲突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，可以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全部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参加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如果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有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冲突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呢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4163933"/>
            <a:ext cx="778115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一个比赛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被另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一个包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含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：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个比赛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冲突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选择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比赛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1，因为比赛</a:t>
            </a:r>
            <a:r>
              <a:rPr sz="2100" spc="4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1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先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结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束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这样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续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比赛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被占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用时间的可能就少一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些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4950317"/>
            <a:ext cx="7034212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一个比赛和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另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一个比赛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相交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：还是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选择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比赛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1，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理由同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上。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应该选择参加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最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先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结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束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的那一场比赛。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5889101"/>
            <a:ext cx="78867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选择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能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参加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的比赛中，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最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早</a:t>
            </a:r>
            <a:r>
              <a:rPr sz="2100">
                <a:solidFill>
                  <a:srgbClr val="ED7D30"/>
                </a:solidFill>
                <a:latin typeface="FQKVOI+DengXian-Regular"/>
                <a:cs typeface="FQKVOI+DengXian-Regular"/>
              </a:rPr>
              <a:t>结</a:t>
            </a:r>
            <a:r>
              <a:rPr sz="2100">
                <a:solidFill>
                  <a:srgbClr val="ED7D30"/>
                </a:solidFill>
                <a:latin typeface="WNFUDS+DengXian-Regular"/>
                <a:cs typeface="WNFUDS+DengXian-Regular"/>
              </a:rPr>
              <a:t>束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的，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直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到无比赛可</a:t>
            </a:r>
            <a:r>
              <a:rPr sz="2100">
                <a:solidFill>
                  <a:srgbClr val="2D74B5"/>
                </a:solidFill>
                <a:latin typeface="WNFUDS+DengXian-Regular"/>
                <a:cs typeface="WNFUDS+DengXian-Regular"/>
              </a:rPr>
              <a:t>参加</a:t>
            </a:r>
            <a:r>
              <a:rPr sz="2100">
                <a:solidFill>
                  <a:srgbClr val="2D74B5"/>
                </a:solidFill>
                <a:latin typeface="FQKVOI+DengXian-Regular"/>
                <a:cs typeface="FQKVOI+DengXian-Regular"/>
              </a:rPr>
              <a:t>为止。</a:t>
            </a:r>
          </a:p>
        </p:txBody>
      </p:sp>
    </p:spTree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739527" y="741469"/>
            <a:ext cx="1814141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40">
                <a:solidFill>
                  <a:srgbClr val="1F4E79"/>
                </a:solidFill>
                <a:latin typeface="OMMWOD+DengXian-Light"/>
                <a:cs typeface="OMMWOD+DengXian-Light"/>
              </a:rPr>
              <a:t>凌乱的yyy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PETFC+DengXian-Regular"/>
                <a:cs typeface="BPETFC+DengXian-Regular"/>
              </a:rPr>
              <a:t>将所有比赛的结</a:t>
            </a:r>
            <a:r>
              <a:rPr sz="2100">
                <a:solidFill>
                  <a:srgbClr val="2E75B6"/>
                </a:solidFill>
                <a:latin typeface="VFTGNT+DengXian-Regular"/>
                <a:cs typeface="VFTGNT+DengXian-Regular"/>
              </a:rPr>
              <a:t>束</a:t>
            </a:r>
            <a:r>
              <a:rPr sz="2100">
                <a:solidFill>
                  <a:srgbClr val="2E75B6"/>
                </a:solidFill>
                <a:latin typeface="BPETFC+DengXian-Regular"/>
                <a:cs typeface="BPETFC+DengXian-Regular"/>
              </a:rPr>
              <a:t>时间</a:t>
            </a:r>
            <a:r>
              <a:rPr sz="2100">
                <a:solidFill>
                  <a:srgbClr val="ED7D31"/>
                </a:solidFill>
                <a:latin typeface="BPETFC+DengXian-Regular"/>
                <a:cs typeface="BPETFC+DengXian-Regular"/>
              </a:rPr>
              <a:t>排序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依次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进行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贪心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——如果能够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参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加这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场比赛，就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报名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参加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；如果和上一场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冲突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，就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放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弃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23910" y="2553240"/>
            <a:ext cx="2120230" cy="645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#include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&lt;iostream&gt;</a:t>
            </a:r>
          </a:p>
          <a:p>
            <a:pPr marL="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#include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&lt;algorithm&gt;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using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</a:t>
            </a:r>
            <a:r>
              <a:rPr sz="1400" spc="4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0225" y="2553240"/>
            <a:ext cx="133283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67075" y="2983008"/>
            <a:ext cx="3301335" cy="17033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</a:p>
          <a:p>
            <a:pPr marL="19685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con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l</a:t>
            </a:r>
            <a:r>
              <a:rPr sz="1400" spc="430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con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r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207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(con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con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 spc="430">
                <a:solidFill>
                  <a:srgbClr val="088557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cmp);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</a:p>
          <a:p>
            <a:pPr marL="19685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if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(finish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con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l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</a:p>
          <a:p>
            <a:pPr marL="39370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ans++,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finish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con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r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endl;</a:t>
            </a:r>
          </a:p>
          <a:p>
            <a:pPr marL="0" marR="0">
              <a:lnSpc>
                <a:spcPts val="1399"/>
              </a:lnSpc>
              <a:spcBef>
                <a:spcPts val="207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3910" y="3403632"/>
            <a:ext cx="2809205" cy="645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finish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struct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contest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279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l,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r;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3910" y="4049808"/>
            <a:ext cx="1628110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con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1000010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3910" y="4266216"/>
            <a:ext cx="3301330" cy="636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bool</a:t>
            </a:r>
            <a:r>
              <a:rPr sz="1400" spc="425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contest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contest</a:t>
            </a:r>
            <a:r>
              <a:rPr sz="1400" spc="425">
                <a:solidFill>
                  <a:srgbClr val="267F99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4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50" marR="0">
              <a:lnSpc>
                <a:spcPts val="1399"/>
              </a:lnSpc>
              <a:spcBef>
                <a:spcPts val="207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</a:t>
            </a:r>
            <a:r>
              <a:rPr sz="1400" spc="425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r</a:t>
            </a:r>
            <a:r>
              <a:rPr sz="1400" spc="430">
                <a:solidFill>
                  <a:srgbClr val="000F7F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&lt;=</a:t>
            </a:r>
            <a:r>
              <a:rPr sz="1400" spc="42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b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r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570225" y="4686840"/>
            <a:ext cx="250155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259" y="5154533"/>
            <a:ext cx="705769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贪心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本身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的算法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复杂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度是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O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(n)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，但是排序的算法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复杂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度可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达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O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(n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l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o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g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n)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，所以时间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复杂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度的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瓶颈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在排序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上。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259" y="5940917"/>
            <a:ext cx="6819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考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虑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到值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域范围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不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，也可以考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虑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使用</a:t>
            </a:r>
            <a:r>
              <a:rPr sz="2100">
                <a:solidFill>
                  <a:srgbClr val="ED7D30"/>
                </a:solidFill>
                <a:latin typeface="VFTGNT+DengXian-Regular"/>
                <a:cs typeface="VFTGNT+DengXian-Regular"/>
              </a:rPr>
              <a:t>计</a:t>
            </a:r>
            <a:r>
              <a:rPr sz="2100">
                <a:solidFill>
                  <a:srgbClr val="ED7D30"/>
                </a:solidFill>
                <a:latin typeface="BPETFC+DengXian-Regular"/>
                <a:cs typeface="BPETFC+DengXian-Regular"/>
              </a:rPr>
              <a:t>数排序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来</a:t>
            </a:r>
            <a:r>
              <a:rPr sz="2100">
                <a:solidFill>
                  <a:srgbClr val="2D74B5"/>
                </a:solidFill>
                <a:latin typeface="VFTGNT+DengXian-Regular"/>
                <a:cs typeface="VFTGNT+DengXian-Regular"/>
              </a:rPr>
              <a:t>优化</a:t>
            </a:r>
            <a:r>
              <a:rPr sz="2100">
                <a:solidFill>
                  <a:srgbClr val="2D74B5"/>
                </a:solidFill>
                <a:latin typeface="BPETFC+DengXian-Regular"/>
                <a:cs typeface="BPETFC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9083" y="741469"/>
            <a:ext cx="1295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GBOLLJ+DengXian-Light"/>
                <a:cs typeface="GBOLLJ+DengXian-Light"/>
              </a:rPr>
              <a:t>小提示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38862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SURBT+DengXian-Regular"/>
                <a:cs typeface="MSURBT+DengXian-Regular"/>
              </a:rPr>
              <a:t>一般用</a:t>
            </a:r>
            <a:r>
              <a:rPr sz="2100">
                <a:solidFill>
                  <a:srgbClr val="2E75B6"/>
                </a:solidFill>
                <a:latin typeface="JUKNLU+DengXian-Regular"/>
                <a:cs typeface="JUKNLU+DengXian-Regular"/>
              </a:rPr>
              <a:t>两种办</a:t>
            </a:r>
            <a:r>
              <a:rPr sz="2100">
                <a:solidFill>
                  <a:srgbClr val="2E75B6"/>
                </a:solidFill>
                <a:latin typeface="MSURBT+DengXian-Regular"/>
                <a:cs typeface="MSURBT+DengXian-Regular"/>
              </a:rPr>
              <a:t>法证明贪心成</a:t>
            </a:r>
            <a:r>
              <a:rPr sz="2100">
                <a:solidFill>
                  <a:srgbClr val="2E75B6"/>
                </a:solidFill>
                <a:latin typeface="JUKNLU+DengXian-Regular"/>
                <a:cs typeface="JUKNLU+DengXian-Regular"/>
              </a:rPr>
              <a:t>立</a:t>
            </a:r>
            <a:r>
              <a:rPr sz="2100">
                <a:solidFill>
                  <a:srgbClr val="2E75B6"/>
                </a:solidFill>
                <a:latin typeface="MSURBT+DengXian-Regular"/>
                <a:cs typeface="MSURBT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7112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MSURBT+DengXian-Regular"/>
                <a:cs typeface="MSURBT+DengXian-Regular"/>
              </a:rPr>
              <a:t>反证法：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假设所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选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方案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非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贪心算法所要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的方案，只需要证明将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需要贪心的方案替换掉所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选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方案，结果会更好（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至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少不会更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差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）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3057509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MSURBT+DengXian-Regular"/>
                <a:cs typeface="MSURBT+DengXian-Regular"/>
              </a:rPr>
              <a:t>数学</a:t>
            </a:r>
            <a:r>
              <a:rPr sz="2100">
                <a:solidFill>
                  <a:srgbClr val="ED7D30"/>
                </a:solidFill>
                <a:latin typeface="JUKNLU+DengXian-Regular"/>
                <a:cs typeface="JUKNLU+DengXian-Regular"/>
              </a:rPr>
              <a:t>归纳</a:t>
            </a:r>
            <a:r>
              <a:rPr sz="2100">
                <a:solidFill>
                  <a:srgbClr val="ED7D30"/>
                </a:solidFill>
                <a:latin typeface="MSURBT+DengXian-Regular"/>
                <a:cs typeface="MSURBT+DengXian-Regular"/>
              </a:rPr>
              <a:t>法：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每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步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选择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都是到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当前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为止的最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优解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，一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直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到最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后一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步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就成为了全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局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的最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优解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4328525"/>
            <a:ext cx="73533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可以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大胆</a:t>
            </a:r>
            <a:r>
              <a:rPr sz="2100">
                <a:solidFill>
                  <a:srgbClr val="ED7D30"/>
                </a:solidFill>
                <a:latin typeface="JUKNLU+DengXian-Regular"/>
                <a:cs typeface="JUKNLU+DengXian-Regular"/>
              </a:rPr>
              <a:t>猜</a:t>
            </a:r>
            <a:r>
              <a:rPr sz="2100">
                <a:solidFill>
                  <a:srgbClr val="ED7D30"/>
                </a:solidFill>
                <a:latin typeface="MSURBT+DengXian-Regular"/>
                <a:cs typeface="MSURBT+DengXian-Regular"/>
              </a:rPr>
              <a:t>想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贪心策略，但要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保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证正确性（最好能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严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格</a:t>
            </a:r>
            <a:r>
              <a:rPr sz="2100">
                <a:solidFill>
                  <a:srgbClr val="ED7D30"/>
                </a:solidFill>
                <a:latin typeface="MSURBT+DengXian-Regular"/>
                <a:cs typeface="MSURBT+DengXian-Regular"/>
              </a:rPr>
              <a:t>证明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）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推翻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贪心：只需要</a:t>
            </a:r>
            <a:r>
              <a:rPr sz="2100">
                <a:solidFill>
                  <a:srgbClr val="2D74B5"/>
                </a:solidFill>
                <a:latin typeface="JUKNLU+DengXian-Regular"/>
                <a:cs typeface="JUKNLU+DengXian-Regular"/>
              </a:rPr>
              <a:t>找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到一个</a:t>
            </a:r>
            <a:r>
              <a:rPr sz="2100">
                <a:solidFill>
                  <a:srgbClr val="ED7D30"/>
                </a:solidFill>
                <a:latin typeface="MSURBT+DengXian-Regular"/>
                <a:cs typeface="MSURBT+DengXian-Regular"/>
              </a:rPr>
              <a:t>反例</a:t>
            </a:r>
            <a:r>
              <a:rPr sz="2100">
                <a:solidFill>
                  <a:srgbClr val="2D74B5"/>
                </a:solidFill>
                <a:latin typeface="MSURBT+DengXian-Regular"/>
                <a:cs typeface="MSURBT+DengXian-Regular"/>
              </a:rPr>
              <a:t>！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1303" y="5389612"/>
            <a:ext cx="2641599" cy="493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0"/>
                </a:solidFill>
                <a:latin typeface="APWVQN+DengXian-Regular"/>
                <a:cs typeface="APWVQN+DengXian-Regular"/>
              </a:rPr>
              <a:t>大胆假设，小心求证</a:t>
            </a:r>
          </a:p>
          <a:p>
            <a:pPr marL="0" marR="0">
              <a:lnSpc>
                <a:spcPts val="1458"/>
              </a:lnSpc>
              <a:spcBef>
                <a:spcPts val="248"/>
              </a:spcBef>
              <a:spcAft>
                <a:spcPct val="0"/>
              </a:spcAft>
            </a:pPr>
            <a:r>
              <a:rPr sz="1400" strike="sngStrike">
                <a:solidFill>
                  <a:srgbClr val="2D74B5"/>
                </a:solidFill>
                <a:latin typeface="FQQJDW+DengXian-Regular"/>
                <a:cs typeface="FQQJDW+DengXian-Regular"/>
              </a:rPr>
              <a:t>实在没办法的话，也可不用求证</a:t>
            </a:r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61800" y="1655046"/>
            <a:ext cx="1371600" cy="355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</a:pPr>
            <a:r>
              <a:rPr sz="2400" b="1">
                <a:solidFill>
                  <a:srgbClr val="1F4E79"/>
                </a:solidFill>
                <a:latin typeface="DengXian"/>
                <a:cs typeface="DengXian"/>
              </a:rPr>
              <a:t>版权声明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1588" y="2537111"/>
            <a:ext cx="7269161" cy="9016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!"#$%&amp;'()*+,-./01234567"#89:</a:t>
            </a:r>
          </a:p>
          <a:p>
            <a:pPr marL="0" marR="0">
              <a:lnSpc>
                <a:spcPts val="1999"/>
              </a:lnSpc>
              <a:spcBef>
                <a:spcPts val="391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;</a:t>
            </a:r>
            <a:r>
              <a:rPr sz="2000" spc="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 spc="13">
                <a:solidFill>
                  <a:srgbClr val="2E75B6"/>
                </a:solidFill>
                <a:latin typeface="MOSRUV+KaiTi"/>
                <a:cs typeface="MOSRUV+KaiTi"/>
              </a:rPr>
              <a:t>&lt;=</a:t>
            </a:r>
            <a:r>
              <a:rPr sz="2000" spc="51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&gt;?@&gt;?ABCDEFGHIJKL!"#8MHI</a:t>
            </a:r>
          </a:p>
          <a:p>
            <a:pPr marL="0" marR="0">
              <a:lnSpc>
                <a:spcPts val="1999"/>
              </a:lnSpc>
              <a:spcBef>
                <a:spcPts val="399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JNO8PQHRJST!UV"#@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91588" y="3552094"/>
            <a:ext cx="7518399" cy="2920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99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WXL!"#5YZ8CD[\]^_`8abc!"#5)d@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1588" y="4354252"/>
            <a:ext cx="6324599" cy="57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UWRAQL+ArialMT"/>
                <a:cs typeface="UWRAQL+ArialMT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ef%&amp;1467ghijk!lmanop</a:t>
            </a:r>
          </a:p>
          <a:p>
            <a:pPr marL="342900" marR="0">
              <a:lnSpc>
                <a:spcPts val="1800"/>
              </a:lnSpc>
              <a:spcBef>
                <a:spcPts val="213"/>
              </a:spcBef>
              <a:spcAft>
                <a:spcPct val="0"/>
              </a:spcAft>
            </a:pPr>
            <a:r>
              <a:rPr sz="1800" u="sng">
                <a:solidFill>
                  <a:srgbClr val="2E75B6"/>
                </a:solidFill>
                <a:latin typeface="KaiTi"/>
                <a:cs typeface="KaiTi"/>
                <a:hlinkClick r:id="rId3"/>
              </a:rPr>
              <a:t>!""#$%&amp;&amp;'''()*+,*(-+.(-/&amp;0)+,&amp;111$-23&amp;456789$+*8-9$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1588" y="5040052"/>
            <a:ext cx="5524500" cy="577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34"/>
              </a:lnSpc>
              <a:spcBef>
                <a:spcPct val="0"/>
              </a:spcBef>
              <a:spcAft>
                <a:spcPct val="0"/>
              </a:spcAft>
            </a:pPr>
            <a:r>
              <a:rPr sz="2000">
                <a:solidFill>
                  <a:srgbClr val="2E75B6"/>
                </a:solidFill>
                <a:latin typeface="UWRAQL+ArialMT"/>
                <a:cs typeface="UWRAQL+ArialMT"/>
              </a:rPr>
              <a:t>•</a:t>
            </a:r>
            <a:r>
              <a:rPr sz="2000" spc="15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000">
                <a:solidFill>
                  <a:srgbClr val="2E75B6"/>
                </a:solidFill>
                <a:latin typeface="MOSRUV+KaiTi"/>
                <a:cs typeface="MOSRUV+KaiTi"/>
              </a:rPr>
              <a:t>qr"#?stuv8awxyz{</a:t>
            </a:r>
          </a:p>
          <a:p>
            <a:pPr marL="342900" marR="0">
              <a:lnSpc>
                <a:spcPts val="1800"/>
              </a:lnSpc>
              <a:spcBef>
                <a:spcPts val="213"/>
              </a:spcBef>
              <a:spcAft>
                <a:spcPct val="0"/>
              </a:spcAft>
            </a:pPr>
            <a:r>
              <a:rPr sz="1800" u="sng">
                <a:solidFill>
                  <a:srgbClr val="2E75B6"/>
                </a:solidFill>
                <a:latin typeface="KaiTi"/>
                <a:cs typeface="KaiTi"/>
                <a:hlinkClick r:id="rId4"/>
              </a:rPr>
              <a:t>!""#$%&amp;&amp;'''()*+,*(-+.(-/&amp;:;$-*$$&amp;$!+'&amp;&lt;=&gt;?@A</a:t>
            </a: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467" y="3596798"/>
            <a:ext cx="2755899" cy="575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JOHUBE+DengXian-Light"/>
                <a:cs typeface="JOHUBE+DengXian-Light"/>
              </a:rPr>
              <a:t>哈夫曼编码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467" y="4520932"/>
            <a:ext cx="5867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MSRNFS+DengXian-Regular"/>
                <a:cs typeface="MSRNFS+DengXian-Regular"/>
              </a:rPr>
              <a:t>哈夫曼编码是一种重要的贪心思想，而且也相当的有用。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884" y="5298172"/>
            <a:ext cx="184438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MSRNFS+DengXian-Regular"/>
                <a:cs typeface="MSRNFS+DengXian-Regular"/>
              </a:rPr>
              <a:t>请翻至课本</a:t>
            </a:r>
            <a:r>
              <a:rPr sz="1800" spc="38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MSRNFS+DengXian-Regular"/>
                <a:cs typeface="MSRNFS+DengXian-Regular"/>
              </a:rPr>
              <a:t>P169</a:t>
            </a:r>
          </a:p>
        </p:txBody>
      </p:sp>
    </p:spTree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000500" y="741469"/>
            <a:ext cx="1295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KTCCRG+DengXian-Light"/>
                <a:cs typeface="KTCCRG+DengXian-Light"/>
              </a:rPr>
              <a:t>分卷子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0090" y="1816973"/>
            <a:ext cx="6019800" cy="736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URKVES+DengXian-Regular"/>
                <a:cs typeface="URKVES+DengXian-Regular"/>
              </a:rPr>
              <a:t>例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RKVES+DengXian-Regular"/>
                <a:cs typeface="URKVES+DengXian-Regular"/>
              </a:rPr>
              <a:t>12.4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RKVES+DengXian-Regular"/>
                <a:cs typeface="URKVES+DengXian-Regular"/>
              </a:rPr>
              <a:t>分</a:t>
            </a:r>
            <a:r>
              <a:rPr sz="2100">
                <a:solidFill>
                  <a:srgbClr val="ED7D31"/>
                </a:solidFill>
                <a:latin typeface="HCAOIJ+DengXian-Regular"/>
                <a:cs typeface="HCAOIJ+DengXian-Regular"/>
              </a:rPr>
              <a:t>卷子</a:t>
            </a:r>
          </a:p>
          <a:p>
            <a:pPr marL="0" marR="0">
              <a:lnSpc>
                <a:spcPts val="2188"/>
              </a:lnSpc>
              <a:spcBef>
                <a:spcPts val="112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将一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摞试卷按照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等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级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分类。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各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个等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级对应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的成绩：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1905" y="2923780"/>
            <a:ext cx="29784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389644" y="2923780"/>
            <a:ext cx="28009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280775" y="2923780"/>
            <a:ext cx="29415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C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1018" y="2923780"/>
            <a:ext cx="309562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1869" y="3188956"/>
            <a:ext cx="139858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86 到 100 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890407" y="3188956"/>
            <a:ext cx="1277936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71 到 85 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819575" y="3188956"/>
            <a:ext cx="1216025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60 到 70分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47155" y="3188956"/>
            <a:ext cx="1157287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RTPFQE+DengXian-Regular"/>
                <a:cs typeface="RTPFQE+DengXian-Regular"/>
              </a:rPr>
              <a:t>0 到 59 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20090" y="3926189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每次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分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卷子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，只能将一</a:t>
            </a:r>
            <a:r>
              <a:rPr sz="2100">
                <a:solidFill>
                  <a:srgbClr val="2E75B6"/>
                </a:solidFill>
                <a:latin typeface="HCAOIJ+DengXian-Regular"/>
                <a:cs typeface="HCAOIJ+DengXian-Regular"/>
              </a:rPr>
              <a:t>摞卷子</a:t>
            </a:r>
            <a:r>
              <a:rPr sz="2100">
                <a:solidFill>
                  <a:srgbClr val="2E75B6"/>
                </a:solidFill>
                <a:latin typeface="URKVES+DengXian-Regular"/>
                <a:cs typeface="URKVES+DengXian-Regular"/>
              </a:rPr>
              <a:t>分为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两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其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中一堆包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含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了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所有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某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些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等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级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另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一堆包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含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所有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另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一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些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等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级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。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20090" y="4663805"/>
            <a:ext cx="577373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分好的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还能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继续再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分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直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到分成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4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堆为止。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20090" y="5081381"/>
            <a:ext cx="7620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已知各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等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级卷子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的数量，请设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计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方案使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分类比</a:t>
            </a:r>
            <a:r>
              <a:rPr sz="2100">
                <a:solidFill>
                  <a:srgbClr val="ED7D30"/>
                </a:solidFill>
                <a:latin typeface="HCAOIJ+DengXian-Regular"/>
                <a:cs typeface="HCAOIJ+DengXian-Regular"/>
              </a:rPr>
              <a:t>较次</a:t>
            </a:r>
            <a:r>
              <a:rPr sz="2100">
                <a:solidFill>
                  <a:srgbClr val="ED7D30"/>
                </a:solidFill>
                <a:latin typeface="URKVES+DengXian-Regular"/>
                <a:cs typeface="URKVES+DengXian-Regular"/>
              </a:rPr>
              <a:t>数总和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HCAOIJ+DengXian-Regular"/>
                <a:cs typeface="HCAOIJ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URKVES+DengXian-Regular"/>
                <a:cs typeface="URKVES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9083" y="741469"/>
            <a:ext cx="1295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TEVIEK+DengXian-Light"/>
                <a:cs typeface="TEVIEK+DengXian-Light"/>
              </a:rPr>
              <a:t>分卷子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96925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KCIFG+DengXian-Regular"/>
                <a:cs typeface="RKCIFG+DengXian-Regular"/>
              </a:rPr>
              <a:t>假设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AWLLN+DengXian-Regular"/>
                <a:cs typeface="BAWLLN+DengXian-Regular"/>
              </a:rPr>
              <a:t>A</a:t>
            </a:r>
            <a:r>
              <a:rPr sz="2100">
                <a:solidFill>
                  <a:srgbClr val="2E75B6"/>
                </a:solidFill>
                <a:latin typeface="RKCIFG+DengXian-Regular"/>
                <a:cs typeface="RKCIFG+DengXian-Regular"/>
              </a:rPr>
              <a:t>、</a:t>
            </a:r>
            <a:r>
              <a:rPr sz="2100">
                <a:solidFill>
                  <a:srgbClr val="2E75B6"/>
                </a:solidFill>
                <a:latin typeface="BAWLLN+DengXian-Regular"/>
                <a:cs typeface="BAWLLN+DengXian-Regular"/>
              </a:rPr>
              <a:t>B</a:t>
            </a:r>
            <a:r>
              <a:rPr sz="2100">
                <a:solidFill>
                  <a:srgbClr val="2E75B6"/>
                </a:solidFill>
                <a:latin typeface="RKCIFG+DengXian-Regular"/>
                <a:cs typeface="RKCIFG+DengXian-Regular"/>
              </a:rPr>
              <a:t>、</a:t>
            </a:r>
            <a:r>
              <a:rPr sz="2100">
                <a:solidFill>
                  <a:srgbClr val="2E75B6"/>
                </a:solidFill>
                <a:latin typeface="BAWLLN+DengXian-Regular"/>
                <a:cs typeface="BAWLLN+DengXian-Regular"/>
              </a:rPr>
              <a:t>C</a:t>
            </a:r>
            <a:r>
              <a:rPr sz="2100">
                <a:solidFill>
                  <a:srgbClr val="2E75B6"/>
                </a:solidFill>
                <a:latin typeface="RKCIFG+DengXian-Regular"/>
                <a:cs typeface="RKCIFG+DengXian-Regular"/>
              </a:rPr>
              <a:t>、</a:t>
            </a:r>
            <a:r>
              <a:rPr sz="2100">
                <a:solidFill>
                  <a:srgbClr val="2E75B6"/>
                </a:solidFill>
                <a:latin typeface="BAWLLN+DengXian-Regular"/>
                <a:cs typeface="BAWLLN+DengXian-Regular"/>
              </a:rPr>
              <a:t>D </a:t>
            </a:r>
            <a:r>
              <a:rPr sz="2100">
                <a:solidFill>
                  <a:srgbClr val="2E75B6"/>
                </a:solidFill>
                <a:latin typeface="RKCIFG+DengXian-Regular"/>
                <a:cs typeface="RKCIFG+DengXian-Regular"/>
              </a:rPr>
              <a:t>分别有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KCIFG+DengXian-Regular"/>
                <a:cs typeface="RKCIFG+DengXian-Regular"/>
              </a:rPr>
              <a:t>10、1</a:t>
            </a:r>
            <a:r>
              <a:rPr sz="2100">
                <a:solidFill>
                  <a:srgbClr val="ED7D31"/>
                </a:solidFill>
                <a:latin typeface="BAWLLN+DengXian-Regular"/>
                <a:cs typeface="BAWLLN+DengXian-Regular"/>
              </a:rPr>
              <a:t>3</a:t>
            </a:r>
            <a:r>
              <a:rPr sz="2100">
                <a:solidFill>
                  <a:srgbClr val="ED7D31"/>
                </a:solidFill>
                <a:latin typeface="RKCIFG+DengXian-Regular"/>
                <a:cs typeface="RKCIFG+DengXian-Regular"/>
              </a:rPr>
              <a:t>、14、</a:t>
            </a:r>
            <a:r>
              <a:rPr sz="2100">
                <a:solidFill>
                  <a:srgbClr val="ED7D31"/>
                </a:solidFill>
                <a:latin typeface="BAWLLN+DengXian-Regular"/>
                <a:cs typeface="BAWLLN+DengXian-Regular"/>
              </a:rPr>
              <a:t>5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人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观察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下面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个例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子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：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799654" y="2954260"/>
            <a:ext cx="1981200" cy="824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PMHPQQ+DengXian-Regular"/>
                <a:cs typeface="PMHPQQ+DengXian-Regular"/>
              </a:rPr>
              <a:t>比较次数的总和还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PMHPQQ+DengXian-Regular"/>
                <a:cs typeface="PMHPQQ+DengXian-Regular"/>
              </a:rPr>
              <a:t>能因为不同的分类</a:t>
            </a:r>
          </a:p>
          <a:p>
            <a:pPr marL="0" marR="0">
              <a:lnSpc>
                <a:spcPts val="1875"/>
              </a:lnSpc>
              <a:spcBef>
                <a:spcPts val="332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PMHPQQ+DengXian-Regular"/>
                <a:cs typeface="PMHPQQ+DengXian-Regular"/>
              </a:rPr>
              <a:t>方法而不一样？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4163933"/>
            <a:ext cx="7381873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RKCIFG+DengXian-Regular"/>
                <a:cs typeface="RKCIFG+DengXian-Regular"/>
              </a:rPr>
              <a:t>第一</a:t>
            </a:r>
            <a:r>
              <a:rPr sz="2100">
                <a:solidFill>
                  <a:srgbClr val="ED7D30"/>
                </a:solidFill>
                <a:latin typeface="BAWLLN+DengXian-Regular"/>
                <a:cs typeface="BAWLLN+DengXian-Regular"/>
              </a:rPr>
              <a:t>种</a:t>
            </a:r>
            <a:r>
              <a:rPr sz="2100">
                <a:solidFill>
                  <a:srgbClr val="ED7D30"/>
                </a:solidFill>
                <a:latin typeface="RKCIFG+DengXian-Regular"/>
                <a:cs typeface="RKCIFG+DengXian-Regular"/>
              </a:rPr>
              <a:t>分法：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A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分了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B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分了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2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C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和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D 各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分了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3 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一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共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分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卷次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数是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10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×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+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3×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2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+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14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×3+5×3=93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4950317"/>
            <a:ext cx="6307138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RKCIFG+DengXian-Regular"/>
                <a:cs typeface="RKCIFG+DengXian-Regular"/>
              </a:rPr>
              <a:t>第</a:t>
            </a:r>
            <a:r>
              <a:rPr sz="2100">
                <a:solidFill>
                  <a:srgbClr val="ED7D30"/>
                </a:solidFill>
                <a:latin typeface="BAWLLN+DengXian-Regular"/>
                <a:cs typeface="BAWLLN+DengXian-Regular"/>
              </a:rPr>
              <a:t>二种</a:t>
            </a:r>
            <a:r>
              <a:rPr sz="2100">
                <a:solidFill>
                  <a:srgbClr val="ED7D30"/>
                </a:solidFill>
                <a:latin typeface="RKCIFG+DengXian-Regular"/>
                <a:cs typeface="RKCIFG+DengXian-Regular"/>
              </a:rPr>
              <a:t>分法：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每种卷子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都分了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2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，一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共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分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卷次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数是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2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×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(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5+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10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+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3+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14)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=8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5736701"/>
            <a:ext cx="38862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显然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第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二种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方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式次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数要少一</a:t>
            </a:r>
            <a:r>
              <a:rPr sz="2100">
                <a:solidFill>
                  <a:srgbClr val="2D74B5"/>
                </a:solidFill>
                <a:latin typeface="BAWLLN+DengXian-Regular"/>
                <a:cs typeface="BAWLLN+DengXian-Regular"/>
              </a:rPr>
              <a:t>些</a:t>
            </a:r>
            <a:r>
              <a:rPr sz="2100">
                <a:solidFill>
                  <a:srgbClr val="2D74B5"/>
                </a:solidFill>
                <a:latin typeface="RKCIFG+DengXian-Regular"/>
                <a:cs typeface="RKCIFG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999083" y="741469"/>
            <a:ext cx="1295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LCEBFJ+DengXian-Light"/>
                <a:cs typeface="LCEBFJ+DengXian-Light"/>
              </a:rPr>
              <a:t>分卷子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34137" y="1762492"/>
            <a:ext cx="12954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KQDKVJ+DengXian-Regular"/>
                <a:cs typeface="KQDKVJ+DengXian-Regular"/>
              </a:rPr>
              <a:t>能证明吗？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1801733"/>
            <a:ext cx="1485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CEEHS+DengXian-Regular"/>
                <a:cs typeface="RCEEHS+DengXian-Regular"/>
              </a:rPr>
              <a:t>大胆</a:t>
            </a:r>
            <a:r>
              <a:rPr sz="2100">
                <a:solidFill>
                  <a:srgbClr val="ED7D31"/>
                </a:solidFill>
                <a:latin typeface="NOIIWG+DengXian-Regular"/>
                <a:cs typeface="NOIIWG+DengXian-Regular"/>
              </a:rPr>
              <a:t>假设！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2271125"/>
            <a:ext cx="7459563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最开始分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出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最多的等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级卷子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，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然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后分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出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第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二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多的</a:t>
            </a:r>
            <a:r>
              <a:rPr sz="2100">
                <a:solidFill>
                  <a:srgbClr val="2E75B6"/>
                </a:solidFill>
                <a:latin typeface="RCEEHS+DengXian-Regular"/>
                <a:cs typeface="RCEEHS+DengXian-Regular"/>
              </a:rPr>
              <a:t>……直</a:t>
            </a:r>
            <a:r>
              <a:rPr sz="2100">
                <a:solidFill>
                  <a:srgbClr val="2E75B6"/>
                </a:solidFill>
                <a:latin typeface="NOIIWG+DengXian-Regular"/>
                <a:cs typeface="NOIIWG+DengXian-Regular"/>
              </a:rPr>
              <a:t>到分完。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不</a:t>
            </a:r>
            <a:r>
              <a:rPr sz="2100">
                <a:solidFill>
                  <a:srgbClr val="ED7D30"/>
                </a:solidFill>
                <a:latin typeface="RCEEHS+DengXian-Regular"/>
                <a:cs typeface="RCEEHS+DengXian-Regular"/>
              </a:rPr>
              <a:t>对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！有反例！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3679301"/>
            <a:ext cx="20193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尝试</a:t>
            </a:r>
            <a:r>
              <a:rPr sz="2100">
                <a:solidFill>
                  <a:srgbClr val="ED7D30"/>
                </a:solidFill>
                <a:latin typeface="RCEEHS+DengXian-Regular"/>
                <a:cs typeface="RCEEHS+DengXian-Regular"/>
              </a:rPr>
              <a:t>逆向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思</a:t>
            </a:r>
            <a:r>
              <a:rPr sz="2100">
                <a:solidFill>
                  <a:srgbClr val="ED7D30"/>
                </a:solidFill>
                <a:latin typeface="RCEEHS+DengXian-Regular"/>
                <a:cs typeface="RCEEHS+DengXian-Regular"/>
              </a:rPr>
              <a:t>维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？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4163933"/>
            <a:ext cx="337343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假设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已按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等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级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分成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4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259" y="4633325"/>
            <a:ext cx="7640637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先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在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这 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4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卷子找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到数量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最少的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2</a:t>
            </a:r>
            <a:r>
              <a:rPr sz="2100" spc="5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为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的一堆。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剩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下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三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再找出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最少的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2</a:t>
            </a:r>
            <a:r>
              <a:rPr sz="2100" spc="56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成一堆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的。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259" y="5572109"/>
            <a:ext cx="7216886" cy="5753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最后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把这</a:t>
            </a:r>
            <a:r>
              <a:rPr sz="2100">
                <a:solidFill>
                  <a:srgbClr val="ED7D30"/>
                </a:solidFill>
                <a:latin typeface="RCEEHS+DengXian-Regular"/>
                <a:cs typeface="RCEEHS+DengXian-Regular"/>
              </a:rPr>
              <a:t>两</a:t>
            </a:r>
            <a:r>
              <a:rPr sz="2100">
                <a:solidFill>
                  <a:srgbClr val="ED7D30"/>
                </a:solidFill>
                <a:latin typeface="NOIIWG+DengXian-Regular"/>
                <a:cs typeface="NOIIWG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RCEEHS+DengXian-Regular"/>
                <a:cs typeface="RCEEH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NOIIWG+DengXian-Regular"/>
                <a:cs typeface="NOIIWG+DengXian-Regular"/>
              </a:rPr>
              <a:t>成一堆。</a:t>
            </a:r>
          </a:p>
          <a:p>
            <a:pPr marL="5007086" marR="0">
              <a:lnSpc>
                <a:spcPts val="1875"/>
              </a:lnSpc>
              <a:spcBef>
                <a:spcPts val="116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KQDKVJ+DengXian-Regular"/>
                <a:cs typeface="KQDKVJ+DengXian-Regular"/>
              </a:rPr>
              <a:t>正解！但不太好证明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724345" y="6136372"/>
            <a:ext cx="2209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KQDKVJ+DengXian-Regular"/>
                <a:cs typeface="KQDKVJ+DengXian-Regular"/>
              </a:rPr>
              <a:t>读者可自行查阅资料</a:t>
            </a:r>
          </a:p>
        </p:txBody>
      </p:sp>
    </p:spTree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KPTAWE+DengXian-Light"/>
                <a:cs typeface="KPTAWE+DengXian-Light"/>
              </a:rPr>
              <a:t>合并果子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6437" y="1667621"/>
            <a:ext cx="5141911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例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12.</a:t>
            </a:r>
            <a:r>
              <a:rPr sz="2100">
                <a:solidFill>
                  <a:srgbClr val="ED7D31"/>
                </a:solidFill>
                <a:latin typeface="JNRWKH+DengXian-Regular"/>
                <a:cs typeface="JNRWKH+DengXian-Regular"/>
              </a:rPr>
              <a:t>5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P10</a:t>
            </a:r>
            <a:r>
              <a:rPr sz="2100">
                <a:solidFill>
                  <a:srgbClr val="ED7D31"/>
                </a:solidFill>
                <a:latin typeface="JNRWKH+DengXian-Regular"/>
                <a:cs typeface="JNRWKH+DengXian-Regular"/>
              </a:rPr>
              <a:t>9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0，</a:t>
            </a:r>
            <a:r>
              <a:rPr sz="2100">
                <a:solidFill>
                  <a:srgbClr val="ED7D31"/>
                </a:solidFill>
                <a:latin typeface="JNRWKH+DengXian-Regular"/>
                <a:cs typeface="JNRWKH+DengXian-Regular"/>
              </a:rPr>
              <a:t>NOI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P2004</a:t>
            </a:r>
            <a:r>
              <a:rPr sz="2100" spc="4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JNRWKH+DengXian-Regular"/>
                <a:cs typeface="JNRWKH+DengXian-Regular"/>
              </a:rPr>
              <a:t>提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高</a:t>
            </a:r>
            <a:r>
              <a:rPr sz="2100">
                <a:solidFill>
                  <a:srgbClr val="ED7D31"/>
                </a:solidFill>
                <a:latin typeface="JNRWKH+DengXian-Regular"/>
                <a:cs typeface="JNRWKH+DengXian-Regular"/>
              </a:rPr>
              <a:t>组</a:t>
            </a:r>
            <a:r>
              <a:rPr sz="2100">
                <a:solidFill>
                  <a:srgbClr val="ED7D31"/>
                </a:solidFill>
                <a:latin typeface="PHLADK+DengXian-Regular"/>
                <a:cs typeface="PHLADK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437" y="2137013"/>
            <a:ext cx="6819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果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园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里有很多堆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水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果，多多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决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定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把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所有的果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子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合成一堆。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6437" y="260640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每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次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合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并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，多多可以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把两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堆果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子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合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并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到一</a:t>
            </a:r>
            <a:r>
              <a:rPr sz="2100">
                <a:solidFill>
                  <a:srgbClr val="2E75B6"/>
                </a:solidFill>
                <a:latin typeface="JNRWKH+DengXian-Regular"/>
                <a:cs typeface="JNRWKH+DengXian-Regular"/>
              </a:rPr>
              <a:t>起</a:t>
            </a:r>
            <a:r>
              <a:rPr sz="2100">
                <a:solidFill>
                  <a:srgbClr val="2E75B6"/>
                </a:solidFill>
                <a:latin typeface="PHLADK+DengXian-Regular"/>
                <a:cs typeface="PHLADK+DengXian-Regular"/>
              </a:rPr>
              <a:t>，</a:t>
            </a:r>
            <a:r>
              <a:rPr sz="2100">
                <a:solidFill>
                  <a:srgbClr val="ED7D30"/>
                </a:solidFill>
                <a:latin typeface="JNRWKH+DengXian-Regular"/>
                <a:cs typeface="JNRWKH+DengXian-Regular"/>
              </a:rPr>
              <a:t>消耗</a:t>
            </a:r>
            <a:r>
              <a:rPr sz="2100">
                <a:solidFill>
                  <a:srgbClr val="ED7D30"/>
                </a:solidFill>
                <a:latin typeface="PHLADK+DengXian-Regular"/>
                <a:cs typeface="PHLADK+DengXian-Regular"/>
              </a:rPr>
              <a:t>的体力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等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于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堆果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子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的</a:t>
            </a:r>
            <a:r>
              <a:rPr sz="2100">
                <a:solidFill>
                  <a:srgbClr val="ED7D30"/>
                </a:solidFill>
                <a:latin typeface="PHLADK+DengXian-Regular"/>
                <a:cs typeface="PHLADK+DengXian-Regular"/>
              </a:rPr>
              <a:t>重量</a:t>
            </a:r>
            <a:r>
              <a:rPr sz="2100">
                <a:solidFill>
                  <a:srgbClr val="ED7D30"/>
                </a:solidFill>
                <a:latin typeface="JNRWKH+DengXian-Regular"/>
                <a:cs typeface="JNRWKH+DengXian-Regular"/>
              </a:rPr>
              <a:t>之</a:t>
            </a:r>
            <a:r>
              <a:rPr sz="2100">
                <a:solidFill>
                  <a:srgbClr val="ED7D30"/>
                </a:solidFill>
                <a:latin typeface="PHLADK+DengXian-Regular"/>
                <a:cs typeface="PHLADK+DengXian-Regular"/>
              </a:rPr>
              <a:t>和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437" y="3358462"/>
            <a:ext cx="7758492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已知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果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子种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类数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17">
                <a:solidFill>
                  <a:srgbClr val="2D74B5"/>
                </a:solidFill>
                <a:latin typeface="FDKALU+CambriaMath"/>
                <a:cs typeface="FDKALU+CambriaMath"/>
              </a:rPr>
              <a:t>ꢀ(ꢀ</a:t>
            </a:r>
            <a:r>
              <a:rPr sz="2100" spc="7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≤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20000)</a:t>
            </a:r>
            <a:r>
              <a:rPr sz="2100" spc="-58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和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每种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果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子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目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ꢁ</a:t>
            </a:r>
            <a:r>
              <a:rPr sz="2100" spc="102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ꢁ</a:t>
            </a:r>
            <a:r>
              <a:rPr sz="2100" spc="74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≤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FDKALU+CambriaMath"/>
                <a:cs typeface="FDKALU+CambriaMath"/>
              </a:rPr>
              <a:t>10000</a:t>
            </a:r>
            <a:r>
              <a:rPr sz="2100" spc="34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，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96864" y="3482684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PFFEWI+CambriaMath"/>
                <a:cs typeface="PFFEWI+CambriaMath"/>
              </a:rPr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42749" y="3482684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PFFEWI+CambriaMath"/>
                <a:cs typeface="PFFEWI+CambriaMath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6437" y="3725021"/>
            <a:ext cx="60198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请设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计出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序方案，使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耗费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的</a:t>
            </a:r>
            <a:r>
              <a:rPr sz="2100">
                <a:solidFill>
                  <a:srgbClr val="ED7D30"/>
                </a:solidFill>
                <a:latin typeface="PHLADK+DengXian-Regular"/>
                <a:cs typeface="PHLADK+DengXian-Regular"/>
              </a:rPr>
              <a:t>总体力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最少。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6437" y="4194413"/>
            <a:ext cx="46863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只需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输出这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个最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的体力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耗费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值</a:t>
            </a:r>
            <a:r>
              <a:rPr sz="2100">
                <a:solidFill>
                  <a:srgbClr val="2D74B5"/>
                </a:solidFill>
                <a:latin typeface="JNRWKH+DengXian-Regular"/>
                <a:cs typeface="JNRWKH+DengXian-Regular"/>
              </a:rPr>
              <a:t>即</a:t>
            </a:r>
            <a:r>
              <a:rPr sz="2100">
                <a:solidFill>
                  <a:srgbClr val="2D74B5"/>
                </a:solidFill>
                <a:latin typeface="PHLADK+DengXian-Regular"/>
                <a:cs typeface="PHLADK+DengXian-Regular"/>
              </a:rPr>
              <a:t>可。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6514" y="4853904"/>
            <a:ext cx="708640" cy="4820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3</a:t>
            </a:r>
          </a:p>
          <a:p>
            <a:pPr marL="0" marR="0">
              <a:lnSpc>
                <a:spcPts val="1599"/>
              </a:lnSpc>
              <a:spcBef>
                <a:spcPts val="296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1 2 9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662635" y="4853904"/>
            <a:ext cx="375840" cy="241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599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000000"/>
                </a:solidFill>
                <a:latin typeface="Consolas"/>
                <a:cs typeface="Consolas"/>
              </a:rPr>
              <a:t>15</a:t>
            </a:r>
          </a:p>
        </p:txBody>
      </p:sp>
    </p:spTree>
  </p:cSld>
  <p:clrMapOvr>
    <a:masterClrMapping/>
  </p:clrMapOvr>
  <p:transition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AFEQWP+DengXian-Light"/>
                <a:cs typeface="AFEQWP+DengXian-Light"/>
              </a:rPr>
              <a:t>合并果子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3533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比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较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上一题，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虽然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一个分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离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，一个合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并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，但使用的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模型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样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所以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本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题只需要</a:t>
            </a:r>
            <a:r>
              <a:rPr sz="2100">
                <a:solidFill>
                  <a:srgbClr val="2E75B6"/>
                </a:solidFill>
                <a:latin typeface="FHVGMF+DengXian-Regular"/>
                <a:cs typeface="FHVGMF+DengXian-Regular"/>
              </a:rPr>
              <a:t>每次</a:t>
            </a:r>
            <a:r>
              <a:rPr sz="2100">
                <a:solidFill>
                  <a:srgbClr val="2E75B6"/>
                </a:solidFill>
                <a:latin typeface="MWBWOV+DengXian-Regular"/>
                <a:cs typeface="MWBWOV+DengXian-Regular"/>
              </a:rPr>
              <a:t>将</a:t>
            </a:r>
            <a:r>
              <a:rPr sz="2100">
                <a:solidFill>
                  <a:srgbClr val="ED7D31"/>
                </a:solidFill>
                <a:latin typeface="MWBWOV+DengXian-Regular"/>
                <a:cs typeface="MWBWOV+DengXian-Regular"/>
              </a:rPr>
              <a:t>最</a:t>
            </a:r>
            <a:r>
              <a:rPr sz="2100">
                <a:solidFill>
                  <a:srgbClr val="ED7D31"/>
                </a:solidFill>
                <a:latin typeface="FHVGMF+DengXian-Regular"/>
                <a:cs typeface="FHVGMF+DengXian-Regular"/>
              </a:rPr>
              <a:t>小</a:t>
            </a:r>
            <a:r>
              <a:rPr sz="2100">
                <a:solidFill>
                  <a:srgbClr val="ED7D31"/>
                </a:solidFill>
                <a:latin typeface="MWBWOV+DengXian-Regular"/>
                <a:cs typeface="MWBWOV+DengXian-Regular"/>
              </a:rPr>
              <a:t>的</a:t>
            </a:r>
            <a:r>
              <a:rPr sz="2100">
                <a:solidFill>
                  <a:srgbClr val="ED7D31"/>
                </a:solidFill>
                <a:latin typeface="FHVGMF+DengXian-Regular"/>
                <a:cs typeface="FHVGMF+DengXian-Regular"/>
              </a:rPr>
              <a:t>两</a:t>
            </a:r>
            <a:r>
              <a:rPr sz="2100">
                <a:solidFill>
                  <a:srgbClr val="ED7D31"/>
                </a:solidFill>
                <a:latin typeface="MWBWOV+DengXian-Regular"/>
                <a:cs typeface="MWBWOV+DengXian-Regular"/>
              </a:rPr>
              <a:t>个果堆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成一个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即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可。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73365" y="2911588"/>
            <a:ext cx="2728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5930" y="2911588"/>
            <a:ext cx="39349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57167" y="2893300"/>
            <a:ext cx="986385" cy="806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15</a:t>
            </a:r>
            <a:r>
              <a:rPr sz="1800" spc="2318">
                <a:solidFill>
                  <a:srgbClr val="FFFEFE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13</a:t>
            </a:r>
          </a:p>
          <a:p>
            <a:pPr marL="0" marR="0">
              <a:lnSpc>
                <a:spcPts val="1875"/>
              </a:lnSpc>
              <a:spcBef>
                <a:spcPts val="230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238939" y="3185908"/>
            <a:ext cx="98638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15</a:t>
            </a:r>
            <a:r>
              <a:rPr sz="1800" spc="2318">
                <a:solidFill>
                  <a:srgbClr val="FFFEFE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27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20709" y="3185908"/>
            <a:ext cx="39349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42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13040" y="3420604"/>
            <a:ext cx="98638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13</a:t>
            </a:r>
            <a:r>
              <a:rPr sz="1800" spc="2318">
                <a:solidFill>
                  <a:srgbClr val="FFFEFE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FFFEFE"/>
                </a:solidFill>
                <a:latin typeface="VQRLWV+DengXian-Regular"/>
                <a:cs typeface="VQRLWV+DengXian-Regular"/>
              </a:rPr>
              <a:t>14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4163933"/>
            <a:ext cx="7118350" cy="125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每次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从数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中进行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循环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找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到最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个？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复杂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度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FHVGMF+DengXian-Regular"/>
                <a:cs typeface="FHVGMF+DengXian-Regular"/>
              </a:rPr>
              <a:t>O</a:t>
            </a:r>
            <a:r>
              <a:rPr sz="2100">
                <a:solidFill>
                  <a:srgbClr val="ED7D30"/>
                </a:solidFill>
                <a:latin typeface="MWBWOV+DengXian-Regular"/>
                <a:cs typeface="MWBWOV+DengXian-Regular"/>
              </a:rPr>
              <a:t>(n</a:t>
            </a:r>
            <a:r>
              <a:rPr sz="2100">
                <a:solidFill>
                  <a:srgbClr val="ED7D30"/>
                </a:solidFill>
                <a:latin typeface="FHVGMF+DengXian-Regular"/>
                <a:cs typeface="FHVGMF+DengXian-Regular"/>
              </a:rPr>
              <a:t>*</a:t>
            </a:r>
            <a:r>
              <a:rPr sz="2100">
                <a:solidFill>
                  <a:srgbClr val="ED7D30"/>
                </a:solidFill>
                <a:latin typeface="MWBWOV+DengXian-Regular"/>
                <a:cs typeface="MWBWOV+DengXian-Regular"/>
              </a:rPr>
              <a:t>n)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！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可以使用</a:t>
            </a:r>
            <a:r>
              <a:rPr sz="2100">
                <a:solidFill>
                  <a:srgbClr val="ED7D30"/>
                </a:solidFill>
                <a:latin typeface="FHVGMF+DengXian-Regular"/>
                <a:cs typeface="FHVGMF+DengXian-Regular"/>
              </a:rPr>
              <a:t>二叉</a:t>
            </a:r>
            <a:r>
              <a:rPr sz="2100">
                <a:solidFill>
                  <a:srgbClr val="ED7D30"/>
                </a:solidFill>
                <a:latin typeface="MWBWOV+DengXian-Regular"/>
                <a:cs typeface="MWBWOV+DengXian-Regular"/>
              </a:rPr>
              <a:t>堆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动态维护集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合的</a:t>
            </a:r>
            <a:r>
              <a:rPr sz="2100">
                <a:solidFill>
                  <a:srgbClr val="ED7D30"/>
                </a:solidFill>
                <a:latin typeface="MWBWOV+DengXian-Regular"/>
                <a:cs typeface="MWBWOV+DengXian-Regular"/>
              </a:rPr>
              <a:t>最值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目前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不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讲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还可以使用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个</a:t>
            </a:r>
            <a:r>
              <a:rPr sz="2100">
                <a:solidFill>
                  <a:srgbClr val="ED7D30"/>
                </a:solidFill>
                <a:latin typeface="MWBWOV+DengXian-Regular"/>
                <a:cs typeface="MWBWOV+DengXian-Regular"/>
              </a:rPr>
              <a:t>数</a:t>
            </a:r>
            <a:r>
              <a:rPr sz="2100">
                <a:solidFill>
                  <a:srgbClr val="ED7D30"/>
                </a:solidFill>
                <a:latin typeface="FHVGMF+DengXian-Regular"/>
                <a:cs typeface="FHVGMF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进行</a:t>
            </a:r>
            <a:r>
              <a:rPr sz="2100">
                <a:solidFill>
                  <a:srgbClr val="2D74B5"/>
                </a:solidFill>
                <a:latin typeface="FHVGMF+DengXian-Regular"/>
                <a:cs typeface="FHVGMF+DengXian-Regular"/>
              </a:rPr>
              <a:t>操作</a:t>
            </a:r>
            <a:r>
              <a:rPr sz="2100">
                <a:solidFill>
                  <a:srgbClr val="2D74B5"/>
                </a:solidFill>
                <a:latin typeface="MWBWOV+DengXian-Regular"/>
                <a:cs typeface="MWBWOV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2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UHTPUR+DengXian-Light"/>
                <a:cs typeface="UHTPUR+DengXian-Light"/>
              </a:rPr>
              <a:t>合并果子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90733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BORHTW+DengXian-Regular"/>
                <a:cs typeface="BORHTW+DengXian-Regular"/>
              </a:rPr>
              <a:t>数</a:t>
            </a:r>
            <a:r>
              <a:rPr sz="2100">
                <a:solidFill>
                  <a:srgbClr val="2E75B6"/>
                </a:solidFill>
                <a:latin typeface="PNCGFS+DengXian-Regular"/>
                <a:cs typeface="PNCGFS+DengXian-Regular"/>
              </a:rPr>
              <a:t>组 </a:t>
            </a:r>
            <a:r>
              <a:rPr sz="2100">
                <a:solidFill>
                  <a:srgbClr val="2E75B6"/>
                </a:solidFill>
                <a:latin typeface="BORHTW+DengXian-Regular"/>
                <a:cs typeface="BORHTW+DengXian-Regular"/>
              </a:rPr>
              <a:t>1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BORHTW+DengXian-Regular"/>
                <a:cs typeface="BORHTW+DengXian-Regular"/>
              </a:rPr>
              <a:t>存储</a:t>
            </a:r>
            <a:r>
              <a:rPr sz="2100">
                <a:solidFill>
                  <a:srgbClr val="2E75B6"/>
                </a:solidFill>
                <a:latin typeface="PNCGFS+DengXian-Regular"/>
                <a:cs typeface="PNCGFS+DengXian-Regular"/>
              </a:rPr>
              <a:t>每</a:t>
            </a:r>
            <a:r>
              <a:rPr sz="2100">
                <a:solidFill>
                  <a:srgbClr val="2E75B6"/>
                </a:solidFill>
                <a:latin typeface="BORHTW+DengXian-Regular"/>
                <a:cs typeface="BORHTW+DengXian-Regular"/>
              </a:rPr>
              <a:t>堆果</a:t>
            </a:r>
            <a:r>
              <a:rPr sz="2100">
                <a:solidFill>
                  <a:srgbClr val="2E75B6"/>
                </a:solidFill>
                <a:latin typeface="PNCGFS+DengXian-Regular"/>
                <a:cs typeface="PNCGFS+DengXian-Regular"/>
              </a:rPr>
              <a:t>子</a:t>
            </a:r>
            <a:r>
              <a:rPr sz="2100">
                <a:solidFill>
                  <a:srgbClr val="2E75B6"/>
                </a:solidFill>
                <a:latin typeface="BORHTW+DengXian-Regular"/>
                <a:cs typeface="BORHTW+DengXian-Regular"/>
              </a:rPr>
              <a:t>重量</a:t>
            </a:r>
            <a:r>
              <a:rPr sz="2100">
                <a:solidFill>
                  <a:srgbClr val="2E75B6"/>
                </a:solidFill>
                <a:latin typeface="PNCGFS+DengXian-Regular"/>
                <a:cs typeface="PNCGFS+DengXian-Regular"/>
              </a:rPr>
              <a:t>并</a:t>
            </a:r>
            <a:r>
              <a:rPr sz="2100">
                <a:solidFill>
                  <a:srgbClr val="ED7D31"/>
                </a:solidFill>
                <a:latin typeface="BORHTW+DengXian-Regular"/>
                <a:cs typeface="BORHTW+DengXian-Regular"/>
              </a:rPr>
              <a:t>从</a:t>
            </a:r>
            <a:r>
              <a:rPr sz="2100">
                <a:solidFill>
                  <a:srgbClr val="ED7D31"/>
                </a:solidFill>
                <a:latin typeface="PNCGFS+DengXian-Regular"/>
                <a:cs typeface="PNCGFS+DengXian-Regular"/>
              </a:rPr>
              <a:t>小往大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排序。</a:t>
            </a:r>
            <a:r>
              <a:rPr sz="2100">
                <a:solidFill>
                  <a:srgbClr val="ED7D30"/>
                </a:solidFill>
                <a:latin typeface="PNCGFS+DengXian-Regular"/>
                <a:cs typeface="PNCGFS+DengXian-Regular"/>
              </a:rPr>
              <a:t>前两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是最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堆。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7112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把这两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堆果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子取出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（从数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划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掉）合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一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成为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的一堆，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记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EKPCIL+DengXian-Regular"/>
                <a:cs typeface="EKPCIL+DengXian-Regular"/>
              </a:rPr>
              <a:t>录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消耗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的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体力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然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把这两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堆果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子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总和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放在数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组 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2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后面。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4950317"/>
            <a:ext cx="76200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继续找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堆，比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较两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中</a:t>
            </a:r>
            <a:r>
              <a:rPr sz="2100">
                <a:solidFill>
                  <a:srgbClr val="ED7D30"/>
                </a:solidFill>
                <a:latin typeface="EKPCIL+DengXian-Regular"/>
                <a:cs typeface="EKPCIL+DengXian-Regular"/>
              </a:rPr>
              <a:t>未</a:t>
            </a:r>
            <a:r>
              <a:rPr sz="2100">
                <a:solidFill>
                  <a:srgbClr val="ED7D30"/>
                </a:solidFill>
                <a:latin typeface="PNCGFS+DengXian-Regular"/>
                <a:cs typeface="PNCGFS+DengXian-Regular"/>
              </a:rPr>
              <a:t>划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掉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部分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最</a:t>
            </a:r>
            <a:r>
              <a:rPr sz="2100">
                <a:solidFill>
                  <a:srgbClr val="ED7D30"/>
                </a:solidFill>
                <a:latin typeface="PNCGFS+DengXian-Regular"/>
                <a:cs typeface="PNCGFS+DengXian-Regular"/>
              </a:rPr>
              <a:t>前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面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EKPCIL+DengXian-Regular"/>
                <a:cs typeface="EKPCIL+DengXian-Regular"/>
              </a:rPr>
              <a:t>元素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并取出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合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EKPCIL+DengXian-Regular"/>
                <a:cs typeface="EKPCIL+DengXian-Regular"/>
              </a:rPr>
              <a:t>丢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组 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2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的后面，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个数</a:t>
            </a:r>
            <a:r>
              <a:rPr sz="2100">
                <a:solidFill>
                  <a:srgbClr val="2D74B5"/>
                </a:solidFill>
                <a:latin typeface="PNCGFS+DengXian-Regular"/>
                <a:cs typeface="PNCGFS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都是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从</a:t>
            </a:r>
            <a:r>
              <a:rPr sz="2100">
                <a:solidFill>
                  <a:srgbClr val="ED7D30"/>
                </a:solidFill>
                <a:latin typeface="PNCGFS+DengXian-Regular"/>
                <a:cs typeface="PNCGFS+DengXian-Regular"/>
              </a:rPr>
              <a:t>小</a:t>
            </a:r>
            <a:r>
              <a:rPr sz="2100">
                <a:solidFill>
                  <a:srgbClr val="ED7D30"/>
                </a:solidFill>
                <a:latin typeface="BORHTW+DengXian-Regular"/>
                <a:cs typeface="BORHTW+DengXian-Regular"/>
              </a:rPr>
              <a:t>到</a:t>
            </a:r>
            <a:r>
              <a:rPr sz="2100">
                <a:solidFill>
                  <a:srgbClr val="ED7D30"/>
                </a:solidFill>
                <a:latin typeface="PNCGFS+DengXian-Regular"/>
                <a:cs typeface="PNCGFS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BORHTW+DengXian-Regular"/>
                <a:cs typeface="BORHTW+DengXian-Regular"/>
              </a:rPr>
              <a:t>排序的。</a:t>
            </a:r>
          </a:p>
        </p:txBody>
      </p:sp>
    </p:spTree>
  </p:cSld>
  <p:clrMapOvr>
    <a:masterClrMapping/>
  </p:clrMapOvr>
  <p:transition/>
  <p:timing/>
</p:sld>
</file>

<file path=ppt/slides/slide2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KTGCBP+DengXian-Light"/>
                <a:cs typeface="KTGCBP+DengXian-Light"/>
              </a:rPr>
              <a:t>合并果子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98013" y="1707628"/>
            <a:ext cx="1524000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IEGETC+DengXian-Regular"/>
                <a:cs typeface="IEGETC+DengXian-Regular"/>
              </a:rPr>
              <a:t>这种有记录头</a:t>
            </a:r>
          </a:p>
          <a:p>
            <a:pPr marL="0" marR="0">
              <a:lnSpc>
                <a:spcPts val="1875"/>
              </a:lnSpc>
              <a:spcBef>
                <a:spcPts val="212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IEGETC+DengXian-Regular"/>
                <a:cs typeface="IEGETC+DengXian-Regular"/>
              </a:rPr>
              <a:t>尾位置的数组</a:t>
            </a:r>
          </a:p>
          <a:p>
            <a:pPr marL="0" marR="0">
              <a:lnSpc>
                <a:spcPts val="1875"/>
              </a:lnSpc>
              <a:spcBef>
                <a:spcPts val="332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IEGETC+DengXian-Regular"/>
                <a:cs typeface="IEGETC+DengXian-Regular"/>
              </a:rPr>
              <a:t>叫做</a:t>
            </a:r>
            <a:r>
              <a:rPr sz="1800">
                <a:solidFill>
                  <a:srgbClr val="ED7D30"/>
                </a:solidFill>
                <a:latin typeface="IEGETC+DengXian-Regular"/>
                <a:cs typeface="IEGETC+DengXian-Regular"/>
              </a:rPr>
              <a:t>队列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1801733"/>
            <a:ext cx="5826125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USRWD+DengXian-Regular"/>
                <a:cs typeface="NUSRWD+DengXian-Regular"/>
              </a:rPr>
              <a:t>可以使用变量来定位没有</a:t>
            </a:r>
            <a:r>
              <a:rPr sz="2100">
                <a:solidFill>
                  <a:srgbClr val="2E75B6"/>
                </a:solidFill>
                <a:latin typeface="BEEMAT+DengXian-Regular"/>
                <a:cs typeface="BEEMAT+DengXian-Regular"/>
              </a:rPr>
              <a:t>划</a:t>
            </a:r>
            <a:r>
              <a:rPr sz="2100">
                <a:solidFill>
                  <a:srgbClr val="2E75B6"/>
                </a:solidFill>
                <a:latin typeface="NUSRWD+DengXian-Regular"/>
                <a:cs typeface="NUSRWD+DengXian-Regular"/>
              </a:rPr>
              <a:t>掉的</a:t>
            </a:r>
            <a:r>
              <a:rPr sz="2100">
                <a:solidFill>
                  <a:srgbClr val="ED7D31"/>
                </a:solidFill>
                <a:latin typeface="BEEMAT+DengXian-Regular"/>
                <a:cs typeface="BEEMAT+DengXian-Regular"/>
              </a:rPr>
              <a:t>头</a:t>
            </a:r>
            <a:r>
              <a:rPr sz="2100">
                <a:solidFill>
                  <a:srgbClr val="ED7D31"/>
                </a:solidFill>
                <a:latin typeface="NUSRWD+DengXian-Regular"/>
                <a:cs typeface="NUSRWD+DengXian-Regular"/>
              </a:rPr>
              <a:t>部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（i</a:t>
            </a:r>
            <a:r>
              <a:rPr sz="2100">
                <a:solidFill>
                  <a:srgbClr val="2D74B5"/>
                </a:solidFill>
                <a:latin typeface="OOLRCO+DengXian-Regular"/>
                <a:cs typeface="OOLRCO+DengXian-Regular"/>
              </a:rPr>
              <a:t>/j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）；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还要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记</a:t>
            </a:r>
            <a:r>
              <a:rPr sz="2100">
                <a:solidFill>
                  <a:srgbClr val="2D74B5"/>
                </a:solidFill>
                <a:latin typeface="OOLRCO+DengXian-Regular"/>
                <a:cs typeface="OOLRCO+DengXian-Regular"/>
              </a:rPr>
              <a:t>录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下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个数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分别的</a:t>
            </a:r>
            <a:r>
              <a:rPr sz="2100">
                <a:solidFill>
                  <a:srgbClr val="ED7D30"/>
                </a:solidFill>
                <a:latin typeface="OOLRCO+DengXian-Regular"/>
                <a:cs typeface="OOLRCO+DengXian-Regular"/>
              </a:rPr>
              <a:t>元素</a:t>
            </a:r>
            <a:r>
              <a:rPr sz="2100">
                <a:solidFill>
                  <a:srgbClr val="ED7D30"/>
                </a:solidFill>
                <a:latin typeface="NUSRWD+DengXian-Regular"/>
                <a:cs typeface="NUSRWD+DengXian-Regular"/>
              </a:rPr>
              <a:t>个数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（n</a:t>
            </a:r>
            <a:r>
              <a:rPr sz="2100">
                <a:solidFill>
                  <a:srgbClr val="2D74B5"/>
                </a:solidFill>
                <a:latin typeface="OOLRCO+DengXian-Regular"/>
                <a:cs typeface="OOLRCO+DengXian-Regular"/>
              </a:rPr>
              <a:t>/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n2）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97316" y="2825088"/>
            <a:ext cx="3601690" cy="559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sz="1200" spc="362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n,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n2,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1080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200">
                <a:solidFill>
                  <a:srgbClr val="098658"/>
                </a:solidFill>
                <a:latin typeface="Consolas"/>
                <a:cs typeface="Consolas"/>
              </a:rPr>
              <a:t>10010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10010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],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200"/>
              </a:lnSpc>
              <a:spcBef>
                <a:spcPts val="311"/>
              </a:spcBef>
              <a:spcAft>
                <a:spcPct val="0"/>
              </a:spcAft>
            </a:pPr>
            <a:r>
              <a:rPr sz="12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200" spc="362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()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68274" marR="0">
              <a:lnSpc>
                <a:spcPts val="1200"/>
              </a:lnSpc>
              <a:spcBef>
                <a:spcPts val="192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65591" y="3385920"/>
            <a:ext cx="4947895" cy="1104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memset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(a1,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127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FE"/>
                </a:solidFill>
                <a:latin typeface="Consolas"/>
                <a:cs typeface="Consolas"/>
              </a:rPr>
              <a:t>sizeof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(a1));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memset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(a2,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127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FE"/>
                </a:solidFill>
                <a:latin typeface="Consolas"/>
                <a:cs typeface="Consolas"/>
              </a:rPr>
              <a:t>sizeof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(a2));</a:t>
            </a:r>
          </a:p>
          <a:p>
            <a:pPr marL="0" marR="0">
              <a:lnSpc>
                <a:spcPts val="1250"/>
              </a:lnSpc>
              <a:spcBef>
                <a:spcPts val="111"/>
              </a:spcBef>
              <a:spcAft>
                <a:spcPct val="0"/>
              </a:spcAft>
            </a:pP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sz="1200" spc="362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8000"/>
                </a:solidFill>
                <a:latin typeface="COPECW+DengXian-Regular"/>
                <a:cs typeface="COPECW+DengXian-Regular"/>
              </a:rPr>
              <a:t>将数组初始化为一个接近</a:t>
            </a:r>
            <a:r>
              <a:rPr sz="1200">
                <a:solidFill>
                  <a:srgbClr val="008000"/>
                </a:solidFill>
                <a:latin typeface="Consolas"/>
                <a:cs typeface="Consolas"/>
              </a:rPr>
              <a:t>int</a:t>
            </a:r>
            <a:r>
              <a:rPr sz="1200">
                <a:solidFill>
                  <a:srgbClr val="008000"/>
                </a:solidFill>
                <a:latin typeface="COPECW+DengXian-Regular"/>
                <a:cs typeface="COPECW+DengXian-Regular"/>
              </a:rPr>
              <a:t>最大值的数，效率较高</a:t>
            </a:r>
          </a:p>
          <a:p>
            <a:pPr marL="0" marR="0">
              <a:lnSpc>
                <a:spcPts val="1200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AF00DB"/>
                </a:solidFill>
                <a:latin typeface="Consolas"/>
                <a:cs typeface="Consolas"/>
              </a:rPr>
              <a:t>for</a:t>
            </a:r>
            <a:r>
              <a:rPr sz="1200" spc="362">
                <a:solidFill>
                  <a:srgbClr val="AF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2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200" spc="362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i++)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cin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&gt;&gt;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[i];</a:t>
            </a:r>
          </a:p>
          <a:p>
            <a:pPr marL="0" marR="0">
              <a:lnSpc>
                <a:spcPts val="1200"/>
              </a:lnSpc>
              <a:spcBef>
                <a:spcPts val="312"/>
              </a:spcBef>
              <a:spcAft>
                <a:spcPct val="0"/>
              </a:spcAft>
            </a:pPr>
            <a:r>
              <a:rPr sz="120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(a1,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a1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n);</a:t>
            </a:r>
          </a:p>
          <a:p>
            <a:pPr marL="0" marR="0">
              <a:lnSpc>
                <a:spcPts val="1200"/>
              </a:lnSpc>
              <a:spcBef>
                <a:spcPts val="191"/>
              </a:spcBef>
              <a:spcAft>
                <a:spcPct val="0"/>
              </a:spcAft>
            </a:pPr>
            <a:r>
              <a:rPr sz="1200">
                <a:solidFill>
                  <a:srgbClr val="0000FE"/>
                </a:solidFill>
                <a:latin typeface="Consolas"/>
                <a:cs typeface="Consolas"/>
              </a:rPr>
              <a:t>int</a:t>
            </a:r>
            <a:r>
              <a:rPr sz="1200" spc="362">
                <a:solidFill>
                  <a:srgbClr val="0000FE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j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k,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w;</a:t>
            </a:r>
          </a:p>
          <a:p>
            <a:pPr marL="0" marR="0">
              <a:lnSpc>
                <a:spcPts val="1200"/>
              </a:lnSpc>
              <a:spcBef>
                <a:spcPts val="311"/>
              </a:spcBef>
              <a:spcAft>
                <a:spcPct val="0"/>
              </a:spcAft>
            </a:pPr>
            <a:r>
              <a:rPr sz="1200">
                <a:solidFill>
                  <a:srgbClr val="AE00DB"/>
                </a:solidFill>
                <a:latin typeface="Consolas"/>
                <a:cs typeface="Consolas"/>
              </a:rPr>
              <a:t>for</a:t>
            </a:r>
            <a:r>
              <a:rPr sz="1200" spc="362">
                <a:solidFill>
                  <a:srgbClr val="AE00DB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(k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88557"/>
                </a:solidFill>
                <a:latin typeface="Consolas"/>
                <a:cs typeface="Consolas"/>
              </a:rPr>
              <a:t>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n;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k++)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33866" y="4466835"/>
            <a:ext cx="4837113" cy="7463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5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w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[j]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?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[i++]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[j++];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200" spc="362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PECW+DengXian-Regular"/>
                <a:cs typeface="COPECW+DengXian-Regular"/>
              </a:rPr>
              <a:t>取最小值</a:t>
            </a:r>
          </a:p>
          <a:p>
            <a:pPr marL="0" marR="0">
              <a:lnSpc>
                <a:spcPts val="1250"/>
              </a:lnSpc>
              <a:spcBef>
                <a:spcPts val="6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w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[i]</a:t>
            </a:r>
            <a:r>
              <a:rPr sz="1200" spc="363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[j]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?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a1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[i++]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: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[j++];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200" spc="362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PECW+DengXian-Regular"/>
                <a:cs typeface="COPECW+DengXian-Regular"/>
              </a:rPr>
              <a:t>取第二次最小值</a:t>
            </a:r>
          </a:p>
          <a:p>
            <a:pPr marL="0" marR="0">
              <a:lnSpc>
                <a:spcPts val="1250"/>
              </a:lnSpc>
              <a:spcBef>
                <a:spcPts val="231"/>
              </a:spcBef>
              <a:spcAft>
                <a:spcPct val="0"/>
              </a:spcAft>
            </a:pPr>
            <a:r>
              <a:rPr sz="1200">
                <a:solidFill>
                  <a:srgbClr val="000F7F"/>
                </a:solidFill>
                <a:latin typeface="Consolas"/>
                <a:cs typeface="Consolas"/>
              </a:rPr>
              <a:t>a2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[n2++]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2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w;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200" spc="362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PECW+DengXian-Regular"/>
                <a:cs typeface="COPECW+DengXian-Regular"/>
              </a:rPr>
              <a:t>加入第二个队列</a:t>
            </a:r>
          </a:p>
          <a:p>
            <a:pPr marL="0" marR="0">
              <a:lnSpc>
                <a:spcPts val="1250"/>
              </a:lnSpc>
              <a:spcBef>
                <a:spcPts val="111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sum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+=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w;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200" spc="362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7F00"/>
                </a:solidFill>
                <a:latin typeface="COPECW+DengXian-Regular"/>
                <a:cs typeface="COPECW+DengXian-Regular"/>
              </a:rPr>
              <a:t>计算价值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65591" y="5214720"/>
            <a:ext cx="1161710" cy="3672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marR="0">
              <a:lnSpc>
                <a:spcPts val="1200"/>
              </a:lnSpc>
              <a:spcBef>
                <a:spcPts val="192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cout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&lt;&lt;</a:t>
            </a:r>
            <a:r>
              <a:rPr sz="1200" spc="362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sum;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97316" y="5568288"/>
            <a:ext cx="23619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sz="12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6041501"/>
            <a:ext cx="7640637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将数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组</a:t>
            </a:r>
            <a:r>
              <a:rPr sz="2100">
                <a:solidFill>
                  <a:srgbClr val="ED7D30"/>
                </a:solidFill>
                <a:latin typeface="OOLRCO+DengXian-Regular"/>
                <a:cs typeface="OOLRCO+DengXian-Regular"/>
              </a:rPr>
              <a:t>初</a:t>
            </a:r>
            <a:r>
              <a:rPr sz="2100">
                <a:solidFill>
                  <a:srgbClr val="ED7D30"/>
                </a:solidFill>
                <a:latin typeface="NUSRWD+DengXian-Regular"/>
                <a:cs typeface="NUSRWD+DengXian-Regular"/>
              </a:rPr>
              <a:t>始</a:t>
            </a:r>
            <a:r>
              <a:rPr sz="2100">
                <a:solidFill>
                  <a:srgbClr val="ED7D30"/>
                </a:solidFill>
                <a:latin typeface="BEEMAT+DengXian-Regular"/>
                <a:cs typeface="BEEMAT+DengXian-Regular"/>
              </a:rPr>
              <a:t>化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为很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大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的数</a:t>
            </a:r>
            <a:r>
              <a:rPr sz="2100">
                <a:solidFill>
                  <a:srgbClr val="2D74B5"/>
                </a:solidFill>
                <a:latin typeface="OOLRCO+DengXian-Regular"/>
                <a:cs typeface="OOLRCO+DengXian-Regular"/>
              </a:rPr>
              <a:t>字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OOLRCO+DengXian-Regular"/>
                <a:cs typeface="OOLRCO+DengXian-Regular"/>
              </a:rPr>
              <a:t>否则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如果为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0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的可能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被</a:t>
            </a:r>
            <a:r>
              <a:rPr sz="2100">
                <a:solidFill>
                  <a:srgbClr val="2D74B5"/>
                </a:solidFill>
                <a:latin typeface="NUSRWD+DengXian-Regular"/>
                <a:cs typeface="NUSRWD+DengXian-Regular"/>
              </a:rPr>
              <a:t>果堆</a:t>
            </a:r>
            <a:r>
              <a:rPr sz="2100">
                <a:solidFill>
                  <a:srgbClr val="2D74B5"/>
                </a:solidFill>
                <a:latin typeface="BEEMAT+DengXian-Regular"/>
                <a:cs typeface="BEEMAT+DengXian-Regular"/>
              </a:rPr>
              <a:t>被取出</a:t>
            </a:r>
          </a:p>
        </p:txBody>
      </p:sp>
    </p:spTree>
  </p:cSld>
  <p:clrMapOvr>
    <a:masterClrMapping/>
  </p:clrMapOvr>
  <p:transition/>
  <p:timing/>
</p:sld>
</file>

<file path=ppt/slides/slide2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8083" y="741469"/>
            <a:ext cx="2057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OEOHGM+DengXian-Light"/>
                <a:cs typeface="OEOHGM+DengXian-Light"/>
              </a:rPr>
              <a:t>哈夫曼编码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661275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NCCJKO+DengXian-Regular"/>
                <a:cs typeface="NCCJKO+DengXian-Regular"/>
              </a:rPr>
              <a:t>计</a:t>
            </a:r>
            <a:r>
              <a:rPr sz="2100">
                <a:solidFill>
                  <a:srgbClr val="2E75B6"/>
                </a:solidFill>
                <a:latin typeface="HORCBE+DengXian-Regular"/>
                <a:cs typeface="HORCBE+DengXian-Regular"/>
              </a:rPr>
              <a:t>算</a:t>
            </a:r>
            <a:r>
              <a:rPr sz="2100">
                <a:solidFill>
                  <a:srgbClr val="2E75B6"/>
                </a:solidFill>
                <a:latin typeface="STGKKN+DengXian-Regular"/>
                <a:cs typeface="STGKKN+DengXian-Regular"/>
              </a:rPr>
              <a:t>机传</a:t>
            </a:r>
            <a:r>
              <a:rPr sz="2100">
                <a:solidFill>
                  <a:srgbClr val="2E75B6"/>
                </a:solidFill>
                <a:latin typeface="NCCJKO+DengXian-Regular"/>
                <a:cs typeface="NCCJKO+DengXian-Regular"/>
              </a:rPr>
              <a:t>输</a:t>
            </a:r>
            <a:r>
              <a:rPr sz="2100">
                <a:solidFill>
                  <a:srgbClr val="2E75B6"/>
                </a:solidFill>
                <a:latin typeface="HORCBE+DengXian-Regular"/>
                <a:cs typeface="HORCBE+DengXian-Regular"/>
              </a:rPr>
              <a:t>数</a:t>
            </a:r>
            <a:r>
              <a:rPr sz="2100">
                <a:solidFill>
                  <a:srgbClr val="2E75B6"/>
                </a:solidFill>
                <a:latin typeface="NCCJKO+DengXian-Regular"/>
                <a:cs typeface="NCCJKO+DengXian-Regular"/>
              </a:rPr>
              <a:t>据</a:t>
            </a:r>
            <a:r>
              <a:rPr sz="2100">
                <a:solidFill>
                  <a:srgbClr val="2E75B6"/>
                </a:solidFill>
                <a:latin typeface="HORCBE+DengXian-Regular"/>
                <a:cs typeface="HORCBE+DengXian-Regular"/>
              </a:rPr>
              <a:t>时，必须将</a:t>
            </a:r>
            <a:r>
              <a:rPr sz="2100">
                <a:solidFill>
                  <a:srgbClr val="2E75B6"/>
                </a:solidFill>
                <a:latin typeface="NCCJKO+DengXian-Regular"/>
                <a:cs typeface="NCCJKO+DengXian-Regular"/>
              </a:rPr>
              <a:t>信</a:t>
            </a:r>
            <a:r>
              <a:rPr sz="2100">
                <a:solidFill>
                  <a:srgbClr val="2E75B6"/>
                </a:solidFill>
                <a:latin typeface="HORCBE+DengXian-Regular"/>
                <a:cs typeface="HORCBE+DengXian-Regular"/>
              </a:rPr>
              <a:t>息的</a:t>
            </a:r>
            <a:r>
              <a:rPr sz="2100">
                <a:solidFill>
                  <a:srgbClr val="2E75B6"/>
                </a:solidFill>
                <a:latin typeface="STGKKN+DengXian-Regular"/>
                <a:cs typeface="STGKKN+DengXian-Regular"/>
              </a:rPr>
              <a:t>内容</a:t>
            </a:r>
            <a:r>
              <a:rPr sz="2100">
                <a:solidFill>
                  <a:srgbClr val="ED7D31"/>
                </a:solidFill>
                <a:latin typeface="HORCBE+DengXian-Regular"/>
                <a:cs typeface="HORCBE+DengXian-Regular"/>
              </a:rPr>
              <a:t>编码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成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0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或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1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信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息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流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71125"/>
            <a:ext cx="7591423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比如说可以将一个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字母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或者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字转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换成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A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S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CII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编码，成为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8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位的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0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/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1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串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，但是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这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么编码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生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成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出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0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/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1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信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息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流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还是比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较长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51209" y="3108187"/>
            <a:ext cx="52614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2">
                <a:solidFill>
                  <a:srgbClr val="000000"/>
                </a:solidFill>
                <a:latin typeface="NFFQMI+DengXian-Regular"/>
                <a:cs typeface="NFFQMI+DengXian-Regular"/>
              </a:rPr>
              <a:t>L(76)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118021" y="3108187"/>
            <a:ext cx="635186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4">
                <a:solidFill>
                  <a:srgbClr val="000000"/>
                </a:solidFill>
                <a:latin typeface="NFFQMI+DengXian-Regular"/>
                <a:cs typeface="NFFQMI+DengXian-Regular"/>
              </a:rPr>
              <a:t>u(117)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334808" y="3108187"/>
            <a:ext cx="639179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3">
                <a:solidFill>
                  <a:srgbClr val="000000"/>
                </a:solidFill>
                <a:latin typeface="NFFQMI+DengXian-Regular"/>
                <a:cs typeface="NFFQMI+DengXian-Regular"/>
              </a:rPr>
              <a:t>o(111)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54008" y="3108187"/>
            <a:ext cx="639353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3">
                <a:solidFill>
                  <a:srgbClr val="000000"/>
                </a:solidFill>
                <a:latin typeface="NFFQMI+DengXian-Regular"/>
                <a:cs typeface="NFFQMI+DengXian-Regular"/>
              </a:rPr>
              <a:t>g(103)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75620" y="3108187"/>
            <a:ext cx="635186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4">
                <a:solidFill>
                  <a:srgbClr val="000000"/>
                </a:solidFill>
                <a:latin typeface="NFFQMI+DengXian-Regular"/>
                <a:cs typeface="NFFQMI+DengXian-Regular"/>
              </a:rPr>
              <a:t>u(117)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746421" y="3309355"/>
            <a:ext cx="927097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0100</a:t>
            </a:r>
            <a:r>
              <a:rPr sz="1400">
                <a:solidFill>
                  <a:srgbClr val="000000"/>
                </a:solidFill>
                <a:latin typeface="NFFQMI+DengXian-Regular"/>
                <a:cs typeface="NFFQMI+DengXian-Regular"/>
              </a:rPr>
              <a:t> </a:t>
            </a: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1100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965621" y="3309355"/>
            <a:ext cx="927097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0111</a:t>
            </a:r>
            <a:r>
              <a:rPr sz="1400">
                <a:solidFill>
                  <a:srgbClr val="000000"/>
                </a:solidFill>
                <a:latin typeface="NFFQMI+DengXian-Regular"/>
                <a:cs typeface="NFFQMI+DengXian-Regular"/>
              </a:rPr>
              <a:t> </a:t>
            </a: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0101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84821" y="3309355"/>
            <a:ext cx="927097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0110</a:t>
            </a:r>
            <a:r>
              <a:rPr sz="1400">
                <a:solidFill>
                  <a:srgbClr val="000000"/>
                </a:solidFill>
                <a:latin typeface="NFFQMI+DengXian-Regular"/>
                <a:cs typeface="NFFQMI+DengXian-Regular"/>
              </a:rPr>
              <a:t> </a:t>
            </a: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1111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404021" y="3309355"/>
            <a:ext cx="927084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0110</a:t>
            </a:r>
            <a:r>
              <a:rPr sz="1400">
                <a:solidFill>
                  <a:srgbClr val="000000"/>
                </a:solidFill>
                <a:latin typeface="NFFQMI+DengXian-Regular"/>
                <a:cs typeface="NFFQMI+DengXian-Regular"/>
              </a:rPr>
              <a:t> </a:t>
            </a: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0111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623220" y="3309355"/>
            <a:ext cx="927096" cy="223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0111</a:t>
            </a:r>
            <a:r>
              <a:rPr sz="1400">
                <a:solidFill>
                  <a:srgbClr val="000000"/>
                </a:solidFill>
                <a:latin typeface="NFFQMI+DengXian-Regular"/>
                <a:cs typeface="NFFQMI+DengXian-Regular"/>
              </a:rPr>
              <a:t> </a:t>
            </a:r>
            <a:r>
              <a:rPr sz="1400" spc="-25">
                <a:solidFill>
                  <a:srgbClr val="000000"/>
                </a:solidFill>
                <a:latin typeface="NFFQMI+DengXian-Regular"/>
                <a:cs typeface="NFFQMI+DengXian-Regular"/>
              </a:rPr>
              <a:t>0101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259" y="3706733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可以将一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些出现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频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数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较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高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字母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缩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短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编码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长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度，而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频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度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较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低的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字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母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加长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编码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长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度以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达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到缩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短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总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长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度的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目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的。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259" y="4493117"/>
            <a:ext cx="7621587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假设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信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息中只有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“ABCD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E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”这几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字母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成，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其出现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数分别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是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A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: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5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，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B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: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10，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C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: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1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3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，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D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: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14，</a:t>
            </a:r>
            <a:r>
              <a:rPr sz="2100">
                <a:solidFill>
                  <a:srgbClr val="ED7D30"/>
                </a:solidFill>
                <a:latin typeface="STGKKN+DengXian-Regular"/>
                <a:cs typeface="STGKKN+DengXian-Regular"/>
              </a:rPr>
              <a:t>E: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20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。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17259" y="5279501"/>
            <a:ext cx="3619500" cy="965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请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参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考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前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面的分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卷子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的例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子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42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设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计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一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种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0</a:t>
            </a:r>
            <a:r>
              <a:rPr sz="2100">
                <a:solidFill>
                  <a:srgbClr val="2D74B5"/>
                </a:solidFill>
                <a:latin typeface="STGKKN+DengXian-Regular"/>
                <a:cs typeface="STGKKN+DengXian-Regular"/>
              </a:rPr>
              <a:t>/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1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编码，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使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编码后总</a:t>
            </a:r>
            <a:r>
              <a:rPr sz="2100">
                <a:solidFill>
                  <a:srgbClr val="ED7D30"/>
                </a:solidFill>
                <a:latin typeface="NCCJKO+DengXian-Regular"/>
                <a:cs typeface="NCCJKO+DengXian-Regular"/>
              </a:rPr>
              <a:t>长</a:t>
            </a:r>
            <a:r>
              <a:rPr sz="2100">
                <a:solidFill>
                  <a:srgbClr val="ED7D30"/>
                </a:solidFill>
                <a:latin typeface="HORCBE+DengXian-Regular"/>
                <a:cs typeface="HORCBE+DengXian-Regular"/>
              </a:rPr>
              <a:t>度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NCCJKO+DengXian-Regular"/>
                <a:cs typeface="NCCJKO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HORCBE+DengXian-Regular"/>
                <a:cs typeface="HORCBE+DengXian-Regular"/>
              </a:rPr>
              <a:t>。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053563" y="5367516"/>
            <a:ext cx="2954436" cy="731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ED7D30"/>
                </a:solidFill>
                <a:latin typeface="MGHWGW+DengXian-Regular"/>
                <a:cs typeface="MGHWGW+DengXian-Regular"/>
              </a:rPr>
              <a:t>例子：</a:t>
            </a:r>
            <a:r>
              <a:rPr sz="1600">
                <a:solidFill>
                  <a:srgbClr val="2D74B5"/>
                </a:solidFill>
                <a:latin typeface="MGHWGW+DengXian-Regular"/>
                <a:cs typeface="MGHWGW+DengXian-Regular"/>
              </a:rPr>
              <a:t>DEBACEDEBDEDACBBEE</a:t>
            </a:r>
          </a:p>
          <a:p>
            <a:pPr marL="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2D74B5"/>
                </a:solidFill>
                <a:latin typeface="MGHWGW+DengXian-Regular"/>
                <a:cs typeface="MGHWGW+DengXian-Regular"/>
              </a:rPr>
              <a:t>DBCCCEBDEAEDCCBEDEDBCBD</a:t>
            </a:r>
          </a:p>
          <a:p>
            <a:pPr marL="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2D74B5"/>
                </a:solidFill>
                <a:latin typeface="MGHWGW+DengXian-Regular"/>
                <a:cs typeface="MGHWGW+DengXian-Regular"/>
              </a:rPr>
              <a:t>CECACBECEDDEDEEAEDCEE</a:t>
            </a:r>
          </a:p>
        </p:txBody>
      </p:sp>
    </p:spTree>
  </p:cSld>
  <p:clrMapOvr>
    <a:masterClrMapping/>
  </p:clrMapOvr>
  <p:transition/>
  <p:timing/>
</p:sld>
</file>

<file path=ppt/slides/slide2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0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618083" y="741469"/>
            <a:ext cx="2057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FKAFBV+DengXian-Light"/>
                <a:cs typeface="FKAFBV+DengXian-Light"/>
              </a:rPr>
              <a:t>哈夫曼编码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60198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KKIGNI+DengXian-Regular"/>
                <a:cs typeface="KKIGNI+DengXian-Regular"/>
              </a:rPr>
              <a:t>按照</a:t>
            </a:r>
            <a:r>
              <a:rPr sz="2100">
                <a:solidFill>
                  <a:srgbClr val="2E75B6"/>
                </a:solidFill>
                <a:latin typeface="GVGNOS+DengXian-Regular"/>
                <a:cs typeface="GVGNOS+DengXian-Regular"/>
              </a:rPr>
              <a:t>分</a:t>
            </a:r>
            <a:r>
              <a:rPr sz="2100">
                <a:solidFill>
                  <a:srgbClr val="2E75B6"/>
                </a:solidFill>
                <a:latin typeface="KKIGNI+DengXian-Regular"/>
                <a:cs typeface="KKIGNI+DengXian-Regular"/>
              </a:rPr>
              <a:t>卷子</a:t>
            </a:r>
            <a:r>
              <a:rPr sz="2100">
                <a:solidFill>
                  <a:srgbClr val="2E75B6"/>
                </a:solidFill>
                <a:latin typeface="GVGNOS+DengXian-Regular"/>
                <a:cs typeface="GVGNOS+DengXian-Regular"/>
              </a:rPr>
              <a:t>的</a:t>
            </a:r>
            <a:r>
              <a:rPr sz="2100">
                <a:solidFill>
                  <a:srgbClr val="2E75B6"/>
                </a:solidFill>
                <a:latin typeface="KKIGNI+DengXian-Regular"/>
                <a:cs typeface="KKIGNI+DengXian-Regular"/>
              </a:rPr>
              <a:t>做</a:t>
            </a:r>
            <a:r>
              <a:rPr sz="2100">
                <a:solidFill>
                  <a:srgbClr val="2E75B6"/>
                </a:solidFill>
                <a:latin typeface="GVGNOS+DengXian-Regular"/>
                <a:cs typeface="GVGNOS+DengXian-Regular"/>
              </a:rPr>
              <a:t>法，</a:t>
            </a:r>
            <a:r>
              <a:rPr sz="2100">
                <a:solidFill>
                  <a:srgbClr val="2E75B6"/>
                </a:solidFill>
                <a:latin typeface="PTKWMV+DengXian-Regular"/>
                <a:cs typeface="PTKWMV+DengXian-Regular"/>
              </a:rPr>
              <a:t>根</a:t>
            </a:r>
            <a:r>
              <a:rPr sz="2100">
                <a:solidFill>
                  <a:srgbClr val="2E75B6"/>
                </a:solidFill>
                <a:latin typeface="KKIGNI+DengXian-Regular"/>
                <a:cs typeface="KKIGNI+DengXian-Regular"/>
              </a:rPr>
              <a:t>据</a:t>
            </a:r>
            <a:r>
              <a:rPr sz="2100">
                <a:solidFill>
                  <a:srgbClr val="2E75B6"/>
                </a:solidFill>
                <a:latin typeface="PTKWMV+DengXian-Regular"/>
                <a:cs typeface="PTKWMV+DengXian-Regular"/>
              </a:rPr>
              <a:t>字母</a:t>
            </a:r>
            <a:r>
              <a:rPr sz="2100">
                <a:solidFill>
                  <a:srgbClr val="ED7D31"/>
                </a:solidFill>
                <a:latin typeface="PTKWMV+DengXian-Regular"/>
                <a:cs typeface="PTKWMV+DengXian-Regular"/>
              </a:rPr>
              <a:t>频</a:t>
            </a:r>
            <a:r>
              <a:rPr sz="2100">
                <a:solidFill>
                  <a:srgbClr val="ED7D31"/>
                </a:solidFill>
                <a:latin typeface="GVGNOS+DengXian-Regular"/>
                <a:cs typeface="GVGNOS+DengXian-Regular"/>
              </a:rPr>
              <a:t>率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构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建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分类方案。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7112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要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查询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某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字母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的编码就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相当于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从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头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开始将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字母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分类，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往</a:t>
            </a:r>
            <a:r>
              <a:rPr sz="2100">
                <a:solidFill>
                  <a:srgbClr val="ED7D30"/>
                </a:solidFill>
                <a:latin typeface="PTKWMV+DengXian-Regular"/>
                <a:cs typeface="PTKWMV+DengXian-Regular"/>
              </a:rPr>
              <a:t>左边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分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就是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0，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往</a:t>
            </a:r>
            <a:r>
              <a:rPr sz="2100">
                <a:solidFill>
                  <a:srgbClr val="ED7D30"/>
                </a:solidFill>
                <a:latin typeface="PTKWMV+DengXian-Regular"/>
                <a:cs typeface="PTKWMV+DengXian-Regular"/>
              </a:rPr>
              <a:t>右边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分就是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1，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直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到不可分为止。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754659" y="3405364"/>
            <a:ext cx="2114550" cy="8249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6670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DFKURF+DengXian-Regular"/>
                <a:cs typeface="DFKURF+DengXian-Regular"/>
              </a:rPr>
              <a:t>C：00，D：01，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DFKURF+DengXian-Regular"/>
                <a:cs typeface="DFKURF+DengXian-Regular"/>
              </a:rPr>
              <a:t>A：100，B：101，</a:t>
            </a:r>
          </a:p>
          <a:p>
            <a:pPr marL="0" marR="0">
              <a:lnSpc>
                <a:spcPts val="1875"/>
              </a:lnSpc>
              <a:spcBef>
                <a:spcPts val="332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DFKURF+DengXian-Regular"/>
                <a:cs typeface="DFKURF+DengXian-Regular"/>
              </a:rPr>
              <a:t>E：11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9537" y="3542524"/>
            <a:ext cx="1104900" cy="544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26670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2D74B5"/>
                </a:solidFill>
                <a:latin typeface="DFKURF+DengXian-Regular"/>
                <a:cs typeface="DFKURF+DengXian-Regular"/>
              </a:rPr>
              <a:t>这是</a:t>
            </a:r>
            <a:r>
              <a:rPr sz="1800">
                <a:solidFill>
                  <a:srgbClr val="ED7D30"/>
                </a:solidFill>
                <a:latin typeface="DFKURF+DengXian-Regular"/>
                <a:cs typeface="DFKURF+DengXian-Regular"/>
              </a:rPr>
              <a:t>哈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ED7D30"/>
                </a:solidFill>
                <a:latin typeface="DFKURF+DengXian-Regular"/>
                <a:cs typeface="DFKURF+DengXian-Regular"/>
              </a:rPr>
              <a:t>夫曼树</a:t>
            </a:r>
            <a:r>
              <a:rPr sz="1800">
                <a:solidFill>
                  <a:srgbClr val="2D74B5"/>
                </a:solidFill>
                <a:latin typeface="DFKURF+DengXian-Regular"/>
                <a:cs typeface="DFKURF+DengXian-Regular"/>
              </a:rPr>
              <a:t>！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4950317"/>
            <a:ext cx="6819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使用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前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面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介绍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的方法，可构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造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出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一个方案（可能不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唯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一）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259" y="5419709"/>
            <a:ext cx="7967661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比如，单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词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“</a:t>
            </a:r>
            <a:r>
              <a:rPr sz="2100">
                <a:solidFill>
                  <a:srgbClr val="ED7D30"/>
                </a:solidFill>
                <a:latin typeface="KKIGNI+DengXian-Regular"/>
                <a:cs typeface="KKIGNI+DengXian-Regular"/>
              </a:rPr>
              <a:t>BAD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”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可以编码成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“</a:t>
            </a:r>
            <a:r>
              <a:rPr sz="2100">
                <a:solidFill>
                  <a:srgbClr val="ED7D30"/>
                </a:solidFill>
                <a:latin typeface="GVGNOS+DengXian-Regular"/>
                <a:cs typeface="GVGNOS+DengXian-Regular"/>
              </a:rPr>
              <a:t>10110001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”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，而编码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“</a:t>
            </a:r>
            <a:r>
              <a:rPr sz="2100">
                <a:solidFill>
                  <a:srgbClr val="ED7D30"/>
                </a:solidFill>
                <a:latin typeface="GVGNOS+DengXian-Regular"/>
                <a:cs typeface="GVGNOS+DengXian-Regular"/>
              </a:rPr>
              <a:t>001101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”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可以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解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码成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“</a:t>
            </a:r>
            <a:r>
              <a:rPr sz="2100">
                <a:solidFill>
                  <a:srgbClr val="ED7D30"/>
                </a:solidFill>
                <a:latin typeface="KKIGNI+DengXian-Regular"/>
                <a:cs typeface="KKIGNI+DengXian-Regular"/>
              </a:rPr>
              <a:t>C</a:t>
            </a:r>
            <a:r>
              <a:rPr sz="2100">
                <a:solidFill>
                  <a:srgbClr val="ED7D30"/>
                </a:solidFill>
                <a:latin typeface="PTKWMV+DengXian-Regular"/>
                <a:cs typeface="PTKWMV+DengXian-Regular"/>
              </a:rPr>
              <a:t>E</a:t>
            </a:r>
            <a:r>
              <a:rPr sz="2100">
                <a:solidFill>
                  <a:srgbClr val="ED7D30"/>
                </a:solidFill>
                <a:latin typeface="KKIGNI+DengXian-Regular"/>
                <a:cs typeface="KKIGNI+DengXian-Regular"/>
              </a:rPr>
              <a:t>D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”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，且不会</a:t>
            </a:r>
            <a:r>
              <a:rPr sz="2100">
                <a:solidFill>
                  <a:srgbClr val="2D74B5"/>
                </a:solidFill>
                <a:latin typeface="PTKWMV+DengXian-Regular"/>
                <a:cs typeface="PTKWMV+DengXian-Regular"/>
              </a:rPr>
              <a:t>产生歧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义。</a:t>
            </a:r>
            <a:r>
              <a:rPr sz="2100">
                <a:solidFill>
                  <a:srgbClr val="2D74B5"/>
                </a:solidFill>
                <a:latin typeface="KKIGNI+DengXian-Regular"/>
                <a:cs typeface="KKIGNI+DengXian-Regular"/>
              </a:rPr>
              <a:t>这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就是</a:t>
            </a:r>
            <a:r>
              <a:rPr sz="2100">
                <a:solidFill>
                  <a:srgbClr val="ED7D30"/>
                </a:solidFill>
                <a:latin typeface="GVGNOS+DengXian-Regular"/>
                <a:cs typeface="GVGNOS+DengXian-Regular"/>
              </a:rPr>
              <a:t>哈夫曼编码</a:t>
            </a:r>
            <a:r>
              <a:rPr sz="2100">
                <a:solidFill>
                  <a:srgbClr val="2D74B5"/>
                </a:solidFill>
                <a:latin typeface="GVGNOS+DengXian-Regular"/>
                <a:cs typeface="GVGNOS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GISCTH+DengXian-Light"/>
                <a:cs typeface="GISCTH+DengXian-Light"/>
              </a:rPr>
              <a:t>本章知识导图</a:t>
            </a:r>
          </a:p>
        </p:txBody>
      </p:sp>
    </p:spTree>
  </p:cSld>
  <p:clrMapOvr>
    <a:masterClrMapping/>
  </p:clrMapOvr>
  <p:transition/>
  <p:timing/>
</p:sld>
</file>

<file path=ppt/slides/slide3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467" y="3596798"/>
            <a:ext cx="3797299" cy="575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RRVQBG+DengXian-Light"/>
                <a:cs typeface="RRVQBG+DengXian-Light"/>
              </a:rPr>
              <a:t>课后习题与实验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467" y="4520932"/>
            <a:ext cx="67818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HRFEHF+DengXian-Regular"/>
                <a:cs typeface="HRFEHF+DengXian-Regular"/>
              </a:rPr>
              <a:t>学而时习之，不亦说乎。学而不思则罔，思而不学则殆。——孔子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884" y="5298172"/>
            <a:ext cx="184438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HRFEHF+DengXian-Regular"/>
                <a:cs typeface="HRFEHF+DengXian-Regular"/>
              </a:rPr>
              <a:t>请翻至课本</a:t>
            </a:r>
            <a:r>
              <a:rPr sz="1800" spc="38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HRFEHF+DengXian-Regular"/>
                <a:cs typeface="HRFEHF+DengXian-Regular"/>
              </a:rPr>
              <a:t>P172</a:t>
            </a:r>
          </a:p>
        </p:txBody>
      </p:sp>
    </p:spTree>
  </p:cSld>
  <p:clrMapOvr>
    <a:masterClrMapping/>
  </p:clrMapOvr>
  <p:transition/>
  <p:timing/>
</p:sld>
</file>

<file path=ppt/slides/slide3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4189583" y="741469"/>
            <a:ext cx="914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CSQBNM+DengXian-Light"/>
                <a:cs typeface="CSQBNM+DengXian-Light"/>
              </a:rPr>
              <a:t>小结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12192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QHCKNG+DengXian-Regular"/>
                <a:cs typeface="QHCKNG+DengXian-Regular"/>
              </a:rPr>
              <a:t>贪心算法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71125"/>
            <a:ext cx="6553200" cy="125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每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步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都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选择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最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优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策略，结果也可以最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优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大胆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假设，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小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心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求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证。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找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到一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组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反例就可以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推翻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贪心！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证明：反证法、数学</a:t>
            </a:r>
            <a:r>
              <a:rPr sz="2100">
                <a:solidFill>
                  <a:srgbClr val="2E75B6"/>
                </a:solidFill>
                <a:latin typeface="HGCQQS+DengXian-Regular"/>
                <a:cs typeface="HGCQQS+DengXian-Regular"/>
              </a:rPr>
              <a:t>归纳</a:t>
            </a:r>
            <a:r>
              <a:rPr sz="2100">
                <a:solidFill>
                  <a:srgbClr val="2E75B6"/>
                </a:solidFill>
                <a:latin typeface="QHCKNG+DengXian-Regular"/>
                <a:cs typeface="QHCKNG+DengXian-Regular"/>
              </a:rPr>
              <a:t>法。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4163933"/>
            <a:ext cx="14859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QHCKNG+DengXian-Regular"/>
                <a:cs typeface="QHCKNG+DengXian-Regular"/>
              </a:rPr>
              <a:t>哈夫曼编码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4633325"/>
            <a:ext cx="5219700" cy="12547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一般用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于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压缩编码，可以使编码变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短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从数量最少的</a:t>
            </a:r>
            <a:r>
              <a:rPr sz="2100">
                <a:solidFill>
                  <a:srgbClr val="2D74B5"/>
                </a:solidFill>
                <a:latin typeface="BKGGHS+DengXian-Regular"/>
                <a:cs typeface="BKGGHS+DengXian-Regular"/>
              </a:rPr>
              <a:t>元素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开始合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并</a:t>
            </a:r>
            <a:r>
              <a:rPr sz="2100">
                <a:solidFill>
                  <a:srgbClr val="2D74B5"/>
                </a:solidFill>
                <a:latin typeface="BKGGHS+DengXian-Regular"/>
                <a:cs typeface="BKGGHS+DengXian-Regular"/>
              </a:rPr>
              <a:t>建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立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哈夫曼</a:t>
            </a:r>
            <a:r>
              <a:rPr sz="2100">
                <a:solidFill>
                  <a:srgbClr val="2D74B5"/>
                </a:solidFill>
                <a:latin typeface="BKGGHS+DengXian-Regular"/>
                <a:cs typeface="BKGGHS+DengXian-Regular"/>
              </a:rPr>
              <a:t>树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使用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队</a:t>
            </a:r>
            <a:r>
              <a:rPr sz="2100">
                <a:solidFill>
                  <a:srgbClr val="2D74B5"/>
                </a:solidFill>
                <a:latin typeface="BKGGHS+DengXian-Regular"/>
                <a:cs typeface="BKGGHS+DengXian-Regular"/>
              </a:rPr>
              <a:t>列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维护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HGCQQS+DengXian-Regular"/>
                <a:cs typeface="HGCQQS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BKGGHS+DengXian-Regular"/>
                <a:cs typeface="BKGGHS+DengXian-Regular"/>
              </a:rPr>
              <a:t>元素</a:t>
            </a:r>
            <a:r>
              <a:rPr sz="2100">
                <a:solidFill>
                  <a:srgbClr val="2D74B5"/>
                </a:solidFill>
                <a:latin typeface="QHCKNG+DengXian-Regular"/>
                <a:cs typeface="QHCKNG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DWUTJC+DengXian-Light"/>
                <a:cs typeface="DWUTJC+DengXian-Light"/>
              </a:rPr>
              <a:t>课后习题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8867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DLCLTC+DengXian-Regular"/>
                <a:cs typeface="DLCLTC+DengXian-Regular"/>
              </a:rPr>
              <a:t>对于</a:t>
            </a:r>
            <a:r>
              <a:rPr sz="2100">
                <a:solidFill>
                  <a:srgbClr val="2E75B6"/>
                </a:solidFill>
                <a:latin typeface="SLIFSA+DengXian-Regular"/>
                <a:cs typeface="SLIFSA+DengXian-Regular"/>
              </a:rPr>
              <a:t>以下的题</a:t>
            </a:r>
            <a:r>
              <a:rPr sz="2100">
                <a:solidFill>
                  <a:srgbClr val="2E75B6"/>
                </a:solidFill>
                <a:latin typeface="DLCLTC+DengXian-Regular"/>
                <a:cs typeface="DLCLTC+DengXian-Regular"/>
              </a:rPr>
              <a:t>目</a:t>
            </a:r>
            <a:r>
              <a:rPr sz="2100">
                <a:solidFill>
                  <a:srgbClr val="2E75B6"/>
                </a:solidFill>
                <a:latin typeface="SLIFSA+DengXian-Regular"/>
                <a:cs typeface="SLIFSA+DengXian-Regular"/>
              </a:rPr>
              <a:t>，请读</a:t>
            </a:r>
            <a:r>
              <a:rPr sz="2100">
                <a:solidFill>
                  <a:srgbClr val="2E75B6"/>
                </a:solidFill>
                <a:latin typeface="DLCLTC+DengXian-Regular"/>
                <a:cs typeface="DLCLTC+DengXian-Regular"/>
              </a:rPr>
              <a:t>者</a:t>
            </a:r>
            <a:r>
              <a:rPr sz="2100">
                <a:solidFill>
                  <a:srgbClr val="2E75B6"/>
                </a:solidFill>
                <a:latin typeface="SLIFSA+DengXian-Regular"/>
                <a:cs typeface="SLIFSA+DengXian-Regular"/>
              </a:rPr>
              <a:t>尽可能</a:t>
            </a:r>
            <a:r>
              <a:rPr sz="2100">
                <a:solidFill>
                  <a:srgbClr val="2E75B6"/>
                </a:solidFill>
                <a:latin typeface="DLCLTC+DengXian-Regular"/>
                <a:cs typeface="DLCLTC+DengXian-Regular"/>
              </a:rPr>
              <a:t>先猜测</a:t>
            </a:r>
            <a:r>
              <a:rPr sz="2100">
                <a:solidFill>
                  <a:srgbClr val="2E75B6"/>
                </a:solidFill>
                <a:latin typeface="SLIFSA+DengXian-Regular"/>
                <a:cs typeface="SLIFSA+DengXian-Regular"/>
              </a:rPr>
              <a:t>贪心策略，</a:t>
            </a:r>
            <a:r>
              <a:rPr sz="2100">
                <a:solidFill>
                  <a:srgbClr val="2E75B6"/>
                </a:solidFill>
                <a:latin typeface="DLCLTC+DengXian-Regular"/>
                <a:cs typeface="DLCLTC+DengXian-Regular"/>
              </a:rPr>
              <a:t>然</a:t>
            </a:r>
            <a:r>
              <a:rPr sz="2100">
                <a:solidFill>
                  <a:srgbClr val="2E75B6"/>
                </a:solidFill>
                <a:latin typeface="SLIFSA+DengXian-Regular"/>
                <a:cs typeface="SLIFSA+DengXian-Regular"/>
              </a:rPr>
              <a:t>后设法证明。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习题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12.1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DLCLTC+DengXian-Regular"/>
                <a:cs typeface="DLCLTC+DengXian-Regular"/>
              </a:rPr>
              <a:t>小A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的</a:t>
            </a:r>
            <a:r>
              <a:rPr sz="2100">
                <a:solidFill>
                  <a:srgbClr val="ED7D31"/>
                </a:solidFill>
                <a:latin typeface="KPKARC+DengXian-Regular"/>
                <a:cs typeface="KPKARC+DengXian-Regular"/>
              </a:rPr>
              <a:t>糖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果（洛谷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P</a:t>
            </a:r>
            <a:r>
              <a:rPr sz="2100">
                <a:solidFill>
                  <a:srgbClr val="ED7D31"/>
                </a:solidFill>
                <a:latin typeface="DLCLTC+DengXian-Regular"/>
                <a:cs typeface="DLCLTC+DengXian-Regular"/>
              </a:rPr>
              <a:t>38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1</a:t>
            </a:r>
            <a:r>
              <a:rPr sz="2100">
                <a:solidFill>
                  <a:srgbClr val="ED7D31"/>
                </a:solidFill>
                <a:latin typeface="KPKARC+DengXian-Regular"/>
                <a:cs typeface="KPKARC+DengXian-Regular"/>
              </a:rPr>
              <a:t>7</a:t>
            </a:r>
            <a:r>
              <a:rPr sz="2100">
                <a:solidFill>
                  <a:srgbClr val="ED7D31"/>
                </a:solidFill>
                <a:latin typeface="SLIFSA+DengXian-Regular"/>
                <a:cs typeface="SLIFSA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24367" y="2678011"/>
            <a:ext cx="262625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GPBEGH+CambriaMath"/>
                <a:cs typeface="GPBEGH+CambriaMath"/>
              </a:rPr>
              <a:t>(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16014" y="2678011"/>
            <a:ext cx="25741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GPBEGH+CambriaMath"/>
                <a:cs typeface="GPBEGH+CambriaMath"/>
              </a:rPr>
              <a:t>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2703142"/>
            <a:ext cx="7747633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小A 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有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ꢀ</a:t>
            </a:r>
            <a:r>
              <a:rPr sz="2100" spc="397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ꢀ</a:t>
            </a:r>
            <a:r>
              <a:rPr sz="2100" spc="10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≤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10</a:t>
            </a:r>
            <a:r>
              <a:rPr sz="2100" spc="189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糖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果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盒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，第</a:t>
            </a:r>
            <a:r>
              <a:rPr sz="2100" spc="64">
                <a:solidFill>
                  <a:srgbClr val="2D74B5"/>
                </a:solidFill>
                <a:latin typeface="LHQGIW+CambriaMath"/>
                <a:cs typeface="LHQGIW+CambriaMath"/>
              </a:rPr>
              <a:t>ꢁ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盒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中有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ꢂ</a:t>
            </a:r>
            <a:r>
              <a:rPr sz="2100" spc="1029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ꢂ</a:t>
            </a:r>
            <a:r>
              <a:rPr sz="2100" spc="74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≤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10</a:t>
            </a:r>
            <a:r>
              <a:rPr sz="2100" spc="128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颗糖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果。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40642" y="28304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GPBEGH+CambriaMath"/>
                <a:cs typeface="GPBEGH+CambriaMath"/>
              </a:rPr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86525" y="28304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GPBEGH+CambriaMath"/>
                <a:cs typeface="GPBEGH+CambriaMath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259" y="3209909"/>
            <a:ext cx="7596187" cy="64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小A 每次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可从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其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中一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盒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吃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掉一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颗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，要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让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任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意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两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相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邻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盒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子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中</a:t>
            </a:r>
          </a:p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加起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来不多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于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ꢃ</a:t>
            </a:r>
            <a:r>
              <a:rPr sz="2100" spc="40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ꢃ</a:t>
            </a:r>
            <a:r>
              <a:rPr sz="2100" spc="11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≤</a:t>
            </a:r>
            <a:r>
              <a:rPr sz="2100" spc="6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10</a:t>
            </a:r>
            <a:r>
              <a:rPr sz="2250" baseline="36571">
                <a:solidFill>
                  <a:srgbClr val="2D74B5"/>
                </a:solidFill>
                <a:latin typeface="GPBEGH+CambriaMath"/>
                <a:cs typeface="GPBEGH+CambriaMath"/>
              </a:rPr>
              <a:t>)</a:t>
            </a:r>
            <a:r>
              <a:rPr sz="2250" spc="994" baseline="3657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颗糖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果，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至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少得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吃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掉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几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颗糖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？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4011533"/>
            <a:ext cx="423386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SLIFSA+DengXian-Regular"/>
                <a:cs typeface="SLIFSA+DengXian-Regular"/>
              </a:rPr>
              <a:t>习题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SLIFSA+DengXian-Regular"/>
                <a:cs typeface="SLIFSA+DengXian-Regular"/>
              </a:rPr>
              <a:t>12.2</a:t>
            </a:r>
            <a:r>
              <a:rPr sz="2100" spc="5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KPKARC+DengXian-Regular"/>
                <a:cs typeface="KPKARC+DengXian-Regular"/>
              </a:rPr>
              <a:t>删</a:t>
            </a:r>
            <a:r>
              <a:rPr sz="2100">
                <a:solidFill>
                  <a:srgbClr val="ED7D30"/>
                </a:solidFill>
                <a:latin typeface="SLIFSA+DengXian-Regular"/>
                <a:cs typeface="SLIFSA+DengXian-Regular"/>
              </a:rPr>
              <a:t>数问题（洛谷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SLIFSA+DengXian-Regular"/>
                <a:cs typeface="SLIFSA+DengXian-Regular"/>
              </a:rPr>
              <a:t>P110</a:t>
            </a:r>
            <a:r>
              <a:rPr sz="2100">
                <a:solidFill>
                  <a:srgbClr val="ED7D30"/>
                </a:solidFill>
                <a:latin typeface="KPKARC+DengXian-Regular"/>
                <a:cs typeface="KPKARC+DengXian-Regular"/>
              </a:rPr>
              <a:t>6</a:t>
            </a:r>
            <a:r>
              <a:rPr sz="2100">
                <a:solidFill>
                  <a:srgbClr val="ED7D30"/>
                </a:solidFill>
                <a:latin typeface="SLIFSA+DengXian-Regular"/>
                <a:cs typeface="SLIFSA+DengXian-Regular"/>
              </a:rPr>
              <a:t>）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259" y="4443551"/>
            <a:ext cx="7618119" cy="670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输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入一个高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精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度的正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整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数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51">
                <a:solidFill>
                  <a:srgbClr val="2D74B5"/>
                </a:solidFill>
                <a:latin typeface="LHQGIW+CambriaMath"/>
                <a:cs typeface="LHQGIW+CambriaMath"/>
              </a:rPr>
              <a:t>ꢀ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（不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超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过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2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5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0</a:t>
            </a:r>
            <a:r>
              <a:rPr sz="2100" spc="5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位），去掉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其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任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意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ꢄ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个数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字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后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剩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下的数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字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按原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左右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次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序将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成一个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的正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整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数。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259" y="5242127"/>
            <a:ext cx="7662926" cy="6734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编程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对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给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定的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LHQGIW+CambriaMath"/>
                <a:cs typeface="LHQGIW+CambriaMath"/>
              </a:rPr>
              <a:t>ꢀ</a:t>
            </a:r>
            <a:r>
              <a:rPr sz="2100" spc="10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和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65">
                <a:solidFill>
                  <a:srgbClr val="2D74B5"/>
                </a:solidFill>
                <a:latin typeface="LHQGIW+CambriaMath"/>
                <a:cs typeface="LHQGIW+CambriaMath"/>
              </a:rPr>
              <a:t>ꢄ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寻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找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一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种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方案使得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剩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下的数</a:t>
            </a:r>
            <a:r>
              <a:rPr sz="2100">
                <a:solidFill>
                  <a:srgbClr val="2D74B5"/>
                </a:solidFill>
                <a:latin typeface="KPKARC+DengXian-Regular"/>
                <a:cs typeface="KPKARC+DengXian-Regular"/>
              </a:rPr>
              <a:t>字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组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成的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新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数</a:t>
            </a:r>
          </a:p>
          <a:p>
            <a:pPr marL="0" marR="0">
              <a:lnSpc>
                <a:spcPts val="2188"/>
              </a:lnSpc>
              <a:spcBef>
                <a:spcPts val="331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最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输出新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数</a:t>
            </a:r>
            <a:r>
              <a:rPr sz="2100">
                <a:solidFill>
                  <a:srgbClr val="2D74B5"/>
                </a:solidFill>
                <a:latin typeface="DLCLTC+DengXian-Regular"/>
                <a:cs typeface="DLCLTC+DengXian-Regular"/>
              </a:rPr>
              <a:t>即</a:t>
            </a:r>
            <a:r>
              <a:rPr sz="2100">
                <a:solidFill>
                  <a:srgbClr val="2D74B5"/>
                </a:solidFill>
                <a:latin typeface="SLIFSA+DengXian-Regular"/>
                <a:cs typeface="SLIFSA+DengXian-Regular"/>
              </a:rPr>
              <a:t>可。</a:t>
            </a:r>
          </a:p>
        </p:txBody>
      </p:sp>
    </p:spTree>
  </p:cSld>
  <p:clrMapOvr>
    <a:masterClrMapping/>
  </p:clrMapOvr>
  <p:transition/>
  <p:timing/>
</p:sld>
</file>

<file path=ppt/slides/slide3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FUEMVE+DengXian-Light"/>
                <a:cs typeface="FUEMVE+DengXian-Light"/>
              </a:rPr>
              <a:t>课后习题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558006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习题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12.</a:t>
            </a:r>
            <a:r>
              <a:rPr sz="2100">
                <a:solidFill>
                  <a:srgbClr val="ED7D31"/>
                </a:solidFill>
                <a:latin typeface="UVJEPS+DengXian-Regular"/>
                <a:cs typeface="UVJEPS+DengXian-Regular"/>
              </a:rPr>
              <a:t>3</a:t>
            </a:r>
            <a:r>
              <a:rPr sz="2100" spc="5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OQLSOJ+DengXian-Regular"/>
                <a:cs typeface="OQLSOJ+DengXian-Regular"/>
              </a:rPr>
              <a:t>陶陶摘苹</a:t>
            </a: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果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OQLSOJ+DengXian-Regular"/>
                <a:cs typeface="OQLSOJ+DengXian-Regular"/>
              </a:rPr>
              <a:t>-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OQLSOJ+DengXian-Regular"/>
                <a:cs typeface="OQLSOJ+DengXian-Regular"/>
              </a:rPr>
              <a:t>升</a:t>
            </a:r>
            <a:r>
              <a:rPr sz="2100">
                <a:solidFill>
                  <a:srgbClr val="ED7D31"/>
                </a:solidFill>
                <a:latin typeface="UVJEPS+DengXian-Regular"/>
                <a:cs typeface="UVJEPS+DengXian-Regular"/>
              </a:rPr>
              <a:t>级</a:t>
            </a:r>
            <a:r>
              <a:rPr sz="2100">
                <a:solidFill>
                  <a:srgbClr val="ED7D31"/>
                </a:solidFill>
                <a:latin typeface="OQLSOJ+DengXian-Regular"/>
                <a:cs typeface="OQLSOJ+DengXian-Regular"/>
              </a:rPr>
              <a:t>版</a:t>
            </a: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P14</a:t>
            </a:r>
            <a:r>
              <a:rPr sz="2100">
                <a:solidFill>
                  <a:srgbClr val="ED7D31"/>
                </a:solidFill>
                <a:latin typeface="OQLSOJ+DengXian-Regular"/>
                <a:cs typeface="OQLSOJ+DengXian-Regular"/>
              </a:rPr>
              <a:t>7</a:t>
            </a:r>
            <a:r>
              <a:rPr sz="2100">
                <a:solidFill>
                  <a:srgbClr val="ED7D31"/>
                </a:solidFill>
                <a:latin typeface="UVJEPS+DengXian-Regular"/>
                <a:cs typeface="UVJEPS+DengXian-Regular"/>
              </a:rPr>
              <a:t>8</a:t>
            </a:r>
            <a:r>
              <a:rPr sz="2100">
                <a:solidFill>
                  <a:srgbClr val="ED7D31"/>
                </a:solidFill>
                <a:latin typeface="RWSTTM+DengXian-Regular"/>
                <a:cs typeface="RWSTTM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33750"/>
            <a:ext cx="7851767" cy="987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棵苹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树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结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出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17">
                <a:solidFill>
                  <a:srgbClr val="2E75B6"/>
                </a:solidFill>
                <a:latin typeface="SOMBHQ+CambriaMath"/>
                <a:cs typeface="SOMBHQ+CambriaMath"/>
              </a:rPr>
              <a:t>ꢀ(ꢀ</a:t>
            </a:r>
            <a:r>
              <a:rPr sz="2100" spc="7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5000)</a:t>
            </a:r>
            <a:r>
              <a:rPr sz="2100" spc="-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果。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陶陶手伸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直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最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大长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度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7">
                <a:solidFill>
                  <a:srgbClr val="2E75B6"/>
                </a:solidFill>
                <a:latin typeface="SOMBHQ+CambriaMath"/>
                <a:cs typeface="SOMBHQ+CambriaMath"/>
              </a:rPr>
              <a:t>ꢁ(ꢁ</a:t>
            </a:r>
            <a:r>
              <a:rPr sz="2100" spc="8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</a:p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200)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。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陶陶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有个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30">
                <a:solidFill>
                  <a:srgbClr val="2E75B6"/>
                </a:solidFill>
                <a:latin typeface="SOMBHQ+CambriaMath"/>
                <a:cs typeface="SOMBHQ+CambriaMath"/>
              </a:rPr>
              <a:t>ꢂ(ꢂ</a:t>
            </a:r>
            <a:r>
              <a:rPr sz="2100" spc="8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50)</a:t>
            </a:r>
            <a:r>
              <a:rPr sz="2100" spc="-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厘米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高的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板凳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，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当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不能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直接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用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手摘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到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果时就会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踩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到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板凳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上。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7259" y="3337127"/>
            <a:ext cx="7837868" cy="685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陶陶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只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剩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下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6">
                <a:solidFill>
                  <a:srgbClr val="2E75B6"/>
                </a:solidFill>
                <a:latin typeface="SOMBHQ+CambriaMath"/>
                <a:cs typeface="SOMBHQ+CambriaMath"/>
              </a:rPr>
              <a:t>ꢃ(ꢃ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1000)</a:t>
            </a:r>
            <a:r>
              <a:rPr sz="2100" spc="-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力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气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了，但是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摘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掉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每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果都要花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一</a:t>
            </a:r>
          </a:p>
          <a:p>
            <a:pPr marL="0" marR="0">
              <a:lnSpc>
                <a:spcPts val="2188"/>
              </a:lnSpc>
              <a:spcBef>
                <a:spcPts val="42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些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力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气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值。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陶陶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没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打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算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透支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体力，所以体力值必须一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直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不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小于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0。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4138750"/>
            <a:ext cx="7627683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现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在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已知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果到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地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面的高度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ꢄ</a:t>
            </a:r>
            <a:r>
              <a:rPr sz="2100" spc="99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ꢄ</a:t>
            </a:r>
            <a:r>
              <a:rPr sz="2100" spc="71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280</a:t>
            </a:r>
            <a:r>
              <a:rPr sz="2100" spc="92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和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摘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这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果需要的力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129368" y="4266020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WWSAJO+CambriaMath"/>
                <a:cs typeface="WWSAJO+CambriaMath"/>
              </a:rPr>
              <a:t>!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64711" y="4266020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WWSAJO+CambriaMath"/>
                <a:cs typeface="WWSAJO+CambriaMath"/>
              </a:rPr>
              <a:t>!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259" y="4455743"/>
            <a:ext cx="6759511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气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ꢅ</a:t>
            </a:r>
            <a:r>
              <a:rPr sz="2100" spc="96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ꢅ</a:t>
            </a:r>
            <a:r>
              <a:rPr sz="2100" spc="67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SOMBHQ+CambriaMath"/>
                <a:cs typeface="SOMBHQ+CambriaMath"/>
              </a:rPr>
              <a:t>100</a:t>
            </a:r>
            <a:r>
              <a:rPr sz="2100" spc="34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，请算一下最多能够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摘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到的</a:t>
            </a:r>
            <a:r>
              <a:rPr sz="2100">
                <a:solidFill>
                  <a:srgbClr val="2E75B6"/>
                </a:solidFill>
                <a:latin typeface="OQLSOJ+DengXian-Regular"/>
                <a:cs typeface="OQLSOJ+DengXian-Regular"/>
              </a:rPr>
              <a:t>苹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果的数</a:t>
            </a:r>
            <a:r>
              <a:rPr sz="2100">
                <a:solidFill>
                  <a:srgbClr val="2E75B6"/>
                </a:solidFill>
                <a:latin typeface="UVJEPS+DengXian-Regular"/>
                <a:cs typeface="UVJEPS+DengXian-Regular"/>
              </a:rPr>
              <a:t>目</a:t>
            </a:r>
            <a:r>
              <a:rPr sz="2100">
                <a:solidFill>
                  <a:srgbClr val="2E75B6"/>
                </a:solidFill>
                <a:latin typeface="RWSTTM+DengXian-Regular"/>
                <a:cs typeface="RWSTTM+DengXian-Regular"/>
              </a:rPr>
              <a:t>。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8144" y="45830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WWSAJO+CambriaMath"/>
                <a:cs typeface="WWSAJO+CambriaMath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35964" y="4583011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WWSAJO+CambriaMath"/>
                <a:cs typeface="WWSAJO+CambriaMath"/>
              </a:rPr>
              <a:t>!</a:t>
            </a:r>
          </a:p>
        </p:txBody>
      </p:sp>
    </p:spTree>
  </p:cSld>
  <p:clrMapOvr>
    <a:masterClrMapping/>
  </p:clrMapOvr>
  <p:transition/>
  <p:timing/>
</p:sld>
</file>

<file path=ppt/slides/slide3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4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PAFDQE+DengXian-Light"/>
                <a:cs typeface="PAFDQE+DengXian-Light"/>
              </a:rPr>
              <a:t>课后习题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6621462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习题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12.4</a:t>
            </a:r>
            <a:r>
              <a:rPr sz="2100" spc="52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TBTVUC+DengXian-Regular"/>
                <a:cs typeface="TBTVUC+DengXian-Regular"/>
              </a:rPr>
              <a:t>铺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设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道</a:t>
            </a:r>
            <a:r>
              <a:rPr sz="2100">
                <a:solidFill>
                  <a:srgbClr val="ED7D31"/>
                </a:solidFill>
                <a:latin typeface="TBTVUC+DengXian-Regular"/>
                <a:cs typeface="TBTVUC+DengXian-Regular"/>
              </a:rPr>
              <a:t>路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P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5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01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9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，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NOI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P201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8 提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高</a:t>
            </a:r>
            <a:r>
              <a:rPr sz="2100">
                <a:solidFill>
                  <a:srgbClr val="ED7D31"/>
                </a:solidFill>
                <a:latin typeface="IBKBCE+DengXian-Regular"/>
                <a:cs typeface="IBKBCE+DengXian-Regular"/>
              </a:rPr>
              <a:t>组</a:t>
            </a:r>
            <a:r>
              <a:rPr sz="2100">
                <a:solidFill>
                  <a:srgbClr val="ED7D31"/>
                </a:solidFill>
                <a:latin typeface="UEFILA+DengXian-Regular"/>
                <a:cs typeface="UEFILA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309950"/>
            <a:ext cx="7747571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有一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条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RFVVC+CambriaMath"/>
                <a:cs typeface="QRFVVC+CambriaMath"/>
              </a:rPr>
              <a:t>ꢀ</a:t>
            </a:r>
            <a:r>
              <a:rPr sz="2100" spc="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块的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道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路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，第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RFVVC+CambriaMath"/>
                <a:cs typeface="QRFVVC+CambriaMath"/>
              </a:rPr>
              <a:t>ꢁ</a:t>
            </a:r>
            <a:r>
              <a:rPr sz="2100" spc="11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块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区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域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下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陷深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度为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QRFVVC+CambriaMath"/>
                <a:cs typeface="QRFVVC+CambriaMath"/>
              </a:rPr>
              <a:t>ꢂ</a:t>
            </a:r>
            <a:r>
              <a:rPr sz="2100" spc="722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。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每次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可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选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段连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19826" y="24372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CITPIF+CambriaMath"/>
                <a:cs typeface="CITPIF+CambriaMath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7259" y="2626942"/>
            <a:ext cx="7131621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续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区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间</a:t>
            </a:r>
            <a:r>
              <a:rPr sz="2100" spc="21">
                <a:solidFill>
                  <a:srgbClr val="2E75B6"/>
                </a:solidFill>
                <a:latin typeface="QRFVVC+CambriaMath"/>
                <a:cs typeface="QRFVVC+CambriaMath"/>
              </a:rPr>
              <a:t>[ꢃ,</a:t>
            </a:r>
            <a:r>
              <a:rPr sz="2100" spc="-20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61">
                <a:solidFill>
                  <a:srgbClr val="2E75B6"/>
                </a:solidFill>
                <a:latin typeface="QRFVVC+CambriaMath"/>
                <a:cs typeface="QRFVVC+CambriaMath"/>
              </a:rPr>
              <a:t>ꢄ]</a:t>
            </a:r>
            <a:r>
              <a:rPr sz="21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，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让这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个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区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间下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陷深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度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减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少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1，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深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度不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小于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0。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7259" y="3209909"/>
            <a:ext cx="7107237" cy="861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请设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计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一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种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方案以最少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次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数将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整段</a:t>
            </a:r>
            <a:r>
              <a:rPr sz="2100">
                <a:solidFill>
                  <a:srgbClr val="2E75B6"/>
                </a:solidFill>
                <a:latin typeface="IBKBCE+DengXian-Regular"/>
                <a:cs typeface="IBKBCE+DengXian-Regular"/>
              </a:rPr>
              <a:t>道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路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的下</a:t>
            </a:r>
            <a:r>
              <a:rPr sz="2100">
                <a:solidFill>
                  <a:srgbClr val="2E75B6"/>
                </a:solidFill>
                <a:latin typeface="TBTVUC+DengXian-Regular"/>
                <a:cs typeface="TBTVUC+DengXian-Regular"/>
              </a:rPr>
              <a:t>陷深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度变为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0</a:t>
            </a:r>
            <a:r>
              <a:rPr sz="2100" spc="56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UEFILA+DengXian-Regular"/>
                <a:cs typeface="UEFILA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2107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习题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12.</a:t>
            </a:r>
            <a:r>
              <a:rPr sz="2100">
                <a:solidFill>
                  <a:srgbClr val="ED7D30"/>
                </a:solidFill>
                <a:latin typeface="IBKBCE+DengXian-Regular"/>
                <a:cs typeface="IBKBCE+DengXian-Regular"/>
              </a:rPr>
              <a:t>5 </a:t>
            </a:r>
            <a:r>
              <a:rPr sz="2100">
                <a:solidFill>
                  <a:srgbClr val="ED7D30"/>
                </a:solidFill>
                <a:latin typeface="TBTVUC+DengXian-Regular"/>
                <a:cs typeface="TBTVUC+DengXian-Regular"/>
              </a:rPr>
              <a:t>混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合</a:t>
            </a:r>
            <a:r>
              <a:rPr sz="2100">
                <a:solidFill>
                  <a:srgbClr val="ED7D30"/>
                </a:solidFill>
                <a:latin typeface="TBTVUC+DengXian-Regular"/>
                <a:cs typeface="TBTVUC+DengXian-Regular"/>
              </a:rPr>
              <a:t>牛奶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（洛谷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P120</a:t>
            </a:r>
            <a:r>
              <a:rPr sz="2100">
                <a:solidFill>
                  <a:srgbClr val="ED7D30"/>
                </a:solidFill>
                <a:latin typeface="IBKBCE+DengXian-Regular"/>
                <a:cs typeface="IBKBCE+DengXian-Regular"/>
              </a:rPr>
              <a:t>8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，</a:t>
            </a:r>
            <a:r>
              <a:rPr sz="2100">
                <a:solidFill>
                  <a:srgbClr val="ED7D30"/>
                </a:solidFill>
                <a:latin typeface="TBTVUC+DengXian-Regular"/>
                <a:cs typeface="TBTVUC+DengXian-Regular"/>
              </a:rPr>
              <a:t>US</a:t>
            </a:r>
            <a:r>
              <a:rPr sz="2100">
                <a:solidFill>
                  <a:srgbClr val="ED7D30"/>
                </a:solidFill>
                <a:latin typeface="IBKBCE+DengXian-Regular"/>
                <a:cs typeface="IBKBCE+DengXian-Regular"/>
              </a:rPr>
              <a:t>ACO </a:t>
            </a:r>
            <a:r>
              <a:rPr sz="2100">
                <a:solidFill>
                  <a:srgbClr val="ED7D30"/>
                </a:solidFill>
                <a:latin typeface="TBTVUC+DengXian-Regular"/>
                <a:cs typeface="TBTVUC+DengXian-Regular"/>
              </a:rPr>
              <a:t>T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rainin</a:t>
            </a:r>
            <a:r>
              <a:rPr sz="2100">
                <a:solidFill>
                  <a:srgbClr val="ED7D30"/>
                </a:solidFill>
                <a:latin typeface="IBKBCE+DengXian-Regular"/>
                <a:cs typeface="IBKBCE+DengXian-Regular"/>
              </a:rPr>
              <a:t>g</a:t>
            </a:r>
            <a:r>
              <a:rPr sz="2100">
                <a:solidFill>
                  <a:srgbClr val="ED7D30"/>
                </a:solidFill>
                <a:latin typeface="UEFILA+DengXian-Regular"/>
                <a:cs typeface="UEFILA+DengXian-Regular"/>
              </a:rPr>
              <a:t>）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259" y="4278959"/>
            <a:ext cx="7762430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某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公司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从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RFVVC+CambriaMath"/>
                <a:cs typeface="QRFVVC+CambriaMath"/>
              </a:rPr>
              <a:t>ꢀ</a:t>
            </a:r>
            <a:r>
              <a:rPr sz="2100" spc="8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名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奶农手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中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采购牛奶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。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每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一位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奶农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为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乳制品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单价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RFVVC+CambriaMath"/>
                <a:cs typeface="QRFVVC+CambriaMath"/>
              </a:rPr>
              <a:t>ꢅ</a:t>
            </a:r>
            <a:r>
              <a:rPr sz="2100" spc="66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报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901584" y="4406228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CITPIF+CambriaMath"/>
                <a:cs typeface="CITPIF+CambriaMath"/>
              </a:rPr>
              <a:t>!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4595951"/>
            <a:ext cx="7734553" cy="3533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价是不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同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的。此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外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，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每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位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奶农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能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提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供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牛奶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数量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RFVVC+CambriaMath"/>
                <a:cs typeface="QRFVVC+CambriaMath"/>
              </a:rPr>
              <a:t>ꢆ</a:t>
            </a:r>
            <a:r>
              <a:rPr sz="2100" spc="73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也是一定的。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540209" y="4723220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D74B5"/>
                </a:solidFill>
                <a:latin typeface="CITPIF+CambriaMath"/>
                <a:cs typeface="CITPIF+CambriaMath"/>
              </a:rPr>
              <a:t>!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7259" y="5141543"/>
            <a:ext cx="7728393" cy="67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该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公司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对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牛奶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的需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量</a:t>
            </a:r>
            <a:r>
              <a:rPr sz="21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 spc="51">
                <a:solidFill>
                  <a:srgbClr val="2D74B5"/>
                </a:solidFill>
                <a:latin typeface="QRFVVC+CambriaMath"/>
                <a:cs typeface="QRFVVC+CambriaMath"/>
              </a:rPr>
              <a:t>ꢇ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，可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采购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每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个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奶农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小于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等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于</a:t>
            </a:r>
            <a:r>
              <a:rPr sz="2100" spc="-113">
                <a:solidFill>
                  <a:srgbClr val="2D74B5"/>
                </a:solidFill>
                <a:latin typeface="IBKBCE+DengXian-Regular"/>
                <a:cs typeface="IBKBCE+DengXian-Regular"/>
              </a:rPr>
              <a:t> </a:t>
            </a:r>
            <a:r>
              <a:rPr sz="2100">
                <a:solidFill>
                  <a:srgbClr val="2D74B5"/>
                </a:solidFill>
                <a:latin typeface="QRFVVC+CambriaMath"/>
                <a:cs typeface="QRFVVC+CambriaMath"/>
              </a:rPr>
              <a:t>ꢆ</a:t>
            </a:r>
            <a:r>
              <a:rPr sz="2250" baseline="-20571">
                <a:solidFill>
                  <a:srgbClr val="2D74B5"/>
                </a:solidFill>
                <a:latin typeface="CITPIF+CambriaMath"/>
                <a:cs typeface="CITPIF+CambriaMath"/>
              </a:rPr>
              <a:t>!</a:t>
            </a:r>
            <a:r>
              <a:rPr sz="2250" spc="163" baseline="-20571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的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牛奶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，</a:t>
            </a:r>
          </a:p>
          <a:p>
            <a:pPr marL="0" marR="0">
              <a:lnSpc>
                <a:spcPts val="2188"/>
              </a:lnSpc>
              <a:spcBef>
                <a:spcPts val="29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保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证总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产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量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大于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需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。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求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采购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足够数量的</a:t>
            </a:r>
            <a:r>
              <a:rPr sz="2100">
                <a:solidFill>
                  <a:srgbClr val="2D74B5"/>
                </a:solidFill>
                <a:latin typeface="TBTVUC+DengXian-Regular"/>
                <a:cs typeface="TBTVUC+DengXian-Regular"/>
              </a:rPr>
              <a:t>牛奶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所需最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小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花</a:t>
            </a:r>
            <a:r>
              <a:rPr sz="2100">
                <a:solidFill>
                  <a:srgbClr val="2D74B5"/>
                </a:solidFill>
                <a:latin typeface="IBKBCE+DengXian-Regular"/>
                <a:cs typeface="IBKBCE+DengXian-Regular"/>
              </a:rPr>
              <a:t>费</a:t>
            </a:r>
            <a:r>
              <a:rPr sz="2100">
                <a:solidFill>
                  <a:srgbClr val="2D74B5"/>
                </a:solidFill>
                <a:latin typeface="UEFILA+DengXian-Regular"/>
                <a:cs typeface="UEFILA+DengXian-Regular"/>
              </a:rPr>
              <a:t>。</a:t>
            </a:r>
          </a:p>
        </p:txBody>
      </p:sp>
    </p:spTree>
  </p:cSld>
  <p:clrMapOvr>
    <a:masterClrMapping/>
  </p:clrMapOvr>
  <p:transition/>
  <p:timing/>
</p:sld>
</file>

<file path=ppt/slides/slide3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808583" y="741469"/>
            <a:ext cx="1676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JNRAAV+DengXian-Light"/>
                <a:cs typeface="JNRAAV+DengXian-Light"/>
              </a:rPr>
              <a:t>课后习题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396716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APKCNW+DengXian-Regular"/>
                <a:cs typeface="APKCNW+DengXian-Regular"/>
              </a:rPr>
              <a:t>习题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PKCNW+DengXian-Regular"/>
                <a:cs typeface="APKCNW+DengXian-Regular"/>
              </a:rPr>
              <a:t>12.</a:t>
            </a:r>
            <a:r>
              <a:rPr sz="2100">
                <a:solidFill>
                  <a:srgbClr val="ED7D31"/>
                </a:solidFill>
                <a:latin typeface="QPLGSV+DengXian-Regular"/>
                <a:cs typeface="QPLGSV+DengXian-Regular"/>
              </a:rPr>
              <a:t>7</a:t>
            </a:r>
            <a:r>
              <a:rPr sz="2100" spc="5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QPLGSV+DengXian-Regular"/>
                <a:cs typeface="QPLGSV+DengXian-Regular"/>
              </a:rPr>
              <a:t>跳跳</a:t>
            </a:r>
            <a:r>
              <a:rPr sz="2100">
                <a:solidFill>
                  <a:srgbClr val="ED7D31"/>
                </a:solidFill>
                <a:latin typeface="APKCNW+DengXian-Regular"/>
                <a:cs typeface="APKCNW+DengXian-Regular"/>
              </a:rPr>
              <a:t>！（洛谷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APKCNW+DengXian-Regular"/>
                <a:cs typeface="APKCNW+DengXian-Regular"/>
              </a:rPr>
              <a:t>P4</a:t>
            </a:r>
            <a:r>
              <a:rPr sz="2100">
                <a:solidFill>
                  <a:srgbClr val="ED7D31"/>
                </a:solidFill>
                <a:latin typeface="MPWTTW+DengXian-Regular"/>
                <a:cs typeface="MPWTTW+DengXian-Regular"/>
              </a:rPr>
              <a:t>995</a:t>
            </a:r>
            <a:r>
              <a:rPr sz="2100">
                <a:solidFill>
                  <a:srgbClr val="ED7D31"/>
                </a:solidFill>
                <a:latin typeface="APKCNW+DengXian-Regular"/>
                <a:cs typeface="APKCNW+DengXian-Regular"/>
              </a:rPr>
              <a:t>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2233501"/>
            <a:ext cx="8099423" cy="32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7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青蛙遇到</a:t>
            </a:r>
            <a:r>
              <a:rPr sz="1900" spc="36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ꢀ</a:t>
            </a:r>
            <a:r>
              <a:rPr sz="1900" spc="34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ꢀ</a:t>
            </a:r>
            <a:r>
              <a:rPr sz="1900" spc="8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≤</a:t>
            </a:r>
            <a:r>
              <a:rPr sz="19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300</a:t>
            </a:r>
            <a:r>
              <a:rPr sz="1900" spc="114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块不同的石头，其中石头</a:t>
            </a:r>
            <a:r>
              <a:rPr sz="1900" spc="24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ꢁ</a:t>
            </a:r>
            <a:r>
              <a:rPr sz="1900" spc="30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高度为</a:t>
            </a:r>
            <a:r>
              <a:rPr sz="1900" spc="35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ℎ</a:t>
            </a:r>
            <a:r>
              <a:rPr sz="1900" spc="13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(ℎ</a:t>
            </a:r>
            <a:r>
              <a:rPr sz="1900" spc="66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≤</a:t>
            </a:r>
            <a:r>
              <a:rPr sz="1900" spc="5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10^4)</a:t>
            </a:r>
            <a:r>
              <a:rPr sz="1900" spc="36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，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79183" y="2342607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90525" y="2342607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710260" y="2501103"/>
            <a:ext cx="255277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$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7259" y="2599262"/>
            <a:ext cx="7739634" cy="32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7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地面高度是</a:t>
            </a:r>
            <a:r>
              <a:rPr sz="19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ℎ</a:t>
            </a:r>
            <a:r>
              <a:rPr sz="1900" spc="92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=</a:t>
            </a:r>
            <a:r>
              <a:rPr sz="1900" spc="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0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。从石头</a:t>
            </a:r>
            <a:r>
              <a:rPr sz="19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ꢁ</a:t>
            </a:r>
            <a:r>
              <a:rPr sz="190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跳到石头</a:t>
            </a:r>
            <a:r>
              <a:rPr sz="19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ꢂ</a:t>
            </a:r>
            <a:r>
              <a:rPr sz="1900" spc="-25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上耗费的体力为</a:t>
            </a:r>
            <a:r>
              <a:rPr sz="1900" spc="90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ℎ</a:t>
            </a:r>
            <a:r>
              <a:rPr sz="1900" spc="55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−</a:t>
            </a:r>
            <a:r>
              <a:rPr sz="1900" spc="-4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ℎ</a:t>
            </a:r>
            <a:r>
              <a:rPr sz="1900" spc="18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，从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3784" y="2711415"/>
            <a:ext cx="255277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"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025222" y="2711415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503249" y="2711415"/>
            <a:ext cx="235830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#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032274" y="2891247"/>
            <a:ext cx="255277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$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259" y="2919301"/>
            <a:ext cx="4820349" cy="32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7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地面跳到第</a:t>
            </a:r>
            <a:r>
              <a:rPr sz="19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ꢁ</a:t>
            </a:r>
            <a:r>
              <a:rPr sz="1900" spc="10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块石头耗费的体力值是</a:t>
            </a:r>
            <a:r>
              <a:rPr sz="1900" spc="839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LTOGGL+CambriaMath"/>
                <a:cs typeface="LTOGGL+CambriaMath"/>
              </a:rPr>
              <a:t>ℎ</a:t>
            </a:r>
            <a:r>
              <a:rPr sz="1900" spc="1803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54157" y="3028407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E75B6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17259" y="3382885"/>
            <a:ext cx="5702299" cy="28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E75B6"/>
                </a:solidFill>
                <a:latin typeface="ORBING+DengXian-Regular"/>
                <a:cs typeface="ORBING+DengXian-Regular"/>
              </a:rPr>
              <a:t>青蛙跳到每个石头各一次，耗费最多体力值是多少？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17259" y="3831701"/>
            <a:ext cx="3700463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习题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12.</a:t>
            </a:r>
            <a:r>
              <a:rPr sz="2100">
                <a:solidFill>
                  <a:srgbClr val="ED7D30"/>
                </a:solidFill>
                <a:latin typeface="MPWTTW+DengXian-Regular"/>
                <a:cs typeface="MPWTTW+DengXian-Regular"/>
              </a:rPr>
              <a:t>8</a:t>
            </a:r>
            <a:r>
              <a:rPr sz="2100" spc="57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分</a:t>
            </a:r>
            <a:r>
              <a:rPr sz="2100">
                <a:solidFill>
                  <a:srgbClr val="ED7D30"/>
                </a:solidFill>
                <a:latin typeface="MPWTTW+DengXian-Regular"/>
                <a:cs typeface="MPWTTW+DengXian-Regular"/>
              </a:rPr>
              <a:t>组</a:t>
            </a: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（洛谷</a:t>
            </a:r>
            <a:r>
              <a:rPr sz="2100" spc="50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P444</a:t>
            </a:r>
            <a:r>
              <a:rPr sz="2100">
                <a:solidFill>
                  <a:srgbClr val="ED7D30"/>
                </a:solidFill>
                <a:latin typeface="QPLGSV+DengXian-Regular"/>
                <a:cs typeface="QPLGSV+DengXian-Regular"/>
              </a:rPr>
              <a:t>7</a:t>
            </a:r>
            <a:r>
              <a:rPr sz="2100">
                <a:solidFill>
                  <a:srgbClr val="ED7D30"/>
                </a:solidFill>
                <a:latin typeface="APKCNW+DengXian-Regular"/>
                <a:cs typeface="APKCNW+DengXian-Regular"/>
              </a:rPr>
              <a:t>）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91640" y="4247607"/>
            <a:ext cx="255277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D74B5"/>
                </a:solidFill>
                <a:latin typeface="NCQCAP+CambriaMath"/>
                <a:cs typeface="NCQCAP+CambriaMath"/>
              </a:rPr>
              <a:t>%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426099" y="4247607"/>
            <a:ext cx="250415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D74B5"/>
                </a:solidFill>
                <a:latin typeface="NCQCAP+CambriaMath"/>
                <a:cs typeface="NCQCAP+CambriaMath"/>
              </a:rPr>
              <a:t>&amp;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17259" y="4275662"/>
            <a:ext cx="7757350" cy="323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227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有</a:t>
            </a:r>
            <a:r>
              <a:rPr sz="19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ꢀ</a:t>
            </a:r>
            <a:r>
              <a:rPr sz="1900" spc="34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ꢀ</a:t>
            </a:r>
            <a:r>
              <a:rPr sz="1900" spc="8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≤</a:t>
            </a:r>
            <a:r>
              <a:rPr sz="1900" spc="5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10</a:t>
            </a:r>
            <a:r>
              <a:rPr sz="1900" spc="1193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个学生，每个人的实力值是</a:t>
            </a:r>
            <a:r>
              <a:rPr sz="1900" spc="50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ꢃ</a:t>
            </a:r>
            <a:r>
              <a:rPr sz="1900" spc="153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ꢃ</a:t>
            </a:r>
            <a:r>
              <a:rPr sz="1900" spc="1272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≤</a:t>
            </a:r>
            <a:r>
              <a:rPr sz="1900" spc="5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LTOGGL+CambriaMath"/>
                <a:cs typeface="LTOGGL+CambriaMath"/>
              </a:rPr>
              <a:t>10</a:t>
            </a:r>
            <a:r>
              <a:rPr sz="1900" spc="1155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，要分成若干个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300625" y="4387815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D74B5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690007" y="4387815"/>
            <a:ext cx="214734" cy="2465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41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2D74B5"/>
                </a:solidFill>
                <a:latin typeface="NCQCAP+CambriaMath"/>
                <a:cs typeface="NCQCAP+CambriaMath"/>
              </a:rPr>
              <a:t>!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17259" y="4589892"/>
            <a:ext cx="7873999" cy="2895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小组。每个小组成员实力值排序后，必须是连续且互不相同的整数数列。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717259" y="5034901"/>
            <a:ext cx="7632699" cy="582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979"/>
              </a:lnSpc>
              <a:spcBef>
                <a:spcPct val="0"/>
              </a:spcBef>
              <a:spcAft>
                <a:spcPct val="0"/>
              </a:spcAft>
            </a:pP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要求设计一个合法的分组方案，满足所有人都恰好分到一个小组，使得</a:t>
            </a:r>
          </a:p>
          <a:p>
            <a:pPr marL="0" marR="0">
              <a:lnSpc>
                <a:spcPts val="1979"/>
              </a:lnSpc>
              <a:spcBef>
                <a:spcPts val="324"/>
              </a:spcBef>
              <a:spcAft>
                <a:spcPct val="0"/>
              </a:spcAft>
            </a:pPr>
            <a:r>
              <a:rPr sz="1900">
                <a:solidFill>
                  <a:srgbClr val="2D74B5"/>
                </a:solidFill>
                <a:latin typeface="ORBING+DengXian-Regular"/>
                <a:cs typeface="ORBING+DengXian-Regular"/>
              </a:rPr>
              <a:t>人数最少的组人数最多，输出人数最少的组人数的最大值即可。</a:t>
            </a:r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788467" y="3596798"/>
            <a:ext cx="2755899" cy="575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4230"/>
              </a:lnSpc>
              <a:spcBef>
                <a:spcPct val="0"/>
              </a:spcBef>
              <a:spcAft>
                <a:spcPct val="0"/>
              </a:spcAft>
            </a:pPr>
            <a:r>
              <a:rPr sz="4050">
                <a:solidFill>
                  <a:srgbClr val="1F4E79"/>
                </a:solidFill>
                <a:latin typeface="ASDOAE+DengXian-Light"/>
                <a:cs typeface="ASDOAE+DengXian-Light"/>
              </a:rPr>
              <a:t>贪心与证明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8467" y="4520932"/>
            <a:ext cx="7696200" cy="520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DIDVVS+DengXian-Regular"/>
                <a:cs typeface="DIDVVS+DengXian-Regular"/>
              </a:rPr>
              <a:t>在算法竞赛中求解某些问题时，只需要做出在当前看来是最好的选择就能获</a:t>
            </a:r>
          </a:p>
          <a:p>
            <a:pPr marL="0" marR="0">
              <a:lnSpc>
                <a:spcPts val="1875"/>
              </a:lnSpc>
              <a:spcBef>
                <a:spcPts val="44"/>
              </a:spcBef>
              <a:spcAft>
                <a:spcPct val="0"/>
              </a:spcAft>
            </a:pPr>
            <a:r>
              <a:rPr sz="1800">
                <a:solidFill>
                  <a:srgbClr val="898989"/>
                </a:solidFill>
                <a:latin typeface="DIDVVS+DengXian-Regular"/>
                <a:cs typeface="DIDVVS+DengXian-Regular"/>
              </a:rPr>
              <a:t>得最好的结果，而不需要考虑整体上的最优。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4884" y="5298172"/>
            <a:ext cx="184438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ED7D31"/>
                </a:solidFill>
                <a:latin typeface="DIDVVS+DengXian-Regular"/>
                <a:cs typeface="DIDVVS+DengXian-Regular"/>
              </a:rPr>
              <a:t>请翻至课本</a:t>
            </a:r>
            <a:r>
              <a:rPr sz="1800" spc="38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1800">
                <a:solidFill>
                  <a:srgbClr val="ED7D31"/>
                </a:solidFill>
                <a:latin typeface="DIDVVS+DengXian-Regular"/>
                <a:cs typeface="DIDVVS+DengXian-Regular"/>
              </a:rPr>
              <a:t>P164</a:t>
            </a:r>
          </a:p>
        </p:txBody>
      </p: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046584" y="741469"/>
            <a:ext cx="3200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TATGSO+DengXian-Light"/>
                <a:cs typeface="TATGSO+DengXian-Light"/>
              </a:rPr>
              <a:t>如何获得好成绩？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886700" cy="7853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PCVKQM+DengXian-Regular"/>
                <a:cs typeface="PCVKQM+DengXian-Regular"/>
              </a:rPr>
              <a:t>如果想在算法竞赛中得奖，就要尽可能</a:t>
            </a:r>
            <a:r>
              <a:rPr sz="2100">
                <a:solidFill>
                  <a:srgbClr val="ED7D31"/>
                </a:solidFill>
                <a:latin typeface="PCVKQM+DengXian-Regular"/>
                <a:cs typeface="PCVKQM+DengXian-Regular"/>
              </a:rPr>
              <a:t>多读书</a:t>
            </a: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、</a:t>
            </a:r>
            <a:r>
              <a:rPr sz="2100">
                <a:solidFill>
                  <a:srgbClr val="ED7D30"/>
                </a:solidFill>
                <a:latin typeface="PCVKQM+DengXian-Regular"/>
                <a:cs typeface="PCVKQM+DengXian-Regular"/>
              </a:rPr>
              <a:t>多思考</a:t>
            </a: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、</a:t>
            </a:r>
            <a:r>
              <a:rPr sz="2100">
                <a:solidFill>
                  <a:srgbClr val="ED7D30"/>
                </a:solidFill>
                <a:latin typeface="PCVKQM+DengXian-Regular"/>
                <a:cs typeface="PCVKQM+DengXian-Regular"/>
              </a:rPr>
              <a:t>多练习</a:t>
            </a: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。</a:t>
            </a:r>
          </a:p>
          <a:p>
            <a:pPr marL="0" marR="0">
              <a:lnSpc>
                <a:spcPts val="2188"/>
              </a:lnSpc>
              <a:spcBef>
                <a:spcPts val="15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一般来说，</a:t>
            </a:r>
            <a:r>
              <a:rPr sz="2100">
                <a:solidFill>
                  <a:srgbClr val="ED7D30"/>
                </a:solidFill>
                <a:latin typeface="PCVKQM+DengXian-Regular"/>
                <a:cs typeface="PCVKQM+DengXian-Regular"/>
              </a:rPr>
              <a:t>学习越努力</a:t>
            </a: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，</a:t>
            </a:r>
            <a:r>
              <a:rPr sz="2100">
                <a:solidFill>
                  <a:srgbClr val="ED7D30"/>
                </a:solidFill>
                <a:latin typeface="PCVKQM+DengXian-Regular"/>
                <a:cs typeface="PCVKQM+DengXian-Regular"/>
              </a:rPr>
              <a:t>成绩就越好</a:t>
            </a: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13699" y="2911588"/>
            <a:ext cx="609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每天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2210" y="2911588"/>
            <a:ext cx="609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每天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12670" y="2911588"/>
            <a:ext cx="609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每天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223988" y="3188196"/>
            <a:ext cx="1589086" cy="490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洛谷网校 0 小时</a:t>
            </a:r>
          </a:p>
          <a:p>
            <a:pPr marL="203199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刷题 0 小时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22498" y="3188196"/>
            <a:ext cx="1589087" cy="490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洛谷网校 2 小时</a:t>
            </a:r>
          </a:p>
          <a:p>
            <a:pPr marL="20320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刷题 3 小时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969745" y="3188196"/>
            <a:ext cx="1695450" cy="490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洛谷网校 10 小时</a:t>
            </a:r>
          </a:p>
          <a:p>
            <a:pPr marL="20320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STIDAS+DengXian-Regular"/>
                <a:cs typeface="STIDAS+DengXian-Regular"/>
              </a:rPr>
              <a:t>刷题 12 小时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39074" y="3941812"/>
            <a:ext cx="9586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收益：0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7585" y="3941812"/>
            <a:ext cx="958639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收益：5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48396" y="3941812"/>
            <a:ext cx="938548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PAMAIF+DengXian-Regular"/>
                <a:cs typeface="PAMAIF+DengXian-Regular"/>
              </a:rPr>
              <a:t>收益：?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17259" y="463332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但因为花了太多时间在编程上而极度压缩休息的时间，反而会效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率低下，得不偿失。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7259" y="5419709"/>
            <a:ext cx="49530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PCVKQM+DengXian-Regular"/>
                <a:cs typeface="PCVKQM+DengXian-Regular"/>
              </a:rPr>
              <a:t>不过，在很多场合，确实是越多越好的。</a:t>
            </a:r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6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QRUQJK+DengXian-Light"/>
                <a:cs typeface="QRUQJK+DengXian-Light"/>
              </a:rPr>
              <a:t>部分背包问题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673" y="1801733"/>
            <a:ext cx="6975665" cy="8615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1"/>
                </a:solidFill>
                <a:latin typeface="HTSRKK+DengXian-Regular"/>
                <a:cs typeface="HTSRKK+DengXian-Regular"/>
              </a:rPr>
              <a:t>例</a:t>
            </a:r>
            <a:r>
              <a:rPr sz="2100" spc="50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HTSRKK+DengXian-Regular"/>
                <a:cs typeface="HTSRKK+DengXian-Regular"/>
              </a:rPr>
              <a:t>12.1（洛谷</a:t>
            </a:r>
            <a:r>
              <a:rPr sz="2100" spc="47">
                <a:solidFill>
                  <a:srgbClr val="ED7D31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ED7D31"/>
                </a:solidFill>
                <a:latin typeface="HTSRKK+DengXian-Regular"/>
                <a:cs typeface="HTSRKK+DengXian-Regular"/>
              </a:rPr>
              <a:t>P2240）</a:t>
            </a:r>
          </a:p>
          <a:p>
            <a:pPr marL="0" marR="0">
              <a:lnSpc>
                <a:spcPts val="2461"/>
              </a:lnSpc>
              <a:spcBef>
                <a:spcPts val="1813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有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51">
                <a:solidFill>
                  <a:srgbClr val="2E75B6"/>
                </a:solidFill>
                <a:latin typeface="FRLMVS+CambriaMath"/>
                <a:cs typeface="FRLMVS+CambriaMath"/>
              </a:rPr>
              <a:t>ꢀ</a:t>
            </a: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堆金币，第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ꢁ</a:t>
            </a:r>
            <a:r>
              <a:rPr sz="2100" spc="11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堆金币的总重量和总价值分别是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ꢂ</a:t>
            </a:r>
            <a:r>
              <a:rPr sz="2100" spc="154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,</a:t>
            </a:r>
            <a:r>
              <a:rPr sz="2100" spc="-18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ꢃ</a:t>
            </a:r>
            <a:r>
              <a:rPr sz="2100" spc="127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62997" y="24372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FWJBRN+CambriaMath"/>
                <a:cs typeface="FWJBRN+CambriaMath"/>
              </a:rPr>
              <a:t>!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189260" y="2437219"/>
            <a:ext cx="219186" cy="261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758"/>
              </a:lnSpc>
              <a:spcBef>
                <a:spcPct val="0"/>
              </a:spcBef>
              <a:spcAft>
                <a:spcPct val="0"/>
              </a:spcAft>
            </a:pPr>
            <a:r>
              <a:rPr sz="1500">
                <a:solidFill>
                  <a:srgbClr val="2E75B6"/>
                </a:solidFill>
                <a:latin typeface="FWJBRN+CambriaMath"/>
                <a:cs typeface="FWJBRN+CambriaMath"/>
              </a:rPr>
              <a:t>!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8673" y="2855542"/>
            <a:ext cx="7641780" cy="670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461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阿里巴巴有一个承重量为</a:t>
            </a:r>
            <a:r>
              <a:rPr sz="2100" spc="5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 spc="25">
                <a:solidFill>
                  <a:srgbClr val="2E75B6"/>
                </a:solidFill>
                <a:latin typeface="FRLMVS+CambriaMath"/>
                <a:cs typeface="FRLMVS+CambriaMath"/>
              </a:rPr>
              <a:t>ꢄ(ꢄ</a:t>
            </a:r>
            <a:r>
              <a:rPr sz="2100" spc="80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≤</a:t>
            </a:r>
            <a:r>
              <a:rPr sz="2100" spc="61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FRLMVS+CambriaMath"/>
                <a:cs typeface="FRLMVS+CambriaMath"/>
              </a:rPr>
              <a:t>1000)</a:t>
            </a:r>
            <a:r>
              <a:rPr sz="2100" spc="-58">
                <a:solidFill>
                  <a:srgbClr val="2E75B6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的背包，但无法将全部的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金币都装进去。他想装走尽可能多价值的金币。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32646" y="3725404"/>
            <a:ext cx="1592041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0974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第1堆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m1=10; v1=60</a:t>
            </a:r>
          </a:p>
          <a:p>
            <a:pPr marL="270636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v1/m1=6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770533" y="3725404"/>
            <a:ext cx="3610885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91299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第2堆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m2=20; v2=100</a:t>
            </a:r>
            <a:r>
              <a:rPr sz="1800" spc="2167">
                <a:solidFill>
                  <a:srgbClr val="FFFEFE"/>
                </a:solidFill>
                <a:latin typeface="BEAOLN+DengXian-Regular"/>
                <a:cs typeface="BEAOLN+DengXian-Regular"/>
              </a:rPr>
              <a:t> </a:t>
            </a: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m3=30; v3=120</a:t>
            </a:r>
          </a:p>
          <a:p>
            <a:pPr marL="330961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v2/m2=5</a:t>
            </a:r>
            <a:r>
              <a:rPr sz="1800" spc="7381">
                <a:solidFill>
                  <a:srgbClr val="FFFEFE"/>
                </a:solidFill>
                <a:latin typeface="BEAOLN+DengXian-Regular"/>
                <a:cs typeface="BEAOLN+DengXian-Regular"/>
              </a:rPr>
              <a:t> </a:t>
            </a: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v3/m3=4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160044" y="3725404"/>
            <a:ext cx="73025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第3堆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7281" y="3725404"/>
            <a:ext cx="1592041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0974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第4堆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m4=15; v4=45</a:t>
            </a:r>
          </a:p>
          <a:p>
            <a:pPr marL="270636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v4/m4=3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8673" y="4861925"/>
            <a:ext cx="7620000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TSRKK+DengXian-Regular"/>
                <a:cs typeface="HTSRKK+DengXian-Regular"/>
              </a:rPr>
              <a:t>所有金币都可以</a:t>
            </a:r>
            <a:r>
              <a:rPr sz="2100">
                <a:solidFill>
                  <a:srgbClr val="ED7D30"/>
                </a:solidFill>
                <a:latin typeface="HTSRKK+DengXian-Regular"/>
                <a:cs typeface="HTSRKK+DengXian-Regular"/>
              </a:rPr>
              <a:t>随意分割</a:t>
            </a:r>
            <a:r>
              <a:rPr sz="2100">
                <a:solidFill>
                  <a:srgbClr val="2D74B5"/>
                </a:solidFill>
                <a:latin typeface="HTSRKK+DengXian-Regular"/>
                <a:cs typeface="HTSRKK+DengXian-Regular"/>
              </a:rPr>
              <a:t>，分割完的金币重量价值比（也就是单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TSRKK+DengXian-Regular"/>
                <a:cs typeface="HTSRKK+DengXian-Regular"/>
              </a:rPr>
              <a:t>位价格）不变。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18612" y="5349988"/>
            <a:ext cx="60960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背包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97963" y="5615164"/>
            <a:ext cx="850694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BEAOLN+DengXian-Regular"/>
                <a:cs typeface="BEAOLN+DengXian-Regular"/>
              </a:rPr>
              <a:t>承重50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18673" y="5724509"/>
            <a:ext cx="54864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TSRKK+DengXian-Regular"/>
                <a:cs typeface="HTSRKK+DengXian-Regular"/>
              </a:rPr>
              <a:t>请问阿里巴巴最多可以拿走多少价值的金币？</a:t>
            </a:r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3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WTCBOO+DengXian-Light"/>
                <a:cs typeface="WTCBOO+DengXian-Light"/>
              </a:rPr>
              <a:t>部分背包问题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89522" y="1655052"/>
            <a:ext cx="772913" cy="490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06364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AWUMRJ+DengXian-Regular"/>
                <a:cs typeface="AWUMRJ+DengXian-Regular"/>
              </a:rPr>
              <a:t>背包</a:t>
            </a:r>
          </a:p>
          <a:p>
            <a:pPr marL="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FFFEFE"/>
                </a:solidFill>
                <a:latin typeface="AWUMRJ+DengXian-Regular"/>
                <a:cs typeface="AWUMRJ+DengXian-Regular"/>
              </a:rPr>
              <a:t>承重50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7259" y="1801733"/>
            <a:ext cx="46863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QAPNOR+DengXian-Regular"/>
                <a:cs typeface="QAPNOR+DengXian-Regular"/>
              </a:rPr>
              <a:t>从</a:t>
            </a:r>
            <a:r>
              <a:rPr sz="2100">
                <a:solidFill>
                  <a:srgbClr val="ED7D31"/>
                </a:solidFill>
                <a:latin typeface="QAPNOR+DengXian-Regular"/>
                <a:cs typeface="QAPNOR+DengXian-Regular"/>
              </a:rPr>
              <a:t>单价高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的开始装，装到不能装为止！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4519" y="2402572"/>
            <a:ext cx="1592040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0974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第1堆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m1=10; v1=60</a:t>
            </a:r>
          </a:p>
          <a:p>
            <a:pPr marL="270636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v1/m1=6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22407" y="2402572"/>
            <a:ext cx="3610885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91298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第2堆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m2=20; v2=100</a:t>
            </a:r>
            <a:r>
              <a:rPr sz="1800" spc="2167">
                <a:solidFill>
                  <a:srgbClr val="FFFEFE"/>
                </a:solidFill>
                <a:latin typeface="IRTTFH+DengXian-Regular"/>
                <a:cs typeface="IRTTFH+DengXian-Regular"/>
              </a:rPr>
              <a:t> </a:t>
            </a: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m3=30; v3=120</a:t>
            </a:r>
          </a:p>
          <a:p>
            <a:pPr marL="330960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v2/m2=5</a:t>
            </a:r>
            <a:r>
              <a:rPr sz="1800" spc="7381">
                <a:solidFill>
                  <a:srgbClr val="FFFEFE"/>
                </a:solidFill>
                <a:latin typeface="IRTTFH+DengXian-Regular"/>
                <a:cs typeface="IRTTFH+DengXian-Regular"/>
              </a:rPr>
              <a:t> </a:t>
            </a: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v3/m3=4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11919" y="2402572"/>
            <a:ext cx="730250" cy="276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第3堆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79156" y="2402572"/>
            <a:ext cx="1592041" cy="821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430974" marR="0">
              <a:lnSpc>
                <a:spcPts val="1875"/>
              </a:lnSpc>
              <a:spcBef>
                <a:spcPct val="0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第4堆</a:t>
            </a:r>
          </a:p>
          <a:p>
            <a:pPr marL="0" marR="0">
              <a:lnSpc>
                <a:spcPts val="1875"/>
              </a:lnSpc>
              <a:spcBef>
                <a:spcPts val="236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m4=15; v4=45</a:t>
            </a:r>
          </a:p>
          <a:p>
            <a:pPr marL="270636" marR="0">
              <a:lnSpc>
                <a:spcPts val="1875"/>
              </a:lnSpc>
              <a:spcBef>
                <a:spcPts val="308"/>
              </a:spcBef>
              <a:spcAft>
                <a:spcPct val="0"/>
              </a:spcAft>
            </a:pPr>
            <a:r>
              <a:rPr sz="1800">
                <a:solidFill>
                  <a:srgbClr val="FFFEFE"/>
                </a:solidFill>
                <a:latin typeface="IRTTFH+DengXian-Regular"/>
                <a:cs typeface="IRTTFH+DengXian-Regular"/>
              </a:rPr>
              <a:t>v4/m4=3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7259" y="3438509"/>
            <a:ext cx="952500" cy="315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ED7D30"/>
                </a:solidFill>
                <a:latin typeface="QAPNOR+DengXian-Regular"/>
                <a:cs typeface="QAPNOR+DengXian-Regular"/>
              </a:rPr>
              <a:t>证明：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259" y="3984101"/>
            <a:ext cx="7810500" cy="64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1.</a:t>
            </a:r>
            <a:r>
              <a:rPr sz="2100" spc="149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所有的东西价值都是</a:t>
            </a:r>
            <a:r>
              <a:rPr sz="2100">
                <a:solidFill>
                  <a:srgbClr val="ED7D30"/>
                </a:solidFill>
                <a:latin typeface="QAPNOR+DengXian-Regular"/>
                <a:cs typeface="QAPNOR+DengXian-Regular"/>
              </a:rPr>
              <a:t>正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的，因此只要金币总数足够，背包就必</a:t>
            </a:r>
          </a:p>
          <a:p>
            <a:pPr marL="457200" marR="0">
              <a:lnSpc>
                <a:spcPts val="2188"/>
              </a:lnSpc>
              <a:spcBef>
                <a:spcPts val="42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须要</a:t>
            </a:r>
            <a:r>
              <a:rPr sz="2100">
                <a:solidFill>
                  <a:srgbClr val="ED7D30"/>
                </a:solidFill>
                <a:latin typeface="QAPNOR+DengXian-Regular"/>
                <a:cs typeface="QAPNOR+DengXian-Regular"/>
              </a:rPr>
              <a:t>装满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而不能留空；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7259" y="4861925"/>
            <a:ext cx="7810500" cy="9499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2.</a:t>
            </a:r>
            <a:r>
              <a:rPr sz="2100" spc="1496">
                <a:solidFill>
                  <a:srgbClr val="2D74B5"/>
                </a:solidFill>
                <a:latin typeface="Times New Roman"/>
                <a:cs typeface="Times New Roman"/>
              </a:rPr>
              <a:t> 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（反证法）假设没在背包中放入单价高的金币，而放入了单价</a:t>
            </a:r>
          </a:p>
          <a:p>
            <a:pPr marL="45720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低的金币，那么可用等重量的高价值金币替换掉背包里的低价</a:t>
            </a:r>
          </a:p>
          <a:p>
            <a:pPr marL="45720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值金币，总价值</a:t>
            </a:r>
            <a:r>
              <a:rPr sz="2100">
                <a:solidFill>
                  <a:srgbClr val="ED7D30"/>
                </a:solidFill>
                <a:latin typeface="QAPNOR+DengXian-Regular"/>
                <a:cs typeface="QAPNOR+DengXian-Regular"/>
              </a:rPr>
              <a:t>更高</a:t>
            </a:r>
            <a:r>
              <a:rPr sz="2100">
                <a:solidFill>
                  <a:srgbClr val="2D74B5"/>
                </a:solidFill>
                <a:latin typeface="QAPNOR+DengXian-Regular"/>
                <a:cs typeface="QAPNOR+DengXian-Regular"/>
              </a:rPr>
              <a:t>了。</a:t>
            </a:r>
          </a:p>
        </p:txBody>
      </p:sp>
    </p:spTree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xml="http://www.w3.org/XML/1998/namespace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5" name="object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</a:lstStyle>
          <a:p/>
        </p:txBody>
      </p:sp>
      <p:sp>
        <p:nvSpPr>
          <p:cNvPr id="3" name="object 3"/>
          <p:cNvSpPr txBox="1"/>
          <p:nvPr/>
        </p:nvSpPr>
        <p:spPr>
          <a:xfrm>
            <a:off x="3427583" y="741469"/>
            <a:ext cx="2438400" cy="431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3095"/>
              </a:lnSpc>
              <a:spcBef>
                <a:spcPct val="0"/>
              </a:spcBef>
              <a:spcAft>
                <a:spcPct val="0"/>
              </a:spcAft>
            </a:pPr>
            <a:r>
              <a:rPr sz="2950" spc="50">
                <a:solidFill>
                  <a:srgbClr val="1F4E79"/>
                </a:solidFill>
                <a:latin typeface="MFBJEG+DengXian-Light"/>
                <a:cs typeface="MFBJEG+DengXian-Light"/>
              </a:rPr>
              <a:t>部分背包问题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7259" y="1801733"/>
            <a:ext cx="7833308" cy="632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2188"/>
              </a:lnSpc>
              <a:spcBef>
                <a:spcPct val="0"/>
              </a:spcBef>
              <a:spcAft>
                <a:spcPct val="0"/>
              </a:spcAft>
            </a:pPr>
            <a:r>
              <a:rPr sz="2100">
                <a:solidFill>
                  <a:srgbClr val="2E75B6"/>
                </a:solidFill>
                <a:latin typeface="HDLEAV+DengXian-Regular"/>
                <a:cs typeface="HDLEAV+DengXian-Regular"/>
              </a:rPr>
              <a:t>为了方便排序，定义了coin</a:t>
            </a:r>
            <a:r>
              <a:rPr sz="2100">
                <a:solidFill>
                  <a:srgbClr val="ED7D31"/>
                </a:solidFill>
                <a:latin typeface="HDLEAV+DengXian-Regular"/>
                <a:cs typeface="HDLEAV+DengXian-Regular"/>
              </a:rPr>
              <a:t>结构体</a:t>
            </a:r>
            <a:r>
              <a:rPr sz="2100">
                <a:solidFill>
                  <a:srgbClr val="2D74B5"/>
                </a:solidFill>
                <a:latin typeface="HDLEAV+DengXian-Regular"/>
                <a:cs typeface="HDLEAV+DengXian-Regular"/>
              </a:rPr>
              <a:t>来存储金币堆的重量和价值——</a:t>
            </a:r>
          </a:p>
          <a:p>
            <a:pPr marL="0" marR="0">
              <a:lnSpc>
                <a:spcPts val="2188"/>
              </a:lnSpc>
              <a:spcBef>
                <a:spcPts val="307"/>
              </a:spcBef>
              <a:spcAft>
                <a:spcPct val="0"/>
              </a:spcAft>
            </a:pPr>
            <a:r>
              <a:rPr sz="2100">
                <a:solidFill>
                  <a:srgbClr val="2D74B5"/>
                </a:solidFill>
                <a:latin typeface="HDLEAV+DengXian-Regular"/>
                <a:cs typeface="HDLEAV+DengXian-Regular"/>
              </a:rPr>
              <a:t>性价比不需要存下来，而是在调用</a:t>
            </a:r>
            <a:r>
              <a:rPr sz="2100">
                <a:solidFill>
                  <a:srgbClr val="ED7D30"/>
                </a:solidFill>
                <a:latin typeface="HDLEAV+DengXian-Regular"/>
                <a:cs typeface="HDLEAV+DengXian-Regular"/>
              </a:rPr>
              <a:t>sort</a:t>
            </a:r>
            <a:r>
              <a:rPr sz="2100">
                <a:solidFill>
                  <a:srgbClr val="2D74B5"/>
                </a:solidFill>
                <a:latin typeface="HDLEAV+DengXian-Regular"/>
                <a:cs typeface="HDLEAV+DengXian-Regular"/>
              </a:rPr>
              <a:t>的时候进行判断。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1899" y="2614200"/>
            <a:ext cx="1824955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#include 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&lt;cstdio&gt;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62024" y="2602219"/>
            <a:ext cx="3695035" cy="1727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=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t; </a:t>
            </a:r>
            <a:r>
              <a:rPr sz="1400">
                <a:solidFill>
                  <a:srgbClr val="008000"/>
                </a:solidFill>
                <a:latin typeface="Consolas"/>
                <a:cs typeface="Consolas"/>
              </a:rPr>
              <a:t>// </a:t>
            </a:r>
            <a:r>
              <a:rPr sz="1400">
                <a:solidFill>
                  <a:srgbClr val="008000"/>
                </a:solidFill>
                <a:latin typeface="TBUNCN+DengXian-Regular"/>
                <a:cs typeface="TBUNCN+DengXian-Regular"/>
              </a:rPr>
              <a:t>背包的剩余容量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F00DB"/>
                </a:solidFill>
                <a:latin typeface="Consolas"/>
                <a:cs typeface="Consolas"/>
              </a:rPr>
              <a:t>for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(i =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98658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 i++)</a:t>
            </a:r>
          </a:p>
          <a:p>
            <a:pPr marL="39370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515"/>
                </a:solidFill>
                <a:latin typeface="Consolas"/>
                <a:cs typeface="Consolas"/>
              </a:rPr>
              <a:t>"%d%d"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1080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v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);</a:t>
            </a:r>
          </a:p>
          <a:p>
            <a:pPr marL="0" marR="0">
              <a:lnSpc>
                <a:spcPts val="1458"/>
              </a:lnSpc>
              <a:spcBef>
                <a:spcPts val="39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sort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(a, a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+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n, cmp); </a:t>
            </a: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 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对单价排序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for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(i =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&lt;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n; i++) {</a:t>
            </a:r>
          </a:p>
          <a:p>
            <a:pPr marL="39370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if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 spc="11">
                <a:solidFill>
                  <a:srgbClr val="000F7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c) </a:t>
            </a: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break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393700" marR="0">
              <a:lnSpc>
                <a:spcPts val="1458"/>
              </a:lnSpc>
              <a:spcBef>
                <a:spcPts val="209"/>
              </a:spcBef>
              <a:spcAft>
                <a:spcPct val="0"/>
              </a:spcAft>
            </a:pP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如果不能完整装下就跳出</a:t>
            </a:r>
          </a:p>
          <a:p>
            <a:pPr marL="39370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-=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1899" y="2830608"/>
            <a:ext cx="3816350" cy="1715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#include 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&lt;algorithm&gt;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using </a:t>
            </a:r>
            <a:r>
              <a:rPr sz="1400">
                <a:solidFill>
                  <a:srgbClr val="0000FF"/>
                </a:solidFill>
                <a:latin typeface="Consolas"/>
                <a:cs typeface="Consolas"/>
              </a:rPr>
              <a:t>namespace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std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struct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coin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49" marR="0">
              <a:lnSpc>
                <a:spcPts val="1458"/>
              </a:lnSpc>
              <a:spcBef>
                <a:spcPts val="89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m, v; </a:t>
            </a: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 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金币堆的重量和价值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110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];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bool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cmp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coin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267F99"/>
                </a:solidFill>
                <a:latin typeface="Consolas"/>
                <a:cs typeface="Consolas"/>
              </a:rPr>
              <a:t>coin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)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{</a:t>
            </a:r>
          </a:p>
          <a:p>
            <a:pPr marL="196849" marR="0">
              <a:lnSpc>
                <a:spcPts val="1458"/>
              </a:lnSpc>
              <a:spcBef>
                <a:spcPts val="159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v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 spc="11">
                <a:solidFill>
                  <a:srgbClr val="000F7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&gt;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y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v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x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判断单价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055724" y="4330224"/>
            <a:ext cx="1529680" cy="215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 +=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v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1899" y="4531392"/>
            <a:ext cx="3301330" cy="648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main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() {</a:t>
            </a:r>
          </a:p>
          <a:p>
            <a:pPr marL="196849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int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n, t, c, i; </a:t>
            </a:r>
            <a:r>
              <a:rPr sz="1400">
                <a:solidFill>
                  <a:srgbClr val="0000FE"/>
                </a:solidFill>
                <a:latin typeface="Consolas"/>
                <a:cs typeface="Consolas"/>
              </a:rPr>
              <a:t>float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 =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196849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scanf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"%d%d"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&amp;n, &amp;t);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662024" y="4531392"/>
            <a:ext cx="1135985" cy="4323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  <a:p>
            <a:pPr marL="0" marR="0">
              <a:lnSpc>
                <a:spcPts val="1399"/>
              </a:lnSpc>
              <a:spcBef>
                <a:spcPts val="303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if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(i &lt;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55724" y="4952227"/>
            <a:ext cx="3399755" cy="444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 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剩余空间装下部分金币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 +=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1.0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c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/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m</a:t>
            </a:r>
            <a:r>
              <a:rPr sz="1400" spc="11">
                <a:solidFill>
                  <a:srgbClr val="000F7F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*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a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[i].</a:t>
            </a:r>
            <a:r>
              <a:rPr sz="1400">
                <a:solidFill>
                  <a:srgbClr val="000F7F"/>
                </a:solidFill>
                <a:latin typeface="Consolas"/>
                <a:cs typeface="Consolas"/>
              </a:rPr>
              <a:t>v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22449" y="5369803"/>
            <a:ext cx="1870075" cy="227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458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7F00"/>
                </a:solidFill>
                <a:latin typeface="Consolas"/>
                <a:cs typeface="Consolas"/>
              </a:rPr>
              <a:t>// </a:t>
            </a:r>
            <a:r>
              <a:rPr sz="1400">
                <a:solidFill>
                  <a:srgbClr val="007F00"/>
                </a:solidFill>
                <a:latin typeface="TBUNCN+DengXian-Regular"/>
                <a:cs typeface="TBUNCN+DengXian-Regular"/>
              </a:rPr>
              <a:t>见右边的贪心过程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67763" y="5660124"/>
            <a:ext cx="2387599" cy="7344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0" marR="0">
              <a:lnSpc>
                <a:spcPts val="1667"/>
              </a:lnSpc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2D74B5"/>
                </a:solidFill>
                <a:latin typeface="EKQPDM+DengXian-Regular"/>
                <a:cs typeface="EKQPDM+DengXian-Regular"/>
              </a:rPr>
              <a:t>比较性价比时本应判断</a:t>
            </a:r>
          </a:p>
          <a:p>
            <a:pPr marL="0" marR="0">
              <a:lnSpc>
                <a:spcPts val="1667"/>
              </a:lnSpc>
              <a:spcBef>
                <a:spcPts val="228"/>
              </a:spcBef>
              <a:spcAft>
                <a:spcPct val="0"/>
              </a:spcAft>
            </a:pPr>
            <a:r>
              <a:rPr sz="1600">
                <a:solidFill>
                  <a:srgbClr val="ED7D30"/>
                </a:solidFill>
                <a:latin typeface="EKQPDM+DengXian-Regular"/>
                <a:cs typeface="EKQPDM+DengXian-Regular"/>
              </a:rPr>
              <a:t>x.v/x.m&gt;y.v/y.m</a:t>
            </a:r>
            <a:r>
              <a:rPr sz="1600" spc="42">
                <a:solidFill>
                  <a:srgbClr val="ED7D30"/>
                </a:solidFill>
                <a:latin typeface="Times New Roman"/>
                <a:cs typeface="Times New Roman"/>
              </a:rPr>
              <a:t> </a:t>
            </a:r>
            <a:r>
              <a:rPr sz="1600">
                <a:solidFill>
                  <a:srgbClr val="2D74B5"/>
                </a:solidFill>
                <a:latin typeface="EKQPDM+DengXian-Regular"/>
                <a:cs typeface="EKQPDM+DengXian-Regular"/>
              </a:rPr>
              <a:t>，为什么</a:t>
            </a:r>
          </a:p>
          <a:p>
            <a:pPr marL="0" marR="0">
              <a:lnSpc>
                <a:spcPts val="1667"/>
              </a:lnSpc>
              <a:spcBef>
                <a:spcPts val="202"/>
              </a:spcBef>
              <a:spcAft>
                <a:spcPct val="0"/>
              </a:spcAft>
            </a:pPr>
            <a:r>
              <a:rPr sz="1600">
                <a:solidFill>
                  <a:srgbClr val="2D74B5"/>
                </a:solidFill>
                <a:latin typeface="EKQPDM+DengXian-Regular"/>
                <a:cs typeface="EKQPDM+DengXian-Regular"/>
              </a:rPr>
              <a:t>要写成这样呢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31899" y="5814600"/>
            <a:ext cx="2415510" cy="6487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</a:lstStyle>
          <a:p>
            <a:pPr marL="196849" marR="0">
              <a:lnSpc>
                <a:spcPts val="1399"/>
              </a:lnSpc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795E26"/>
                </a:solidFill>
                <a:latin typeface="Consolas"/>
                <a:cs typeface="Consolas"/>
              </a:rPr>
              <a:t>printf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(</a:t>
            </a:r>
            <a:r>
              <a:rPr sz="1400">
                <a:solidFill>
                  <a:srgbClr val="A31414"/>
                </a:solidFill>
                <a:latin typeface="Consolas"/>
                <a:cs typeface="Consolas"/>
              </a:rPr>
              <a:t>"%.2lf"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,</a:t>
            </a:r>
            <a:r>
              <a:rPr sz="1400" spc="11">
                <a:solidFill>
                  <a:srgbClr val="000000"/>
                </a:solidFill>
                <a:latin typeface="Consolas"/>
                <a:cs typeface="Consolas"/>
              </a:rPr>
              <a:t> 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ans);</a:t>
            </a:r>
          </a:p>
          <a:p>
            <a:pPr marL="196849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AE00DB"/>
                </a:solidFill>
                <a:latin typeface="Consolas"/>
                <a:cs typeface="Consolas"/>
              </a:rPr>
              <a:t>return </a:t>
            </a:r>
            <a:r>
              <a:rPr sz="1400">
                <a:solidFill>
                  <a:srgbClr val="088557"/>
                </a:solidFill>
                <a:latin typeface="Consolas"/>
                <a:cs typeface="Consolas"/>
              </a:rPr>
              <a:t>0</a:t>
            </a: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;</a:t>
            </a:r>
          </a:p>
          <a:p>
            <a:pPr marL="0" marR="0">
              <a:lnSpc>
                <a:spcPts val="1399"/>
              </a:lnSpc>
              <a:spcBef>
                <a:spcPts val="304"/>
              </a:spcBef>
              <a:spcAft>
                <a:spcPct val="0"/>
              </a:spcAft>
            </a:pPr>
            <a:r>
              <a:rPr sz="1400">
                <a:solidFill>
                  <a:srgbClr val="000000"/>
                </a:solidFill>
                <a:latin typeface="Consolas"/>
                <a:cs typeface="Consolas"/>
              </a:rPr>
              <a:t>}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2.9200.0"/>
  <p:tag name="AS_RELEASE_DATE" val="2020.06.14"/>
  <p:tag name="AS_TITLE" val="Aspose.Slides for .NET 2.0"/>
  <p:tag name="AS_VERSION" val="20.6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1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2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0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1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2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3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5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3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4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7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8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ppt/theme/theme9.xml><?xml version="1.0" encoding="utf-8"?>
<a:theme xmlns:r="http://schemas.openxmlformats.org/officeDocument/2006/relationships"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503</Paragraphs>
  <Slides>35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150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baseType="lpstr" size="186">
      <vt:lpstr>Arial</vt:lpstr>
      <vt:lpstr>Calibri</vt:lpstr>
      <vt:lpstr>LFLNSC+MicrosoftYaHeiLight</vt:lpstr>
      <vt:lpstr>NARVFH+MicrosoftYaHei</vt:lpstr>
      <vt:lpstr>LRVTCU+DengXian-Regular</vt:lpstr>
      <vt:lpstr>DengXian</vt:lpstr>
      <vt:lpstr>MOSRUV+KaiTi</vt:lpstr>
      <vt:lpstr>Times New Roman</vt:lpstr>
      <vt:lpstr>UWRAQL+ArialMT</vt:lpstr>
      <vt:lpstr>KaiTi</vt:lpstr>
      <vt:lpstr>GISCTH+DengXian-Light</vt:lpstr>
      <vt:lpstr>ASDOAE+DengXian-Light</vt:lpstr>
      <vt:lpstr>DIDVVS+DengXian-Regular</vt:lpstr>
      <vt:lpstr>TATGSO+DengXian-Light</vt:lpstr>
      <vt:lpstr>PCVKQM+DengXian-Regular</vt:lpstr>
      <vt:lpstr>PAMAIF+DengXian-Regular</vt:lpstr>
      <vt:lpstr>STIDAS+DengXian-Regular</vt:lpstr>
      <vt:lpstr>QRUQJK+DengXian-Light</vt:lpstr>
      <vt:lpstr>HTSRKK+DengXian-Regular</vt:lpstr>
      <vt:lpstr>FRLMVS+CambriaMath</vt:lpstr>
      <vt:lpstr>FWJBRN+CambriaMath</vt:lpstr>
      <vt:lpstr>BEAOLN+DengXian-Regular</vt:lpstr>
      <vt:lpstr>WTCBOO+DengXian-Light</vt:lpstr>
      <vt:lpstr>AWUMRJ+DengXian-Regular</vt:lpstr>
      <vt:lpstr>QAPNOR+DengXian-Regular</vt:lpstr>
      <vt:lpstr>IRTTFH+DengXian-Regular</vt:lpstr>
      <vt:lpstr>MFBJEG+DengXian-Light</vt:lpstr>
      <vt:lpstr>HDLEAV+DengXian-Regular</vt:lpstr>
      <vt:lpstr>Consolas</vt:lpstr>
      <vt:lpstr>TBUNCN+DengXian-Regular</vt:lpstr>
      <vt:lpstr>EKQPDM+DengXian-Regular</vt:lpstr>
      <vt:lpstr>JENBIK+DengXian-Light</vt:lpstr>
      <vt:lpstr>SLRHFD+DengXian-Regular</vt:lpstr>
      <vt:lpstr>RNPGWL+DengXian-Regular</vt:lpstr>
      <vt:lpstr>QFPWGB+DengXian-Regular</vt:lpstr>
      <vt:lpstr>GFMHIC+DengXian-Regular</vt:lpstr>
      <vt:lpstr>VRMSDS+DengXian-Light</vt:lpstr>
      <vt:lpstr>VVMSNA+DengXian-Regular</vt:lpstr>
      <vt:lpstr>IMTQVJ+DengXian-Regular</vt:lpstr>
      <vt:lpstr>GKKKNB+DengXian-Regular</vt:lpstr>
      <vt:lpstr>PUQNSN+DengXian-Light</vt:lpstr>
      <vt:lpstr>IMTJIT+DengXian-Regular</vt:lpstr>
      <vt:lpstr>AHQOFF+DengXian-Regular</vt:lpstr>
      <vt:lpstr>SWTVAM+CambriaMath</vt:lpstr>
      <vt:lpstr>RRNUGM+CambriaMath</vt:lpstr>
      <vt:lpstr>KWTBTB+DengXian-Light</vt:lpstr>
      <vt:lpstr>CBQOLV+DengXian-Regular</vt:lpstr>
      <vt:lpstr>TFJKGS+DengXian-Regular</vt:lpstr>
      <vt:lpstr>HFOVSS+CambriaMath</vt:lpstr>
      <vt:lpstr>EHIILH+CambriaMath</vt:lpstr>
      <vt:lpstr>SDUQTA+DengXian-Light</vt:lpstr>
      <vt:lpstr>QLDARN+DengXian-Regular</vt:lpstr>
      <vt:lpstr>JVACAL+DengXian-Regular</vt:lpstr>
      <vt:lpstr>TMTUIS+CambriaMath</vt:lpstr>
      <vt:lpstr>KONGBC+CambriaMath</vt:lpstr>
      <vt:lpstr>FQBJNB+DengXian-Light</vt:lpstr>
      <vt:lpstr>WOHSFR+DengXian-Regular</vt:lpstr>
      <vt:lpstr>UDHIVE+DengXian-Regular</vt:lpstr>
      <vt:lpstr>OQBNOD+DengXian-Light</vt:lpstr>
      <vt:lpstr>CHHRWQ+DengXian-Regular</vt:lpstr>
      <vt:lpstr>KEONTG+DengXian-Regular</vt:lpstr>
      <vt:lpstr>SHFLFQ+CambriaMath</vt:lpstr>
      <vt:lpstr>NDINFA+CambriaMath</vt:lpstr>
      <vt:lpstr>UNLRUO+DengXian-Regular</vt:lpstr>
      <vt:lpstr>ABNDMN+DengXian-Light</vt:lpstr>
      <vt:lpstr>FQKVOI+DengXian-Regular</vt:lpstr>
      <vt:lpstr>WNFUDS+DengXian-Regular</vt:lpstr>
      <vt:lpstr>OMMWOD+DengXian-Light</vt:lpstr>
      <vt:lpstr>BPETFC+DengXian-Regular</vt:lpstr>
      <vt:lpstr>VFTGNT+DengXian-Regular</vt:lpstr>
      <vt:lpstr>GBOLLJ+DengXian-Light</vt:lpstr>
      <vt:lpstr>MSURBT+DengXian-Regular</vt:lpstr>
      <vt:lpstr>JUKNLU+DengXian-Regular</vt:lpstr>
      <vt:lpstr>APWVQN+DengXian-Regular</vt:lpstr>
      <vt:lpstr>FQQJDW+DengXian-Regular</vt:lpstr>
      <vt:lpstr>JOHUBE+DengXian-Light</vt:lpstr>
      <vt:lpstr>MSRNFS+DengXian-Regular</vt:lpstr>
      <vt:lpstr>KTCCRG+DengXian-Light</vt:lpstr>
      <vt:lpstr>URKVES+DengXian-Regular</vt:lpstr>
      <vt:lpstr>HCAOIJ+DengXian-Regular</vt:lpstr>
      <vt:lpstr>RTPFQE+DengXian-Regular</vt:lpstr>
      <vt:lpstr>TEVIEK+DengXian-Light</vt:lpstr>
      <vt:lpstr>RKCIFG+DengXian-Regular</vt:lpstr>
      <vt:lpstr>BAWLLN+DengXian-Regular</vt:lpstr>
      <vt:lpstr>PMHPQQ+DengXian-Regular</vt:lpstr>
      <vt:lpstr>LCEBFJ+DengXian-Light</vt:lpstr>
      <vt:lpstr>KQDKVJ+DengXian-Regular</vt:lpstr>
      <vt:lpstr>RCEEHS+DengXian-Regular</vt:lpstr>
      <vt:lpstr>NOIIWG+DengXian-Regular</vt:lpstr>
      <vt:lpstr>KPTAWE+DengXian-Light</vt:lpstr>
      <vt:lpstr>PHLADK+DengXian-Regular</vt:lpstr>
      <vt:lpstr>JNRWKH+DengXian-Regular</vt:lpstr>
      <vt:lpstr>FDKALU+CambriaMath</vt:lpstr>
      <vt:lpstr>PFFEWI+CambriaMath</vt:lpstr>
      <vt:lpstr>AFEQWP+DengXian-Light</vt:lpstr>
      <vt:lpstr>MWBWOV+DengXian-Regular</vt:lpstr>
      <vt:lpstr>FHVGMF+DengXian-Regular</vt:lpstr>
      <vt:lpstr>VQRLWV+DengXian-Regular</vt:lpstr>
      <vt:lpstr>UHTPUR+DengXian-Light</vt:lpstr>
      <vt:lpstr>BORHTW+DengXian-Regular</vt:lpstr>
      <vt:lpstr>PNCGFS+DengXian-Regular</vt:lpstr>
      <vt:lpstr>EKPCIL+DengXian-Regular</vt:lpstr>
      <vt:lpstr>KTGCBP+DengXian-Light</vt:lpstr>
      <vt:lpstr>IEGETC+DengXian-Regular</vt:lpstr>
      <vt:lpstr>NUSRWD+DengXian-Regular</vt:lpstr>
      <vt:lpstr>BEEMAT+DengXian-Regular</vt:lpstr>
      <vt:lpstr>OOLRCO+DengXian-Regular</vt:lpstr>
      <vt:lpstr>COPECW+DengXian-Regular</vt:lpstr>
      <vt:lpstr>OEOHGM+DengXian-Light</vt:lpstr>
      <vt:lpstr>NCCJKO+DengXian-Regular</vt:lpstr>
      <vt:lpstr>HORCBE+DengXian-Regular</vt:lpstr>
      <vt:lpstr>STGKKN+DengXian-Regular</vt:lpstr>
      <vt:lpstr>NFFQMI+DengXian-Regular</vt:lpstr>
      <vt:lpstr>MGHWGW+DengXian-Regular</vt:lpstr>
      <vt:lpstr>FKAFBV+DengXian-Light</vt:lpstr>
      <vt:lpstr>KKIGNI+DengXian-Regular</vt:lpstr>
      <vt:lpstr>GVGNOS+DengXian-Regular</vt:lpstr>
      <vt:lpstr>PTKWMV+DengXian-Regular</vt:lpstr>
      <vt:lpstr>DFKURF+DengXian-Regular</vt:lpstr>
      <vt:lpstr>RRVQBG+DengXian-Light</vt:lpstr>
      <vt:lpstr>HRFEHF+DengXian-Regular</vt:lpstr>
      <vt:lpstr>CSQBNM+DengXian-Light</vt:lpstr>
      <vt:lpstr>QHCKNG+DengXian-Regular</vt:lpstr>
      <vt:lpstr>HGCQQS+DengXian-Regular</vt:lpstr>
      <vt:lpstr>BKGGHS+DengXian-Regular</vt:lpstr>
      <vt:lpstr>DWUTJC+DengXian-Light</vt:lpstr>
      <vt:lpstr>DLCLTC+DengXian-Regular</vt:lpstr>
      <vt:lpstr>SLIFSA+DengXian-Regular</vt:lpstr>
      <vt:lpstr>KPKARC+DengXian-Regular</vt:lpstr>
      <vt:lpstr>GPBEGH+CambriaMath</vt:lpstr>
      <vt:lpstr>LHQGIW+CambriaMath</vt:lpstr>
      <vt:lpstr>FUEMVE+DengXian-Light</vt:lpstr>
      <vt:lpstr>RWSTTM+DengXian-Regular</vt:lpstr>
      <vt:lpstr>UVJEPS+DengXian-Regular</vt:lpstr>
      <vt:lpstr>OQLSOJ+DengXian-Regular</vt:lpstr>
      <vt:lpstr>SOMBHQ+CambriaMath</vt:lpstr>
      <vt:lpstr>WWSAJO+CambriaMath</vt:lpstr>
      <vt:lpstr>PAFDQE+DengXian-Light</vt:lpstr>
      <vt:lpstr>UEFILA+DengXian-Regular</vt:lpstr>
      <vt:lpstr>TBTVUC+DengXian-Regular</vt:lpstr>
      <vt:lpstr>IBKBCE+DengXian-Regular</vt:lpstr>
      <vt:lpstr>QRFVVC+CambriaMath</vt:lpstr>
      <vt:lpstr>CITPIF+CambriaMath</vt:lpstr>
      <vt:lpstr>JNRAAV+DengXian-Light</vt:lpstr>
      <vt:lpstr>APKCNW+DengXian-Regular</vt:lpstr>
      <vt:lpstr>QPLGSV+DengXian-Regular</vt:lpstr>
      <vt:lpstr>MPWTTW+DengXian-Regular</vt:lpstr>
      <vt:lpstr>ORBING+DengXian-Regular</vt:lpstr>
      <vt:lpstr>LTOGGL+CambriaMath</vt:lpstr>
      <vt:lpstr>NCQCAP+CambriaMath</vt:lpstr>
      <vt:lpstr>Office Theme</vt:lpstr>
      <vt:lpstr>PowerPoint Presentation</vt:lpstr>
      <vt:lpstr>PowerPoint Presentation</vt:lpstr>
      <vt:lpstr>PowerPoint Presentation</vt:lpstr>
      <vt:lpstr>Click to edit Master title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20.0600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2021-05-13T11:28:28.184</cp:lastPrinted>
  <dcterms:created xsi:type="dcterms:W3CDTF">2021-05-13T03:28:28Z</dcterms:created>
  <dcterms:modified xsi:type="dcterms:W3CDTF">2021-05-13T03:28:30Z</dcterms:modified>
</cp:coreProperties>
</file>