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6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  <p:sldMasterId id="2147483661" r:id="rId2"/>
    <p:sldMasterId id="2147483663" r:id="rId3"/>
    <p:sldMasterId id="2147483665" r:id="rId4"/>
    <p:sldMasterId id="2147483677" r:id="rId5"/>
    <p:sldMasterId id="2147483679" r:id="rId6"/>
    <p:sldMasterId id="2147483681" r:id="rId7"/>
    <p:sldMasterId id="2147483683" r:id="rId8"/>
    <p:sldMasterId id="2147483685" r:id="rId9"/>
    <p:sldMasterId id="2147483687" r:id="rId10"/>
    <p:sldMasterId id="2147483689" r:id="rId11"/>
    <p:sldMasterId id="2147483691" r:id="rId12"/>
    <p:sldMasterId id="2147483693" r:id="rId13"/>
    <p:sldMasterId id="2147483695" r:id="rId14"/>
    <p:sldMasterId id="2147483697" r:id="rId15"/>
    <p:sldMasterId id="2147483699" r:id="rId16"/>
    <p:sldMasterId id="2147483701" r:id="rId17"/>
    <p:sldMasterId id="2147483703" r:id="rId18"/>
    <p:sldMasterId id="2147483705" r:id="rId19"/>
    <p:sldMasterId id="2147483707" r:id="rId20"/>
    <p:sldMasterId id="2147483709" r:id="rId21"/>
    <p:sldMasterId id="2147483711" r:id="rId22"/>
    <p:sldMasterId id="2147483713" r:id="rId23"/>
    <p:sldMasterId id="2147483715" r:id="rId24"/>
    <p:sldMasterId id="2147483717" r:id="rId25"/>
    <p:sldMasterId id="2147483719" r:id="rId26"/>
    <p:sldMasterId id="2147483721" r:id="rId27"/>
    <p:sldMasterId id="2147483723" r:id="rId28"/>
    <p:sldMasterId id="2147483725" r:id="rId29"/>
    <p:sldMasterId id="2147483727" r:id="rId30"/>
    <p:sldMasterId id="2147483729" r:id="rId31"/>
    <p:sldMasterId id="2147483731" r:id="rId32"/>
    <p:sldMasterId id="2147483733" r:id="rId33"/>
    <p:sldMasterId id="2147483735" r:id="rId34"/>
    <p:sldMasterId id="2147483737" r:id="rId35"/>
    <p:sldMasterId id="2147483739" r:id="rId36"/>
    <p:sldMasterId id="2147483741" r:id="rId37"/>
    <p:sldMasterId id="2147483743" r:id="rId38"/>
    <p:sldMasterId id="2147483745" r:id="rId39"/>
    <p:sldMasterId id="2147483747" r:id="rId40"/>
    <p:sldMasterId id="2147483749" r:id="rId41"/>
    <p:sldMasterId id="2147483751" r:id="rId42"/>
    <p:sldMasterId id="2147483753" r:id="rId43"/>
  </p:sldMasterIdLst>
  <p:sldIdLst>
    <p:sldId id="259" r:id="rId44"/>
    <p:sldId id="262" r:id="rId45"/>
    <p:sldId id="265" r:id="rId46"/>
    <p:sldId id="268" r:id="rId47"/>
    <p:sldId id="271" r:id="rId48"/>
    <p:sldId id="274" r:id="rId49"/>
    <p:sldId id="277" r:id="rId50"/>
    <p:sldId id="280" r:id="rId51"/>
    <p:sldId id="283" r:id="rId52"/>
    <p:sldId id="286" r:id="rId53"/>
    <p:sldId id="289" r:id="rId54"/>
    <p:sldId id="292" r:id="rId55"/>
    <p:sldId id="295" r:id="rId56"/>
    <p:sldId id="298" r:id="rId57"/>
    <p:sldId id="301" r:id="rId58"/>
    <p:sldId id="304" r:id="rId59"/>
    <p:sldId id="307" r:id="rId60"/>
    <p:sldId id="310" r:id="rId61"/>
    <p:sldId id="313" r:id="rId62"/>
    <p:sldId id="316" r:id="rId63"/>
    <p:sldId id="319" r:id="rId64"/>
    <p:sldId id="322" r:id="rId65"/>
    <p:sldId id="325" r:id="rId66"/>
    <p:sldId id="328" r:id="rId67"/>
    <p:sldId id="331" r:id="rId68"/>
    <p:sldId id="334" r:id="rId69"/>
    <p:sldId id="337" r:id="rId70"/>
    <p:sldId id="340" r:id="rId71"/>
    <p:sldId id="343" r:id="rId72"/>
    <p:sldId id="346" r:id="rId73"/>
    <p:sldId id="349" r:id="rId74"/>
    <p:sldId id="352" r:id="rId75"/>
    <p:sldId id="355" r:id="rId76"/>
    <p:sldId id="358" r:id="rId77"/>
    <p:sldId id="361" r:id="rId78"/>
    <p:sldId id="364" r:id="rId79"/>
    <p:sldId id="367" r:id="rId80"/>
    <p:sldId id="370" r:id="rId81"/>
    <p:sldId id="373" r:id="rId82"/>
    <p:sldId id="376" r:id="rId83"/>
    <p:sldId id="379" r:id="rId84"/>
    <p:sldId id="382" r:id="rId85"/>
  </p:sldIdLst>
  <p:sldSz cx="9144000" cy="6858000" type="screen4x3"/>
  <p:notesSz cx="6858000" cy="9144000"/>
  <p:embeddedFontLst>
    <p:embeddedFont>
      <p:font typeface="AJWCQN+DengXian Regular"/>
      <p:regular r:id="rId87"/>
    </p:embeddedFont>
    <p:embeddedFont>
      <p:font typeface="DMNJRJ+DengXian Regular"/>
      <p:regular r:id="rId88"/>
    </p:embeddedFont>
    <p:embeddedFont>
      <p:font typeface="ILTAOD+DengXian Regular"/>
      <p:regular r:id="rId89"/>
    </p:embeddedFont>
    <p:embeddedFont>
      <p:font typeface="VCHJRD+DengXian Regular"/>
      <p:regular r:id="rId90"/>
    </p:embeddedFont>
    <p:embeddedFont>
      <p:font typeface="FWJHTJ+DengXian Regular"/>
      <p:regular r:id="rId91"/>
    </p:embeddedFont>
    <p:embeddedFont>
      <p:font typeface="EAFGSK+DengXian Regular"/>
      <p:regular r:id="rId92"/>
    </p:embeddedFont>
    <p:embeddedFont>
      <p:font typeface="FOSEEK+DengXian Regular"/>
      <p:regular r:id="rId93"/>
    </p:embeddedFont>
    <p:embeddedFont>
      <p:font typeface="MSGNKG+DengXian Regular"/>
      <p:regular r:id="rId94"/>
    </p:embeddedFont>
    <p:embeddedFont>
      <p:font typeface="NHLNFK+DengXian Regular"/>
      <p:regular r:id="rId95"/>
    </p:embeddedFont>
    <p:embeddedFont>
      <p:font typeface="HERDVS+Cambria Math"/>
      <p:regular r:id="rId96"/>
    </p:embeddedFont>
    <p:embeddedFont>
      <p:font typeface="ANWPDE+Cambria Math"/>
      <p:regular r:id="rId97"/>
    </p:embeddedFont>
    <p:embeddedFont>
      <p:font typeface="JOMWPT+DengXian Regular"/>
      <p:regular r:id="rId98"/>
    </p:embeddedFont>
    <p:embeddedFont>
      <p:font typeface="GTKFTK+DengXian Regular"/>
      <p:regular r:id="rId99"/>
    </p:embeddedFont>
    <p:embeddedFont>
      <p:font typeface="UOANUD+Cambria Math"/>
      <p:regular r:id="rId100"/>
    </p:embeddedFont>
    <p:embeddedFont>
      <p:font typeface="PQBWCB+Cambria Math"/>
      <p:regular r:id="rId101"/>
    </p:embeddedFont>
    <p:embeddedFont>
      <p:font typeface="TAOAMK+Cambria Math"/>
      <p:regular r:id="rId102"/>
    </p:embeddedFont>
    <p:embeddedFont>
      <p:font typeface="ESFHRI+DengXian Regular"/>
      <p:regular r:id="rId103"/>
    </p:embeddedFont>
    <p:embeddedFont>
      <p:font typeface="HNVBEJ+DengXian Regular"/>
      <p:regular r:id="rId104"/>
    </p:embeddedFont>
    <p:embeddedFont>
      <p:font typeface="WORDHW+DengXian Regular"/>
      <p:regular r:id="rId105"/>
    </p:embeddedFont>
    <p:embeddedFont>
      <p:font typeface="IGWOJG+DengXian Regular"/>
      <p:regular r:id="rId106"/>
    </p:embeddedFont>
    <p:embeddedFont>
      <p:font typeface="OGVTMW+DengXian Regular"/>
      <p:regular r:id="rId107"/>
    </p:embeddedFont>
    <p:embeddedFont>
      <p:font typeface="WBJLTF+DengXian Regular"/>
      <p:regular r:id="rId108"/>
    </p:embeddedFont>
    <p:embeddedFont>
      <p:font typeface="DWCVQG+DengXian Regular"/>
      <p:regular r:id="rId109"/>
    </p:embeddedFont>
    <p:embeddedFont>
      <p:font typeface="FBFMDH+DengXian Regular"/>
      <p:regular r:id="rId110"/>
    </p:embeddedFont>
    <p:embeddedFont>
      <p:font typeface="IKJRVV+DengXian Regular"/>
      <p:regular r:id="rId111"/>
    </p:embeddedFont>
    <p:embeddedFont>
      <p:font typeface="PCKWEM+DengXian Regular"/>
      <p:regular r:id="rId112"/>
    </p:embeddedFont>
    <p:embeddedFont>
      <p:font typeface="AAVLKB+DengXian Regular"/>
      <p:regular r:id="rId113"/>
    </p:embeddedFont>
    <p:embeddedFont>
      <p:font typeface="QOJMLJ+DengXian Regular"/>
      <p:regular r:id="rId114"/>
    </p:embeddedFont>
    <p:embeddedFont>
      <p:font typeface="KRMKJI+DengXian Regular"/>
      <p:regular r:id="rId115"/>
    </p:embeddedFont>
    <p:embeddedFont>
      <p:font typeface="WDPUNK+DengXian Regular"/>
      <p:regular r:id="rId116"/>
    </p:embeddedFont>
    <p:embeddedFont>
      <p:font typeface="JVQNLI+DengXian Regular"/>
      <p:regular r:id="rId117"/>
    </p:embeddedFont>
    <p:embeddedFont>
      <p:font typeface="PGFHKN+DengXian Regular"/>
      <p:regular r:id="rId118"/>
    </p:embeddedFont>
    <p:embeddedFont>
      <p:font typeface="FBAKGD+DengXian Regular"/>
      <p:regular r:id="rId119"/>
    </p:embeddedFont>
    <p:embeddedFont>
      <p:font typeface="ECICLT+DengXian Regular"/>
      <p:regular r:id="rId120"/>
    </p:embeddedFont>
    <p:embeddedFont>
      <p:font typeface="PELVCG+DengXian Regular"/>
      <p:regular r:id="rId121"/>
    </p:embeddedFont>
    <p:embeddedFont>
      <p:font typeface="WBIEIQ+DengXian Regular"/>
      <p:regular r:id="rId122"/>
    </p:embeddedFont>
    <p:embeddedFont>
      <p:font typeface="NSCRNF+DengXian Regular"/>
      <p:regular r:id="rId123"/>
    </p:embeddedFont>
    <p:embeddedFont>
      <p:font typeface="DWQPUU+DengXian Regular"/>
      <p:regular r:id="rId124"/>
    </p:embeddedFont>
    <p:embeddedFont>
      <p:font typeface="TSBUPW+DengXian Regular"/>
      <p:regular r:id="rId125"/>
    </p:embeddedFont>
    <p:embeddedFont>
      <p:font typeface="EEDNNH+DengXian Regular"/>
      <p:regular r:id="rId126"/>
    </p:embeddedFont>
    <p:embeddedFont>
      <p:font typeface="PHMTUC+DengXian Regular"/>
      <p:regular r:id="rId127"/>
    </p:embeddedFont>
    <p:embeddedFont>
      <p:font typeface="UAUIKA+DengXian Regular"/>
      <p:regular r:id="rId128"/>
    </p:embeddedFont>
    <p:embeddedFont>
      <p:font typeface="VNMWCD+Cambria Math"/>
      <p:regular r:id="rId129"/>
    </p:embeddedFont>
    <p:embeddedFont>
      <p:font typeface="VVIHND+Cambria Math"/>
      <p:regular r:id="rId130"/>
    </p:embeddedFont>
    <p:embeddedFont>
      <p:font typeface="MHTWFD+DengXian Regular"/>
      <p:regular r:id="rId131"/>
    </p:embeddedFont>
    <p:embeddedFont>
      <p:font typeface="AOUKUP+DengXian Regular"/>
      <p:regular r:id="rId132"/>
    </p:embeddedFont>
    <p:embeddedFont>
      <p:font typeface="IHQCEO+DengXian Regular"/>
      <p:regular r:id="rId133"/>
    </p:embeddedFont>
    <p:embeddedFont>
      <p:font typeface="GOGRQI+DengXian Regular"/>
      <p:regular r:id="rId134"/>
    </p:embeddedFont>
    <p:embeddedFont>
      <p:font typeface="USNWWA+DengXian Regular"/>
      <p:regular r:id="rId135"/>
    </p:embeddedFont>
    <p:embeddedFont>
      <p:font typeface="PFHSII+DengXian Regular"/>
      <p:regular r:id="rId136"/>
    </p:embeddedFont>
    <p:embeddedFont>
      <p:font typeface="NNMOWI+DengXian Regular"/>
      <p:regular r:id="rId137"/>
    </p:embeddedFont>
    <p:embeddedFont>
      <p:font typeface="HKRRUD+DengXian Regular"/>
      <p:regular r:id="rId138"/>
    </p:embeddedFont>
    <p:embeddedFont>
      <p:font typeface="AUDAVI+DengXian Regular"/>
      <p:regular r:id="rId139"/>
    </p:embeddedFont>
    <p:embeddedFont>
      <p:font typeface="TELKPD+Cambria Math"/>
      <p:regular r:id="rId140"/>
    </p:embeddedFont>
    <p:embeddedFont>
      <p:font typeface="OIBHLV+DengXian Regular"/>
      <p:regular r:id="rId141"/>
    </p:embeddedFont>
    <p:embeddedFont>
      <p:font typeface="WMQHLD+DengXian Regular"/>
      <p:regular r:id="rId142"/>
    </p:embeddedFont>
    <p:embeddedFont>
      <p:font typeface="HHARUP+DengXian Regular"/>
      <p:regular r:id="rId143"/>
    </p:embeddedFont>
    <p:embeddedFont>
      <p:font typeface="GMGHAA+DengXian Regular"/>
      <p:regular r:id="rId144"/>
    </p:embeddedFont>
    <p:embeddedFont>
      <p:font typeface="KEOULK+DengXian Regular"/>
      <p:regular r:id="rId145"/>
    </p:embeddedFont>
    <p:embeddedFont>
      <p:font typeface="CERBRG+DengXian Regular"/>
      <p:regular r:id="rId146"/>
    </p:embeddedFont>
    <p:embeddedFont>
      <p:font typeface="DMHDWH+Cambria Math"/>
      <p:regular r:id="rId147"/>
    </p:embeddedFont>
    <p:embeddedFont>
      <p:font typeface="MQUKGD+Cambria Math"/>
      <p:regular r:id="rId148"/>
    </p:embeddedFont>
    <p:embeddedFont>
      <p:font typeface="DNIMLD+DengXian Regular"/>
      <p:regular r:id="rId149"/>
    </p:embeddedFont>
    <p:embeddedFont>
      <p:font typeface="OTDFUM+DengXian Regular"/>
      <p:regular r:id="rId150"/>
    </p:embeddedFont>
    <p:embeddedFont>
      <p:font typeface="SQDDFN+DengXian Regular"/>
      <p:regular r:id="rId151"/>
    </p:embeddedFont>
    <p:embeddedFont>
      <p:font typeface="QEQAOM+DengXian Regular"/>
      <p:regular r:id="rId152"/>
    </p:embeddedFont>
    <p:embeddedFont>
      <p:font typeface="AJQLMG+DengXian Regular"/>
      <p:regular r:id="rId153"/>
    </p:embeddedFont>
    <p:embeddedFont>
      <p:font typeface="JFTEAD+DengXian Regular"/>
      <p:regular r:id="rId154"/>
    </p:embeddedFont>
    <p:embeddedFont>
      <p:font typeface="DGEBGQ+DengXian Regular"/>
      <p:regular r:id="rId155"/>
    </p:embeddedFont>
    <p:embeddedFont>
      <p:font typeface="JVCKMP+DengXian Regular"/>
      <p:regular r:id="rId156"/>
    </p:embeddedFont>
    <p:embeddedFont>
      <p:font typeface="GQLARG+DengXian Regular"/>
      <p:regular r:id="rId157"/>
    </p:embeddedFont>
    <p:embeddedFont>
      <p:font typeface="MLSKUB+DengXian Regular"/>
      <p:regular r:id="rId158"/>
    </p:embeddedFont>
    <p:embeddedFont>
      <p:font typeface="PTJPQE+DengXian Regular"/>
      <p:regular r:id="rId159"/>
    </p:embeddedFont>
    <p:embeddedFont>
      <p:font typeface="VSOEAN+Cambria Math"/>
      <p:regular r:id="rId160"/>
    </p:embeddedFont>
    <p:embeddedFont>
      <p:font typeface="IMEEOK+DengXian Regular"/>
      <p:regular r:id="rId161"/>
    </p:embeddedFont>
    <p:embeddedFont>
      <p:font typeface="CPAKCU+DengXian Regular"/>
      <p:regular r:id="rId162"/>
    </p:embeddedFont>
    <p:embeddedFont>
      <p:font typeface="KRILUR+DengXian Regular"/>
      <p:regular r:id="rId163"/>
    </p:embeddedFont>
    <p:embeddedFont>
      <p:font typeface="TKEUKT+DengXian Regular"/>
      <p:regular r:id="rId164"/>
    </p:embeddedFont>
    <p:embeddedFont>
      <p:font typeface="UNLOWR+Cambria Math"/>
      <p:regular r:id="rId165"/>
    </p:embeddedFont>
    <p:embeddedFont>
      <p:font typeface="LMAPOV+DengXian Regular"/>
      <p:regular r:id="rId166"/>
    </p:embeddedFont>
    <p:embeddedFont>
      <p:font typeface="RWOLOJ+DengXian Regular"/>
      <p:regular r:id="rId167"/>
    </p:embeddedFont>
    <p:embeddedFont>
      <p:font typeface="RPMTAI+Cambria Math"/>
      <p:regular r:id="rId168"/>
    </p:embeddedFont>
    <p:embeddedFont>
      <p:font typeface="NNKLQW+DengXian Regular"/>
      <p:regular r:id="rId169"/>
    </p:embeddedFont>
    <p:embeddedFont>
      <p:font typeface="PUCHQK+DengXian Regular"/>
      <p:regular r:id="rId170"/>
    </p:embeddedFont>
    <p:embeddedFont>
      <p:font typeface="MBHBGM+DengXian Regular"/>
      <p:regular r:id="rId171"/>
    </p:embeddedFont>
    <p:embeddedFont>
      <p:font typeface="OCNTRP+DengXian Regular"/>
      <p:regular r:id="rId172"/>
    </p:embeddedFont>
  </p:embeddedFontLst>
  <p:custDataLst>
    <p:tags r:id="rId8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10.xml" /><Relationship Id="rId100" Type="http://schemas.openxmlformats.org/officeDocument/2006/relationships/font" Target="fonts/font14.fntdata" /><Relationship Id="rId101" Type="http://schemas.openxmlformats.org/officeDocument/2006/relationships/font" Target="fonts/font15.fntdata" /><Relationship Id="rId102" Type="http://schemas.openxmlformats.org/officeDocument/2006/relationships/font" Target="fonts/font16.fntdata" /><Relationship Id="rId103" Type="http://schemas.openxmlformats.org/officeDocument/2006/relationships/font" Target="fonts/font17.fntdata" /><Relationship Id="rId104" Type="http://schemas.openxmlformats.org/officeDocument/2006/relationships/font" Target="fonts/font18.fntdata" /><Relationship Id="rId105" Type="http://schemas.openxmlformats.org/officeDocument/2006/relationships/font" Target="fonts/font19.fntdata" /><Relationship Id="rId106" Type="http://schemas.openxmlformats.org/officeDocument/2006/relationships/font" Target="fonts/font20.fntdata" /><Relationship Id="rId107" Type="http://schemas.openxmlformats.org/officeDocument/2006/relationships/font" Target="fonts/font21.fntdata" /><Relationship Id="rId108" Type="http://schemas.openxmlformats.org/officeDocument/2006/relationships/font" Target="fonts/font22.fntdata" /><Relationship Id="rId109" Type="http://schemas.openxmlformats.org/officeDocument/2006/relationships/font" Target="fonts/font23.fntdata" /><Relationship Id="rId11" Type="http://schemas.openxmlformats.org/officeDocument/2006/relationships/slideMaster" Target="slideMasters/slideMaster11.xml" /><Relationship Id="rId110" Type="http://schemas.openxmlformats.org/officeDocument/2006/relationships/font" Target="fonts/font24.fntdata" /><Relationship Id="rId111" Type="http://schemas.openxmlformats.org/officeDocument/2006/relationships/font" Target="fonts/font25.fntdata" /><Relationship Id="rId112" Type="http://schemas.openxmlformats.org/officeDocument/2006/relationships/font" Target="fonts/font26.fntdata" /><Relationship Id="rId113" Type="http://schemas.openxmlformats.org/officeDocument/2006/relationships/font" Target="fonts/font27.fntdata" /><Relationship Id="rId114" Type="http://schemas.openxmlformats.org/officeDocument/2006/relationships/font" Target="fonts/font28.fntdata" /><Relationship Id="rId115" Type="http://schemas.openxmlformats.org/officeDocument/2006/relationships/font" Target="fonts/font29.fntdata" /><Relationship Id="rId116" Type="http://schemas.openxmlformats.org/officeDocument/2006/relationships/font" Target="fonts/font30.fntdata" /><Relationship Id="rId117" Type="http://schemas.openxmlformats.org/officeDocument/2006/relationships/font" Target="fonts/font31.fntdata" /><Relationship Id="rId118" Type="http://schemas.openxmlformats.org/officeDocument/2006/relationships/font" Target="fonts/font32.fntdata" /><Relationship Id="rId119" Type="http://schemas.openxmlformats.org/officeDocument/2006/relationships/font" Target="fonts/font33.fntdata" /><Relationship Id="rId12" Type="http://schemas.openxmlformats.org/officeDocument/2006/relationships/slideMaster" Target="slideMasters/slideMaster12.xml" /><Relationship Id="rId120" Type="http://schemas.openxmlformats.org/officeDocument/2006/relationships/font" Target="fonts/font34.fntdata" /><Relationship Id="rId121" Type="http://schemas.openxmlformats.org/officeDocument/2006/relationships/font" Target="fonts/font35.fntdata" /><Relationship Id="rId122" Type="http://schemas.openxmlformats.org/officeDocument/2006/relationships/font" Target="fonts/font36.fntdata" /><Relationship Id="rId123" Type="http://schemas.openxmlformats.org/officeDocument/2006/relationships/font" Target="fonts/font37.fntdata" /><Relationship Id="rId124" Type="http://schemas.openxmlformats.org/officeDocument/2006/relationships/font" Target="fonts/font38.fntdata" /><Relationship Id="rId125" Type="http://schemas.openxmlformats.org/officeDocument/2006/relationships/font" Target="fonts/font39.fntdata" /><Relationship Id="rId126" Type="http://schemas.openxmlformats.org/officeDocument/2006/relationships/font" Target="fonts/font40.fntdata" /><Relationship Id="rId127" Type="http://schemas.openxmlformats.org/officeDocument/2006/relationships/font" Target="fonts/font41.fntdata" /><Relationship Id="rId128" Type="http://schemas.openxmlformats.org/officeDocument/2006/relationships/font" Target="fonts/font42.fntdata" /><Relationship Id="rId129" Type="http://schemas.openxmlformats.org/officeDocument/2006/relationships/font" Target="fonts/font43.fntdata" /><Relationship Id="rId13" Type="http://schemas.openxmlformats.org/officeDocument/2006/relationships/slideMaster" Target="slideMasters/slideMaster13.xml" /><Relationship Id="rId130" Type="http://schemas.openxmlformats.org/officeDocument/2006/relationships/font" Target="fonts/font44.fntdata" /><Relationship Id="rId131" Type="http://schemas.openxmlformats.org/officeDocument/2006/relationships/font" Target="fonts/font45.fntdata" /><Relationship Id="rId132" Type="http://schemas.openxmlformats.org/officeDocument/2006/relationships/font" Target="fonts/font46.fntdata" /><Relationship Id="rId133" Type="http://schemas.openxmlformats.org/officeDocument/2006/relationships/font" Target="fonts/font47.fntdata" /><Relationship Id="rId134" Type="http://schemas.openxmlformats.org/officeDocument/2006/relationships/font" Target="fonts/font48.fntdata" /><Relationship Id="rId135" Type="http://schemas.openxmlformats.org/officeDocument/2006/relationships/font" Target="fonts/font49.fntdata" /><Relationship Id="rId136" Type="http://schemas.openxmlformats.org/officeDocument/2006/relationships/font" Target="fonts/font50.fntdata" /><Relationship Id="rId137" Type="http://schemas.openxmlformats.org/officeDocument/2006/relationships/font" Target="fonts/font51.fntdata" /><Relationship Id="rId138" Type="http://schemas.openxmlformats.org/officeDocument/2006/relationships/font" Target="fonts/font52.fntdata" /><Relationship Id="rId139" Type="http://schemas.openxmlformats.org/officeDocument/2006/relationships/font" Target="fonts/font53.fntdata" /><Relationship Id="rId14" Type="http://schemas.openxmlformats.org/officeDocument/2006/relationships/slideMaster" Target="slideMasters/slideMaster14.xml" /><Relationship Id="rId140" Type="http://schemas.openxmlformats.org/officeDocument/2006/relationships/font" Target="fonts/font54.fntdata" /><Relationship Id="rId141" Type="http://schemas.openxmlformats.org/officeDocument/2006/relationships/font" Target="fonts/font55.fntdata" /><Relationship Id="rId142" Type="http://schemas.openxmlformats.org/officeDocument/2006/relationships/font" Target="fonts/font56.fntdata" /><Relationship Id="rId143" Type="http://schemas.openxmlformats.org/officeDocument/2006/relationships/font" Target="fonts/font57.fntdata" /><Relationship Id="rId144" Type="http://schemas.openxmlformats.org/officeDocument/2006/relationships/font" Target="fonts/font58.fntdata" /><Relationship Id="rId145" Type="http://schemas.openxmlformats.org/officeDocument/2006/relationships/font" Target="fonts/font59.fntdata" /><Relationship Id="rId146" Type="http://schemas.openxmlformats.org/officeDocument/2006/relationships/font" Target="fonts/font60.fntdata" /><Relationship Id="rId147" Type="http://schemas.openxmlformats.org/officeDocument/2006/relationships/font" Target="fonts/font61.fntdata" /><Relationship Id="rId148" Type="http://schemas.openxmlformats.org/officeDocument/2006/relationships/font" Target="fonts/font62.fntdata" /><Relationship Id="rId149" Type="http://schemas.openxmlformats.org/officeDocument/2006/relationships/font" Target="fonts/font63.fntdata" /><Relationship Id="rId15" Type="http://schemas.openxmlformats.org/officeDocument/2006/relationships/slideMaster" Target="slideMasters/slideMaster15.xml" /><Relationship Id="rId150" Type="http://schemas.openxmlformats.org/officeDocument/2006/relationships/font" Target="fonts/font64.fntdata" /><Relationship Id="rId151" Type="http://schemas.openxmlformats.org/officeDocument/2006/relationships/font" Target="fonts/font65.fntdata" /><Relationship Id="rId152" Type="http://schemas.openxmlformats.org/officeDocument/2006/relationships/font" Target="fonts/font66.fntdata" /><Relationship Id="rId153" Type="http://schemas.openxmlformats.org/officeDocument/2006/relationships/font" Target="fonts/font67.fntdata" /><Relationship Id="rId154" Type="http://schemas.openxmlformats.org/officeDocument/2006/relationships/font" Target="fonts/font68.fntdata" /><Relationship Id="rId155" Type="http://schemas.openxmlformats.org/officeDocument/2006/relationships/font" Target="fonts/font69.fntdata" /><Relationship Id="rId156" Type="http://schemas.openxmlformats.org/officeDocument/2006/relationships/font" Target="fonts/font70.fntdata" /><Relationship Id="rId157" Type="http://schemas.openxmlformats.org/officeDocument/2006/relationships/font" Target="fonts/font71.fntdata" /><Relationship Id="rId158" Type="http://schemas.openxmlformats.org/officeDocument/2006/relationships/font" Target="fonts/font72.fntdata" /><Relationship Id="rId159" Type="http://schemas.openxmlformats.org/officeDocument/2006/relationships/font" Target="fonts/font73.fntdata" /><Relationship Id="rId16" Type="http://schemas.openxmlformats.org/officeDocument/2006/relationships/slideMaster" Target="slideMasters/slideMaster16.xml" /><Relationship Id="rId160" Type="http://schemas.openxmlformats.org/officeDocument/2006/relationships/font" Target="fonts/font74.fntdata" /><Relationship Id="rId161" Type="http://schemas.openxmlformats.org/officeDocument/2006/relationships/font" Target="fonts/font75.fntdata" /><Relationship Id="rId162" Type="http://schemas.openxmlformats.org/officeDocument/2006/relationships/font" Target="fonts/font76.fntdata" /><Relationship Id="rId163" Type="http://schemas.openxmlformats.org/officeDocument/2006/relationships/font" Target="fonts/font77.fntdata" /><Relationship Id="rId164" Type="http://schemas.openxmlformats.org/officeDocument/2006/relationships/font" Target="fonts/font78.fntdata" /><Relationship Id="rId165" Type="http://schemas.openxmlformats.org/officeDocument/2006/relationships/font" Target="fonts/font79.fntdata" /><Relationship Id="rId166" Type="http://schemas.openxmlformats.org/officeDocument/2006/relationships/font" Target="fonts/font80.fntdata" /><Relationship Id="rId167" Type="http://schemas.openxmlformats.org/officeDocument/2006/relationships/font" Target="fonts/font81.fntdata" /><Relationship Id="rId168" Type="http://schemas.openxmlformats.org/officeDocument/2006/relationships/font" Target="fonts/font82.fntdata" /><Relationship Id="rId169" Type="http://schemas.openxmlformats.org/officeDocument/2006/relationships/font" Target="fonts/font83.fntdata" /><Relationship Id="rId17" Type="http://schemas.openxmlformats.org/officeDocument/2006/relationships/slideMaster" Target="slideMasters/slideMaster17.xml" /><Relationship Id="rId170" Type="http://schemas.openxmlformats.org/officeDocument/2006/relationships/font" Target="fonts/font84.fntdata" /><Relationship Id="rId171" Type="http://schemas.openxmlformats.org/officeDocument/2006/relationships/font" Target="fonts/font85.fntdata" /><Relationship Id="rId172" Type="http://schemas.openxmlformats.org/officeDocument/2006/relationships/font" Target="fonts/font86.fntdata" /><Relationship Id="rId173" Type="http://schemas.openxmlformats.org/officeDocument/2006/relationships/presProps" Target="presProps.xml" /><Relationship Id="rId174" Type="http://schemas.openxmlformats.org/officeDocument/2006/relationships/viewProps" Target="viewProps.xml" /><Relationship Id="rId175" Type="http://schemas.openxmlformats.org/officeDocument/2006/relationships/theme" Target="theme/theme1.xml" /><Relationship Id="rId176" Type="http://schemas.openxmlformats.org/officeDocument/2006/relationships/tableStyles" Target="tableStyles.xml" /><Relationship Id="rId18" Type="http://schemas.openxmlformats.org/officeDocument/2006/relationships/slideMaster" Target="slideMasters/slideMaster18.xml" /><Relationship Id="rId19" Type="http://schemas.openxmlformats.org/officeDocument/2006/relationships/slideMaster" Target="slideMasters/slideMaster19.xml" /><Relationship Id="rId2" Type="http://schemas.openxmlformats.org/officeDocument/2006/relationships/slideMaster" Target="slideMasters/slideMaster2.xml" /><Relationship Id="rId20" Type="http://schemas.openxmlformats.org/officeDocument/2006/relationships/slideMaster" Target="slideMasters/slideMaster20.xml" /><Relationship Id="rId21" Type="http://schemas.openxmlformats.org/officeDocument/2006/relationships/slideMaster" Target="slideMasters/slideMaster21.xml" /><Relationship Id="rId22" Type="http://schemas.openxmlformats.org/officeDocument/2006/relationships/slideMaster" Target="slideMasters/slideMaster22.xml" /><Relationship Id="rId23" Type="http://schemas.openxmlformats.org/officeDocument/2006/relationships/slideMaster" Target="slideMasters/slideMaster23.xml" /><Relationship Id="rId24" Type="http://schemas.openxmlformats.org/officeDocument/2006/relationships/slideMaster" Target="slideMasters/slideMaster24.xml" /><Relationship Id="rId25" Type="http://schemas.openxmlformats.org/officeDocument/2006/relationships/slideMaster" Target="slideMasters/slideMaster25.xml" /><Relationship Id="rId26" Type="http://schemas.openxmlformats.org/officeDocument/2006/relationships/slideMaster" Target="slideMasters/slideMaster26.xml" /><Relationship Id="rId27" Type="http://schemas.openxmlformats.org/officeDocument/2006/relationships/slideMaster" Target="slideMasters/slideMaster27.xml" /><Relationship Id="rId28" Type="http://schemas.openxmlformats.org/officeDocument/2006/relationships/slideMaster" Target="slideMasters/slideMaster28.xml" /><Relationship Id="rId29" Type="http://schemas.openxmlformats.org/officeDocument/2006/relationships/slideMaster" Target="slideMasters/slideMaster29.xml" /><Relationship Id="rId3" Type="http://schemas.openxmlformats.org/officeDocument/2006/relationships/slideMaster" Target="slideMasters/slideMaster3.xml" /><Relationship Id="rId30" Type="http://schemas.openxmlformats.org/officeDocument/2006/relationships/slideMaster" Target="slideMasters/slideMaster30.xml" /><Relationship Id="rId31" Type="http://schemas.openxmlformats.org/officeDocument/2006/relationships/slideMaster" Target="slideMasters/slideMaster31.xml" /><Relationship Id="rId32" Type="http://schemas.openxmlformats.org/officeDocument/2006/relationships/slideMaster" Target="slideMasters/slideMaster32.xml" /><Relationship Id="rId33" Type="http://schemas.openxmlformats.org/officeDocument/2006/relationships/slideMaster" Target="slideMasters/slideMaster33.xml" /><Relationship Id="rId34" Type="http://schemas.openxmlformats.org/officeDocument/2006/relationships/slideMaster" Target="slideMasters/slideMaster34.xml" /><Relationship Id="rId35" Type="http://schemas.openxmlformats.org/officeDocument/2006/relationships/slideMaster" Target="slideMasters/slideMaster35.xml" /><Relationship Id="rId36" Type="http://schemas.openxmlformats.org/officeDocument/2006/relationships/slideMaster" Target="slideMasters/slideMaster36.xml" /><Relationship Id="rId37" Type="http://schemas.openxmlformats.org/officeDocument/2006/relationships/slideMaster" Target="slideMasters/slideMaster37.xml" /><Relationship Id="rId38" Type="http://schemas.openxmlformats.org/officeDocument/2006/relationships/slideMaster" Target="slideMasters/slideMaster38.xml" /><Relationship Id="rId39" Type="http://schemas.openxmlformats.org/officeDocument/2006/relationships/slideMaster" Target="slideMasters/slideMaster39.xml" /><Relationship Id="rId4" Type="http://schemas.openxmlformats.org/officeDocument/2006/relationships/slideMaster" Target="slideMasters/slideMaster4.xml" /><Relationship Id="rId40" Type="http://schemas.openxmlformats.org/officeDocument/2006/relationships/slideMaster" Target="slideMasters/slideMaster40.xml" /><Relationship Id="rId41" Type="http://schemas.openxmlformats.org/officeDocument/2006/relationships/slideMaster" Target="slideMasters/slideMaster41.xml" /><Relationship Id="rId42" Type="http://schemas.openxmlformats.org/officeDocument/2006/relationships/slideMaster" Target="slideMasters/slideMaster42.xml" /><Relationship Id="rId43" Type="http://schemas.openxmlformats.org/officeDocument/2006/relationships/slideMaster" Target="slideMasters/slideMaster43.xml" /><Relationship Id="rId44" Type="http://schemas.openxmlformats.org/officeDocument/2006/relationships/slide" Target="slides/slide1.xml" /><Relationship Id="rId45" Type="http://schemas.openxmlformats.org/officeDocument/2006/relationships/slide" Target="slides/slide2.xml" /><Relationship Id="rId46" Type="http://schemas.openxmlformats.org/officeDocument/2006/relationships/slide" Target="slides/slide3.xml" /><Relationship Id="rId47" Type="http://schemas.openxmlformats.org/officeDocument/2006/relationships/slide" Target="slides/slide4.xml" /><Relationship Id="rId48" Type="http://schemas.openxmlformats.org/officeDocument/2006/relationships/slide" Target="slides/slide5.xml" /><Relationship Id="rId49" Type="http://schemas.openxmlformats.org/officeDocument/2006/relationships/slide" Target="slides/slide6.xml" /><Relationship Id="rId5" Type="http://schemas.openxmlformats.org/officeDocument/2006/relationships/slideMaster" Target="slideMasters/slideMaster5.xml" /><Relationship Id="rId50" Type="http://schemas.openxmlformats.org/officeDocument/2006/relationships/slide" Target="slides/slide7.xml" /><Relationship Id="rId51" Type="http://schemas.openxmlformats.org/officeDocument/2006/relationships/slide" Target="slides/slide8.xml" /><Relationship Id="rId52" Type="http://schemas.openxmlformats.org/officeDocument/2006/relationships/slide" Target="slides/slide9.xml" /><Relationship Id="rId53" Type="http://schemas.openxmlformats.org/officeDocument/2006/relationships/slide" Target="slides/slide10.xml" /><Relationship Id="rId54" Type="http://schemas.openxmlformats.org/officeDocument/2006/relationships/slide" Target="slides/slide11.xml" /><Relationship Id="rId55" Type="http://schemas.openxmlformats.org/officeDocument/2006/relationships/slide" Target="slides/slide12.xml" /><Relationship Id="rId56" Type="http://schemas.openxmlformats.org/officeDocument/2006/relationships/slide" Target="slides/slide13.xml" /><Relationship Id="rId57" Type="http://schemas.openxmlformats.org/officeDocument/2006/relationships/slide" Target="slides/slide14.xml" /><Relationship Id="rId58" Type="http://schemas.openxmlformats.org/officeDocument/2006/relationships/slide" Target="slides/slide15.xml" /><Relationship Id="rId59" Type="http://schemas.openxmlformats.org/officeDocument/2006/relationships/slide" Target="slides/slide16.xml" /><Relationship Id="rId6" Type="http://schemas.openxmlformats.org/officeDocument/2006/relationships/slideMaster" Target="slideMasters/slideMaster6.xml" /><Relationship Id="rId60" Type="http://schemas.openxmlformats.org/officeDocument/2006/relationships/slide" Target="slides/slide17.xml" /><Relationship Id="rId61" Type="http://schemas.openxmlformats.org/officeDocument/2006/relationships/slide" Target="slides/slide18.xml" /><Relationship Id="rId62" Type="http://schemas.openxmlformats.org/officeDocument/2006/relationships/slide" Target="slides/slide19.xml" /><Relationship Id="rId63" Type="http://schemas.openxmlformats.org/officeDocument/2006/relationships/slide" Target="slides/slide20.xml" /><Relationship Id="rId64" Type="http://schemas.openxmlformats.org/officeDocument/2006/relationships/slide" Target="slides/slide21.xml" /><Relationship Id="rId65" Type="http://schemas.openxmlformats.org/officeDocument/2006/relationships/slide" Target="slides/slide22.xml" /><Relationship Id="rId66" Type="http://schemas.openxmlformats.org/officeDocument/2006/relationships/slide" Target="slides/slide23.xml" /><Relationship Id="rId67" Type="http://schemas.openxmlformats.org/officeDocument/2006/relationships/slide" Target="slides/slide24.xml" /><Relationship Id="rId68" Type="http://schemas.openxmlformats.org/officeDocument/2006/relationships/slide" Target="slides/slide25.xml" /><Relationship Id="rId69" Type="http://schemas.openxmlformats.org/officeDocument/2006/relationships/slide" Target="slides/slide26.xml" /><Relationship Id="rId7" Type="http://schemas.openxmlformats.org/officeDocument/2006/relationships/slideMaster" Target="slideMasters/slideMaster7.xml" /><Relationship Id="rId70" Type="http://schemas.openxmlformats.org/officeDocument/2006/relationships/slide" Target="slides/slide27.xml" /><Relationship Id="rId71" Type="http://schemas.openxmlformats.org/officeDocument/2006/relationships/slide" Target="slides/slide28.xml" /><Relationship Id="rId72" Type="http://schemas.openxmlformats.org/officeDocument/2006/relationships/slide" Target="slides/slide29.xml" /><Relationship Id="rId73" Type="http://schemas.openxmlformats.org/officeDocument/2006/relationships/slide" Target="slides/slide30.xml" /><Relationship Id="rId74" Type="http://schemas.openxmlformats.org/officeDocument/2006/relationships/slide" Target="slides/slide31.xml" /><Relationship Id="rId75" Type="http://schemas.openxmlformats.org/officeDocument/2006/relationships/slide" Target="slides/slide32.xml" /><Relationship Id="rId76" Type="http://schemas.openxmlformats.org/officeDocument/2006/relationships/slide" Target="slides/slide33.xml" /><Relationship Id="rId77" Type="http://schemas.openxmlformats.org/officeDocument/2006/relationships/slide" Target="slides/slide34.xml" /><Relationship Id="rId78" Type="http://schemas.openxmlformats.org/officeDocument/2006/relationships/slide" Target="slides/slide35.xml" /><Relationship Id="rId79" Type="http://schemas.openxmlformats.org/officeDocument/2006/relationships/slide" Target="slides/slide36.xml" /><Relationship Id="rId8" Type="http://schemas.openxmlformats.org/officeDocument/2006/relationships/slideMaster" Target="slideMasters/slideMaster8.xml" /><Relationship Id="rId80" Type="http://schemas.openxmlformats.org/officeDocument/2006/relationships/slide" Target="slides/slide37.xml" /><Relationship Id="rId81" Type="http://schemas.openxmlformats.org/officeDocument/2006/relationships/slide" Target="slides/slide38.xml" /><Relationship Id="rId82" Type="http://schemas.openxmlformats.org/officeDocument/2006/relationships/slide" Target="slides/slide39.xml" /><Relationship Id="rId83" Type="http://schemas.openxmlformats.org/officeDocument/2006/relationships/slide" Target="slides/slide40.xml" /><Relationship Id="rId84" Type="http://schemas.openxmlformats.org/officeDocument/2006/relationships/slide" Target="slides/slide41.xml" /><Relationship Id="rId85" Type="http://schemas.openxmlformats.org/officeDocument/2006/relationships/slide" Target="slides/slide42.xml" /><Relationship Id="rId86" Type="http://schemas.openxmlformats.org/officeDocument/2006/relationships/tags" Target="tags/tag1.xml" /><Relationship Id="rId87" Type="http://schemas.openxmlformats.org/officeDocument/2006/relationships/font" Target="fonts/font1.fntdata" /><Relationship Id="rId88" Type="http://schemas.openxmlformats.org/officeDocument/2006/relationships/font" Target="fonts/font2.fntdata" /><Relationship Id="rId89" Type="http://schemas.openxmlformats.org/officeDocument/2006/relationships/font" Target="fonts/font3.fntdata" /><Relationship Id="rId9" Type="http://schemas.openxmlformats.org/officeDocument/2006/relationships/slideMaster" Target="slideMasters/slideMaster9.xml" /><Relationship Id="rId90" Type="http://schemas.openxmlformats.org/officeDocument/2006/relationships/font" Target="fonts/font4.fntdata" /><Relationship Id="rId91" Type="http://schemas.openxmlformats.org/officeDocument/2006/relationships/font" Target="fonts/font5.fntdata" /><Relationship Id="rId92" Type="http://schemas.openxmlformats.org/officeDocument/2006/relationships/font" Target="fonts/font6.fntdata" /><Relationship Id="rId93" Type="http://schemas.openxmlformats.org/officeDocument/2006/relationships/font" Target="fonts/font7.fntdata" /><Relationship Id="rId94" Type="http://schemas.openxmlformats.org/officeDocument/2006/relationships/font" Target="fonts/font8.fntdata" /><Relationship Id="rId95" Type="http://schemas.openxmlformats.org/officeDocument/2006/relationships/font" Target="fonts/font9.fntdata" /><Relationship Id="rId96" Type="http://schemas.openxmlformats.org/officeDocument/2006/relationships/font" Target="fonts/font10.fntdata" /><Relationship Id="rId97" Type="http://schemas.openxmlformats.org/officeDocument/2006/relationships/font" Target="fonts/font11.fntdata" /><Relationship Id="rId98" Type="http://schemas.openxmlformats.org/officeDocument/2006/relationships/font" Target="fonts/font12.fntdata" /><Relationship Id="rId99" Type="http://schemas.openxmlformats.org/officeDocument/2006/relationships/font" Target="fonts/font13.fntdata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5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6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7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8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9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0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1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2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3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4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6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7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8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9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0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1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2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3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9FDD42-564F-4206-B13E-6E49C5F5AD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162F36-3A8D-4FEC-A562-7D8CEAE3D9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3D254A-6988-4869-8049-EF018F701C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F75949-F851-4A81-9105-6B712B7D23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4B0157-EC56-4F1D-9FB6-F25F3D9BF2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1EE87C-6D1C-490E-98AB-727695DAF6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6F337E-C917-4EA3-89F5-08C2A037D7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1F0A02D-87F9-47F3-80BD-8D73DF61A8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575B1F-5FF2-4F4B-8B70-C766CC0FE7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83319A4-D709-43A0-8614-3A7C1DD4C3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1FFC84C-60C8-45B4-B582-FB8CA1D72E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2AB678A-B721-4F42-8D4C-39398D5ED5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4166247-334B-413A-B3AD-410D90512F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30F0A1-5E45-4D21-B141-1716DD95F3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50221E-6DDD-47EC-89AA-695F37B46D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397877-1610-439C-A8ED-8053FFF032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88BF598-A1C9-4DE4-9D61-FCB2FE53BB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9E9F33F-02CC-4E2C-9C32-CFBA7A7686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BFA7A70-1370-49DF-91A8-49C5FF9E41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2C16AAE-C4F8-4292-A8DB-D78AEEFE25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3E8087D-8033-4ED6-8E63-C8A7E22E3C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62CC83F-C373-4D9B-8827-9C44C9887D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theme" Target="../theme/theme10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theme" Target="../theme/theme11.xml" /></Relationships>
</file>

<file path=ppt/slideMasters/_rels/slideMaster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theme" Target="../theme/theme12.xml" /></Relationships>
</file>

<file path=ppt/slideMasters/_rels/slideMaster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2" Type="http://schemas.openxmlformats.org/officeDocument/2006/relationships/theme" Target="../theme/theme13.xml" /></Relationships>
</file>

<file path=ppt/slideMasters/_rels/slideMaster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theme" Target="../theme/theme14.xml" /></Relationships>
</file>

<file path=ppt/slideMasters/_rels/slideMaster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theme" Target="../theme/theme15.xml" /></Relationships>
</file>

<file path=ppt/slideMasters/_rels/slideMaster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2" Type="http://schemas.openxmlformats.org/officeDocument/2006/relationships/theme" Target="../theme/theme16.xml" /></Relationships>
</file>

<file path=ppt/slideMasters/_rels/slideMaster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theme" Target="../theme/theme17.xml" /></Relationships>
</file>

<file path=ppt/slideMasters/_rels/slideMaster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theme" Target="../theme/theme18.xml" /></Relationships>
</file>

<file path=ppt/slideMasters/_rels/slideMaster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theme" Target="../theme/theme1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_rels/slideMaster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theme" Target="../theme/theme20.xml" /></Relationships>
</file>

<file path=ppt/slideMasters/_rels/slideMaster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Relationship Id="rId2" Type="http://schemas.openxmlformats.org/officeDocument/2006/relationships/theme" Target="../theme/theme21.xml" /></Relationships>
</file>

<file path=ppt/slideMasters/_rels/slideMaster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theme" Target="../theme/theme22.xml" /></Relationships>
</file>

<file path=ppt/slideMasters/_rels/slideMaster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theme" Target="../theme/theme23.xml" /></Relationships>
</file>

<file path=ppt/slideMasters/_rels/slideMaster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2" Type="http://schemas.openxmlformats.org/officeDocument/2006/relationships/theme" Target="../theme/theme24.xml" /></Relationships>
</file>

<file path=ppt/slideMasters/_rels/slideMaster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theme" Target="../theme/theme25.xml" /></Relationships>
</file>

<file path=ppt/slideMasters/_rels/slideMaster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theme" Target="../theme/theme26.xml" /></Relationships>
</file>

<file path=ppt/slideMasters/_rels/slideMaster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Relationship Id="rId2" Type="http://schemas.openxmlformats.org/officeDocument/2006/relationships/theme" Target="../theme/theme27.xml" /></Relationships>
</file>

<file path=ppt/slideMasters/_rels/slideMaster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8.xml" /><Relationship Id="rId2" Type="http://schemas.openxmlformats.org/officeDocument/2006/relationships/theme" Target="../theme/theme28.xml" /></Relationships>
</file>

<file path=ppt/slideMasters/_rels/slideMaster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Relationship Id="rId2" Type="http://schemas.openxmlformats.org/officeDocument/2006/relationships/theme" Target="../theme/theme29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theme" Target="../theme/theme3.xml" /></Relationships>
</file>

<file path=ppt/slideMasters/_rels/slideMaster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Relationship Id="rId2" Type="http://schemas.openxmlformats.org/officeDocument/2006/relationships/theme" Target="../theme/theme30.xml" /></Relationships>
</file>

<file path=ppt/slideMasters/_rels/slideMaster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Relationship Id="rId2" Type="http://schemas.openxmlformats.org/officeDocument/2006/relationships/theme" Target="../theme/theme31.xml" /></Relationships>
</file>

<file path=ppt/slideMasters/_rels/slideMaster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 /><Relationship Id="rId2" Type="http://schemas.openxmlformats.org/officeDocument/2006/relationships/theme" Target="../theme/theme32.xml" /></Relationships>
</file>

<file path=ppt/slideMasters/_rels/slideMaster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 /><Relationship Id="rId2" Type="http://schemas.openxmlformats.org/officeDocument/2006/relationships/theme" Target="../theme/theme33.xml" /></Relationships>
</file>

<file path=ppt/slideMasters/_rels/slideMaster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Relationship Id="rId2" Type="http://schemas.openxmlformats.org/officeDocument/2006/relationships/theme" Target="../theme/theme34.xml" /></Relationships>
</file>

<file path=ppt/slideMasters/_rels/slideMaster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Relationship Id="rId2" Type="http://schemas.openxmlformats.org/officeDocument/2006/relationships/theme" Target="../theme/theme35.xml" /></Relationships>
</file>

<file path=ppt/slideMasters/_rels/slideMaster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 /><Relationship Id="rId2" Type="http://schemas.openxmlformats.org/officeDocument/2006/relationships/theme" Target="../theme/theme36.xml" /></Relationships>
</file>

<file path=ppt/slideMasters/_rels/slideMaster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7.xml" /><Relationship Id="rId2" Type="http://schemas.openxmlformats.org/officeDocument/2006/relationships/theme" Target="../theme/theme37.xml" /></Relationships>
</file>

<file path=ppt/slideMasters/_rels/slideMaster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8.xml" /><Relationship Id="rId2" Type="http://schemas.openxmlformats.org/officeDocument/2006/relationships/theme" Target="../theme/theme38.xml" /></Relationships>
</file>

<file path=ppt/slideMasters/_rels/slideMaster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Relationship Id="rId2" Type="http://schemas.openxmlformats.org/officeDocument/2006/relationships/theme" Target="../theme/theme39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theme" Target="../theme/theme4.xml" /></Relationships>
</file>

<file path=ppt/slideMasters/_rels/slideMaster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0.xml" /><Relationship Id="rId2" Type="http://schemas.openxmlformats.org/officeDocument/2006/relationships/theme" Target="../theme/theme40.xml" /></Relationships>
</file>

<file path=ppt/slideMasters/_rels/slideMaster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 /><Relationship Id="rId2" Type="http://schemas.openxmlformats.org/officeDocument/2006/relationships/theme" Target="../theme/theme41.xml" /></Relationships>
</file>

<file path=ppt/slideMasters/_rels/slideMaster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2.xml" /><Relationship Id="rId2" Type="http://schemas.openxmlformats.org/officeDocument/2006/relationships/theme" Target="../theme/theme42.xml" /></Relationships>
</file>

<file path=ppt/slideMasters/_rels/slideMaster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Relationship Id="rId2" Type="http://schemas.openxmlformats.org/officeDocument/2006/relationships/theme" Target="../theme/theme43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24.xml" /><Relationship Id="rId11" Type="http://schemas.openxmlformats.org/officeDocument/2006/relationships/slideLayout" Target="../slideLayouts/slideLayout25.xml" /><Relationship Id="rId12" Type="http://schemas.openxmlformats.org/officeDocument/2006/relationships/theme" Target="../theme/theme5.xml" /><Relationship Id="rId2" Type="http://schemas.openxmlformats.org/officeDocument/2006/relationships/slideLayout" Target="../slideLayouts/slideLayout16.xml" /><Relationship Id="rId3" Type="http://schemas.openxmlformats.org/officeDocument/2006/relationships/slideLayout" Target="../slideLayouts/slideLayout17.xml" /><Relationship Id="rId4" Type="http://schemas.openxmlformats.org/officeDocument/2006/relationships/slideLayout" Target="../slideLayouts/slideLayout18.xml" /><Relationship Id="rId5" Type="http://schemas.openxmlformats.org/officeDocument/2006/relationships/slideLayout" Target="../slideLayouts/slideLayout19.xml" /><Relationship Id="rId6" Type="http://schemas.openxmlformats.org/officeDocument/2006/relationships/slideLayout" Target="../slideLayouts/slideLayout20.xml" /><Relationship Id="rId7" Type="http://schemas.openxmlformats.org/officeDocument/2006/relationships/slideLayout" Target="../slideLayouts/slideLayout21.xml" /><Relationship Id="rId8" Type="http://schemas.openxmlformats.org/officeDocument/2006/relationships/slideLayout" Target="../slideLayouts/slideLayout22.xml" /><Relationship Id="rId9" Type="http://schemas.openxmlformats.org/officeDocument/2006/relationships/slideLayout" Target="../slideLayouts/slideLayout23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heme" Target="../theme/theme6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theme" Target="../theme/theme7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theme" Target="../theme/theme8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theme" Target="../theme/theme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image" Target="../media/image9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image" Target="../media/image10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2" Type="http://schemas.openxmlformats.org/officeDocument/2006/relationships/image" Target="../media/image11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image" Target="../media/image12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image" Target="../media/image13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2" Type="http://schemas.openxmlformats.org/officeDocument/2006/relationships/image" Target="../media/image14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image" Target="../media/image15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image" Target="../media/image16.jpe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image" Target="../media/image17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image" Target="../media/image18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2.jpeg" /><Relationship Id="rId3" Type="http://schemas.openxmlformats.org/officeDocument/2006/relationships/hyperlink" Target="https://www.luogu.com.cn/blog/kkksc03/IPC-resources" TargetMode="External" /><Relationship Id="rId4" Type="http://schemas.openxmlformats.org/officeDocument/2006/relationships/hyperlink" Target="https://www.luogu.com.cn/discuss/show/296741" TargetMode="Externa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Relationship Id="rId2" Type="http://schemas.openxmlformats.org/officeDocument/2006/relationships/image" Target="../media/image19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image" Target="../media/image20.jpe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image" Target="../media/image21.jpe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2" Type="http://schemas.openxmlformats.org/officeDocument/2006/relationships/image" Target="../media/image22.jpe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image" Target="../media/image23.jpe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24.jpe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Relationship Id="rId2" Type="http://schemas.openxmlformats.org/officeDocument/2006/relationships/image" Target="../media/image25.jpe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8.xml" /><Relationship Id="rId2" Type="http://schemas.openxmlformats.org/officeDocument/2006/relationships/image" Target="../media/image26.jpe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Relationship Id="rId2" Type="http://schemas.openxmlformats.org/officeDocument/2006/relationships/image" Target="../media/image27.jpe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Relationship Id="rId2" Type="http://schemas.openxmlformats.org/officeDocument/2006/relationships/image" Target="../media/image28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image" Target="../media/image3.jpe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Relationship Id="rId2" Type="http://schemas.openxmlformats.org/officeDocument/2006/relationships/image" Target="../media/image29.jpe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 /><Relationship Id="rId2" Type="http://schemas.openxmlformats.org/officeDocument/2006/relationships/image" Target="../media/image30.jpe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 /><Relationship Id="rId2" Type="http://schemas.openxmlformats.org/officeDocument/2006/relationships/image" Target="../media/image31.jpe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Relationship Id="rId2" Type="http://schemas.openxmlformats.org/officeDocument/2006/relationships/image" Target="../media/image32.jpe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Relationship Id="rId2" Type="http://schemas.openxmlformats.org/officeDocument/2006/relationships/image" Target="../media/image33.jpe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 /><Relationship Id="rId2" Type="http://schemas.openxmlformats.org/officeDocument/2006/relationships/image" Target="../media/image5.jpe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7.xml" /><Relationship Id="rId2" Type="http://schemas.openxmlformats.org/officeDocument/2006/relationships/image" Target="../media/image34.jpe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8.xml" /><Relationship Id="rId2" Type="http://schemas.openxmlformats.org/officeDocument/2006/relationships/image" Target="../media/image35.jpe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Relationship Id="rId2" Type="http://schemas.openxmlformats.org/officeDocument/2006/relationships/image" Target="../media/image36.jpe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0.xml" /><Relationship Id="rId2" Type="http://schemas.openxmlformats.org/officeDocument/2006/relationships/image" Target="../media/image37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 /><Relationship Id="rId2" Type="http://schemas.openxmlformats.org/officeDocument/2006/relationships/image" Target="../media/image35.jpeg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2.xml" /><Relationship Id="rId2" Type="http://schemas.openxmlformats.org/officeDocument/2006/relationships/image" Target="../media/image38.jpeg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Relationship Id="rId2" Type="http://schemas.openxmlformats.org/officeDocument/2006/relationships/image" Target="../media/image35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image" Target="../media/image4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image" Target="../media/image5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image" Target="../media/image6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image" Target="../media/image7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image" Target="../media/image8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6207506" y="4784201"/>
            <a:ext cx="2438400" cy="849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99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F7F7F"/>
                </a:solidFill>
                <a:latin typeface="Microsoft YaHei Light"/>
                <a:cs typeface="Microsoft YaHei Light"/>
              </a:rPr>
              <a:t>深入浅出程序设计竞赛</a:t>
            </a:r>
          </a:p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F7F7F"/>
                </a:solidFill>
                <a:latin typeface="Microsoft YaHei Light"/>
                <a:cs typeface="Microsoft YaHei Light"/>
              </a:rPr>
              <a:t>第</a:t>
            </a:r>
            <a:r>
              <a:rPr sz="1800" spc="9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7F7F7F"/>
                </a:solidFill>
                <a:latin typeface="Microsoft YaHei Light"/>
                <a:cs typeface="Microsoft YaHei Light"/>
              </a:rPr>
              <a:t>2 部分</a:t>
            </a:r>
            <a:r>
              <a:rPr sz="1800" spc="9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7F7F7F"/>
                </a:solidFill>
                <a:latin typeface="Microsoft YaHei Light"/>
                <a:cs typeface="Microsoft YaHei Light"/>
              </a:rPr>
              <a:t>–</a:t>
            </a:r>
            <a:r>
              <a:rPr sz="1800" spc="9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7F7F7F"/>
                </a:solidFill>
                <a:latin typeface="Microsoft YaHei Light"/>
                <a:cs typeface="Microsoft YaHei Light"/>
              </a:rPr>
              <a:t>初涉算法</a:t>
            </a:r>
          </a:p>
          <a:p>
            <a:pPr marL="0" marR="0">
              <a:lnSpc>
                <a:spcPts val="2051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F7F7F"/>
                </a:solidFill>
                <a:latin typeface="Microsoft YaHei Light"/>
                <a:cs typeface="Microsoft YaHei Light"/>
              </a:rPr>
              <a:t>V 2021-04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0689" y="4863950"/>
            <a:ext cx="1908423" cy="641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751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1F4E79"/>
                </a:solidFill>
                <a:latin typeface="Microsoft YaHei"/>
                <a:cs typeface="Microsoft YaHei"/>
              </a:rPr>
              <a:t>[14]搜索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63079" y="6424061"/>
            <a:ext cx="1547367" cy="217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12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639FD6"/>
                </a:solidFill>
                <a:latin typeface="AJWCQN+DengXian Regular"/>
                <a:cs typeface="AJWCQN+DengXian Regular"/>
              </a:rPr>
              <a:t>www.luogu.com.cn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四阶数独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7178" y="1765522"/>
            <a:ext cx="265271" cy="23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37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2E75B6"/>
                </a:solidFill>
                <a:latin typeface="PQBWCB+Cambria Math"/>
                <a:cs typeface="PQBWCB+Cambria Math"/>
              </a:rPr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86298" y="1765522"/>
            <a:ext cx="279082" cy="23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37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2E75B6"/>
                </a:solidFill>
                <a:latin typeface="TAOAMK+Cambria Math"/>
                <a:cs typeface="TAOAMK+Cambria Math"/>
              </a:rPr>
              <a:t>푛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1798939"/>
            <a:ext cx="5372097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ESFHRI+DengXian Regular"/>
                <a:cs typeface="ESFHRI+DengXian Regular"/>
              </a:rPr>
              <a:t>解法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HNVBEJ+DengXian Regular"/>
                <a:cs typeface="HNVBEJ+DengXian Regular"/>
              </a:rPr>
              <a:t>1</a:t>
            </a:r>
            <a:r>
              <a:rPr sz="2100">
                <a:solidFill>
                  <a:srgbClr val="ED7D31"/>
                </a:solidFill>
                <a:latin typeface="ESFHRI+DengXian Regular"/>
                <a:cs typeface="ESFHRI+DengXian Regular"/>
              </a:rPr>
              <a:t>：</a:t>
            </a:r>
            <a:r>
              <a:rPr sz="2100">
                <a:solidFill>
                  <a:srgbClr val="2E75B6"/>
                </a:solidFill>
                <a:latin typeface="ESFHRI+DengXian Regular"/>
                <a:cs typeface="ESFHRI+DengXian Regular"/>
              </a:rPr>
              <a:t>使用</a:t>
            </a:r>
            <a:r>
              <a:rPr sz="2100">
                <a:solidFill>
                  <a:srgbClr val="ED7D31"/>
                </a:solidFill>
                <a:latin typeface="ESFHRI+DengXian Regular"/>
                <a:cs typeface="ESFHRI+DengXian Regular"/>
              </a:rPr>
              <a:t>排列枚举法</a:t>
            </a:r>
            <a:r>
              <a:rPr sz="2100">
                <a:solidFill>
                  <a:srgbClr val="2E75B6"/>
                </a:solidFill>
                <a:latin typeface="ESFHRI+DengXian Regular"/>
                <a:cs typeface="ESFHRI+DengXian Regular"/>
              </a:rPr>
              <a:t>。复杂度</a:t>
            </a:r>
            <a:r>
              <a:rPr sz="2100">
                <a:solidFill>
                  <a:srgbClr val="2E75B6"/>
                </a:solidFill>
                <a:latin typeface="PQBWCB+Cambria Math"/>
                <a:cs typeface="PQBWCB+Cambria Math"/>
              </a:rPr>
              <a:t>O(푛</a:t>
            </a:r>
            <a:r>
              <a:rPr sz="2100" spc="135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31">
                <a:solidFill>
                  <a:srgbClr val="2E75B6"/>
                </a:solidFill>
                <a:latin typeface="PQBWCB+Cambria Math"/>
                <a:cs typeface="PQBWCB+Cambria Math"/>
              </a:rPr>
              <a:t>푛!</a:t>
            </a:r>
            <a:r>
              <a:rPr sz="2100" spc="142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QBWCB+Cambria Math"/>
                <a:cs typeface="PQBWCB+Cambria Math"/>
              </a:rPr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2268331"/>
            <a:ext cx="7622693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SFHRI+DengXian Regular"/>
                <a:cs typeface="ESFHRI+DengXian Regular"/>
              </a:rPr>
              <a:t>由于已经知道每一行内的数字</a:t>
            </a:r>
            <a:r>
              <a:rPr sz="2100">
                <a:solidFill>
                  <a:srgbClr val="ED7D31"/>
                </a:solidFill>
                <a:latin typeface="ESFHRI+DengXian Regular"/>
                <a:cs typeface="ESFHRI+DengXian Regular"/>
              </a:rPr>
              <a:t>不可能出现重复</a:t>
            </a:r>
            <a:r>
              <a:rPr sz="2100">
                <a:solidFill>
                  <a:srgbClr val="2E75B6"/>
                </a:solidFill>
                <a:latin typeface="ESFHRI+DengXian Regular"/>
                <a:cs typeface="ESFHRI+DengXian Regular"/>
              </a:rPr>
              <a:t>，每一行均可视为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NVBEJ+DengXian Regular"/>
                <a:cs typeface="HNVBEJ+DengXian Regular"/>
              </a:rPr>
              <a:t>1~4</a:t>
            </a:r>
            <a:r>
              <a:rPr sz="2100">
                <a:solidFill>
                  <a:srgbClr val="2E75B6"/>
                </a:solidFill>
                <a:latin typeface="ESFHRI+DengXian Regular"/>
                <a:cs typeface="ESFHRI+DengXian Regular"/>
              </a:rPr>
              <a:t>的一个</a:t>
            </a:r>
            <a:r>
              <a:rPr sz="2100">
                <a:solidFill>
                  <a:srgbClr val="ED7D31"/>
                </a:solidFill>
                <a:latin typeface="ESFHRI+DengXian Regular"/>
                <a:cs typeface="ESFHRI+DengXian Regular"/>
              </a:rPr>
              <a:t>排列</a:t>
            </a:r>
            <a:r>
              <a:rPr sz="2100">
                <a:solidFill>
                  <a:srgbClr val="2E75B6"/>
                </a:solidFill>
                <a:latin typeface="ESFHRI+DengXian Regular"/>
                <a:cs typeface="ESFHRI+DengXian Regular"/>
              </a:rPr>
              <a:t>。因此可以使用排列枚举。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48156" y="3257885"/>
            <a:ext cx="1816838" cy="30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8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HNVBEJ+DengXian Regular"/>
                <a:cs typeface="HNVBEJ+DengXian Regular"/>
              </a:rPr>
              <a:t>1</a:t>
            </a:r>
            <a:r>
              <a:rPr sz="2000" spc="2416">
                <a:solidFill>
                  <a:srgbClr val="000000"/>
                </a:solidFill>
                <a:latin typeface="HNVBEJ+DengXian Regular"/>
                <a:cs typeface="HNVBEJ+DengXian Regular"/>
              </a:rPr>
              <a:t> </a:t>
            </a:r>
            <a:r>
              <a:rPr sz="2000">
                <a:solidFill>
                  <a:srgbClr val="000000"/>
                </a:solidFill>
                <a:latin typeface="HNVBEJ+DengXian Regular"/>
                <a:cs typeface="HNVBEJ+DengXian Regular"/>
              </a:rPr>
              <a:t>2</a:t>
            </a:r>
            <a:r>
              <a:rPr sz="2000" spc="2413">
                <a:solidFill>
                  <a:srgbClr val="000000"/>
                </a:solidFill>
                <a:latin typeface="HNVBEJ+DengXian Regular"/>
                <a:cs typeface="HNVBEJ+DengXian Regular"/>
              </a:rPr>
              <a:t> </a:t>
            </a:r>
            <a:r>
              <a:rPr sz="2000">
                <a:solidFill>
                  <a:srgbClr val="000000"/>
                </a:solidFill>
                <a:latin typeface="HNVBEJ+DengXian Regular"/>
                <a:cs typeface="HNVBEJ+DengXian Regular"/>
              </a:rPr>
              <a:t>3</a:t>
            </a:r>
            <a:r>
              <a:rPr sz="2000" spc="2415">
                <a:solidFill>
                  <a:srgbClr val="000000"/>
                </a:solidFill>
                <a:latin typeface="HNVBEJ+DengXian Regular"/>
                <a:cs typeface="HNVBEJ+DengXian Regular"/>
              </a:rPr>
              <a:t> </a:t>
            </a:r>
            <a:r>
              <a:rPr sz="2000">
                <a:solidFill>
                  <a:srgbClr val="000000"/>
                </a:solidFill>
                <a:latin typeface="HNVBEJ+DengXian Regular"/>
                <a:cs typeface="HNVBEJ+DengXian Regular"/>
              </a:rPr>
              <a:t>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85718" y="3257885"/>
            <a:ext cx="1816585" cy="30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8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HNVBEJ+DengXian Regular"/>
                <a:cs typeface="HNVBEJ+DengXian Regular"/>
              </a:rPr>
              <a:t>1</a:t>
            </a:r>
            <a:r>
              <a:rPr sz="2000" spc="2413">
                <a:solidFill>
                  <a:srgbClr val="000000"/>
                </a:solidFill>
                <a:latin typeface="HNVBEJ+DengXian Regular"/>
                <a:cs typeface="HNVBEJ+DengXian Regular"/>
              </a:rPr>
              <a:t> </a:t>
            </a:r>
            <a:r>
              <a:rPr sz="2000">
                <a:solidFill>
                  <a:srgbClr val="000000"/>
                </a:solidFill>
                <a:latin typeface="HNVBEJ+DengXian Regular"/>
                <a:cs typeface="HNVBEJ+DengXian Regular"/>
              </a:rPr>
              <a:t>2</a:t>
            </a:r>
            <a:r>
              <a:rPr sz="2000" spc="2415">
                <a:solidFill>
                  <a:srgbClr val="000000"/>
                </a:solidFill>
                <a:latin typeface="HNVBEJ+DengXian Regular"/>
                <a:cs typeface="HNVBEJ+DengXian Regular"/>
              </a:rPr>
              <a:t> </a:t>
            </a:r>
            <a:r>
              <a:rPr sz="2000">
                <a:solidFill>
                  <a:srgbClr val="000000"/>
                </a:solidFill>
                <a:latin typeface="HNVBEJ+DengXian Regular"/>
                <a:cs typeface="HNVBEJ+DengXian Regular"/>
              </a:rPr>
              <a:t>4</a:t>
            </a:r>
            <a:r>
              <a:rPr sz="2000" spc="2414">
                <a:solidFill>
                  <a:srgbClr val="000000"/>
                </a:solidFill>
                <a:latin typeface="HNVBEJ+DengXian Regular"/>
                <a:cs typeface="HNVBEJ+DengXian Regular"/>
              </a:rPr>
              <a:t> </a:t>
            </a:r>
            <a:r>
              <a:rPr sz="2000">
                <a:solidFill>
                  <a:srgbClr val="000000"/>
                </a:solidFill>
                <a:latin typeface="HNVBEJ+DengXian Regular"/>
                <a:cs typeface="HNVBEJ+DengXian Regular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23153" y="3257885"/>
            <a:ext cx="1816584" cy="30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8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HNVBEJ+DengXian Regular"/>
                <a:cs typeface="HNVBEJ+DengXian Regular"/>
              </a:rPr>
              <a:t>1</a:t>
            </a:r>
            <a:r>
              <a:rPr sz="2000" spc="2413">
                <a:solidFill>
                  <a:srgbClr val="000000"/>
                </a:solidFill>
                <a:latin typeface="HNVBEJ+DengXian Regular"/>
                <a:cs typeface="HNVBEJ+DengXian Regular"/>
              </a:rPr>
              <a:t> </a:t>
            </a:r>
            <a:r>
              <a:rPr sz="2000">
                <a:solidFill>
                  <a:srgbClr val="000000"/>
                </a:solidFill>
                <a:latin typeface="HNVBEJ+DengXian Regular"/>
                <a:cs typeface="HNVBEJ+DengXian Regular"/>
              </a:rPr>
              <a:t>3</a:t>
            </a:r>
            <a:r>
              <a:rPr sz="2000" spc="2416">
                <a:solidFill>
                  <a:srgbClr val="000000"/>
                </a:solidFill>
                <a:latin typeface="HNVBEJ+DengXian Regular"/>
                <a:cs typeface="HNVBEJ+DengXian Regular"/>
              </a:rPr>
              <a:t> </a:t>
            </a:r>
            <a:r>
              <a:rPr sz="2000">
                <a:solidFill>
                  <a:srgbClr val="000000"/>
                </a:solidFill>
                <a:latin typeface="HNVBEJ+DengXian Regular"/>
                <a:cs typeface="HNVBEJ+DengXian Regular"/>
              </a:rPr>
              <a:t>2</a:t>
            </a:r>
            <a:r>
              <a:rPr sz="2000" spc="2413">
                <a:solidFill>
                  <a:srgbClr val="000000"/>
                </a:solidFill>
                <a:latin typeface="HNVBEJ+DengXian Regular"/>
                <a:cs typeface="HNVBEJ+DengXian Regular"/>
              </a:rPr>
              <a:t> </a:t>
            </a:r>
            <a:r>
              <a:rPr sz="2000">
                <a:solidFill>
                  <a:srgbClr val="000000"/>
                </a:solidFill>
                <a:latin typeface="HNVBEJ+DengXian Regular"/>
                <a:cs typeface="HNVBEJ+DengXian Regular"/>
              </a:rPr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7499" y="4005825"/>
            <a:ext cx="7628532" cy="636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SFHRI+DengXian Regular"/>
                <a:cs typeface="ESFHRI+DengXian Regular"/>
              </a:rPr>
              <a:t>使用类似于</a:t>
            </a:r>
            <a:r>
              <a:rPr sz="2100">
                <a:solidFill>
                  <a:srgbClr val="ED7D31"/>
                </a:solidFill>
                <a:latin typeface="ESFHRI+DengXian Regular"/>
                <a:cs typeface="ESFHRI+DengXian Regular"/>
              </a:rPr>
              <a:t>计数排序</a:t>
            </a:r>
            <a:r>
              <a:rPr sz="2100">
                <a:solidFill>
                  <a:srgbClr val="2E75B6"/>
                </a:solidFill>
                <a:latin typeface="ESFHRI+DengXian Regular"/>
                <a:cs typeface="ESFHRI+DengXian Regular"/>
              </a:rPr>
              <a:t>的思路，使用数组维护每一列、每一个子正</a:t>
            </a:r>
          </a:p>
          <a:p>
            <a:pPr marL="0" marR="0">
              <a:lnSpc>
                <a:spcPts val="2188"/>
              </a:lnSpc>
              <a:spcBef>
                <a:spcPts val="333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SFHRI+DengXian Regular"/>
                <a:cs typeface="ESFHRI+DengXian Regular"/>
              </a:rPr>
              <a:t>方形中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HNVBEJ+DengXian Regular"/>
                <a:cs typeface="HNVBEJ+DengXian Regular"/>
              </a:rPr>
              <a:t>1</a:t>
            </a:r>
            <a:r>
              <a:rPr sz="2100">
                <a:solidFill>
                  <a:srgbClr val="2E75B6"/>
                </a:solidFill>
                <a:latin typeface="ESFHRI+DengXian Regular"/>
                <a:cs typeface="ESFHRI+DengXian Regular"/>
              </a:rPr>
              <a:t>、</a:t>
            </a:r>
            <a:r>
              <a:rPr sz="2100">
                <a:solidFill>
                  <a:srgbClr val="2E75B6"/>
                </a:solidFill>
                <a:latin typeface="HNVBEJ+DengXian Regular"/>
                <a:cs typeface="HNVBEJ+DengXian Regular"/>
              </a:rPr>
              <a:t>2</a:t>
            </a:r>
            <a:r>
              <a:rPr sz="2100">
                <a:solidFill>
                  <a:srgbClr val="2E75B6"/>
                </a:solidFill>
                <a:latin typeface="ESFHRI+DengXian Regular"/>
                <a:cs typeface="ESFHRI+DengXian Regular"/>
              </a:rPr>
              <a:t>、</a:t>
            </a:r>
            <a:r>
              <a:rPr sz="2100">
                <a:solidFill>
                  <a:srgbClr val="2E75B6"/>
                </a:solidFill>
                <a:latin typeface="HNVBEJ+DengXian Regular"/>
                <a:cs typeface="HNVBEJ+DengXian Regular"/>
              </a:rPr>
              <a:t>3</a:t>
            </a:r>
            <a:r>
              <a:rPr sz="2100">
                <a:solidFill>
                  <a:srgbClr val="2E75B6"/>
                </a:solidFill>
                <a:latin typeface="ESFHRI+DengXian Regular"/>
                <a:cs typeface="ESFHRI+DengXian Regular"/>
              </a:rPr>
              <a:t>、</a:t>
            </a:r>
            <a:r>
              <a:rPr sz="2100">
                <a:solidFill>
                  <a:srgbClr val="2E75B6"/>
                </a:solidFill>
                <a:latin typeface="HNVBEJ+DengXian Regular"/>
                <a:cs typeface="HNVBEJ+DengXian Regular"/>
              </a:rPr>
              <a:t>4</a:t>
            </a:r>
            <a:r>
              <a:rPr sz="2100" spc="34">
                <a:solidFill>
                  <a:srgbClr val="2E75B6"/>
                </a:solidFill>
                <a:latin typeface="HNVBEJ+DengXian Regular"/>
                <a:cs typeface="HNVBEJ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ESFHRI+DengXian Regular"/>
                <a:cs typeface="ESFHRI+DengXian Regular"/>
              </a:rPr>
              <a:t>是否出现，可以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HNVBEJ+DengXian Regular"/>
                <a:cs typeface="HNVBEJ+DengXian Regular"/>
              </a:rPr>
              <a:t>O(1) </a:t>
            </a:r>
            <a:r>
              <a:rPr sz="2100">
                <a:solidFill>
                  <a:srgbClr val="2E75B6"/>
                </a:solidFill>
                <a:latin typeface="ESFHRI+DengXian Regular"/>
                <a:cs typeface="ESFHRI+DengXian Regular"/>
              </a:rPr>
              <a:t>完成合法性判断。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30882" y="4768437"/>
            <a:ext cx="265271" cy="23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37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2E75B6"/>
                </a:solidFill>
                <a:latin typeface="PQBWCB+Cambria Math"/>
                <a:cs typeface="PQBWCB+Cambria Math"/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997708" y="4768437"/>
            <a:ext cx="265271" cy="23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37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2E75B6"/>
                </a:solidFill>
                <a:latin typeface="TAOAMK+Cambria Math"/>
                <a:cs typeface="TAOAMK+Cambria Math"/>
              </a:rPr>
              <a:t>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7499" y="4801854"/>
            <a:ext cx="4057447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SFHRI+DengXian Regular"/>
                <a:cs typeface="ESFHRI+DengXian Regular"/>
              </a:rPr>
              <a:t>总情况数</a:t>
            </a:r>
            <a:r>
              <a:rPr sz="2100" spc="3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QBWCB+Cambria Math"/>
                <a:cs typeface="PQBWCB+Cambria Math"/>
              </a:rPr>
              <a:t>4!</a:t>
            </a:r>
            <a:r>
              <a:rPr sz="2100" spc="190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QBWCB+Cambria Math"/>
                <a:cs typeface="PQBWCB+Cambria Math"/>
              </a:rPr>
              <a:t>=</a:t>
            </a:r>
            <a:r>
              <a:rPr sz="2100" spc="6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TAOAMK+Cambria Math"/>
                <a:cs typeface="TAOAMK+Cambria Math"/>
              </a:rPr>
              <a:t>2</a:t>
            </a:r>
            <a:r>
              <a:rPr sz="2100">
                <a:solidFill>
                  <a:srgbClr val="2E75B6"/>
                </a:solidFill>
                <a:latin typeface="PQBWCB+Cambria Math"/>
                <a:cs typeface="PQBWCB+Cambria Math"/>
              </a:rPr>
              <a:t>4</a:t>
            </a:r>
            <a:r>
              <a:rPr sz="2100" spc="102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QBWCB+Cambria Math"/>
                <a:cs typeface="PQBWCB+Cambria Math"/>
              </a:rPr>
              <a:t>=</a:t>
            </a:r>
            <a:r>
              <a:rPr sz="2100" spc="6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QBWCB+Cambria Math"/>
                <a:cs typeface="PQBWCB+Cambria Math"/>
              </a:rPr>
              <a:t>331776</a:t>
            </a:r>
            <a:r>
              <a:rPr sz="2100">
                <a:solidFill>
                  <a:srgbClr val="2E75B6"/>
                </a:solidFill>
                <a:latin typeface="ESFHRI+DengXian Regular"/>
                <a:cs typeface="ESFHRI+DengXian Regular"/>
              </a:rPr>
              <a:t>。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66431" y="5050300"/>
            <a:ext cx="1370076" cy="73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ESFHRI+DengXian Regular"/>
                <a:cs typeface="ESFHRI+DengXian Regular"/>
              </a:rPr>
              <a:t>提问：为什么</a:t>
            </a:r>
          </a:p>
          <a:p>
            <a:pPr marL="0" marR="0">
              <a:lnSpc>
                <a:spcPts val="1663"/>
              </a:lnSpc>
              <a:spcBef>
                <a:spcPts val="209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ESFHRI+DengXian Regular"/>
                <a:cs typeface="ESFHRI+DengXian Regular"/>
              </a:rPr>
              <a:t>不需要判断每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ESFHRI+DengXian Regular"/>
                <a:cs typeface="ESFHRI+DengXian Regular"/>
              </a:rPr>
              <a:t>一行？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17499" y="5272523"/>
            <a:ext cx="6365468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SFHRI+DengXian Regular"/>
                <a:cs typeface="ESFHRI+DengXian Regular"/>
              </a:rPr>
              <a:t>总运算次数</a:t>
            </a:r>
            <a:r>
              <a:rPr sz="2100">
                <a:solidFill>
                  <a:srgbClr val="2E75B6"/>
                </a:solidFill>
                <a:latin typeface="PQBWCB+Cambria Math"/>
                <a:cs typeface="PQBWCB+Cambria Math"/>
              </a:rPr>
              <a:t>331776</a:t>
            </a:r>
            <a:r>
              <a:rPr sz="2100" spc="-67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QBWCB+Cambria Math"/>
                <a:cs typeface="PQBWCB+Cambria Math"/>
              </a:rPr>
              <a:t>×</a:t>
            </a:r>
            <a:r>
              <a:rPr sz="2100" spc="-57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QBWCB+Cambria Math"/>
                <a:cs typeface="PQBWCB+Cambria Math"/>
              </a:rPr>
              <a:t>16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QBWCB+Cambria Math"/>
                <a:cs typeface="PQBWCB+Cambria Math"/>
              </a:rPr>
              <a:t>=</a:t>
            </a:r>
            <a:r>
              <a:rPr sz="2100" spc="6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QBWCB+Cambria Math"/>
                <a:cs typeface="PQBWCB+Cambria Math"/>
              </a:rPr>
              <a:t>5308416</a:t>
            </a:r>
            <a:r>
              <a:rPr sz="2100">
                <a:solidFill>
                  <a:srgbClr val="2E75B6"/>
                </a:solidFill>
                <a:latin typeface="ESFHRI+DengXian Regular"/>
                <a:cs typeface="ESFHRI+DengXian Regular"/>
              </a:rPr>
              <a:t>，勉强压入</a:t>
            </a:r>
            <a:r>
              <a:rPr sz="2100">
                <a:solidFill>
                  <a:srgbClr val="2E75B6"/>
                </a:solidFill>
                <a:latin typeface="HNVBEJ+DengXian Regular"/>
                <a:cs typeface="HNVBEJ+DengXian Regular"/>
              </a:rPr>
              <a:t>1</a:t>
            </a:r>
            <a:r>
              <a:rPr sz="2100">
                <a:solidFill>
                  <a:srgbClr val="2E75B6"/>
                </a:solidFill>
                <a:latin typeface="ESFHRI+DengXian Regular"/>
                <a:cs typeface="ESFHRI+DengXian Regular"/>
              </a:rPr>
              <a:t>秒。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四阶数独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63887"/>
            <a:ext cx="276611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WORDHW+DengXian Regular"/>
                <a:cs typeface="WORDHW+DengXian Regular"/>
              </a:rPr>
              <a:t>解法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IGWOJG+DengXian Regular"/>
                <a:cs typeface="IGWOJG+DengXian Regular"/>
              </a:rPr>
              <a:t>2</a:t>
            </a:r>
            <a:r>
              <a:rPr sz="2100">
                <a:solidFill>
                  <a:srgbClr val="ED7D31"/>
                </a:solidFill>
                <a:latin typeface="WORDHW+DengXian Regular"/>
                <a:cs typeface="WORDHW+DengXian Regular"/>
              </a:rPr>
              <a:t>：</a:t>
            </a:r>
            <a:r>
              <a:rPr sz="2100">
                <a:solidFill>
                  <a:srgbClr val="2E75B6"/>
                </a:solidFill>
                <a:latin typeface="WORDHW+DengXian Regular"/>
                <a:cs typeface="WORDHW+DengXian Regular"/>
              </a:rPr>
              <a:t>使用回溯法。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49289" y="1933917"/>
            <a:ext cx="286649" cy="3036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9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IGWOJG+DengXian Regular"/>
                <a:cs typeface="IGWOJG+DengXian Regular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49289" y="2330658"/>
            <a:ext cx="796774" cy="30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8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ED7D31"/>
                </a:solidFill>
                <a:latin typeface="IGWOJG+DengXian Regular"/>
                <a:cs typeface="IGWOJG+DengXian Regular"/>
              </a:rPr>
              <a:t>1</a:t>
            </a:r>
            <a:r>
              <a:rPr sz="2000" spc="2416">
                <a:solidFill>
                  <a:srgbClr val="ED7D31"/>
                </a:solidFill>
                <a:latin typeface="IGWOJG+DengXian Regular"/>
                <a:cs typeface="IGWOJG+DengXian Regular"/>
              </a:rPr>
              <a:t> </a:t>
            </a:r>
            <a:r>
              <a:rPr sz="2000">
                <a:solidFill>
                  <a:srgbClr val="ED7D31"/>
                </a:solidFill>
                <a:latin typeface="IGWOJG+DengXian Regular"/>
                <a:cs typeface="IGWOJG+DengXian Regular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2644512"/>
            <a:ext cx="3566769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WORDHW+DengXian Regular"/>
                <a:cs typeface="WORDHW+DengXian Regular"/>
              </a:rPr>
              <a:t>第一行选择第一列为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IGWOJG+DengXian Regular"/>
                <a:cs typeface="IGWOJG+DengXian Regular"/>
              </a:rPr>
              <a:t>1</a:t>
            </a:r>
            <a:r>
              <a:rPr sz="2100">
                <a:solidFill>
                  <a:srgbClr val="2E75B6"/>
                </a:solidFill>
                <a:latin typeface="WORDHW+DengXian Regular"/>
                <a:cs typeface="WORDHW+DengXian Regular"/>
              </a:rPr>
              <a:t>，则：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3085576"/>
            <a:ext cx="7127799" cy="75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WORDHW+DengXian Regular"/>
                <a:cs typeface="WORDHW+DengXian Regular"/>
              </a:rPr>
              <a:t>第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IGWOJG+DengXian Regular"/>
                <a:cs typeface="IGWOJG+DengXian Regular"/>
              </a:rPr>
              <a:t>2</a:t>
            </a:r>
            <a:r>
              <a:rPr sz="2100" spc="11">
                <a:solidFill>
                  <a:srgbClr val="2E75B6"/>
                </a:solidFill>
                <a:latin typeface="IGWOJG+DengXian Regular"/>
                <a:cs typeface="IGWOJG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WORDHW+DengXian Regular"/>
                <a:cs typeface="WORDHW+DengXian Regular"/>
              </a:rPr>
              <a:t>行将</a:t>
            </a:r>
            <a:r>
              <a:rPr sz="2100" spc="39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IGWOJG+DengXian Regular"/>
                <a:cs typeface="IGWOJG+DengXian Regular"/>
              </a:rPr>
              <a:t>1</a:t>
            </a:r>
            <a:r>
              <a:rPr sz="2100" spc="10">
                <a:solidFill>
                  <a:srgbClr val="2E75B6"/>
                </a:solidFill>
                <a:latin typeface="IGWOJG+DengXian Regular"/>
                <a:cs typeface="IGWOJG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WORDHW+DengXian Regular"/>
                <a:cs typeface="WORDHW+DengXian Regular"/>
              </a:rPr>
              <a:t>置入第一列，将会违反列规则和子正方形规则。</a:t>
            </a:r>
          </a:p>
          <a:p>
            <a:pPr marL="0" marR="0">
              <a:lnSpc>
                <a:spcPts val="2188"/>
              </a:lnSpc>
              <a:spcBef>
                <a:spcPts val="127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WORDHW+DengXian Regular"/>
                <a:cs typeface="WORDHW+DengXian Regular"/>
              </a:rPr>
              <a:t>第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IGWOJG+DengXian Regular"/>
                <a:cs typeface="IGWOJG+DengXian Regular"/>
              </a:rPr>
              <a:t>2</a:t>
            </a:r>
            <a:r>
              <a:rPr sz="2100" spc="11">
                <a:solidFill>
                  <a:srgbClr val="2E75B6"/>
                </a:solidFill>
                <a:latin typeface="IGWOJG+DengXian Regular"/>
                <a:cs typeface="IGWOJG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WORDHW+DengXian Regular"/>
                <a:cs typeface="WORDHW+DengXian Regular"/>
              </a:rPr>
              <a:t>行将</a:t>
            </a:r>
            <a:r>
              <a:rPr sz="2100" spc="39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IGWOJG+DengXian Regular"/>
                <a:cs typeface="IGWOJG+DengXian Regular"/>
              </a:rPr>
              <a:t>1</a:t>
            </a:r>
            <a:r>
              <a:rPr sz="2100" spc="10">
                <a:solidFill>
                  <a:srgbClr val="2E75B6"/>
                </a:solidFill>
                <a:latin typeface="IGWOJG+DengXian Regular"/>
                <a:cs typeface="IGWOJG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WORDHW+DengXian Regular"/>
                <a:cs typeface="WORDHW+DengXian Regular"/>
              </a:rPr>
              <a:t>置入第二列，将会违反子正方形规则。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7499" y="4407138"/>
            <a:ext cx="7620000" cy="60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WORDHW+DengXian Regular"/>
                <a:cs typeface="WORDHW+DengXian Regular"/>
              </a:rPr>
              <a:t>然而，由于使用循环进行排列枚举，不得不生成后方的所有排列</a:t>
            </a:r>
          </a:p>
          <a:p>
            <a:pPr marL="0" marR="0">
              <a:lnSpc>
                <a:spcPts val="2188"/>
              </a:lnSpc>
              <a:spcBef>
                <a:spcPts val="7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WORDHW+DengXian Regular"/>
                <a:cs typeface="WORDHW+DengXian Regular"/>
              </a:rPr>
              <a:t>之后，才能进行判断是否合法，产生了大量的浪费。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7499" y="5576376"/>
            <a:ext cx="5811571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WORDHW+DengXian Regular"/>
                <a:cs typeface="WORDHW+DengXian Regular"/>
              </a:rPr>
              <a:t>我们可以总结得到经验：</a:t>
            </a:r>
            <a:r>
              <a:rPr sz="2100">
                <a:solidFill>
                  <a:srgbClr val="ED7D31"/>
                </a:solidFill>
                <a:latin typeface="WORDHW+DengXian Regular"/>
                <a:cs typeface="WORDHW+DengXian Regular"/>
              </a:rPr>
              <a:t>减少浪费</a:t>
            </a:r>
            <a:r>
              <a:rPr sz="2100" spc="52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IGWOJG+DengXian Regular"/>
                <a:cs typeface="IGWOJG+DengXian Regular"/>
              </a:rPr>
              <a:t>= </a:t>
            </a:r>
            <a:r>
              <a:rPr sz="2100">
                <a:solidFill>
                  <a:srgbClr val="ED7D31"/>
                </a:solidFill>
                <a:latin typeface="WORDHW+DengXian Regular"/>
                <a:cs typeface="WORDHW+DengXian Regular"/>
              </a:rPr>
              <a:t>尽早剪枝</a:t>
            </a:r>
            <a:r>
              <a:rPr sz="2100">
                <a:solidFill>
                  <a:srgbClr val="2E75B6"/>
                </a:solidFill>
                <a:latin typeface="WORDHW+DengXian Regular"/>
                <a:cs typeface="WORDHW+DengXian Regular"/>
              </a:rPr>
              <a:t>！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四阶数独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5676267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OGVTMW+DengXian Regular"/>
                <a:cs typeface="OGVTMW+DengXian Regular"/>
              </a:rPr>
              <a:t>本例中，最基本的行为单元为“填上单个数字”。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8331"/>
            <a:ext cx="762094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OGVTMW+DengXian Regular"/>
                <a:cs typeface="OGVTMW+DengXian Regular"/>
              </a:rPr>
              <a:t>因此使用回溯法时，每填入一个数字，都立刻进行</a:t>
            </a:r>
            <a:r>
              <a:rPr sz="2100">
                <a:solidFill>
                  <a:srgbClr val="ED7D31"/>
                </a:solidFill>
                <a:latin typeface="OGVTMW+DengXian Regular"/>
                <a:cs typeface="OGVTMW+DengXian Regular"/>
              </a:rPr>
              <a:t>判断</a:t>
            </a:r>
            <a:r>
              <a:rPr sz="2100">
                <a:solidFill>
                  <a:srgbClr val="2E75B6"/>
                </a:solidFill>
                <a:latin typeface="OGVTMW+DengXian Regular"/>
                <a:cs typeface="OGVTMW+DengXian Regular"/>
              </a:rPr>
              <a:t>并</a:t>
            </a:r>
            <a:r>
              <a:rPr sz="2100">
                <a:solidFill>
                  <a:srgbClr val="ED7D31"/>
                </a:solidFill>
                <a:latin typeface="OGVTMW+DengXian Regular"/>
                <a:cs typeface="OGVTMW+DengXian Regular"/>
              </a:rPr>
              <a:t>剪枝</a:t>
            </a:r>
            <a:r>
              <a:rPr sz="2100">
                <a:solidFill>
                  <a:srgbClr val="2E75B6"/>
                </a:solidFill>
                <a:latin typeface="OGVTMW+DengXian Regular"/>
                <a:cs typeface="OGVTMW+DengXian Regular"/>
              </a:rPr>
              <a:t>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6358" y="2822713"/>
            <a:ext cx="2917291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200" spc="3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dfs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8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6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OGVTMW+DengXian Regular"/>
                <a:cs typeface="OGVTMW+DengXian Regular"/>
              </a:rPr>
              <a:t>第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x</a:t>
            </a:r>
            <a:r>
              <a:rPr sz="1200">
                <a:solidFill>
                  <a:srgbClr val="008000"/>
                </a:solidFill>
                <a:latin typeface="OGVTMW+DengXian Regular"/>
                <a:cs typeface="OGVTMW+DengXian Regular"/>
              </a:rPr>
              <a:t>个空填什么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3467" y="3005594"/>
            <a:ext cx="2869742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200" spc="360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(x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&gt;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n)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6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OGVTMW+DengXian Regular"/>
                <a:cs typeface="OGVTMW+DengXian Regular"/>
              </a:rPr>
              <a:t>如果所有空已经填满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58798" y="3188474"/>
            <a:ext cx="1909572" cy="399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524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ans++;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OGVTMW+DengXian Regular"/>
                <a:cs typeface="OGVTMW+DengXian Regular"/>
              </a:rPr>
              <a:t>增加结果数量</a:t>
            </a:r>
          </a:p>
          <a:p>
            <a:pPr marL="0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1943" y="3554614"/>
            <a:ext cx="236190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3467" y="3737495"/>
            <a:ext cx="5305603" cy="948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6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OGVTMW+DengXian Regular"/>
                <a:cs typeface="OGVTMW+DengXian Regular"/>
              </a:rPr>
              <a:t>根据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x</a:t>
            </a:r>
            <a:r>
              <a:rPr sz="1200">
                <a:solidFill>
                  <a:srgbClr val="008000"/>
                </a:solidFill>
                <a:latin typeface="OGVTMW+DengXian Regular"/>
                <a:cs typeface="OGVTMW+DengXian Regular"/>
              </a:rPr>
              <a:t>计算出所在行、列、小块编号</a:t>
            </a:r>
          </a:p>
          <a:p>
            <a:pPr marL="0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7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row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(x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/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4</a:t>
            </a:r>
            <a:r>
              <a:rPr sz="1200" spc="362">
                <a:solidFill>
                  <a:srgbClr val="098658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OGVTMW+DengXian Regular"/>
                <a:cs typeface="OGVTMW+DengXian Regular"/>
              </a:rPr>
              <a:t>横行编号</a:t>
            </a:r>
          </a:p>
          <a:p>
            <a:pPr marL="0" marR="0">
              <a:lnSpc>
                <a:spcPts val="1405"/>
              </a:lnSpc>
              <a:spcBef>
                <a:spcPts val="84"/>
              </a:spcBef>
              <a:spcAft>
                <a:spcPct val="0"/>
              </a:spcAft>
            </a:pP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7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col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(x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4</a:t>
            </a:r>
            <a:r>
              <a:rPr sz="1200" spc="362">
                <a:solidFill>
                  <a:srgbClr val="098658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OGVTMW+DengXian Regular"/>
                <a:cs typeface="OGVTMW+DengXian Regular"/>
              </a:rPr>
              <a:t>竖排编号</a:t>
            </a:r>
          </a:p>
          <a:p>
            <a:pPr marL="0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7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block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(row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/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2</a:t>
            </a:r>
            <a:r>
              <a:rPr sz="1200" spc="360">
                <a:solidFill>
                  <a:srgbClr val="098658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*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2</a:t>
            </a:r>
            <a:r>
              <a:rPr sz="1200" spc="360">
                <a:solidFill>
                  <a:srgbClr val="098658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(col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/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2</a:t>
            </a:r>
            <a:r>
              <a:rPr sz="1200" spc="362">
                <a:solidFill>
                  <a:srgbClr val="098658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OGVTMW+DengXian Regular"/>
                <a:cs typeface="OGVTMW+DengXian Regular"/>
              </a:rPr>
              <a:t>小块编号</a:t>
            </a:r>
          </a:p>
          <a:p>
            <a:pPr marL="0" marR="0">
              <a:lnSpc>
                <a:spcPts val="1405"/>
              </a:lnSpc>
              <a:spcBef>
                <a:spcPts val="84"/>
              </a:spcBef>
              <a:spcAft>
                <a:spcPct val="0"/>
              </a:spcAft>
            </a:pP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6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OGVTMW+DengXian Regular"/>
                <a:cs typeface="OGVTMW+DengXian Regular"/>
              </a:rPr>
              <a:t>枚举所填内容为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1943" y="4651895"/>
            <a:ext cx="2508626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200" spc="372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7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spc="12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4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i++)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58798" y="4834494"/>
            <a:ext cx="6554393" cy="113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524" marR="0">
              <a:lnSpc>
                <a:spcPts val="140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200" spc="360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b1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[row][i]</a:t>
            </a:r>
            <a:r>
              <a:rPr sz="1200" spc="3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==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200" spc="372">
                <a:solidFill>
                  <a:srgbClr val="098658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&amp;&amp;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b2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[col][i]</a:t>
            </a:r>
            <a:r>
              <a:rPr sz="1200" spc="3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==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200" spc="372">
                <a:solidFill>
                  <a:srgbClr val="098658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&amp;&amp;</a:t>
            </a:r>
            <a:r>
              <a:rPr sz="1200" spc="3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b3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[block][i]</a:t>
            </a:r>
            <a:r>
              <a:rPr sz="1200" spc="3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1200" spc="10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OGVTMW+DengXian Regular"/>
                <a:cs typeface="OGVTMW+DengXian Regular"/>
              </a:rPr>
              <a:t>合法性判断</a:t>
            </a:r>
          </a:p>
          <a:p>
            <a:pPr marL="336803" marR="0">
              <a:lnSpc>
                <a:spcPts val="1405"/>
              </a:lnSpc>
              <a:spcBef>
                <a:spcPts val="36"/>
              </a:spcBef>
              <a:spcAft>
                <a:spcPct val="0"/>
              </a:spcAft>
            </a:pP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[x]</a:t>
            </a:r>
            <a:r>
              <a:rPr sz="1200" spc="3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i;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6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OGVTMW+DengXian Regular"/>
                <a:cs typeface="OGVTMW+DengXian Regular"/>
              </a:rPr>
              <a:t>记录放置位置</a:t>
            </a:r>
          </a:p>
          <a:p>
            <a:pPr marL="336803" marR="0">
              <a:lnSpc>
                <a:spcPts val="1405"/>
              </a:lnSpc>
              <a:spcBef>
                <a:spcPts val="84"/>
              </a:spcBef>
              <a:spcAft>
                <a:spcPct val="0"/>
              </a:spcAft>
            </a:pP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b1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[row][i]</a:t>
            </a:r>
            <a:r>
              <a:rPr sz="1200" spc="3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b2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[col][i]</a:t>
            </a:r>
            <a:r>
              <a:rPr sz="1200" spc="3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b3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[block][i]</a:t>
            </a:r>
            <a:r>
              <a:rPr sz="1200" spc="3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OGVTMW+DengXian Regular"/>
                <a:cs typeface="OGVTMW+DengXian Regular"/>
              </a:rPr>
              <a:t>占位</a:t>
            </a:r>
          </a:p>
          <a:p>
            <a:pPr marL="336803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dfs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(x</a:t>
            </a:r>
            <a:r>
              <a:rPr sz="1200" spc="3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69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OGVTMW+DengXian Regular"/>
                <a:cs typeface="OGVTMW+DengXian Regular"/>
              </a:rPr>
              <a:t>下一层递归</a:t>
            </a:r>
          </a:p>
          <a:p>
            <a:pPr marL="336803" marR="0">
              <a:lnSpc>
                <a:spcPts val="1405"/>
              </a:lnSpc>
              <a:spcBef>
                <a:spcPts val="85"/>
              </a:spcBef>
              <a:spcAft>
                <a:spcPct val="0"/>
              </a:spcAft>
            </a:pP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b1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[row][i]</a:t>
            </a:r>
            <a:r>
              <a:rPr sz="1200" spc="3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b2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[col][i]</a:t>
            </a:r>
            <a:r>
              <a:rPr sz="1200" spc="3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b3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[block][i]</a:t>
            </a:r>
            <a:r>
              <a:rPr sz="1200" spc="3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OGVTMW+DengXian Regular"/>
                <a:cs typeface="OGVTMW+DengXian Regular"/>
              </a:rPr>
              <a:t>取消占位</a:t>
            </a:r>
          </a:p>
          <a:p>
            <a:pPr marL="0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86358" y="5932334"/>
            <a:ext cx="236190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2853182" y="748134"/>
            <a:ext cx="3584828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四阶数独：详细分析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409961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WBJLTF+DengXian Regular"/>
                <a:cs typeface="WBJLTF+DengXian Regular"/>
              </a:rPr>
              <a:t>细节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DWCVQG+DengXian Regular"/>
                <a:cs typeface="DWCVQG+DengXian Regular"/>
              </a:rPr>
              <a:t>1</a:t>
            </a:r>
            <a:r>
              <a:rPr sz="2100">
                <a:solidFill>
                  <a:srgbClr val="ED7D31"/>
                </a:solidFill>
                <a:latin typeface="WBJLTF+DengXian Regular"/>
                <a:cs typeface="WBJLTF+DengXian Regular"/>
              </a:rPr>
              <a:t>：</a:t>
            </a:r>
            <a:r>
              <a:rPr sz="2100">
                <a:solidFill>
                  <a:srgbClr val="2E75B6"/>
                </a:solidFill>
                <a:latin typeface="WBJLTF+DengXian Regular"/>
                <a:cs typeface="WBJLTF+DengXian Regular"/>
              </a:rPr>
              <a:t>如何保证放置方法合法？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73366" y="3426605"/>
            <a:ext cx="1588007" cy="493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WBJLTF+DengXian Regular"/>
                <a:cs typeface="WBJLTF+DengXian Regular"/>
              </a:rPr>
              <a:t>小提示：从</a:t>
            </a:r>
            <a:r>
              <a:rPr sz="1600" spc="5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2E75B6"/>
                </a:solidFill>
                <a:latin typeface="DWCVQG+DengXian Regular"/>
                <a:cs typeface="DWCVQG+DengXian Regular"/>
              </a:rPr>
              <a:t>0 </a:t>
            </a:r>
            <a:r>
              <a:rPr sz="1600">
                <a:solidFill>
                  <a:srgbClr val="2E75B6"/>
                </a:solidFill>
                <a:latin typeface="WBJLTF+DengXian Regular"/>
                <a:cs typeface="WBJLTF+DengXian Regular"/>
              </a:rPr>
              <a:t>开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WBJLTF+DengXian Regular"/>
                <a:cs typeface="WBJLTF+DengXian Regular"/>
              </a:rPr>
              <a:t>始编号有惊喜</a:t>
            </a:r>
            <a:r>
              <a:rPr sz="1600">
                <a:solidFill>
                  <a:srgbClr val="2E75B6"/>
                </a:solidFill>
                <a:latin typeface="DWCVQG+DengXian Regular"/>
                <a:cs typeface="DWCVQG+DengXian Regular"/>
              </a:rPr>
              <a:t>~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4158225"/>
            <a:ext cx="5759499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WBJLTF+DengXian Regular"/>
                <a:cs typeface="WBJLTF+DengXian Regular"/>
              </a:rPr>
              <a:t>如图，可以构造方格编号与行列号之间的关系。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4631166"/>
            <a:ext cx="7505116" cy="1261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WBJLTF+DengXian Regular"/>
                <a:cs typeface="WBJLTF+DengXian Regular"/>
              </a:rPr>
              <a:t>使用三个数组</a:t>
            </a:r>
            <a:r>
              <a:rPr sz="2100">
                <a:solidFill>
                  <a:srgbClr val="2E75B6"/>
                </a:solidFill>
                <a:latin typeface="DWCVQG+DengXian Regular"/>
                <a:cs typeface="DWCVQG+DengXian Regular"/>
              </a:rPr>
              <a:t>b1</a:t>
            </a:r>
            <a:r>
              <a:rPr sz="2100">
                <a:solidFill>
                  <a:srgbClr val="2E75B6"/>
                </a:solidFill>
                <a:latin typeface="WBJLTF+DengXian Regular"/>
                <a:cs typeface="WBJLTF+DengXian Regular"/>
              </a:rPr>
              <a:t>、</a:t>
            </a:r>
            <a:r>
              <a:rPr sz="2100">
                <a:solidFill>
                  <a:srgbClr val="2E75B6"/>
                </a:solidFill>
                <a:latin typeface="DWCVQG+DengXian Regular"/>
                <a:cs typeface="DWCVQG+DengXian Regular"/>
              </a:rPr>
              <a:t>b2</a:t>
            </a:r>
            <a:r>
              <a:rPr sz="2100">
                <a:solidFill>
                  <a:srgbClr val="2E75B6"/>
                </a:solidFill>
                <a:latin typeface="WBJLTF+DengXian Regular"/>
                <a:cs typeface="WBJLTF+DengXian Regular"/>
              </a:rPr>
              <a:t>、</a:t>
            </a:r>
            <a:r>
              <a:rPr sz="2100">
                <a:solidFill>
                  <a:srgbClr val="2E75B6"/>
                </a:solidFill>
                <a:latin typeface="DWCVQG+DengXian Regular"/>
                <a:cs typeface="DWCVQG+DengXian Regular"/>
              </a:rPr>
              <a:t>b3</a:t>
            </a:r>
            <a:r>
              <a:rPr sz="2100">
                <a:solidFill>
                  <a:srgbClr val="2E75B6"/>
                </a:solidFill>
                <a:latin typeface="WBJLTF+DengXian Regular"/>
                <a:cs typeface="WBJLTF+DengXian Regular"/>
              </a:rPr>
              <a:t>。</a:t>
            </a:r>
            <a:r>
              <a:rPr sz="2100">
                <a:solidFill>
                  <a:srgbClr val="2E75B6"/>
                </a:solidFill>
                <a:latin typeface="DWCVQG+DengXian Regular"/>
                <a:cs typeface="DWCVQG+DengXian Regular"/>
              </a:rPr>
              <a:t>b1[i][j]</a:t>
            </a:r>
            <a:r>
              <a:rPr sz="2100" spc="44">
                <a:solidFill>
                  <a:srgbClr val="2E75B6"/>
                </a:solidFill>
                <a:latin typeface="DWCVQG+DengXian Regular"/>
                <a:cs typeface="DWCVQG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WBJLTF+DengXian Regular"/>
                <a:cs typeface="WBJLTF+DengXian Regular"/>
              </a:rPr>
              <a:t>表示</a:t>
            </a:r>
            <a:r>
              <a:rPr sz="2100">
                <a:solidFill>
                  <a:srgbClr val="ED7D31"/>
                </a:solidFill>
                <a:latin typeface="WBJLTF+DengXian Regular"/>
                <a:cs typeface="WBJLTF+DengXian Regular"/>
              </a:rPr>
              <a:t>第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DWCVQG+DengXian Regular"/>
                <a:cs typeface="DWCVQG+DengXian Regular"/>
              </a:rPr>
              <a:t>i</a:t>
            </a:r>
            <a:r>
              <a:rPr sz="2100" spc="11">
                <a:solidFill>
                  <a:srgbClr val="ED7D31"/>
                </a:solidFill>
                <a:latin typeface="DWCVQG+DengXian Regular"/>
                <a:cs typeface="DWCVQG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WBJLTF+DengXian Regular"/>
                <a:cs typeface="WBJLTF+DengXian Regular"/>
              </a:rPr>
              <a:t>行</a:t>
            </a:r>
            <a:r>
              <a:rPr sz="2100">
                <a:solidFill>
                  <a:srgbClr val="2E75B6"/>
                </a:solidFill>
                <a:latin typeface="WBJLTF+DengXian Regular"/>
                <a:cs typeface="WBJLTF+DengXian Regular"/>
              </a:rPr>
              <a:t>是否已经存在</a:t>
            </a:r>
            <a:r>
              <a:rPr sz="2100" spc="2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DWCVQG+DengXian Regular"/>
                <a:cs typeface="DWCVQG+DengXian Regular"/>
              </a:rPr>
              <a:t>j</a:t>
            </a:r>
            <a:r>
              <a:rPr sz="2100">
                <a:solidFill>
                  <a:srgbClr val="2E75B6"/>
                </a:solidFill>
                <a:latin typeface="WBJLTF+DengXian Regular"/>
                <a:cs typeface="WBJLTF+DengXian Regular"/>
              </a:rPr>
              <a:t>。</a:t>
            </a:r>
          </a:p>
          <a:p>
            <a:pPr marL="0" marR="0">
              <a:lnSpc>
                <a:spcPts val="2188"/>
              </a:lnSpc>
              <a:spcBef>
                <a:spcPts val="15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WBJLTF+DengXian Regular"/>
                <a:cs typeface="WBJLTF+DengXian Regular"/>
              </a:rPr>
              <a:t>类似地，</a:t>
            </a:r>
            <a:r>
              <a:rPr sz="2100">
                <a:solidFill>
                  <a:srgbClr val="2E75B6"/>
                </a:solidFill>
                <a:latin typeface="DWCVQG+DengXian Regular"/>
                <a:cs typeface="DWCVQG+DengXian Regular"/>
              </a:rPr>
              <a:t>b2</a:t>
            </a:r>
            <a:r>
              <a:rPr sz="2100">
                <a:solidFill>
                  <a:srgbClr val="2E75B6"/>
                </a:solidFill>
                <a:latin typeface="WBJLTF+DengXian Regular"/>
                <a:cs typeface="WBJLTF+DengXian Regular"/>
              </a:rPr>
              <a:t>、</a:t>
            </a:r>
            <a:r>
              <a:rPr sz="2100">
                <a:solidFill>
                  <a:srgbClr val="2E75B6"/>
                </a:solidFill>
                <a:latin typeface="DWCVQG+DengXian Regular"/>
                <a:cs typeface="DWCVQG+DengXian Regular"/>
              </a:rPr>
              <a:t>b3</a:t>
            </a:r>
            <a:r>
              <a:rPr sz="2100">
                <a:solidFill>
                  <a:srgbClr val="2E75B6"/>
                </a:solidFill>
                <a:latin typeface="WBJLTF+DengXian Regular"/>
                <a:cs typeface="WBJLTF+DengXian Regular"/>
              </a:rPr>
              <a:t>分别表示</a:t>
            </a:r>
            <a:r>
              <a:rPr sz="2100">
                <a:solidFill>
                  <a:srgbClr val="ED7D31"/>
                </a:solidFill>
                <a:latin typeface="WBJLTF+DengXian Regular"/>
                <a:cs typeface="WBJLTF+DengXian Regular"/>
              </a:rPr>
              <a:t>第</a:t>
            </a:r>
            <a:r>
              <a:rPr sz="2100" spc="63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DWCVQG+DengXian Regular"/>
                <a:cs typeface="DWCVQG+DengXian Regular"/>
              </a:rPr>
              <a:t>i</a:t>
            </a:r>
            <a:r>
              <a:rPr sz="2100" spc="11">
                <a:solidFill>
                  <a:srgbClr val="ED7D31"/>
                </a:solidFill>
                <a:latin typeface="DWCVQG+DengXian Regular"/>
                <a:cs typeface="DWCVQG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WBJLTF+DengXian Regular"/>
                <a:cs typeface="WBJLTF+DengXian Regular"/>
              </a:rPr>
              <a:t>列</a:t>
            </a:r>
            <a:r>
              <a:rPr sz="2100">
                <a:solidFill>
                  <a:srgbClr val="2E75B6"/>
                </a:solidFill>
                <a:latin typeface="WBJLTF+DengXian Regular"/>
                <a:cs typeface="WBJLTF+DengXian Regular"/>
              </a:rPr>
              <a:t>、</a:t>
            </a:r>
            <a:r>
              <a:rPr sz="2100">
                <a:solidFill>
                  <a:srgbClr val="ED7D31"/>
                </a:solidFill>
                <a:latin typeface="WBJLTF+DengXian Regular"/>
                <a:cs typeface="WBJLTF+DengXian Regular"/>
              </a:rPr>
              <a:t>第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DWCVQG+DengXian Regular"/>
                <a:cs typeface="DWCVQG+DengXian Regular"/>
              </a:rPr>
              <a:t>i </a:t>
            </a:r>
            <a:r>
              <a:rPr sz="2100">
                <a:solidFill>
                  <a:srgbClr val="ED7D31"/>
                </a:solidFill>
                <a:latin typeface="WBJLTF+DengXian Regular"/>
                <a:cs typeface="WBJLTF+DengXian Regular"/>
              </a:rPr>
              <a:t>块</a:t>
            </a:r>
            <a:r>
              <a:rPr sz="2100">
                <a:solidFill>
                  <a:srgbClr val="2E75B6"/>
                </a:solidFill>
                <a:latin typeface="WBJLTF+DengXian Regular"/>
                <a:cs typeface="WBJLTF+DengXian Regular"/>
              </a:rPr>
              <a:t>是否已经存在</a:t>
            </a:r>
            <a:r>
              <a:rPr sz="2100" spc="5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DWCVQG+DengXian Regular"/>
                <a:cs typeface="DWCVQG+DengXian Regular"/>
              </a:rPr>
              <a:t>j</a:t>
            </a:r>
            <a:r>
              <a:rPr sz="2100">
                <a:solidFill>
                  <a:srgbClr val="2E75B6"/>
                </a:solidFill>
                <a:latin typeface="WBJLTF+DengXian Regular"/>
                <a:cs typeface="WBJLTF+DengXian Regular"/>
              </a:rPr>
              <a:t>。</a:t>
            </a:r>
          </a:p>
          <a:p>
            <a:pPr marL="0" marR="0">
              <a:lnSpc>
                <a:spcPts val="2188"/>
              </a:lnSpc>
              <a:spcBef>
                <a:spcPts val="1534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WBJLTF+DengXian Regular"/>
                <a:cs typeface="WBJLTF+DengXian Regular"/>
              </a:rPr>
              <a:t>方案合法，当且仅当新数与现有的</a:t>
            </a:r>
            <a:r>
              <a:rPr sz="2100" spc="5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DWCVQG+DengXian Regular"/>
                <a:cs typeface="DWCVQG+DengXian Regular"/>
              </a:rPr>
              <a:t>b1</a:t>
            </a:r>
            <a:r>
              <a:rPr sz="2100">
                <a:solidFill>
                  <a:srgbClr val="2E75B6"/>
                </a:solidFill>
                <a:latin typeface="WBJLTF+DengXian Regular"/>
                <a:cs typeface="WBJLTF+DengXian Regular"/>
              </a:rPr>
              <a:t>、</a:t>
            </a:r>
            <a:r>
              <a:rPr sz="2100">
                <a:solidFill>
                  <a:srgbClr val="2E75B6"/>
                </a:solidFill>
                <a:latin typeface="DWCVQG+DengXian Regular"/>
                <a:cs typeface="DWCVQG+DengXian Regular"/>
              </a:rPr>
              <a:t>b2</a:t>
            </a:r>
            <a:r>
              <a:rPr sz="2100">
                <a:solidFill>
                  <a:srgbClr val="2E75B6"/>
                </a:solidFill>
                <a:latin typeface="WBJLTF+DengXian Regular"/>
                <a:cs typeface="WBJLTF+DengXian Regular"/>
              </a:rPr>
              <a:t>、</a:t>
            </a:r>
            <a:r>
              <a:rPr sz="2100">
                <a:solidFill>
                  <a:srgbClr val="2E75B6"/>
                </a:solidFill>
                <a:latin typeface="DWCVQG+DengXian Regular"/>
                <a:cs typeface="DWCVQG+DengXian Regular"/>
              </a:rPr>
              <a:t>b3</a:t>
            </a:r>
            <a:r>
              <a:rPr sz="2100" spc="30">
                <a:solidFill>
                  <a:srgbClr val="2E75B6"/>
                </a:solidFill>
                <a:latin typeface="DWCVQG+DengXian Regular"/>
                <a:cs typeface="DWCVQG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WBJLTF+DengXian Regular"/>
                <a:cs typeface="WBJLTF+DengXian Regular"/>
              </a:rPr>
              <a:t>不冲突！</a:t>
            </a: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2853182" y="748134"/>
            <a:ext cx="3584828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四阶数独：详细分析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1702"/>
            <a:ext cx="7821998" cy="320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FBFMDH+DengXian Regular"/>
                <a:cs typeface="FBFMDH+DengXian Regular"/>
              </a:rPr>
              <a:t>细节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IKJRVV+DengXian Regular"/>
                <a:cs typeface="IKJRVV+DengXian Regular"/>
              </a:rPr>
              <a:t>2</a:t>
            </a:r>
            <a:r>
              <a:rPr sz="2100">
                <a:solidFill>
                  <a:srgbClr val="ED7D31"/>
                </a:solidFill>
                <a:latin typeface="FBFMDH+DengXian Regular"/>
                <a:cs typeface="FBFMDH+DengXian Regular"/>
              </a:rPr>
              <a:t>：</a:t>
            </a:r>
            <a:r>
              <a:rPr sz="2100">
                <a:solidFill>
                  <a:srgbClr val="2E75B6"/>
                </a:solidFill>
                <a:latin typeface="FBFMDH+DengXian Regular"/>
                <a:cs typeface="FBFMDH+DengXian Regular"/>
              </a:rPr>
              <a:t>递归是如何进行的？观察前几步的操作：</a:t>
            </a:r>
            <a:r>
              <a:rPr sz="2100" spc="75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ED7D31"/>
                </a:solidFill>
                <a:latin typeface="FBFMDH+DengXian Regular"/>
                <a:cs typeface="FBFMDH+DengXian Regular"/>
              </a:rPr>
              <a:t>请翻至课本</a:t>
            </a:r>
            <a:r>
              <a:rPr sz="1800" spc="42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ED7D31"/>
                </a:solidFill>
                <a:latin typeface="IKJRVV+DengXian Regular"/>
                <a:cs typeface="IKJRVV+DengXian Regular"/>
              </a:rPr>
              <a:t>P188</a:t>
            </a: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2853182" y="748134"/>
            <a:ext cx="3584828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四阶数独：详细分析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569981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PCKWEM+DengXian Regular"/>
                <a:cs typeface="PCKWEM+DengXian Regular"/>
              </a:rPr>
              <a:t>细节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AAVLKB+DengXian Regular"/>
                <a:cs typeface="AAVLKB+DengXian Regular"/>
              </a:rPr>
              <a:t>3</a:t>
            </a:r>
            <a:r>
              <a:rPr sz="2100">
                <a:solidFill>
                  <a:srgbClr val="ED7D31"/>
                </a:solidFill>
                <a:latin typeface="PCKWEM+DengXian Regular"/>
                <a:cs typeface="PCKWEM+DengXian Regular"/>
              </a:rPr>
              <a:t>：</a:t>
            </a:r>
            <a:r>
              <a:rPr sz="2100">
                <a:solidFill>
                  <a:srgbClr val="2E75B6"/>
                </a:solidFill>
                <a:latin typeface="PCKWEM+DengXian Regular"/>
                <a:cs typeface="PCKWEM+DengXian Regular"/>
              </a:rPr>
              <a:t>为什么函数返回后就能回到上一状态？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8331"/>
            <a:ext cx="708754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CKWEM+DengXian Regular"/>
                <a:cs typeface="PCKWEM+DengXian Regular"/>
              </a:rPr>
              <a:t>如果所有方法枚举完毕，则这条路已经死胡同，需要</a:t>
            </a:r>
            <a:r>
              <a:rPr sz="2100">
                <a:solidFill>
                  <a:srgbClr val="ED7D31"/>
                </a:solidFill>
                <a:latin typeface="PCKWEM+DengXian Regular"/>
                <a:cs typeface="PCKWEM+DengXian Regular"/>
              </a:rPr>
              <a:t>回溯</a:t>
            </a:r>
            <a:r>
              <a:rPr sz="2100">
                <a:solidFill>
                  <a:srgbClr val="2E75B6"/>
                </a:solidFill>
                <a:latin typeface="PCKWEM+DengXian Regular"/>
                <a:cs typeface="PCKWEM+DengXian Regular"/>
              </a:rPr>
              <a:t>！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1131" y="2770525"/>
            <a:ext cx="267485" cy="209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PCKWEM+DengXian Regular"/>
                <a:cs typeface="PCKWEM+DengXian Regular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48123" y="3030749"/>
            <a:ext cx="532667" cy="209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AVLKB+DengXian Regular"/>
                <a:cs typeface="AAVLKB+DengXian Regular"/>
              </a:rPr>
              <a:t>dfs(x)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01105" y="3030749"/>
            <a:ext cx="532668" cy="209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AVLKB+DengXian Regular"/>
                <a:cs typeface="AAVLKB+DengXian Regular"/>
              </a:rPr>
              <a:t>dfs(x)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03871" y="3030749"/>
            <a:ext cx="532668" cy="209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AVLKB+DengXian Regular"/>
                <a:cs typeface="AAVLKB+DengXian Regular"/>
              </a:rPr>
              <a:t>dfs(x)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1131" y="3115585"/>
            <a:ext cx="834827" cy="124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</a:pPr>
            <a:r>
              <a:rPr sz="1300" b="1">
                <a:solidFill>
                  <a:srgbClr val="000000"/>
                </a:solidFill>
                <a:latin typeface="DengXian"/>
                <a:cs typeface="DengXian"/>
              </a:rPr>
              <a:t>b[..][..]=1</a:t>
            </a:r>
          </a:p>
          <a:p>
            <a:pPr marL="0" marR="0">
              <a:lnSpc>
                <a:spcPts val="1350"/>
              </a:lnSpc>
              <a:spcBef>
                <a:spcPts val="1315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AVLKB+DengXian Regular"/>
                <a:cs typeface="AAVLKB+DengXian Regular"/>
              </a:rPr>
              <a:t>dfs(x+1)</a:t>
            </a:r>
          </a:p>
          <a:p>
            <a:pPr marL="0" marR="0">
              <a:lnSpc>
                <a:spcPts val="1350"/>
              </a:lnSpc>
              <a:spcBef>
                <a:spcPts val="1316"/>
              </a:spcBef>
              <a:spcAft>
                <a:spcPct val="0"/>
              </a:spcAft>
            </a:pPr>
            <a:r>
              <a:rPr sz="1300" b="1">
                <a:solidFill>
                  <a:srgbClr val="000000"/>
                </a:solidFill>
                <a:latin typeface="DengXian"/>
                <a:cs typeface="DengXian"/>
              </a:rPr>
              <a:t>b[..][..]=0</a:t>
            </a:r>
          </a:p>
          <a:p>
            <a:pPr marL="0" marR="0">
              <a:lnSpc>
                <a:spcPts val="1352"/>
              </a:lnSpc>
              <a:spcBef>
                <a:spcPts val="1312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PCKWEM+DengXian Regular"/>
                <a:cs typeface="PCKWEM+DengXian Regular"/>
              </a:rPr>
              <a:t>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01105" y="3463946"/>
            <a:ext cx="728763" cy="209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AVLKB+DengXian Regular"/>
                <a:cs typeface="AAVLKB+DengXian Regular"/>
              </a:rPr>
              <a:t>dfs(x+1)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499" y="4631166"/>
            <a:ext cx="7620000" cy="1261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CKWEM+DengXian Regular"/>
                <a:cs typeface="PCKWEM+DengXian Regular"/>
              </a:rPr>
              <a:t>计算机运行函数时，为每一个子函数都分配了一片</a:t>
            </a:r>
            <a:r>
              <a:rPr sz="2100">
                <a:solidFill>
                  <a:srgbClr val="ED7D31"/>
                </a:solidFill>
                <a:latin typeface="PCKWEM+DengXian Regular"/>
                <a:cs typeface="PCKWEM+DengXian Regular"/>
              </a:rPr>
              <a:t>栈空间</a:t>
            </a:r>
            <a:r>
              <a:rPr sz="2100">
                <a:solidFill>
                  <a:srgbClr val="2E75B6"/>
                </a:solidFill>
                <a:latin typeface="PCKWEM+DengXian Regular"/>
                <a:cs typeface="PCKWEM+DengXian Regular"/>
              </a:rPr>
              <a:t>。</a:t>
            </a:r>
          </a:p>
          <a:p>
            <a:pPr marL="0" marR="0">
              <a:lnSpc>
                <a:spcPts val="2188"/>
              </a:lnSpc>
              <a:spcBef>
                <a:spcPts val="15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CKWEM+DengXian Regular"/>
                <a:cs typeface="PCKWEM+DengXian Regular"/>
              </a:rPr>
              <a:t>当回溯到上层时，下层的内容会离开栈，从而恢复上层的状态。</a:t>
            </a:r>
          </a:p>
          <a:p>
            <a:pPr marL="0" marR="0">
              <a:lnSpc>
                <a:spcPts val="2188"/>
              </a:lnSpc>
              <a:spcBef>
                <a:spcPts val="1534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CKWEM+DengXian Regular"/>
                <a:cs typeface="PCKWEM+DengXian Regular"/>
              </a:rPr>
              <a:t>注意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AAVLKB+DengXian Regular"/>
                <a:cs typeface="AAVLKB+DengXian Regular"/>
              </a:rPr>
              <a:t>b </a:t>
            </a:r>
            <a:r>
              <a:rPr sz="2100">
                <a:solidFill>
                  <a:srgbClr val="2E75B6"/>
                </a:solidFill>
                <a:latin typeface="PCKWEM+DengXian Regular"/>
                <a:cs typeface="PCKWEM+DengXian Regular"/>
              </a:rPr>
              <a:t>是</a:t>
            </a:r>
            <a:r>
              <a:rPr sz="2100">
                <a:solidFill>
                  <a:srgbClr val="ED7D31"/>
                </a:solidFill>
                <a:latin typeface="PCKWEM+DengXian Regular"/>
                <a:cs typeface="PCKWEM+DengXian Regular"/>
              </a:rPr>
              <a:t>全局数组</a:t>
            </a:r>
            <a:r>
              <a:rPr sz="2100">
                <a:solidFill>
                  <a:srgbClr val="2E75B6"/>
                </a:solidFill>
                <a:latin typeface="PCKWEM+DengXian Regular"/>
                <a:cs typeface="PCKWEM+DengXian Regular"/>
              </a:rPr>
              <a:t>，并不能随着出栈恢复，需要</a:t>
            </a:r>
            <a:r>
              <a:rPr sz="2100">
                <a:solidFill>
                  <a:srgbClr val="ED7D31"/>
                </a:solidFill>
                <a:latin typeface="PCKWEM+DengXian Regular"/>
                <a:cs typeface="PCKWEM+DengXian Regular"/>
              </a:rPr>
              <a:t>手动清理</a:t>
            </a:r>
            <a:r>
              <a:rPr sz="2100">
                <a:solidFill>
                  <a:srgbClr val="2E75B6"/>
                </a:solidFill>
                <a:latin typeface="PCKWEM+DengXian Regular"/>
                <a:cs typeface="PCKWEM+DengXian Regular"/>
              </a:rPr>
              <a:t>！</a:t>
            </a: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四阶数独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620559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QOJMLJ+DengXian Regular"/>
                <a:cs typeface="QOJMLJ+DengXian Regular"/>
              </a:rPr>
              <a:t>引入递归法后，需要枚举</a:t>
            </a:r>
            <a:r>
              <a:rPr sz="2100">
                <a:solidFill>
                  <a:srgbClr val="ED7D31"/>
                </a:solidFill>
                <a:latin typeface="QOJMLJ+DengXian Regular"/>
                <a:cs typeface="QOJMLJ+DengXian Regular"/>
              </a:rPr>
              <a:t>状态数量</a:t>
            </a:r>
            <a:r>
              <a:rPr sz="2100">
                <a:solidFill>
                  <a:srgbClr val="2E75B6"/>
                </a:solidFill>
                <a:latin typeface="QOJMLJ+DengXian Regular"/>
                <a:cs typeface="QOJMLJ+DengXian Regular"/>
              </a:rPr>
              <a:t>级别，相对于枚举排列并没有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QOJMLJ+DengXian Regular"/>
                <a:cs typeface="QOJMLJ+DengXian Regular"/>
              </a:rPr>
              <a:t>实质性的提升。因为都是</a:t>
            </a:r>
            <a:r>
              <a:rPr sz="2100">
                <a:solidFill>
                  <a:srgbClr val="ED7D31"/>
                </a:solidFill>
                <a:latin typeface="QOJMLJ+DengXian Regular"/>
                <a:cs typeface="QOJMLJ+DengXian Regular"/>
              </a:rPr>
              <a:t>指数级</a:t>
            </a:r>
            <a:r>
              <a:rPr sz="2100">
                <a:solidFill>
                  <a:srgbClr val="2E75B6"/>
                </a:solidFill>
                <a:latin typeface="QOJMLJ+DengXian Regular"/>
                <a:cs typeface="QOJMLJ+DengXian Regular"/>
              </a:rPr>
              <a:t>（每次选择都有</a:t>
            </a:r>
            <a:r>
              <a:rPr sz="2100" spc="5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KRMKJI+DengXian Regular"/>
                <a:cs typeface="KRMKJI+DengXian Regular"/>
              </a:rPr>
              <a:t>4</a:t>
            </a:r>
            <a:r>
              <a:rPr sz="2100" spc="10">
                <a:solidFill>
                  <a:srgbClr val="2E75B6"/>
                </a:solidFill>
                <a:latin typeface="KRMKJI+DengXian Regular"/>
                <a:cs typeface="KRMKJI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QOJMLJ+DengXian Regular"/>
                <a:cs typeface="QOJMLJ+DengXian Regular"/>
              </a:rPr>
              <a:t>个）。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588371"/>
            <a:ext cx="7887640" cy="78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QOJMLJ+DengXian Regular"/>
                <a:cs typeface="QOJMLJ+DengXian Regular"/>
              </a:rPr>
              <a:t>但是由于删除了大量无需计算的状态，</a:t>
            </a:r>
            <a:r>
              <a:rPr sz="2100">
                <a:solidFill>
                  <a:srgbClr val="ED7D31"/>
                </a:solidFill>
                <a:latin typeface="QOJMLJ+DengXian Regular"/>
                <a:cs typeface="QOJMLJ+DengXian Regular"/>
              </a:rPr>
              <a:t>运行时间</a:t>
            </a:r>
            <a:r>
              <a:rPr sz="2100">
                <a:solidFill>
                  <a:srgbClr val="2E75B6"/>
                </a:solidFill>
                <a:latin typeface="QOJMLJ+DengXian Regular"/>
                <a:cs typeface="QOJMLJ+DengXian Regular"/>
              </a:rPr>
              <a:t>会有明显的提升。</a:t>
            </a:r>
          </a:p>
          <a:p>
            <a:pPr marL="0" marR="0">
              <a:lnSpc>
                <a:spcPts val="2188"/>
              </a:lnSpc>
              <a:spcBef>
                <a:spcPts val="1534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QOJMLJ+DengXian Regular"/>
                <a:cs typeface="QOJMLJ+DengXian Regular"/>
              </a:rPr>
              <a:t>回溯法的基本模板如下：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2292" y="3666391"/>
            <a:ext cx="5172931" cy="460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400" spc="456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dfs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7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k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43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400">
                <a:solidFill>
                  <a:srgbClr val="008000"/>
                </a:solidFill>
                <a:latin typeface="QOJMLJ+DengXian Regular"/>
                <a:cs typeface="QOJMLJ+DengXian Regular"/>
              </a:rPr>
              <a:t>代表递归层数，或者说要填第几个空</a:t>
            </a:r>
          </a:p>
          <a:p>
            <a:pPr marL="393496" marR="0">
              <a:lnSpc>
                <a:spcPts val="1643"/>
              </a:lnSpc>
              <a:spcBef>
                <a:spcPts val="88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400" spc="442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00"/>
                </a:solidFill>
                <a:latin typeface="QOJMLJ+DengXian Regular"/>
                <a:cs typeface="QOJMLJ+DengXian Regular"/>
              </a:rPr>
              <a:t>所有空已经填完了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98930" y="4093772"/>
            <a:ext cx="1954647" cy="461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523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QOJMLJ+DengXian Regular"/>
                <a:cs typeface="QOJMLJ+DengXian Regular"/>
              </a:rPr>
              <a:t>判断最优解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/</a:t>
            </a:r>
            <a:r>
              <a:rPr sz="1400">
                <a:solidFill>
                  <a:srgbClr val="000000"/>
                </a:solidFill>
                <a:latin typeface="QOJMLJ+DengXian Regular"/>
                <a:cs typeface="QOJMLJ+DengXian Regular"/>
              </a:rPr>
              <a:t>记录答案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98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27269" y="4261892"/>
            <a:ext cx="3400348" cy="981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OJMLJ+DengXian Regular"/>
                <a:cs typeface="QOJMLJ+DengXian Regular"/>
              </a:rPr>
              <a:t>算法竞赛中，如果无法找到</a:t>
            </a:r>
            <a:r>
              <a:rPr sz="1600">
                <a:solidFill>
                  <a:srgbClr val="ED7D31"/>
                </a:solidFill>
                <a:latin typeface="QOJMLJ+DengXian Regular"/>
                <a:cs typeface="QOJMLJ+DengXian Regular"/>
              </a:rPr>
              <a:t>高效</a:t>
            </a:r>
            <a:r>
              <a:rPr sz="1600">
                <a:solidFill>
                  <a:srgbClr val="2E75B6"/>
                </a:solidFill>
                <a:latin typeface="QOJMLJ+DengXian Regular"/>
                <a:cs typeface="QOJMLJ+DengXian Regular"/>
              </a:rPr>
              <a:t>求解</a:t>
            </a:r>
          </a:p>
          <a:p>
            <a:pPr marL="0" marR="0">
              <a:lnSpc>
                <a:spcPts val="1663"/>
              </a:lnSpc>
              <a:spcBef>
                <a:spcPts val="208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OJMLJ+DengXian Regular"/>
                <a:cs typeface="QOJMLJ+DengXian Regular"/>
              </a:rPr>
              <a:t>的方法（如贪心、递推、动态规划、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OJMLJ+DengXian Regular"/>
                <a:cs typeface="QOJMLJ+DengXian Regular"/>
              </a:rPr>
              <a:t>公式推导等），使用搜索也可以解决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OJMLJ+DengXian Regular"/>
                <a:cs typeface="QOJMLJ+DengXian Regular"/>
              </a:rPr>
              <a:t>一些规模较小的情况。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05788" y="4522016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05788" y="4733852"/>
            <a:ext cx="3176845" cy="888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400" spc="454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00"/>
                </a:solidFill>
                <a:latin typeface="QOJMLJ+DengXian Regular"/>
                <a:cs typeface="QOJMLJ+DengXian Regular"/>
              </a:rPr>
              <a:t>枚举这个空能填的选项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394665" marR="0">
              <a:lnSpc>
                <a:spcPts val="1646"/>
              </a:lnSpc>
              <a:spcBef>
                <a:spcPts val="83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400" spc="430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00"/>
                </a:solidFill>
                <a:latin typeface="QOJMLJ+DengXian Regular"/>
                <a:cs typeface="QOJMLJ+DengXian Regular"/>
              </a:rPr>
              <a:t>这个选项是合法的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787857" marR="0">
              <a:lnSpc>
                <a:spcPts val="1643"/>
              </a:lnSpc>
              <a:spcBef>
                <a:spcPts val="87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QOJMLJ+DengXian Regular"/>
                <a:cs typeface="QOJMLJ+DengXian Regular"/>
              </a:rPr>
              <a:t>记录下这个空（保存现场）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787857" marR="0">
              <a:lnSpc>
                <a:spcPts val="1643"/>
              </a:lnSpc>
              <a:spcBef>
                <a:spcPts val="98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dfs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(k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 spc="13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98930" y="5587546"/>
            <a:ext cx="2605395" cy="461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94715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QOJMLJ+DengXian Regular"/>
                <a:cs typeface="QOJMLJ+DengXian Regular"/>
              </a:rPr>
              <a:t>取消这个空（恢复现场）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98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96814" y="5748318"/>
            <a:ext cx="3192780" cy="736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OJMLJ+DengXian Regular"/>
                <a:cs typeface="QOJMLJ+DengXian Regular"/>
              </a:rPr>
              <a:t>但不管怎么说，时间复杂度往往是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ED7D31"/>
                </a:solidFill>
                <a:latin typeface="QOJMLJ+DengXian Regular"/>
                <a:cs typeface="QOJMLJ+DengXian Regular"/>
              </a:rPr>
              <a:t>指数</a:t>
            </a:r>
            <a:r>
              <a:rPr sz="1600">
                <a:solidFill>
                  <a:srgbClr val="2E75B6"/>
                </a:solidFill>
                <a:latin typeface="QOJMLJ+DengXian Regular"/>
                <a:cs typeface="QOJMLJ+DengXian Regular"/>
              </a:rPr>
              <a:t>级别的，效率相比于多项式时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OJMLJ+DengXian Regular"/>
                <a:cs typeface="QOJMLJ+DengXian Regular"/>
              </a:rPr>
              <a:t>间复杂度还是要低。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12292" y="6015790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996563" y="748134"/>
            <a:ext cx="1298447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八皇后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4944415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WDPUNK+DengXian Regular"/>
                <a:cs typeface="WDPUNK+DengXian Regular"/>
              </a:rPr>
              <a:t>例</a:t>
            </a:r>
            <a:r>
              <a:rPr sz="2100">
                <a:solidFill>
                  <a:srgbClr val="ED7D31"/>
                </a:solidFill>
                <a:latin typeface="JVQNLI+DengXian Regular"/>
                <a:cs typeface="JVQNLI+DengXian Regular"/>
              </a:rPr>
              <a:t>14.2</a:t>
            </a:r>
            <a:r>
              <a:rPr sz="2100" spc="37">
                <a:solidFill>
                  <a:srgbClr val="ED7D31"/>
                </a:solidFill>
                <a:latin typeface="JVQNLI+DengXian Regular"/>
                <a:cs typeface="JVQNLI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WDPUNK+DengXian Regular"/>
                <a:cs typeface="WDPUNK+DengXian Regular"/>
              </a:rPr>
              <a:t>（洛谷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JVQNLI+DengXian Regular"/>
                <a:cs typeface="JVQNLI+DengXian Regular"/>
              </a:rPr>
              <a:t>P1219</a:t>
            </a:r>
            <a:r>
              <a:rPr sz="2100">
                <a:solidFill>
                  <a:srgbClr val="ED7D31"/>
                </a:solidFill>
                <a:latin typeface="WDPUNK+DengXian Regular"/>
                <a:cs typeface="WDPUNK+DengXian Regular"/>
              </a:rPr>
              <a:t>，</a:t>
            </a:r>
            <a:r>
              <a:rPr sz="2100">
                <a:solidFill>
                  <a:srgbClr val="ED7D31"/>
                </a:solidFill>
                <a:latin typeface="JVQNLI+DengXian Regular"/>
                <a:cs typeface="JVQNLI+DengXian Regular"/>
              </a:rPr>
              <a:t>USACO Training</a:t>
            </a:r>
            <a:r>
              <a:rPr sz="2100">
                <a:solidFill>
                  <a:srgbClr val="ED7D31"/>
                </a:solidFill>
                <a:latin typeface="WDPUNK+DengXian Regular"/>
                <a:cs typeface="WDPUNK+DengXian 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8331"/>
            <a:ext cx="7728763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WDPUNK+DengXian Regular"/>
                <a:cs typeface="WDPUNK+DengXian Regular"/>
              </a:rPr>
              <a:t>在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JVQNLI+DengXian Regular"/>
                <a:cs typeface="JVQNLI+DengXian Regular"/>
              </a:rPr>
              <a:t>n</a:t>
            </a:r>
            <a:r>
              <a:rPr sz="2100">
                <a:solidFill>
                  <a:srgbClr val="2E75B6"/>
                </a:solidFill>
                <a:latin typeface="WDPUNK+DengXian Regular"/>
                <a:cs typeface="WDPUNK+DengXian Regular"/>
              </a:rPr>
              <a:t>×</a:t>
            </a:r>
            <a:r>
              <a:rPr sz="2100">
                <a:solidFill>
                  <a:srgbClr val="2E75B6"/>
                </a:solidFill>
                <a:latin typeface="JVQNLI+DengXian Regular"/>
                <a:cs typeface="JVQNLI+DengXian Regular"/>
              </a:rPr>
              <a:t>n</a:t>
            </a:r>
            <a:r>
              <a:rPr sz="2100" spc="-15">
                <a:solidFill>
                  <a:srgbClr val="2E75B6"/>
                </a:solidFill>
                <a:latin typeface="JVQNLI+DengXian Regular"/>
                <a:cs typeface="JVQNLI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WDPUNK+DengXian Regular"/>
                <a:cs typeface="WDPUNK+DengXian Regular"/>
              </a:rPr>
              <a:t>的国际象棋棋盘上放置</a:t>
            </a:r>
            <a:r>
              <a:rPr sz="2100" spc="5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JVQNLI+DengXian Regular"/>
                <a:cs typeface="JVQNLI+DengXian Regular"/>
              </a:rPr>
              <a:t>n </a:t>
            </a:r>
            <a:r>
              <a:rPr sz="2100">
                <a:solidFill>
                  <a:srgbClr val="2E75B6"/>
                </a:solidFill>
                <a:latin typeface="WDPUNK+DengXian Regular"/>
                <a:cs typeface="WDPUNK+DengXian Regular"/>
              </a:rPr>
              <a:t>个皇后使得她们互不攻击。皇后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WDPUNK+DengXian Regular"/>
                <a:cs typeface="WDPUNK+DengXian Regular"/>
              </a:rPr>
              <a:t>的攻击范围是同一行、同一列、在同斜线上的其他棋子。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3061192"/>
            <a:ext cx="5549442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VQNLI+DengXian Regular"/>
                <a:cs typeface="JVQNLI+DengXian Regular"/>
              </a:rPr>
              <a:t>n </a:t>
            </a:r>
            <a:r>
              <a:rPr sz="2100">
                <a:solidFill>
                  <a:srgbClr val="2E75B6"/>
                </a:solidFill>
                <a:latin typeface="WDPUNK+DengXian Regular"/>
                <a:cs typeface="WDPUNK+DengXian Regular"/>
              </a:rPr>
              <a:t>不超过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JVQNLI+DengXian Regular"/>
                <a:cs typeface="JVQNLI+DengXian Regular"/>
              </a:rPr>
              <a:t>13</a:t>
            </a:r>
            <a:r>
              <a:rPr sz="2100">
                <a:solidFill>
                  <a:srgbClr val="2E75B6"/>
                </a:solidFill>
                <a:latin typeface="WDPUNK+DengXian Regular"/>
                <a:cs typeface="WDPUNK+DengXian Regular"/>
              </a:rPr>
              <a:t>，求方案数，并输出前</a:t>
            </a:r>
            <a:r>
              <a:rPr sz="2100" spc="67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JVQNLI+DengXian Regular"/>
                <a:cs typeface="JVQNLI+DengXian Regular"/>
              </a:rPr>
              <a:t>3</a:t>
            </a:r>
            <a:r>
              <a:rPr sz="2100" spc="10">
                <a:solidFill>
                  <a:srgbClr val="2E75B6"/>
                </a:solidFill>
                <a:latin typeface="JVQNLI+DengXian Regular"/>
                <a:cs typeface="JVQNLI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WDPUNK+DengXian Regular"/>
                <a:cs typeface="WDPUNK+DengXian Regular"/>
              </a:rPr>
              <a:t>种放法。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7661" y="3667100"/>
            <a:ext cx="263841" cy="27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6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27625" y="3667100"/>
            <a:ext cx="1376361" cy="1006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6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2 4 6 1 3 5</a:t>
            </a:r>
          </a:p>
          <a:p>
            <a:pPr marL="0" marR="0">
              <a:lnSpc>
                <a:spcPts val="1868"/>
              </a:lnSpc>
              <a:spcBef>
                <a:spcPts val="1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3 6 2 5 1 4</a:t>
            </a:r>
          </a:p>
          <a:p>
            <a:pPr marL="0" marR="0">
              <a:lnSpc>
                <a:spcPts val="1868"/>
              </a:lnSpc>
              <a:spcBef>
                <a:spcPts val="1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4 1 5 2 6 3</a:t>
            </a:r>
          </a:p>
          <a:p>
            <a:pPr marL="0" marR="0">
              <a:lnSpc>
                <a:spcPts val="1868"/>
              </a:lnSpc>
              <a:spcBef>
                <a:spcPts val="1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51704" y="5293005"/>
            <a:ext cx="2791358" cy="49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WDPUNK+DengXian Regular"/>
                <a:cs typeface="WDPUNK+DengXian Regular"/>
              </a:rPr>
              <a:t>左图是皇后的影响范围示例；</a:t>
            </a:r>
          </a:p>
          <a:p>
            <a:pPr marL="0" marR="0">
              <a:lnSpc>
                <a:spcPts val="1663"/>
              </a:lnSpc>
              <a:spcBef>
                <a:spcPts val="208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WDPUNK+DengXian Regular"/>
                <a:cs typeface="WDPUNK+DengXian Regular"/>
              </a:rPr>
              <a:t>右图是一种四皇后的放法。</a:t>
            </a: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4084955" y="748134"/>
            <a:ext cx="1121664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5">
                <a:solidFill>
                  <a:srgbClr val="355EA9"/>
                </a:solidFill>
                <a:latin typeface="DengXian Light"/>
                <a:cs typeface="DengXian Light"/>
              </a:rPr>
              <a:t>n</a:t>
            </a:r>
            <a:r>
              <a:rPr sz="3000" spc="12">
                <a:solidFill>
                  <a:srgbClr val="355EA9"/>
                </a:solidFill>
                <a:latin typeface="DengXian Light"/>
                <a:cs typeface="DengXian Light"/>
              </a:rPr>
              <a:t>皇后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642276" cy="126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GFHKN+DengXian Regular"/>
                <a:cs typeface="PGFHKN+DengXian Regular"/>
              </a:rPr>
              <a:t>本题是经典的搜索回溯例题。和例</a:t>
            </a:r>
            <a:r>
              <a:rPr sz="2100" spc="5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FBAKGD+DengXian Regular"/>
                <a:cs typeface="FBAKGD+DengXian Regular"/>
              </a:rPr>
              <a:t>1</a:t>
            </a:r>
            <a:r>
              <a:rPr sz="2100" spc="10">
                <a:solidFill>
                  <a:srgbClr val="2E75B6"/>
                </a:solidFill>
                <a:latin typeface="FBAKGD+DengXian Regular"/>
                <a:cs typeface="FBAKGD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PGFHKN+DengXian Regular"/>
                <a:cs typeface="PGFHKN+DengXian Regular"/>
              </a:rPr>
              <a:t>一样套用</a:t>
            </a:r>
            <a:r>
              <a:rPr sz="2100">
                <a:solidFill>
                  <a:srgbClr val="ED7D31"/>
                </a:solidFill>
                <a:latin typeface="PGFHKN+DengXian Regular"/>
                <a:cs typeface="PGFHKN+DengXian Regular"/>
              </a:rPr>
              <a:t>回溯法</a:t>
            </a:r>
            <a:r>
              <a:rPr sz="2100">
                <a:solidFill>
                  <a:srgbClr val="2E75B6"/>
                </a:solidFill>
                <a:latin typeface="PGFHKN+DengXian Regular"/>
                <a:cs typeface="PGFHKN+DengXian Regular"/>
              </a:rPr>
              <a:t>基本模板。</a:t>
            </a:r>
          </a:p>
          <a:p>
            <a:pPr marL="0" marR="0">
              <a:lnSpc>
                <a:spcPts val="2188"/>
              </a:lnSpc>
              <a:spcBef>
                <a:spcPts val="15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GFHKN+DengXian Regular"/>
                <a:cs typeface="PGFHKN+DengXian Regular"/>
              </a:rPr>
              <a:t>如何表达状态，便于判定皇后的合法性，也就是不会</a:t>
            </a:r>
            <a:r>
              <a:rPr sz="2100">
                <a:solidFill>
                  <a:srgbClr val="ED7D31"/>
                </a:solidFill>
                <a:latin typeface="PGFHKN+DengXian Regular"/>
                <a:cs typeface="PGFHKN+DengXian Regular"/>
              </a:rPr>
              <a:t>互相攻击</a:t>
            </a:r>
            <a:r>
              <a:rPr sz="2100">
                <a:solidFill>
                  <a:srgbClr val="2E75B6"/>
                </a:solidFill>
                <a:latin typeface="PGFHKN+DengXian Regular"/>
                <a:cs typeface="PGFHKN+DengXian Regular"/>
              </a:rPr>
              <a:t>。</a:t>
            </a:r>
          </a:p>
          <a:p>
            <a:pPr marL="0" marR="0">
              <a:lnSpc>
                <a:spcPts val="2190"/>
              </a:lnSpc>
              <a:spcBef>
                <a:spcPts val="15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GFHKN+DengXian Regular"/>
                <a:cs typeface="PGFHKN+DengXian Regular"/>
              </a:rPr>
              <a:t>只需要考虑</a:t>
            </a:r>
            <a:r>
              <a:rPr sz="2100">
                <a:solidFill>
                  <a:srgbClr val="ED7D31"/>
                </a:solidFill>
                <a:latin typeface="PGFHKN+DengXian Regular"/>
                <a:cs typeface="PGFHKN+DengXian Regular"/>
              </a:rPr>
              <a:t>上方</a:t>
            </a:r>
            <a:r>
              <a:rPr sz="2100">
                <a:solidFill>
                  <a:srgbClr val="2E75B6"/>
                </a:solidFill>
                <a:latin typeface="PGFHKN+DengXian Regular"/>
                <a:cs typeface="PGFHKN+DengXian Regular"/>
              </a:rPr>
              <a:t>的是否重复。为什么？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3188198"/>
            <a:ext cx="5295951" cy="34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46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100" spc="144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PGFHKN+DengXian Regular"/>
                <a:cs typeface="PGFHKN+DengXian Regular"/>
              </a:rPr>
              <a:t>行：</a:t>
            </a:r>
            <a:r>
              <a:rPr sz="2100">
                <a:solidFill>
                  <a:srgbClr val="2E75B6"/>
                </a:solidFill>
                <a:latin typeface="PGFHKN+DengXian Regular"/>
                <a:cs typeface="PGFHKN+DengXian Regular"/>
              </a:rPr>
              <a:t>因为按行枚举，所以每一行显然只能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0399" y="3533632"/>
            <a:ext cx="17526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GFHKN+DengXian Regular"/>
                <a:cs typeface="PGFHKN+DengXian Regular"/>
              </a:rPr>
              <a:t>有一个皇后。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3980402"/>
            <a:ext cx="5412283" cy="982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4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100" spc="144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PGFHKN+DengXian Regular"/>
                <a:cs typeface="PGFHKN+DengXian Regular"/>
              </a:rPr>
              <a:t>列</a:t>
            </a:r>
            <a:r>
              <a:rPr sz="2100">
                <a:solidFill>
                  <a:srgbClr val="ED7D31"/>
                </a:solidFill>
                <a:latin typeface="FBAKGD+DengXian Regular"/>
                <a:cs typeface="FBAKGD+DengXian Regular"/>
              </a:rPr>
              <a:t>/</a:t>
            </a:r>
            <a:r>
              <a:rPr sz="2100">
                <a:solidFill>
                  <a:srgbClr val="ED7D31"/>
                </a:solidFill>
                <a:latin typeface="PGFHKN+DengXian Regular"/>
                <a:cs typeface="PGFHKN+DengXian Regular"/>
              </a:rPr>
              <a:t>斜角：</a:t>
            </a:r>
            <a:r>
              <a:rPr sz="2100">
                <a:solidFill>
                  <a:srgbClr val="2E75B6"/>
                </a:solidFill>
                <a:latin typeface="PGFHKN+DengXian Regular"/>
                <a:cs typeface="PGFHKN+DengXian Regular"/>
              </a:rPr>
              <a:t>循环枚举判断是否有重复列或者</a:t>
            </a:r>
          </a:p>
          <a:p>
            <a:pPr marL="342900" marR="0">
              <a:lnSpc>
                <a:spcPts val="2188"/>
              </a:lnSpc>
              <a:spcBef>
                <a:spcPts val="383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GFHKN+DengXian Regular"/>
                <a:cs typeface="PGFHKN+DengXian Regular"/>
              </a:rPr>
              <a:t>斜对角？可行，但要增加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FBAKGD+DengXian Regular"/>
                <a:cs typeface="FBAKGD+DengXian Regular"/>
              </a:rPr>
              <a:t>O(n) </a:t>
            </a:r>
            <a:r>
              <a:rPr sz="2100">
                <a:solidFill>
                  <a:srgbClr val="2E75B6"/>
                </a:solidFill>
                <a:latin typeface="PGFHKN+DengXian Regular"/>
                <a:cs typeface="PGFHKN+DengXian Regular"/>
              </a:rPr>
              <a:t>的复杂度，</a:t>
            </a:r>
          </a:p>
          <a:p>
            <a:pPr marL="34290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GFHKN+DengXian Regular"/>
                <a:cs typeface="PGFHKN+DengXian Regular"/>
              </a:rPr>
              <a:t>用于遍历上方所有皇后。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5118846"/>
            <a:ext cx="6307886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GFHKN+DengXian Regular"/>
                <a:cs typeface="PGFHKN+DengXian Regular"/>
              </a:rPr>
              <a:t>能否像例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FBAKGD+DengXian Regular"/>
                <a:cs typeface="FBAKGD+DengXian Regular"/>
              </a:rPr>
              <a:t>1</a:t>
            </a:r>
            <a:r>
              <a:rPr sz="2100" spc="10">
                <a:solidFill>
                  <a:srgbClr val="2E75B6"/>
                </a:solidFill>
                <a:latin typeface="FBAKGD+DengXian Regular"/>
                <a:cs typeface="FBAKGD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PGFHKN+DengXian Regular"/>
                <a:cs typeface="PGFHKN+DengXian Regular"/>
              </a:rPr>
              <a:t>一样，使用一个占位标记实现这一判定？</a:t>
            </a: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4084955" y="748134"/>
            <a:ext cx="1121664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5">
                <a:solidFill>
                  <a:srgbClr val="355EA9"/>
                </a:solidFill>
                <a:latin typeface="DengXian Light"/>
                <a:cs typeface="DengXian Light"/>
              </a:rPr>
              <a:t>n</a:t>
            </a:r>
            <a:r>
              <a:rPr sz="3000" spc="12">
                <a:solidFill>
                  <a:srgbClr val="355EA9"/>
                </a:solidFill>
                <a:latin typeface="DengXian Light"/>
                <a:cs typeface="DengXian Light"/>
              </a:rPr>
              <a:t>皇后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086651" cy="126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CICLT+DengXian Regular"/>
                <a:cs typeface="ECICLT+DengXian Regular"/>
              </a:rPr>
              <a:t>需要判定：正上方、左对角、右对角上没有皇后。</a:t>
            </a:r>
          </a:p>
          <a:p>
            <a:pPr marL="0" marR="0">
              <a:lnSpc>
                <a:spcPts val="2188"/>
              </a:lnSpc>
              <a:spcBef>
                <a:spcPts val="1531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ECICLT+DengXian Regular"/>
                <a:cs typeface="ECICLT+DengXian Regular"/>
              </a:rPr>
              <a:t>正上方</a:t>
            </a:r>
            <a:r>
              <a:rPr sz="2100">
                <a:solidFill>
                  <a:srgbClr val="2E75B6"/>
                </a:solidFill>
                <a:latin typeface="ECICLT+DengXian Regular"/>
                <a:cs typeface="ECICLT+DengXian Regular"/>
              </a:rPr>
              <a:t>容易判断，直接为每一列上一个标记是否存在即可。</a:t>
            </a:r>
          </a:p>
          <a:p>
            <a:pPr marL="0" marR="0">
              <a:lnSpc>
                <a:spcPts val="2190"/>
              </a:lnSpc>
              <a:spcBef>
                <a:spcPts val="15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CICLT+DengXian Regular"/>
                <a:cs typeface="ECICLT+DengXian Regular"/>
              </a:rPr>
              <a:t>对角线上，可以发现一些性质：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3188198"/>
            <a:ext cx="2362200" cy="34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46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100" spc="144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ECICLT+DengXian Regular"/>
                <a:cs typeface="ECICLT+DengXian Regular"/>
              </a:rPr>
              <a:t>左下右上斜线：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0399" y="3533632"/>
            <a:ext cx="4864912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CICLT+DengXian Regular"/>
                <a:cs typeface="ECICLT+DengXian Regular"/>
              </a:rPr>
              <a:t>这些格子，（横坐标</a:t>
            </a:r>
            <a:r>
              <a:rPr sz="2100">
                <a:solidFill>
                  <a:srgbClr val="2E75B6"/>
                </a:solidFill>
                <a:latin typeface="PELVCG+DengXian Regular"/>
                <a:cs typeface="PELVCG+DengXian Regular"/>
              </a:rPr>
              <a:t>+</a:t>
            </a:r>
            <a:r>
              <a:rPr sz="2100">
                <a:solidFill>
                  <a:srgbClr val="2E75B6"/>
                </a:solidFill>
                <a:latin typeface="ECICLT+DengXian Regular"/>
                <a:cs typeface="ECICLT+DengXian Regular"/>
              </a:rPr>
              <a:t>纵坐标）的值相同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3980402"/>
            <a:ext cx="2362504" cy="341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4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100" spc="144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ECICLT+DengXian Regular"/>
                <a:cs typeface="ECICLT+DengXian Regular"/>
              </a:rPr>
              <a:t>左上右下斜线：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60399" y="4326366"/>
            <a:ext cx="4820716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CICLT+DengXian Regular"/>
                <a:cs typeface="ECICLT+DengXian Regular"/>
              </a:rPr>
              <a:t>这些格子，（横坐标</a:t>
            </a:r>
            <a:r>
              <a:rPr sz="2100">
                <a:solidFill>
                  <a:srgbClr val="2E75B6"/>
                </a:solidFill>
                <a:latin typeface="PELVCG+DengXian Regular"/>
                <a:cs typeface="PELVCG+DengXian Regular"/>
              </a:rPr>
              <a:t>-</a:t>
            </a:r>
            <a:r>
              <a:rPr sz="2100">
                <a:solidFill>
                  <a:srgbClr val="2E75B6"/>
                </a:solidFill>
                <a:latin typeface="ECICLT+DengXian Regular"/>
                <a:cs typeface="ECICLT+DengXian Regular"/>
              </a:rPr>
              <a:t>纵坐标）的值相同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7499" y="4798806"/>
            <a:ext cx="57531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CICLT+DengXian Regular"/>
                <a:cs typeface="ECICLT+DengXian Regular"/>
              </a:rPr>
              <a:t>所以就建立三个数组表示列、两个斜线的状态。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7499" y="5270999"/>
            <a:ext cx="6179159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CICLT+DengXian Regular"/>
                <a:cs typeface="ECICLT+DengXian Regular"/>
              </a:rPr>
              <a:t>（横坐标</a:t>
            </a:r>
            <a:r>
              <a:rPr sz="2100">
                <a:solidFill>
                  <a:srgbClr val="2E75B6"/>
                </a:solidFill>
                <a:latin typeface="PELVCG+DengXian Regular"/>
                <a:cs typeface="PELVCG+DengXian Regular"/>
              </a:rPr>
              <a:t>-</a:t>
            </a:r>
            <a:r>
              <a:rPr sz="2100">
                <a:solidFill>
                  <a:srgbClr val="2E75B6"/>
                </a:solidFill>
                <a:latin typeface="ECICLT+DengXian Regular"/>
                <a:cs typeface="ECICLT+DengXian Regular"/>
              </a:rPr>
              <a:t>纵坐标）可能是负数，加上</a:t>
            </a:r>
            <a:r>
              <a:rPr sz="2100" spc="43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ELVCG+DengXian Regular"/>
                <a:cs typeface="PELVCG+DengXian Regular"/>
              </a:rPr>
              <a:t>n </a:t>
            </a:r>
            <a:r>
              <a:rPr sz="2100">
                <a:solidFill>
                  <a:srgbClr val="2E75B6"/>
                </a:solidFill>
                <a:latin typeface="ECICLT+DengXian Regular"/>
                <a:cs typeface="ECICLT+DengXian Regular"/>
              </a:rPr>
              <a:t>即可非负。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48602" y="5406028"/>
            <a:ext cx="1773935" cy="493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ECICLT+DengXian Regular"/>
                <a:cs typeface="ECICLT+DengXian Regular"/>
              </a:rPr>
              <a:t>其实就是一次函数</a:t>
            </a:r>
          </a:p>
          <a:p>
            <a:pPr marL="0" marR="0">
              <a:lnSpc>
                <a:spcPts val="1665"/>
              </a:lnSpc>
              <a:spcBef>
                <a:spcPts val="205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ECICLT+DengXian Regular"/>
                <a:cs typeface="ECICLT+DengXian Regular"/>
              </a:rPr>
              <a:t>表达式啦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962400" y="1658482"/>
            <a:ext cx="1372819" cy="356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503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1F4E79"/>
                </a:solidFill>
                <a:latin typeface="DengXian"/>
                <a:cs typeface="DengXian"/>
              </a:rPr>
              <a:t>版权声明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1819" y="2539087"/>
            <a:ext cx="7278625" cy="902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KaiTi"/>
                <a:cs typeface="KaiTi"/>
              </a:rPr>
              <a:t>本课件为《深入浅出程序设计竞赛–基础篇》的配套课件，版权</a:t>
            </a:r>
          </a:p>
          <a:p>
            <a:pPr marL="0" marR="0">
              <a:lnSpc>
                <a:spcPts val="2004"/>
              </a:lnSpc>
              <a:spcBef>
                <a:spcPts val="396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KaiTi"/>
                <a:cs typeface="KaiTi"/>
              </a:rPr>
              <a:t>归</a:t>
            </a:r>
            <a:r>
              <a:rPr sz="2000" spc="50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000" spc="16">
                <a:solidFill>
                  <a:srgbClr val="2E75B6"/>
                </a:solidFill>
                <a:latin typeface="KaiTi"/>
                <a:cs typeface="KaiTi"/>
              </a:rPr>
              <a:t>洛谷</a:t>
            </a:r>
            <a:r>
              <a:rPr sz="2000" spc="50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2E75B6"/>
                </a:solidFill>
                <a:latin typeface="KaiTi"/>
                <a:cs typeface="KaiTi"/>
              </a:rPr>
              <a:t>所有。所有个人或者机构均可免费使用本课件，亦可免</a:t>
            </a:r>
          </a:p>
          <a:p>
            <a:pPr marL="0" marR="0">
              <a:lnSpc>
                <a:spcPts val="2004"/>
              </a:lnSpc>
              <a:spcBef>
                <a:spcPts val="399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KaiTi"/>
                <a:cs typeface="KaiTi"/>
              </a:rPr>
              <a:t>费传播，但不可付费交易本系列课件。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1819" y="3555976"/>
            <a:ext cx="7533133" cy="292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KaiTi"/>
                <a:cs typeface="KaiTi"/>
              </a:rPr>
              <a:t>若引用本课件的内容，或者进行二次创作，请标明本课件的出处。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1819" y="4356311"/>
            <a:ext cx="6327597" cy="580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41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000" spc="150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2E75B6"/>
                </a:solidFill>
                <a:latin typeface="KaiTi"/>
                <a:cs typeface="KaiTi"/>
              </a:rPr>
              <a:t>其它《深基》配套资源、购买本书等请参阅：</a:t>
            </a:r>
          </a:p>
          <a:p>
            <a:pPr marL="342950" marR="0">
              <a:lnSpc>
                <a:spcPts val="1800"/>
              </a:lnSpc>
              <a:spcBef>
                <a:spcPts val="275"/>
              </a:spcBef>
              <a:spcAft>
                <a:spcPct val="0"/>
              </a:spcAft>
            </a:pPr>
            <a:r>
              <a:rPr sz="1800" u="sng">
                <a:solidFill>
                  <a:srgbClr val="2E75B6"/>
                </a:solidFill>
                <a:latin typeface="KaiTi"/>
                <a:cs typeface="KaiTi"/>
                <a:hlinkClick r:id="rId3"/>
              </a:rPr>
              <a:t>https://www.luogu.com.cn/blog/kkksc03/IPC-resources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1819" y="5038068"/>
            <a:ext cx="5524804" cy="578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000" spc="150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2E75B6"/>
                </a:solidFill>
                <a:latin typeface="KaiTi"/>
                <a:cs typeface="KaiTi"/>
              </a:rPr>
              <a:t>如果课件有任何错误，请在这里反馈</a:t>
            </a:r>
          </a:p>
          <a:p>
            <a:pPr marL="342950" marR="0">
              <a:lnSpc>
                <a:spcPts val="1800"/>
              </a:lnSpc>
              <a:spcBef>
                <a:spcPts val="262"/>
              </a:spcBef>
              <a:spcAft>
                <a:spcPct val="0"/>
              </a:spcAft>
            </a:pPr>
            <a:r>
              <a:rPr sz="1800" u="sng">
                <a:solidFill>
                  <a:srgbClr val="2E75B6"/>
                </a:solidFill>
                <a:latin typeface="KaiTi"/>
                <a:cs typeface="KaiTi"/>
                <a:hlinkClick r:id="rId4"/>
              </a:rPr>
              <a:t>https://www.luogu.com.cn/discuss/show/296741</a:t>
            </a: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4084955" y="748134"/>
            <a:ext cx="1121664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5">
                <a:solidFill>
                  <a:srgbClr val="355EA9"/>
                </a:solidFill>
                <a:latin typeface="DengXian Light"/>
                <a:cs typeface="DengXian Light"/>
              </a:rPr>
              <a:t>n</a:t>
            </a:r>
            <a:r>
              <a:rPr sz="3000" spc="12">
                <a:solidFill>
                  <a:srgbClr val="355EA9"/>
                </a:solidFill>
                <a:latin typeface="DengXian Light"/>
                <a:cs typeface="DengXian Light"/>
              </a:rPr>
              <a:t>皇后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3430574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WBIEIQ+DengXian Regular"/>
                <a:cs typeface="WBIEIQ+DengXian Regular"/>
              </a:rPr>
              <a:t>观察当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NSCRNF+DengXian Regular"/>
                <a:cs typeface="NSCRNF+DengXian Regular"/>
              </a:rPr>
              <a:t>n=4 </a:t>
            </a:r>
            <a:r>
              <a:rPr sz="2100">
                <a:solidFill>
                  <a:srgbClr val="2E75B6"/>
                </a:solidFill>
                <a:latin typeface="WBIEIQ+DengXian Regular"/>
                <a:cs typeface="WBIEIQ+DengXian Regular"/>
              </a:rPr>
              <a:t>时的搜索过程：</a:t>
            </a: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4084955" y="748134"/>
            <a:ext cx="1121664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5">
                <a:solidFill>
                  <a:srgbClr val="355EA9"/>
                </a:solidFill>
                <a:latin typeface="DengXian Light"/>
                <a:cs typeface="DengXian Light"/>
              </a:rPr>
              <a:t>n</a:t>
            </a:r>
            <a:r>
              <a:rPr sz="3000" spc="12">
                <a:solidFill>
                  <a:srgbClr val="355EA9"/>
                </a:solidFill>
                <a:latin typeface="DengXian Light"/>
                <a:cs typeface="DengXian Light"/>
              </a:rPr>
              <a:t>皇后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6200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DWQPUU+DengXian Regular"/>
                <a:cs typeface="DWQPUU+DengXian Regular"/>
              </a:rPr>
              <a:t>最终可得代码。建立好标记数组；枚举各状态；然后恢复现场。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40231" y="2374377"/>
            <a:ext cx="3221990" cy="765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[maxn],</a:t>
            </a:r>
            <a:r>
              <a:rPr sz="1200" spc="3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n,</a:t>
            </a:r>
            <a:r>
              <a:rPr sz="1200" spc="3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ans</a:t>
            </a:r>
            <a:r>
              <a:rPr sz="1200" spc="3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405"/>
              </a:lnSpc>
              <a:spcBef>
                <a:spcPts val="87"/>
              </a:spcBef>
              <a:spcAft>
                <a:spcPct val="0"/>
              </a:spcAft>
            </a:pP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b1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[maxn],</a:t>
            </a:r>
            <a:r>
              <a:rPr sz="1200" spc="3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b2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[maxn],</a:t>
            </a:r>
            <a:r>
              <a:rPr sz="1200" spc="3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b3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[maxn];</a:t>
            </a:r>
          </a:p>
          <a:p>
            <a:pPr marL="0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DWQPUU+DengXian Regular"/>
                <a:cs typeface="DWQPUU+DengXian Regular"/>
              </a:rPr>
              <a:t>分别记录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y,x+y,x-y+15</a:t>
            </a:r>
            <a:r>
              <a:rPr sz="1200">
                <a:solidFill>
                  <a:srgbClr val="008000"/>
                </a:solidFill>
                <a:latin typeface="DWQPUU+DengXian Regular"/>
                <a:cs typeface="DWQPUU+DengXian Regular"/>
              </a:rPr>
              <a:t>是否被占用</a:t>
            </a:r>
          </a:p>
          <a:p>
            <a:pPr marL="0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200" spc="37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dfs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8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6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DWQPUU+DengXian Regular"/>
                <a:cs typeface="DWQPUU+DengXian Regular"/>
              </a:rPr>
              <a:t>第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x</a:t>
            </a:r>
            <a:r>
              <a:rPr sz="1200">
                <a:solidFill>
                  <a:srgbClr val="008000"/>
                </a:solidFill>
                <a:latin typeface="DWQPUU+DengXian Regular"/>
                <a:cs typeface="DWQPUU+DengXian Regular"/>
              </a:rPr>
              <a:t>行的皇后放哪儿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7035" y="3106558"/>
            <a:ext cx="3022346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200" spc="360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(x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&gt;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n)</a:t>
            </a:r>
            <a:r>
              <a:rPr sz="1200" spc="3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6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DWQPUU+DengXian Regular"/>
                <a:cs typeface="DWQPUU+DengXian Regular"/>
              </a:rPr>
              <a:t>如果所有皇后已经放置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13839" y="3289438"/>
            <a:ext cx="2818130" cy="39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ans++;</a:t>
            </a:r>
            <a:r>
              <a:rPr sz="1200" spc="3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DWQPUU+DengXian Regular"/>
                <a:cs typeface="DWQPUU+DengXian Regular"/>
              </a:rPr>
              <a:t>增加结果数量</a:t>
            </a:r>
          </a:p>
          <a:p>
            <a:pPr marL="0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200" spc="360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(ans</a:t>
            </a:r>
            <a:r>
              <a:rPr sz="1200" spc="3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3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DWQPUU+DengXian Regular"/>
                <a:cs typeface="DWQPUU+DengXian Regular"/>
              </a:rPr>
              <a:t>输出前三种答案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49119" y="3654918"/>
            <a:ext cx="2509276" cy="582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200" spc="374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5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spc="12">
                <a:solidFill>
                  <a:srgbClr val="000000"/>
                </a:solidFill>
                <a:latin typeface="Consolas"/>
                <a:cs typeface="Consolas"/>
              </a:rPr>
              <a:t>n;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i++)</a:t>
            </a:r>
          </a:p>
          <a:p>
            <a:pPr marL="337057" marR="0">
              <a:lnSpc>
                <a:spcPts val="1405"/>
              </a:lnSpc>
              <a:spcBef>
                <a:spcPts val="36"/>
              </a:spcBef>
              <a:spcAft>
                <a:spcPct val="0"/>
              </a:spcAft>
            </a:pP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printf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200">
                <a:solidFill>
                  <a:srgbClr val="A31515"/>
                </a:solidFill>
                <a:latin typeface="Consolas"/>
                <a:cs typeface="Consolas"/>
              </a:rPr>
              <a:t>"%d</a:t>
            </a:r>
            <a:r>
              <a:rPr sz="1200" spc="356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[i]);</a:t>
            </a:r>
          </a:p>
          <a:p>
            <a:pPr marL="0" marR="0">
              <a:lnSpc>
                <a:spcPts val="1405"/>
              </a:lnSpc>
              <a:spcBef>
                <a:spcPts val="84"/>
              </a:spcBef>
              <a:spcAft>
                <a:spcPct val="0"/>
              </a:spcAft>
            </a:pP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puts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200">
                <a:solidFill>
                  <a:srgbClr val="A31515"/>
                </a:solidFill>
                <a:latin typeface="Consolas"/>
                <a:cs typeface="Consolas"/>
              </a:rPr>
              <a:t>""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12315" y="4204093"/>
            <a:ext cx="236190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12315" y="4386973"/>
            <a:ext cx="740888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5510" y="4569853"/>
            <a:ext cx="236190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5510" y="4752733"/>
            <a:ext cx="2508576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200" spc="372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7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spc="12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n;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i++)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12315" y="4935612"/>
            <a:ext cx="5033106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200" spc="360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200" spc="12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b1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[i]</a:t>
            </a:r>
            <a:r>
              <a:rPr sz="1200" spc="3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==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200" spc="360">
                <a:solidFill>
                  <a:srgbClr val="098658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&amp;&amp;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b2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[x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spc="12">
                <a:solidFill>
                  <a:srgbClr val="000000"/>
                </a:solidFill>
                <a:latin typeface="Consolas"/>
                <a:cs typeface="Consolas"/>
              </a:rPr>
              <a:t>i]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==</a:t>
            </a:r>
            <a:r>
              <a:rPr sz="1200" spc="3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200" spc="360">
                <a:solidFill>
                  <a:srgbClr val="098658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&amp;&amp;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b3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[x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15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]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==</a:t>
            </a:r>
            <a:r>
              <a:rPr sz="1200" spc="3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49119" y="5118213"/>
            <a:ext cx="4886833" cy="76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a</a:t>
            </a:r>
            <a:r>
              <a:rPr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[x]</a:t>
            </a:r>
            <a:r>
              <a:rPr sz="1200" spc="379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i;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6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DWQPUU+DengXian Regular"/>
                <a:cs typeface="DWQPUU+DengXian Regular"/>
              </a:rPr>
              <a:t>记录放置位置</a:t>
            </a:r>
          </a:p>
          <a:p>
            <a:pPr marL="0" marR="0">
              <a:lnSpc>
                <a:spcPts val="1405"/>
              </a:lnSpc>
              <a:spcBef>
                <a:spcPts val="87"/>
              </a:spcBef>
              <a:spcAft>
                <a:spcPct val="0"/>
              </a:spcAft>
            </a:pPr>
            <a:r>
              <a:rPr sz="12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b1</a:t>
            </a:r>
            <a:r>
              <a:rPr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[i]</a:t>
            </a:r>
            <a:r>
              <a:rPr sz="1200" spc="384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=</a:t>
            </a:r>
            <a:r>
              <a:rPr sz="1200" spc="36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;</a:t>
            </a:r>
            <a:r>
              <a:rPr sz="1200" spc="372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b2</a:t>
            </a:r>
            <a:r>
              <a:rPr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[x</a:t>
            </a:r>
            <a:r>
              <a:rPr sz="1200" spc="372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+</a:t>
            </a:r>
            <a:r>
              <a:rPr sz="1200" spc="36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i]</a:t>
            </a:r>
            <a:r>
              <a:rPr sz="1200" spc="372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=</a:t>
            </a:r>
            <a:r>
              <a:rPr sz="1200" spc="36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;</a:t>
            </a:r>
            <a:r>
              <a:rPr sz="1200" spc="375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b3</a:t>
            </a:r>
            <a:r>
              <a:rPr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[x</a:t>
            </a:r>
            <a:r>
              <a:rPr sz="1200" spc="372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-</a:t>
            </a:r>
            <a:r>
              <a:rPr sz="1200" spc="36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i</a:t>
            </a:r>
            <a:r>
              <a:rPr sz="1200" spc="372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+</a:t>
            </a:r>
            <a:r>
              <a:rPr sz="1200" spc="36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cs typeface="Consolas"/>
              </a:rPr>
              <a:t>15</a:t>
            </a:r>
            <a:r>
              <a:rPr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]</a:t>
            </a:r>
            <a:r>
              <a:rPr sz="1200" spc="372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=</a:t>
            </a:r>
            <a:r>
              <a:rPr sz="1200" spc="36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;</a:t>
            </a:r>
            <a:r>
              <a:rPr sz="1200" spc="372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69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DWQPUU+DengXian Regular"/>
                <a:cs typeface="DWQPUU+DengXian Regular"/>
              </a:rPr>
              <a:t>占位</a:t>
            </a:r>
          </a:p>
          <a:p>
            <a:pPr marL="0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dfs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(x</a:t>
            </a:r>
            <a:r>
              <a:rPr sz="1200" spc="3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DWQPUU+DengXian Regular"/>
                <a:cs typeface="DWQPUU+DengXian Regular"/>
              </a:rPr>
              <a:t>下一层递归</a:t>
            </a:r>
          </a:p>
          <a:p>
            <a:pPr marL="0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b1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[i]</a:t>
            </a:r>
            <a:r>
              <a:rPr sz="1200" spc="3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b2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[x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i]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b3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[x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15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]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69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DWQPUU+DengXian Regular"/>
                <a:cs typeface="DWQPUU+DengXian Regular"/>
              </a:rPr>
              <a:t>取消占位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12315" y="5850343"/>
            <a:ext cx="236190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40231" y="6033223"/>
            <a:ext cx="236190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2624582" y="748134"/>
            <a:ext cx="4045076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0">
                <a:solidFill>
                  <a:srgbClr val="355EA9"/>
                </a:solidFill>
                <a:latin typeface="DengXian Light"/>
                <a:cs typeface="DengXian Light"/>
              </a:rPr>
              <a:t>kkksc03</a:t>
            </a:r>
            <a:r>
              <a:rPr sz="3000">
                <a:solidFill>
                  <a:srgbClr val="355EA9"/>
                </a:solidFill>
                <a:latin typeface="DengXian Light"/>
                <a:cs typeface="DengXian Light"/>
              </a:rPr>
              <a:t>考前临时抱佛脚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2895905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TSBUPW+DengXian Regular"/>
                <a:cs typeface="TSBUPW+DengXian Regular"/>
              </a:rPr>
              <a:t>例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EEDNNH+DengXian Regular"/>
                <a:cs typeface="EEDNNH+DengXian Regular"/>
              </a:rPr>
              <a:t>14.3</a:t>
            </a:r>
            <a:r>
              <a:rPr sz="2100" spc="25">
                <a:solidFill>
                  <a:srgbClr val="ED7D31"/>
                </a:solidFill>
                <a:latin typeface="EEDNNH+DengXian Regular"/>
                <a:cs typeface="EEDNNH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TSBUPW+DengXian Regular"/>
                <a:cs typeface="TSBUPW+DengXian Regular"/>
              </a:rPr>
              <a:t>（洛谷</a:t>
            </a:r>
            <a:r>
              <a:rPr sz="2100" spc="52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EEDNNH+DengXian Regular"/>
                <a:cs typeface="EEDNNH+DengXian Regular"/>
              </a:rPr>
              <a:t>P2392</a:t>
            </a:r>
            <a:r>
              <a:rPr sz="2100">
                <a:solidFill>
                  <a:srgbClr val="ED7D31"/>
                </a:solidFill>
                <a:latin typeface="TSBUPW+DengXian Regular"/>
                <a:cs typeface="TSBUPW+DengXian 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8331"/>
            <a:ext cx="7782103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TSBUPW+DengXian Regular"/>
                <a:cs typeface="TSBUPW+DengXian Regular"/>
              </a:rPr>
              <a:t>有四个科目的作业，每个科目有不超过</a:t>
            </a:r>
            <a:r>
              <a:rPr sz="2100" spc="5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EEDNNH+DengXian Regular"/>
                <a:cs typeface="EEDNNH+DengXian Regular"/>
              </a:rPr>
              <a:t>20</a:t>
            </a:r>
            <a:r>
              <a:rPr sz="2100" spc="13">
                <a:solidFill>
                  <a:srgbClr val="2E75B6"/>
                </a:solidFill>
                <a:latin typeface="EEDNNH+DengXian Regular"/>
                <a:cs typeface="EEDNNH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TSBUPW+DengXian Regular"/>
                <a:cs typeface="TSBUPW+DengXian Regular"/>
              </a:rPr>
              <a:t>题，解决每道题都需要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TSBUPW+DengXian Regular"/>
                <a:cs typeface="TSBUPW+DengXian Regular"/>
              </a:rPr>
              <a:t>一定的时间。</a:t>
            </a:r>
            <a:r>
              <a:rPr sz="2100">
                <a:solidFill>
                  <a:srgbClr val="2E75B6"/>
                </a:solidFill>
                <a:latin typeface="EEDNNH+DengXian Regular"/>
                <a:cs typeface="EEDNNH+DengXian Regular"/>
              </a:rPr>
              <a:t>kkksc03 </a:t>
            </a:r>
            <a:r>
              <a:rPr sz="2100">
                <a:solidFill>
                  <a:srgbClr val="2E75B6"/>
                </a:solidFill>
                <a:latin typeface="TSBUPW+DengXian Regular"/>
                <a:cs typeface="TSBUPW+DengXian Regular"/>
              </a:rPr>
              <a:t>可以同时处理</a:t>
            </a:r>
            <a:r>
              <a:rPr sz="2100">
                <a:solidFill>
                  <a:srgbClr val="ED7D31"/>
                </a:solidFill>
                <a:latin typeface="TSBUPW+DengXian Regular"/>
                <a:cs typeface="TSBUPW+DengXian Regular"/>
              </a:rPr>
              <a:t>同一科目</a:t>
            </a:r>
            <a:r>
              <a:rPr sz="2100">
                <a:solidFill>
                  <a:srgbClr val="2E75B6"/>
                </a:solidFill>
                <a:latin typeface="TSBUPW+DengXian Regular"/>
                <a:cs typeface="TSBUPW+DengXian Regular"/>
              </a:rPr>
              <a:t>的两道不同的题。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3061192"/>
            <a:ext cx="41529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TSBUPW+DengXian Regular"/>
                <a:cs typeface="TSBUPW+DengXian Regular"/>
              </a:rPr>
              <a:t>求他完成所有题目所需要的时间。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0580" y="3765271"/>
            <a:ext cx="931353" cy="27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6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1 2 1 3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90770" y="3765271"/>
            <a:ext cx="375282" cy="27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6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20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0580" y="4009111"/>
            <a:ext cx="263841" cy="27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6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0580" y="4252951"/>
            <a:ext cx="709016" cy="763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6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4 3</a:t>
            </a:r>
          </a:p>
          <a:p>
            <a:pPr marL="0" marR="0">
              <a:lnSpc>
                <a:spcPts val="1868"/>
              </a:lnSpc>
              <a:spcBef>
                <a:spcPts val="1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6</a:t>
            </a:r>
          </a:p>
          <a:p>
            <a:pPr marL="0" marR="0">
              <a:lnSpc>
                <a:spcPts val="1871"/>
              </a:lnSpc>
              <a:spcBef>
                <a:spcPts val="49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2 4 3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01868" y="4696231"/>
            <a:ext cx="1920890" cy="493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TSBUPW+DengXian Regular"/>
                <a:cs typeface="TSBUPW+DengXian Regular"/>
              </a:rPr>
              <a:t>这题在“暴力枚举”中</a:t>
            </a:r>
          </a:p>
          <a:p>
            <a:pPr marL="0" marR="0">
              <a:lnSpc>
                <a:spcPts val="1663"/>
              </a:lnSpc>
              <a:spcBef>
                <a:spcPts val="208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TSBUPW+DengXian Regular"/>
                <a:cs typeface="TSBUPW+DengXian Regular"/>
              </a:rPr>
              <a:t>习题中见过！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801868" y="5184412"/>
            <a:ext cx="1571244" cy="249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TSBUPW+DengXian Regular"/>
                <a:cs typeface="TSBUPW+DengXian Regular"/>
              </a:rPr>
              <a:t>可以枚举子集！</a:t>
            </a: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2624582" y="748134"/>
            <a:ext cx="4045076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0">
                <a:solidFill>
                  <a:srgbClr val="355EA9"/>
                </a:solidFill>
                <a:latin typeface="DengXian Light"/>
                <a:cs typeface="DengXian Light"/>
              </a:rPr>
              <a:t>kkksc03</a:t>
            </a:r>
            <a:r>
              <a:rPr sz="3000">
                <a:solidFill>
                  <a:srgbClr val="355EA9"/>
                </a:solidFill>
                <a:latin typeface="DengXian Light"/>
                <a:cs typeface="DengXian Light"/>
              </a:rPr>
              <a:t>考前临时抱佛脚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620000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HMTUC+DengXian Regular"/>
                <a:cs typeface="PHMTUC+DengXian Regular"/>
              </a:rPr>
              <a:t>学科之间无关，可以单独考虑每个学科。将每一学科的作业分为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HMTUC+DengXian Regular"/>
                <a:cs typeface="PHMTUC+DengXian Regular"/>
              </a:rPr>
              <a:t>两组，使得两者分别的</a:t>
            </a:r>
            <a:r>
              <a:rPr sz="2100">
                <a:solidFill>
                  <a:srgbClr val="ED7D31"/>
                </a:solidFill>
                <a:latin typeface="PHMTUC+DengXian Regular"/>
                <a:cs typeface="PHMTUC+DengXian Regular"/>
              </a:rPr>
              <a:t>时间开销之和</a:t>
            </a:r>
            <a:r>
              <a:rPr sz="2100">
                <a:solidFill>
                  <a:srgbClr val="2E75B6"/>
                </a:solidFill>
                <a:latin typeface="PHMTUC+DengXian Regular"/>
                <a:cs typeface="PHMTUC+DengXian Regular"/>
              </a:rPr>
              <a:t>尽可能</a:t>
            </a:r>
            <a:r>
              <a:rPr sz="2100">
                <a:solidFill>
                  <a:srgbClr val="ED7D31"/>
                </a:solidFill>
                <a:latin typeface="PHMTUC+DengXian Regular"/>
                <a:cs typeface="PHMTUC+DengXian Regular"/>
              </a:rPr>
              <a:t>接近</a:t>
            </a:r>
            <a:r>
              <a:rPr sz="2100">
                <a:solidFill>
                  <a:srgbClr val="2E75B6"/>
                </a:solidFill>
                <a:latin typeface="PHMTUC+DengXian Regular"/>
                <a:cs typeface="PHMTUC+DengXian Regular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84960" y="2590902"/>
            <a:ext cx="1376615" cy="27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6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1 1 4 5 2 4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48479" y="2590902"/>
            <a:ext cx="1376615" cy="27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6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1 1 4 5 2 4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84960" y="2833218"/>
            <a:ext cx="1763445" cy="519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6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PHMTUC+DengXian Regular"/>
                <a:cs typeface="PHMTUC+DengXian Regular"/>
              </a:rPr>
              <a:t>第</a:t>
            </a: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sz="1600">
                <a:solidFill>
                  <a:srgbClr val="000000"/>
                </a:solidFill>
                <a:latin typeface="PHMTUC+DengXian Regular"/>
                <a:cs typeface="PHMTUC+DengXian Regular"/>
              </a:rPr>
              <a:t>组：</a:t>
            </a: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1+2+4=7</a:t>
            </a:r>
          </a:p>
          <a:p>
            <a:pPr marL="0" marR="0">
              <a:lnSpc>
                <a:spcPts val="1868"/>
              </a:lnSpc>
              <a:spcBef>
                <a:spcPts val="1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PHMTUC+DengXian Regular"/>
                <a:cs typeface="PHMTUC+DengXian Regular"/>
              </a:rPr>
              <a:t>第</a:t>
            </a: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2</a:t>
            </a:r>
            <a:r>
              <a:rPr sz="1600">
                <a:solidFill>
                  <a:srgbClr val="000000"/>
                </a:solidFill>
                <a:latin typeface="PHMTUC+DengXian Regular"/>
                <a:cs typeface="PHMTUC+DengXian Regular"/>
              </a:rPr>
              <a:t>组：</a:t>
            </a: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1+4+5=10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48479" y="2833218"/>
            <a:ext cx="1874886" cy="519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6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PHMTUC+DengXian Regular"/>
                <a:cs typeface="PHMTUC+DengXian Regular"/>
              </a:rPr>
              <a:t>第</a:t>
            </a: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sz="1600">
                <a:solidFill>
                  <a:srgbClr val="000000"/>
                </a:solidFill>
                <a:latin typeface="PHMTUC+DengXian Regular"/>
                <a:cs typeface="PHMTUC+DengXian Regular"/>
              </a:rPr>
              <a:t>组：</a:t>
            </a: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1+1+2+4=8</a:t>
            </a:r>
          </a:p>
          <a:p>
            <a:pPr marL="0" marR="0">
              <a:lnSpc>
                <a:spcPts val="1868"/>
              </a:lnSpc>
              <a:spcBef>
                <a:spcPts val="1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PHMTUC+DengXian Regular"/>
                <a:cs typeface="PHMTUC+DengXian Regular"/>
              </a:rPr>
              <a:t>第</a:t>
            </a: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2</a:t>
            </a:r>
            <a:r>
              <a:rPr sz="1600">
                <a:solidFill>
                  <a:srgbClr val="000000"/>
                </a:solidFill>
                <a:latin typeface="PHMTUC+DengXian Regular"/>
                <a:cs typeface="PHMTUC+DengXian Regular"/>
              </a:rPr>
              <a:t>组：</a:t>
            </a: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4+5=9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7499" y="3508238"/>
            <a:ext cx="4517186" cy="34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46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100" spc="144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PHMTUC+DengXian Regular"/>
                <a:cs typeface="PHMTUC+DengXian Regular"/>
              </a:rPr>
              <a:t>第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UAUIKA+DengXian Regular"/>
                <a:cs typeface="UAUIKA+DengXian Regular"/>
              </a:rPr>
              <a:t>1</a:t>
            </a:r>
            <a:r>
              <a:rPr sz="2100" spc="10">
                <a:solidFill>
                  <a:srgbClr val="ED7D31"/>
                </a:solidFill>
                <a:latin typeface="UAUIKA+DengXian Regular"/>
                <a:cs typeface="UAUIKA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PHMTUC+DengXian Regular"/>
                <a:cs typeface="PHMTUC+DengXian Regular"/>
              </a:rPr>
              <a:t>组：</a:t>
            </a:r>
            <a:r>
              <a:rPr sz="2100">
                <a:solidFill>
                  <a:srgbClr val="2E75B6"/>
                </a:solidFill>
                <a:latin typeface="PHMTUC+DengXian Regular"/>
                <a:cs typeface="PHMTUC+DengXian Regular"/>
              </a:rPr>
              <a:t>少于一半，但尽可能大。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7499" y="3980402"/>
            <a:ext cx="5584291" cy="341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4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100" spc="144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PHMTUC+DengXian Regular"/>
                <a:cs typeface="PHMTUC+DengXian Regular"/>
              </a:rPr>
              <a:t>第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UAUIKA+DengXian Regular"/>
                <a:cs typeface="UAUIKA+DengXian Regular"/>
              </a:rPr>
              <a:t>2</a:t>
            </a:r>
            <a:r>
              <a:rPr sz="2100" spc="10">
                <a:solidFill>
                  <a:srgbClr val="ED7D31"/>
                </a:solidFill>
                <a:latin typeface="UAUIKA+DengXian Regular"/>
                <a:cs typeface="UAUIKA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PHMTUC+DengXian Regular"/>
                <a:cs typeface="PHMTUC+DengXian Regular"/>
              </a:rPr>
              <a:t>组：</a:t>
            </a:r>
            <a:r>
              <a:rPr sz="2100">
                <a:solidFill>
                  <a:srgbClr val="2E75B6"/>
                </a:solidFill>
                <a:latin typeface="PHMTUC+DengXian Regular"/>
                <a:cs typeface="PHMTUC+DengXian Regular"/>
              </a:rPr>
              <a:t>剩下的一半，总时间以这个为准。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7499" y="4446873"/>
            <a:ext cx="7677328" cy="667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HMTUC+DengXian Regular"/>
                <a:cs typeface="PHMTUC+DengXian Regular"/>
              </a:rPr>
              <a:t>使用</a:t>
            </a:r>
            <a:r>
              <a:rPr sz="2100">
                <a:solidFill>
                  <a:srgbClr val="ED7D31"/>
                </a:solidFill>
                <a:latin typeface="PHMTUC+DengXian Regular"/>
                <a:cs typeface="PHMTUC+DengXian Regular"/>
              </a:rPr>
              <a:t>子集枚举</a:t>
            </a:r>
            <a:r>
              <a:rPr sz="2100">
                <a:solidFill>
                  <a:srgbClr val="2E75B6"/>
                </a:solidFill>
                <a:latin typeface="PHMTUC+DengXian Regular"/>
                <a:cs typeface="PHMTUC+DengXian Regular"/>
              </a:rPr>
              <a:t>方法，要枚举共</a:t>
            </a:r>
            <a:r>
              <a:rPr sz="2100">
                <a:solidFill>
                  <a:srgbClr val="2E75B6"/>
                </a:solidFill>
                <a:latin typeface="VNMWCD+Cambria Math"/>
                <a:cs typeface="VNMWCD+Cambria Math"/>
              </a:rPr>
              <a:t>2</a:t>
            </a:r>
            <a:r>
              <a:rPr sz="2300" spc="111" baseline="36571">
                <a:solidFill>
                  <a:srgbClr val="2E75B6"/>
                </a:solidFill>
                <a:latin typeface="VNMWCD+Cambria Math"/>
                <a:cs typeface="VNMWCD+Cambria Math"/>
              </a:rPr>
              <a:t>푛</a:t>
            </a:r>
            <a:r>
              <a:rPr sz="2100">
                <a:solidFill>
                  <a:srgbClr val="2E75B6"/>
                </a:solidFill>
                <a:latin typeface="PHMTUC+DengXian Regular"/>
                <a:cs typeface="PHMTUC+DengXian Regular"/>
              </a:rPr>
              <a:t>种可能，还需要额外</a:t>
            </a:r>
            <a:r>
              <a:rPr sz="2100" spc="30">
                <a:solidFill>
                  <a:srgbClr val="2E75B6"/>
                </a:solidFill>
                <a:latin typeface="VNMWCD+Cambria Math"/>
                <a:cs typeface="VNMWCD+Cambria Math"/>
              </a:rPr>
              <a:t>푂(</a:t>
            </a:r>
            <a:r>
              <a:rPr sz="2100" spc="31">
                <a:solidFill>
                  <a:srgbClr val="2E75B6"/>
                </a:solidFill>
                <a:latin typeface="VVIHND+Cambria Math"/>
                <a:cs typeface="VVIHND+Cambria Math"/>
              </a:rPr>
              <a:t>푛</a:t>
            </a:r>
            <a:r>
              <a:rPr sz="2100">
                <a:solidFill>
                  <a:srgbClr val="2E75B6"/>
                </a:solidFill>
                <a:latin typeface="VNMWCD+Cambria Math"/>
                <a:cs typeface="VNMWCD+Cambria Math"/>
              </a:rPr>
              <a:t>)</a:t>
            </a:r>
            <a:r>
              <a:rPr sz="2100">
                <a:solidFill>
                  <a:srgbClr val="2E75B6"/>
                </a:solidFill>
                <a:latin typeface="PHMTUC+DengXian Regular"/>
                <a:cs typeface="PHMTUC+DengXian Regular"/>
              </a:rPr>
              <a:t>的时间</a:t>
            </a:r>
          </a:p>
          <a:p>
            <a:pPr marL="0" marR="0">
              <a:lnSpc>
                <a:spcPts val="2188"/>
              </a:lnSpc>
              <a:spcBef>
                <a:spcPts val="31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HMTUC+DengXian Regular"/>
                <a:cs typeface="PHMTUC+DengXian Regular"/>
              </a:rPr>
              <a:t>计算每组的和。考虑使用</a:t>
            </a:r>
            <a:r>
              <a:rPr sz="2100">
                <a:solidFill>
                  <a:srgbClr val="ED7D31"/>
                </a:solidFill>
                <a:latin typeface="PHMTUC+DengXian Regular"/>
                <a:cs typeface="PHMTUC+DengXian Regular"/>
              </a:rPr>
              <a:t>回溯法</a:t>
            </a:r>
            <a:r>
              <a:rPr sz="2100">
                <a:solidFill>
                  <a:srgbClr val="2E75B6"/>
                </a:solidFill>
                <a:latin typeface="PHMTUC+DengXian Regular"/>
                <a:cs typeface="PHMTUC+DengXian Regular"/>
              </a:rPr>
              <a:t>进行优化，去除</a:t>
            </a:r>
            <a:r>
              <a:rPr sz="2100">
                <a:solidFill>
                  <a:srgbClr val="ED7D31"/>
                </a:solidFill>
                <a:latin typeface="PHMTUC+DengXian Regular"/>
                <a:cs typeface="PHMTUC+DengXian Regular"/>
              </a:rPr>
              <a:t>无效状态</a:t>
            </a:r>
            <a:r>
              <a:rPr sz="2100">
                <a:solidFill>
                  <a:srgbClr val="2E75B6"/>
                </a:solidFill>
                <a:latin typeface="PHMTUC+DengXian Regular"/>
                <a:cs typeface="PHMTUC+DengXian Regular"/>
              </a:rPr>
              <a:t>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499" y="5245576"/>
            <a:ext cx="7652868" cy="814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4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100" spc="144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UAUIKA+DengXian Regular"/>
                <a:cs typeface="UAUIKA+DengXian Regular"/>
              </a:rPr>
              <a:t>Case</a:t>
            </a:r>
            <a:r>
              <a:rPr sz="2100" spc="-25">
                <a:solidFill>
                  <a:srgbClr val="ED7D31"/>
                </a:solidFill>
                <a:latin typeface="UAUIKA+DengXian Regular"/>
                <a:cs typeface="UAUIKA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UAUIKA+DengXian Regular"/>
                <a:cs typeface="UAUIKA+DengXian Regular"/>
              </a:rPr>
              <a:t>1</a:t>
            </a:r>
            <a:r>
              <a:rPr sz="2100">
                <a:solidFill>
                  <a:srgbClr val="ED7D31"/>
                </a:solidFill>
                <a:latin typeface="PHMTUC+DengXian Regular"/>
                <a:cs typeface="PHMTUC+DengXian Regular"/>
              </a:rPr>
              <a:t>：</a:t>
            </a:r>
            <a:r>
              <a:rPr sz="2100">
                <a:solidFill>
                  <a:srgbClr val="2E75B6"/>
                </a:solidFill>
                <a:latin typeface="PHMTUC+DengXian Regular"/>
                <a:cs typeface="PHMTUC+DengXian Regular"/>
              </a:rPr>
              <a:t>当前的子集之和</a:t>
            </a:r>
            <a:r>
              <a:rPr sz="2100">
                <a:solidFill>
                  <a:srgbClr val="ED7D31"/>
                </a:solidFill>
                <a:latin typeface="PHMTUC+DengXian Regular"/>
                <a:cs typeface="PHMTUC+DengXian Regular"/>
              </a:rPr>
              <a:t>已经大于</a:t>
            </a:r>
            <a:r>
              <a:rPr sz="2100">
                <a:solidFill>
                  <a:srgbClr val="2E75B6"/>
                </a:solidFill>
                <a:latin typeface="PHMTUC+DengXian Regular"/>
                <a:cs typeface="PHMTUC+DengXian Regular"/>
              </a:rPr>
              <a:t>总和的一半，后面都无效！</a:t>
            </a:r>
          </a:p>
          <a:p>
            <a:pPr marL="0" marR="0">
              <a:lnSpc>
                <a:spcPts val="2346"/>
              </a:lnSpc>
              <a:spcBef>
                <a:spcPts val="1383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100" spc="144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UAUIKA+DengXian Regular"/>
                <a:cs typeface="UAUIKA+DengXian Regular"/>
              </a:rPr>
              <a:t>Case</a:t>
            </a:r>
            <a:r>
              <a:rPr sz="2100" spc="-25">
                <a:solidFill>
                  <a:srgbClr val="ED7D31"/>
                </a:solidFill>
                <a:latin typeface="UAUIKA+DengXian Regular"/>
                <a:cs typeface="UAUIKA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UAUIKA+DengXian Regular"/>
                <a:cs typeface="UAUIKA+DengXian Regular"/>
              </a:rPr>
              <a:t>2</a:t>
            </a:r>
            <a:r>
              <a:rPr sz="2100">
                <a:solidFill>
                  <a:srgbClr val="ED7D31"/>
                </a:solidFill>
                <a:latin typeface="PHMTUC+DengXian Regular"/>
                <a:cs typeface="PHMTUC+DengXian Regular"/>
              </a:rPr>
              <a:t>：</a:t>
            </a:r>
            <a:r>
              <a:rPr sz="2100">
                <a:solidFill>
                  <a:srgbClr val="2E75B6"/>
                </a:solidFill>
                <a:latin typeface="PHMTUC+DengXian Regular"/>
                <a:cs typeface="PHMTUC+DengXian Regular"/>
              </a:rPr>
              <a:t>如果当前子集已经</a:t>
            </a:r>
            <a:r>
              <a:rPr sz="2100">
                <a:solidFill>
                  <a:srgbClr val="ED7D31"/>
                </a:solidFill>
                <a:latin typeface="PHMTUC+DengXian Regular"/>
                <a:cs typeface="PHMTUC+DengXian Regular"/>
              </a:rPr>
              <a:t>恰好等于</a:t>
            </a:r>
            <a:r>
              <a:rPr sz="2100">
                <a:solidFill>
                  <a:srgbClr val="2E75B6"/>
                </a:solidFill>
                <a:latin typeface="PHMTUC+DengXian Regular"/>
                <a:cs typeface="PHMTUC+DengXian Regular"/>
              </a:rPr>
              <a:t>总和的一半，最优解！</a:t>
            </a: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2624582" y="748134"/>
            <a:ext cx="4045076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0">
                <a:solidFill>
                  <a:srgbClr val="355EA9"/>
                </a:solidFill>
                <a:latin typeface="DengXian Light"/>
                <a:cs typeface="DengXian Light"/>
              </a:rPr>
              <a:t>kkksc03</a:t>
            </a:r>
            <a:r>
              <a:rPr sz="3000">
                <a:solidFill>
                  <a:srgbClr val="355EA9"/>
                </a:solidFill>
                <a:latin typeface="DengXian Light"/>
                <a:cs typeface="DengXian Light"/>
              </a:rPr>
              <a:t>考前临时抱佛脚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620000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HTWFD+DengXian Regular"/>
                <a:cs typeface="MHTWFD+DengXian Regular"/>
              </a:rPr>
              <a:t>虽然没有使用枚举子集，但是利用了搜索的有序性，不重复、不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HTWFD+DengXian Regular"/>
                <a:cs typeface="MHTWFD+DengXian Regular"/>
              </a:rPr>
              <a:t>遗漏地对每一项作业决定，是否需要加入当前集合。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40231" y="2677680"/>
            <a:ext cx="1496792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200" spc="3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dfs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7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7035" y="2860560"/>
            <a:ext cx="4578350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(x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&gt;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maxdeep){</a:t>
            </a:r>
            <a:r>
              <a:rPr sz="1200" spc="3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MHTWFD+DengXian Regular"/>
                <a:cs typeface="MHTWFD+DengXian Regular"/>
              </a:rPr>
              <a:t>所有作业枚举完毕，达到了最大递归层数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12315" y="3043439"/>
            <a:ext cx="4859147" cy="399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524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maxtime</a:t>
            </a:r>
            <a:r>
              <a:rPr sz="1200" spc="3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max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(maxtime,</a:t>
            </a:r>
            <a:r>
              <a:rPr sz="1200" spc="3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nowtime);</a:t>
            </a:r>
            <a:r>
              <a:rPr sz="1200" spc="3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6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MHTWFD+DengXian Regular"/>
                <a:cs typeface="MHTWFD+DengXian Regular"/>
              </a:rPr>
              <a:t>如果解更优，更新答案。</a:t>
            </a:r>
          </a:p>
          <a:p>
            <a:pPr marL="0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5510" y="3409200"/>
            <a:ext cx="236190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7035" y="3592080"/>
            <a:ext cx="5451982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(nowtime</a:t>
            </a:r>
            <a:r>
              <a:rPr sz="1200" spc="3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[x]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sum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/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){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MHTWFD+DengXian Regular"/>
                <a:cs typeface="MHTWFD+DengXian Regular"/>
              </a:rPr>
              <a:t>如果放入这个作业是合法的，选择它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13839" y="3774679"/>
            <a:ext cx="3816350" cy="582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nowtime</a:t>
            </a:r>
            <a:r>
              <a:rPr sz="1200" spc="3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[x];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MHTWFD+DengXian Regular"/>
                <a:cs typeface="MHTWFD+DengXian Regular"/>
              </a:rPr>
              <a:t>增加子集中这道题目的时间</a:t>
            </a:r>
          </a:p>
          <a:p>
            <a:pPr marL="0" marR="0">
              <a:lnSpc>
                <a:spcPts val="1405"/>
              </a:lnSpc>
              <a:spcBef>
                <a:spcPts val="36"/>
              </a:spcBef>
              <a:spcAft>
                <a:spcPct val="0"/>
              </a:spcAft>
            </a:pP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dfs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(x</a:t>
            </a:r>
            <a:r>
              <a:rPr sz="1200" spc="3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MHTWFD+DengXian Regular"/>
                <a:cs typeface="MHTWFD+DengXian Regular"/>
              </a:rPr>
              <a:t>下一层递归</a:t>
            </a:r>
          </a:p>
          <a:p>
            <a:pPr marL="0" marR="0">
              <a:lnSpc>
                <a:spcPts val="1405"/>
              </a:lnSpc>
              <a:spcBef>
                <a:spcPts val="84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nowtime</a:t>
            </a:r>
            <a:r>
              <a:rPr sz="1200" spc="3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-=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[x];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MHTWFD+DengXian Regular"/>
                <a:cs typeface="MHTWFD+DengXian Regular"/>
              </a:rPr>
              <a:t>去除掉子集中这道题目的时间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5510" y="4323854"/>
            <a:ext cx="236190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7035" y="4506734"/>
            <a:ext cx="3852926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dfs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(x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r>
              <a:rPr sz="1200" spc="3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MHTWFD+DengXian Regular"/>
                <a:cs typeface="MHTWFD+DengXian Regular"/>
              </a:rPr>
              <a:t>不选这个题目，直接进行下一层递归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40231" y="4689614"/>
            <a:ext cx="236190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7499" y="5423425"/>
            <a:ext cx="7628532" cy="636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HTWFD+DengXian Regular"/>
                <a:cs typeface="MHTWFD+DengXian Regular"/>
              </a:rPr>
              <a:t>可以换位思考：不仅可以</a:t>
            </a:r>
            <a:r>
              <a:rPr sz="2100">
                <a:solidFill>
                  <a:srgbClr val="ED7D31"/>
                </a:solidFill>
                <a:latin typeface="MHTWFD+DengXian Regular"/>
                <a:cs typeface="MHTWFD+DengXian Regular"/>
              </a:rPr>
              <a:t>为每一个集合选择元素</a:t>
            </a:r>
            <a:r>
              <a:rPr sz="2100">
                <a:solidFill>
                  <a:srgbClr val="2E75B6"/>
                </a:solidFill>
                <a:latin typeface="MHTWFD+DengXian Regular"/>
                <a:cs typeface="MHTWFD+DengXian Regular"/>
              </a:rPr>
              <a:t>，亦可以</a:t>
            </a:r>
            <a:r>
              <a:rPr sz="2100">
                <a:solidFill>
                  <a:srgbClr val="ED7D31"/>
                </a:solidFill>
                <a:latin typeface="MHTWFD+DengXian Regular"/>
                <a:cs typeface="MHTWFD+DengXian Regular"/>
              </a:rPr>
              <a:t>为每一</a:t>
            </a:r>
          </a:p>
          <a:p>
            <a:pPr marL="0" marR="0">
              <a:lnSpc>
                <a:spcPts val="2188"/>
              </a:lnSpc>
              <a:spcBef>
                <a:spcPts val="333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MHTWFD+DengXian Regular"/>
                <a:cs typeface="MHTWFD+DengXian Regular"/>
              </a:rPr>
              <a:t>个元素选择集合</a:t>
            </a:r>
            <a:r>
              <a:rPr sz="2100">
                <a:solidFill>
                  <a:srgbClr val="2E75B6"/>
                </a:solidFill>
                <a:latin typeface="MHTWFD+DengXian Regular"/>
                <a:cs typeface="MHTWFD+DengXian 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788517" y="3603930"/>
            <a:ext cx="5305065" cy="574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226"/>
              </a:lnSpc>
              <a:spcBef>
                <a:spcPct val="0"/>
              </a:spcBef>
              <a:spcAft>
                <a:spcPct val="0"/>
              </a:spcAft>
            </a:pPr>
            <a:r>
              <a:rPr sz="4050">
                <a:solidFill>
                  <a:srgbClr val="1F4E79"/>
                </a:solidFill>
                <a:latin typeface="DengXian Light"/>
                <a:cs typeface="DengXian Light"/>
              </a:rPr>
              <a:t>广度优先搜索与洪泛法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8517" y="4518774"/>
            <a:ext cx="7696200" cy="523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898989"/>
                </a:solidFill>
                <a:latin typeface="AOUKUP+DengXian Regular"/>
                <a:cs typeface="AOUKUP+DengXian Regular"/>
              </a:rPr>
              <a:t>百一定律：百人中可能只有一人会带来突破性进展；但由于预先并不知道是</a:t>
            </a:r>
          </a:p>
          <a:p>
            <a:pPr marL="0" marR="0">
              <a:lnSpc>
                <a:spcPts val="1875"/>
              </a:lnSpc>
              <a:spcBef>
                <a:spcPts val="18"/>
              </a:spcBef>
              <a:spcAft>
                <a:spcPct val="0"/>
              </a:spcAft>
            </a:pPr>
            <a:r>
              <a:rPr sz="1800">
                <a:solidFill>
                  <a:srgbClr val="898989"/>
                </a:solidFill>
                <a:latin typeface="AOUKUP+DengXian Regular"/>
                <a:cs typeface="AOUKUP+DengXian Regular"/>
              </a:rPr>
              <a:t>谁，所以决策者需要雇佣全部</a:t>
            </a:r>
            <a:r>
              <a:rPr sz="1800">
                <a:solidFill>
                  <a:srgbClr val="898989"/>
                </a:solidFill>
                <a:latin typeface="IHQCEO+DengXian Regular"/>
                <a:cs typeface="IHQCEO+DengXian Regular"/>
              </a:rPr>
              <a:t>100</a:t>
            </a:r>
            <a:r>
              <a:rPr sz="1800">
                <a:solidFill>
                  <a:srgbClr val="898989"/>
                </a:solidFill>
                <a:latin typeface="AOUKUP+DengXian Regular"/>
                <a:cs typeface="AOUKUP+DengXian Regular"/>
              </a:rPr>
              <a:t>个人，以期其中包含正确的选择。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2700" y="5297918"/>
            <a:ext cx="1725312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ED7D31"/>
                </a:solidFill>
                <a:latin typeface="AOUKUP+DengXian Regular"/>
                <a:cs typeface="AOUKUP+DengXian Regular"/>
              </a:rPr>
              <a:t>请翻至课本</a:t>
            </a:r>
            <a:r>
              <a:rPr sz="1800" spc="45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ED7D31"/>
                </a:solidFill>
                <a:latin typeface="IHQCEO+DengXian Regular"/>
                <a:cs typeface="IHQCEO+DengXian Regular"/>
              </a:rPr>
              <a:t>P93</a:t>
            </a:r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996563" y="748134"/>
            <a:ext cx="1298447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洪泛法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0866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GOGRQI+DengXian Regular"/>
                <a:cs typeface="GOGRQI+DengXian Regular"/>
              </a:rPr>
              <a:t>深搜会尽快完成一个可行的解，再回溯尝试其他的可能性。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8331"/>
            <a:ext cx="8076567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GOGRQI+DengXian Regular"/>
                <a:cs typeface="GOGRQI+DengXian Regular"/>
              </a:rPr>
              <a:t>当解相对稀疏，或问题很大时，深搜可能陷入过深、过窄的“陷阱”。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3213592"/>
            <a:ext cx="5220259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GOGRQI+DengXian Regular"/>
                <a:cs typeface="GOGRQI+DengXian Regular"/>
              </a:rPr>
              <a:t>考虑另一种思路，从起点出发，类似于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GOGRQI+DengXian Regular"/>
                <a:cs typeface="GOGRQI+DengXian Regular"/>
              </a:rPr>
              <a:t>泼水一般，让水流顺着多个方向</a:t>
            </a:r>
            <a:r>
              <a:rPr sz="2100">
                <a:solidFill>
                  <a:srgbClr val="ED7D31"/>
                </a:solidFill>
                <a:latin typeface="GOGRQI+DengXian Regular"/>
                <a:cs typeface="GOGRQI+DengXian Regular"/>
              </a:rPr>
              <a:t>同时蔓延</a:t>
            </a:r>
            <a:r>
              <a:rPr sz="2100">
                <a:solidFill>
                  <a:srgbClr val="2E75B6"/>
                </a:solidFill>
                <a:latin typeface="GOGRQI+DengXian Regular"/>
                <a:cs typeface="GOGRQI+DengXian Regular"/>
              </a:rPr>
              <a:t>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1716" y="3333440"/>
            <a:ext cx="243130" cy="1633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12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USNWWA+DengXian Regular"/>
                <a:cs typeface="USNWWA+DengXian Regular"/>
              </a:rPr>
              <a:t>3</a:t>
            </a:r>
          </a:p>
          <a:p>
            <a:pPr marL="0" marR="0">
              <a:lnSpc>
                <a:spcPts val="1412"/>
              </a:lnSpc>
              <a:spcBef>
                <a:spcPts val="2304"/>
              </a:spcBef>
              <a:spcAft>
                <a:spcPct val="0"/>
              </a:spcAft>
            </a:pPr>
            <a:r>
              <a:rPr sz="1350">
                <a:solidFill>
                  <a:srgbClr val="FFFFFF"/>
                </a:solidFill>
                <a:latin typeface="USNWWA+DengXian Regular"/>
                <a:cs typeface="USNWWA+DengXian Regular"/>
              </a:rPr>
              <a:t>2</a:t>
            </a:r>
          </a:p>
          <a:p>
            <a:pPr marL="0" marR="0">
              <a:lnSpc>
                <a:spcPts val="1412"/>
              </a:lnSpc>
              <a:spcBef>
                <a:spcPts val="2305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USNWWA+DengXian Regular"/>
                <a:cs typeface="USNWWA+DengXian Regular"/>
              </a:rPr>
              <a:t>3</a:t>
            </a:r>
          </a:p>
          <a:p>
            <a:pPr marL="0" marR="0">
              <a:lnSpc>
                <a:spcPts val="1412"/>
              </a:lnSpc>
              <a:spcBef>
                <a:spcPts val="2354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USNWWA+DengXian Regular"/>
                <a:cs typeface="USNWWA+DengXian Regular"/>
              </a:rPr>
              <a:t>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82002" y="3333440"/>
            <a:ext cx="243130" cy="1633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12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USNWWA+DengXian Regular"/>
                <a:cs typeface="USNWWA+DengXian Regular"/>
              </a:rPr>
              <a:t>4</a:t>
            </a:r>
          </a:p>
          <a:p>
            <a:pPr marL="0" marR="0">
              <a:lnSpc>
                <a:spcPts val="1412"/>
              </a:lnSpc>
              <a:spcBef>
                <a:spcPts val="2304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USNWWA+DengXian Regular"/>
                <a:cs typeface="USNWWA+DengXian Regular"/>
              </a:rPr>
              <a:t>3</a:t>
            </a:r>
          </a:p>
          <a:p>
            <a:pPr marL="0" marR="0">
              <a:lnSpc>
                <a:spcPts val="1412"/>
              </a:lnSpc>
              <a:spcBef>
                <a:spcPts val="2305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USNWWA+DengXian Regular"/>
                <a:cs typeface="USNWWA+DengXian Regular"/>
              </a:rPr>
              <a:t>6</a:t>
            </a:r>
          </a:p>
          <a:p>
            <a:pPr marL="0" marR="0">
              <a:lnSpc>
                <a:spcPts val="1412"/>
              </a:lnSpc>
              <a:spcBef>
                <a:spcPts val="2354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USNWWA+DengXian Regular"/>
                <a:cs typeface="USNWWA+DengXian Regular"/>
              </a:rPr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91906" y="3333440"/>
            <a:ext cx="243130" cy="1633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12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USNWWA+DengXian Regular"/>
                <a:cs typeface="USNWWA+DengXian Regular"/>
              </a:rPr>
              <a:t>5</a:t>
            </a:r>
          </a:p>
          <a:p>
            <a:pPr marL="0" marR="0">
              <a:lnSpc>
                <a:spcPts val="1412"/>
              </a:lnSpc>
              <a:spcBef>
                <a:spcPts val="2304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USNWWA+DengXian Regular"/>
                <a:cs typeface="USNWWA+DengXian Regular"/>
              </a:rPr>
              <a:t>6</a:t>
            </a:r>
          </a:p>
          <a:p>
            <a:pPr marL="0" marR="0">
              <a:lnSpc>
                <a:spcPts val="1412"/>
              </a:lnSpc>
              <a:spcBef>
                <a:spcPts val="2305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USNWWA+DengXian Regular"/>
                <a:cs typeface="USNWWA+DengXian Regular"/>
              </a:rPr>
              <a:t>7</a:t>
            </a:r>
          </a:p>
          <a:p>
            <a:pPr marL="0" marR="0">
              <a:lnSpc>
                <a:spcPts val="1412"/>
              </a:lnSpc>
              <a:spcBef>
                <a:spcPts val="2354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USNWWA+DengXian Regular"/>
                <a:cs typeface="USNWWA+DengXian Regular"/>
              </a:rPr>
              <a:t>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61430" y="3805499"/>
            <a:ext cx="243130" cy="1161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12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FFFFFF"/>
                </a:solidFill>
                <a:latin typeface="USNWWA+DengXian Regular"/>
                <a:cs typeface="USNWWA+DengXian Regular"/>
              </a:rPr>
              <a:t>1</a:t>
            </a:r>
          </a:p>
          <a:p>
            <a:pPr marL="0" marR="0">
              <a:lnSpc>
                <a:spcPts val="1412"/>
              </a:lnSpc>
              <a:spcBef>
                <a:spcPts val="2305"/>
              </a:spcBef>
              <a:spcAft>
                <a:spcPct val="0"/>
              </a:spcAft>
            </a:pPr>
            <a:r>
              <a:rPr sz="1350">
                <a:solidFill>
                  <a:srgbClr val="FFFFFF"/>
                </a:solidFill>
                <a:latin typeface="USNWWA+DengXian Regular"/>
                <a:cs typeface="USNWWA+DengXian Regular"/>
              </a:rPr>
              <a:t>2</a:t>
            </a:r>
          </a:p>
          <a:p>
            <a:pPr marL="0" marR="0">
              <a:lnSpc>
                <a:spcPts val="1412"/>
              </a:lnSpc>
              <a:spcBef>
                <a:spcPts val="2304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USNWWA+DengXian Regular"/>
                <a:cs typeface="USNWWA+DengXian Regular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7499" y="4005825"/>
            <a:ext cx="3089453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GOGRQI+DengXian Regular"/>
                <a:cs typeface="GOGRQI+DengXian Regular"/>
              </a:rPr>
              <a:t>这种方法被称为</a:t>
            </a:r>
            <a:r>
              <a:rPr sz="2100">
                <a:solidFill>
                  <a:srgbClr val="ED7D31"/>
                </a:solidFill>
                <a:latin typeface="GOGRQI+DengXian Regular"/>
                <a:cs typeface="GOGRQI+DengXian Regular"/>
              </a:rPr>
              <a:t>洪泛法</a:t>
            </a:r>
            <a:r>
              <a:rPr sz="2100">
                <a:solidFill>
                  <a:srgbClr val="2E75B6"/>
                </a:solidFill>
                <a:latin typeface="GOGRQI+DengXian Regular"/>
                <a:cs typeface="GOGRQI+DengXian Regular"/>
              </a:rPr>
              <a:t>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499" y="4478766"/>
            <a:ext cx="5366562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GOGRQI+DengXian Regular"/>
                <a:cs typeface="GOGRQI+DengXian Regular"/>
              </a:rPr>
              <a:t>洪泛法会扩展相同层更多的可能性以拓宽</a:t>
            </a:r>
            <a:r>
              <a:rPr sz="2100">
                <a:solidFill>
                  <a:srgbClr val="ED7D31"/>
                </a:solidFill>
                <a:latin typeface="GOGRQI+DengXian Regular"/>
                <a:cs typeface="GOGRQI+DengXian Regular"/>
              </a:rPr>
              <a:t>广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GOGRQI+DengXian Regular"/>
                <a:cs typeface="GOGRQI+DengXian Regular"/>
              </a:rPr>
              <a:t>度，往往会使用</a:t>
            </a:r>
            <a:r>
              <a:rPr sz="2100">
                <a:solidFill>
                  <a:srgbClr val="ED7D31"/>
                </a:solidFill>
                <a:latin typeface="GOGRQI+DengXian Regular"/>
                <a:cs typeface="GOGRQI+DengXian Regular"/>
              </a:rPr>
              <a:t>广度优先搜索（</a:t>
            </a:r>
            <a:r>
              <a:rPr sz="2100">
                <a:solidFill>
                  <a:srgbClr val="ED7D31"/>
                </a:solidFill>
                <a:latin typeface="USNWWA+DengXian Regular"/>
                <a:cs typeface="USNWWA+DengXian Regular"/>
              </a:rPr>
              <a:t>BFS</a:t>
            </a:r>
            <a:r>
              <a:rPr sz="2100">
                <a:solidFill>
                  <a:srgbClr val="ED7D31"/>
                </a:solidFill>
                <a:latin typeface="GOGRQI+DengXian Regular"/>
                <a:cs typeface="GOGRQI+DengXian Regular"/>
              </a:rPr>
              <a:t>）</a:t>
            </a:r>
            <a:r>
              <a:rPr sz="2100">
                <a:solidFill>
                  <a:srgbClr val="2E75B6"/>
                </a:solidFill>
                <a:latin typeface="GOGRQI+DengXian Regular"/>
                <a:cs typeface="GOGRQI+DengXian Regular"/>
              </a:rPr>
              <a:t>实现。</a:t>
            </a:r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马的遍历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33528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FHSII+DengXian Regular"/>
                <a:cs typeface="PFHSII+DengXian Regular"/>
              </a:rPr>
              <a:t>广度优先搜索的基本模板：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40231" y="2334525"/>
            <a:ext cx="2923286" cy="39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Q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push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200">
                <a:solidFill>
                  <a:srgbClr val="000000"/>
                </a:solidFill>
                <a:latin typeface="PFHSII+DengXian Regular"/>
                <a:cs typeface="PFHSII+DengXian Regular"/>
              </a:rPr>
              <a:t>初始状态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r>
              <a:rPr sz="1200" spc="3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PFHSII+DengXian Regular"/>
                <a:cs typeface="PFHSII+DengXian Regular"/>
              </a:rPr>
              <a:t>将初始状态入队</a:t>
            </a:r>
          </a:p>
          <a:p>
            <a:pPr marL="0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while</a:t>
            </a:r>
            <a:r>
              <a:rPr sz="1200" spc="360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(!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Q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empty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())</a:t>
            </a:r>
            <a:r>
              <a:rPr sz="1200" spc="3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0231" y="2700286"/>
            <a:ext cx="5325109" cy="1131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36804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State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u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Q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front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  <a:r>
              <a:rPr sz="1200" spc="3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PFHSII+DengXian Regular"/>
                <a:cs typeface="PFHSII+DengXian Regular"/>
              </a:rPr>
              <a:t>取出队首</a:t>
            </a:r>
          </a:p>
          <a:p>
            <a:pPr marL="336804" marR="0">
              <a:lnSpc>
                <a:spcPts val="1407"/>
              </a:lnSpc>
              <a:spcBef>
                <a:spcPts val="32"/>
              </a:spcBef>
              <a:spcAft>
                <a:spcPct val="0"/>
              </a:spcAft>
            </a:pP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Q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pop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>
                <a:solidFill>
                  <a:srgbClr val="008000"/>
                </a:solidFill>
                <a:latin typeface="PFHSII+DengXian Regular"/>
                <a:cs typeface="PFHSII+DengXian Regular"/>
              </a:rPr>
              <a:t>出队</a:t>
            </a:r>
          </a:p>
          <a:p>
            <a:pPr marL="336804" marR="0">
              <a:lnSpc>
                <a:spcPts val="1405"/>
              </a:lnSpc>
              <a:spcBef>
                <a:spcPts val="86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200" spc="372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200">
                <a:solidFill>
                  <a:srgbClr val="000000"/>
                </a:solidFill>
                <a:latin typeface="PFHSII+DengXian Regular"/>
                <a:cs typeface="PFHSII+DengXian Regular"/>
              </a:rPr>
              <a:t>枚举所有可扩展状态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PFHSII+DengXian Regular"/>
                <a:cs typeface="PFHSII+DengXian Regular"/>
              </a:rPr>
              <a:t>找到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u</a:t>
            </a:r>
            <a:r>
              <a:rPr sz="1200">
                <a:solidFill>
                  <a:srgbClr val="008000"/>
                </a:solidFill>
                <a:latin typeface="PFHSII+DengXian Regular"/>
                <a:cs typeface="PFHSII+DengXian Regular"/>
              </a:rPr>
              <a:t>的所有可达状态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v</a:t>
            </a:r>
          </a:p>
          <a:p>
            <a:pPr marL="673608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200" spc="360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200">
                <a:solidFill>
                  <a:srgbClr val="000000"/>
                </a:solidFill>
                <a:latin typeface="PFHSII+DengXian Regular"/>
                <a:cs typeface="PFHSII+DengXian Regular"/>
              </a:rPr>
              <a:t>是合法的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200">
                <a:solidFill>
                  <a:srgbClr val="008000"/>
                </a:solidFill>
                <a:latin typeface="PFHSII+DengXian Regular"/>
                <a:cs typeface="PFHSII+DengXian Regular"/>
              </a:rPr>
              <a:t>需要满足某些条件，如未访问过、未在队内等</a:t>
            </a:r>
          </a:p>
          <a:p>
            <a:pPr marL="1008888" marR="0">
              <a:lnSpc>
                <a:spcPts val="1405"/>
              </a:lnSpc>
              <a:spcBef>
                <a:spcPts val="84"/>
              </a:spcBef>
              <a:spcAft>
                <a:spcPct val="0"/>
              </a:spcAft>
            </a:pP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Q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push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(v);</a:t>
            </a:r>
            <a:r>
              <a:rPr sz="1200" spc="3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6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PFHSII+DengXian Regular"/>
                <a:cs typeface="PFHSII+DengXian Regular"/>
              </a:rPr>
              <a:t>入队（同时可能需要维护某些必要信息）</a:t>
            </a:r>
          </a:p>
          <a:p>
            <a:pPr marL="0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4158225"/>
            <a:ext cx="7628532" cy="636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FHSII+DengXian Regular"/>
                <a:cs typeface="PFHSII+DengXian Regular"/>
              </a:rPr>
              <a:t>广度优先搜索可以保证在求解</a:t>
            </a:r>
            <a:r>
              <a:rPr sz="2100">
                <a:solidFill>
                  <a:srgbClr val="ED7D31"/>
                </a:solidFill>
                <a:latin typeface="PFHSII+DengXian Regular"/>
                <a:cs typeface="PFHSII+DengXian Regular"/>
              </a:rPr>
              <a:t>最近、最短、最快</a:t>
            </a:r>
            <a:r>
              <a:rPr sz="2100">
                <a:solidFill>
                  <a:srgbClr val="2E75B6"/>
                </a:solidFill>
                <a:latin typeface="PFHSII+DengXian Regular"/>
                <a:cs typeface="PFHSII+DengXian Regular"/>
              </a:rPr>
              <a:t>等一类问题时，</a:t>
            </a:r>
          </a:p>
          <a:p>
            <a:pPr marL="0" marR="0">
              <a:lnSpc>
                <a:spcPts val="2188"/>
              </a:lnSpc>
              <a:spcBef>
                <a:spcPts val="333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FHSII+DengXian Regular"/>
                <a:cs typeface="PFHSII+DengXian Regular"/>
              </a:rPr>
              <a:t>搜索到的</a:t>
            </a:r>
            <a:r>
              <a:rPr sz="2100">
                <a:solidFill>
                  <a:srgbClr val="ED7D31"/>
                </a:solidFill>
                <a:latin typeface="PFHSII+DengXian Regular"/>
                <a:cs typeface="PFHSII+DengXian Regular"/>
              </a:rPr>
              <a:t>首个解</a:t>
            </a:r>
            <a:r>
              <a:rPr sz="2100">
                <a:solidFill>
                  <a:srgbClr val="2E75B6"/>
                </a:solidFill>
                <a:latin typeface="PFHSII+DengXian Regular"/>
                <a:cs typeface="PFHSII+DengXian Regular"/>
              </a:rPr>
              <a:t>就是最优解。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4951206"/>
            <a:ext cx="7620051" cy="63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PFHSII+DengXian Regular"/>
                <a:cs typeface="PFHSII+DengXian Regular"/>
              </a:rPr>
              <a:t>队列：</a:t>
            </a:r>
            <a:r>
              <a:rPr sz="2100">
                <a:solidFill>
                  <a:srgbClr val="2E75B6"/>
                </a:solidFill>
                <a:latin typeface="PFHSII+DengXian Regular"/>
                <a:cs typeface="PFHSII+DengXian Regular"/>
              </a:rPr>
              <a:t>暂时还没有讲到。可以认为是一个容器，先进入的元素可</a:t>
            </a:r>
          </a:p>
          <a:p>
            <a:pPr marL="0" marR="0">
              <a:lnSpc>
                <a:spcPts val="2190"/>
              </a:lnSpc>
              <a:spcBef>
                <a:spcPts val="3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FHSII+DengXian Regular"/>
                <a:cs typeface="PFHSII+DengXian Regular"/>
              </a:rPr>
              <a:t>以先被取出。具体可以看课本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NNMOWI+DengXian Regular"/>
                <a:cs typeface="NNMOWI+DengXian Regular"/>
              </a:rPr>
              <a:t>P211</a:t>
            </a:r>
            <a:r>
              <a:rPr sz="2100">
                <a:solidFill>
                  <a:srgbClr val="2E75B6"/>
                </a:solidFill>
                <a:latin typeface="PFHSII+DengXian Regular"/>
                <a:cs typeface="PFHSII+DengXian 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马的遍历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2822753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HKRRUD+DengXian Regular"/>
                <a:cs typeface="HKRRUD+DengXian Regular"/>
              </a:rPr>
              <a:t>例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AUDAVI+DengXian Regular"/>
                <a:cs typeface="AUDAVI+DengXian Regular"/>
              </a:rPr>
              <a:t>14.4</a:t>
            </a:r>
            <a:r>
              <a:rPr sz="2100" spc="25">
                <a:solidFill>
                  <a:srgbClr val="ED7D31"/>
                </a:solidFill>
                <a:latin typeface="AUDAVI+DengXian Regular"/>
                <a:cs typeface="AUDAVI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HKRRUD+DengXian Regular"/>
                <a:cs typeface="HKRRUD+DengXian Regular"/>
              </a:rPr>
              <a:t>（洛谷</a:t>
            </a:r>
            <a:r>
              <a:rPr sz="2100">
                <a:solidFill>
                  <a:srgbClr val="ED7D31"/>
                </a:solidFill>
                <a:latin typeface="AUDAVI+DengXian Regular"/>
                <a:cs typeface="AUDAVI+DengXian Regular"/>
              </a:rPr>
              <a:t>P1443</a:t>
            </a:r>
            <a:r>
              <a:rPr sz="2100">
                <a:solidFill>
                  <a:srgbClr val="ED7D31"/>
                </a:solidFill>
                <a:latin typeface="HKRRUD+DengXian Regular"/>
                <a:cs typeface="HKRRUD+DengXian 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9855"/>
            <a:ext cx="7594651" cy="63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KRRUD+DengXian Regular"/>
                <a:cs typeface="HKRRUD+DengXian Regular"/>
              </a:rPr>
              <a:t>有一个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TELKPD+Cambria Math"/>
                <a:cs typeface="TELKPD+Cambria Math"/>
              </a:rPr>
              <a:t>푛</a:t>
            </a:r>
            <a:r>
              <a:rPr sz="2100" spc="-2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TELKPD+Cambria Math"/>
                <a:cs typeface="TELKPD+Cambria Math"/>
              </a:rPr>
              <a:t>×</a:t>
            </a:r>
            <a:r>
              <a:rPr sz="2100" spc="-57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TELKPD+Cambria Math"/>
                <a:cs typeface="TELKPD+Cambria Math"/>
              </a:rPr>
              <a:t>푚</a:t>
            </a:r>
            <a:r>
              <a:rPr sz="2100" spc="9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HKRRUD+DengXian Regular"/>
                <a:cs typeface="HKRRUD+DengXian Regular"/>
              </a:rPr>
              <a:t>的棋盘</a:t>
            </a:r>
            <a:r>
              <a:rPr sz="2100" spc="4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TELKPD+Cambria Math"/>
                <a:cs typeface="TELKPD+Cambria Math"/>
              </a:rPr>
              <a:t>(1</a:t>
            </a:r>
            <a:r>
              <a:rPr sz="2100" spc="6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TELKPD+Cambria Math"/>
                <a:cs typeface="TELKPD+Cambria Math"/>
              </a:rPr>
              <a:t>&lt;</a:t>
            </a:r>
            <a:r>
              <a:rPr sz="2100" spc="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31">
                <a:solidFill>
                  <a:srgbClr val="2E75B6"/>
                </a:solidFill>
                <a:latin typeface="TELKPD+Cambria Math"/>
                <a:cs typeface="TELKPD+Cambria Math"/>
              </a:rPr>
              <a:t>푛,</a:t>
            </a:r>
            <a:r>
              <a:rPr sz="2100" spc="-219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TELKPD+Cambria Math"/>
                <a:cs typeface="TELKPD+Cambria Math"/>
              </a:rPr>
              <a:t>푚</a:t>
            </a:r>
            <a:r>
              <a:rPr sz="2100" spc="10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TELKPD+Cambria Math"/>
                <a:cs typeface="TELKPD+Cambria Math"/>
              </a:rPr>
              <a:t>≤</a:t>
            </a:r>
            <a:r>
              <a:rPr sz="2100" spc="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TELKPD+Cambria Math"/>
                <a:cs typeface="TELKPD+Cambria Math"/>
              </a:rPr>
              <a:t>400)</a:t>
            </a:r>
            <a:r>
              <a:rPr sz="2100">
                <a:solidFill>
                  <a:srgbClr val="2E75B6"/>
                </a:solidFill>
                <a:latin typeface="HKRRUD+DengXian Regular"/>
                <a:cs typeface="HKRRUD+DengXian Regular"/>
              </a:rPr>
              <a:t>，在某个点上有一个马，</a:t>
            </a:r>
          </a:p>
          <a:p>
            <a:pPr marL="0" marR="0">
              <a:lnSpc>
                <a:spcPts val="2188"/>
              </a:lnSpc>
              <a:spcBef>
                <a:spcPts val="31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KRRUD+DengXian Regular"/>
                <a:cs typeface="HKRRUD+DengXian Regular"/>
              </a:rPr>
              <a:t>要求你计算出马到达棋盘上各个点最少要走几步。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3061192"/>
            <a:ext cx="2900476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KRRUD+DengXian Regular"/>
                <a:cs typeface="HKRRUD+DengXian Regular"/>
              </a:rPr>
              <a:t>如果到不了就输出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AUDAVI+DengXian Regular"/>
                <a:cs typeface="AUDAVI+DengXian Regular"/>
              </a:rPr>
              <a:t>-1</a:t>
            </a:r>
            <a:r>
              <a:rPr sz="2100">
                <a:solidFill>
                  <a:srgbClr val="2E75B6"/>
                </a:solidFill>
                <a:latin typeface="HKRRUD+DengXian Regular"/>
                <a:cs typeface="HKRRUD+DengXian Regular"/>
              </a:rPr>
              <a:t>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4555" y="3701898"/>
            <a:ext cx="931353" cy="27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6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3 3 1 1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38065" y="3701898"/>
            <a:ext cx="1376742" cy="76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6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sz="1600" spc="26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3</a:t>
            </a:r>
            <a:r>
              <a:rPr sz="1600" spc="26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2</a:t>
            </a:r>
          </a:p>
          <a:p>
            <a:pPr marL="0" marR="0">
              <a:lnSpc>
                <a:spcPts val="1868"/>
              </a:lnSpc>
              <a:spcBef>
                <a:spcPts val="1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3</a:t>
            </a:r>
            <a:r>
              <a:rPr sz="1600" spc="2624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-1</a:t>
            </a:r>
            <a:r>
              <a:rPr sz="1600" spc="1748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</a:p>
          <a:p>
            <a:pPr marL="0" marR="0">
              <a:lnSpc>
                <a:spcPts val="1868"/>
              </a:lnSpc>
              <a:spcBef>
                <a:spcPts val="1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2</a:t>
            </a:r>
            <a:r>
              <a:rPr sz="1600" spc="26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sz="1600" spc="26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4</a:t>
            </a:r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马的遍历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353300" cy="788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OIBHLV+DengXian Regular"/>
                <a:cs typeface="OIBHLV+DengXian Regular"/>
              </a:rPr>
              <a:t>求“最少”步数，使用</a:t>
            </a:r>
            <a:r>
              <a:rPr sz="2100">
                <a:solidFill>
                  <a:srgbClr val="ED7D31"/>
                </a:solidFill>
                <a:latin typeface="OIBHLV+DengXian Regular"/>
                <a:cs typeface="OIBHLV+DengXian Regular"/>
              </a:rPr>
              <a:t>洪泛法</a:t>
            </a:r>
            <a:r>
              <a:rPr sz="2100">
                <a:solidFill>
                  <a:srgbClr val="2E75B6"/>
                </a:solidFill>
                <a:latin typeface="OIBHLV+DengXian Regular"/>
                <a:cs typeface="OIBHLV+DengXian Regular"/>
              </a:rPr>
              <a:t>。广度优先搜索使用队列实现。</a:t>
            </a:r>
          </a:p>
          <a:p>
            <a:pPr marL="0" marR="0">
              <a:lnSpc>
                <a:spcPts val="2188"/>
              </a:lnSpc>
              <a:spcBef>
                <a:spcPts val="15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OIBHLV+DengXian Regular"/>
                <a:cs typeface="OIBHLV+DengXian Regular"/>
              </a:rPr>
              <a:t>每次从队首取出元素，将该元素所能扩展到的结果插入队尾。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740524"/>
            <a:ext cx="7628532" cy="636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OIBHLV+DengXian Regular"/>
                <a:cs typeface="OIBHLV+DengXian Regular"/>
              </a:rPr>
              <a:t>这样即可保证，在同一层的其他元素均被取出之前，不会访问到</a:t>
            </a:r>
          </a:p>
          <a:p>
            <a:pPr marL="0" marR="0">
              <a:lnSpc>
                <a:spcPts val="2188"/>
              </a:lnSpc>
              <a:spcBef>
                <a:spcPts val="334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OIBHLV+DengXian Regular"/>
                <a:cs typeface="OIBHLV+DengXian Regular"/>
              </a:rPr>
              <a:t>下层的新元素。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3533632"/>
            <a:ext cx="6668059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OIBHLV+DengXian Regular"/>
                <a:cs typeface="OIBHLV+DengXian Regular"/>
              </a:rPr>
              <a:t>例如，当输入为</a:t>
            </a:r>
            <a:r>
              <a:rPr sz="2100">
                <a:solidFill>
                  <a:srgbClr val="2E75B6"/>
                </a:solidFill>
                <a:latin typeface="WMQHLD+DengXian Regular"/>
                <a:cs typeface="WMQHLD+DengXian Regular"/>
              </a:rPr>
              <a:t>4 4 1 1</a:t>
            </a:r>
            <a:r>
              <a:rPr sz="2100">
                <a:solidFill>
                  <a:srgbClr val="2E75B6"/>
                </a:solidFill>
                <a:latin typeface="OIBHLV+DengXian Regular"/>
                <a:cs typeface="OIBHLV+DengXian Regular"/>
              </a:rPr>
              <a:t>时（马位于</a:t>
            </a:r>
            <a:r>
              <a:rPr sz="2100">
                <a:solidFill>
                  <a:srgbClr val="2E75B6"/>
                </a:solidFill>
                <a:latin typeface="WMQHLD+DengXian Regular"/>
                <a:cs typeface="WMQHLD+DengXian Regular"/>
              </a:rPr>
              <a:t>4x4</a:t>
            </a:r>
            <a:r>
              <a:rPr sz="2100">
                <a:solidFill>
                  <a:srgbClr val="2E75B6"/>
                </a:solidFill>
                <a:latin typeface="OIBHLV+DengXian Regular"/>
                <a:cs typeface="OIBHLV+DengXian Regular"/>
              </a:rPr>
              <a:t>棋盘的左上角）：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425063" y="748134"/>
            <a:ext cx="2441828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本章知识导图</a:t>
            </a: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马的遍历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698664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HARUP+DengXian Regular"/>
                <a:cs typeface="HHARUP+DengXian Regular"/>
              </a:rPr>
              <a:t>使用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GMGHAA+DengXian Regular"/>
                <a:cs typeface="GMGHAA+DengXian Regular"/>
              </a:rPr>
              <a:t>STL</a:t>
            </a:r>
            <a:r>
              <a:rPr sz="2100" spc="-10">
                <a:solidFill>
                  <a:srgbClr val="2E75B6"/>
                </a:solidFill>
                <a:latin typeface="GMGHAA+DengXian Regular"/>
                <a:cs typeface="GMGHAA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HHARUP+DengXian Regular"/>
                <a:cs typeface="HHARUP+DengXian Regular"/>
              </a:rPr>
              <a:t>的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GMGHAA+DengXian Regular"/>
                <a:cs typeface="GMGHAA+DengXian Regular"/>
              </a:rPr>
              <a:t>queue</a:t>
            </a:r>
            <a:r>
              <a:rPr sz="2100" spc="14">
                <a:solidFill>
                  <a:srgbClr val="2E75B6"/>
                </a:solidFill>
                <a:latin typeface="GMGHAA+DengXian Regular"/>
                <a:cs typeface="GMGHAA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HHARUP+DengXian Regular"/>
                <a:cs typeface="HHARUP+DengXian Regular"/>
              </a:rPr>
              <a:t>实现队列。建立结构体数组存储</a:t>
            </a:r>
            <a:r>
              <a:rPr sz="2100">
                <a:solidFill>
                  <a:srgbClr val="ED7D31"/>
                </a:solidFill>
                <a:latin typeface="HHARUP+DengXian Regular"/>
                <a:cs typeface="HHARUP+DengXian Regular"/>
              </a:rPr>
              <a:t>扩展的结点</a:t>
            </a:r>
            <a:r>
              <a:rPr sz="2100">
                <a:solidFill>
                  <a:srgbClr val="2E75B6"/>
                </a:solidFill>
                <a:latin typeface="HHARUP+DengXian Regular"/>
                <a:cs typeface="HHARUP+DengXian Regular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8331"/>
            <a:ext cx="7887894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HARUP+DengXian Regular"/>
                <a:cs typeface="HHARUP+DengXian Regular"/>
              </a:rPr>
              <a:t>让</a:t>
            </a:r>
            <a:r>
              <a:rPr sz="2100">
                <a:solidFill>
                  <a:srgbClr val="ED7D31"/>
                </a:solidFill>
                <a:latin typeface="HHARUP+DengXian Regular"/>
                <a:cs typeface="HHARUP+DengXian Regular"/>
              </a:rPr>
              <a:t>起点</a:t>
            </a:r>
            <a:r>
              <a:rPr sz="2100">
                <a:solidFill>
                  <a:srgbClr val="2E75B6"/>
                </a:solidFill>
                <a:latin typeface="HHARUP+DengXian Regular"/>
                <a:cs typeface="HHARUP+DengXian Regular"/>
              </a:rPr>
              <a:t>入队，然后在队列逐个扩展。每个点被扩展到时</a:t>
            </a:r>
            <a:r>
              <a:rPr sz="2100">
                <a:solidFill>
                  <a:srgbClr val="ED7D31"/>
                </a:solidFill>
                <a:latin typeface="HHARUP+DengXian Regular"/>
                <a:cs typeface="HHARUP+DengXian Regular"/>
              </a:rPr>
              <a:t>步数最小</a:t>
            </a:r>
            <a:r>
              <a:rPr sz="2100">
                <a:solidFill>
                  <a:srgbClr val="2E75B6"/>
                </a:solidFill>
                <a:latin typeface="HHARUP+DengXian Regular"/>
                <a:cs typeface="HHARUP+DengXian Regular"/>
              </a:rPr>
              <a:t>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0301" y="2693528"/>
            <a:ext cx="3510457" cy="216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sz="1200" spc="37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267F99"/>
                </a:solidFill>
                <a:latin typeface="Consolas"/>
                <a:cs typeface="Consolas"/>
              </a:rPr>
              <a:t>coord</a:t>
            </a:r>
            <a:r>
              <a:rPr sz="1200" spc="384">
                <a:solidFill>
                  <a:srgbClr val="267F99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>
                <a:solidFill>
                  <a:srgbClr val="008000"/>
                </a:solidFill>
                <a:latin typeface="HHARUP+DengXian Regular"/>
                <a:cs typeface="HHARUP+DengXian Regular"/>
              </a:rPr>
              <a:t>一个结构体存储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x,y</a:t>
            </a:r>
            <a:r>
              <a:rPr sz="1200">
                <a:solidFill>
                  <a:srgbClr val="008000"/>
                </a:solidFill>
                <a:latin typeface="HHARUP+DengXian Regular"/>
                <a:cs typeface="HHARUP+DengXian Regular"/>
              </a:rPr>
              <a:t>两个坐标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5929" y="2747783"/>
            <a:ext cx="3659403" cy="1314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coord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tmp</a:t>
            </a:r>
            <a:r>
              <a:rPr sz="1200" spc="3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{sx,</a:t>
            </a:r>
            <a:r>
              <a:rPr sz="1200" spc="37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sy};</a:t>
            </a:r>
          </a:p>
          <a:p>
            <a:pPr marL="0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Q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push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(tmp);</a:t>
            </a:r>
            <a:r>
              <a:rPr sz="1200" spc="3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6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HHARUP+DengXian Regular"/>
                <a:cs typeface="HHARUP+DengXian Regular"/>
              </a:rPr>
              <a:t>使起点入队扩展</a:t>
            </a:r>
          </a:p>
          <a:p>
            <a:pPr marL="0" marR="0">
              <a:lnSpc>
                <a:spcPts val="1405"/>
              </a:lnSpc>
              <a:spcBef>
                <a:spcPts val="84"/>
              </a:spcBef>
              <a:spcAft>
                <a:spcPct val="0"/>
              </a:spcAft>
            </a:pP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[sx][sy]</a:t>
            </a:r>
            <a:r>
              <a:rPr sz="1200" spc="3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while</a:t>
            </a:r>
            <a:r>
              <a:rPr sz="1200" spc="372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(!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Q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empty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())</a:t>
            </a:r>
            <a:r>
              <a:rPr sz="1200" spc="3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HHARUP+DengXian Regular"/>
                <a:cs typeface="HHARUP+DengXian Regular"/>
              </a:rPr>
              <a:t>循环直到队列为空</a:t>
            </a:r>
          </a:p>
          <a:p>
            <a:pPr marL="336804" marR="0">
              <a:lnSpc>
                <a:spcPts val="1405"/>
              </a:lnSpc>
              <a:spcBef>
                <a:spcPts val="84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coord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u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Q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front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  <a:r>
              <a:rPr sz="1200" spc="10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HHARUP+DengXian Regular"/>
                <a:cs typeface="HHARUP+DengXian Regular"/>
              </a:rPr>
              <a:t>拿出队首以扩展</a:t>
            </a:r>
          </a:p>
          <a:p>
            <a:pPr marL="335279" marR="0">
              <a:lnSpc>
                <a:spcPts val="1407"/>
              </a:lnSpc>
              <a:spcBef>
                <a:spcPts val="32"/>
              </a:spcBef>
              <a:spcAft>
                <a:spcPct val="0"/>
              </a:spcAft>
            </a:pP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7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ux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u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 spc="12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uy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u</a:t>
            </a:r>
            <a:r>
              <a:rPr sz="1200" spc="12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335279" marR="0">
              <a:lnSpc>
                <a:spcPts val="1405"/>
              </a:lnSpc>
              <a:spcBef>
                <a:spcPts val="36"/>
              </a:spcBef>
              <a:spcAft>
                <a:spcPct val="0"/>
              </a:spcAft>
            </a:pP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Q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pop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75581" y="2877069"/>
            <a:ext cx="909798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7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spc="12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40301" y="3059950"/>
            <a:ext cx="320010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40301" y="3242830"/>
            <a:ext cx="1886712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queue&lt;coord&gt;</a:t>
            </a:r>
            <a:r>
              <a:rPr sz="1200" spc="3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Q;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>
                <a:solidFill>
                  <a:srgbClr val="008000"/>
                </a:solidFill>
                <a:latin typeface="HHARUP+DengXian Regular"/>
                <a:cs typeface="HHARUP+DengXian Regular"/>
              </a:rPr>
              <a:t>队列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40301" y="3425710"/>
            <a:ext cx="4443065" cy="58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7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[maxn][maxn];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>
                <a:solidFill>
                  <a:srgbClr val="008000"/>
                </a:solidFill>
                <a:latin typeface="HHARUP+DengXian Regular"/>
                <a:cs typeface="HHARUP+DengXian Regular"/>
              </a:rPr>
              <a:t>记录答案，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-1</a:t>
            </a:r>
            <a:r>
              <a:rPr sz="1200">
                <a:solidFill>
                  <a:srgbClr val="008000"/>
                </a:solidFill>
                <a:latin typeface="HHARUP+DengXian Regular"/>
                <a:cs typeface="HHARUP+DengXian Regular"/>
              </a:rPr>
              <a:t>表示未访问</a:t>
            </a:r>
          </a:p>
          <a:p>
            <a:pPr marL="0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walk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8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][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]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{{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200" spc="3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},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},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{-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},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{-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},</a:t>
            </a:r>
          </a:p>
          <a:p>
            <a:pPr marL="335279" marR="0">
              <a:lnSpc>
                <a:spcPts val="1405"/>
              </a:lnSpc>
              <a:spcBef>
                <a:spcPts val="84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{-</a:t>
            </a:r>
            <a:r>
              <a:rPr sz="1200" spc="12">
                <a:solidFill>
                  <a:srgbClr val="098658"/>
                </a:solidFill>
                <a:latin typeface="Consolas"/>
                <a:cs typeface="Consolas"/>
              </a:rPr>
              <a:t>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 spc="12">
                <a:solidFill>
                  <a:srgbClr val="000000"/>
                </a:solidFill>
                <a:latin typeface="Consolas"/>
                <a:cs typeface="Consolas"/>
              </a:rPr>
              <a:t>},</a:t>
            </a:r>
            <a:r>
              <a:rPr sz="1200" spc="34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{-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},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spc="12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200" spc="12">
                <a:solidFill>
                  <a:srgbClr val="098658"/>
                </a:solidFill>
                <a:latin typeface="Consolas"/>
                <a:cs typeface="Consolas"/>
              </a:rPr>
              <a:t>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},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spc="12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91209" y="4028198"/>
            <a:ext cx="2592573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200" spc="372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7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k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spc="12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k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spc="12">
                <a:solidFill>
                  <a:srgbClr val="098658"/>
                </a:solidFill>
                <a:latin typeface="Consolas"/>
                <a:cs typeface="Consolas"/>
              </a:rPr>
              <a:t>8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k++)</a:t>
            </a:r>
            <a:r>
              <a:rPr sz="1200" spc="3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28039" y="4211078"/>
            <a:ext cx="5172710" cy="11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7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x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ux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walk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[k][</a:t>
            </a:r>
            <a:r>
              <a:rPr sz="1200" spc="12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],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y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uy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walk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[k][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 spc="12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pPr marL="0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7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d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[ux][uy];</a:t>
            </a:r>
          </a:p>
          <a:p>
            <a:pPr marL="0" marR="0">
              <a:lnSpc>
                <a:spcPts val="1405"/>
              </a:lnSpc>
              <a:spcBef>
                <a:spcPts val="84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200" spc="360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200" spc="12">
                <a:solidFill>
                  <a:srgbClr val="000000"/>
                </a:solidFill>
                <a:latin typeface="Consolas"/>
                <a:cs typeface="Consolas"/>
              </a:rPr>
              <a:t>(x</a:t>
            </a:r>
            <a:r>
              <a:rPr sz="1200" spc="3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 spc="372">
                <a:solidFill>
                  <a:srgbClr val="098658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||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x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&gt;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n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||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y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 spc="375">
                <a:solidFill>
                  <a:srgbClr val="098658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||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y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&gt;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m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||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[x][y]</a:t>
            </a:r>
            <a:r>
              <a:rPr sz="1200" spc="3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!=</a:t>
            </a:r>
            <a:r>
              <a:rPr sz="1200" spc="3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336803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continue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10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6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HHARUP+DengXian Regular"/>
                <a:cs typeface="HHARUP+DengXian Regular"/>
              </a:rPr>
              <a:t>若坐标超过地图范围或者该点已被访问过则无需入队</a:t>
            </a:r>
          </a:p>
          <a:p>
            <a:pPr marL="1524" marR="0">
              <a:lnSpc>
                <a:spcPts val="1407"/>
              </a:lnSpc>
              <a:spcBef>
                <a:spcPts val="82"/>
              </a:spcBef>
              <a:spcAft>
                <a:spcPct val="0"/>
              </a:spcAft>
            </a:pP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[x][y]</a:t>
            </a:r>
            <a:r>
              <a:rPr sz="1200" spc="3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d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10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6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HHARUP+DengXian Regular"/>
                <a:cs typeface="HHARUP+DengXian Regular"/>
              </a:rPr>
              <a:t>记录答案，是上一个点多走一步的结果。</a:t>
            </a:r>
          </a:p>
          <a:p>
            <a:pPr marL="0" marR="0">
              <a:lnSpc>
                <a:spcPts val="1405"/>
              </a:lnSpc>
              <a:spcBef>
                <a:spcPts val="37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coord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tmp</a:t>
            </a:r>
            <a:r>
              <a:rPr sz="1200" spc="3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{x,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y};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28039" y="5308739"/>
            <a:ext cx="1163036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Q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push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(tmp);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91209" y="5491593"/>
            <a:ext cx="236190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5929" y="5674473"/>
            <a:ext cx="236190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17499" y="6048816"/>
            <a:ext cx="582681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HARUP+DengXian Regular"/>
                <a:cs typeface="HHARUP+DengXian Regular"/>
              </a:rPr>
              <a:t>因为每个点只被扩展一次，故复杂度是</a:t>
            </a:r>
            <a:r>
              <a:rPr sz="2100" spc="5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GMGHAA+DengXian Regular"/>
                <a:cs typeface="GMGHAA+DengXian Regular"/>
              </a:rPr>
              <a:t>O(mn)</a:t>
            </a:r>
            <a:r>
              <a:rPr sz="2100" spc="-12">
                <a:solidFill>
                  <a:srgbClr val="2E75B6"/>
                </a:solidFill>
                <a:latin typeface="GMGHAA+DengXian Regular"/>
                <a:cs typeface="GMGHAA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HHARUP+DengXian Regular"/>
                <a:cs typeface="HHARUP+DengXian 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615563" y="748134"/>
            <a:ext cx="2060828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奇怪的电梯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2751124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KEOULK+DengXian Regular"/>
                <a:cs typeface="KEOULK+DengXian Regular"/>
              </a:rPr>
              <a:t>例</a:t>
            </a:r>
            <a:r>
              <a:rPr sz="2100">
                <a:solidFill>
                  <a:srgbClr val="ED7D31"/>
                </a:solidFill>
                <a:latin typeface="CERBRG+DengXian Regular"/>
                <a:cs typeface="CERBRG+DengXian Regular"/>
              </a:rPr>
              <a:t>14.5</a:t>
            </a:r>
            <a:r>
              <a:rPr sz="2100" spc="37">
                <a:solidFill>
                  <a:srgbClr val="ED7D31"/>
                </a:solidFill>
                <a:latin typeface="CERBRG+DengXian Regular"/>
                <a:cs typeface="CERBRG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KEOULK+DengXian Regular"/>
                <a:cs typeface="KEOULK+DengXian Regular"/>
              </a:rPr>
              <a:t>（洛谷</a:t>
            </a:r>
            <a:r>
              <a:rPr sz="2100">
                <a:solidFill>
                  <a:srgbClr val="ED7D31"/>
                </a:solidFill>
                <a:latin typeface="CERBRG+DengXian Regular"/>
                <a:cs typeface="CERBRG+DengXian Regular"/>
              </a:rPr>
              <a:t>P1135</a:t>
            </a:r>
            <a:r>
              <a:rPr sz="2100">
                <a:solidFill>
                  <a:srgbClr val="ED7D31"/>
                </a:solidFill>
                <a:latin typeface="KEOULK+DengXian Regular"/>
                <a:cs typeface="KEOULK+DengXian 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0651" y="2269855"/>
            <a:ext cx="511053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 spc="25">
                <a:solidFill>
                  <a:srgbClr val="2E75B6"/>
                </a:solidFill>
                <a:latin typeface="DMHDWH+Cambria Math"/>
                <a:cs typeface="DMHDWH+Cambria Math"/>
              </a:rPr>
              <a:t>푁(푁</a:t>
            </a:r>
            <a:r>
              <a:rPr sz="2100" spc="8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DMHDWH+Cambria Math"/>
                <a:cs typeface="DMHDWH+Cambria Math"/>
              </a:rPr>
              <a:t>≤</a:t>
            </a:r>
            <a:r>
              <a:rPr sz="2100" spc="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DMHDWH+Cambria Math"/>
                <a:cs typeface="DMHDWH+Cambria Math"/>
              </a:rPr>
              <a:t>200)</a:t>
            </a:r>
            <a:r>
              <a:rPr sz="2100" spc="5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KEOULK+DengXian Regular"/>
                <a:cs typeface="KEOULK+DengXian Regular"/>
              </a:rPr>
              <a:t>层大楼，有一部奇怪的电梯。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2742048"/>
            <a:ext cx="7621245" cy="636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KEOULK+DengXian Regular"/>
                <a:cs typeface="KEOULK+DengXian Regular"/>
              </a:rPr>
              <a:t>大楼的每层楼都可以停电梯，而且第</a:t>
            </a:r>
            <a:r>
              <a:rPr sz="2100" spc="4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35">
                <a:solidFill>
                  <a:srgbClr val="2E75B6"/>
                </a:solidFill>
                <a:latin typeface="DMHDWH+Cambria Math"/>
                <a:cs typeface="DMHDWH+Cambria Math"/>
              </a:rPr>
              <a:t>푖(1</a:t>
            </a:r>
            <a:r>
              <a:rPr sz="2100" spc="17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DMHDWH+Cambria Math"/>
                <a:cs typeface="DMHDWH+Cambria Math"/>
              </a:rPr>
              <a:t>≤</a:t>
            </a:r>
            <a:r>
              <a:rPr sz="2100" spc="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DMHDWH+Cambria Math"/>
                <a:cs typeface="DMHDWH+Cambria Math"/>
              </a:rPr>
              <a:t>푖</a:t>
            </a:r>
            <a:r>
              <a:rPr sz="2100" spc="117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DMHDWH+Cambria Math"/>
                <a:cs typeface="DMHDWH+Cambria Math"/>
              </a:rPr>
              <a:t>≤</a:t>
            </a:r>
            <a:r>
              <a:rPr sz="2100" spc="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61">
                <a:solidFill>
                  <a:srgbClr val="2E75B6"/>
                </a:solidFill>
                <a:latin typeface="DMHDWH+Cambria Math"/>
                <a:cs typeface="DMHDWH+Cambria Math"/>
              </a:rPr>
              <a:t>푁)</a:t>
            </a:r>
            <a:r>
              <a:rPr sz="210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KEOULK+DengXian Regular"/>
                <a:cs typeface="KEOULK+DengXian Regular"/>
              </a:rPr>
              <a:t>层楼上有一个</a:t>
            </a:r>
          </a:p>
          <a:p>
            <a:pPr marL="0" marR="0">
              <a:lnSpc>
                <a:spcPts val="2188"/>
              </a:lnSpc>
              <a:spcBef>
                <a:spcPts val="334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KEOULK+DengXian Regular"/>
                <a:cs typeface="KEOULK+DengXian Regular"/>
              </a:rPr>
              <a:t>数字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DMHDWH+Cambria Math"/>
                <a:cs typeface="DMHDWH+Cambria Math"/>
              </a:rPr>
              <a:t>퐾</a:t>
            </a:r>
            <a:r>
              <a:rPr sz="2100" spc="-23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DMHDWH+Cambria Math"/>
                <a:cs typeface="DMHDWH+Cambria Math"/>
              </a:rPr>
              <a:t>(0</a:t>
            </a:r>
            <a:r>
              <a:rPr sz="2100" spc="6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DMHDWH+Cambria Math"/>
                <a:cs typeface="DMHDWH+Cambria Math"/>
              </a:rPr>
              <a:t>≤</a:t>
            </a:r>
            <a:r>
              <a:rPr sz="2100" spc="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DMHDWH+Cambria Math"/>
                <a:cs typeface="DMHDWH+Cambria Math"/>
              </a:rPr>
              <a:t>퐾</a:t>
            </a:r>
            <a:r>
              <a:rPr sz="2100" spc="55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DMHDWH+Cambria Math"/>
                <a:cs typeface="DMHDWH+Cambria Math"/>
              </a:rPr>
              <a:t>≤</a:t>
            </a:r>
            <a:r>
              <a:rPr sz="2100" spc="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31">
                <a:solidFill>
                  <a:srgbClr val="2E75B6"/>
                </a:solidFill>
                <a:latin typeface="DMHDWH+Cambria Math"/>
                <a:cs typeface="DMHDWH+Cambria Math"/>
              </a:rPr>
              <a:t>푁)</a:t>
            </a:r>
            <a:r>
              <a:rPr sz="2100">
                <a:solidFill>
                  <a:srgbClr val="2E75B6"/>
                </a:solidFill>
                <a:latin typeface="KEOULK+DengXian Regular"/>
                <a:cs typeface="KEOULK+DengXian Regular"/>
              </a:rPr>
              <a:t>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88694" y="3181699"/>
            <a:ext cx="220789" cy="23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37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2E75B6"/>
                </a:solidFill>
                <a:latin typeface="MQUKGD+Cambria Math"/>
                <a:cs typeface="MQUKGD+Cambria Math"/>
              </a:rPr>
              <a:t>푖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46706" y="3181699"/>
            <a:ext cx="220789" cy="23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37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2E75B6"/>
                </a:solidFill>
                <a:latin typeface="MQUKGD+Cambria Math"/>
                <a:cs typeface="MQUKGD+Cambria Math"/>
              </a:rPr>
              <a:t>푖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7499" y="3533632"/>
            <a:ext cx="7620559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KEOULK+DengXian Regular"/>
                <a:cs typeface="KEOULK+DengXian Regular"/>
              </a:rPr>
              <a:t>电梯只有两个按钮：上，下。上下的层数为当前楼层上的数字。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KEOULK+DengXian Regular"/>
                <a:cs typeface="KEOULK+DengXian Regular"/>
              </a:rPr>
              <a:t>如果不能满足要求，相应的按钮就会失灵。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7499" y="4326366"/>
            <a:ext cx="4497374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KEOULK+DengXian Regular"/>
                <a:cs typeface="KEOULK+DengXian Regular"/>
              </a:rPr>
              <a:t>从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CERBRG+DengXian Regular"/>
                <a:cs typeface="CERBRG+DengXian Regular"/>
              </a:rPr>
              <a:t>A </a:t>
            </a:r>
            <a:r>
              <a:rPr sz="2100">
                <a:solidFill>
                  <a:srgbClr val="2E75B6"/>
                </a:solidFill>
                <a:latin typeface="KEOULK+DengXian Regular"/>
                <a:cs typeface="KEOULK+DengXian Regular"/>
              </a:rPr>
              <a:t>楼到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CERBRG+DengXian Regular"/>
                <a:cs typeface="CERBRG+DengXian Regular"/>
              </a:rPr>
              <a:t>B </a:t>
            </a:r>
            <a:r>
              <a:rPr sz="2100">
                <a:solidFill>
                  <a:srgbClr val="2E75B6"/>
                </a:solidFill>
                <a:latin typeface="KEOULK+DengXian Regular"/>
                <a:cs typeface="KEOULK+DengXian Regular"/>
              </a:rPr>
              <a:t>楼至少要按几次按钮呢？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09548" y="4893327"/>
            <a:ext cx="777957" cy="30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0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5</a:t>
            </a:r>
            <a:r>
              <a:rPr sz="1800" spc="-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sz="1800" spc="-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43526" y="4893327"/>
            <a:ext cx="278085" cy="30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0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09548" y="5167648"/>
            <a:ext cx="1280724" cy="30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0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3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3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1 2 5</a:t>
            </a:r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615563" y="748134"/>
            <a:ext cx="2060828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奇怪的电梯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63887"/>
            <a:ext cx="7620000" cy="60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DNIMLD+DengXian Regular"/>
                <a:cs typeface="DNIMLD+DengXian Regular"/>
              </a:rPr>
              <a:t>本题的基本思路和上题完全一致。仅仅是空间由二维变为一维，</a:t>
            </a:r>
          </a:p>
          <a:p>
            <a:pPr marL="0" marR="0">
              <a:lnSpc>
                <a:spcPts val="2188"/>
              </a:lnSpc>
              <a:spcBef>
                <a:spcPts val="7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DNIMLD+DengXian Regular"/>
                <a:cs typeface="DNIMLD+DengXian Regular"/>
              </a:rPr>
              <a:t>同时移动规则由马步变为给定的数字。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8234" y="2240382"/>
            <a:ext cx="708849" cy="27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6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5 1 5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2492359"/>
            <a:ext cx="36195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DNIMLD+DengXian Regular"/>
                <a:cs typeface="DNIMLD+DengXian Regular"/>
              </a:rPr>
              <a:t>可以将模型转化为直观的图：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28234" y="2483942"/>
            <a:ext cx="1154024" cy="275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1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3 3 1 2 5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5576376"/>
            <a:ext cx="7374052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DNIMLD+DengXian Regular"/>
                <a:cs typeface="DNIMLD+DengXian Regular"/>
              </a:rPr>
              <a:t>其中</a:t>
            </a:r>
            <a:r>
              <a:rPr sz="2100">
                <a:solidFill>
                  <a:srgbClr val="2E75B6"/>
                </a:solidFill>
                <a:latin typeface="OTDFUM+DengXian Regular"/>
                <a:cs typeface="OTDFUM+DengXian Regular"/>
              </a:rPr>
              <a:t>a</a:t>
            </a:r>
            <a:r>
              <a:rPr sz="2100">
                <a:solidFill>
                  <a:srgbClr val="2E75B6"/>
                </a:solidFill>
                <a:latin typeface="DNIMLD+DengXian Regular"/>
                <a:cs typeface="DNIMLD+DengXian Regular"/>
              </a:rPr>
              <a:t>为可达关系（注意图中的边是有向的），</a:t>
            </a:r>
            <a:r>
              <a:rPr sz="2100">
                <a:solidFill>
                  <a:srgbClr val="2E75B6"/>
                </a:solidFill>
                <a:latin typeface="OTDFUM+DengXian Regular"/>
                <a:cs typeface="OTDFUM+DengXian Regular"/>
              </a:rPr>
              <a:t>b</a:t>
            </a:r>
            <a:r>
              <a:rPr sz="2100">
                <a:solidFill>
                  <a:srgbClr val="2E75B6"/>
                </a:solidFill>
                <a:latin typeface="DNIMLD+DengXian Regular"/>
                <a:cs typeface="DNIMLD+DengXian Regular"/>
              </a:rPr>
              <a:t>为访问顺序。</a:t>
            </a:r>
          </a:p>
        </p:txBody>
      </p:sp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615563" y="748134"/>
            <a:ext cx="2060828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奇怪的电梯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54864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SQDDFN+DengXian Regular"/>
                <a:cs typeface="SQDDFN+DengXian Regular"/>
              </a:rPr>
              <a:t>代码和之前的差不多，也是使用队列来扩展。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266" y="2374404"/>
            <a:ext cx="3779875" cy="399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Q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push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((node){a,</a:t>
            </a:r>
            <a:r>
              <a:rPr sz="1200" spc="3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});</a:t>
            </a:r>
            <a:r>
              <a:rPr sz="1200" spc="10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>
                <a:solidFill>
                  <a:srgbClr val="008000"/>
                </a:solidFill>
                <a:latin typeface="SQDDFN+DengXian Regular"/>
                <a:cs typeface="SQDDFN+DengXian Regular"/>
              </a:rPr>
              <a:t>将初始元素加入到队列</a:t>
            </a:r>
          </a:p>
          <a:p>
            <a:pPr marL="0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vis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[a]</a:t>
            </a:r>
            <a:r>
              <a:rPr sz="1200" spc="3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10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>
                <a:solidFill>
                  <a:srgbClr val="008000"/>
                </a:solidFill>
                <a:latin typeface="SQDDFN+DengXian Regular"/>
                <a:cs typeface="SQDDFN+DengXian Regular"/>
              </a:rPr>
              <a:t>记录初始楼层已访问过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57167" y="2647454"/>
            <a:ext cx="3900170" cy="582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sz="1200" spc="37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267F99"/>
                </a:solidFill>
                <a:latin typeface="Consolas"/>
                <a:cs typeface="Consolas"/>
              </a:rPr>
              <a:t>node</a:t>
            </a:r>
            <a:r>
              <a:rPr sz="1200" spc="372">
                <a:solidFill>
                  <a:srgbClr val="267F99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336804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7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floor,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d;</a:t>
            </a:r>
            <a:r>
              <a:rPr sz="1200" spc="10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>
                <a:solidFill>
                  <a:srgbClr val="008000"/>
                </a:solidFill>
                <a:latin typeface="SQDDFN+DengXian Regular"/>
                <a:cs typeface="SQDDFN+DengXian Regular"/>
              </a:rPr>
              <a:t>队列中记录的层数和按钮次数</a:t>
            </a:r>
          </a:p>
          <a:p>
            <a:pPr marL="0" marR="0">
              <a:lnSpc>
                <a:spcPts val="1405"/>
              </a:lnSpc>
              <a:spcBef>
                <a:spcPts val="84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2266" y="2740163"/>
            <a:ext cx="908629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node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now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2266" y="2923044"/>
            <a:ext cx="1835221" cy="582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while</a:t>
            </a:r>
            <a:r>
              <a:rPr sz="1200" spc="360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(!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Q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empty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())</a:t>
            </a:r>
            <a:r>
              <a:rPr sz="1200" spc="3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167639" marR="0">
              <a:lnSpc>
                <a:spcPts val="1407"/>
              </a:lnSpc>
              <a:spcBef>
                <a:spcPts val="32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now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Q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front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167639" marR="0">
              <a:lnSpc>
                <a:spcPts val="1405"/>
              </a:lnSpc>
              <a:spcBef>
                <a:spcPts val="86"/>
              </a:spcBef>
              <a:spcAft>
                <a:spcPct val="0"/>
              </a:spcAft>
            </a:pP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Q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pop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57167" y="3196094"/>
            <a:ext cx="3038856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queue&lt;node&gt;</a:t>
            </a:r>
            <a:r>
              <a:rPr sz="1200" spc="3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Q;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SQDDFN+DengXian Regular"/>
                <a:cs typeface="SQDDFN+DengXian Regular"/>
              </a:rPr>
              <a:t>广度优先搜索的队列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79906" y="3471937"/>
            <a:ext cx="5999327" cy="1131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200" spc="372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now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floor</a:t>
            </a:r>
            <a:r>
              <a:rPr sz="1200" spc="384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b)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break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10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SQDDFN+DengXian Regular"/>
                <a:cs typeface="SQDDFN+DengXian Regular"/>
              </a:rPr>
              <a:t>找到目标解</a:t>
            </a:r>
          </a:p>
          <a:p>
            <a:pPr marL="0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200" spc="372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7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sign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sign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sign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6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sign</a:t>
            </a:r>
            <a:r>
              <a:rPr sz="1200">
                <a:solidFill>
                  <a:srgbClr val="008000"/>
                </a:solidFill>
                <a:latin typeface="SQDDFN+DengXian Regular"/>
                <a:cs typeface="SQDDFN+DengXian Regular"/>
              </a:rPr>
              <a:t>枚举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-1</a:t>
            </a:r>
            <a:r>
              <a:rPr sz="1200">
                <a:solidFill>
                  <a:srgbClr val="008000"/>
                </a:solidFill>
                <a:latin typeface="SQDDFN+DengXian Regular"/>
                <a:cs typeface="SQDDFN+DengXian Regular"/>
              </a:rPr>
              <a:t>和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1</a:t>
            </a:r>
          </a:p>
          <a:p>
            <a:pPr marL="169164" marR="0">
              <a:lnSpc>
                <a:spcPts val="1405"/>
              </a:lnSpc>
              <a:spcBef>
                <a:spcPts val="84"/>
              </a:spcBef>
              <a:spcAft>
                <a:spcPct val="0"/>
              </a:spcAft>
            </a:pP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dist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now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floor</a:t>
            </a:r>
            <a:r>
              <a:rPr sz="1200" spc="384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k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now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floor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]</a:t>
            </a:r>
            <a:r>
              <a:rPr sz="1200" spc="3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*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sign;</a:t>
            </a:r>
            <a:r>
              <a:rPr sz="1200" spc="10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4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SQDDFN+DengXian Regular"/>
                <a:cs typeface="SQDDFN+DengXian Regular"/>
              </a:rPr>
              <a:t>目标楼层，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sign</a:t>
            </a:r>
            <a:r>
              <a:rPr sz="1200">
                <a:solidFill>
                  <a:srgbClr val="008000"/>
                </a:solidFill>
                <a:latin typeface="SQDDFN+DengXian Regular"/>
                <a:cs typeface="SQDDFN+DengXian Regular"/>
              </a:rPr>
              <a:t>为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8000"/>
                </a:solidFill>
                <a:latin typeface="SQDDFN+DengXian Regular"/>
                <a:cs typeface="SQDDFN+DengXian Regular"/>
              </a:rPr>
              <a:t>是上</a:t>
            </a:r>
          </a:p>
          <a:p>
            <a:pPr marL="167640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200" spc="375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(dist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&gt;=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 spc="372">
                <a:solidFill>
                  <a:srgbClr val="098658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&amp;&amp;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dist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n</a:t>
            </a:r>
            <a:r>
              <a:rPr sz="1200" spc="3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&amp;&amp;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vis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[dist]==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169164" marR="0">
              <a:lnSpc>
                <a:spcPts val="1405"/>
              </a:lnSpc>
              <a:spcBef>
                <a:spcPts val="84"/>
              </a:spcBef>
              <a:spcAft>
                <a:spcPct val="0"/>
              </a:spcAft>
            </a:pP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63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SQDDFN+DengXian Regular"/>
                <a:cs typeface="SQDDFN+DengXian Regular"/>
              </a:rPr>
              <a:t>如果按按钮能到达的楼层有效并且未访问过该楼层</a:t>
            </a:r>
          </a:p>
          <a:p>
            <a:pPr marL="167640" marR="0">
              <a:lnSpc>
                <a:spcPts val="1407"/>
              </a:lnSpc>
              <a:spcBef>
                <a:spcPts val="32"/>
              </a:spcBef>
              <a:spcAft>
                <a:spcPct val="0"/>
              </a:spcAft>
            </a:pP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Q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push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((node){dist,</a:t>
            </a:r>
            <a:r>
              <a:rPr sz="1200" spc="3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now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d</a:t>
            </a:r>
            <a:r>
              <a:rPr sz="1200" spc="374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});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47546" y="4569599"/>
            <a:ext cx="2972155" cy="399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523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vis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[dist]</a:t>
            </a:r>
            <a:r>
              <a:rPr sz="1200" spc="3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10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SQDDFN+DengXian Regular"/>
                <a:cs typeface="SQDDFN+DengXian Regular"/>
              </a:rPr>
              <a:t>该楼层为已访问过</a:t>
            </a:r>
          </a:p>
          <a:p>
            <a:pPr marL="0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79906" y="4935359"/>
            <a:ext cx="236190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2266" y="5118239"/>
            <a:ext cx="236190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2266" y="5301119"/>
            <a:ext cx="2850235" cy="58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200" spc="372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now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floor</a:t>
            </a:r>
            <a:r>
              <a:rPr sz="1200" spc="384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==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b)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SQDDFN+DengXian Regular"/>
                <a:cs typeface="SQDDFN+DengXian Regular"/>
              </a:rPr>
              <a:t>找到目标解</a:t>
            </a:r>
          </a:p>
          <a:p>
            <a:pPr marL="0" marR="0">
              <a:lnSpc>
                <a:spcPts val="1405"/>
              </a:lnSpc>
              <a:spcBef>
                <a:spcPts val="34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cout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200" spc="3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now</a:t>
            </a:r>
            <a:r>
              <a:rPr sz="1200" spc="12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d</a:t>
            </a:r>
            <a:r>
              <a:rPr sz="1200" spc="36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200" spc="3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endl;</a:t>
            </a:r>
          </a:p>
          <a:p>
            <a:pPr marL="0" marR="0">
              <a:lnSpc>
                <a:spcPts val="1407"/>
              </a:lnSpc>
              <a:spcBef>
                <a:spcPts val="82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else</a:t>
            </a:r>
            <a:r>
              <a:rPr sz="1200" spc="372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7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SQDDFN+DengXian Regular"/>
                <a:cs typeface="SQDDFN+DengXian Regular"/>
              </a:rPr>
              <a:t>无法到达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2266" y="5850038"/>
            <a:ext cx="1751401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cout</a:t>
            </a:r>
            <a:r>
              <a:rPr sz="12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200" spc="3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200" spc="360">
                <a:solidFill>
                  <a:srgbClr val="098658"/>
                </a:solidFill>
                <a:latin typeface="Times New Roman"/>
                <a:cs typeface="Times New Roman"/>
              </a:rPr>
              <a:t> </a:t>
            </a:r>
            <a:r>
              <a:rPr sz="1200" spc="12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200" spc="34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endl;</a:t>
            </a:r>
          </a:p>
        </p:txBody>
      </p:sp>
    </p:spTree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2853182" y="748134"/>
            <a:ext cx="3584828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小技巧：万能头文件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620305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QEQAOM+DengXian Regular"/>
                <a:cs typeface="QEQAOM+DengXian Regular"/>
              </a:rPr>
              <a:t>当需要使用的</a:t>
            </a:r>
            <a:r>
              <a:rPr sz="2100">
                <a:solidFill>
                  <a:srgbClr val="ED7D31"/>
                </a:solidFill>
                <a:latin typeface="QEQAOM+DengXian Regular"/>
                <a:cs typeface="QEQAOM+DengXian Regular"/>
              </a:rPr>
              <a:t>头文件较多</a:t>
            </a:r>
            <a:r>
              <a:rPr sz="2100">
                <a:solidFill>
                  <a:srgbClr val="2E75B6"/>
                </a:solidFill>
                <a:latin typeface="QEQAOM+DengXian Regular"/>
                <a:cs typeface="QEQAOM+DengXian Regular"/>
              </a:rPr>
              <a:t>时，我们也有办法</a:t>
            </a:r>
            <a:r>
              <a:rPr sz="2100">
                <a:solidFill>
                  <a:srgbClr val="ED7D31"/>
                </a:solidFill>
                <a:latin typeface="QEQAOM+DengXian Regular"/>
                <a:cs typeface="QEQAOM+DengXian Regular"/>
              </a:rPr>
              <a:t>一次性</a:t>
            </a:r>
            <a:r>
              <a:rPr sz="2100">
                <a:solidFill>
                  <a:srgbClr val="2E75B6"/>
                </a:solidFill>
                <a:latin typeface="QEQAOM+DengXian Regular"/>
                <a:cs typeface="QEQAOM+DengXian Regular"/>
              </a:rPr>
              <a:t>导入</a:t>
            </a:r>
            <a:r>
              <a:rPr sz="2100">
                <a:solidFill>
                  <a:srgbClr val="2E75B6"/>
                </a:solidFill>
                <a:latin typeface="AJQLMG+DengXian Regular"/>
                <a:cs typeface="AJQLMG+DengXian Regular"/>
              </a:rPr>
              <a:t>C++</a:t>
            </a:r>
            <a:r>
              <a:rPr sz="2100">
                <a:solidFill>
                  <a:srgbClr val="2E75B6"/>
                </a:solidFill>
                <a:latin typeface="QEQAOM+DengXian Regular"/>
                <a:cs typeface="QEQAOM+DengXian Regular"/>
              </a:rPr>
              <a:t>标准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QEQAOM+DengXian Regular"/>
                <a:cs typeface="QEQAOM+DengXian Regular"/>
              </a:rPr>
              <a:t>中的所有的头文件。只需引用这个，就不需引用其它头文件啦：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6321" y="2585949"/>
            <a:ext cx="2715544" cy="27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6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600">
                <a:solidFill>
                  <a:srgbClr val="A31515"/>
                </a:solidFill>
                <a:latin typeface="Consolas"/>
                <a:cs typeface="Consolas"/>
              </a:rPr>
              <a:t>&lt;bits/stdc++.h&gt;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3061192"/>
            <a:ext cx="7282612" cy="788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QEQAOM+DengXian Regular"/>
                <a:cs typeface="QEQAOM+DengXian Regular"/>
              </a:rPr>
              <a:t>可以明确的是，目前在</a:t>
            </a:r>
            <a:r>
              <a:rPr sz="2100">
                <a:solidFill>
                  <a:srgbClr val="ED7D31"/>
                </a:solidFill>
                <a:latin typeface="AJQLMG+DengXian Regular"/>
                <a:cs typeface="AJQLMG+DengXian Regular"/>
              </a:rPr>
              <a:t>NOI</a:t>
            </a:r>
            <a:r>
              <a:rPr sz="2100">
                <a:solidFill>
                  <a:srgbClr val="ED7D31"/>
                </a:solidFill>
                <a:latin typeface="QEQAOM+DengXian Regular"/>
                <a:cs typeface="QEQAOM+DengXian Regular"/>
              </a:rPr>
              <a:t>系列</a:t>
            </a:r>
            <a:r>
              <a:rPr sz="2100">
                <a:solidFill>
                  <a:srgbClr val="2E75B6"/>
                </a:solidFill>
                <a:latin typeface="QEQAOM+DengXian Regular"/>
                <a:cs typeface="QEQAOM+DengXian Regular"/>
              </a:rPr>
              <a:t>比赛中，该头文件</a:t>
            </a:r>
            <a:r>
              <a:rPr sz="2100">
                <a:solidFill>
                  <a:srgbClr val="ED7D31"/>
                </a:solidFill>
                <a:latin typeface="QEQAOM+DengXian Regular"/>
                <a:cs typeface="QEQAOM+DengXian Regular"/>
              </a:rPr>
              <a:t>可以使用</a:t>
            </a:r>
            <a:r>
              <a:rPr sz="2100">
                <a:solidFill>
                  <a:srgbClr val="2E75B6"/>
                </a:solidFill>
                <a:latin typeface="QEQAOM+DengXian Regular"/>
                <a:cs typeface="QEQAOM+DengXian Regular"/>
              </a:rPr>
              <a:t>。</a:t>
            </a:r>
          </a:p>
          <a:p>
            <a:pPr marL="0" marR="0">
              <a:lnSpc>
                <a:spcPts val="2188"/>
              </a:lnSpc>
              <a:spcBef>
                <a:spcPts val="1531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QEQAOM+DengXian Regular"/>
                <a:cs typeface="QEQAOM+DengXian Regular"/>
              </a:rPr>
              <a:t>注意：</a:t>
            </a:r>
            <a:r>
              <a:rPr sz="2100">
                <a:solidFill>
                  <a:srgbClr val="2E75B6"/>
                </a:solidFill>
                <a:latin typeface="QEQAOM+DengXian Regular"/>
                <a:cs typeface="QEQAOM+DengXian Regular"/>
              </a:rPr>
              <a:t>并不是所有的环境都支持。请谨慎确认。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4005825"/>
            <a:ext cx="7553808" cy="636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QEQAOM+DengXian Regular"/>
                <a:cs typeface="QEQAOM+DengXian Regular"/>
              </a:rPr>
              <a:t>若该文件和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AJQLMG+DengXian Regular"/>
                <a:cs typeface="AJQLMG+DengXian Regular"/>
              </a:rPr>
              <a:t>using</a:t>
            </a:r>
            <a:r>
              <a:rPr sz="2100" spc="11">
                <a:solidFill>
                  <a:srgbClr val="2E75B6"/>
                </a:solidFill>
                <a:latin typeface="AJQLMG+DengXian Regular"/>
                <a:cs typeface="AJQLMG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AJQLMG+DengXian Regular"/>
                <a:cs typeface="AJQLMG+DengXian Regular"/>
              </a:rPr>
              <a:t>namespace</a:t>
            </a:r>
            <a:r>
              <a:rPr sz="2100" spc="-24">
                <a:solidFill>
                  <a:srgbClr val="2E75B6"/>
                </a:solidFill>
                <a:latin typeface="AJQLMG+DengXian Regular"/>
                <a:cs typeface="AJQLMG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AJQLMG+DengXian Regular"/>
                <a:cs typeface="AJQLMG+DengXian Regular"/>
              </a:rPr>
              <a:t>std;</a:t>
            </a:r>
            <a:r>
              <a:rPr sz="2100" spc="-16">
                <a:solidFill>
                  <a:srgbClr val="2E75B6"/>
                </a:solidFill>
                <a:latin typeface="AJQLMG+DengXian Regular"/>
                <a:cs typeface="AJQLMG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QEQAOM+DengXian Regular"/>
                <a:cs typeface="QEQAOM+DengXian Regular"/>
              </a:rPr>
              <a:t>一同使用，则很多可用标识符</a:t>
            </a:r>
          </a:p>
          <a:p>
            <a:pPr marL="0" marR="0">
              <a:lnSpc>
                <a:spcPts val="2188"/>
              </a:lnSpc>
              <a:spcBef>
                <a:spcPts val="333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QEQAOM+DengXian Regular"/>
                <a:cs typeface="QEQAOM+DengXian Regular"/>
              </a:rPr>
              <a:t>（即变量</a:t>
            </a:r>
            <a:r>
              <a:rPr sz="2100">
                <a:solidFill>
                  <a:srgbClr val="2E75B6"/>
                </a:solidFill>
                <a:latin typeface="AJQLMG+DengXian Regular"/>
                <a:cs typeface="AJQLMG+DengXian Regular"/>
              </a:rPr>
              <a:t>/</a:t>
            </a:r>
            <a:r>
              <a:rPr sz="2100">
                <a:solidFill>
                  <a:srgbClr val="2E75B6"/>
                </a:solidFill>
                <a:latin typeface="QEQAOM+DengXian Regular"/>
                <a:cs typeface="QEQAOM+DengXian Regular"/>
              </a:rPr>
              <a:t>函数名称）已经被标准库使用，会导致编译错误。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4798806"/>
            <a:ext cx="3232709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QEQAOM+DengXian Regular"/>
                <a:cs typeface="QEQAOM+DengXian Regular"/>
              </a:rPr>
              <a:t>例如，</a:t>
            </a:r>
            <a:r>
              <a:rPr sz="2100">
                <a:solidFill>
                  <a:srgbClr val="ED7D31"/>
                </a:solidFill>
                <a:latin typeface="QEQAOM+DengXian Regular"/>
                <a:cs typeface="QEQAOM+DengXian Regular"/>
              </a:rPr>
              <a:t>全局变量</a:t>
            </a:r>
            <a:r>
              <a:rPr sz="2100">
                <a:solidFill>
                  <a:srgbClr val="2E75B6"/>
                </a:solidFill>
                <a:latin typeface="QEQAOM+DengXian Regular"/>
                <a:cs typeface="QEQAOM+DengXian Regular"/>
              </a:rPr>
              <a:t>的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AJQLMG+DengXian Regular"/>
                <a:cs typeface="AJQLMG+DengXian Regular"/>
              </a:rPr>
              <a:t>y1</a:t>
            </a:r>
            <a:r>
              <a:rPr sz="2100" spc="10">
                <a:solidFill>
                  <a:srgbClr val="ED7D31"/>
                </a:solidFill>
                <a:latin typeface="AJQLMG+DengXian Regular"/>
                <a:cs typeface="AJQLMG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QEQAOM+DengXian Regular"/>
                <a:cs typeface="QEQAOM+DengXian Regular"/>
              </a:rPr>
              <a:t>等。</a:t>
            </a:r>
          </a:p>
        </p:txBody>
      </p:sp>
    </p:spTree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788517" y="3556324"/>
            <a:ext cx="4071927" cy="621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591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1F4E79"/>
                </a:solidFill>
                <a:latin typeface="DengXian Light"/>
                <a:cs typeface="DengXian Light"/>
              </a:rPr>
              <a:t>课后习题与实验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8517" y="4518774"/>
            <a:ext cx="6783018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898989"/>
                </a:solidFill>
                <a:latin typeface="JFTEAD+DengXian Regular"/>
                <a:cs typeface="JFTEAD+DengXian Regular"/>
              </a:rPr>
              <a:t>学而时习之，不亦说乎。学而不思则罔，思而不学则殆。——孔子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5502" y="5141842"/>
            <a:ext cx="1846460" cy="276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8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ED7D31"/>
                </a:solidFill>
                <a:latin typeface="JFTEAD+DengXian Regular"/>
                <a:cs typeface="JFTEAD+DengXian Regular"/>
              </a:rPr>
              <a:t>请翻至课本</a:t>
            </a:r>
            <a:r>
              <a:rPr sz="1800" spc="45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ED7D31"/>
                </a:solidFill>
                <a:latin typeface="DGEBGQ+DengXian Regular"/>
                <a:cs typeface="DGEBGQ+DengXian Regular"/>
              </a:rPr>
              <a:t>P199</a:t>
            </a:r>
          </a:p>
        </p:txBody>
      </p:sp>
    </p:spTree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4188587" y="748134"/>
            <a:ext cx="915923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复习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3927653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JVCKMP+DengXian Regular"/>
                <a:cs typeface="JVCKMP+DengXian Regular"/>
              </a:rPr>
              <a:t>回溯法</a:t>
            </a:r>
            <a:r>
              <a:rPr sz="2100">
                <a:solidFill>
                  <a:srgbClr val="2E75B6"/>
                </a:solidFill>
                <a:latin typeface="GQLARG+DengXian Regular"/>
                <a:cs typeface="GQLARG+DengXian Regular"/>
              </a:rPr>
              <a:t>/</a:t>
            </a:r>
            <a:r>
              <a:rPr sz="2100">
                <a:solidFill>
                  <a:srgbClr val="2E75B6"/>
                </a:solidFill>
                <a:latin typeface="JVCKMP+DengXian Regular"/>
                <a:cs typeface="JVCKMP+DengXian Regular"/>
              </a:rPr>
              <a:t>深度优先搜索（右图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GQLARG+DengXian Regular"/>
                <a:cs typeface="GQLARG+DengXian Regular"/>
              </a:rPr>
              <a:t>a</a:t>
            </a:r>
            <a:r>
              <a:rPr sz="2100">
                <a:solidFill>
                  <a:srgbClr val="2E75B6"/>
                </a:solidFill>
                <a:latin typeface="JVCKMP+DengXian Regular"/>
                <a:cs typeface="JVCKMP+DengXian 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3350" y="2268331"/>
            <a:ext cx="5219954" cy="78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VCKMP+DengXian Regular"/>
                <a:cs typeface="JVCKMP+DengXian Regular"/>
              </a:rPr>
              <a:t>快速</a:t>
            </a:r>
            <a:r>
              <a:rPr sz="2100">
                <a:solidFill>
                  <a:srgbClr val="ED7D31"/>
                </a:solidFill>
                <a:latin typeface="JVCKMP+DengXian Regular"/>
                <a:cs typeface="JVCKMP+DengXian Regular"/>
              </a:rPr>
              <a:t>构造</a:t>
            </a:r>
            <a:r>
              <a:rPr sz="2100">
                <a:solidFill>
                  <a:srgbClr val="2E75B6"/>
                </a:solidFill>
                <a:latin typeface="JVCKMP+DengXian Regular"/>
                <a:cs typeface="JVCKMP+DengXian Regular"/>
              </a:rPr>
              <a:t>解，使用</a:t>
            </a:r>
            <a:r>
              <a:rPr sz="2100">
                <a:solidFill>
                  <a:srgbClr val="ED7D31"/>
                </a:solidFill>
                <a:latin typeface="JVCKMP+DengXian Regular"/>
                <a:cs typeface="JVCKMP+DengXian Regular"/>
              </a:rPr>
              <a:t>递归</a:t>
            </a:r>
            <a:r>
              <a:rPr sz="2100">
                <a:solidFill>
                  <a:srgbClr val="2E75B6"/>
                </a:solidFill>
                <a:latin typeface="JVCKMP+DengXian Regular"/>
                <a:cs typeface="JVCKMP+DengXian Regular"/>
              </a:rPr>
              <a:t>。不撞南墙心不死。</a:t>
            </a:r>
          </a:p>
          <a:p>
            <a:pPr marL="0" marR="0">
              <a:lnSpc>
                <a:spcPts val="2190"/>
              </a:lnSpc>
              <a:spcBef>
                <a:spcPts val="15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VCKMP+DengXian Regular"/>
                <a:cs typeface="JVCKMP+DengXian Regular"/>
              </a:rPr>
              <a:t>但进入死路就回头了。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3213592"/>
            <a:ext cx="3945941" cy="788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JVCKMP+DengXian Regular"/>
                <a:cs typeface="JVCKMP+DengXian Regular"/>
              </a:rPr>
              <a:t>洪泛法</a:t>
            </a:r>
            <a:r>
              <a:rPr sz="2100">
                <a:solidFill>
                  <a:srgbClr val="2E75B6"/>
                </a:solidFill>
                <a:latin typeface="GQLARG+DengXian Regular"/>
                <a:cs typeface="GQLARG+DengXian Regular"/>
              </a:rPr>
              <a:t>/</a:t>
            </a:r>
            <a:r>
              <a:rPr sz="2100">
                <a:solidFill>
                  <a:srgbClr val="2E75B6"/>
                </a:solidFill>
                <a:latin typeface="JVCKMP+DengXian Regular"/>
                <a:cs typeface="JVCKMP+DengXian Regular"/>
              </a:rPr>
              <a:t>广度优先搜索（右图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GQLARG+DengXian Regular"/>
                <a:cs typeface="GQLARG+DengXian Regular"/>
              </a:rPr>
              <a:t>b</a:t>
            </a:r>
            <a:r>
              <a:rPr sz="2100">
                <a:solidFill>
                  <a:srgbClr val="2E75B6"/>
                </a:solidFill>
                <a:latin typeface="JVCKMP+DengXian Regular"/>
                <a:cs typeface="JVCKMP+DengXian Regular"/>
              </a:rPr>
              <a:t>）</a:t>
            </a:r>
          </a:p>
          <a:p>
            <a:pPr marL="685850" marR="0">
              <a:lnSpc>
                <a:spcPts val="2188"/>
              </a:lnSpc>
              <a:spcBef>
                <a:spcPts val="15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VCKMP+DengXian Regular"/>
                <a:cs typeface="JVCKMP+DengXian Regular"/>
              </a:rPr>
              <a:t>寻找</a:t>
            </a:r>
            <a:r>
              <a:rPr sz="2100">
                <a:solidFill>
                  <a:srgbClr val="ED7D31"/>
                </a:solidFill>
                <a:latin typeface="JVCKMP+DengXian Regular"/>
                <a:cs typeface="JVCKMP+DengXian Regular"/>
              </a:rPr>
              <a:t>最优</a:t>
            </a:r>
            <a:r>
              <a:rPr sz="2100">
                <a:solidFill>
                  <a:srgbClr val="2E75B6"/>
                </a:solidFill>
                <a:latin typeface="JVCKMP+DengXian Regular"/>
                <a:cs typeface="JVCKMP+DengXian Regular"/>
              </a:rPr>
              <a:t>解，使用</a:t>
            </a:r>
            <a:r>
              <a:rPr sz="2100">
                <a:solidFill>
                  <a:srgbClr val="ED7D31"/>
                </a:solidFill>
                <a:latin typeface="JVCKMP+DengXian Regular"/>
                <a:cs typeface="JVCKMP+DengXian Regular"/>
              </a:rPr>
              <a:t>队列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4158225"/>
            <a:ext cx="4419600" cy="126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68585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VCKMP+DengXian Regular"/>
                <a:cs typeface="JVCKMP+DengXian Regular"/>
              </a:rPr>
              <a:t>从起点开始，逐层往外扩展。</a:t>
            </a:r>
          </a:p>
          <a:p>
            <a:pPr marL="0" marR="0">
              <a:lnSpc>
                <a:spcPts val="2188"/>
              </a:lnSpc>
              <a:spcBef>
                <a:spcPts val="1533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VCKMP+DengXian Regular"/>
                <a:cs typeface="JVCKMP+DengXian Regular"/>
              </a:rPr>
              <a:t>优化技巧：将不可能的解提前剪掉。</a:t>
            </a:r>
          </a:p>
          <a:p>
            <a:pPr marL="0" marR="0">
              <a:lnSpc>
                <a:spcPts val="2188"/>
              </a:lnSpc>
              <a:spcBef>
                <a:spcPts val="1531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JVCKMP+DengXian Regular"/>
                <a:cs typeface="JVCKMP+DengXian Regular"/>
              </a:rPr>
              <a:t>万能头文件：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59787" y="5169420"/>
            <a:ext cx="2086123" cy="216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200">
                <a:solidFill>
                  <a:srgbClr val="A31515"/>
                </a:solidFill>
                <a:latin typeface="Consolas"/>
                <a:cs typeface="Consolas"/>
              </a:rPr>
              <a:t>&lt;bits/stdc++.h&gt;</a:t>
            </a:r>
          </a:p>
        </p:txBody>
      </p:sp>
    </p:spTree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4188587" y="748134"/>
            <a:ext cx="915923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作业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598406"/>
            <a:ext cx="8099095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MLSKUB+DengXian Regular"/>
                <a:cs typeface="MLSKUB+DengXian Regular"/>
              </a:rPr>
              <a:t>习题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PTJPQE+DengXian Regular"/>
                <a:cs typeface="PTJPQE+DengXian Regular"/>
              </a:rPr>
              <a:t>14.1</a:t>
            </a:r>
            <a:r>
              <a:rPr sz="2100" spc="12">
                <a:solidFill>
                  <a:srgbClr val="ED7D31"/>
                </a:solidFill>
                <a:latin typeface="MLSKUB+DengXian Regular"/>
                <a:cs typeface="MLSKUB+DengXian Regular"/>
              </a:rPr>
              <a:t>：</a:t>
            </a:r>
            <a:r>
              <a:rPr sz="2100">
                <a:solidFill>
                  <a:srgbClr val="2E75B6"/>
                </a:solidFill>
                <a:latin typeface="MLSKUB+DengXian Regular"/>
                <a:cs typeface="MLSKUB+DengXian Regular"/>
              </a:rPr>
              <a:t>考察以下任务（“暴力枚举”的题目），用回溯搜索实现。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146799"/>
            <a:ext cx="4853279" cy="956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LSKUB+DengXian Regular"/>
                <a:cs typeface="MLSKUB+DengXian Regular"/>
              </a:rPr>
              <a:t>选数（洛谷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TJPQE+DengXian Regular"/>
                <a:cs typeface="PTJPQE+DengXian Regular"/>
              </a:rPr>
              <a:t>P1036</a:t>
            </a:r>
            <a:r>
              <a:rPr sz="2100">
                <a:solidFill>
                  <a:srgbClr val="2E75B6"/>
                </a:solidFill>
                <a:latin typeface="MLSKUB+DengXian Regular"/>
                <a:cs typeface="MLSKUB+DengXian Regular"/>
              </a:rPr>
              <a:t>，</a:t>
            </a:r>
            <a:r>
              <a:rPr sz="2100">
                <a:solidFill>
                  <a:srgbClr val="2E75B6"/>
                </a:solidFill>
                <a:latin typeface="PTJPQE+DengXian Regular"/>
                <a:cs typeface="PTJPQE+DengXian Regular"/>
              </a:rPr>
              <a:t>NOIP2002</a:t>
            </a:r>
            <a:r>
              <a:rPr sz="2100" spc="60">
                <a:solidFill>
                  <a:srgbClr val="2E75B6"/>
                </a:solidFill>
                <a:latin typeface="PTJPQE+DengXian Regular"/>
                <a:cs typeface="PTJPQE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MLSKUB+DengXian Regular"/>
                <a:cs typeface="MLSKUB+DengXian Regular"/>
              </a:rPr>
              <a:t>普及组）</a:t>
            </a:r>
          </a:p>
          <a:p>
            <a:pPr marL="0" marR="0">
              <a:lnSpc>
                <a:spcPts val="2188"/>
              </a:lnSpc>
              <a:spcBef>
                <a:spcPts val="334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TJPQE+DengXian Regular"/>
                <a:cs typeface="PTJPQE+DengXian Regular"/>
              </a:rPr>
              <a:t>Perket</a:t>
            </a:r>
            <a:r>
              <a:rPr sz="2100">
                <a:solidFill>
                  <a:srgbClr val="2E75B6"/>
                </a:solidFill>
                <a:latin typeface="MLSKUB+DengXian Regular"/>
                <a:cs typeface="MLSKUB+DengXian Regular"/>
              </a:rPr>
              <a:t>（洛谷</a:t>
            </a:r>
            <a:r>
              <a:rPr sz="2100" spc="39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TJPQE+DengXian Regular"/>
                <a:cs typeface="PTJPQE+DengXian Regular"/>
              </a:rPr>
              <a:t>P2036</a:t>
            </a:r>
            <a:r>
              <a:rPr sz="2100">
                <a:solidFill>
                  <a:srgbClr val="2E75B6"/>
                </a:solidFill>
                <a:latin typeface="MLSKUB+DengXian Regular"/>
                <a:cs typeface="MLSKUB+DengXian Regular"/>
              </a:rPr>
              <a:t>）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LSKUB+DengXian Regular"/>
                <a:cs typeface="MLSKUB+DengXian Regular"/>
              </a:rPr>
              <a:t>吃奶酪（洛谷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TJPQE+DengXian Regular"/>
                <a:cs typeface="PTJPQE+DengXian Regular"/>
              </a:rPr>
              <a:t>P1433</a:t>
            </a:r>
            <a:r>
              <a:rPr sz="2100">
                <a:solidFill>
                  <a:srgbClr val="2E75B6"/>
                </a:solidFill>
                <a:latin typeface="MLSKUB+DengXian Regular"/>
                <a:cs typeface="MLSKUB+DengXian Regular"/>
              </a:rPr>
              <a:t>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3374000"/>
            <a:ext cx="3891381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MLSKUB+DengXian Regular"/>
                <a:cs typeface="MLSKUB+DengXian Regular"/>
              </a:rPr>
              <a:t>习题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PTJPQE+DengXian Regular"/>
                <a:cs typeface="PTJPQE+DengXian Regular"/>
              </a:rPr>
              <a:t>14.2</a:t>
            </a:r>
            <a:r>
              <a:rPr sz="2100">
                <a:solidFill>
                  <a:srgbClr val="ED7D31"/>
                </a:solidFill>
                <a:latin typeface="MLSKUB+DengXian Regular"/>
                <a:cs typeface="MLSKUB+DengXian Regular"/>
              </a:rPr>
              <a:t>：</a:t>
            </a:r>
            <a:r>
              <a:rPr sz="2100">
                <a:solidFill>
                  <a:srgbClr val="2E75B6"/>
                </a:solidFill>
                <a:latin typeface="MLSKUB+DengXian Regular"/>
                <a:cs typeface="MLSKUB+DengXian Regular"/>
              </a:rPr>
              <a:t>迷宫（洛谷</a:t>
            </a:r>
            <a:r>
              <a:rPr sz="2100" spc="89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TJPQE+DengXian Regular"/>
                <a:cs typeface="PTJPQE+DengXian Regular"/>
              </a:rPr>
              <a:t>P1605</a:t>
            </a:r>
            <a:r>
              <a:rPr sz="2100">
                <a:solidFill>
                  <a:srgbClr val="2E75B6"/>
                </a:solidFill>
                <a:latin typeface="MLSKUB+DengXian Regular"/>
                <a:cs typeface="MLSKUB+DengXian Regular"/>
              </a:rPr>
              <a:t>）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3974957"/>
            <a:ext cx="8125384" cy="956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LSKUB+DengXian Regular"/>
                <a:cs typeface="MLSKUB+DengXian Regular"/>
              </a:rPr>
              <a:t>给定一个</a:t>
            </a:r>
            <a:r>
              <a:rPr sz="2100" spc="1083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SOEAN+Cambria Math"/>
                <a:cs typeface="VSOEAN+Cambria Math"/>
              </a:rPr>
              <a:t>푁</a:t>
            </a:r>
            <a:r>
              <a:rPr sz="2100" spc="-1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SOEAN+Cambria Math"/>
                <a:cs typeface="VSOEAN+Cambria Math"/>
              </a:rPr>
              <a:t>×</a:t>
            </a:r>
            <a:r>
              <a:rPr sz="2100" spc="-5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27">
                <a:solidFill>
                  <a:srgbClr val="2E75B6"/>
                </a:solidFill>
                <a:latin typeface="VSOEAN+Cambria Math"/>
                <a:cs typeface="VSOEAN+Cambria Math"/>
              </a:rPr>
              <a:t>푀(1</a:t>
            </a:r>
            <a:r>
              <a:rPr sz="2100" spc="3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SOEAN+Cambria Math"/>
                <a:cs typeface="VSOEAN+Cambria Math"/>
              </a:rPr>
              <a:t>≤</a:t>
            </a:r>
            <a:r>
              <a:rPr sz="2100" spc="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46">
                <a:solidFill>
                  <a:srgbClr val="2E75B6"/>
                </a:solidFill>
                <a:latin typeface="VSOEAN+Cambria Math"/>
                <a:cs typeface="VSOEAN+Cambria Math"/>
              </a:rPr>
              <a:t>푁,</a:t>
            </a:r>
            <a:r>
              <a:rPr sz="2100" spc="-22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SOEAN+Cambria Math"/>
                <a:cs typeface="VSOEAN+Cambria Math"/>
              </a:rPr>
              <a:t>푀</a:t>
            </a:r>
            <a:r>
              <a:rPr sz="2100" spc="11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SOEAN+Cambria Math"/>
                <a:cs typeface="VSOEAN+Cambria Math"/>
              </a:rPr>
              <a:t>≤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SOEAN+Cambria Math"/>
                <a:cs typeface="VSOEAN+Cambria Math"/>
              </a:rPr>
              <a:t>5)</a:t>
            </a:r>
            <a:r>
              <a:rPr sz="2100" spc="98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MLSKUB+DengXian Regular"/>
                <a:cs typeface="MLSKUB+DengXian Regular"/>
              </a:rPr>
              <a:t>方格的迷宫，迷宫里有</a:t>
            </a:r>
            <a:r>
              <a:rPr sz="2100" spc="5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TJPQE+DengXian Regular"/>
                <a:cs typeface="PTJPQE+DengXian Regular"/>
              </a:rPr>
              <a:t>T </a:t>
            </a:r>
            <a:r>
              <a:rPr sz="2100">
                <a:solidFill>
                  <a:srgbClr val="2E75B6"/>
                </a:solidFill>
                <a:latin typeface="MLSKUB+DengXian Regular"/>
                <a:cs typeface="MLSKUB+DengXian Regular"/>
              </a:rPr>
              <a:t>处障碍，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LSKUB+DengXian Regular"/>
                <a:cs typeface="MLSKUB+DengXian Regular"/>
              </a:rPr>
              <a:t>障碍处不可通过。给定起点坐标和终点坐标。在迷宫中移动有上</a:t>
            </a:r>
          </a:p>
          <a:p>
            <a:pPr marL="0" marR="0">
              <a:lnSpc>
                <a:spcPts val="2190"/>
              </a:lnSpc>
              <a:spcBef>
                <a:spcPts val="3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LSKUB+DengXian Regular"/>
                <a:cs typeface="MLSKUB+DengXian Regular"/>
              </a:rPr>
              <a:t>下左右四种方式，每次只能移动一个方格。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5214223"/>
            <a:ext cx="7641641" cy="636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LSKUB+DengXian Regular"/>
                <a:cs typeface="MLSKUB+DengXian Regular"/>
              </a:rPr>
              <a:t>问：每个方格最多经过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TJPQE+DengXian Regular"/>
                <a:cs typeface="PTJPQE+DengXian Regular"/>
              </a:rPr>
              <a:t>1</a:t>
            </a:r>
            <a:r>
              <a:rPr sz="2100" spc="10">
                <a:solidFill>
                  <a:srgbClr val="2E75B6"/>
                </a:solidFill>
                <a:latin typeface="PTJPQE+DengXian Regular"/>
                <a:cs typeface="PTJPQE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MLSKUB+DengXian Regular"/>
                <a:cs typeface="MLSKUB+DengXian Regular"/>
              </a:rPr>
              <a:t>次，有多少种从起点坐标到终点坐标的</a:t>
            </a:r>
          </a:p>
          <a:p>
            <a:pPr marL="0" marR="0">
              <a:lnSpc>
                <a:spcPts val="2188"/>
              </a:lnSpc>
              <a:spcBef>
                <a:spcPts val="332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LSKUB+DengXian Regular"/>
                <a:cs typeface="MLSKUB+DengXian Regular"/>
              </a:rPr>
              <a:t>方案。数据保证起点上没有障碍。</a:t>
            </a:r>
          </a:p>
        </p:txBody>
      </p:sp>
    </p:spTree>
  </p:cSld>
  <p:clrMapOvr>
    <a:masterClrMapping/>
  </p:clrMapOvr>
  <p:transition/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4188587" y="748134"/>
            <a:ext cx="915923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作业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598406"/>
            <a:ext cx="6476035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IMEEOK+DengXian Regular"/>
                <a:cs typeface="IMEEOK+DengXian Regular"/>
              </a:rPr>
              <a:t>习题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CPAKCU+DengXian Regular"/>
                <a:cs typeface="CPAKCU+DengXian Regular"/>
              </a:rPr>
              <a:t>14.3</a:t>
            </a:r>
            <a:r>
              <a:rPr sz="2100" spc="24">
                <a:solidFill>
                  <a:srgbClr val="ED7D31"/>
                </a:solidFill>
                <a:latin typeface="CPAKCU+DengXian Regular"/>
                <a:cs typeface="CPAKCU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IMEEOK+DengXian Regular"/>
                <a:cs typeface="IMEEOK+DengXian Regular"/>
              </a:rPr>
              <a:t>单词接龙（洛谷</a:t>
            </a:r>
            <a:r>
              <a:rPr sz="2100">
                <a:solidFill>
                  <a:srgbClr val="ED7D31"/>
                </a:solidFill>
                <a:latin typeface="CPAKCU+DengXian Regular"/>
                <a:cs typeface="CPAKCU+DengXian Regular"/>
              </a:rPr>
              <a:t>P1019</a:t>
            </a:r>
            <a:r>
              <a:rPr sz="2100">
                <a:solidFill>
                  <a:srgbClr val="ED7D31"/>
                </a:solidFill>
                <a:latin typeface="IMEEOK+DengXian Regular"/>
                <a:cs typeface="IMEEOK+DengXian Regular"/>
              </a:rPr>
              <a:t>，</a:t>
            </a:r>
            <a:r>
              <a:rPr sz="2100">
                <a:solidFill>
                  <a:srgbClr val="ED7D31"/>
                </a:solidFill>
                <a:latin typeface="CPAKCU+DengXian Regular"/>
                <a:cs typeface="CPAKCU+DengXian Regular"/>
              </a:rPr>
              <a:t>NOIP2000</a:t>
            </a:r>
            <a:r>
              <a:rPr sz="2100" spc="64">
                <a:solidFill>
                  <a:srgbClr val="ED7D31"/>
                </a:solidFill>
                <a:latin typeface="CPAKCU+DengXian Regular"/>
                <a:cs typeface="CPAKCU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IMEEOK+DengXian Regular"/>
                <a:cs typeface="IMEEOK+DengXian Regular"/>
              </a:rPr>
              <a:t>提高组）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070599"/>
            <a:ext cx="7782153" cy="636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IMEEOK+DengXian Regular"/>
                <a:cs typeface="IMEEOK+DengXian Regular"/>
              </a:rPr>
              <a:t>已知一组不超过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CPAKCU+DengXian Regular"/>
                <a:cs typeface="CPAKCU+DengXian Regular"/>
              </a:rPr>
              <a:t>20</a:t>
            </a:r>
            <a:r>
              <a:rPr sz="2100" spc="13">
                <a:solidFill>
                  <a:srgbClr val="2E75B6"/>
                </a:solidFill>
                <a:latin typeface="CPAKCU+DengXian Regular"/>
                <a:cs typeface="CPAKCU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IMEEOK+DengXian Regular"/>
                <a:cs typeface="IMEEOK+DengXian Regular"/>
              </a:rPr>
              <a:t>个单词，且给定一个开头的字母，要求出以这</a:t>
            </a:r>
          </a:p>
          <a:p>
            <a:pPr marL="0" marR="0">
              <a:lnSpc>
                <a:spcPts val="2188"/>
              </a:lnSpc>
              <a:spcBef>
                <a:spcPts val="334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IMEEOK+DengXian Regular"/>
                <a:cs typeface="IMEEOK+DengXian Regular"/>
              </a:rPr>
              <a:t>个字母开头的最长的“龙”（每个单词都最多在“龙”中出现两次）。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2863707"/>
            <a:ext cx="7047916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IMEEOK+DengXian Regular"/>
                <a:cs typeface="IMEEOK+DengXian Regular"/>
              </a:rPr>
              <a:t>在两个单词相连时，其重合部分合为一部分，例如</a:t>
            </a:r>
            <a:r>
              <a:rPr sz="2100" spc="5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CPAKCU+DengXian Regular"/>
                <a:cs typeface="CPAKCU+DengXian Regular"/>
              </a:rPr>
              <a:t>beast</a:t>
            </a:r>
            <a:r>
              <a:rPr sz="2100" spc="-20">
                <a:solidFill>
                  <a:srgbClr val="2E75B6"/>
                </a:solidFill>
                <a:latin typeface="CPAKCU+DengXian Regular"/>
                <a:cs typeface="CPAKCU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IMEEOK+DengXian Regular"/>
                <a:cs typeface="IMEEOK+DengXian Regular"/>
              </a:rPr>
              <a:t>和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CPAKCU+DengXian Regular"/>
                <a:cs typeface="CPAKCU+DengXian Regular"/>
              </a:rPr>
              <a:t>astonish</a:t>
            </a:r>
            <a:r>
              <a:rPr sz="2100">
                <a:solidFill>
                  <a:srgbClr val="2E75B6"/>
                </a:solidFill>
                <a:latin typeface="IMEEOK+DengXian Regular"/>
                <a:cs typeface="IMEEOK+DengXian Regular"/>
              </a:rPr>
              <a:t>，如果接成一条龙则变为</a:t>
            </a:r>
            <a:r>
              <a:rPr sz="2100" spc="43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CPAKCU+DengXian Regular"/>
                <a:cs typeface="CPAKCU+DengXian Regular"/>
              </a:rPr>
              <a:t>beastonish</a:t>
            </a:r>
            <a:r>
              <a:rPr sz="2100">
                <a:solidFill>
                  <a:srgbClr val="2E75B6"/>
                </a:solidFill>
                <a:latin typeface="IMEEOK+DengXian Regular"/>
                <a:cs typeface="IMEEOK+DengXian Regular"/>
              </a:rPr>
              <a:t>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3656441"/>
            <a:ext cx="7630084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IMEEOK+DengXian Regular"/>
                <a:cs typeface="IMEEOK+DengXian Regular"/>
              </a:rPr>
              <a:t>另外相邻的两部分不能存在包含关系，例如</a:t>
            </a:r>
            <a:r>
              <a:rPr sz="2100" spc="5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CPAKCU+DengXian Regular"/>
                <a:cs typeface="CPAKCU+DengXian Regular"/>
              </a:rPr>
              <a:t>at</a:t>
            </a:r>
            <a:r>
              <a:rPr sz="2100" spc="-11">
                <a:solidFill>
                  <a:srgbClr val="2E75B6"/>
                </a:solidFill>
                <a:latin typeface="CPAKCU+DengXian Regular"/>
                <a:cs typeface="CPAKCU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IMEEOK+DengXian Regular"/>
                <a:cs typeface="IMEEOK+DengXian Regular"/>
              </a:rPr>
              <a:t>和</a:t>
            </a:r>
            <a:r>
              <a:rPr sz="2100" spc="4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CPAKCU+DengXian Regular"/>
                <a:cs typeface="CPAKCU+DengXian Regular"/>
              </a:rPr>
              <a:t>atide </a:t>
            </a:r>
            <a:r>
              <a:rPr sz="2100">
                <a:solidFill>
                  <a:srgbClr val="2E75B6"/>
                </a:solidFill>
                <a:latin typeface="IMEEOK+DengXian Regular"/>
                <a:cs typeface="IMEEOK+DengXian Regular"/>
              </a:rPr>
              <a:t>间不能相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IMEEOK+DengXian Regular"/>
                <a:cs typeface="IMEEOK+DengXian Regular"/>
              </a:rPr>
              <a:t>连。输出以此字母开头的最长的“龙”的长度。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5573" y="4478800"/>
            <a:ext cx="278085" cy="30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0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89627" y="4478800"/>
            <a:ext cx="403770" cy="30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0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23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5573" y="4753120"/>
            <a:ext cx="403770" cy="30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0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at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5573" y="5027439"/>
            <a:ext cx="906512" cy="1403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0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touch</a:t>
            </a:r>
          </a:p>
          <a:p>
            <a:pPr marL="0" marR="0">
              <a:lnSpc>
                <a:spcPts val="2110"/>
              </a:lnSpc>
              <a:spcBef>
                <a:spcPts val="5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cheat</a:t>
            </a:r>
          </a:p>
          <a:p>
            <a:pPr marL="0" marR="0">
              <a:lnSpc>
                <a:spcPts val="2107"/>
              </a:lnSpc>
              <a:spcBef>
                <a:spcPts val="3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choose</a:t>
            </a:r>
          </a:p>
          <a:p>
            <a:pPr marL="0" marR="0">
              <a:lnSpc>
                <a:spcPts val="2107"/>
              </a:lnSpc>
              <a:spcBef>
                <a:spcPts val="52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tact</a:t>
            </a:r>
          </a:p>
          <a:p>
            <a:pPr marL="0" marR="0">
              <a:lnSpc>
                <a:spcPts val="2107"/>
              </a:lnSpc>
              <a:spcBef>
                <a:spcPts val="2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89627" y="5025915"/>
            <a:ext cx="3311801" cy="583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0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//</a:t>
            </a:r>
            <a:r>
              <a:rPr sz="1800">
                <a:solidFill>
                  <a:srgbClr val="000000"/>
                </a:solidFill>
                <a:latin typeface="IMEEOK+DengXian Regular"/>
                <a:cs typeface="IMEEOK+DengXian Regular"/>
              </a:rPr>
              <a:t>可以组成</a:t>
            </a:r>
          </a:p>
          <a:p>
            <a:pPr marL="0" marR="0">
              <a:lnSpc>
                <a:spcPts val="2041"/>
              </a:lnSpc>
              <a:spcBef>
                <a:spcPts val="197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urier New"/>
                <a:cs typeface="Courier New"/>
              </a:rPr>
              <a:t>atoucheatactactouchoose</a:t>
            </a:r>
          </a:p>
        </p:txBody>
      </p:sp>
    </p:spTree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4188587" y="748134"/>
            <a:ext cx="915923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作业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684131"/>
            <a:ext cx="5296459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KRILUR+DengXian Regular"/>
                <a:cs typeface="KRILUR+DengXian Regular"/>
              </a:rPr>
              <a:t>习题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TKEUKT+DengXian Regular"/>
                <a:cs typeface="TKEUKT+DengXian Regular"/>
              </a:rPr>
              <a:t>14.5</a:t>
            </a:r>
            <a:r>
              <a:rPr sz="2100" spc="24">
                <a:solidFill>
                  <a:srgbClr val="ED7D31"/>
                </a:solidFill>
                <a:latin typeface="TKEUKT+DengXian Regular"/>
                <a:cs typeface="TKEUKT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KRILUR+DengXian Regular"/>
                <a:cs typeface="KRILUR+DengXian Regular"/>
              </a:rPr>
              <a:t>自然数的拆分问题</a:t>
            </a:r>
            <a:r>
              <a:rPr sz="2100" spc="52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KRILUR+DengXian Regular"/>
                <a:cs typeface="KRILUR+DengXian Regular"/>
              </a:rPr>
              <a:t>（洛谷</a:t>
            </a:r>
            <a:r>
              <a:rPr sz="2100">
                <a:solidFill>
                  <a:srgbClr val="ED7D31"/>
                </a:solidFill>
                <a:latin typeface="TKEUKT+DengXian Regular"/>
                <a:cs typeface="TKEUKT+DengXian Regular"/>
              </a:rPr>
              <a:t>P2404</a:t>
            </a:r>
            <a:r>
              <a:rPr sz="2100">
                <a:solidFill>
                  <a:srgbClr val="ED7D31"/>
                </a:solidFill>
                <a:latin typeface="KRILUR+DengXian Regular"/>
                <a:cs typeface="KRILUR+DengXian 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158095"/>
            <a:ext cx="7695235" cy="634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KRILUR+DengXian Regular"/>
                <a:cs typeface="KRILUR+DengXian Regular"/>
              </a:rPr>
              <a:t>给出一个自然数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18">
                <a:solidFill>
                  <a:srgbClr val="2E75B6"/>
                </a:solidFill>
                <a:latin typeface="UNLOWR+Cambria Math"/>
                <a:cs typeface="UNLOWR+Cambria Math"/>
              </a:rPr>
              <a:t>푛(푛</a:t>
            </a:r>
            <a:r>
              <a:rPr sz="2100" spc="6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UNLOWR+Cambria Math"/>
                <a:cs typeface="UNLOWR+Cambria Math"/>
              </a:rPr>
              <a:t>≤</a:t>
            </a:r>
            <a:r>
              <a:rPr sz="2100" spc="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UNLOWR+Cambria Math"/>
                <a:cs typeface="UNLOWR+Cambria Math"/>
              </a:rPr>
              <a:t>8)</a:t>
            </a:r>
            <a:r>
              <a:rPr sz="2100">
                <a:solidFill>
                  <a:srgbClr val="2E75B6"/>
                </a:solidFill>
                <a:latin typeface="KRILUR+DengXian Regular"/>
                <a:cs typeface="KRILUR+DengXian Regular"/>
              </a:rPr>
              <a:t>，求出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UNLOWR+Cambria Math"/>
                <a:cs typeface="UNLOWR+Cambria Math"/>
              </a:rPr>
              <a:t>푛</a:t>
            </a:r>
            <a:r>
              <a:rPr sz="2100" spc="8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KRILUR+DengXian Regular"/>
                <a:cs typeface="KRILUR+DengXian Regular"/>
              </a:rPr>
              <a:t>的拆分成一些数字的和。每个</a:t>
            </a:r>
          </a:p>
          <a:p>
            <a:pPr marL="0" marR="0">
              <a:lnSpc>
                <a:spcPts val="2190"/>
              </a:lnSpc>
              <a:spcBef>
                <a:spcPts val="317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KRILUR+DengXian Regular"/>
                <a:cs typeface="KRILUR+DengXian Regular"/>
              </a:rPr>
              <a:t>拆分后的序列中的数字从小到大排序。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2949305"/>
            <a:ext cx="62865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KRILUR+DengXian Regular"/>
                <a:cs typeface="KRILUR+DengXian Regular"/>
              </a:rPr>
              <a:t>输出这些序列，其中字典序小的序列需要优先输出。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6630" y="3480198"/>
            <a:ext cx="278085" cy="30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0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10633" y="3479219"/>
            <a:ext cx="1430834" cy="1527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1+1+1+1+1+1+1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1+1+1+1+1+2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1+1+1+1+3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1+1+1+2+2</a:t>
            </a:r>
          </a:p>
          <a:p>
            <a:pPr marL="0" marR="0">
              <a:lnSpc>
                <a:spcPts val="1646"/>
              </a:lnSpc>
              <a:spcBef>
                <a:spcPts val="83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1+1+1+4</a:t>
            </a:r>
          </a:p>
          <a:p>
            <a:pPr marL="0" marR="0">
              <a:lnSpc>
                <a:spcPts val="1643"/>
              </a:lnSpc>
              <a:spcBef>
                <a:spcPts val="38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1+1+2+3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1+1+5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10633" y="4973120"/>
            <a:ext cx="839564" cy="1100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1+2+2+2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1+2+4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1+3+3</a:t>
            </a:r>
          </a:p>
          <a:p>
            <a:pPr marL="0" marR="0">
              <a:lnSpc>
                <a:spcPts val="1643"/>
              </a:lnSpc>
              <a:spcBef>
                <a:spcPts val="85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1+6</a:t>
            </a:r>
          </a:p>
          <a:p>
            <a:pPr marL="0" marR="0">
              <a:lnSpc>
                <a:spcPts val="1643"/>
              </a:lnSpc>
              <a:spcBef>
                <a:spcPts val="88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2+2+3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10633" y="6040174"/>
            <a:ext cx="446573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2+5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3+4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4188587" y="748134"/>
            <a:ext cx="915923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作业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673702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LMAPOV+DengXian Regular"/>
                <a:cs typeface="LMAPOV+DengXian Regular"/>
              </a:rPr>
              <a:t>习题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RWOLOJ+DengXian Regular"/>
                <a:cs typeface="RWOLOJ+DengXian Regular"/>
              </a:rPr>
              <a:t>14.6</a:t>
            </a:r>
            <a:r>
              <a:rPr sz="2100" spc="24">
                <a:solidFill>
                  <a:srgbClr val="ED7D31"/>
                </a:solidFill>
                <a:latin typeface="RWOLOJ+DengXian Regular"/>
                <a:cs typeface="RWOLOJ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LMAPOV+DengXian Regular"/>
                <a:cs typeface="LMAPOV+DengXian Regular"/>
              </a:rPr>
              <a:t>湖计数（洛谷</a:t>
            </a:r>
            <a:r>
              <a:rPr sz="2100" spc="52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RWOLOJ+DengXian Regular"/>
                <a:cs typeface="RWOLOJ+DengXian Regular"/>
              </a:rPr>
              <a:t>P1596</a:t>
            </a:r>
            <a:r>
              <a:rPr sz="2100">
                <a:solidFill>
                  <a:srgbClr val="ED7D31"/>
                </a:solidFill>
                <a:latin typeface="LMAPOV+DengXian Regular"/>
                <a:cs typeface="LMAPOV+DengXian Regular"/>
              </a:rPr>
              <a:t>，</a:t>
            </a:r>
            <a:r>
              <a:rPr sz="2100">
                <a:solidFill>
                  <a:srgbClr val="ED7D31"/>
                </a:solidFill>
                <a:latin typeface="RWOLOJ+DengXian Regular"/>
                <a:cs typeface="RWOLOJ+DengXian Regular"/>
              </a:rPr>
              <a:t>USACO</a:t>
            </a:r>
            <a:r>
              <a:rPr sz="2100" spc="16">
                <a:solidFill>
                  <a:srgbClr val="ED7D31"/>
                </a:solidFill>
                <a:latin typeface="RWOLOJ+DengXian Regular"/>
                <a:cs typeface="RWOLOJ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RWOLOJ+DengXian Regular"/>
                <a:cs typeface="RWOLOJ+DengXian Regular"/>
              </a:rPr>
              <a:t>2010</a:t>
            </a:r>
            <a:r>
              <a:rPr sz="2100" spc="34">
                <a:solidFill>
                  <a:srgbClr val="ED7D31"/>
                </a:solidFill>
                <a:latin typeface="RWOLOJ+DengXian Regular"/>
                <a:cs typeface="RWOLOJ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RWOLOJ+DengXian Regular"/>
                <a:cs typeface="RWOLOJ+DengXian Regular"/>
              </a:rPr>
              <a:t>October</a:t>
            </a:r>
            <a:r>
              <a:rPr sz="2100">
                <a:solidFill>
                  <a:srgbClr val="ED7D31"/>
                </a:solidFill>
                <a:latin typeface="LMAPOV+DengXian Regular"/>
                <a:cs typeface="LMAPOV+DengXian 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9855"/>
            <a:ext cx="7620940" cy="63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LMAPOV+DengXian Regular"/>
                <a:cs typeface="LMAPOV+DengXian Regular"/>
              </a:rPr>
              <a:t>由于降雨，雨水汇集在田地。用</a:t>
            </a:r>
            <a:r>
              <a:rPr sz="2100" spc="5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RPMTAI+Cambria Math"/>
                <a:cs typeface="RPMTAI+Cambria Math"/>
              </a:rPr>
              <a:t>푁</a:t>
            </a:r>
            <a:r>
              <a:rPr sz="2100" spc="-1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RPMTAI+Cambria Math"/>
                <a:cs typeface="RPMTAI+Cambria Math"/>
              </a:rPr>
              <a:t>×</a:t>
            </a:r>
            <a:r>
              <a:rPr sz="2100" spc="-57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27">
                <a:solidFill>
                  <a:srgbClr val="2E75B6"/>
                </a:solidFill>
                <a:latin typeface="RPMTAI+Cambria Math"/>
                <a:cs typeface="RPMTAI+Cambria Math"/>
              </a:rPr>
              <a:t>푀(1</a:t>
            </a:r>
            <a:r>
              <a:rPr sz="2100" spc="3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RPMTAI+Cambria Math"/>
                <a:cs typeface="RPMTAI+Cambria Math"/>
              </a:rPr>
              <a:t>≤</a:t>
            </a:r>
            <a:r>
              <a:rPr sz="2100" spc="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46">
                <a:solidFill>
                  <a:srgbClr val="2E75B6"/>
                </a:solidFill>
                <a:latin typeface="RPMTAI+Cambria Math"/>
                <a:cs typeface="RPMTAI+Cambria Math"/>
              </a:rPr>
              <a:t>푁,</a:t>
            </a:r>
            <a:r>
              <a:rPr sz="2100" spc="-22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RPMTAI+Cambria Math"/>
                <a:cs typeface="RPMTAI+Cambria Math"/>
              </a:rPr>
              <a:t>푀</a:t>
            </a:r>
            <a:r>
              <a:rPr sz="2100" spc="11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RPMTAI+Cambria Math"/>
                <a:cs typeface="RPMTAI+Cambria Math"/>
              </a:rPr>
              <a:t>≤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RPMTAI+Cambria Math"/>
                <a:cs typeface="RPMTAI+Cambria Math"/>
              </a:rPr>
              <a:t>100)</a:t>
            </a:r>
            <a:r>
              <a:rPr sz="2100" spc="5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LMAPOV+DengXian Regular"/>
                <a:cs typeface="LMAPOV+DengXian Regular"/>
              </a:rPr>
              <a:t>网格图</a:t>
            </a:r>
          </a:p>
          <a:p>
            <a:pPr marL="0" marR="0">
              <a:lnSpc>
                <a:spcPts val="2188"/>
              </a:lnSpc>
              <a:spcBef>
                <a:spcPts val="31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LMAPOV+DengXian Regular"/>
                <a:cs typeface="LMAPOV+DengXian Regular"/>
              </a:rPr>
              <a:t>表示。每个网格中有水</a:t>
            </a:r>
            <a:r>
              <a:rPr sz="2100">
                <a:solidFill>
                  <a:srgbClr val="2E75B6"/>
                </a:solidFill>
                <a:latin typeface="RWOLOJ+DengXian Regular"/>
                <a:cs typeface="RWOLOJ+DengXian Regular"/>
              </a:rPr>
              <a:t>(W) </a:t>
            </a:r>
            <a:r>
              <a:rPr sz="2100">
                <a:solidFill>
                  <a:srgbClr val="2E75B6"/>
                </a:solidFill>
                <a:latin typeface="LMAPOV+DengXian Regular"/>
                <a:cs typeface="LMAPOV+DengXian Regular"/>
              </a:rPr>
              <a:t>或是旱地</a:t>
            </a:r>
            <a:r>
              <a:rPr sz="2100">
                <a:solidFill>
                  <a:srgbClr val="2E75B6"/>
                </a:solidFill>
                <a:latin typeface="RWOLOJ+DengXian Regular"/>
                <a:cs typeface="RWOLOJ+DengXian Regular"/>
              </a:rPr>
              <a:t>(.)</a:t>
            </a:r>
            <a:r>
              <a:rPr sz="2100">
                <a:solidFill>
                  <a:srgbClr val="2E75B6"/>
                </a:solidFill>
                <a:latin typeface="LMAPOV+DengXian Regular"/>
                <a:cs typeface="LMAPOV+DengXian Regular"/>
              </a:rPr>
              <a:t>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3061192"/>
            <a:ext cx="7886700" cy="788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LMAPOV+DengXian Regular"/>
                <a:cs typeface="LMAPOV+DengXian Regular"/>
              </a:rPr>
              <a:t>一个网格与周围八个网格相连，而一组相连的网格视为一个水坑。</a:t>
            </a:r>
          </a:p>
          <a:p>
            <a:pPr marL="0" marR="0">
              <a:lnSpc>
                <a:spcPts val="2188"/>
              </a:lnSpc>
              <a:spcBef>
                <a:spcPts val="15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LMAPOV+DengXian Regular"/>
                <a:cs typeface="LMAPOV+DengXian Regular"/>
              </a:rPr>
              <a:t>给出约翰田地的示意图，确定当中有多少水坑。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4478766"/>
            <a:ext cx="7886751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LMAPOV+DengXian Regular"/>
                <a:cs typeface="LMAPOV+DengXian Regular"/>
              </a:rPr>
              <a:t>提示：</a:t>
            </a:r>
            <a:r>
              <a:rPr sz="2100">
                <a:solidFill>
                  <a:srgbClr val="2E75B6"/>
                </a:solidFill>
                <a:latin typeface="LMAPOV+DengXian Regular"/>
                <a:cs typeface="LMAPOV+DengXian Regular"/>
              </a:rPr>
              <a:t>请尝试分别用深度优先搜索和广度优先搜索解决这个问题。</a:t>
            </a:r>
          </a:p>
        </p:txBody>
      </p:sp>
    </p:spTree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4188587" y="748134"/>
            <a:ext cx="915923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作业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4229659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NNKLQW+DengXian Regular"/>
                <a:cs typeface="NNKLQW+DengXian Regular"/>
              </a:rPr>
              <a:t>习题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PUCHQK+DengXian Regular"/>
                <a:cs typeface="PUCHQK+DengXian Regular"/>
              </a:rPr>
              <a:t>14.7</a:t>
            </a:r>
            <a:r>
              <a:rPr sz="2100" spc="24">
                <a:solidFill>
                  <a:srgbClr val="ED7D31"/>
                </a:solidFill>
                <a:latin typeface="PUCHQK+DengXian Regular"/>
                <a:cs typeface="PUCHQK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NNKLQW+DengXian Regular"/>
                <a:cs typeface="NNKLQW+DengXian Regular"/>
              </a:rPr>
              <a:t>填涂颜色（洛谷</a:t>
            </a:r>
            <a:r>
              <a:rPr sz="2100" spc="52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PUCHQK+DengXian Regular"/>
                <a:cs typeface="PUCHQK+DengXian Regular"/>
              </a:rPr>
              <a:t>P1162</a:t>
            </a:r>
            <a:r>
              <a:rPr sz="2100">
                <a:solidFill>
                  <a:srgbClr val="ED7D31"/>
                </a:solidFill>
                <a:latin typeface="NNKLQW+DengXian Regular"/>
                <a:cs typeface="NNKLQW+DengXian 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8331"/>
            <a:ext cx="7587716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NNKLQW+DengXian Regular"/>
                <a:cs typeface="NNKLQW+DengXian Regular"/>
              </a:rPr>
              <a:t>由数字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UCHQK+DengXian Regular"/>
                <a:cs typeface="PUCHQK+DengXian Regular"/>
              </a:rPr>
              <a:t>0</a:t>
            </a:r>
            <a:r>
              <a:rPr sz="2100" spc="10">
                <a:solidFill>
                  <a:srgbClr val="2E75B6"/>
                </a:solidFill>
                <a:latin typeface="PUCHQK+DengXian Regular"/>
                <a:cs typeface="PUCHQK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NNKLQW+DengXian Regular"/>
                <a:cs typeface="NNKLQW+DengXian Regular"/>
              </a:rPr>
              <a:t>组成的方阵中，有一任意形状闭合圈，闭合圈由数字</a:t>
            </a:r>
            <a:r>
              <a:rPr sz="2100" spc="4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UCHQK+DengXian Regular"/>
                <a:cs typeface="PUCHQK+DengXian Regular"/>
              </a:rPr>
              <a:t>1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NNKLQW+DengXian Regular"/>
                <a:cs typeface="NNKLQW+DengXian Regular"/>
              </a:rPr>
              <a:t>构成，围圈时只走上下左右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UCHQK+DengXian Regular"/>
                <a:cs typeface="PUCHQK+DengXian Regular"/>
              </a:rPr>
              <a:t>4</a:t>
            </a:r>
            <a:r>
              <a:rPr sz="2100" spc="10">
                <a:solidFill>
                  <a:srgbClr val="2E75B6"/>
                </a:solidFill>
                <a:latin typeface="PUCHQK+DengXian Regular"/>
                <a:cs typeface="PUCHQK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NNKLQW+DengXian Regular"/>
                <a:cs typeface="NNKLQW+DengXian Regular"/>
              </a:rPr>
              <a:t>个方向。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3061192"/>
            <a:ext cx="4974895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NNKLQW+DengXian Regular"/>
                <a:cs typeface="NNKLQW+DengXian Regular"/>
              </a:rPr>
              <a:t>要求把闭合圈内的所有空间都填写成</a:t>
            </a:r>
            <a:r>
              <a:rPr sz="2100" spc="5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UCHQK+DengXian Regular"/>
                <a:cs typeface="PUCHQK+DengXian Regular"/>
              </a:rPr>
              <a:t>2</a:t>
            </a:r>
            <a:r>
              <a:rPr sz="2100" spc="10">
                <a:solidFill>
                  <a:srgbClr val="2E75B6"/>
                </a:solidFill>
                <a:latin typeface="PUCHQK+DengXian Regular"/>
                <a:cs typeface="PUCHQK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NNKLQW+DengXian Regular"/>
                <a:cs typeface="NNKLQW+DengXian Regular"/>
              </a:rPr>
              <a:t>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3728610"/>
            <a:ext cx="1530819" cy="1677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0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0 0 0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0</a:t>
            </a:r>
          </a:p>
          <a:p>
            <a:pPr marL="0" marR="0">
              <a:lnSpc>
                <a:spcPts val="2107"/>
              </a:lnSpc>
              <a:spcBef>
                <a:spcPts val="52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1 1 1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</a:p>
          <a:p>
            <a:pPr marL="0" marR="0">
              <a:lnSpc>
                <a:spcPts val="2107"/>
              </a:lnSpc>
              <a:spcBef>
                <a:spcPts val="2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1 0 0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</a:p>
          <a:p>
            <a:pPr marL="0" marR="0">
              <a:lnSpc>
                <a:spcPts val="2110"/>
              </a:lnSpc>
              <a:spcBef>
                <a:spcPts val="5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sz="1800" spc="-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sz="1800" spc="-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0 0 0 1</a:t>
            </a:r>
          </a:p>
          <a:p>
            <a:pPr marL="0" marR="0">
              <a:lnSpc>
                <a:spcPts val="2107"/>
              </a:lnSpc>
              <a:spcBef>
                <a:spcPts val="5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0 0 0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</a:p>
          <a:p>
            <a:pPr marL="0" marR="0">
              <a:lnSpc>
                <a:spcPts val="2107"/>
              </a:lnSpc>
              <a:spcBef>
                <a:spcPts val="2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1 1 1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51197" y="3728610"/>
            <a:ext cx="1530819" cy="1677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0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0 0 0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0</a:t>
            </a:r>
          </a:p>
          <a:p>
            <a:pPr marL="0" marR="0">
              <a:lnSpc>
                <a:spcPts val="2107"/>
              </a:lnSpc>
              <a:spcBef>
                <a:spcPts val="52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1 1 1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</a:p>
          <a:p>
            <a:pPr marL="0" marR="0">
              <a:lnSpc>
                <a:spcPts val="2107"/>
              </a:lnSpc>
              <a:spcBef>
                <a:spcPts val="2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1 2 2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</a:p>
          <a:p>
            <a:pPr marL="0" marR="0">
              <a:lnSpc>
                <a:spcPts val="2110"/>
              </a:lnSpc>
              <a:spcBef>
                <a:spcPts val="5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sz="1800" spc="-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sz="1800" spc="-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2 2 2 1</a:t>
            </a:r>
          </a:p>
          <a:p>
            <a:pPr marL="0" marR="0">
              <a:lnSpc>
                <a:spcPts val="2107"/>
              </a:lnSpc>
              <a:spcBef>
                <a:spcPts val="5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2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2 2 2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</a:p>
          <a:p>
            <a:pPr marL="0" marR="0">
              <a:lnSpc>
                <a:spcPts val="2107"/>
              </a:lnSpc>
              <a:spcBef>
                <a:spcPts val="2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1 1 1</a:t>
            </a:r>
            <a:r>
              <a:rPr sz="1800" spc="-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</a:p>
        </p:txBody>
      </p:sp>
    </p:spTree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425063" y="748134"/>
            <a:ext cx="2441828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参考阅读材料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620000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BHBGM+DengXian Regular"/>
                <a:cs typeface="MBHBGM+DengXian Regular"/>
              </a:rPr>
              <a:t>以下的内容限于课件篇幅未能详细阐述。如果学有余力，可自行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BHBGM+DengXian Regular"/>
                <a:cs typeface="MBHBGM+DengXian Regular"/>
              </a:rPr>
              <a:t>翻阅课本作为扩展学习。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588371"/>
            <a:ext cx="4940858" cy="78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OCNTRP+DengXian Regular"/>
                <a:cs typeface="OCNTRP+DengXian Regular"/>
              </a:rPr>
              <a:t>P97</a:t>
            </a:r>
            <a:r>
              <a:rPr sz="2100" spc="12">
                <a:solidFill>
                  <a:srgbClr val="ED7D31"/>
                </a:solidFill>
                <a:latin typeface="OCNTRP+DengXian Regular"/>
                <a:cs typeface="OCNTRP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MBHBGM+DengXian Regular"/>
                <a:cs typeface="MBHBGM+DengXian Regular"/>
              </a:rPr>
              <a:t>例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OCNTRP+DengXian Regular"/>
                <a:cs typeface="OCNTRP+DengXian Regular"/>
              </a:rPr>
              <a:t>14.6</a:t>
            </a:r>
            <a:r>
              <a:rPr sz="2100">
                <a:solidFill>
                  <a:srgbClr val="2E75B6"/>
                </a:solidFill>
                <a:latin typeface="MBHBGM+DengXian Regular"/>
                <a:cs typeface="MBHBGM+DengXian Regular"/>
              </a:rPr>
              <a:t>：较复杂的广度优先搜索应用</a:t>
            </a:r>
          </a:p>
          <a:p>
            <a:pPr marL="0" marR="0">
              <a:lnSpc>
                <a:spcPts val="2188"/>
              </a:lnSpc>
              <a:spcBef>
                <a:spcPts val="1534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BHBGM+DengXian Regular"/>
                <a:cs typeface="MBHBGM+DengXian Regular"/>
              </a:rPr>
              <a:t>习题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OCNTRP+DengXian Regular"/>
                <a:cs typeface="OCNTRP+DengXian Regular"/>
              </a:rPr>
              <a:t>14.4</a:t>
            </a:r>
            <a:r>
              <a:rPr sz="2100">
                <a:solidFill>
                  <a:srgbClr val="2E75B6"/>
                </a:solidFill>
                <a:latin typeface="MBHBGM+DengXian Regular"/>
                <a:cs typeface="MBHBGM+DengXian Regular"/>
              </a:rPr>
              <a:t>、</a:t>
            </a:r>
            <a:r>
              <a:rPr sz="2100">
                <a:solidFill>
                  <a:srgbClr val="2E75B6"/>
                </a:solidFill>
                <a:latin typeface="OCNTRP+DengXian Regular"/>
                <a:cs typeface="OCNTRP+DengXian Regular"/>
              </a:rPr>
              <a:t>14.8</a:t>
            </a:r>
            <a:r>
              <a:rPr sz="2100" spc="12">
                <a:solidFill>
                  <a:srgbClr val="2E75B6"/>
                </a:solidFill>
                <a:latin typeface="MBHBGM+DengXian Regular"/>
                <a:cs typeface="MBHBGM+DengXian Regular"/>
              </a:rPr>
              <a:t>、</a:t>
            </a:r>
            <a:r>
              <a:rPr sz="2100">
                <a:solidFill>
                  <a:srgbClr val="2E75B6"/>
                </a:solidFill>
                <a:latin typeface="OCNTRP+DengXian Regular"/>
                <a:cs typeface="OCNTRP+DengXian Regular"/>
              </a:rPr>
              <a:t>14.9</a:t>
            </a:r>
            <a:r>
              <a:rPr sz="2100">
                <a:solidFill>
                  <a:srgbClr val="2E75B6"/>
                </a:solidFill>
                <a:latin typeface="MBHBGM+DengXian Regular"/>
                <a:cs typeface="MBHBGM+DengXian Regular"/>
              </a:rPr>
              <a:t>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4005825"/>
            <a:ext cx="5759499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BHBGM+DengXian Regular"/>
                <a:cs typeface="MBHBGM+DengXian Regular"/>
              </a:rPr>
              <a:t>另外，综合深度优先和广度优先的长处，还有：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4453372"/>
            <a:ext cx="7696505" cy="34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46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100" spc="144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MBHBGM+DengXian Regular"/>
                <a:cs typeface="MBHBGM+DengXian Regular"/>
              </a:rPr>
              <a:t>迭代加深深搜</a:t>
            </a:r>
            <a:r>
              <a:rPr sz="2100">
                <a:solidFill>
                  <a:srgbClr val="2E75B6"/>
                </a:solidFill>
                <a:latin typeface="MBHBGM+DengXian Regular"/>
                <a:cs typeface="MBHBGM+DengXian Regular"/>
              </a:rPr>
              <a:t>：行为上类似广搜，但仅需要深搜的空间；代价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60399" y="4798806"/>
            <a:ext cx="36195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BHBGM+DengXian Regular"/>
                <a:cs typeface="MBHBGM+DengXian Regular"/>
              </a:rPr>
              <a:t>是较浅的层需要被反复搜索。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7499" y="5245576"/>
            <a:ext cx="7696810" cy="341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4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100" spc="144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MBHBGM+DengXian Regular"/>
                <a:cs typeface="MBHBGM+DengXian Regular"/>
              </a:rPr>
              <a:t>迭代增广广搜</a:t>
            </a:r>
            <a:r>
              <a:rPr sz="2100">
                <a:solidFill>
                  <a:srgbClr val="2E75B6"/>
                </a:solidFill>
                <a:latin typeface="MBHBGM+DengXian Regular"/>
                <a:cs typeface="MBHBGM+DengXian Regular"/>
              </a:rPr>
              <a:t>：行为上类似深搜，但如果策略合理，有几率快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0399" y="5591616"/>
            <a:ext cx="68199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BHBGM+DengXian Regular"/>
                <a:cs typeface="MBHBGM+DengXian Regular"/>
              </a:rPr>
              <a:t>速寻找到最优答案；代价是策略失效时需要更多的查找。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425063" y="748134"/>
            <a:ext cx="2441828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回顾：枚举法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782103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DMNJRJ+DengXian Regular"/>
                <a:cs typeface="DMNJRJ+DengXian Regular"/>
              </a:rPr>
              <a:t>在第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ILTAOD+DengXian Regular"/>
                <a:cs typeface="ILTAOD+DengXian Regular"/>
              </a:rPr>
              <a:t>10</a:t>
            </a:r>
            <a:r>
              <a:rPr sz="2100" spc="13">
                <a:solidFill>
                  <a:srgbClr val="2E75B6"/>
                </a:solidFill>
                <a:latin typeface="ILTAOD+DengXian Regular"/>
                <a:cs typeface="ILTAOD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DMNJRJ+DengXian Regular"/>
                <a:cs typeface="DMNJRJ+DengXian Regular"/>
              </a:rPr>
              <a:t>章中，我们学习了</a:t>
            </a:r>
            <a:r>
              <a:rPr sz="2100">
                <a:solidFill>
                  <a:srgbClr val="ED7D31"/>
                </a:solidFill>
                <a:latin typeface="DMNJRJ+DengXian Regular"/>
                <a:cs typeface="DMNJRJ+DengXian Regular"/>
              </a:rPr>
              <a:t>枚举法</a:t>
            </a:r>
            <a:r>
              <a:rPr sz="2100">
                <a:solidFill>
                  <a:srgbClr val="2E75B6"/>
                </a:solidFill>
                <a:latin typeface="DMNJRJ+DengXian Regular"/>
                <a:cs typeface="DMNJRJ+DengXian Regular"/>
              </a:rPr>
              <a:t>，即按照一定顺序，不重复、不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DMNJRJ+DengXian Regular"/>
                <a:cs typeface="DMNJRJ+DengXian Regular"/>
              </a:rPr>
              <a:t>遗漏地逐个尝试。我们掌握了：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9711" y="2562977"/>
            <a:ext cx="3962705" cy="34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46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100" spc="144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DMNJRJ+DengXian Regular"/>
                <a:cs typeface="DMNJRJ+DengXian Regular"/>
              </a:rPr>
              <a:t>使用</a:t>
            </a:r>
            <a:r>
              <a:rPr sz="2100">
                <a:solidFill>
                  <a:srgbClr val="ED7D31"/>
                </a:solidFill>
                <a:latin typeface="DMNJRJ+DengXian Regular"/>
                <a:cs typeface="DMNJRJ+DengXian Regular"/>
              </a:rPr>
              <a:t>多重循环</a:t>
            </a:r>
            <a:r>
              <a:rPr sz="2100">
                <a:solidFill>
                  <a:srgbClr val="2E75B6"/>
                </a:solidFill>
                <a:latin typeface="DMNJRJ+DengXian Regular"/>
                <a:cs typeface="DMNJRJ+DengXian Regular"/>
              </a:rPr>
              <a:t>的经典枚举手段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9711" y="3035798"/>
            <a:ext cx="7030186" cy="546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46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100" spc="144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DMNJRJ+DengXian Regular"/>
                <a:cs typeface="DMNJRJ+DengXian Regular"/>
              </a:rPr>
              <a:t>通过</a:t>
            </a:r>
            <a:r>
              <a:rPr sz="2100">
                <a:solidFill>
                  <a:srgbClr val="ED7D31"/>
                </a:solidFill>
                <a:latin typeface="DMNJRJ+DengXian Regular"/>
                <a:cs typeface="DMNJRJ+DengXian Regular"/>
              </a:rPr>
              <a:t>数学</a:t>
            </a:r>
            <a:r>
              <a:rPr sz="2100">
                <a:solidFill>
                  <a:srgbClr val="2E75B6"/>
                </a:solidFill>
                <a:latin typeface="DMNJRJ+DengXian Regular"/>
                <a:cs typeface="DMNJRJ+DengXian Regular"/>
              </a:rPr>
              <a:t>工具“剪枝”降低枚举规模</a:t>
            </a:r>
          </a:p>
          <a:p>
            <a:pPr marL="6066714" marR="0">
              <a:lnSpc>
                <a:spcPts val="16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DMNJRJ+DengXian Regular"/>
                <a:cs typeface="DMNJRJ+DengXian Regular"/>
              </a:rPr>
              <a:t>例如，迷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9711" y="3508238"/>
            <a:ext cx="4685195" cy="34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46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100" spc="144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DMNJRJ+DengXian Regular"/>
                <a:cs typeface="DMNJRJ+DengXian Regular"/>
              </a:rPr>
              <a:t>基于</a:t>
            </a:r>
            <a:r>
              <a:rPr sz="2100">
                <a:solidFill>
                  <a:srgbClr val="ED7D31"/>
                </a:solidFill>
                <a:latin typeface="DMNJRJ+DengXian Regular"/>
                <a:cs typeface="DMNJRJ+DengXian Regular"/>
              </a:rPr>
              <a:t>二进制</a:t>
            </a:r>
            <a:r>
              <a:rPr sz="2100">
                <a:solidFill>
                  <a:srgbClr val="2E75B6"/>
                </a:solidFill>
                <a:latin typeface="DMNJRJ+DengXian Regular"/>
                <a:cs typeface="DMNJRJ+DengXian Regular"/>
              </a:rPr>
              <a:t>“状态压缩”表达子集状态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56425" y="3576974"/>
            <a:ext cx="760476" cy="249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DMNJRJ+DengXian Regular"/>
                <a:cs typeface="DMNJRJ+DengXian Regular"/>
              </a:rPr>
              <a:t>宫坐标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7499" y="4005825"/>
            <a:ext cx="6293509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DMNJRJ+DengXian Regular"/>
                <a:cs typeface="DMNJRJ+DengXian Regular"/>
              </a:rPr>
              <a:t>在更复杂的问题中，状态无法简单用</a:t>
            </a:r>
            <a:r>
              <a:rPr sz="2100">
                <a:solidFill>
                  <a:srgbClr val="ED7D31"/>
                </a:solidFill>
                <a:latin typeface="DMNJRJ+DengXian Regular"/>
                <a:cs typeface="DMNJRJ+DengXian Regular"/>
              </a:rPr>
              <a:t>单一变量</a:t>
            </a:r>
            <a:r>
              <a:rPr sz="2100">
                <a:solidFill>
                  <a:srgbClr val="2E75B6"/>
                </a:solidFill>
                <a:latin typeface="DMNJRJ+DengXian Regular"/>
                <a:cs typeface="DMNJRJ+DengXian Regular"/>
              </a:rPr>
              <a:t>表示。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7499" y="4478766"/>
            <a:ext cx="7620000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DMNJRJ+DengXian Regular"/>
                <a:cs typeface="DMNJRJ+DengXian Regular"/>
              </a:rPr>
              <a:t>同时，当数据范围扩大时，即便问题本质上仍为子集（指数）枚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DMNJRJ+DengXian Regular"/>
                <a:cs typeface="DMNJRJ+DengXian Regular"/>
              </a:rPr>
              <a:t>举或排列（阶乘）枚举，但很多状态是</a:t>
            </a:r>
            <a:r>
              <a:rPr sz="2100">
                <a:solidFill>
                  <a:srgbClr val="ED7D31"/>
                </a:solidFill>
                <a:latin typeface="DMNJRJ+DengXian Regular"/>
                <a:cs typeface="DMNJRJ+DengXian Regular"/>
              </a:rPr>
              <a:t>无效</a:t>
            </a:r>
            <a:r>
              <a:rPr sz="2100">
                <a:solidFill>
                  <a:srgbClr val="2E75B6"/>
                </a:solidFill>
                <a:latin typeface="DMNJRJ+DengXian Regular"/>
                <a:cs typeface="DMNJRJ+DengXian Regular"/>
              </a:rPr>
              <a:t>的。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7499" y="5270999"/>
            <a:ext cx="7628532" cy="636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DMNJRJ+DengXian Regular"/>
                <a:cs typeface="DMNJRJ+DengXian Regular"/>
              </a:rPr>
              <a:t>搜索，是一种具有策略的枚举法。它许利用数据结构表示</a:t>
            </a:r>
            <a:r>
              <a:rPr sz="2100">
                <a:solidFill>
                  <a:srgbClr val="ED7D31"/>
                </a:solidFill>
                <a:latin typeface="DMNJRJ+DengXian Regular"/>
                <a:cs typeface="DMNJRJ+DengXian Regular"/>
              </a:rPr>
              <a:t>状态</a:t>
            </a:r>
            <a:r>
              <a:rPr sz="2100">
                <a:solidFill>
                  <a:srgbClr val="2E75B6"/>
                </a:solidFill>
                <a:latin typeface="DMNJRJ+DengXian Regular"/>
                <a:cs typeface="DMNJRJ+DengXian Regular"/>
              </a:rPr>
              <a:t>，</a:t>
            </a:r>
          </a:p>
          <a:p>
            <a:pPr marL="0" marR="0">
              <a:lnSpc>
                <a:spcPts val="2188"/>
              </a:lnSpc>
              <a:spcBef>
                <a:spcPts val="333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DMNJRJ+DengXian Regular"/>
                <a:cs typeface="DMNJRJ+DengXian Regular"/>
              </a:rPr>
              <a:t>并借此更有针对性地</a:t>
            </a:r>
            <a:r>
              <a:rPr sz="2100">
                <a:solidFill>
                  <a:srgbClr val="ED7D31"/>
                </a:solidFill>
                <a:latin typeface="DMNJRJ+DengXian Regular"/>
                <a:cs typeface="DMNJRJ+DengXian Regular"/>
              </a:rPr>
              <a:t>剪枝</a:t>
            </a:r>
            <a:r>
              <a:rPr sz="2100">
                <a:solidFill>
                  <a:srgbClr val="2E75B6"/>
                </a:solidFill>
                <a:latin typeface="DMNJRJ+DengXian Regular"/>
                <a:cs typeface="DMNJRJ+DengXian Regular"/>
              </a:rPr>
              <a:t>，从而求解传统枚举难以解决的问题。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788517" y="3603930"/>
            <a:ext cx="5305065" cy="574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226"/>
              </a:lnSpc>
              <a:spcBef>
                <a:spcPct val="0"/>
              </a:spcBef>
              <a:spcAft>
                <a:spcPct val="0"/>
              </a:spcAft>
            </a:pPr>
            <a:r>
              <a:rPr sz="4050">
                <a:solidFill>
                  <a:srgbClr val="1F4E79"/>
                </a:solidFill>
                <a:latin typeface="DengXian Light"/>
                <a:cs typeface="DengXian Light"/>
              </a:rPr>
              <a:t>深度优先搜索与回溯法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8517" y="4518774"/>
            <a:ext cx="63246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898989"/>
                </a:solidFill>
                <a:latin typeface="VCHJRD+DengXian Regular"/>
                <a:cs typeface="VCHJRD+DengXian Regular"/>
              </a:rPr>
              <a:t>如果你走迷宫时进入了死胡同，是不是应该退回来继续走呢？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5502" y="5141842"/>
            <a:ext cx="1846460" cy="276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8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ED7D31"/>
                </a:solidFill>
                <a:latin typeface="VCHJRD+DengXian Regular"/>
                <a:cs typeface="VCHJRD+DengXian Regular"/>
              </a:rPr>
              <a:t>请翻至课本</a:t>
            </a:r>
            <a:r>
              <a:rPr sz="1800" spc="45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ED7D31"/>
                </a:solidFill>
                <a:latin typeface="FWJHTJ+DengXian Regular"/>
                <a:cs typeface="FWJHTJ+DengXian Regular"/>
              </a:rPr>
              <a:t>P186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996563" y="748134"/>
            <a:ext cx="1298447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回溯法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4953000" cy="956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AFGSK+DengXian Regular"/>
                <a:cs typeface="EAFGSK+DengXian Regular"/>
              </a:rPr>
              <a:t>递归，即函数调用自身，以逐步减小问题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AFGSK+DengXian Regular"/>
                <a:cs typeface="EAFGSK+DengXian Regular"/>
              </a:rPr>
              <a:t>的规模。但在一些问题中，并不是所有的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AFGSK+DengXian Regular"/>
                <a:cs typeface="EAFGSK+DengXian Regular"/>
              </a:rPr>
              <a:t>递归路径都是有效的。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908792"/>
            <a:ext cx="4953559" cy="956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AFGSK+DengXian Regular"/>
                <a:cs typeface="EAFGSK+DengXian Regular"/>
              </a:rPr>
              <a:t>如图所示迷宫，很可能会进入</a:t>
            </a:r>
            <a:r>
              <a:rPr sz="2100">
                <a:solidFill>
                  <a:srgbClr val="ED7D31"/>
                </a:solidFill>
                <a:latin typeface="EAFGSK+DengXian Regular"/>
                <a:cs typeface="EAFGSK+DengXian Regular"/>
              </a:rPr>
              <a:t>橙色</a:t>
            </a:r>
            <a:r>
              <a:rPr sz="2100">
                <a:solidFill>
                  <a:srgbClr val="2E75B6"/>
                </a:solidFill>
                <a:latin typeface="EAFGSK+DengXian Regular"/>
                <a:cs typeface="EAFGSK+DengXian Regular"/>
              </a:rPr>
              <a:t>所标识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AFGSK+DengXian Regular"/>
                <a:cs typeface="EAFGSK+DengXian Regular"/>
              </a:rPr>
              <a:t>的“死胡同”，只能回到之前的路径，直到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AFGSK+DengXian Regular"/>
                <a:cs typeface="EAFGSK+DengXian Regular"/>
              </a:rPr>
              <a:t>找到</a:t>
            </a:r>
            <a:r>
              <a:rPr sz="2100">
                <a:solidFill>
                  <a:srgbClr val="ED7D31"/>
                </a:solidFill>
                <a:latin typeface="EAFGSK+DengXian Regular"/>
                <a:cs typeface="EAFGSK+DengXian Regular"/>
              </a:rPr>
              <a:t>绿色</a:t>
            </a:r>
            <a:r>
              <a:rPr sz="2100">
                <a:solidFill>
                  <a:srgbClr val="2E75B6"/>
                </a:solidFill>
                <a:latin typeface="EAFGSK+DengXian Regular"/>
                <a:cs typeface="EAFGSK+DengXian Regular"/>
              </a:rPr>
              <a:t>的解为止。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4494006"/>
            <a:ext cx="3086404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AFGSK+DengXian Regular"/>
                <a:cs typeface="EAFGSK+DengXian Regular"/>
              </a:rPr>
              <a:t>这种方法被称为</a:t>
            </a:r>
            <a:r>
              <a:rPr sz="2100">
                <a:solidFill>
                  <a:srgbClr val="ED7D31"/>
                </a:solidFill>
                <a:latin typeface="EAFGSK+DengXian Regular"/>
                <a:cs typeface="EAFGSK+DengXian Regular"/>
              </a:rPr>
              <a:t>回溯法</a:t>
            </a:r>
            <a:r>
              <a:rPr sz="2100">
                <a:solidFill>
                  <a:srgbClr val="2E75B6"/>
                </a:solidFill>
                <a:latin typeface="EAFGSK+DengXian Regular"/>
                <a:cs typeface="EAFGSK+DengXian Regular"/>
              </a:rPr>
              <a:t>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4966446"/>
            <a:ext cx="7620559" cy="636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AFGSK+DengXian Regular"/>
                <a:cs typeface="EAFGSK+DengXian Regular"/>
              </a:rPr>
              <a:t>回溯法往往会尝试一条尽可能</a:t>
            </a:r>
            <a:r>
              <a:rPr sz="2100">
                <a:solidFill>
                  <a:srgbClr val="ED7D31"/>
                </a:solidFill>
                <a:latin typeface="EAFGSK+DengXian Regular"/>
                <a:cs typeface="EAFGSK+DengXian Regular"/>
              </a:rPr>
              <a:t>深</a:t>
            </a:r>
            <a:r>
              <a:rPr sz="2100">
                <a:solidFill>
                  <a:srgbClr val="2E75B6"/>
                </a:solidFill>
                <a:latin typeface="EAFGSK+DengXian Regular"/>
                <a:cs typeface="EAFGSK+DengXian Regular"/>
              </a:rPr>
              <a:t>而完整的搜索路线，直至完全无</a:t>
            </a:r>
          </a:p>
          <a:p>
            <a:pPr marL="0" marR="0">
              <a:lnSpc>
                <a:spcPts val="2190"/>
              </a:lnSpc>
              <a:spcBef>
                <a:spcPts val="3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AFGSK+DengXian Regular"/>
                <a:cs typeface="EAFGSK+DengXian Regular"/>
              </a:rPr>
              <a:t>法继续递归时才回溯，因而需要用</a:t>
            </a:r>
            <a:r>
              <a:rPr sz="2100">
                <a:solidFill>
                  <a:srgbClr val="ED7D31"/>
                </a:solidFill>
                <a:latin typeface="EAFGSK+DengXian Regular"/>
                <a:cs typeface="EAFGSK+DengXian Regular"/>
              </a:rPr>
              <a:t>深度优先搜索（</a:t>
            </a:r>
            <a:r>
              <a:rPr sz="2100">
                <a:solidFill>
                  <a:srgbClr val="ED7D31"/>
                </a:solidFill>
                <a:latin typeface="FOSEEK+DengXian Regular"/>
                <a:cs typeface="FOSEEK+DengXian Regular"/>
              </a:rPr>
              <a:t>DFS</a:t>
            </a:r>
            <a:r>
              <a:rPr sz="2100">
                <a:solidFill>
                  <a:srgbClr val="ED7D31"/>
                </a:solidFill>
                <a:latin typeface="EAFGSK+DengXian Regular"/>
                <a:cs typeface="EAFGSK+DengXian Regular"/>
              </a:rPr>
              <a:t>）</a:t>
            </a:r>
            <a:r>
              <a:rPr sz="2100">
                <a:solidFill>
                  <a:srgbClr val="2E75B6"/>
                </a:solidFill>
                <a:latin typeface="EAFGSK+DengXian Regular"/>
                <a:cs typeface="EAFGSK+DengXian Regular"/>
              </a:rPr>
              <a:t>实现。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四阶数独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971206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MSGNKG+DengXian Regular"/>
                <a:cs typeface="MSGNKG+DengXian Regular"/>
              </a:rPr>
              <a:t>例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NHLNFK+DengXian Regular"/>
                <a:cs typeface="NHLNFK+DengXian Regular"/>
              </a:rPr>
              <a:t>14.1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8331"/>
            <a:ext cx="4954524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SGNKG+DengXian Regular"/>
                <a:cs typeface="MSGNKG+DengXian Regular"/>
              </a:rPr>
              <a:t>这里讨论一种简化的数独——四阶数独。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2740524"/>
            <a:ext cx="5241595" cy="956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SGNKG+DengXian Regular"/>
                <a:cs typeface="MSGNKG+DengXian Regular"/>
              </a:rPr>
              <a:t>给出一个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NHLNFK+DengXian Regular"/>
                <a:cs typeface="NHLNFK+DengXian Regular"/>
              </a:rPr>
              <a:t>4</a:t>
            </a:r>
            <a:r>
              <a:rPr sz="2100">
                <a:solidFill>
                  <a:srgbClr val="2E75B6"/>
                </a:solidFill>
                <a:latin typeface="MSGNKG+DengXian Regular"/>
                <a:cs typeface="MSGNKG+DengXian Regular"/>
              </a:rPr>
              <a:t>×</a:t>
            </a:r>
            <a:r>
              <a:rPr sz="2100">
                <a:solidFill>
                  <a:srgbClr val="2E75B6"/>
                </a:solidFill>
                <a:latin typeface="NHLNFK+DengXian Regular"/>
                <a:cs typeface="NHLNFK+DengXian Regular"/>
              </a:rPr>
              <a:t>4</a:t>
            </a:r>
            <a:r>
              <a:rPr sz="2100" spc="10">
                <a:solidFill>
                  <a:srgbClr val="2E75B6"/>
                </a:solidFill>
                <a:latin typeface="NHLNFK+DengXian Regular"/>
                <a:cs typeface="NHLNFK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MSGNKG+DengXian Regular"/>
                <a:cs typeface="MSGNKG+DengXian Regular"/>
              </a:rPr>
              <a:t>的格子，每个格子只能填写</a:t>
            </a:r>
            <a:r>
              <a:rPr sz="2100" spc="2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NHLNFK+DengXian Regular"/>
                <a:cs typeface="NHLNFK+DengXian Regular"/>
              </a:rPr>
              <a:t>1</a:t>
            </a:r>
          </a:p>
          <a:p>
            <a:pPr marL="0" marR="0">
              <a:lnSpc>
                <a:spcPts val="2188"/>
              </a:lnSpc>
              <a:spcBef>
                <a:spcPts val="334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SGNKG+DengXian Regular"/>
                <a:cs typeface="MSGNKG+DengXian Regular"/>
              </a:rPr>
              <a:t>到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NHLNFK+DengXian Regular"/>
                <a:cs typeface="NHLNFK+DengXian Regular"/>
              </a:rPr>
              <a:t>4</a:t>
            </a:r>
            <a:r>
              <a:rPr sz="2100" spc="11">
                <a:solidFill>
                  <a:srgbClr val="2E75B6"/>
                </a:solidFill>
                <a:latin typeface="NHLNFK+DengXian Regular"/>
                <a:cs typeface="NHLNFK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MSGNKG+DengXian Regular"/>
                <a:cs typeface="MSGNKG+DengXian Regular"/>
              </a:rPr>
              <a:t>之间的整数，要求</a:t>
            </a:r>
            <a:r>
              <a:rPr sz="2100">
                <a:solidFill>
                  <a:srgbClr val="ED7D31"/>
                </a:solidFill>
                <a:latin typeface="MSGNKG+DengXian Regular"/>
                <a:cs typeface="MSGNKG+DengXian Regular"/>
              </a:rPr>
              <a:t>每行、每列</a:t>
            </a:r>
            <a:r>
              <a:rPr sz="2100">
                <a:solidFill>
                  <a:srgbClr val="2E75B6"/>
                </a:solidFill>
                <a:latin typeface="MSGNKG+DengXian Regular"/>
                <a:cs typeface="MSGNKG+DengXian Regular"/>
              </a:rPr>
              <a:t>和</a:t>
            </a:r>
            <a:r>
              <a:rPr sz="2100">
                <a:solidFill>
                  <a:srgbClr val="ED7D31"/>
                </a:solidFill>
                <a:latin typeface="MSGNKG+DengXian Regular"/>
                <a:cs typeface="MSGNKG+DengXian Regular"/>
              </a:rPr>
              <a:t>四等分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MSGNKG+DengXian Regular"/>
                <a:cs typeface="MSGNKG+DengXian Regular"/>
              </a:rPr>
              <a:t>更小的正方形</a:t>
            </a:r>
            <a:r>
              <a:rPr sz="2100">
                <a:solidFill>
                  <a:srgbClr val="2E75B6"/>
                </a:solidFill>
                <a:latin typeface="MSGNKG+DengXian Regular"/>
                <a:cs typeface="MSGNKG+DengXian Regular"/>
              </a:rPr>
              <a:t>部分都刚好由</a:t>
            </a:r>
            <a:r>
              <a:rPr sz="2100" spc="39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NHLNFK+DengXian Regular"/>
                <a:cs typeface="NHLNFK+DengXian Regular"/>
              </a:rPr>
              <a:t>1</a:t>
            </a:r>
            <a:r>
              <a:rPr sz="2100" spc="10">
                <a:solidFill>
                  <a:srgbClr val="2E75B6"/>
                </a:solidFill>
                <a:latin typeface="NHLNFK+DengXian Regular"/>
                <a:cs typeface="NHLNFK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MSGNKG+DengXian Regular"/>
                <a:cs typeface="MSGNKG+DengXian Regular"/>
              </a:rPr>
              <a:t>到</a:t>
            </a:r>
            <a:r>
              <a:rPr sz="2100" spc="4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NHLNFK+DengXian Regular"/>
                <a:cs typeface="NHLNFK+DengXian Regular"/>
              </a:rPr>
              <a:t>4</a:t>
            </a:r>
            <a:r>
              <a:rPr sz="2100" spc="10">
                <a:solidFill>
                  <a:srgbClr val="2E75B6"/>
                </a:solidFill>
                <a:latin typeface="NHLNFK+DengXian Regular"/>
                <a:cs typeface="NHLNFK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MSGNKG+DengXian Regular"/>
                <a:cs typeface="MSGNKG+DengXian Regular"/>
              </a:rPr>
              <a:t>组成。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3853672"/>
            <a:ext cx="44196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SGNKG+DengXian Regular"/>
                <a:cs typeface="MSGNKG+DengXian Regular"/>
              </a:rPr>
              <a:t>右图是一个合法的四阶数独的例子。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4798806"/>
            <a:ext cx="5219700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SGNKG+DengXian Regular"/>
                <a:cs typeface="MSGNKG+DengXian Regular"/>
              </a:rPr>
              <a:t>给出空白的方格，请问一共有多少种合法的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SGNKG+DengXian Regular"/>
                <a:cs typeface="MSGNKG+DengXian Regular"/>
              </a:rPr>
              <a:t>填写方法？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四阶数独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50434" y="1765389"/>
            <a:ext cx="247568" cy="198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261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2E75B6"/>
                </a:solidFill>
                <a:latin typeface="HERDVS+Cambria Math"/>
                <a:cs typeface="HERDVS+Cambria Math"/>
              </a:rPr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20894" y="1809718"/>
            <a:ext cx="279082" cy="23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37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2E75B6"/>
                </a:solidFill>
                <a:latin typeface="ANWPDE+Cambria Math"/>
                <a:cs typeface="ANWPDE+Cambria Math"/>
              </a:rPr>
              <a:t>푛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1843135"/>
            <a:ext cx="5177586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JOMWPT+DengXian Regular"/>
                <a:cs typeface="JOMWPT+DengXian Regular"/>
              </a:rPr>
              <a:t>解法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GTKFTK+DengXian Regular"/>
                <a:cs typeface="GTKFTK+DengXian Regular"/>
              </a:rPr>
              <a:t>0</a:t>
            </a:r>
            <a:r>
              <a:rPr sz="2100">
                <a:solidFill>
                  <a:srgbClr val="ED7D31"/>
                </a:solidFill>
                <a:latin typeface="JOMWPT+DengXian Regular"/>
                <a:cs typeface="JOMWPT+DengXian Regular"/>
              </a:rPr>
              <a:t>：</a:t>
            </a:r>
            <a:r>
              <a:rPr sz="2100">
                <a:solidFill>
                  <a:srgbClr val="2E75B6"/>
                </a:solidFill>
                <a:latin typeface="JOMWPT+DengXian Regular"/>
                <a:cs typeface="JOMWPT+DengXian Regular"/>
              </a:rPr>
              <a:t>使用</a:t>
            </a:r>
            <a:r>
              <a:rPr sz="2100">
                <a:solidFill>
                  <a:srgbClr val="ED7D31"/>
                </a:solidFill>
                <a:latin typeface="JOMWPT+DengXian Regular"/>
                <a:cs typeface="JOMWPT+DengXian Regular"/>
              </a:rPr>
              <a:t>暴力枚举</a:t>
            </a:r>
            <a:r>
              <a:rPr sz="2100">
                <a:solidFill>
                  <a:srgbClr val="2E75B6"/>
                </a:solidFill>
                <a:latin typeface="JOMWPT+DengXian Regular"/>
                <a:cs typeface="JOMWPT+DengXian Regular"/>
              </a:rPr>
              <a:t>法。复杂度</a:t>
            </a:r>
            <a:r>
              <a:rPr sz="2100" spc="30">
                <a:solidFill>
                  <a:srgbClr val="2E75B6"/>
                </a:solidFill>
                <a:latin typeface="HERDVS+Cambria Math"/>
                <a:cs typeface="HERDVS+Cambria Math"/>
              </a:rPr>
              <a:t>푂(푛</a:t>
            </a:r>
            <a:r>
              <a:rPr sz="2100" spc="139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HERDVS+Cambria Math"/>
                <a:cs typeface="HERDVS+Cambria Math"/>
              </a:rPr>
              <a:t>)</a:t>
            </a:r>
            <a:r>
              <a:rPr sz="2100">
                <a:solidFill>
                  <a:srgbClr val="2E75B6"/>
                </a:solidFill>
                <a:latin typeface="JOMWPT+DengXian Regular"/>
                <a:cs typeface="JOMWPT+DengXian Regular"/>
              </a:rPr>
              <a:t>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2784720"/>
            <a:ext cx="4823679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OMWPT+DengXian Regular"/>
                <a:cs typeface="JOMWPT+DengXian Regular"/>
              </a:rPr>
              <a:t>一共有</a:t>
            </a:r>
            <a:r>
              <a:rPr sz="2100">
                <a:solidFill>
                  <a:srgbClr val="2E75B6"/>
                </a:solidFill>
                <a:latin typeface="GTKFTK+DengXian Regular"/>
                <a:cs typeface="GTKFTK+DengXian Regular"/>
              </a:rPr>
              <a:t>4</a:t>
            </a:r>
            <a:r>
              <a:rPr sz="2100">
                <a:solidFill>
                  <a:srgbClr val="2E75B6"/>
                </a:solidFill>
                <a:latin typeface="JOMWPT+DengXian Regular"/>
                <a:cs typeface="JOMWPT+DengXian Regular"/>
              </a:rPr>
              <a:t>×</a:t>
            </a:r>
            <a:r>
              <a:rPr sz="2100">
                <a:solidFill>
                  <a:srgbClr val="2E75B6"/>
                </a:solidFill>
                <a:latin typeface="GTKFTK+DengXian Regular"/>
                <a:cs typeface="GTKFTK+DengXian Regular"/>
              </a:rPr>
              <a:t>4=16</a:t>
            </a:r>
            <a:r>
              <a:rPr sz="2100">
                <a:solidFill>
                  <a:srgbClr val="2E75B6"/>
                </a:solidFill>
                <a:latin typeface="JOMWPT+DengXian Regular"/>
                <a:cs typeface="JOMWPT+DengXian Regular"/>
              </a:rPr>
              <a:t>个空格。使用</a:t>
            </a:r>
            <a:r>
              <a:rPr sz="2100">
                <a:solidFill>
                  <a:srgbClr val="2E75B6"/>
                </a:solidFill>
                <a:latin typeface="GTKFTK+DengXian Regular"/>
                <a:cs typeface="GTKFTK+DengXian Regular"/>
              </a:rPr>
              <a:t>16</a:t>
            </a:r>
            <a:r>
              <a:rPr sz="2100">
                <a:solidFill>
                  <a:srgbClr val="2E75B6"/>
                </a:solidFill>
                <a:latin typeface="JOMWPT+DengXian Regular"/>
                <a:cs typeface="JOMWPT+DengXian Regular"/>
              </a:rPr>
              <a:t>层循环。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3227419"/>
            <a:ext cx="7473112" cy="34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OMWPT+DengXian Regular"/>
                <a:cs typeface="JOMWPT+DengXian Regular"/>
              </a:rPr>
              <a:t>每个空格可填入</a:t>
            </a:r>
            <a:r>
              <a:rPr sz="2100">
                <a:solidFill>
                  <a:srgbClr val="2E75B6"/>
                </a:solidFill>
                <a:latin typeface="GTKFTK+DengXian Regular"/>
                <a:cs typeface="GTKFTK+DengXian Regular"/>
              </a:rPr>
              <a:t>1~4</a:t>
            </a:r>
            <a:r>
              <a:rPr sz="2100">
                <a:solidFill>
                  <a:srgbClr val="2E75B6"/>
                </a:solidFill>
                <a:latin typeface="JOMWPT+DengXian Regular"/>
                <a:cs typeface="JOMWPT+DengXian Regular"/>
              </a:rPr>
              <a:t>共</a:t>
            </a:r>
            <a:r>
              <a:rPr sz="2100">
                <a:solidFill>
                  <a:srgbClr val="2E75B6"/>
                </a:solidFill>
                <a:latin typeface="GTKFTK+DengXian Regular"/>
                <a:cs typeface="GTKFTK+DengXian Regular"/>
              </a:rPr>
              <a:t>4</a:t>
            </a:r>
            <a:r>
              <a:rPr sz="2100">
                <a:solidFill>
                  <a:srgbClr val="2E75B6"/>
                </a:solidFill>
                <a:latin typeface="JOMWPT+DengXian Regular"/>
                <a:cs typeface="JOMWPT+DengXian Regular"/>
              </a:rPr>
              <a:t>个选项。总情况数</a:t>
            </a:r>
            <a:r>
              <a:rPr sz="2100" spc="-5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-47">
                <a:solidFill>
                  <a:srgbClr val="ED7D31"/>
                </a:solidFill>
                <a:latin typeface="HERDVS+Cambria Math"/>
                <a:cs typeface="HERDVS+Cambria Math"/>
              </a:rPr>
              <a:t>4</a:t>
            </a:r>
            <a:r>
              <a:rPr sz="2300" spc="33" baseline="36571">
                <a:solidFill>
                  <a:srgbClr val="ED7D31"/>
                </a:solidFill>
                <a:latin typeface="HERDVS+Cambria Math"/>
                <a:cs typeface="HERDVS+Cambria Math"/>
              </a:rPr>
              <a:t>16</a:t>
            </a:r>
            <a:r>
              <a:rPr sz="2100">
                <a:solidFill>
                  <a:srgbClr val="ED7D31"/>
                </a:solidFill>
                <a:latin typeface="HERDVS+Cambria Math"/>
                <a:cs typeface="HERDVS+Cambria Math"/>
              </a:rPr>
              <a:t>=</a:t>
            </a:r>
            <a:r>
              <a:rPr sz="2100" spc="69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HERDVS+Cambria Math"/>
                <a:cs typeface="HERDVS+Cambria Math"/>
              </a:rPr>
              <a:t>4</a:t>
            </a:r>
            <a:r>
              <a:rPr sz="2100">
                <a:solidFill>
                  <a:srgbClr val="ED7D31"/>
                </a:solidFill>
                <a:latin typeface="ANWPDE+Cambria Math"/>
                <a:cs typeface="ANWPDE+Cambria Math"/>
              </a:rPr>
              <a:t>2</a:t>
            </a:r>
            <a:r>
              <a:rPr sz="2100">
                <a:solidFill>
                  <a:srgbClr val="ED7D31"/>
                </a:solidFill>
                <a:latin typeface="HERDVS+Cambria Math"/>
                <a:cs typeface="HERDVS+Cambria Math"/>
              </a:rPr>
              <a:t>949</a:t>
            </a:r>
            <a:r>
              <a:rPr sz="2100">
                <a:solidFill>
                  <a:srgbClr val="ED7D31"/>
                </a:solidFill>
                <a:latin typeface="ANWPDE+Cambria Math"/>
                <a:cs typeface="ANWPDE+Cambria Math"/>
              </a:rPr>
              <a:t>6</a:t>
            </a:r>
            <a:r>
              <a:rPr sz="2100">
                <a:solidFill>
                  <a:srgbClr val="ED7D31"/>
                </a:solidFill>
                <a:latin typeface="HERDVS+Cambria Math"/>
                <a:cs typeface="HERDVS+Cambria Math"/>
              </a:rPr>
              <a:t>7</a:t>
            </a:r>
            <a:r>
              <a:rPr sz="2100">
                <a:solidFill>
                  <a:srgbClr val="ED7D31"/>
                </a:solidFill>
                <a:latin typeface="ANWPDE+Cambria Math"/>
                <a:cs typeface="ANWPDE+Cambria Math"/>
              </a:rPr>
              <a:t>2</a:t>
            </a:r>
            <a:r>
              <a:rPr sz="2100" spc="-11">
                <a:solidFill>
                  <a:srgbClr val="ED7D31"/>
                </a:solidFill>
                <a:latin typeface="HERDVS+Cambria Math"/>
                <a:cs typeface="HERDVS+Cambria Math"/>
              </a:rPr>
              <a:t>9</a:t>
            </a:r>
            <a:r>
              <a:rPr sz="2100" spc="-10">
                <a:solidFill>
                  <a:srgbClr val="ED7D31"/>
                </a:solidFill>
                <a:latin typeface="ANWPDE+Cambria Math"/>
                <a:cs typeface="ANWPDE+Cambria Math"/>
              </a:rPr>
              <a:t>6</a:t>
            </a:r>
            <a:r>
              <a:rPr sz="2100">
                <a:solidFill>
                  <a:srgbClr val="2E75B6"/>
                </a:solidFill>
                <a:latin typeface="JOMWPT+DengXian Regular"/>
                <a:cs typeface="JOMWPT+DengXian Regular"/>
              </a:rPr>
              <a:t>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9292" y="3547459"/>
            <a:ext cx="1138274" cy="346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02"/>
              </a:lnSpc>
              <a:spcBef>
                <a:spcPct val="0"/>
              </a:spcBef>
              <a:spcAft>
                <a:spcPct val="0"/>
              </a:spcAft>
            </a:pPr>
            <a:r>
              <a:rPr sz="3150" spc="-47" baseline="-49548">
                <a:solidFill>
                  <a:srgbClr val="2E75B6"/>
                </a:solidFill>
                <a:latin typeface="HERDVS+Cambria Math"/>
                <a:cs typeface="HERDVS+Cambria Math"/>
              </a:rPr>
              <a:t>4</a:t>
            </a:r>
            <a:r>
              <a:rPr sz="1550">
                <a:solidFill>
                  <a:srgbClr val="2E75B6"/>
                </a:solidFill>
                <a:latin typeface="HERDVS+Cambria Math"/>
                <a:cs typeface="HERDVS+Cambria Math"/>
              </a:rPr>
              <a:t>16</a:t>
            </a:r>
            <a:r>
              <a:rPr sz="1550" spc="28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3150" baseline="-49548">
                <a:solidFill>
                  <a:srgbClr val="2E75B6"/>
                </a:solidFill>
                <a:latin typeface="HERDVS+Cambria Math"/>
                <a:cs typeface="HERDVS+Cambria Math"/>
              </a:rPr>
              <a:t>=</a:t>
            </a:r>
            <a:r>
              <a:rPr sz="3150" spc="679" baseline="-4954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3150" baseline="-49548">
                <a:solidFill>
                  <a:srgbClr val="2E75B6"/>
                </a:solidFill>
                <a:latin typeface="ANWPDE+Cambria Math"/>
                <a:cs typeface="ANWPDE+Cambria Math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65574" y="3547459"/>
            <a:ext cx="606647" cy="23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37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2E75B6"/>
                </a:solidFill>
                <a:latin typeface="UOANUD+Cambria Math"/>
                <a:cs typeface="UOANUD+Cambria Math"/>
              </a:rPr>
              <a:t>2</a:t>
            </a:r>
            <a:r>
              <a:rPr sz="1550" spc="51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550">
                <a:solidFill>
                  <a:srgbClr val="2E75B6"/>
                </a:solidFill>
                <a:latin typeface="HERDVS+Cambria Math"/>
                <a:cs typeface="HERDVS+Cambria Math"/>
              </a:rPr>
              <a:t>16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03546" y="3547459"/>
            <a:ext cx="800195" cy="346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02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ERDVS+Cambria Math"/>
                <a:cs typeface="HERDVS+Cambria Math"/>
              </a:rPr>
              <a:t>=</a:t>
            </a:r>
            <a:r>
              <a:rPr sz="2100" spc="6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ANWPDE+Cambria Math"/>
                <a:cs typeface="ANWPDE+Cambria Math"/>
              </a:rPr>
              <a:t>2</a:t>
            </a:r>
            <a:r>
              <a:rPr sz="2300" baseline="36571">
                <a:solidFill>
                  <a:srgbClr val="2E75B6"/>
                </a:solidFill>
                <a:latin typeface="HERDVS+Cambria Math"/>
                <a:cs typeface="HERDVS+Cambria Math"/>
              </a:rPr>
              <a:t>3</a:t>
            </a:r>
            <a:r>
              <a:rPr sz="2300" baseline="36571">
                <a:solidFill>
                  <a:srgbClr val="2E75B6"/>
                </a:solidFill>
                <a:latin typeface="UOANUD+Cambria Math"/>
                <a:cs typeface="UOANUD+Cambria Math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499" y="4050021"/>
            <a:ext cx="6888534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OMWPT+DengXian Regular"/>
                <a:cs typeface="JOMWPT+DengXian Regular"/>
              </a:rPr>
              <a:t>即比</a:t>
            </a:r>
            <a:r>
              <a:rPr sz="2100">
                <a:solidFill>
                  <a:srgbClr val="2E75B6"/>
                </a:solidFill>
                <a:latin typeface="GTKFTK+DengXian Regular"/>
                <a:cs typeface="GTKFTK+DengXian Regular"/>
              </a:rPr>
              <a:t>32</a:t>
            </a:r>
            <a:r>
              <a:rPr sz="2100">
                <a:solidFill>
                  <a:srgbClr val="2E75B6"/>
                </a:solidFill>
                <a:latin typeface="JOMWPT+DengXian Regular"/>
                <a:cs typeface="JOMWPT+DengXian Regular"/>
              </a:rPr>
              <a:t>位无符号整数的最大值</a:t>
            </a:r>
            <a:r>
              <a:rPr sz="2100">
                <a:solidFill>
                  <a:srgbClr val="2E75B6"/>
                </a:solidFill>
                <a:latin typeface="GTKFTK+DengXian Regular"/>
                <a:cs typeface="GTKFTK+DengXian Regular"/>
              </a:rPr>
              <a:t>max_unsigned_int</a:t>
            </a:r>
            <a:r>
              <a:rPr sz="2100">
                <a:solidFill>
                  <a:srgbClr val="2E75B6"/>
                </a:solidFill>
                <a:latin typeface="JOMWPT+DengXian Regular"/>
                <a:cs typeface="JOMWPT+DengXian Regular"/>
              </a:rPr>
              <a:t>恰好多</a:t>
            </a:r>
            <a:r>
              <a:rPr sz="2100">
                <a:solidFill>
                  <a:srgbClr val="2E75B6"/>
                </a:solidFill>
                <a:latin typeface="GTKFTK+DengXian Regular"/>
                <a:cs typeface="GTKFTK+DengXian Regular"/>
              </a:rPr>
              <a:t>1</a:t>
            </a:r>
            <a:r>
              <a:rPr sz="2100">
                <a:solidFill>
                  <a:srgbClr val="2E75B6"/>
                </a:solidFill>
                <a:latin typeface="JOMWPT+DengXian Regular"/>
                <a:cs typeface="JOMWPT+DengXian Regular"/>
              </a:rPr>
              <a:t>。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7499" y="4963509"/>
            <a:ext cx="6706540" cy="34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OMWPT+DengXian Regular"/>
                <a:cs typeface="JOMWPT+DengXian Regular"/>
              </a:rPr>
              <a:t>目前计算机一秒约可以处理</a:t>
            </a:r>
            <a:r>
              <a:rPr sz="2100">
                <a:solidFill>
                  <a:srgbClr val="2E75B6"/>
                </a:solidFill>
                <a:latin typeface="ANWPDE+Cambria Math"/>
                <a:cs typeface="ANWPDE+Cambria Math"/>
              </a:rPr>
              <a:t>1</a:t>
            </a:r>
            <a:r>
              <a:rPr sz="2100">
                <a:solidFill>
                  <a:srgbClr val="2E75B6"/>
                </a:solidFill>
                <a:latin typeface="HERDVS+Cambria Math"/>
                <a:cs typeface="HERDVS+Cambria Math"/>
              </a:rPr>
              <a:t>0</a:t>
            </a:r>
            <a:r>
              <a:rPr sz="2300" spc="75" baseline="36571">
                <a:solidFill>
                  <a:srgbClr val="2E75B6"/>
                </a:solidFill>
                <a:latin typeface="ANWPDE+Cambria Math"/>
                <a:cs typeface="ANWPDE+Cambria Math"/>
              </a:rPr>
              <a:t>7</a:t>
            </a:r>
            <a:r>
              <a:rPr sz="2100">
                <a:solidFill>
                  <a:srgbClr val="2E75B6"/>
                </a:solidFill>
                <a:latin typeface="JOMWPT+DengXian Regular"/>
                <a:cs typeface="JOMWPT+DengXian Regular"/>
              </a:rPr>
              <a:t>（一千万）次</a:t>
            </a:r>
            <a:r>
              <a:rPr sz="2100">
                <a:solidFill>
                  <a:srgbClr val="ED7D31"/>
                </a:solidFill>
                <a:latin typeface="JOMWPT+DengXian Regular"/>
                <a:cs typeface="JOMWPT+DengXian Regular"/>
              </a:rPr>
              <a:t>有效计算</a:t>
            </a:r>
            <a:r>
              <a:rPr sz="2100">
                <a:solidFill>
                  <a:srgbClr val="2E75B6"/>
                </a:solidFill>
                <a:latin typeface="JOMWPT+DengXian Regular"/>
                <a:cs typeface="JOMWPT+DengXian Regular"/>
              </a:rPr>
              <a:t>。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7499" y="5467621"/>
            <a:ext cx="2555443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OMWPT+DengXian Regular"/>
                <a:cs typeface="JOMWPT+DengXian Regular"/>
              </a:rPr>
              <a:t>总之肯定是不行了。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2.0"/>
  <p:tag name="AS_VERSION" val="20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502</Paragraphs>
  <Slides>42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96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baseType="lpstr" size="139">
      <vt:lpstr>Arial</vt:lpstr>
      <vt:lpstr>Calibri</vt:lpstr>
      <vt:lpstr>Microsoft YaHei Light</vt:lpstr>
      <vt:lpstr>Times New Roman</vt:lpstr>
      <vt:lpstr>Microsoft YaHei</vt:lpstr>
      <vt:lpstr>AJWCQN+DengXian Regular</vt:lpstr>
      <vt:lpstr>DengXian</vt:lpstr>
      <vt:lpstr>KaiTi</vt:lpstr>
      <vt:lpstr>DengXian Light</vt:lpstr>
      <vt:lpstr>DMNJRJ+DengXian Regular</vt:lpstr>
      <vt:lpstr>ILTAOD+DengXian Regular</vt:lpstr>
      <vt:lpstr>VCHJRD+DengXian Regular</vt:lpstr>
      <vt:lpstr>FWJHTJ+DengXian Regular</vt:lpstr>
      <vt:lpstr>EAFGSK+DengXian Regular</vt:lpstr>
      <vt:lpstr>FOSEEK+DengXian Regular</vt:lpstr>
      <vt:lpstr>MSGNKG+DengXian Regular</vt:lpstr>
      <vt:lpstr>NHLNFK+DengXian Regular</vt:lpstr>
      <vt:lpstr>HERDVS+Cambria Math</vt:lpstr>
      <vt:lpstr>ANWPDE+Cambria Math</vt:lpstr>
      <vt:lpstr>JOMWPT+DengXian Regular</vt:lpstr>
      <vt:lpstr>GTKFTK+DengXian Regular</vt:lpstr>
      <vt:lpstr>UOANUD+Cambria Math</vt:lpstr>
      <vt:lpstr>PQBWCB+Cambria Math</vt:lpstr>
      <vt:lpstr>TAOAMK+Cambria Math</vt:lpstr>
      <vt:lpstr>ESFHRI+DengXian Regular</vt:lpstr>
      <vt:lpstr>HNVBEJ+DengXian Regular</vt:lpstr>
      <vt:lpstr>WORDHW+DengXian Regular</vt:lpstr>
      <vt:lpstr>IGWOJG+DengXian Regular</vt:lpstr>
      <vt:lpstr>OGVTMW+DengXian Regular</vt:lpstr>
      <vt:lpstr>Consolas</vt:lpstr>
      <vt:lpstr>WBJLTF+DengXian Regular</vt:lpstr>
      <vt:lpstr>DWCVQG+DengXian Regular</vt:lpstr>
      <vt:lpstr>FBFMDH+DengXian Regular</vt:lpstr>
      <vt:lpstr>IKJRVV+DengXian Regular</vt:lpstr>
      <vt:lpstr>PCKWEM+DengXian Regular</vt:lpstr>
      <vt:lpstr>AAVLKB+DengXian Regular</vt:lpstr>
      <vt:lpstr>QOJMLJ+DengXian Regular</vt:lpstr>
      <vt:lpstr>KRMKJI+DengXian Regular</vt:lpstr>
      <vt:lpstr>WDPUNK+DengXian Regular</vt:lpstr>
      <vt:lpstr>JVQNLI+DengXian Regular</vt:lpstr>
      <vt:lpstr>PGFHKN+DengXian Regular</vt:lpstr>
      <vt:lpstr>FBAKGD+DengXian Regular</vt:lpstr>
      <vt:lpstr>ECICLT+DengXian Regular</vt:lpstr>
      <vt:lpstr>PELVCG+DengXian Regular</vt:lpstr>
      <vt:lpstr>WBIEIQ+DengXian Regular</vt:lpstr>
      <vt:lpstr>NSCRNF+DengXian Regular</vt:lpstr>
      <vt:lpstr>DWQPUU+DengXian Regular</vt:lpstr>
      <vt:lpstr>TSBUPW+DengXian Regular</vt:lpstr>
      <vt:lpstr>EEDNNH+DengXian Regular</vt:lpstr>
      <vt:lpstr>PHMTUC+DengXian Regular</vt:lpstr>
      <vt:lpstr>UAUIKA+DengXian Regular</vt:lpstr>
      <vt:lpstr>VNMWCD+Cambria Math</vt:lpstr>
      <vt:lpstr>VVIHND+Cambria Math</vt:lpstr>
      <vt:lpstr>MHTWFD+DengXian Regular</vt:lpstr>
      <vt:lpstr>AOUKUP+DengXian Regular</vt:lpstr>
      <vt:lpstr>IHQCEO+DengXian Regular</vt:lpstr>
      <vt:lpstr>GOGRQI+DengXian Regular</vt:lpstr>
      <vt:lpstr>USNWWA+DengXian Regular</vt:lpstr>
      <vt:lpstr>PFHSII+DengXian Regular</vt:lpstr>
      <vt:lpstr>NNMOWI+DengXian Regular</vt:lpstr>
      <vt:lpstr>HKRRUD+DengXian Regular</vt:lpstr>
      <vt:lpstr>AUDAVI+DengXian Regular</vt:lpstr>
      <vt:lpstr>TELKPD+Cambria Math</vt:lpstr>
      <vt:lpstr>OIBHLV+DengXian Regular</vt:lpstr>
      <vt:lpstr>WMQHLD+DengXian Regular</vt:lpstr>
      <vt:lpstr>HHARUP+DengXian Regular</vt:lpstr>
      <vt:lpstr>GMGHAA+DengXian Regular</vt:lpstr>
      <vt:lpstr>KEOULK+DengXian Regular</vt:lpstr>
      <vt:lpstr>CERBRG+DengXian Regular</vt:lpstr>
      <vt:lpstr>DMHDWH+Cambria Math</vt:lpstr>
      <vt:lpstr>MQUKGD+Cambria Math</vt:lpstr>
      <vt:lpstr>DNIMLD+DengXian Regular</vt:lpstr>
      <vt:lpstr>OTDFUM+DengXian Regular</vt:lpstr>
      <vt:lpstr>SQDDFN+DengXian Regular</vt:lpstr>
      <vt:lpstr>QEQAOM+DengXian Regular</vt:lpstr>
      <vt:lpstr>AJQLMG+DengXian Regular</vt:lpstr>
      <vt:lpstr>JFTEAD+DengXian Regular</vt:lpstr>
      <vt:lpstr>DGEBGQ+DengXian Regular</vt:lpstr>
      <vt:lpstr>JVCKMP+DengXian Regular</vt:lpstr>
      <vt:lpstr>GQLARG+DengXian Regular</vt:lpstr>
      <vt:lpstr>MLSKUB+DengXian Regular</vt:lpstr>
      <vt:lpstr>PTJPQE+DengXian Regular</vt:lpstr>
      <vt:lpstr>VSOEAN+Cambria Math</vt:lpstr>
      <vt:lpstr>IMEEOK+DengXian Regular</vt:lpstr>
      <vt:lpstr>CPAKCU+DengXian Regular</vt:lpstr>
      <vt:lpstr>Courier New</vt:lpstr>
      <vt:lpstr>KRILUR+DengXian Regular</vt:lpstr>
      <vt:lpstr>TKEUKT+DengXian Regular</vt:lpstr>
      <vt:lpstr>UNLOWR+Cambria Math</vt:lpstr>
      <vt:lpstr>LMAPOV+DengXian Regular</vt:lpstr>
      <vt:lpstr>RWOLOJ+DengXian Regular</vt:lpstr>
      <vt:lpstr>RPMTAI+Cambria Math</vt:lpstr>
      <vt:lpstr>NNKLQW+DengXian Regular</vt:lpstr>
      <vt:lpstr>PUCHQK+DengXian Regular</vt:lpstr>
      <vt:lpstr>MBHBGM+DengXian Regular</vt:lpstr>
      <vt:lpstr>OCNTRP+DengXian Regular</vt:lpstr>
      <vt:lpstr>Office Theme</vt:lpstr>
      <vt:lpstr>PowerPoint Presentation</vt:lpstr>
      <vt:lpstr>PowerPoint Presentation</vt:lpstr>
      <vt:lpstr>PowerPoint Presentation</vt:lpstr>
      <vt:lpstr>Click to edit Master title style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20.0600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2021-05-13T11:27:47.776</cp:lastPrinted>
  <dcterms:created xsi:type="dcterms:W3CDTF">2021-05-13T03:27:47Z</dcterms:created>
  <dcterms:modified xsi:type="dcterms:W3CDTF">2021-05-13T03:27:52Z</dcterms:modified>
</cp:coreProperties>
</file>