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77" r:id="rId5"/>
    <p:sldMasterId id="2147483679" r:id="rId6"/>
    <p:sldMasterId id="2147483681" r:id="rId7"/>
    <p:sldMasterId id="2147483683" r:id="rId8"/>
    <p:sldMasterId id="2147483685" r:id="rId9"/>
    <p:sldMasterId id="2147483687" r:id="rId10"/>
    <p:sldMasterId id="2147483689" r:id="rId11"/>
    <p:sldMasterId id="2147483691" r:id="rId12"/>
    <p:sldMasterId id="2147483693" r:id="rId13"/>
    <p:sldMasterId id="2147483695" r:id="rId14"/>
    <p:sldMasterId id="2147483697" r:id="rId15"/>
    <p:sldMasterId id="2147483699" r:id="rId16"/>
    <p:sldMasterId id="2147483701" r:id="rId17"/>
    <p:sldMasterId id="2147483703" r:id="rId18"/>
    <p:sldMasterId id="2147483705" r:id="rId19"/>
    <p:sldMasterId id="2147483707" r:id="rId20"/>
    <p:sldMasterId id="2147483709" r:id="rId21"/>
    <p:sldMasterId id="2147483711" r:id="rId22"/>
    <p:sldMasterId id="2147483713" r:id="rId23"/>
    <p:sldMasterId id="2147483715" r:id="rId24"/>
    <p:sldMasterId id="2147483717" r:id="rId25"/>
    <p:sldMasterId id="2147483719" r:id="rId26"/>
    <p:sldMasterId id="2147483721" r:id="rId27"/>
    <p:sldMasterId id="2147483723" r:id="rId28"/>
    <p:sldMasterId id="2147483725" r:id="rId29"/>
    <p:sldMasterId id="2147483727" r:id="rId30"/>
    <p:sldMasterId id="2147483729" r:id="rId31"/>
    <p:sldMasterId id="2147483731" r:id="rId32"/>
    <p:sldMasterId id="2147483733" r:id="rId33"/>
    <p:sldMasterId id="2147483735" r:id="rId34"/>
    <p:sldMasterId id="2147483737" r:id="rId35"/>
    <p:sldMasterId id="2147483739" r:id="rId36"/>
    <p:sldMasterId id="2147483741" r:id="rId37"/>
    <p:sldMasterId id="2147483743" r:id="rId38"/>
    <p:sldMasterId id="2147483745" r:id="rId39"/>
    <p:sldMasterId id="2147483747" r:id="rId40"/>
    <p:sldMasterId id="2147483749" r:id="rId41"/>
    <p:sldMasterId id="2147483751" r:id="rId42"/>
    <p:sldMasterId id="2147483753" r:id="rId43"/>
    <p:sldMasterId id="2147483755" r:id="rId44"/>
    <p:sldMasterId id="2147483757" r:id="rId45"/>
    <p:sldMasterId id="2147483759" r:id="rId46"/>
    <p:sldMasterId id="2147483761" r:id="rId47"/>
  </p:sldMasterIdLst>
  <p:sldIdLst>
    <p:sldId id="259" r:id="rId48"/>
    <p:sldId id="262" r:id="rId49"/>
    <p:sldId id="265" r:id="rId50"/>
    <p:sldId id="268" r:id="rId51"/>
    <p:sldId id="271" r:id="rId52"/>
    <p:sldId id="274" r:id="rId53"/>
    <p:sldId id="277" r:id="rId54"/>
    <p:sldId id="280" r:id="rId55"/>
    <p:sldId id="283" r:id="rId56"/>
    <p:sldId id="286" r:id="rId57"/>
    <p:sldId id="289" r:id="rId58"/>
    <p:sldId id="292" r:id="rId59"/>
    <p:sldId id="295" r:id="rId60"/>
    <p:sldId id="298" r:id="rId61"/>
    <p:sldId id="301" r:id="rId62"/>
    <p:sldId id="304" r:id="rId63"/>
    <p:sldId id="307" r:id="rId64"/>
    <p:sldId id="310" r:id="rId65"/>
    <p:sldId id="313" r:id="rId66"/>
    <p:sldId id="316" r:id="rId67"/>
    <p:sldId id="319" r:id="rId68"/>
    <p:sldId id="322" r:id="rId69"/>
    <p:sldId id="325" r:id="rId70"/>
    <p:sldId id="328" r:id="rId71"/>
    <p:sldId id="331" r:id="rId72"/>
    <p:sldId id="334" r:id="rId73"/>
    <p:sldId id="337" r:id="rId74"/>
    <p:sldId id="340" r:id="rId75"/>
    <p:sldId id="343" r:id="rId76"/>
    <p:sldId id="346" r:id="rId77"/>
    <p:sldId id="349" r:id="rId78"/>
    <p:sldId id="352" r:id="rId79"/>
    <p:sldId id="355" r:id="rId80"/>
    <p:sldId id="358" r:id="rId81"/>
    <p:sldId id="361" r:id="rId82"/>
    <p:sldId id="364" r:id="rId83"/>
    <p:sldId id="367" r:id="rId84"/>
    <p:sldId id="370" r:id="rId85"/>
    <p:sldId id="373" r:id="rId86"/>
    <p:sldId id="376" r:id="rId87"/>
    <p:sldId id="379" r:id="rId88"/>
    <p:sldId id="382" r:id="rId89"/>
    <p:sldId id="385" r:id="rId90"/>
    <p:sldId id="388" r:id="rId91"/>
    <p:sldId id="391" r:id="rId92"/>
    <p:sldId id="394" r:id="rId93"/>
  </p:sldIdLst>
  <p:sldSz cx="9144000" cy="6858000" type="screen4x3"/>
  <p:notesSz cx="6858000" cy="9144000"/>
  <p:embeddedFontLst>
    <p:embeddedFont>
      <p:font typeface="BPHFLB+DengXian Regular"/>
      <p:regular r:id="rId95"/>
    </p:embeddedFont>
    <p:embeddedFont>
      <p:font typeface="JHIOPK+DengXian Regular"/>
      <p:regular r:id="rId96"/>
    </p:embeddedFont>
    <p:embeddedFont>
      <p:font typeface="GQQPWS+DengXian Regular"/>
      <p:regular r:id="rId97"/>
    </p:embeddedFont>
    <p:embeddedFont>
      <p:font typeface="HHFKFG+DengXian Regular"/>
      <p:regular r:id="rId98"/>
    </p:embeddedFont>
    <p:embeddedFont>
      <p:font typeface="VVLUCC+DengXian Regular"/>
      <p:regular r:id="rId99"/>
    </p:embeddedFont>
    <p:embeddedFont>
      <p:font typeface="MTQMOF+Cambria Math"/>
      <p:regular r:id="rId100"/>
    </p:embeddedFont>
    <p:embeddedFont>
      <p:font typeface="FKEAHR+DengXian Regular"/>
      <p:regular r:id="rId101"/>
    </p:embeddedFont>
    <p:embeddedFont>
      <p:font typeface="ROGIOM+DengXian Regular"/>
      <p:regular r:id="rId102"/>
    </p:embeddedFont>
    <p:embeddedFont>
      <p:font typeface="QGEEEA+DengXian Regular"/>
      <p:regular r:id="rId103"/>
    </p:embeddedFont>
    <p:embeddedFont>
      <p:font typeface="QEREQJ+DengXian Regular"/>
      <p:regular r:id="rId104"/>
    </p:embeddedFont>
    <p:embeddedFont>
      <p:font typeface="RBFHKJ+DengXian Regular"/>
      <p:regular r:id="rId105"/>
    </p:embeddedFont>
    <p:embeddedFont>
      <p:font typeface="NWHVAH+DengXian Regular"/>
      <p:regular r:id="rId106"/>
    </p:embeddedFont>
    <p:embeddedFont>
      <p:font typeface="RETRJC+DengXian Regular"/>
      <p:regular r:id="rId107"/>
    </p:embeddedFont>
    <p:embeddedFont>
      <p:font typeface="CIDOHQ+Cambria Math"/>
      <p:regular r:id="rId108"/>
    </p:embeddedFont>
    <p:embeddedFont>
      <p:font typeface="ABSTWT+DengXian Regular"/>
      <p:regular r:id="rId109"/>
    </p:embeddedFont>
    <p:embeddedFont>
      <p:font typeface="CDLGPP+Resource Han Rounded CN Regular"/>
      <p:regular r:id="rId110"/>
    </p:embeddedFont>
    <p:embeddedFont>
      <p:font typeface="DTBTHH+DengXian Regular"/>
      <p:regular r:id="rId111"/>
    </p:embeddedFont>
    <p:embeddedFont>
      <p:font typeface="GUAAMF+DengXian Regular"/>
      <p:regular r:id="rId112"/>
    </p:embeddedFont>
    <p:embeddedFont>
      <p:font typeface="HPUNKB+DengXian Regular"/>
      <p:regular r:id="rId113"/>
    </p:embeddedFont>
    <p:embeddedFont>
      <p:font typeface="IHTPSL+Resource Han Rounded CN Regular"/>
      <p:regular r:id="rId114"/>
    </p:embeddedFont>
    <p:embeddedFont>
      <p:font typeface="UQBTRO+DengXian Regular"/>
      <p:regular r:id="rId115"/>
    </p:embeddedFont>
    <p:embeddedFont>
      <p:font typeface="CEUWBK+DengXian Regular"/>
      <p:regular r:id="rId116"/>
    </p:embeddedFont>
    <p:embeddedFont>
      <p:font typeface="EEGUQS+Cambria Math"/>
      <p:regular r:id="rId117"/>
    </p:embeddedFont>
    <p:embeddedFont>
      <p:font typeface="GAFDIH+Resource Han Rounded CN Regular"/>
      <p:regular r:id="rId118"/>
    </p:embeddedFont>
    <p:embeddedFont>
      <p:font typeface="ESNMPO+DengXian Regular"/>
      <p:regular r:id="rId119"/>
    </p:embeddedFont>
    <p:embeddedFont>
      <p:font typeface="ISERSI+DengXian Regular"/>
      <p:regular r:id="rId120"/>
    </p:embeddedFont>
    <p:embeddedFont>
      <p:font typeface="OFHDEA+DengXian Regular"/>
      <p:regular r:id="rId121"/>
    </p:embeddedFont>
    <p:embeddedFont>
      <p:font typeface="CCEOFT+DengXian Regular"/>
      <p:regular r:id="rId122"/>
    </p:embeddedFont>
    <p:embeddedFont>
      <p:font typeface="JINLOC+DengXian Regular"/>
      <p:regular r:id="rId123"/>
    </p:embeddedFont>
    <p:embeddedFont>
      <p:font typeface="QMLHJK+DengXian Regular"/>
      <p:regular r:id="rId124"/>
    </p:embeddedFont>
    <p:embeddedFont>
      <p:font typeface="OIABWS+Cambria Math"/>
      <p:regular r:id="rId125"/>
    </p:embeddedFont>
    <p:embeddedFont>
      <p:font typeface="ALWCPB+DengXian Regular"/>
      <p:regular r:id="rId126"/>
    </p:embeddedFont>
    <p:embeddedFont>
      <p:font typeface="UNQWCU+DengXian Regular"/>
      <p:regular r:id="rId127"/>
    </p:embeddedFont>
    <p:embeddedFont>
      <p:font typeface="WIFFNV+Resource Han Rounded CN Regular"/>
      <p:regular r:id="rId128"/>
    </p:embeddedFont>
    <p:embeddedFont>
      <p:font typeface="BFFWJB+DengXian Regular"/>
      <p:regular r:id="rId129"/>
    </p:embeddedFont>
    <p:embeddedFont>
      <p:font typeface="SFCGQS+DengXian Regular"/>
      <p:regular r:id="rId130"/>
    </p:embeddedFont>
    <p:embeddedFont>
      <p:font typeface="KCCLJW+Resource Han Rounded CN Regular"/>
      <p:regular r:id="rId131"/>
    </p:embeddedFont>
    <p:embeddedFont>
      <p:font typeface="GVIDGB+DengXian Regular"/>
      <p:regular r:id="rId132"/>
    </p:embeddedFont>
    <p:embeddedFont>
      <p:font typeface="IPTPKN+DengXian Regular"/>
      <p:regular r:id="rId133"/>
    </p:embeddedFont>
    <p:embeddedFont>
      <p:font typeface="TKQBNI+DengXian Regular"/>
      <p:regular r:id="rId134"/>
    </p:embeddedFont>
    <p:embeddedFont>
      <p:font typeface="VPRTQS+DengXian Regular"/>
      <p:regular r:id="rId135"/>
    </p:embeddedFont>
    <p:embeddedFont>
      <p:font typeface="GNRMWF+DengXian Regular"/>
      <p:regular r:id="rId136"/>
    </p:embeddedFont>
    <p:embeddedFont>
      <p:font typeface="IGBVJQ+DengXian Regular"/>
      <p:regular r:id="rId137"/>
    </p:embeddedFont>
    <p:embeddedFont>
      <p:font typeface="JPRNIT+DengXian Regular"/>
      <p:regular r:id="rId138"/>
    </p:embeddedFont>
    <p:embeddedFont>
      <p:font typeface="IAAVKQ+DengXian Regular"/>
      <p:regular r:id="rId139"/>
    </p:embeddedFont>
    <p:embeddedFont>
      <p:font typeface="VDLFGT+Cambria Math"/>
      <p:regular r:id="rId140"/>
    </p:embeddedFont>
    <p:embeddedFont>
      <p:font typeface="GHNGAC+DengXian Regular"/>
      <p:regular r:id="rId141"/>
    </p:embeddedFont>
    <p:embeddedFont>
      <p:font typeface="LBANWK+DengXian Regular"/>
      <p:regular r:id="rId142"/>
    </p:embeddedFont>
    <p:embeddedFont>
      <p:font typeface="EATATL+DengXian Regular"/>
      <p:regular r:id="rId143"/>
    </p:embeddedFont>
    <p:embeddedFont>
      <p:font typeface="BNOPMA+DengXian Regular"/>
      <p:regular r:id="rId144"/>
    </p:embeddedFont>
    <p:embeddedFont>
      <p:font typeface="SNONHG+DengXian Regular"/>
      <p:regular r:id="rId145"/>
    </p:embeddedFont>
    <p:embeddedFont>
      <p:font typeface="TGCMKE+DengXian Regular"/>
      <p:regular r:id="rId146"/>
    </p:embeddedFont>
    <p:embeddedFont>
      <p:font typeface="PHRHUB+DengXian Regular"/>
      <p:regular r:id="rId147"/>
    </p:embeddedFont>
    <p:embeddedFont>
      <p:font typeface="VHQBDI+Cambria Math"/>
      <p:regular r:id="rId148"/>
    </p:embeddedFont>
    <p:embeddedFont>
      <p:font typeface="AFCTRK+Cambria Math"/>
      <p:regular r:id="rId149"/>
    </p:embeddedFont>
    <p:embeddedFont>
      <p:font typeface="MODUUS+DengXian Regular"/>
      <p:regular r:id="rId150"/>
    </p:embeddedFont>
    <p:embeddedFont>
      <p:font typeface="TEKOTQ+DengXian Regular"/>
      <p:regular r:id="rId151"/>
    </p:embeddedFont>
    <p:embeddedFont>
      <p:font typeface="IDSURT+Cambria Math"/>
      <p:regular r:id="rId152"/>
    </p:embeddedFont>
    <p:embeddedFont>
      <p:font typeface="LWBGMJ+DengXian Regular"/>
      <p:regular r:id="rId153"/>
    </p:embeddedFont>
    <p:embeddedFont>
      <p:font typeface="ISDVTN+DengXian Regular"/>
      <p:regular r:id="rId154"/>
    </p:embeddedFont>
    <p:embeddedFont>
      <p:font typeface="KBRVLP+Cambria Math"/>
      <p:regular r:id="rId155"/>
    </p:embeddedFont>
    <p:embeddedFont>
      <p:font typeface="EPDLVN+Resource Han Rounded CN Regular"/>
      <p:regular r:id="rId156"/>
    </p:embeddedFont>
    <p:embeddedFont>
      <p:font typeface="HNDGLG+DengXian Regular"/>
      <p:regular r:id="rId157"/>
    </p:embeddedFont>
    <p:embeddedFont>
      <p:font typeface="LOCSRL+DengXian Regular"/>
      <p:regular r:id="rId158"/>
    </p:embeddedFont>
    <p:embeddedFont>
      <p:font typeface="VIOTMA+DengXian Regular"/>
      <p:regular r:id="rId159"/>
    </p:embeddedFont>
    <p:embeddedFont>
      <p:font typeface="DAMQVQ+DengXian Regular"/>
      <p:regular r:id="rId160"/>
    </p:embeddedFont>
    <p:embeddedFont>
      <p:font typeface="NTUDBQ+DengXian Regular"/>
      <p:regular r:id="rId161"/>
    </p:embeddedFont>
    <p:embeddedFont>
      <p:font typeface="EUFKDE+DengXian Regular"/>
      <p:regular r:id="rId162"/>
    </p:embeddedFont>
    <p:embeddedFont>
      <p:font typeface="KKGTTG+Resource Han Rounded CN Regular"/>
      <p:regular r:id="rId163"/>
    </p:embeddedFont>
    <p:embeddedFont>
      <p:font typeface="NGTHPL+DengXian Regular"/>
      <p:regular r:id="rId164"/>
    </p:embeddedFont>
    <p:embeddedFont>
      <p:font typeface="TNOMDK+DengXian Regular"/>
      <p:regular r:id="rId165"/>
    </p:embeddedFont>
    <p:embeddedFont>
      <p:font typeface="QUCPES+Cambria Math"/>
      <p:regular r:id="rId166"/>
    </p:embeddedFont>
    <p:embeddedFont>
      <p:font typeface="SAFOLF+DengXian Regular"/>
      <p:regular r:id="rId167"/>
    </p:embeddedFont>
    <p:embeddedFont>
      <p:font typeface="LEMOLN+DengXian Regular"/>
      <p:regular r:id="rId168"/>
    </p:embeddedFont>
    <p:embeddedFont>
      <p:font typeface="JGSEBJ+Resource Han Rounded CN Regular"/>
      <p:regular r:id="rId169"/>
    </p:embeddedFont>
    <p:embeddedFont>
      <p:font typeface="HFGJGN+DengXian Regular"/>
      <p:regular r:id="rId170"/>
    </p:embeddedFont>
    <p:embeddedFont>
      <p:font typeface="CMTBTT+DengXian Regular"/>
      <p:regular r:id="rId171"/>
    </p:embeddedFont>
    <p:embeddedFont>
      <p:font typeface="QPCAUI+Cambria Math"/>
      <p:regular r:id="rId172"/>
    </p:embeddedFont>
    <p:embeddedFont>
      <p:font typeface="ISWUWN+DengXian Regular"/>
      <p:regular r:id="rId173"/>
    </p:embeddedFont>
    <p:embeddedFont>
      <p:font typeface="BQWWLU+Resource Han Rounded CN Regular"/>
      <p:regular r:id="rId174"/>
    </p:embeddedFont>
    <p:embeddedFont>
      <p:font typeface="BNLBKM+DengXian Regular"/>
      <p:regular r:id="rId175"/>
    </p:embeddedFont>
    <p:embeddedFont>
      <p:font typeface="GQAEFH+DengXian Regular"/>
      <p:regular r:id="rId176"/>
    </p:embeddedFont>
    <p:embeddedFont>
      <p:font typeface="PINLPD+DengXian Regular"/>
      <p:regular r:id="rId177"/>
    </p:embeddedFont>
    <p:embeddedFont>
      <p:font typeface="RVKKTF+DengXian Regular"/>
      <p:regular r:id="rId178"/>
    </p:embeddedFont>
    <p:embeddedFont>
      <p:font typeface="TQWVLS+DengXian Regular"/>
      <p:regular r:id="rId179"/>
    </p:embeddedFont>
    <p:embeddedFont>
      <p:font typeface="RTBCSO+DengXian Regular"/>
      <p:regular r:id="rId180"/>
    </p:embeddedFont>
    <p:embeddedFont>
      <p:font typeface="SKWCET+DengXian Regular"/>
      <p:regular r:id="rId181"/>
    </p:embeddedFont>
    <p:embeddedFont>
      <p:font typeface="ERWCAP+DengXian Regular"/>
      <p:regular r:id="rId182"/>
    </p:embeddedFont>
    <p:embeddedFont>
      <p:font typeface="PJIBQL+DengXian Regular"/>
      <p:regular r:id="rId183"/>
    </p:embeddedFont>
    <p:embeddedFont>
      <p:font typeface="JWAAFV+DengXian Regular"/>
      <p:regular r:id="rId184"/>
    </p:embeddedFont>
    <p:embeddedFont>
      <p:font typeface="RKVNRO+DengXian Regular"/>
      <p:regular r:id="rId185"/>
    </p:embeddedFont>
    <p:embeddedFont>
      <p:font typeface="JLDVKT+DengXian Regular"/>
      <p:regular r:id="rId186"/>
    </p:embeddedFont>
    <p:embeddedFont>
      <p:font typeface="BWTSHD+DengXian Regular"/>
      <p:regular r:id="rId187"/>
    </p:embeddedFont>
    <p:embeddedFont>
      <p:font typeface="TGOPQW+Cambria Math"/>
      <p:regular r:id="rId188"/>
    </p:embeddedFont>
    <p:embeddedFont>
      <p:font typeface="OSJADD+DengXian Regular"/>
      <p:regular r:id="rId189"/>
    </p:embeddedFont>
    <p:embeddedFont>
      <p:font typeface="AJSGSN+DengXian Regular"/>
      <p:regular r:id="rId190"/>
    </p:embeddedFont>
    <p:embeddedFont>
      <p:font typeface="FDIUGE+Cambria Math"/>
      <p:regular r:id="rId191"/>
    </p:embeddedFont>
    <p:embeddedFont>
      <p:font typeface="EGTPUI+DengXian Regular"/>
      <p:regular r:id="rId192"/>
    </p:embeddedFont>
    <p:embeddedFont>
      <p:font typeface="JVMODQ+DengXian Regular"/>
      <p:regular r:id="rId193"/>
    </p:embeddedFont>
    <p:embeddedFont>
      <p:font typeface="WTFFHK+DengXian Regular"/>
      <p:regular r:id="rId194"/>
    </p:embeddedFont>
    <p:embeddedFont>
      <p:font typeface="LHHIBA+DengXian Regular"/>
      <p:regular r:id="rId195"/>
    </p:embeddedFont>
    <p:embeddedFont>
      <p:font typeface="COFMIQ+DengXian Regular"/>
      <p:regular r:id="rId196"/>
    </p:embeddedFont>
    <p:embeddedFont>
      <p:font typeface="RDGCQP+DengXian Regular"/>
      <p:regular r:id="rId197"/>
    </p:embeddedFont>
  </p:embeddedFontLst>
  <p:custDataLst>
    <p:tags r:id="rId9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font" Target="fonts/font6.fntdata" /><Relationship Id="rId101" Type="http://schemas.openxmlformats.org/officeDocument/2006/relationships/font" Target="fonts/font7.fntdata" /><Relationship Id="rId102" Type="http://schemas.openxmlformats.org/officeDocument/2006/relationships/font" Target="fonts/font8.fntdata" /><Relationship Id="rId103" Type="http://schemas.openxmlformats.org/officeDocument/2006/relationships/font" Target="fonts/font9.fntdata" /><Relationship Id="rId104" Type="http://schemas.openxmlformats.org/officeDocument/2006/relationships/font" Target="fonts/font10.fntdata" /><Relationship Id="rId105" Type="http://schemas.openxmlformats.org/officeDocument/2006/relationships/font" Target="fonts/font11.fntdata" /><Relationship Id="rId106" Type="http://schemas.openxmlformats.org/officeDocument/2006/relationships/font" Target="fonts/font12.fntdata" /><Relationship Id="rId107" Type="http://schemas.openxmlformats.org/officeDocument/2006/relationships/font" Target="fonts/font13.fntdata" /><Relationship Id="rId108" Type="http://schemas.openxmlformats.org/officeDocument/2006/relationships/font" Target="fonts/font14.fntdata" /><Relationship Id="rId109" Type="http://schemas.openxmlformats.org/officeDocument/2006/relationships/font" Target="fonts/font15.fntdata" /><Relationship Id="rId11" Type="http://schemas.openxmlformats.org/officeDocument/2006/relationships/slideMaster" Target="slideMasters/slideMaster11.xml" /><Relationship Id="rId110" Type="http://schemas.openxmlformats.org/officeDocument/2006/relationships/font" Target="fonts/font16.fntdata" /><Relationship Id="rId111" Type="http://schemas.openxmlformats.org/officeDocument/2006/relationships/font" Target="fonts/font17.fntdata" /><Relationship Id="rId112" Type="http://schemas.openxmlformats.org/officeDocument/2006/relationships/font" Target="fonts/font18.fntdata" /><Relationship Id="rId113" Type="http://schemas.openxmlformats.org/officeDocument/2006/relationships/font" Target="fonts/font19.fntdata" /><Relationship Id="rId114" Type="http://schemas.openxmlformats.org/officeDocument/2006/relationships/font" Target="fonts/font20.fntdata" /><Relationship Id="rId115" Type="http://schemas.openxmlformats.org/officeDocument/2006/relationships/font" Target="fonts/font21.fntdata" /><Relationship Id="rId116" Type="http://schemas.openxmlformats.org/officeDocument/2006/relationships/font" Target="fonts/font22.fntdata" /><Relationship Id="rId117" Type="http://schemas.openxmlformats.org/officeDocument/2006/relationships/font" Target="fonts/font23.fntdata" /><Relationship Id="rId118" Type="http://schemas.openxmlformats.org/officeDocument/2006/relationships/font" Target="fonts/font24.fntdata" /><Relationship Id="rId119" Type="http://schemas.openxmlformats.org/officeDocument/2006/relationships/font" Target="fonts/font25.fntdata" /><Relationship Id="rId12" Type="http://schemas.openxmlformats.org/officeDocument/2006/relationships/slideMaster" Target="slideMasters/slideMaster12.xml" /><Relationship Id="rId120" Type="http://schemas.openxmlformats.org/officeDocument/2006/relationships/font" Target="fonts/font26.fntdata" /><Relationship Id="rId121" Type="http://schemas.openxmlformats.org/officeDocument/2006/relationships/font" Target="fonts/font27.fntdata" /><Relationship Id="rId122" Type="http://schemas.openxmlformats.org/officeDocument/2006/relationships/font" Target="fonts/font28.fntdata" /><Relationship Id="rId123" Type="http://schemas.openxmlformats.org/officeDocument/2006/relationships/font" Target="fonts/font29.fntdata" /><Relationship Id="rId124" Type="http://schemas.openxmlformats.org/officeDocument/2006/relationships/font" Target="fonts/font30.fntdata" /><Relationship Id="rId125" Type="http://schemas.openxmlformats.org/officeDocument/2006/relationships/font" Target="fonts/font31.fntdata" /><Relationship Id="rId126" Type="http://schemas.openxmlformats.org/officeDocument/2006/relationships/font" Target="fonts/font32.fntdata" /><Relationship Id="rId127" Type="http://schemas.openxmlformats.org/officeDocument/2006/relationships/font" Target="fonts/font33.fntdata" /><Relationship Id="rId128" Type="http://schemas.openxmlformats.org/officeDocument/2006/relationships/font" Target="fonts/font34.fntdata" /><Relationship Id="rId129" Type="http://schemas.openxmlformats.org/officeDocument/2006/relationships/font" Target="fonts/font35.fntdata" /><Relationship Id="rId13" Type="http://schemas.openxmlformats.org/officeDocument/2006/relationships/slideMaster" Target="slideMasters/slideMaster13.xml" /><Relationship Id="rId130" Type="http://schemas.openxmlformats.org/officeDocument/2006/relationships/font" Target="fonts/font36.fntdata" /><Relationship Id="rId131" Type="http://schemas.openxmlformats.org/officeDocument/2006/relationships/font" Target="fonts/font37.fntdata" /><Relationship Id="rId132" Type="http://schemas.openxmlformats.org/officeDocument/2006/relationships/font" Target="fonts/font38.fntdata" /><Relationship Id="rId133" Type="http://schemas.openxmlformats.org/officeDocument/2006/relationships/font" Target="fonts/font39.fntdata" /><Relationship Id="rId134" Type="http://schemas.openxmlformats.org/officeDocument/2006/relationships/font" Target="fonts/font40.fntdata" /><Relationship Id="rId135" Type="http://schemas.openxmlformats.org/officeDocument/2006/relationships/font" Target="fonts/font41.fntdata" /><Relationship Id="rId136" Type="http://schemas.openxmlformats.org/officeDocument/2006/relationships/font" Target="fonts/font42.fntdata" /><Relationship Id="rId137" Type="http://schemas.openxmlformats.org/officeDocument/2006/relationships/font" Target="fonts/font43.fntdata" /><Relationship Id="rId138" Type="http://schemas.openxmlformats.org/officeDocument/2006/relationships/font" Target="fonts/font44.fntdata" /><Relationship Id="rId139" Type="http://schemas.openxmlformats.org/officeDocument/2006/relationships/font" Target="fonts/font45.fntdata" /><Relationship Id="rId14" Type="http://schemas.openxmlformats.org/officeDocument/2006/relationships/slideMaster" Target="slideMasters/slideMaster14.xml" /><Relationship Id="rId140" Type="http://schemas.openxmlformats.org/officeDocument/2006/relationships/font" Target="fonts/font46.fntdata" /><Relationship Id="rId141" Type="http://schemas.openxmlformats.org/officeDocument/2006/relationships/font" Target="fonts/font47.fntdata" /><Relationship Id="rId142" Type="http://schemas.openxmlformats.org/officeDocument/2006/relationships/font" Target="fonts/font48.fntdata" /><Relationship Id="rId143" Type="http://schemas.openxmlformats.org/officeDocument/2006/relationships/font" Target="fonts/font49.fntdata" /><Relationship Id="rId144" Type="http://schemas.openxmlformats.org/officeDocument/2006/relationships/font" Target="fonts/font50.fntdata" /><Relationship Id="rId145" Type="http://schemas.openxmlformats.org/officeDocument/2006/relationships/font" Target="fonts/font51.fntdata" /><Relationship Id="rId146" Type="http://schemas.openxmlformats.org/officeDocument/2006/relationships/font" Target="fonts/font52.fntdata" /><Relationship Id="rId147" Type="http://schemas.openxmlformats.org/officeDocument/2006/relationships/font" Target="fonts/font53.fntdata" /><Relationship Id="rId148" Type="http://schemas.openxmlformats.org/officeDocument/2006/relationships/font" Target="fonts/font54.fntdata" /><Relationship Id="rId149" Type="http://schemas.openxmlformats.org/officeDocument/2006/relationships/font" Target="fonts/font55.fntdata" /><Relationship Id="rId15" Type="http://schemas.openxmlformats.org/officeDocument/2006/relationships/slideMaster" Target="slideMasters/slideMaster15.xml" /><Relationship Id="rId150" Type="http://schemas.openxmlformats.org/officeDocument/2006/relationships/font" Target="fonts/font56.fntdata" /><Relationship Id="rId151" Type="http://schemas.openxmlformats.org/officeDocument/2006/relationships/font" Target="fonts/font57.fntdata" /><Relationship Id="rId152" Type="http://schemas.openxmlformats.org/officeDocument/2006/relationships/font" Target="fonts/font58.fntdata" /><Relationship Id="rId153" Type="http://schemas.openxmlformats.org/officeDocument/2006/relationships/font" Target="fonts/font59.fntdata" /><Relationship Id="rId154" Type="http://schemas.openxmlformats.org/officeDocument/2006/relationships/font" Target="fonts/font60.fntdata" /><Relationship Id="rId155" Type="http://schemas.openxmlformats.org/officeDocument/2006/relationships/font" Target="fonts/font61.fntdata" /><Relationship Id="rId156" Type="http://schemas.openxmlformats.org/officeDocument/2006/relationships/font" Target="fonts/font62.fntdata" /><Relationship Id="rId157" Type="http://schemas.openxmlformats.org/officeDocument/2006/relationships/font" Target="fonts/font63.fntdata" /><Relationship Id="rId158" Type="http://schemas.openxmlformats.org/officeDocument/2006/relationships/font" Target="fonts/font64.fntdata" /><Relationship Id="rId159" Type="http://schemas.openxmlformats.org/officeDocument/2006/relationships/font" Target="fonts/font65.fntdata" /><Relationship Id="rId16" Type="http://schemas.openxmlformats.org/officeDocument/2006/relationships/slideMaster" Target="slideMasters/slideMaster16.xml" /><Relationship Id="rId160" Type="http://schemas.openxmlformats.org/officeDocument/2006/relationships/font" Target="fonts/font66.fntdata" /><Relationship Id="rId161" Type="http://schemas.openxmlformats.org/officeDocument/2006/relationships/font" Target="fonts/font67.fntdata" /><Relationship Id="rId162" Type="http://schemas.openxmlformats.org/officeDocument/2006/relationships/font" Target="fonts/font68.fntdata" /><Relationship Id="rId163" Type="http://schemas.openxmlformats.org/officeDocument/2006/relationships/font" Target="fonts/font69.fntdata" /><Relationship Id="rId164" Type="http://schemas.openxmlformats.org/officeDocument/2006/relationships/font" Target="fonts/font70.fntdata" /><Relationship Id="rId165" Type="http://schemas.openxmlformats.org/officeDocument/2006/relationships/font" Target="fonts/font71.fntdata" /><Relationship Id="rId166" Type="http://schemas.openxmlformats.org/officeDocument/2006/relationships/font" Target="fonts/font72.fntdata" /><Relationship Id="rId167" Type="http://schemas.openxmlformats.org/officeDocument/2006/relationships/font" Target="fonts/font73.fntdata" /><Relationship Id="rId168" Type="http://schemas.openxmlformats.org/officeDocument/2006/relationships/font" Target="fonts/font74.fntdata" /><Relationship Id="rId169" Type="http://schemas.openxmlformats.org/officeDocument/2006/relationships/font" Target="fonts/font75.fntdata" /><Relationship Id="rId17" Type="http://schemas.openxmlformats.org/officeDocument/2006/relationships/slideMaster" Target="slideMasters/slideMaster17.xml" /><Relationship Id="rId170" Type="http://schemas.openxmlformats.org/officeDocument/2006/relationships/font" Target="fonts/font76.fntdata" /><Relationship Id="rId171" Type="http://schemas.openxmlformats.org/officeDocument/2006/relationships/font" Target="fonts/font77.fntdata" /><Relationship Id="rId172" Type="http://schemas.openxmlformats.org/officeDocument/2006/relationships/font" Target="fonts/font78.fntdata" /><Relationship Id="rId173" Type="http://schemas.openxmlformats.org/officeDocument/2006/relationships/font" Target="fonts/font79.fntdata" /><Relationship Id="rId174" Type="http://schemas.openxmlformats.org/officeDocument/2006/relationships/font" Target="fonts/font80.fntdata" /><Relationship Id="rId175" Type="http://schemas.openxmlformats.org/officeDocument/2006/relationships/font" Target="fonts/font81.fntdata" /><Relationship Id="rId176" Type="http://schemas.openxmlformats.org/officeDocument/2006/relationships/font" Target="fonts/font82.fntdata" /><Relationship Id="rId177" Type="http://schemas.openxmlformats.org/officeDocument/2006/relationships/font" Target="fonts/font83.fntdata" /><Relationship Id="rId178" Type="http://schemas.openxmlformats.org/officeDocument/2006/relationships/font" Target="fonts/font84.fntdata" /><Relationship Id="rId179" Type="http://schemas.openxmlformats.org/officeDocument/2006/relationships/font" Target="fonts/font85.fntdata" /><Relationship Id="rId18" Type="http://schemas.openxmlformats.org/officeDocument/2006/relationships/slideMaster" Target="slideMasters/slideMaster18.xml" /><Relationship Id="rId180" Type="http://schemas.openxmlformats.org/officeDocument/2006/relationships/font" Target="fonts/font86.fntdata" /><Relationship Id="rId181" Type="http://schemas.openxmlformats.org/officeDocument/2006/relationships/font" Target="fonts/font87.fntdata" /><Relationship Id="rId182" Type="http://schemas.openxmlformats.org/officeDocument/2006/relationships/font" Target="fonts/font88.fntdata" /><Relationship Id="rId183" Type="http://schemas.openxmlformats.org/officeDocument/2006/relationships/font" Target="fonts/font89.fntdata" /><Relationship Id="rId184" Type="http://schemas.openxmlformats.org/officeDocument/2006/relationships/font" Target="fonts/font90.fntdata" /><Relationship Id="rId185" Type="http://schemas.openxmlformats.org/officeDocument/2006/relationships/font" Target="fonts/font91.fntdata" /><Relationship Id="rId186" Type="http://schemas.openxmlformats.org/officeDocument/2006/relationships/font" Target="fonts/font92.fntdata" /><Relationship Id="rId187" Type="http://schemas.openxmlformats.org/officeDocument/2006/relationships/font" Target="fonts/font93.fntdata" /><Relationship Id="rId188" Type="http://schemas.openxmlformats.org/officeDocument/2006/relationships/font" Target="fonts/font94.fntdata" /><Relationship Id="rId189" Type="http://schemas.openxmlformats.org/officeDocument/2006/relationships/font" Target="fonts/font95.fntdata" /><Relationship Id="rId19" Type="http://schemas.openxmlformats.org/officeDocument/2006/relationships/slideMaster" Target="slideMasters/slideMaster19.xml" /><Relationship Id="rId190" Type="http://schemas.openxmlformats.org/officeDocument/2006/relationships/font" Target="fonts/font96.fntdata" /><Relationship Id="rId191" Type="http://schemas.openxmlformats.org/officeDocument/2006/relationships/font" Target="fonts/font97.fntdata" /><Relationship Id="rId192" Type="http://schemas.openxmlformats.org/officeDocument/2006/relationships/font" Target="fonts/font98.fntdata" /><Relationship Id="rId193" Type="http://schemas.openxmlformats.org/officeDocument/2006/relationships/font" Target="fonts/font99.fntdata" /><Relationship Id="rId194" Type="http://schemas.openxmlformats.org/officeDocument/2006/relationships/font" Target="fonts/font100.fntdata" /><Relationship Id="rId195" Type="http://schemas.openxmlformats.org/officeDocument/2006/relationships/font" Target="fonts/font101.fntdata" /><Relationship Id="rId196" Type="http://schemas.openxmlformats.org/officeDocument/2006/relationships/font" Target="fonts/font102.fntdata" /><Relationship Id="rId197" Type="http://schemas.openxmlformats.org/officeDocument/2006/relationships/font" Target="fonts/font103.fntdata" /><Relationship Id="rId198" Type="http://schemas.openxmlformats.org/officeDocument/2006/relationships/presProps" Target="presProps.xml" /><Relationship Id="rId199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00" Type="http://schemas.openxmlformats.org/officeDocument/2006/relationships/theme" Target="theme/theme1.xml" /><Relationship Id="rId201" Type="http://schemas.openxmlformats.org/officeDocument/2006/relationships/tableStyles" Target="tableStyles.xml" /><Relationship Id="rId21" Type="http://schemas.openxmlformats.org/officeDocument/2006/relationships/slideMaster" Target="slideMasters/slideMaster21.xml" /><Relationship Id="rId22" Type="http://schemas.openxmlformats.org/officeDocument/2006/relationships/slideMaster" Target="slideMasters/slideMaster22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Master" Target="slideMasters/slideMaster31.xml" /><Relationship Id="rId32" Type="http://schemas.openxmlformats.org/officeDocument/2006/relationships/slideMaster" Target="slideMasters/slideMaster32.xml" /><Relationship Id="rId33" Type="http://schemas.openxmlformats.org/officeDocument/2006/relationships/slideMaster" Target="slideMasters/slideMaster33.xml" /><Relationship Id="rId34" Type="http://schemas.openxmlformats.org/officeDocument/2006/relationships/slideMaster" Target="slideMasters/slideMaster34.xml" /><Relationship Id="rId35" Type="http://schemas.openxmlformats.org/officeDocument/2006/relationships/slideMaster" Target="slideMasters/slideMaster35.xml" /><Relationship Id="rId36" Type="http://schemas.openxmlformats.org/officeDocument/2006/relationships/slideMaster" Target="slideMasters/slideMaster36.xml" /><Relationship Id="rId37" Type="http://schemas.openxmlformats.org/officeDocument/2006/relationships/slideMaster" Target="slideMasters/slideMaster37.xml" /><Relationship Id="rId38" Type="http://schemas.openxmlformats.org/officeDocument/2006/relationships/slideMaster" Target="slideMasters/slideMaster38.xml" /><Relationship Id="rId39" Type="http://schemas.openxmlformats.org/officeDocument/2006/relationships/slideMaster" Target="slideMasters/slideMaster39.xml" /><Relationship Id="rId4" Type="http://schemas.openxmlformats.org/officeDocument/2006/relationships/slideMaster" Target="slideMasters/slideMaster4.xml" /><Relationship Id="rId40" Type="http://schemas.openxmlformats.org/officeDocument/2006/relationships/slideMaster" Target="slideMasters/slideMaster40.xml" /><Relationship Id="rId41" Type="http://schemas.openxmlformats.org/officeDocument/2006/relationships/slideMaster" Target="slideMasters/slideMaster41.xml" /><Relationship Id="rId42" Type="http://schemas.openxmlformats.org/officeDocument/2006/relationships/slideMaster" Target="slideMasters/slideMaster42.xml" /><Relationship Id="rId43" Type="http://schemas.openxmlformats.org/officeDocument/2006/relationships/slideMaster" Target="slideMasters/slideMaster43.xml" /><Relationship Id="rId44" Type="http://schemas.openxmlformats.org/officeDocument/2006/relationships/slideMaster" Target="slideMasters/slideMaster44.xml" /><Relationship Id="rId45" Type="http://schemas.openxmlformats.org/officeDocument/2006/relationships/slideMaster" Target="slideMasters/slideMaster45.xml" /><Relationship Id="rId46" Type="http://schemas.openxmlformats.org/officeDocument/2006/relationships/slideMaster" Target="slideMasters/slideMaster46.xml" /><Relationship Id="rId47" Type="http://schemas.openxmlformats.org/officeDocument/2006/relationships/slideMaster" Target="slideMasters/slideMaster47.xml" /><Relationship Id="rId48" Type="http://schemas.openxmlformats.org/officeDocument/2006/relationships/slide" Target="slides/slide1.xml" /><Relationship Id="rId49" Type="http://schemas.openxmlformats.org/officeDocument/2006/relationships/slide" Target="slides/slide2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3.xml" /><Relationship Id="rId51" Type="http://schemas.openxmlformats.org/officeDocument/2006/relationships/slide" Target="slides/slide4.xml" /><Relationship Id="rId52" Type="http://schemas.openxmlformats.org/officeDocument/2006/relationships/slide" Target="slides/slide5.xml" /><Relationship Id="rId53" Type="http://schemas.openxmlformats.org/officeDocument/2006/relationships/slide" Target="slides/slide6.xml" /><Relationship Id="rId54" Type="http://schemas.openxmlformats.org/officeDocument/2006/relationships/slide" Target="slides/slide7.xml" /><Relationship Id="rId55" Type="http://schemas.openxmlformats.org/officeDocument/2006/relationships/slide" Target="slides/slide8.xml" /><Relationship Id="rId56" Type="http://schemas.openxmlformats.org/officeDocument/2006/relationships/slide" Target="slides/slide9.xml" /><Relationship Id="rId57" Type="http://schemas.openxmlformats.org/officeDocument/2006/relationships/slide" Target="slides/slide10.xml" /><Relationship Id="rId58" Type="http://schemas.openxmlformats.org/officeDocument/2006/relationships/slide" Target="slides/slide11.xml" /><Relationship Id="rId59" Type="http://schemas.openxmlformats.org/officeDocument/2006/relationships/slide" Target="slides/slide12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13.xml" /><Relationship Id="rId61" Type="http://schemas.openxmlformats.org/officeDocument/2006/relationships/slide" Target="slides/slide14.xml" /><Relationship Id="rId62" Type="http://schemas.openxmlformats.org/officeDocument/2006/relationships/slide" Target="slides/slide15.xml" /><Relationship Id="rId63" Type="http://schemas.openxmlformats.org/officeDocument/2006/relationships/slide" Target="slides/slide16.xml" /><Relationship Id="rId64" Type="http://schemas.openxmlformats.org/officeDocument/2006/relationships/slide" Target="slides/slide17.xml" /><Relationship Id="rId65" Type="http://schemas.openxmlformats.org/officeDocument/2006/relationships/slide" Target="slides/slide18.xml" /><Relationship Id="rId66" Type="http://schemas.openxmlformats.org/officeDocument/2006/relationships/slide" Target="slides/slide19.xml" /><Relationship Id="rId67" Type="http://schemas.openxmlformats.org/officeDocument/2006/relationships/slide" Target="slides/slide20.xml" /><Relationship Id="rId68" Type="http://schemas.openxmlformats.org/officeDocument/2006/relationships/slide" Target="slides/slide21.xml" /><Relationship Id="rId69" Type="http://schemas.openxmlformats.org/officeDocument/2006/relationships/slide" Target="slides/slide22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23.xml" /><Relationship Id="rId71" Type="http://schemas.openxmlformats.org/officeDocument/2006/relationships/slide" Target="slides/slide24.xml" /><Relationship Id="rId72" Type="http://schemas.openxmlformats.org/officeDocument/2006/relationships/slide" Target="slides/slide25.xml" /><Relationship Id="rId73" Type="http://schemas.openxmlformats.org/officeDocument/2006/relationships/slide" Target="slides/slide26.xml" /><Relationship Id="rId74" Type="http://schemas.openxmlformats.org/officeDocument/2006/relationships/slide" Target="slides/slide27.xml" /><Relationship Id="rId75" Type="http://schemas.openxmlformats.org/officeDocument/2006/relationships/slide" Target="slides/slide28.xml" /><Relationship Id="rId76" Type="http://schemas.openxmlformats.org/officeDocument/2006/relationships/slide" Target="slides/slide29.xml" /><Relationship Id="rId77" Type="http://schemas.openxmlformats.org/officeDocument/2006/relationships/slide" Target="slides/slide30.xml" /><Relationship Id="rId78" Type="http://schemas.openxmlformats.org/officeDocument/2006/relationships/slide" Target="slides/slide31.xml" /><Relationship Id="rId79" Type="http://schemas.openxmlformats.org/officeDocument/2006/relationships/slide" Target="slides/slide32.xml" /><Relationship Id="rId8" Type="http://schemas.openxmlformats.org/officeDocument/2006/relationships/slideMaster" Target="slideMasters/slideMaster8.xml" /><Relationship Id="rId80" Type="http://schemas.openxmlformats.org/officeDocument/2006/relationships/slide" Target="slides/slide33.xml" /><Relationship Id="rId81" Type="http://schemas.openxmlformats.org/officeDocument/2006/relationships/slide" Target="slides/slide34.xml" /><Relationship Id="rId82" Type="http://schemas.openxmlformats.org/officeDocument/2006/relationships/slide" Target="slides/slide35.xml" /><Relationship Id="rId83" Type="http://schemas.openxmlformats.org/officeDocument/2006/relationships/slide" Target="slides/slide36.xml" /><Relationship Id="rId84" Type="http://schemas.openxmlformats.org/officeDocument/2006/relationships/slide" Target="slides/slide37.xml" /><Relationship Id="rId85" Type="http://schemas.openxmlformats.org/officeDocument/2006/relationships/slide" Target="slides/slide38.xml" /><Relationship Id="rId86" Type="http://schemas.openxmlformats.org/officeDocument/2006/relationships/slide" Target="slides/slide39.xml" /><Relationship Id="rId87" Type="http://schemas.openxmlformats.org/officeDocument/2006/relationships/slide" Target="slides/slide40.xml" /><Relationship Id="rId88" Type="http://schemas.openxmlformats.org/officeDocument/2006/relationships/slide" Target="slides/slide41.xml" /><Relationship Id="rId89" Type="http://schemas.openxmlformats.org/officeDocument/2006/relationships/slide" Target="slides/slide42.xml" /><Relationship Id="rId9" Type="http://schemas.openxmlformats.org/officeDocument/2006/relationships/slideMaster" Target="slideMasters/slideMaster9.xml" /><Relationship Id="rId90" Type="http://schemas.openxmlformats.org/officeDocument/2006/relationships/slide" Target="slides/slide43.xml" /><Relationship Id="rId91" Type="http://schemas.openxmlformats.org/officeDocument/2006/relationships/slide" Target="slides/slide44.xml" /><Relationship Id="rId92" Type="http://schemas.openxmlformats.org/officeDocument/2006/relationships/slide" Target="slides/slide45.xml" /><Relationship Id="rId93" Type="http://schemas.openxmlformats.org/officeDocument/2006/relationships/slide" Target="slides/slide46.xml" /><Relationship Id="rId94" Type="http://schemas.openxmlformats.org/officeDocument/2006/relationships/tags" Target="tags/tag1.xml" /><Relationship Id="rId95" Type="http://schemas.openxmlformats.org/officeDocument/2006/relationships/font" Target="fonts/font1.fntdata" /><Relationship Id="rId96" Type="http://schemas.openxmlformats.org/officeDocument/2006/relationships/font" Target="fonts/font2.fntdata" /><Relationship Id="rId97" Type="http://schemas.openxmlformats.org/officeDocument/2006/relationships/font" Target="fonts/font3.fntdata" /><Relationship Id="rId98" Type="http://schemas.openxmlformats.org/officeDocument/2006/relationships/font" Target="fonts/font4.fntdata" /><Relationship Id="rId99" Type="http://schemas.openxmlformats.org/officeDocument/2006/relationships/font" Target="fonts/font5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7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8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9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0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1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3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4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5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6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7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48F2FE-B3D8-4A40-AFF2-46209D91B8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A0691D-FE0F-4903-868D-8771BBC6BC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4FDF56-6EC3-410D-8E14-9D009FCC70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099F68-CFCC-49FC-B8FA-B0BF2DBF80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833446-78B9-45CE-B7F2-80327C00A74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D9564A-84AE-4161-90D6-F50C8B5485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1257EE7-6EE4-4572-8F37-33F62EB027C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1D36305-D11A-4C60-9446-FBF625FAC8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A5FE12-9527-4963-A51A-DC75569E8A5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9FEEE17-A7FF-4AF4-8CCF-1DA53E5530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2D2642B-01EC-4ECA-94F2-8248C1FD1A1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F916B7-DF51-4017-9450-9B12F31266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EB73675-51A1-4CFB-9CF8-A3EF752AEA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BF196F-C21F-4483-84DA-D4E3463775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F2A82A-2837-4660-BF8A-1D8400C7BA1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129B1D-227C-49F0-84CC-DADA04EDBC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5FA5D4F-7058-4380-AC29-69CA19AEC7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ADB67C42-B44E-403F-92FA-10491F57C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526F22A-84B5-43FB-A943-8ED7BB3759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100661-B5BD-4910-B584-388429C06A7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26F7E1-9448-416A-B769-658B7EC3C0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DF6040-AFC6-4368-B373-6887EB0205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theme" Target="../theme/theme36.xml" /></Relationships>
</file>

<file path=ppt/slideMasters/_rels/slideMaster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theme" Target="../theme/theme37.xml" /></Relationships>
</file>

<file path=ppt/slideMasters/_rels/slideMaster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theme" Target="../theme/theme38.xml" /></Relationships>
</file>

<file path=ppt/slideMasters/_rels/slideMaster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theme" Target="../theme/theme39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theme" Target="../theme/theme40.xml" /></Relationships>
</file>

<file path=ppt/slideMasters/_rels/slideMaster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theme" Target="../theme/theme41.xml" /></Relationships>
</file>

<file path=ppt/slideMasters/_rels/slideMaster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theme" Target="../theme/theme42.xml" /></Relationships>
</file>

<file path=ppt/slideMasters/_rels/slideMaster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theme" Target="../theme/theme43.xml" /></Relationships>
</file>

<file path=ppt/slideMasters/_rels/slideMaster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theme" Target="../theme/theme44.xml" /></Relationships>
</file>

<file path=ppt/slideMasters/_rels/slideMaster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2" Type="http://schemas.openxmlformats.org/officeDocument/2006/relationships/theme" Target="../theme/theme45.xml" /></Relationships>
</file>

<file path=ppt/slideMasters/_rels/slideMaster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openxmlformats.org/officeDocument/2006/relationships/theme" Target="../theme/theme46.xml" /></Relationships>
</file>

<file path=ppt/slideMasters/_rels/slideMaster4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2" Type="http://schemas.openxmlformats.org/officeDocument/2006/relationships/theme" Target="../theme/theme47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9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10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1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1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image" Target="../media/image1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image" Target="../media/image15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6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7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Relationship Id="rId3" Type="http://schemas.openxmlformats.org/officeDocument/2006/relationships/hyperlink" Target="https://www.luogu.com.cn/blog/kkksc03/IPC-resources" TargetMode="External" /><Relationship Id="rId4" Type="http://schemas.openxmlformats.org/officeDocument/2006/relationships/hyperlink" Target="https://www.luogu.com.cn/discuss/show/296741" TargetMode="Ex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19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14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image" Target="../media/image20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21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22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3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24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image" Target="../media/image25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image" Target="../media/image26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1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image" Target="../media/image27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image" Target="../media/image28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image" Target="../media/image29.jpe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image" Target="../media/image30.jpe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image" Target="../media/image31.jpe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image" Target="../media/image32.jpeg" /></Relationships>
</file>

<file path=ppt/slides/_rels/slide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7.xml" /><Relationship Id="rId2" Type="http://schemas.openxmlformats.org/officeDocument/2006/relationships/image" Target="../media/image33.jpeg" /></Relationships>
</file>

<file path=ppt/slides/_rels/slide3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8.xml" /><Relationship Id="rId2" Type="http://schemas.openxmlformats.org/officeDocument/2006/relationships/image" Target="../media/image4.jpeg" /></Relationships>
</file>

<file path=ppt/slides/_rels/slide3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9.xml" /><Relationship Id="rId2" Type="http://schemas.openxmlformats.org/officeDocument/2006/relationships/image" Target="../media/image34.jpeg" /></Relationships>
</file>

<file path=ppt/slides/_rels/slide3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0.xml" /><Relationship Id="rId2" Type="http://schemas.openxmlformats.org/officeDocument/2006/relationships/image" Target="../media/image34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 /><Relationship Id="rId2" Type="http://schemas.openxmlformats.org/officeDocument/2006/relationships/image" Target="../media/image35.jpeg" /></Relationships>
</file>

<file path=ppt/slides/_rels/slide4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2.xml" /><Relationship Id="rId2" Type="http://schemas.openxmlformats.org/officeDocument/2006/relationships/image" Target="../media/image35.jpeg" /></Relationships>
</file>

<file path=ppt/slides/_rels/slide4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3.xml" /><Relationship Id="rId2" Type="http://schemas.openxmlformats.org/officeDocument/2006/relationships/image" Target="../media/image36.jpeg" /></Relationships>
</file>

<file path=ppt/slides/_rels/slide4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4.xml" /><Relationship Id="rId2" Type="http://schemas.openxmlformats.org/officeDocument/2006/relationships/image" Target="../media/image35.jpeg" /></Relationships>
</file>

<file path=ppt/slides/_rels/slide4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2" Type="http://schemas.openxmlformats.org/officeDocument/2006/relationships/image" Target="../media/image35.jpeg" /></Relationships>
</file>

<file path=ppt/slides/_rels/slide4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6.xml" /><Relationship Id="rId2" Type="http://schemas.openxmlformats.org/officeDocument/2006/relationships/image" Target="../media/image37.jpeg" /></Relationships>
</file>

<file path=ppt/slides/_rels/slide4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7.xml" /><Relationship Id="rId2" Type="http://schemas.openxmlformats.org/officeDocument/2006/relationships/image" Target="../media/image35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5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6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7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207506" y="4783891"/>
            <a:ext cx="2441448" cy="85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0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深入浅出程序设计竞赛</a:t>
            </a:r>
          </a:p>
          <a:p>
            <a:pPr marL="0" marR="0">
              <a:lnSpc>
                <a:spcPts val="204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第</a:t>
            </a:r>
            <a:r>
              <a:rPr sz="1800" spc="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1 部分</a:t>
            </a:r>
            <a:r>
              <a:rPr sz="1800" spc="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–</a:t>
            </a:r>
            <a:r>
              <a:rPr sz="1800" spc="93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语言入门</a:t>
            </a:r>
          </a:p>
          <a:p>
            <a:pPr marL="0" marR="0">
              <a:lnSpc>
                <a:spcPts val="2052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Microsoft YaHei Light"/>
                <a:cs typeface="Microsoft YaHei Light"/>
              </a:rPr>
              <a:t>V 2021-04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1567" y="4863628"/>
            <a:ext cx="3604818" cy="64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75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1F4E79"/>
                </a:solidFill>
                <a:latin typeface="Microsoft YaHei"/>
                <a:cs typeface="Microsoft YaHei"/>
              </a:rPr>
              <a:t>[7] 函数与结构体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3079" y="6423814"/>
            <a:ext cx="1549718" cy="21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639FD6"/>
                </a:solidFill>
                <a:latin typeface="BPHFLB+DengXian Regular"/>
                <a:cs typeface="BPHFLB+DengXian Regular"/>
              </a:rPr>
              <a:t>www.luogu.com.cn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质数筛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6825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NWHVAH+DengXian Regular"/>
                <a:cs typeface="NWHVAH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ETRJC+DengXian Regular"/>
                <a:cs typeface="RETRJC+DengXian Regular"/>
              </a:rPr>
              <a:t>7.2</a:t>
            </a:r>
            <a:r>
              <a:rPr sz="2100">
                <a:solidFill>
                  <a:srgbClr val="ED7D31"/>
                </a:solidFill>
                <a:latin typeface="NWHVAH+DengXian Regular"/>
                <a:cs typeface="NWHVAH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ETRJC+DengXian Regular"/>
                <a:cs typeface="RETRJC+DengXian Regular"/>
              </a:rPr>
              <a:t>P5736</a:t>
            </a:r>
            <a:r>
              <a:rPr sz="2100">
                <a:solidFill>
                  <a:srgbClr val="ED7D31"/>
                </a:solidFill>
                <a:latin typeface="NWHVAH+DengXian Regular"/>
                <a:cs typeface="NWHVAH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658659" cy="6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输入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18">
                <a:solidFill>
                  <a:srgbClr val="2E75B6"/>
                </a:solidFill>
                <a:latin typeface="CIDOHQ+Cambria Math"/>
                <a:cs typeface="CIDOHQ+Cambria Math"/>
              </a:rPr>
              <a:t>푛(푛</a:t>
            </a:r>
            <a:r>
              <a:rPr sz="2100" spc="6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IDOHQ+Cambria Math"/>
                <a:cs typeface="CIDOHQ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IDOHQ+Cambria Math"/>
                <a:cs typeface="CIDOHQ+Cambria Math"/>
              </a:rPr>
              <a:t>100)</a:t>
            </a:r>
            <a:r>
              <a:rPr sz="2100" spc="-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个不大于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ETRJC+DengXian Regular"/>
                <a:cs typeface="RETRJC+DengXian Regular"/>
              </a:rPr>
              <a:t>100000</a:t>
            </a:r>
            <a:r>
              <a:rPr sz="2100" spc="51">
                <a:solidFill>
                  <a:srgbClr val="2E75B6"/>
                </a:solidFill>
                <a:latin typeface="RETRJC+DengXian Regular"/>
                <a:cs typeface="RETRJ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的整数。要求全部储存在数组</a:t>
            </a:r>
          </a:p>
          <a:p>
            <a:pPr marL="0" marR="0">
              <a:lnSpc>
                <a:spcPts val="2190"/>
              </a:lnSpc>
              <a:spcBef>
                <a:spcPts val="31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中，去除掉不是质数的数字，依次输出剩余的质数。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8083" y="3172361"/>
            <a:ext cx="250602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83582" y="3172361"/>
            <a:ext cx="643550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3 5 7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8083" y="3386255"/>
            <a:ext cx="1036951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3 4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5 6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006326"/>
            <a:ext cx="2819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判断质数如何判断呢？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478766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能不能编写一个函数，输入一个数字，就返回这个数字是不是一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WHVAH+DengXian Regular"/>
                <a:cs typeface="NWHVAH+DengXian Regular"/>
              </a:rPr>
              <a:t>个质数呢？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质数筛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559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BSTWT+DengXian Regular"/>
                <a:cs typeface="ABSTWT+DengXian Regular"/>
              </a:rPr>
              <a:t>分析：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我们之前介绍了如何判断质数——但可以把判断质数这一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部分独立成一个函数，使主程序就更加清楚明。代码如下：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8083" y="2556945"/>
            <a:ext cx="2120687" cy="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8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84420" y="2556945"/>
            <a:ext cx="143153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1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77612" y="2983665"/>
            <a:ext cx="281100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8083" y="3196745"/>
            <a:ext cx="3695668" cy="1314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spc="42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is_prime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4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 spc="440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1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393192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//0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和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都不是质数，需要特判</a:t>
            </a:r>
          </a:p>
          <a:p>
            <a:pPr marL="393192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3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393192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枚举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到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sqrtx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，来判断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是否为质数</a:t>
            </a:r>
          </a:p>
          <a:p>
            <a:pPr marL="786688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1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77612" y="3196745"/>
            <a:ext cx="2908544" cy="1100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1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3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393191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1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is_prime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787908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6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30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4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77612" y="4264079"/>
            <a:ext cx="1038342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9488" y="4477820"/>
            <a:ext cx="103681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84420" y="447782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8083" y="4648372"/>
            <a:ext cx="3782101" cy="503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2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6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若是质数返回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CDLGPP+Resource Han Rounded CN Regular"/>
                <a:cs typeface="CDLGPP+Resource Han Rounded CN Regular"/>
              </a:rPr>
              <a:t>，否则返回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0</a:t>
            </a:r>
          </a:p>
          <a:p>
            <a:pPr marL="0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499" y="5423976"/>
            <a:ext cx="7685837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依次将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TBTHH+DengXian Regular"/>
                <a:cs typeface="DTBTHH+DengXian Regular"/>
              </a:rPr>
              <a:t>a[i] 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喂给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TBTHH+DengXian Regular"/>
                <a:cs typeface="DTBTHH+DengXian Regular"/>
              </a:rPr>
              <a:t>is_prime()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。进入函数后，喂进的数字就成为了函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数内的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TBTHH+DengXian Regular"/>
                <a:cs typeface="DTBTHH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变量的值。根据质数判断条件，返回</a:t>
            </a:r>
            <a:r>
              <a:rPr sz="2100" spc="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TBTHH+DengXian Regular"/>
                <a:cs typeface="DTBTHH+DengXian Regular"/>
              </a:rPr>
              <a:t>1 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或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DTBTHH+DengXian Regular"/>
                <a:cs typeface="DTBTHH+DengXian Regular"/>
              </a:rPr>
              <a:t>0</a:t>
            </a:r>
            <a:r>
              <a:rPr sz="2100">
                <a:solidFill>
                  <a:srgbClr val="2E75B6"/>
                </a:solidFill>
                <a:latin typeface="ABSTWT+DengXian Regular"/>
                <a:cs typeface="ABSTWT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质数筛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12564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这里的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PUNKB+DengXian Regular"/>
                <a:cs typeface="HPUNKB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数组和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PUNKB+DengXian Regular"/>
                <a:cs typeface="HPUNKB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变量定义在了主程序外面，是</a:t>
            </a:r>
            <a:r>
              <a:rPr sz="2100">
                <a:solidFill>
                  <a:srgbClr val="ED7D31"/>
                </a:solidFill>
                <a:latin typeface="GUAAMF+DengXian Regular"/>
                <a:cs typeface="GUAAMF+DengXian Regular"/>
              </a:rPr>
              <a:t>全局变量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00328" y="2384352"/>
            <a:ext cx="2317613" cy="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100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],</a:t>
            </a:r>
            <a:r>
              <a:rPr sz="1400" spc="22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bool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is_prime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3774" y="3194631"/>
            <a:ext cx="6420103" cy="717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22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12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6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//0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和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都不是质数，需要特判</a:t>
            </a:r>
          </a:p>
          <a:p>
            <a:pPr marL="0" marR="0">
              <a:lnSpc>
                <a:spcPts val="168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34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3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枚举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到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sqrtx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，来判断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是否为质数</a:t>
            </a:r>
          </a:p>
          <a:p>
            <a:pPr marL="393192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0328" y="3835445"/>
            <a:ext cx="3782177" cy="503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446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6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若是质数返回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IHTPSL+Resource Han Rounded CN Regular"/>
                <a:cs typeface="IHTPSL+Resource Han Rounded CN Regular"/>
              </a:rPr>
              <a:t>，否则返回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0</a:t>
            </a:r>
          </a:p>
          <a:p>
            <a:pPr marL="0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631166"/>
            <a:ext cx="7620051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GUAAMF+DengXian Regular"/>
                <a:cs typeface="GUAAMF+DengXian Regular"/>
              </a:rPr>
              <a:t>所有函数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都可以访问这个变量（除非函数中定义了同名变量，或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者函数的参数表中有这个变量名）。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5423976"/>
            <a:ext cx="623409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全局变量会自动进行</a:t>
            </a:r>
            <a:r>
              <a:rPr sz="2100">
                <a:solidFill>
                  <a:srgbClr val="ED7D31"/>
                </a:solidFill>
                <a:latin typeface="GUAAMF+DengXian Regular"/>
                <a:cs typeface="GUAAMF+DengXian Regular"/>
              </a:rPr>
              <a:t>初始化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操作，全部都会成为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PUNKB+DengXian Regular"/>
                <a:cs typeface="HPUNKB+DengXian Regular"/>
              </a:rPr>
              <a:t>0</a:t>
            </a:r>
            <a:r>
              <a:rPr sz="2100">
                <a:solidFill>
                  <a:srgbClr val="2E75B6"/>
                </a:solidFill>
                <a:latin typeface="GUAAMF+DengXian Regular"/>
                <a:cs typeface="GUAAMF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闰年展示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53471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UQBTRO+DengXian Regular"/>
                <a:cs typeface="UQBTRO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EUWBK+DengXian Regular"/>
                <a:cs typeface="CEUWBK+DengXian Regular"/>
              </a:rPr>
              <a:t>7.3</a:t>
            </a:r>
            <a:r>
              <a:rPr sz="2100">
                <a:solidFill>
                  <a:srgbClr val="ED7D31"/>
                </a:solidFill>
                <a:latin typeface="UQBTRO+DengXian Regular"/>
                <a:cs typeface="UQBTRO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EUWBK+DengXian Regular"/>
                <a:cs typeface="CEUWBK+DengXian Regular"/>
              </a:rPr>
              <a:t>5837</a:t>
            </a:r>
            <a:r>
              <a:rPr sz="2100">
                <a:solidFill>
                  <a:srgbClr val="ED7D31"/>
                </a:solidFill>
                <a:latin typeface="UQBTRO+DengXian Regular"/>
                <a:cs typeface="UQBTRO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625512" cy="6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QBTRO+DengXian Regular"/>
                <a:cs typeface="UQBTRO+DengXian Regular"/>
              </a:rPr>
              <a:t>输入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58">
                <a:solidFill>
                  <a:srgbClr val="2E75B6"/>
                </a:solidFill>
                <a:latin typeface="EEGUQS+Cambria Math"/>
                <a:cs typeface="EEGUQS+Cambria Math"/>
              </a:rPr>
              <a:t>푥,</a:t>
            </a:r>
            <a:r>
              <a:rPr sz="2100" spc="-23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푦(1582</a:t>
            </a:r>
            <a:r>
              <a:rPr sz="2100" spc="4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푥</a:t>
            </a:r>
            <a:r>
              <a:rPr sz="2100" spc="12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&lt;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푦</a:t>
            </a:r>
            <a:r>
              <a:rPr sz="2100" spc="8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EGUQS+Cambria Math"/>
                <a:cs typeface="EEGUQS+Cambria Math"/>
              </a:rPr>
              <a:t>3000)</a:t>
            </a:r>
            <a:r>
              <a:rPr sz="2100" spc="-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QBTRO+DengXian Regular"/>
                <a:cs typeface="UQBTRO+DengXian Regular"/>
              </a:rPr>
              <a:t>，输出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4">
                <a:solidFill>
                  <a:srgbClr val="2E75B6"/>
                </a:solidFill>
                <a:latin typeface="EEGUQS+Cambria Math"/>
                <a:cs typeface="EEGUQS+Cambria Math"/>
              </a:rPr>
              <a:t>[푥,</a:t>
            </a:r>
            <a:r>
              <a:rPr sz="2100" spc="-22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7">
                <a:solidFill>
                  <a:srgbClr val="2E75B6"/>
                </a:solidFill>
                <a:latin typeface="EEGUQS+Cambria Math"/>
                <a:cs typeface="EEGUQS+Cambria Math"/>
              </a:rPr>
              <a:t>푦]</a:t>
            </a:r>
            <a:r>
              <a:rPr sz="2100" spc="-9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QBTRO+DengXian Regular"/>
                <a:cs typeface="UQBTRO+DengXian Regular"/>
              </a:rPr>
              <a:t>区间中闰年个数，</a:t>
            </a:r>
          </a:p>
          <a:p>
            <a:pPr marL="0" marR="0">
              <a:lnSpc>
                <a:spcPts val="2190"/>
              </a:lnSpc>
              <a:spcBef>
                <a:spcPts val="31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QBTRO+DengXian Regular"/>
                <a:cs typeface="UQBTRO+DengXian Regular"/>
              </a:rPr>
              <a:t>并在下一行输出所有闰年年份数字，使用空格隔开。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8028" y="3114094"/>
            <a:ext cx="2513828" cy="88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500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41220" y="3967788"/>
            <a:ext cx="153084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9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41220" y="4181148"/>
            <a:ext cx="5010064" cy="1100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393191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1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(!(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400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!(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4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787907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GAFDIH+Resource Han Rounded CN Regular"/>
                <a:cs typeface="GAFDIH+Resource Han Rounded CN Regular"/>
              </a:rPr>
              <a:t>之前章节介绍过的闰年判断</a:t>
            </a:r>
          </a:p>
          <a:p>
            <a:pPr marL="787907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++]</a:t>
            </a:r>
            <a:r>
              <a:rPr sz="1400" spc="4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GAFDIH+Resource Han Rounded CN Regular"/>
                <a:cs typeface="GAFDIH+Resource Han Rounded CN Regular"/>
              </a:rPr>
              <a:t>等同于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ans[cnt]=i,cnt++;</a:t>
            </a:r>
          </a:p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 spc="42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1220" y="5248329"/>
            <a:ext cx="3007147" cy="46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393191" marR="0">
              <a:lnSpc>
                <a:spcPts val="1643"/>
              </a:lnSpc>
              <a:spcBef>
                <a:spcPts val="85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9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41220" y="5675024"/>
            <a:ext cx="1431788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34989" y="5701379"/>
            <a:ext cx="1571244" cy="493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UQBTRO+DengXian Regular"/>
                <a:cs typeface="UQBTRO+DengXian Regular"/>
              </a:rPr>
              <a:t>这个程序写起来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UQBTRO+DengXian Regular"/>
                <a:cs typeface="UQBTRO+DengXian Regular"/>
              </a:rPr>
              <a:t>很简单！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8028" y="6101744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闰年展示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687433"/>
            <a:ext cx="70866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复杂的程序可分割成几个相对独立部分，便于编写与调试。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36575"/>
            <a:ext cx="2120687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22115" y="2136575"/>
            <a:ext cx="1924040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init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445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561771"/>
            <a:ext cx="2895904" cy="67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void</a:t>
            </a:r>
            <a:r>
              <a:rPr sz="1400" spc="454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init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();</a:t>
            </a:r>
            <a:r>
              <a:rPr sz="1400" spc="47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 spc="430">
                <a:solidFill>
                  <a:srgbClr val="008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ESNMPO+DengXian Regular"/>
                <a:cs typeface="ESNMPO+DengXian Regular"/>
              </a:rPr>
              <a:t>定义读入部分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void</a:t>
            </a:r>
            <a:r>
              <a:rPr sz="1400" spc="454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doit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();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 spc="490">
                <a:solidFill>
                  <a:srgbClr val="008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ESNMPO+DengXian Regular"/>
                <a:cs typeface="ESNMPO+DengXian Regular"/>
              </a:rPr>
              <a:t>定义处理部分</a:t>
            </a:r>
          </a:p>
          <a:p>
            <a:pPr marL="0" marR="0">
              <a:lnSpc>
                <a:spcPts val="1643"/>
              </a:lnSpc>
              <a:spcBef>
                <a:spcPts val="89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void</a:t>
            </a:r>
            <a:r>
              <a:rPr sz="1400" spc="454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output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();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 spc="492">
                <a:solidFill>
                  <a:srgbClr val="008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ESNMPO+DengXian Regular"/>
                <a:cs typeface="ESNMPO+DengXian Regular"/>
              </a:rPr>
              <a:t>定义输出部分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22115" y="2563295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222115" y="2776655"/>
            <a:ext cx="143178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doit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15561" y="2990396"/>
            <a:ext cx="2909105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08753" y="3203756"/>
            <a:ext cx="3303387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1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(!(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400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||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!(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4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%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4715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++]</a:t>
            </a:r>
            <a:r>
              <a:rPr sz="1400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3417116"/>
            <a:ext cx="2513879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500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22115" y="3630476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499" y="3843836"/>
            <a:ext cx="2539288" cy="1100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6"/>
              </a:lnSpc>
              <a:spcBef>
                <a:spcPts val="71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init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400" spc="4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ESNMPO+DengXian Regular"/>
                <a:cs typeface="ESNMPO+DengXian Regular"/>
              </a:rPr>
              <a:t>读入部分</a:t>
            </a:r>
          </a:p>
          <a:p>
            <a:pPr marL="39319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doit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400" spc="4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ESNMPO+DengXian Regular"/>
                <a:cs typeface="ESNMPO+DengXian Regular"/>
              </a:rPr>
              <a:t>处理部分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output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  <a:r>
              <a:rPr sz="1400" spc="47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4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ESNMPO+DengXian Regular"/>
                <a:cs typeface="ESNMPO+DengXian Regular"/>
              </a:rPr>
              <a:t>输出部分</a:t>
            </a:r>
          </a:p>
          <a:p>
            <a:pPr marL="393192" marR="0">
              <a:lnSpc>
                <a:spcPts val="1643"/>
              </a:lnSpc>
              <a:spcBef>
                <a:spcPts val="9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22115" y="3843836"/>
            <a:ext cx="2514377" cy="46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output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445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 spc="425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15561" y="4270810"/>
            <a:ext cx="3007274" cy="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cnt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400" spc="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" y="491089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222115" y="491089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7499" y="5315442"/>
            <a:ext cx="7895536" cy="12612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将整个算法分解成</a:t>
            </a:r>
            <a:r>
              <a:rPr sz="2100">
                <a:solidFill>
                  <a:srgbClr val="ED7D31"/>
                </a:solidFill>
                <a:latin typeface="ESNMPO+DengXian Regular"/>
                <a:cs typeface="ESNMPO+DengXian Regular"/>
              </a:rPr>
              <a:t>读入部分、处理部分、输出部分</a:t>
            </a: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。</a:t>
            </a:r>
          </a:p>
          <a:p>
            <a:pPr marL="0" marR="0">
              <a:lnSpc>
                <a:spcPts val="2190"/>
              </a:lnSpc>
              <a:spcBef>
                <a:spcPts val="153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函数可在使用前先</a:t>
            </a:r>
            <a:r>
              <a:rPr sz="2100">
                <a:solidFill>
                  <a:srgbClr val="ED7D31"/>
                </a:solidFill>
                <a:latin typeface="ESNMPO+DengXian Regular"/>
                <a:cs typeface="ESNMPO+DengXian Regular"/>
              </a:rPr>
              <a:t>定义</a:t>
            </a: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，写清楚函数</a:t>
            </a:r>
            <a:r>
              <a:rPr sz="2100">
                <a:solidFill>
                  <a:srgbClr val="ED7D31"/>
                </a:solidFill>
                <a:latin typeface="ESNMPO+DengXian Regular"/>
                <a:cs typeface="ESNMPO+DengXian Regular"/>
              </a:rPr>
              <a:t>返回值、函数名和参数列表</a:t>
            </a: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3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ISERSI+DengXian Regular"/>
                <a:cs typeface="ISERSI+DengXian Regular"/>
              </a:rPr>
              <a:t>void</a:t>
            </a:r>
            <a:r>
              <a:rPr sz="2100" spc="4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ESNMPO+DengXian Regular"/>
                <a:cs typeface="ESNMPO+DengXian Regular"/>
              </a:rPr>
              <a:t>的意思是这个函数没有返回值。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603930"/>
            <a:ext cx="5305065" cy="574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26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DengXian Light"/>
                <a:cs typeface="DengXian Light"/>
              </a:rPr>
              <a:t>变量作用域与参数传递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7696200" cy="52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OFHDEA+DengXian Regular"/>
                <a:cs typeface="OFHDEA+DengXian Regular"/>
              </a:rPr>
              <a:t>变量是怎么在函数之间传递的呢？如果遇到两个名称一样的变量，会不会引</a:t>
            </a:r>
          </a:p>
          <a:p>
            <a:pPr marL="0" marR="0">
              <a:lnSpc>
                <a:spcPts val="1875"/>
              </a:lnSpc>
              <a:spcBef>
                <a:spcPts val="18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OFHDEA+DengXian Regular"/>
                <a:cs typeface="OFHDEA+DengXian Regular"/>
              </a:rPr>
              <a:t>发冲突呢？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8457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OFHDEA+DengXian Regular"/>
                <a:cs typeface="OFHDEA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CCEOFT+DengXian Regular"/>
                <a:cs typeface="CCEOFT+DengXian Regular"/>
              </a:rPr>
              <a:t>P102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歌唱比赛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6825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INLOC+DengXian Regular"/>
                <a:cs typeface="JINLOC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MLHJK+DengXian Regular"/>
                <a:cs typeface="QMLHJK+DengXian Regular"/>
              </a:rPr>
              <a:t>7.4</a:t>
            </a:r>
            <a:r>
              <a:rPr sz="2100">
                <a:solidFill>
                  <a:srgbClr val="ED7D31"/>
                </a:solidFill>
                <a:latin typeface="JINLOC+DengXian Regular"/>
                <a:cs typeface="JINLOC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MLHJK+DengXian Regular"/>
                <a:cs typeface="QMLHJK+DengXian Regular"/>
              </a:rPr>
              <a:t>P5738</a:t>
            </a:r>
            <a:r>
              <a:rPr sz="2100">
                <a:solidFill>
                  <a:srgbClr val="ED7D31"/>
                </a:solidFill>
                <a:latin typeface="JINLOC+DengXian Regular"/>
                <a:cs typeface="JINLOC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794676" cy="634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 spc="18">
                <a:solidFill>
                  <a:srgbClr val="2E75B6"/>
                </a:solidFill>
                <a:latin typeface="OIABWS+Cambria Math"/>
                <a:cs typeface="OIABWS+Cambria Math"/>
              </a:rPr>
              <a:t>푛(푛</a:t>
            </a:r>
            <a:r>
              <a:rPr sz="2100" spc="7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≤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100)</a:t>
            </a:r>
            <a:r>
              <a:rPr sz="2100" spc="-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名同学参加歌唱比赛，并接受</a:t>
            </a:r>
            <a:r>
              <a:rPr sz="2100" spc="2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2">
                <a:solidFill>
                  <a:srgbClr val="2E75B6"/>
                </a:solidFill>
                <a:latin typeface="OIABWS+Cambria Math"/>
                <a:cs typeface="OIABWS+Cambria Math"/>
              </a:rPr>
              <a:t>푚(푚</a:t>
            </a:r>
            <a:r>
              <a:rPr sz="2100" spc="8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20)</a:t>
            </a:r>
            <a:r>
              <a:rPr sz="2100" spc="-7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名评委的评</a:t>
            </a:r>
          </a:p>
          <a:p>
            <a:pPr marL="0" marR="0">
              <a:lnSpc>
                <a:spcPts val="2190"/>
              </a:lnSpc>
              <a:spcBef>
                <a:spcPts val="31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分，评分范围是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MLHJK+DengXian Regular"/>
                <a:cs typeface="QMLHJK+DengXian Regular"/>
              </a:rPr>
              <a:t>0</a:t>
            </a:r>
            <a:r>
              <a:rPr sz="2100" spc="10">
                <a:solidFill>
                  <a:srgbClr val="2E75B6"/>
                </a:solidFill>
                <a:latin typeface="QMLHJK+DengXian Regular"/>
                <a:cs typeface="QMLHJ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到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MLHJK+DengXian Regular"/>
                <a:cs typeface="QMLHJK+DengXian Regular"/>
              </a:rPr>
              <a:t>10</a:t>
            </a:r>
            <a:r>
              <a:rPr sz="2100" spc="25">
                <a:solidFill>
                  <a:srgbClr val="2E75B6"/>
                </a:solidFill>
                <a:latin typeface="QMLHJK+DengXian Regular"/>
                <a:cs typeface="QMLHJ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7620000" cy="6375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这名同学的得分就是这些评委给分中去掉一个最高分，去掉一个</a:t>
            </a:r>
          </a:p>
          <a:p>
            <a:pPr marL="0" marR="0">
              <a:lnSpc>
                <a:spcPts val="2188"/>
              </a:lnSpc>
              <a:spcBef>
                <a:spcPts val="34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最低分，剩下</a:t>
            </a:r>
            <a:r>
              <a:rPr sz="2100" spc="-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푚</a:t>
            </a:r>
            <a:r>
              <a:rPr sz="2100" spc="-3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−</a:t>
            </a:r>
            <a:r>
              <a:rPr sz="2100" spc="-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IABWS+Cambria Math"/>
                <a:cs typeface="OIABWS+Cambria Math"/>
              </a:rPr>
              <a:t>2</a:t>
            </a:r>
            <a:r>
              <a:rPr sz="2100" spc="-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个评分的平均数。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853425"/>
            <a:ext cx="6042000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请问得分最高的同学分数是多少？保留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MLHJK+DengXian Regular"/>
                <a:cs typeface="QMLHJK+DengXian Regular"/>
              </a:rPr>
              <a:t>2</a:t>
            </a:r>
            <a:r>
              <a:rPr sz="2100" spc="10">
                <a:solidFill>
                  <a:srgbClr val="2E75B6"/>
                </a:solidFill>
                <a:latin typeface="QMLHJK+DengXian Regular"/>
                <a:cs typeface="QMLHJ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INLOC+DengXian Regular"/>
                <a:cs typeface="JINLOC+DengXian Regular"/>
              </a:rPr>
              <a:t>位小数。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398" y="4373601"/>
            <a:ext cx="486345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7 6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91405" y="4373601"/>
            <a:ext cx="598164" cy="27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6.00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5398" y="4617441"/>
            <a:ext cx="1599032" cy="1738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68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4 7 2 6 10 7</a:t>
            </a:r>
          </a:p>
          <a:p>
            <a:pPr marL="0" marR="0">
              <a:lnSpc>
                <a:spcPts val="1871"/>
              </a:lnSpc>
              <a:spcBef>
                <a:spcPts val="49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0 5 0 10 3 10</a:t>
            </a:r>
          </a:p>
          <a:p>
            <a:pPr marL="0" marR="0">
              <a:lnSpc>
                <a:spcPts val="1868"/>
              </a:lnSpc>
              <a:spcBef>
                <a:spcPts val="3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2 6 8 4 3 6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6 3 6 7 5 8</a:t>
            </a:r>
          </a:p>
          <a:p>
            <a:pPr marL="0" marR="0">
              <a:lnSpc>
                <a:spcPts val="1868"/>
              </a:lnSpc>
              <a:spcBef>
                <a:spcPts val="5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5 9 3 3 8 1</a:t>
            </a:r>
          </a:p>
          <a:p>
            <a:pPr marL="0" marR="0">
              <a:lnSpc>
                <a:spcPts val="1868"/>
              </a:lnSpc>
              <a:spcBef>
                <a:spcPts val="1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5 9 9 3 2 0</a:t>
            </a:r>
          </a:p>
          <a:p>
            <a:pPr marL="0" marR="0">
              <a:lnSpc>
                <a:spcPts val="1871"/>
              </a:lnSpc>
              <a:spcBef>
                <a:spcPts val="49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5 8 0 4 1 10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歌唱比赛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586856"/>
            <a:ext cx="7911277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LWCPB+DengXian Regular"/>
                <a:cs typeface="ALWCPB+DengXian Regular"/>
              </a:rPr>
              <a:t>使用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NQWCU+DengXian Regular"/>
                <a:cs typeface="UNQWCU+DengXian Regular"/>
              </a:rPr>
              <a:t>stat</a:t>
            </a:r>
            <a:r>
              <a:rPr sz="2100" spc="11">
                <a:solidFill>
                  <a:srgbClr val="2E75B6"/>
                </a:solidFill>
                <a:latin typeface="UNQWCU+DengXian Regular"/>
                <a:cs typeface="UNQWCU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ALWCPB+DengXian Regular"/>
                <a:cs typeface="ALWCPB+DengXian Regular"/>
              </a:rPr>
              <a:t>函数处理给定数组评分信息，然后更新最高分同学分数。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7486" y="2014655"/>
            <a:ext cx="2513930" cy="887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&lt;cstdio&gt;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&lt;algorithm&gt;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s</a:t>
            </a:r>
            <a:r>
              <a:rPr sz="1400" spc="13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25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],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7486" y="2868476"/>
            <a:ext cx="280984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stat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[],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12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64082" y="3081836"/>
            <a:ext cx="4189060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2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</a:t>
            </a:r>
            <a:r>
              <a:rPr sz="1400" spc="14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sum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2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0678" y="3508556"/>
            <a:ext cx="6355298" cy="4603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max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</a:t>
            </a:r>
            <a:r>
              <a:rPr sz="1400" spc="16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sum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64082" y="393553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64082" y="4106082"/>
            <a:ext cx="6775424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 spc="49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57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400" spc="46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22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WIFFNV+Resource Han Rounded CN Regular"/>
                <a:cs typeface="WIFFNV+Resource Han Rounded CN Regular"/>
              </a:rPr>
              <a:t>记录剩下的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n-2</a:t>
            </a:r>
            <a:r>
              <a:rPr sz="1400">
                <a:solidFill>
                  <a:srgbClr val="008000"/>
                </a:solidFill>
                <a:latin typeface="WIFFNV+Resource Han Rounded CN Regular"/>
                <a:cs typeface="WIFFNV+Resource Han Rounded CN Regular"/>
              </a:rPr>
              <a:t>评分总和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7486" y="436225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7486" y="4575610"/>
            <a:ext cx="133283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4082" y="4788970"/>
            <a:ext cx="3007960" cy="4604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"%d%d"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2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0678" y="5215944"/>
            <a:ext cx="4779537" cy="460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stat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64082" y="5642715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4082" y="5813267"/>
            <a:ext cx="6008471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"%.2f"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69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69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/ 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  <a:r>
              <a:rPr sz="1400" spc="36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WIFFNV+Resource Han Rounded CN Regular"/>
                <a:cs typeface="WIFFNV+Resource Han Rounded CN Regular"/>
              </a:rPr>
              <a:t>最后再计算平均值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64082" y="6069435"/>
            <a:ext cx="103717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7486" y="628310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歌唱比赛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586856"/>
            <a:ext cx="5871692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stat</a:t>
            </a:r>
            <a:r>
              <a:rPr sz="2100" spc="-15">
                <a:solidFill>
                  <a:srgbClr val="2E75B6"/>
                </a:solidFill>
                <a:latin typeface="BFFWJB+DengXian Regular"/>
                <a:cs typeface="BFFWJ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函数的参数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int a[]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指接收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int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类型的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数组名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059924"/>
            <a:ext cx="628744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传递数组名作为参数只是传递数组在内存中的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地址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532364"/>
            <a:ext cx="7834604" cy="6362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数组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FFWJB+DengXian Regular"/>
                <a:cs typeface="BFFWJB+DengXian Regular"/>
              </a:rPr>
              <a:t>a[]</a:t>
            </a:r>
            <a:r>
              <a:rPr sz="2100" spc="-10">
                <a:solidFill>
                  <a:srgbClr val="ED7D31"/>
                </a:solidFill>
                <a:latin typeface="BFFWJB+DengXian Regular"/>
                <a:cs typeface="BFFWJ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其实就是全局变量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FFWJB+DengXian Regular"/>
                <a:cs typeface="BFFWJB+DengXian Regular"/>
              </a:rPr>
              <a:t>s[]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的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别名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，如果在函数中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改变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a[]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中的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一项值，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s[]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也会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相应地改变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12818" y="3046621"/>
            <a:ext cx="2403785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SFCGQS+DengXian Regular"/>
                <a:cs typeface="SFCGQS+DengXian Regular"/>
              </a:rPr>
              <a:t>建议大数组（超过</a:t>
            </a:r>
            <a:r>
              <a:rPr sz="1600">
                <a:solidFill>
                  <a:srgbClr val="2E75B6"/>
                </a:solidFill>
                <a:latin typeface="BFFWJB+DengXian Regular"/>
                <a:cs typeface="BFFWJB+DengXian Regular"/>
              </a:rPr>
              <a:t>1000</a:t>
            </a:r>
            <a:r>
              <a:rPr sz="1600">
                <a:solidFill>
                  <a:srgbClr val="2E75B6"/>
                </a:solidFill>
                <a:latin typeface="SFCGQS+DengXian Regular"/>
                <a:cs typeface="SFCGQS+DengXian Regular"/>
              </a:rPr>
              <a:t>个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SFCGQS+DengXian Regular"/>
                <a:cs typeface="SFCGQS+DengXian Regular"/>
              </a:rPr>
              <a:t>元素）定义为全局变量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257350"/>
            <a:ext cx="3794293" cy="1527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25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stat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[],</a:t>
            </a:r>
            <a:r>
              <a:rPr sz="1400" spc="12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196596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maxscore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minscore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sum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400" spc="12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  <a:p>
            <a:pPr marL="196596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max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393192" marR="0">
              <a:lnSpc>
                <a:spcPts val="1646"/>
              </a:lnSpc>
              <a:spcBef>
                <a:spcPts val="33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39319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sum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82033" y="3795957"/>
            <a:ext cx="133247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78629" y="3966509"/>
            <a:ext cx="3323453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400" spc="22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KCCLJW+Resource Han Rounded CN Regular"/>
                <a:cs typeface="KCCLJW+Resource Han Rounded CN Regular"/>
              </a:rPr>
              <a:t>省略</a:t>
            </a:r>
            <a:r>
              <a:rPr sz="1400" spc="417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  <a:r>
              <a:rPr sz="1400" spc="22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stat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/*</a:t>
            </a:r>
            <a:r>
              <a:rPr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KCCLJW+Resource Han Rounded CN Regular"/>
                <a:cs typeface="KCCLJW+Resource Han Rounded CN Regular"/>
              </a:rPr>
              <a:t>省略</a:t>
            </a:r>
            <a:r>
              <a:rPr sz="1400" spc="419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*/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78629" y="4222397"/>
            <a:ext cx="3697001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"%.2f"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)/(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2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82033" y="4436291"/>
            <a:ext cx="123341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595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095" y="4751124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14095" y="4964484"/>
            <a:ext cx="4484665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max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sum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maxscore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minscore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7499" y="5177844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5566013"/>
            <a:ext cx="7634275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stat</a:t>
            </a:r>
            <a:r>
              <a:rPr sz="2100" spc="-20">
                <a:solidFill>
                  <a:srgbClr val="2E75B6"/>
                </a:solidFill>
                <a:latin typeface="BFFWJB+DengXian Regular"/>
                <a:cs typeface="BFFWJ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函数中的变量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m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maxscore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sum</a:t>
            </a:r>
            <a:r>
              <a:rPr sz="2100" spc="-20">
                <a:solidFill>
                  <a:srgbClr val="2E75B6"/>
                </a:solidFill>
                <a:latin typeface="BFFWJB+DengXian Regular"/>
                <a:cs typeface="BFFWJ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等在函数内部定义和使用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的，被称为</a:t>
            </a:r>
            <a:r>
              <a:rPr sz="2100">
                <a:solidFill>
                  <a:srgbClr val="ED7D31"/>
                </a:solidFill>
                <a:latin typeface="SFCGQS+DengXian Regular"/>
                <a:cs typeface="SFCGQS+DengXian Regular"/>
              </a:rPr>
              <a:t>局部变量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。函数里的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m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变量和外面的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FFWJB+DengXian Regular"/>
                <a:cs typeface="BFFWJB+DengXian Regular"/>
              </a:rPr>
              <a:t>m</a:t>
            </a:r>
            <a:r>
              <a:rPr sz="2100" spc="-14">
                <a:solidFill>
                  <a:srgbClr val="2E75B6"/>
                </a:solidFill>
                <a:latin typeface="BFFWJB+DengXian Regular"/>
                <a:cs typeface="BFFWJ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SFCGQS+DengXian Regular"/>
                <a:cs typeface="SFCGQS+DengXian Regular"/>
              </a:rPr>
              <a:t>没有关系。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043682" y="748134"/>
            <a:ext cx="320573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交换两个变量的值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830922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GVIDGB+DengXian Regular"/>
                <a:cs typeface="GVIDGB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PTPKN+DengXian Regular"/>
                <a:cs typeface="IPTPKN+DengXian Regular"/>
              </a:rPr>
              <a:t>7.5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858049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输入两个整数变量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PTPKN+DengXian Regular"/>
                <a:cs typeface="IPTPKN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PTPKN+DengXian Regular"/>
                <a:cs typeface="IPTPKN+DengXian Regular"/>
              </a:rPr>
              <a:t>b</a:t>
            </a: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，设计一个交换函数将其交换后再输出。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可不能直接输出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PTPKN+DengXian Regular"/>
                <a:cs typeface="IPTPKN+DengXian Regular"/>
              </a:rPr>
              <a:t>b </a:t>
            </a: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PTPKN+DengXian Regular"/>
                <a:cs typeface="IPTPKN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偷懒哦。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388625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GVIDGB+DengXian Regular"/>
                <a:cs typeface="GVIDGB+DengXian Regular"/>
              </a:rPr>
              <a:t>提问：</a:t>
            </a: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下面的写法有什么问题？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822" y="3600859"/>
            <a:ext cx="2120738" cy="460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54829" y="3600859"/>
            <a:ext cx="1431915" cy="460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573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8822" y="4028240"/>
            <a:ext cx="261299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swap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48402" y="4028240"/>
            <a:ext cx="153059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2014" y="4241600"/>
            <a:ext cx="11362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t</a:t>
            </a:r>
            <a:r>
              <a:rPr sz="1400" spc="43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48402" y="4241600"/>
            <a:ext cx="123493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swap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8822" y="4454960"/>
            <a:ext cx="1135853" cy="6736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2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248402" y="4454960"/>
            <a:ext cx="3105140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3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54829" y="4881400"/>
            <a:ext cx="250602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5423976"/>
            <a:ext cx="2286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VIDGB+DengXian Regular"/>
                <a:cs typeface="GVIDGB+DengXian Regular"/>
              </a:rPr>
              <a:t>函数起不到作用！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62400" y="1658983"/>
            <a:ext cx="1372514" cy="355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1F4E79"/>
                </a:solidFill>
                <a:latin typeface="DengXian"/>
                <a:cs typeface="DengXian"/>
              </a:rPr>
              <a:t>版权声明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819" y="2539087"/>
            <a:ext cx="7278625" cy="902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本课件为《深入浅出程序设计竞赛–基础篇》的配套课件，版权</a:t>
            </a:r>
          </a:p>
          <a:p>
            <a:pPr marL="0" marR="0">
              <a:lnSpc>
                <a:spcPts val="2006"/>
              </a:lnSpc>
              <a:spcBef>
                <a:spcPts val="393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归</a:t>
            </a:r>
            <a:r>
              <a:rPr sz="2000" spc="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 spc="16">
                <a:solidFill>
                  <a:srgbClr val="2E75B6"/>
                </a:solidFill>
                <a:latin typeface="KaiTi"/>
                <a:cs typeface="KaiTi"/>
              </a:rPr>
              <a:t>洛谷</a:t>
            </a:r>
            <a:r>
              <a:rPr sz="2000" spc="50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所有。所有个人或者机构均可免费使用本课件，亦可免</a:t>
            </a:r>
          </a:p>
          <a:p>
            <a:pPr marL="0" marR="0">
              <a:lnSpc>
                <a:spcPts val="2004"/>
              </a:lnSpc>
              <a:spcBef>
                <a:spcPts val="398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费传播，但不可付费交易本系列课件。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819" y="3555976"/>
            <a:ext cx="7533133" cy="29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若引用本课件的内容，或者进行二次创作，请标明本课件的出处。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819" y="4356840"/>
            <a:ext cx="6325540" cy="579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其它《深基》配套资源、购买本书等请参阅：</a:t>
            </a:r>
          </a:p>
          <a:p>
            <a:pPr marL="342950" marR="0">
              <a:lnSpc>
                <a:spcPts val="1800"/>
              </a:lnSpc>
              <a:spcBef>
                <a:spcPts val="274"/>
              </a:spcBef>
              <a:spcAft>
                <a:spcPct val="0"/>
              </a:spcAft>
            </a:pPr>
            <a:r>
              <a:rPr sz="1800" u="sng">
                <a:solidFill>
                  <a:srgbClr val="0563C1"/>
                </a:solidFill>
                <a:latin typeface="KaiTi"/>
                <a:cs typeface="KaiTi"/>
                <a:hlinkClick r:id="rId3"/>
              </a:rPr>
              <a:t>https://www.luogu.com.cn/blog/kkksc03/IPC-resources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19" y="5038068"/>
            <a:ext cx="4561370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如果课件有任何错误，请在这里反馈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4770" y="5349383"/>
            <a:ext cx="5188303" cy="2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563C1"/>
                </a:solidFill>
                <a:latin typeface="KaiTi"/>
                <a:cs typeface="KaiTi"/>
                <a:hlinkClick r:id="rId4"/>
              </a:rPr>
              <a:t>https://www.luogu.com.cn/discuss/show/296741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043682" y="748134"/>
            <a:ext cx="320573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交换两个变量的值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47577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因为在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swap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函数中，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y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都是</a:t>
            </a:r>
            <a:r>
              <a:rPr sz="2100">
                <a:solidFill>
                  <a:srgbClr val="ED7D31"/>
                </a:solidFill>
                <a:latin typeface="TKQBNI+DengXian Regular"/>
                <a:cs typeface="TKQBNI+DengXian Regular"/>
              </a:rPr>
              <a:t>局部变量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，不会影响到外面了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2819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经过改正的函数如下：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8822" y="2641019"/>
            <a:ext cx="2120738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7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54829" y="2641019"/>
            <a:ext cx="1431915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573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8822" y="3067739"/>
            <a:ext cx="2809586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swap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48402" y="3067739"/>
            <a:ext cx="153059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82014" y="3281099"/>
            <a:ext cx="11362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t</a:t>
            </a:r>
            <a:r>
              <a:rPr sz="1400" spc="43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48402" y="3281099"/>
            <a:ext cx="123493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swap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8822" y="3494179"/>
            <a:ext cx="1136020" cy="67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2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393192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48402" y="3494179"/>
            <a:ext cx="3105308" cy="460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cout</a:t>
            </a:r>
            <a:r>
              <a:rPr sz="1400" spc="423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42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3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795E26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endl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854829" y="3921560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7499" y="4341606"/>
            <a:ext cx="663338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在参数的变量名前面加上一个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PRTQS+DengXian Regular"/>
                <a:cs typeface="VPRTQS+DengXian Regular"/>
              </a:rPr>
              <a:t>&amp;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符号，代表</a:t>
            </a:r>
            <a:r>
              <a:rPr sz="2100">
                <a:solidFill>
                  <a:srgbClr val="ED7D31"/>
                </a:solidFill>
                <a:latin typeface="TKQBNI+DengXian Regular"/>
                <a:cs typeface="TKQBNI+DengXian Regular"/>
              </a:rPr>
              <a:t>引用传参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4814046"/>
            <a:ext cx="7832776" cy="63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告知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swap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函数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b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的地址，故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是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别名，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y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是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b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的别名，修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改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y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的值，就会影响到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b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" y="5606856"/>
            <a:ext cx="773066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回想一下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PRTQS+DengXian Regular"/>
                <a:cs typeface="VPRTQS+DengXian Regular"/>
              </a:rPr>
              <a:t>scanf</a:t>
            </a:r>
            <a:r>
              <a:rPr sz="2100" spc="-18">
                <a:solidFill>
                  <a:srgbClr val="ED7D31"/>
                </a:solidFill>
                <a:latin typeface="VPRTQS+DengXian Regular"/>
                <a:cs typeface="VPRTQS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函数，如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scanf("%d",</a:t>
            </a:r>
            <a:r>
              <a:rPr sz="2100">
                <a:solidFill>
                  <a:srgbClr val="ED7D31"/>
                </a:solidFill>
                <a:latin typeface="VPRTQS+DengXian Regular"/>
                <a:cs typeface="VPRTQS+DengXian Regular"/>
              </a:rPr>
              <a:t>&amp;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n)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，加上</a:t>
            </a:r>
            <a:r>
              <a:rPr sz="2100" spc="3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PRTQS+DengXian Regular"/>
                <a:cs typeface="VPRTQS+DengXian Regular"/>
              </a:rPr>
              <a:t>&amp; </a:t>
            </a:r>
            <a:r>
              <a:rPr sz="2100">
                <a:solidFill>
                  <a:srgbClr val="2E75B6"/>
                </a:solidFill>
                <a:latin typeface="TKQBNI+DengXian Regular"/>
                <a:cs typeface="TKQBNI+DengXian Regular"/>
              </a:rPr>
              <a:t>是一样的道理。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2393089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 spc="12">
                <a:solidFill>
                  <a:srgbClr val="1F4E79"/>
                </a:solidFill>
                <a:latin typeface="DengXian Light"/>
                <a:cs typeface="DengXian Light"/>
              </a:rPr>
              <a:t>递归函数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733142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GNRMWF+DengXian Regular"/>
                <a:cs typeface="GNRMWF+DengXian Regular"/>
              </a:rPr>
              <a:t>从前有座山，山里有座庙，庙里有个老和尚，老和尚给小和尚讲故事……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8457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GNRMWF+DengXian Regular"/>
                <a:cs typeface="GNRMWF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IGBVJQ+DengXian Regular"/>
                <a:cs typeface="IGBVJQ+DengXian Regular"/>
              </a:rPr>
              <a:t>P105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计算阶乘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6825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PRNIT+DengXian Regular"/>
                <a:cs typeface="JPRNIT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AAVKQ+DengXian Regular"/>
                <a:cs typeface="IAAVKQ+DengXian Regular"/>
              </a:rPr>
              <a:t>7.7</a:t>
            </a:r>
            <a:r>
              <a:rPr sz="2100">
                <a:solidFill>
                  <a:srgbClr val="ED7D31"/>
                </a:solidFill>
                <a:latin typeface="JPRNIT+DengXian Regular"/>
                <a:cs typeface="JPRNIT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AAVKQ+DengXian Regular"/>
                <a:cs typeface="IAAVKQ+DengXian Regular"/>
              </a:rPr>
              <a:t>P5739</a:t>
            </a:r>
            <a:r>
              <a:rPr sz="2100">
                <a:solidFill>
                  <a:srgbClr val="ED7D31"/>
                </a:solidFill>
                <a:latin typeface="JPRNIT+DengXian Regular"/>
                <a:cs typeface="JPRNIT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62398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求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1">
                <a:solidFill>
                  <a:srgbClr val="2E75B6"/>
                </a:solidFill>
                <a:latin typeface="VDLFGT+Cambria Math"/>
                <a:cs typeface="VDLFGT+Cambria Math"/>
              </a:rPr>
              <a:t>푛!</a:t>
            </a:r>
            <a:r>
              <a:rPr sz="2100" spc="-20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(푛</a:t>
            </a:r>
            <a:r>
              <a:rPr sz="2100" spc="9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12)</a:t>
            </a: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，也就是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1</a:t>
            </a:r>
            <a:r>
              <a:rPr sz="2100" spc="-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2</a:t>
            </a:r>
            <a:r>
              <a:rPr sz="2100" spc="-6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×</a:t>
            </a:r>
            <a:r>
              <a:rPr sz="2100" spc="-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3</a:t>
            </a:r>
            <a:r>
              <a:rPr sz="2100" spc="-17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…</a:t>
            </a:r>
            <a:r>
              <a:rPr sz="2100" spc="-17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DLFGT+Cambria Math"/>
                <a:cs typeface="VDLFGT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1">
                <a:solidFill>
                  <a:srgbClr val="2E75B6"/>
                </a:solidFill>
                <a:latin typeface="VDLFGT+Cambria Math"/>
                <a:cs typeface="VDLFGT+Cambria Math"/>
              </a:rPr>
              <a:t>푛</a:t>
            </a: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。</a:t>
            </a:r>
            <a:r>
              <a:rPr sz="2100">
                <a:solidFill>
                  <a:srgbClr val="ED7D31"/>
                </a:solidFill>
                <a:latin typeface="JPRNIT+DengXian Regular"/>
                <a:cs typeface="JPRNIT+DengXian Regular"/>
              </a:rPr>
              <a:t>不允许</a:t>
            </a: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使用循环语句。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762005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PRNIT+DengXian Regular"/>
                <a:cs typeface="JPRNIT+DengXian Regular"/>
              </a:rPr>
              <a:t>分析：</a:t>
            </a: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计算阶乘简单，按照之前的写法，你应该可以很快写出：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15540" y="3312823"/>
            <a:ext cx="2120636" cy="6742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12136" y="3953564"/>
            <a:ext cx="2809919" cy="88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  <a:p>
            <a:pPr marL="196596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*=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15540" y="4807258"/>
            <a:ext cx="2317232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595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endl;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5576376"/>
            <a:ext cx="372576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PRNIT+DengXian Regular"/>
                <a:cs typeface="JPRNIT+DengXian Regular"/>
              </a:rPr>
              <a:t>但不允许使用循环语句的话……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计算阶乘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53254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假设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f(n)</a:t>
            </a:r>
            <a:r>
              <a:rPr sz="2100" spc="-15">
                <a:solidFill>
                  <a:srgbClr val="2E75B6"/>
                </a:solidFill>
                <a:latin typeface="LBANWK+DengXian Regular"/>
                <a:cs typeface="LBANW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代表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n</a:t>
            </a:r>
            <a:r>
              <a:rPr sz="2100" spc="-15">
                <a:solidFill>
                  <a:srgbClr val="2E75B6"/>
                </a:solidFill>
                <a:latin typeface="LBANWK+DengXian Regular"/>
                <a:cs typeface="LBANW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的阶乘，则阶乘可表示为 </a:t>
            </a:r>
            <a:r>
              <a:rPr sz="2100">
                <a:solidFill>
                  <a:srgbClr val="ED7D31"/>
                </a:solidFill>
                <a:latin typeface="LBANWK+DengXian Regular"/>
                <a:cs typeface="LBANWK+DengXian Regular"/>
              </a:rPr>
              <a:t>f(1)=1;f(n)=n*f(n-1)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252437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当想求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f(n)</a:t>
            </a:r>
            <a:r>
              <a:rPr sz="2100" spc="-15">
                <a:solidFill>
                  <a:srgbClr val="2E75B6"/>
                </a:solidFill>
                <a:latin typeface="LBANWK+DengXian Regular"/>
                <a:cs typeface="LBANW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时，就可以调用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f(n-1)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当想求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f(n-1)</a:t>
            </a:r>
            <a:r>
              <a:rPr sz="2100" spc="-18">
                <a:solidFill>
                  <a:srgbClr val="2E75B6"/>
                </a:solidFill>
                <a:latin typeface="LBANWK+DengXian Regular"/>
                <a:cs typeface="LBANW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时，就可以调用</a:t>
            </a:r>
            <a:r>
              <a:rPr sz="2100" spc="-12">
                <a:solidFill>
                  <a:srgbClr val="2E75B6"/>
                </a:solidFill>
                <a:latin typeface="GHNGAC+DengXian Regular"/>
                <a:cs typeface="GHNGA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f(n-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2)</a:t>
            </a:r>
            <a:r>
              <a:rPr sz="2100" spc="-19">
                <a:solidFill>
                  <a:srgbClr val="2E75B6"/>
                </a:solidFill>
                <a:latin typeface="GHNGAC+DengXian Regular"/>
                <a:cs typeface="GHNGA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…… 直到调用 </a:t>
            </a:r>
            <a:r>
              <a:rPr sz="2100">
                <a:solidFill>
                  <a:srgbClr val="2E75B6"/>
                </a:solidFill>
                <a:latin typeface="LBANWK+DengXian Regular"/>
                <a:cs typeface="LBANWK+DengXian Regular"/>
              </a:rPr>
              <a:t>f(1)</a:t>
            </a:r>
            <a:r>
              <a:rPr sz="2100" spc="-13">
                <a:solidFill>
                  <a:srgbClr val="2E75B6"/>
                </a:solidFill>
                <a:latin typeface="LBANWK+DengXian Regular"/>
                <a:cs typeface="LBANW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为止。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7353" y="2968044"/>
            <a:ext cx="2120763" cy="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f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23009" y="3606600"/>
            <a:ext cx="6045097" cy="67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97536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2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6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如果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为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，则返回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1!=1</a:t>
            </a:r>
          </a:p>
          <a:p>
            <a:pPr marL="97536" marR="0">
              <a:lnSpc>
                <a:spcPts val="1643"/>
              </a:lnSpc>
              <a:spcBef>
                <a:spcPts val="51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 *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f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- </a:t>
            </a:r>
            <a:r>
              <a:rPr sz="1400" spc="1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74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否则递归调用函数计算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(x-1)!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，并且将其乘上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返回，从而得到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x!</a:t>
            </a:r>
            <a:r>
              <a:rPr sz="1400">
                <a:solidFill>
                  <a:srgbClr val="008000"/>
                </a:solidFill>
                <a:latin typeface="GHNGAC+DengXian Regular"/>
                <a:cs typeface="GHNGAC+DengXian Regular"/>
              </a:rPr>
              <a:t>的结果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27353" y="4248585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27353" y="4461945"/>
            <a:ext cx="1332855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7353" y="4675305"/>
            <a:ext cx="3597940" cy="673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2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 cin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n;</a:t>
            </a:r>
          </a:p>
          <a:p>
            <a:pPr marL="393192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 &lt;&lt;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f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(n)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&lt;&lt;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endl;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5423976"/>
            <a:ext cx="762094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像这样将</a:t>
            </a:r>
            <a:r>
              <a:rPr sz="2100">
                <a:solidFill>
                  <a:srgbClr val="ED7D31"/>
                </a:solidFill>
                <a:latin typeface="GHNGAC+DengXian Regular"/>
                <a:cs typeface="GHNGAC+DengXian Regular"/>
              </a:rPr>
              <a:t>规模大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的问题转化成</a:t>
            </a:r>
            <a:r>
              <a:rPr sz="2100">
                <a:solidFill>
                  <a:srgbClr val="ED7D31"/>
                </a:solidFill>
                <a:latin typeface="GHNGAC+DengXian Regular"/>
                <a:cs typeface="GHNGAC+DengXian Regular"/>
              </a:rPr>
              <a:t>形式相同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，但是</a:t>
            </a:r>
            <a:r>
              <a:rPr sz="2100">
                <a:solidFill>
                  <a:srgbClr val="ED7D31"/>
                </a:solidFill>
                <a:latin typeface="GHNGAC+DengXian Regular"/>
                <a:cs typeface="GHNGAC+DengXian Regular"/>
              </a:rPr>
              <a:t>规模更小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的问题，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被称为</a:t>
            </a:r>
            <a:r>
              <a:rPr sz="2100">
                <a:solidFill>
                  <a:srgbClr val="ED7D31"/>
                </a:solidFill>
                <a:latin typeface="GHNGAC+DengXian Regular"/>
                <a:cs typeface="GHNGAC+DengXian Regular"/>
              </a:rPr>
              <a:t>子问题</a:t>
            </a:r>
            <a:r>
              <a:rPr sz="2100">
                <a:solidFill>
                  <a:srgbClr val="2E75B6"/>
                </a:solidFill>
                <a:latin typeface="GHNGAC+DengXian Regular"/>
                <a:cs typeface="GHNGAC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计算阶乘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94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TATL+DengXian Regular"/>
                <a:cs typeface="EATATL+DengXian Regular"/>
              </a:rPr>
              <a:t>一个函数不仅可以调用其他的函数，甚至还能</a:t>
            </a:r>
            <a:r>
              <a:rPr sz="2100">
                <a:solidFill>
                  <a:srgbClr val="ED7D31"/>
                </a:solidFill>
                <a:latin typeface="EATATL+DengXian Regular"/>
                <a:cs typeface="EATATL+DengXian Regular"/>
              </a:rPr>
              <a:t>调用自己</a:t>
            </a:r>
            <a:r>
              <a:rPr sz="2100">
                <a:solidFill>
                  <a:srgbClr val="2E75B6"/>
                </a:solidFill>
                <a:latin typeface="EATATL+DengXian Regular"/>
                <a:cs typeface="EATATL+DengXian Regular"/>
              </a:rPr>
              <a:t>，这种自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15931"/>
            <a:ext cx="308640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ATATL+DengXian Regular"/>
                <a:cs typeface="EATATL+DengXian Regular"/>
              </a:rPr>
              <a:t>己调用自己被称为</a:t>
            </a:r>
            <a:r>
              <a:rPr sz="2100">
                <a:solidFill>
                  <a:srgbClr val="ED7D31"/>
                </a:solidFill>
                <a:latin typeface="EATATL+DengXian Regular"/>
                <a:cs typeface="EATATL+DengXian Regular"/>
              </a:rPr>
              <a:t>递归</a:t>
            </a:r>
            <a:r>
              <a:rPr sz="2100">
                <a:solidFill>
                  <a:srgbClr val="2E75B6"/>
                </a:solidFill>
                <a:latin typeface="EATATL+DengXian Regular"/>
                <a:cs typeface="EATATL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29812" y="2175945"/>
            <a:ext cx="221817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 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795E26"/>
                </a:solidFill>
                <a:latin typeface="Consolas"/>
                <a:cs typeface="Consolas"/>
              </a:rPr>
              <a:t>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(n)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&lt;&lt;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endl;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628573"/>
            <a:ext cx="2317283" cy="1100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f</a:t>
            </a:r>
            <a:r>
              <a:rPr sz="1400" spc="1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596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596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 * </a:t>
            </a:r>
            <a:r>
              <a:rPr sz="1400" spc="1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f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- 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907183"/>
            <a:ext cx="1614632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输入：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  <a:r>
              <a:rPr sz="1400" spc="777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输出：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592120"/>
            <a:ext cx="7965999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1.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进入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main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 &lt;&lt;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(n)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endl;</a:t>
            </a:r>
            <a:r>
              <a:rPr sz="1400" spc="717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4.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进入第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层</a:t>
            </a:r>
            <a:r>
              <a:rPr sz="1400" spc="4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x=1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，返回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，回到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调用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f(3)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。</a:t>
            </a:r>
            <a:r>
              <a:rPr sz="1400" spc="2332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第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层</a:t>
            </a:r>
            <a:r>
              <a:rPr sz="14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函数，得到</a:t>
            </a:r>
            <a:r>
              <a:rPr sz="1400" spc="40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f(2-1)=1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，继续运算。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5232200"/>
            <a:ext cx="7970825" cy="460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2.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进入第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层</a:t>
            </a:r>
            <a:r>
              <a:rPr sz="14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x=3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。要求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f(3-1)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</a:t>
            </a:r>
            <a:r>
              <a:rPr sz="1400" spc="1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返回结果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2*1=2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，返回到第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层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传递参数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[2]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给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函数，调用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f(2)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。</a:t>
            </a:r>
            <a:r>
              <a:rPr sz="1400" spc="59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得到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f(3-2)</a:t>
            </a:r>
            <a:r>
              <a:rPr sz="1400" spc="46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就是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，继续进行运算。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5872534"/>
            <a:ext cx="7972095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3.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进入第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层</a:t>
            </a:r>
            <a:r>
              <a:rPr sz="1400" spc="43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x=2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。要求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f(2-1)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</a:t>
            </a:r>
            <a:r>
              <a:rPr sz="1400" spc="12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6.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返回结果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3*2=6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，返回到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main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函数，得到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传递参数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[1]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给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函数，调用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f(1)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。</a:t>
            </a:r>
            <a:r>
              <a:rPr sz="1400" spc="59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f(3)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的值是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6</a:t>
            </a:r>
            <a:r>
              <a:rPr sz="1400">
                <a:solidFill>
                  <a:srgbClr val="000000"/>
                </a:solidFill>
                <a:latin typeface="EATATL+DengXian Regular"/>
                <a:cs typeface="EATATL+DengXian Regular"/>
              </a:rPr>
              <a:t>，输出这个结果。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计算阶乘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虽然递归函数可自己调用自己，但是不能无限制调用下去，所以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必须要设置</a:t>
            </a:r>
            <a:r>
              <a:rPr sz="2100">
                <a:solidFill>
                  <a:srgbClr val="ED7D31"/>
                </a:solidFill>
                <a:latin typeface="BNOPMA+DengXian Regular"/>
                <a:cs typeface="BNOPMA+DengXian Regular"/>
              </a:rPr>
              <a:t>递归终止条件</a:t>
            </a: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。本例的递归终止条件是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NONHG+DengXian Regular"/>
                <a:cs typeface="SNONHG+DengXian Regular"/>
              </a:rPr>
              <a:t>f(1)=1</a:t>
            </a: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124"/>
            <a:ext cx="5225490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请读者听听下面的故事，进一步了解递归。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4801" y="2989538"/>
            <a:ext cx="3782029" cy="65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BNOPMA+DengXian Regular"/>
                <a:cs typeface="BNOPMA+DengXian Regular"/>
              </a:rPr>
              <a:t>从前有座山，山中有座庙，</a:t>
            </a:r>
          </a:p>
          <a:p>
            <a:pPr marL="0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BNOPMA+DengXian Regular"/>
                <a:cs typeface="BNOPMA+DengXian Regular"/>
              </a:rPr>
              <a:t>庙里有个老和尚，老和尚在和小和尚讲故事：“</a:t>
            </a:r>
          </a:p>
          <a:p>
            <a:pPr marL="196596" marR="0">
              <a:lnSpc>
                <a:spcPts val="1462"/>
              </a:lnSpc>
              <a:spcBef>
                <a:spcPts val="217"/>
              </a:spcBef>
              <a:spcAft>
                <a:spcPct val="0"/>
              </a:spcAft>
            </a:pPr>
            <a:r>
              <a:rPr sz="1400">
                <a:solidFill>
                  <a:srgbClr val="ED7D31"/>
                </a:solidFill>
                <a:latin typeface="BNOPMA+DengXian Regular"/>
                <a:cs typeface="BNOPMA+DengXian Regular"/>
              </a:rPr>
              <a:t>从前有座山，山中有座庙，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47258" y="2979982"/>
            <a:ext cx="1979031" cy="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5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BNOPMA+DengXian Regular"/>
                <a:cs typeface="BNOPMA+DengXian Regular"/>
              </a:rPr>
              <a:t>讲故事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595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00"/>
                </a:solidFill>
                <a:latin typeface="BNOPMA+DengXian Regular"/>
                <a:cs typeface="BNOPMA+DengXian Regular"/>
              </a:rPr>
              <a:t>困了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595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BNOPMA+DengXian Regular"/>
                <a:cs typeface="BNOPMA+DengXian Regular"/>
              </a:rPr>
              <a:t>讲故事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1397" y="3629618"/>
            <a:ext cx="3783311" cy="437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ED7D31"/>
                </a:solidFill>
                <a:latin typeface="BNOPMA+DengXian Regular"/>
                <a:cs typeface="BNOPMA+DengXian Regular"/>
              </a:rPr>
              <a:t>庙里有个老和尚，老和尚在和小和尚讲故事：“</a:t>
            </a:r>
          </a:p>
          <a:p>
            <a:pPr marL="196900" marR="0">
              <a:lnSpc>
                <a:spcPts val="1465"/>
              </a:lnSpc>
              <a:spcBef>
                <a:spcPts val="165"/>
              </a:spcBef>
              <a:spcAft>
                <a:spcPct val="0"/>
              </a:spcAft>
            </a:pPr>
            <a:r>
              <a:rPr sz="1400">
                <a:solidFill>
                  <a:srgbClr val="FFC000"/>
                </a:solidFill>
                <a:latin typeface="BNOPMA+DengXian Regular"/>
                <a:cs typeface="BNOPMA+DengXian Regular"/>
              </a:rPr>
              <a:t>从前有座山，山中有座庙，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3854" y="3620062"/>
            <a:ext cx="964047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BNOPMA+DengXian Regular"/>
                <a:cs typeface="BNOPMA+DengXian Regular"/>
              </a:rPr>
              <a:t>回去睡觉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47258" y="3834946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8298" y="4056592"/>
            <a:ext cx="3782029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C000"/>
                </a:solidFill>
                <a:latin typeface="BNOPMA+DengXian Regular"/>
                <a:cs typeface="BNOPMA+DengXian Regular"/>
              </a:rPr>
              <a:t>庙里有个老和尚，老和尚在和小和尚讲故事：“</a:t>
            </a:r>
          </a:p>
          <a:p>
            <a:pPr marL="196570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70AD47"/>
                </a:solidFill>
                <a:latin typeface="BNOPMA+DengXian Regular"/>
                <a:cs typeface="BNOPMA+DengXian Regular"/>
              </a:rPr>
              <a:t>从前有座山，山中有座庙，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11875" y="4424070"/>
            <a:ext cx="2182368" cy="493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NOPMA+DengXian Regular"/>
                <a:cs typeface="BNOPMA+DengXian Regular"/>
              </a:rPr>
              <a:t>可以抽象成这个样子！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NOPMA+DengXian Regular"/>
                <a:cs typeface="BNOPMA+DengXian Regular"/>
              </a:rPr>
              <a:t>同学们理解了吗？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64869" y="4483313"/>
            <a:ext cx="3782029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0AD47"/>
                </a:solidFill>
                <a:latin typeface="BNOPMA+DengXian Regular"/>
                <a:cs typeface="BNOPMA+DengXian Regular"/>
              </a:rPr>
              <a:t>庙里有个老和尚，老和尚在和小和尚讲故事：“</a:t>
            </a:r>
          </a:p>
          <a:p>
            <a:pPr marL="198119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70AD47"/>
                </a:solidFill>
                <a:latin typeface="BNOPMA+DengXian Regular"/>
                <a:cs typeface="BNOPMA+DengXian Regular"/>
              </a:rPr>
              <a:t>太困了不讲了不讲了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21913" y="4801000"/>
            <a:ext cx="964387" cy="493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NOPMA+DengXian Regular"/>
                <a:cs typeface="BNOPMA+DengXian Regular"/>
              </a:rPr>
              <a:t>到达终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NOPMA+DengXian Regular"/>
                <a:cs typeface="BNOPMA+DengXian Regular"/>
              </a:rPr>
              <a:t>止条件！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4801" y="4910033"/>
            <a:ext cx="2589025" cy="864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90067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0AD47"/>
                </a:solidFill>
                <a:latin typeface="BNOPMA+DengXian Regular"/>
                <a:cs typeface="BNOPMA+DengXian Regular"/>
              </a:rPr>
              <a:t>”，于是都回去睡觉了。</a:t>
            </a:r>
          </a:p>
          <a:p>
            <a:pPr marL="393496" marR="0">
              <a:lnSpc>
                <a:spcPts val="1465"/>
              </a:lnSpc>
              <a:spcBef>
                <a:spcPts val="165"/>
              </a:spcBef>
              <a:spcAft>
                <a:spcPct val="0"/>
              </a:spcAft>
            </a:pPr>
            <a:r>
              <a:rPr sz="1400">
                <a:solidFill>
                  <a:srgbClr val="FFC000"/>
                </a:solidFill>
                <a:latin typeface="BNOPMA+DengXian Regular"/>
                <a:cs typeface="BNOPMA+DengXian Regular"/>
              </a:rPr>
              <a:t>”，于是都回去睡觉了。</a:t>
            </a:r>
          </a:p>
          <a:p>
            <a:pPr marL="196596" marR="0">
              <a:lnSpc>
                <a:spcPts val="1462"/>
              </a:lnSpc>
              <a:spcBef>
                <a:spcPts val="219"/>
              </a:spcBef>
              <a:spcAft>
                <a:spcPct val="0"/>
              </a:spcAft>
            </a:pPr>
            <a:r>
              <a:rPr sz="1400">
                <a:solidFill>
                  <a:srgbClr val="ED7D31"/>
                </a:solidFill>
                <a:latin typeface="BNOPMA+DengXian Regular"/>
                <a:cs typeface="BNOPMA+DengXian Regular"/>
              </a:rPr>
              <a:t>”，于是都回去睡觉了。</a:t>
            </a:r>
          </a:p>
          <a:p>
            <a:pPr marL="0" marR="0">
              <a:lnSpc>
                <a:spcPts val="1462"/>
              </a:lnSpc>
              <a:spcBef>
                <a:spcPts val="216"/>
              </a:spcBef>
              <a:spcAft>
                <a:spcPct val="0"/>
              </a:spcAft>
            </a:pPr>
            <a:r>
              <a:rPr sz="1400">
                <a:solidFill>
                  <a:srgbClr val="FF0000"/>
                </a:solidFill>
                <a:latin typeface="BNOPMA+DengXian Regular"/>
                <a:cs typeface="BNOPMA+DengXian Regular"/>
              </a:rPr>
              <a:t>”，于是都回去睡觉了。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5896416"/>
            <a:ext cx="7620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OPMA+DengXian Regular"/>
                <a:cs typeface="BNOPMA+DengXian Regular"/>
              </a:rPr>
              <a:t>递归函数有点类似于剥洋葱，一层套着一层，直到掰到最里层。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赦免战俘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6825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RHUB+DengXian Regular"/>
                <a:cs typeface="PHRHUB+DengXian Regular"/>
              </a:rPr>
              <a:t>7.8</a:t>
            </a: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RHUB+DengXian Regular"/>
                <a:cs typeface="PHRHUB+DengXian Regular"/>
              </a:rPr>
              <a:t>P5461</a:t>
            </a: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2890" y="2236438"/>
            <a:ext cx="279082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VHQBDI+Cambria Math"/>
                <a:cs typeface="VHQBDI+Cambria Math"/>
              </a:rPr>
              <a:t>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0298" y="2236438"/>
            <a:ext cx="279082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VHQBDI+Cambria Math"/>
                <a:cs typeface="VHQBDI+Cambria Math"/>
              </a:rPr>
              <a:t>푛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269855"/>
            <a:ext cx="812474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现有</a:t>
            </a:r>
            <a:r>
              <a:rPr sz="2100" spc="53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HQBDI+Cambria Math"/>
                <a:cs typeface="VHQBDI+Cambria Math"/>
              </a:rPr>
              <a:t>2</a:t>
            </a:r>
            <a:r>
              <a:rPr sz="2100" spc="104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HQBDI+Cambria Math"/>
                <a:cs typeface="VHQBDI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HQBDI+Cambria Math"/>
                <a:cs typeface="VHQBDI+Cambria Math"/>
              </a:rPr>
              <a:t>2</a:t>
            </a:r>
            <a:r>
              <a:rPr sz="2100" spc="147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FCTRK+Cambria Math"/>
                <a:cs typeface="AFCTRK+Cambria Math"/>
              </a:rPr>
              <a:t>푛</a:t>
            </a:r>
            <a:r>
              <a:rPr sz="2100" spc="8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HQBDI+Cambria Math"/>
                <a:cs typeface="VHQBDI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HQBDI+Cambria Math"/>
                <a:cs typeface="VHQBDI+Cambria Math"/>
              </a:rPr>
              <a:t>10</a:t>
            </a:r>
            <a:r>
              <a:rPr sz="2100" spc="83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名战俘站成正方形方阵。决定赦免一些俘虏。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2741152"/>
            <a:ext cx="7641641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将正方形矩阵均分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PHRHUB+DengXian Regular"/>
                <a:cs typeface="PHRHU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个更小的正方形矩阵，每个更小的矩阵的边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长是原矩阵的</a:t>
            </a: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一半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。其中左上角那个矩阵的所有战俘</a:t>
            </a: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都被赦免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3533632"/>
            <a:ext cx="7664145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剩下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3</a:t>
            </a:r>
            <a:r>
              <a:rPr sz="2100" spc="10">
                <a:solidFill>
                  <a:srgbClr val="2E75B6"/>
                </a:solidFill>
                <a:latin typeface="PHRHUB+DengXian Regular"/>
                <a:cs typeface="PHRHU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个小矩阵中，每一个矩阵继续分为</a:t>
            </a:r>
            <a:r>
              <a:rPr sz="2100" spc="4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PHRHUB+DengXian Regular"/>
                <a:cs typeface="PHRHU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个更小的矩阵，然后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通过</a:t>
            </a:r>
            <a:r>
              <a:rPr sz="2100">
                <a:solidFill>
                  <a:srgbClr val="ED7D31"/>
                </a:solidFill>
                <a:latin typeface="TGCMKE+DengXian Regular"/>
                <a:cs typeface="TGCMKE+DengXian Regular"/>
              </a:rPr>
              <a:t>同样方式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赦免战俘……直到矩阵无法再分下去为止。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48984" y="4504337"/>
            <a:ext cx="1627349" cy="460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0 0 0 0 0 0</a:t>
            </a:r>
            <a:r>
              <a:rPr sz="1400" spc="19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 marL="0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4798806"/>
            <a:ext cx="383900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给出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n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，请输出每名战俘的命运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48984" y="4931591"/>
            <a:ext cx="1627349" cy="1314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0 0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0 1 0 1 0 1</a:t>
            </a:r>
            <a:r>
              <a:rPr sz="1400" spc="19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 marL="0" marR="0">
              <a:lnSpc>
                <a:spcPts val="1643"/>
              </a:lnSpc>
              <a:spcBef>
                <a:spcPts val="3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  <a:r>
              <a:rPr sz="1400" spc="1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1 1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499" y="5271627"/>
            <a:ext cx="4654601" cy="788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其中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0</a:t>
            </a:r>
            <a:r>
              <a:rPr sz="2100" spc="10">
                <a:solidFill>
                  <a:srgbClr val="2E75B6"/>
                </a:solidFill>
                <a:latin typeface="PHRHUB+DengXian Regular"/>
                <a:cs typeface="PHRHU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代表被赦免，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1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代表不被赦免。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例如当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PHRHUB+DengXian Regular"/>
                <a:cs typeface="PHRHUB+DengXian Regular"/>
              </a:rPr>
              <a:t>n=3 </a:t>
            </a:r>
            <a:r>
              <a:rPr sz="2100">
                <a:solidFill>
                  <a:srgbClr val="2E75B6"/>
                </a:solidFill>
                <a:latin typeface="TGCMKE+DengXian Regular"/>
                <a:cs typeface="TGCMKE+DengXian Regular"/>
              </a:rPr>
              <a:t>时，输出如右边所示：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赦免战俘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887894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每次处理一个大矩阵，将这个矩阵分成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四部分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——左上角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不处理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右上角、左下角、右下角矩阵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使用相同方式处理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124"/>
            <a:ext cx="7605623" cy="638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函数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EKOTQ+DengXian Regular"/>
                <a:cs typeface="TEKOTQ+DengXian Regular"/>
              </a:rPr>
              <a:t>cal(x,y,n)</a:t>
            </a:r>
            <a:r>
              <a:rPr sz="2100" spc="15">
                <a:solidFill>
                  <a:srgbClr val="ED7D31"/>
                </a:solidFill>
                <a:latin typeface="TEKOTQ+DengXian Regular"/>
                <a:cs typeface="TEKOT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就是递归函数，</a:t>
            </a:r>
            <a:r>
              <a:rPr sz="2100">
                <a:solidFill>
                  <a:srgbClr val="2E75B6"/>
                </a:solidFill>
                <a:latin typeface="TEKOTQ+DengXian Regular"/>
                <a:cs typeface="TEKOTQ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KOTQ+DengXian Regular"/>
                <a:cs typeface="TEKOTQ+DengXian Regular"/>
              </a:rPr>
              <a:t>y</a:t>
            </a:r>
            <a:r>
              <a:rPr sz="2100" spc="13">
                <a:solidFill>
                  <a:srgbClr val="2E75B6"/>
                </a:solidFill>
                <a:latin typeface="TEKOTQ+DengXian Regular"/>
                <a:cs typeface="TEKOT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表示正处理的矩阵左上角坐</a:t>
            </a:r>
          </a:p>
          <a:p>
            <a:pPr marL="0" marR="0">
              <a:lnSpc>
                <a:spcPts val="2188"/>
              </a:lnSpc>
              <a:spcBef>
                <a:spcPts val="8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标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EKOTQ+DengXian Regular"/>
                <a:cs typeface="TEKOTQ+DengXian Regular"/>
              </a:rPr>
              <a:t>(x,y)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；</a:t>
            </a:r>
            <a:r>
              <a:rPr sz="2100">
                <a:solidFill>
                  <a:srgbClr val="2E75B6"/>
                </a:solidFill>
                <a:latin typeface="TEKOTQ+DengXian Regular"/>
                <a:cs typeface="TEKOTQ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表示这个矩阵的边长是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DSURT+Cambria Math"/>
                <a:cs typeface="IDSURT+Cambria Math"/>
              </a:rPr>
              <a:t>2</a:t>
            </a:r>
            <a:r>
              <a:rPr sz="2300" spc="109" baseline="36571">
                <a:solidFill>
                  <a:srgbClr val="2E75B6"/>
                </a:solidFill>
                <a:latin typeface="IDSURT+Cambria Math"/>
                <a:cs typeface="IDSURT+Cambria Math"/>
              </a:rPr>
              <a:t>푛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821542"/>
            <a:ext cx="4153204" cy="988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矩阵左上角坐标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EKOTQ+DengXian Regular"/>
                <a:cs typeface="TEKOTQ+DengXian Regular"/>
              </a:rPr>
              <a:t>(x,y)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，边长</a:t>
            </a:r>
            <a:r>
              <a:rPr sz="2100" spc="6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DSURT+Cambria Math"/>
                <a:cs typeface="IDSURT+Cambria Math"/>
              </a:rPr>
              <a:t>2</a:t>
            </a:r>
            <a:r>
              <a:rPr sz="2300" spc="111" baseline="36571">
                <a:solidFill>
                  <a:srgbClr val="2E75B6"/>
                </a:solidFill>
                <a:latin typeface="IDSURT+Cambria Math"/>
                <a:cs typeface="IDSURT+Cambria Math"/>
              </a:rPr>
              <a:t>푛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32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可求出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剩下三个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方块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左上角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坐标，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并且进行下一层的处理。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47158" y="4028586"/>
            <a:ext cx="961643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MODUUS+DengXian Regular"/>
                <a:cs typeface="MODUUS+DengXian Regular"/>
              </a:rPr>
              <a:t>注意</a:t>
            </a:r>
            <a:r>
              <a:rPr sz="1600" spc="4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TEKOTQ+DengXian Regular"/>
                <a:cs typeface="TEKOTQ+DengXian Regular"/>
              </a:rPr>
              <a:t>x </a:t>
            </a:r>
            <a:r>
              <a:rPr sz="1600">
                <a:solidFill>
                  <a:srgbClr val="2E75B6"/>
                </a:solidFill>
                <a:latin typeface="MODUUS+DengXian Regular"/>
                <a:cs typeface="MODUUS+DengXian Regular"/>
              </a:rPr>
              <a:t>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TEKOTQ+DengXian Regular"/>
                <a:cs typeface="TEKOTQ+DengXian Regular"/>
              </a:rPr>
              <a:t>y </a:t>
            </a:r>
            <a:r>
              <a:rPr sz="1600">
                <a:solidFill>
                  <a:srgbClr val="2E75B6"/>
                </a:solidFill>
                <a:latin typeface="MODUUS+DengXian Regular"/>
                <a:cs typeface="MODUUS+DengXian Regular"/>
              </a:rPr>
              <a:t>的方向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966199"/>
            <a:ext cx="716467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当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EKOTQ+DengXian Regular"/>
                <a:cs typeface="TEKOTQ+DengXian Regular"/>
              </a:rPr>
              <a:t>n=0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时矩阵无法再分割，那么这个战俘不能赦免，杀了。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5439216"/>
            <a:ext cx="7665771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当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EKOTQ+DengXian Regular"/>
                <a:cs typeface="TEKOTQ+DengXian Regular"/>
              </a:rPr>
              <a:t>n 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不是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EKOTQ+DengXian Regular"/>
                <a:cs typeface="TEKOTQ+DengXian Regular"/>
              </a:rPr>
              <a:t>0 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的时候，矩形可分割，确定好剩下三个矩形的左上角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坐标，</a:t>
            </a:r>
            <a:r>
              <a:rPr sz="2100">
                <a:solidFill>
                  <a:srgbClr val="ED7D31"/>
                </a:solidFill>
                <a:latin typeface="MODUUS+DengXian Regular"/>
                <a:cs typeface="MODUUS+DengXian Regular"/>
              </a:rPr>
              <a:t>继续递归</a:t>
            </a:r>
            <a:r>
              <a:rPr sz="2100">
                <a:solidFill>
                  <a:srgbClr val="2E75B6"/>
                </a:solidFill>
                <a:latin typeface="MODUUS+DengXian Regular"/>
                <a:cs typeface="MODUUS+DengXian Regular"/>
              </a:rPr>
              <a:t>执行下去。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赦免战俘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63998"/>
            <a:ext cx="8124114" cy="820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需要定义</a:t>
            </a:r>
            <a:r>
              <a:rPr sz="2100">
                <a:solidFill>
                  <a:srgbClr val="ED7D31"/>
                </a:solidFill>
                <a:latin typeface="LWBGMJ+DengXian Regular"/>
                <a:cs typeface="LWBGMJ+DengXian Regular"/>
              </a:rPr>
              <a:t>足够大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的数组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SDVTN+DengXian Regular"/>
                <a:cs typeface="ISDVTN+DengXian Regular"/>
              </a:rPr>
              <a:t>a 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记录每名战俘是否赦免，</a:t>
            </a:r>
            <a:r>
              <a:rPr sz="2100" spc="-13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BRVLP+Cambria Math"/>
                <a:cs typeface="KBRVLP+Cambria Math"/>
              </a:rPr>
              <a:t>2</a:t>
            </a:r>
            <a:r>
              <a:rPr sz="2300" baseline="36571">
                <a:solidFill>
                  <a:srgbClr val="2E75B6"/>
                </a:solidFill>
                <a:latin typeface="KBRVLP+Cambria Math"/>
                <a:cs typeface="KBRVLP+Cambria Math"/>
              </a:rPr>
              <a:t>푛</a:t>
            </a:r>
            <a:r>
              <a:rPr sz="2300" spc="-81" baseline="3657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不超过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SDVTN+DengXian Regular"/>
                <a:cs typeface="ISDVTN+DengXian Regular"/>
              </a:rPr>
              <a:t>1024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1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这个数组可以定义在函数外面作为</a:t>
            </a:r>
            <a:r>
              <a:rPr sz="2100">
                <a:solidFill>
                  <a:srgbClr val="ED7D31"/>
                </a:solidFill>
                <a:latin typeface="LWBGMJ+DengXian Regular"/>
                <a:cs typeface="LWBGMJ+DengXian Regular"/>
              </a:rPr>
              <a:t>全局变量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，自动初始化为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SDVTN+DengXian Regular"/>
                <a:cs typeface="ISDVTN+DengXian Regular"/>
              </a:rPr>
              <a:t>0</a:t>
            </a:r>
            <a:r>
              <a:rPr sz="2100">
                <a:solidFill>
                  <a:srgbClr val="2E75B6"/>
                </a:solidFill>
                <a:latin typeface="LWBGMJ+DengXian Regular"/>
                <a:cs typeface="LWBGMJ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5412" y="2727252"/>
            <a:ext cx="1825056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&lt;cstdio&gt;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5412" y="2940612"/>
            <a:ext cx="2120712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73142" y="3014617"/>
            <a:ext cx="2102910" cy="737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ED7D31"/>
                </a:solidFill>
                <a:latin typeface="ISDVTN+DengXian Regular"/>
                <a:cs typeface="ISDVTN+DengXian Regular"/>
              </a:rPr>
              <a:t>1&lt;&lt;n-1</a:t>
            </a:r>
            <a:r>
              <a:rPr sz="1600" spc="-21">
                <a:solidFill>
                  <a:srgbClr val="ED7D31"/>
                </a:solidFill>
                <a:latin typeface="ISDVTN+DengXian Regular"/>
                <a:cs typeface="ISDVTN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LWBGMJ+DengXian Regular"/>
                <a:cs typeface="LWBGMJ+DengXian Regular"/>
              </a:rPr>
              <a:t>就是</a:t>
            </a:r>
            <a:r>
              <a:rPr sz="1600" spc="4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ED7D31"/>
                </a:solidFill>
                <a:latin typeface="ISDVTN+DengXian Regular"/>
                <a:cs typeface="ISDVTN+DengXian Regular"/>
              </a:rPr>
              <a:t>2^n</a:t>
            </a:r>
            <a:r>
              <a:rPr sz="1600">
                <a:solidFill>
                  <a:srgbClr val="2E75B6"/>
                </a:solidFill>
                <a:latin typeface="LWBGMJ+DengXian Regular"/>
                <a:cs typeface="LWBGMJ+DengXian Regular"/>
              </a:rPr>
              <a:t>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ED7D31"/>
                </a:solidFill>
                <a:latin typeface="ISDVTN+DengXian Regular"/>
                <a:cs typeface="ISDVTN+DengXian Regular"/>
              </a:rPr>
              <a:t>&lt;&lt; </a:t>
            </a:r>
            <a:r>
              <a:rPr sz="1600">
                <a:solidFill>
                  <a:srgbClr val="2E75B6"/>
                </a:solidFill>
                <a:latin typeface="LWBGMJ+DengXian Regular"/>
                <a:cs typeface="LWBGMJ+DengXian Regular"/>
              </a:rPr>
              <a:t>叫做左移运算符，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WBGMJ+DengXian Regular"/>
                <a:cs typeface="LWBGMJ+DengXian Regular"/>
              </a:rPr>
              <a:t>优先级很低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45412" y="3153972"/>
            <a:ext cx="3204531" cy="887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 spc="13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1050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][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1050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],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cal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13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</a:t>
            </a:r>
            <a:r>
              <a:rPr sz="1400" spc="21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545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545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  <a:r>
              <a:rPr sz="1400" spc="2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38554" y="3964985"/>
            <a:ext cx="5315203" cy="72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cal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5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 (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21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sz="1400" spc="2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EPDLVN+Resource Han Rounded CN Regular"/>
                <a:cs typeface="EPDLVN+Resource Han Rounded CN Regular"/>
              </a:rPr>
              <a:t>右上方矩阵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cal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5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 (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21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23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EPDLVN+Resource Han Rounded CN Regular"/>
                <a:cs typeface="EPDLVN+Resource Han Rounded CN Regular"/>
              </a:rPr>
              <a:t>左下角矩阵</a:t>
            </a:r>
          </a:p>
          <a:p>
            <a:pPr marL="0" marR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cal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5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 (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21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1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 (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21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),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22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EPDLVN+Resource Han Rounded CN Regular"/>
                <a:cs typeface="EPDLVN+Resource Han Rounded CN Regular"/>
              </a:rPr>
              <a:t>右下角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1958" y="4647873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45412" y="486148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45412" y="5074847"/>
            <a:ext cx="133280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441958" y="5288207"/>
            <a:ext cx="3794369" cy="460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3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cal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3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19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38554" y="5714952"/>
            <a:ext cx="3302117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3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21">
                <a:solidFill>
                  <a:srgbClr val="00108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 spc="11">
                <a:solidFill>
                  <a:srgbClr val="098658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45412" y="5928032"/>
            <a:ext cx="6256128" cy="67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590118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"%d%c"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==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(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?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'</a:t>
            </a:r>
            <a:r>
              <a:rPr sz="1400">
                <a:solidFill>
                  <a:srgbClr val="EE0000"/>
                </a:solidFill>
                <a:latin typeface="Consolas"/>
                <a:cs typeface="Consolas"/>
              </a:rPr>
              <a:t>\n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'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'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'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196545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3512315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 spc="10">
                <a:solidFill>
                  <a:srgbClr val="1F4E79"/>
                </a:solidFill>
                <a:latin typeface="DengXian Light"/>
                <a:cs typeface="DengXian Light"/>
              </a:rPr>
              <a:t>结构体的使用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7687335" cy="52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HNDGLG+DengXian Regular"/>
                <a:cs typeface="HNDGLG+DengXian Regular"/>
              </a:rPr>
              <a:t>为什么</a:t>
            </a:r>
            <a:r>
              <a:rPr sz="1800" spc="44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898989"/>
                </a:solidFill>
                <a:latin typeface="LOCSRL+DengXian Regular"/>
                <a:cs typeface="LOCSRL+DengXian Regular"/>
              </a:rPr>
              <a:t>string</a:t>
            </a:r>
            <a:r>
              <a:rPr sz="1800" spc="-15">
                <a:solidFill>
                  <a:srgbClr val="898989"/>
                </a:solidFill>
                <a:latin typeface="LOCSRL+DengXian Regular"/>
                <a:cs typeface="LOCSRL+DengXian Regular"/>
              </a:rPr>
              <a:t> </a:t>
            </a:r>
            <a:r>
              <a:rPr sz="1800">
                <a:solidFill>
                  <a:srgbClr val="898989"/>
                </a:solidFill>
                <a:latin typeface="HNDGLG+DengXian Regular"/>
                <a:cs typeface="HNDGLG+DengXian Regular"/>
              </a:rPr>
              <a:t>类型使用起来这么方便呢？这么复杂的东西竟然可以直接赋值</a:t>
            </a:r>
          </a:p>
          <a:p>
            <a:pPr marL="0" marR="0">
              <a:lnSpc>
                <a:spcPts val="1875"/>
              </a:lnSpc>
              <a:spcBef>
                <a:spcPts val="18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HNDGLG+DengXian Regular"/>
                <a:cs typeface="HNDGLG+DengXian Regular"/>
              </a:rPr>
              <a:t>和拷贝等操作！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84575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HNDGLG+DengXian Regular"/>
                <a:cs typeface="HNDGLG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LOCSRL+DengXian Regular"/>
                <a:cs typeface="LOCSRL+DengXian Regular"/>
              </a:rPr>
              <a:t>P108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本章知识导图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结构体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305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存储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批量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数据，比如说某位考生的信息，可以考虑使用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数组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但数组只能存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同样数据类型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的信息，不能同时存姓名、成绩等。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71262" y="2875881"/>
            <a:ext cx="463402" cy="224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4472C4"/>
                </a:solidFill>
                <a:latin typeface="DengXian"/>
                <a:cs typeface="DengXian"/>
              </a:rPr>
              <a:t>a[0]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18225" y="2875881"/>
            <a:ext cx="2060517" cy="8644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25552" marR="0">
              <a:lnSpc>
                <a:spcPts val="146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4472C4"/>
                </a:solidFill>
                <a:latin typeface="DengXian"/>
                <a:cs typeface="DengXian"/>
              </a:rPr>
              <a:t>a[1]</a:t>
            </a:r>
          </a:p>
          <a:p>
            <a:pPr marL="0" marR="0">
              <a:lnSpc>
                <a:spcPts val="1462"/>
              </a:lnSpc>
              <a:spcBef>
                <a:spcPts val="168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no:</a:t>
            </a:r>
            <a:r>
              <a:rPr sz="1400" spc="15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41919</a:t>
            </a:r>
          </a:p>
          <a:p>
            <a:pPr marL="39623" marR="0">
              <a:lnSpc>
                <a:spcPts val="1462"/>
              </a:lnSpc>
              <a:spcBef>
                <a:spcPts val="21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name:</a:t>
            </a:r>
            <a:r>
              <a:rPr sz="1400" spc="14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cz</a:t>
            </a:r>
            <a:r>
              <a:rPr sz="1400" spc="1083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name:</a:t>
            </a:r>
            <a:r>
              <a:rPr sz="1400" spc="14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bfqwq</a:t>
            </a:r>
          </a:p>
          <a:p>
            <a:pPr marL="33528" marR="0">
              <a:lnSpc>
                <a:spcPts val="1462"/>
              </a:lnSpc>
              <a:spcBef>
                <a:spcPts val="21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age: 17.2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9531" y="2875881"/>
            <a:ext cx="863109" cy="437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01167" marR="0">
              <a:lnSpc>
                <a:spcPts val="1465"/>
              </a:lnSpc>
              <a:spcBef>
                <a:spcPct val="0"/>
              </a:spcBef>
              <a:spcAft>
                <a:spcPct val="0"/>
              </a:spcAft>
            </a:pPr>
            <a:r>
              <a:rPr sz="1400" b="1">
                <a:solidFill>
                  <a:srgbClr val="4472C4"/>
                </a:solidFill>
                <a:latin typeface="DengXian"/>
                <a:cs typeface="DengXian"/>
              </a:rPr>
              <a:t>a[2]</a:t>
            </a:r>
          </a:p>
          <a:p>
            <a:pPr marL="0" marR="0">
              <a:lnSpc>
                <a:spcPts val="1462"/>
              </a:lnSpc>
              <a:spcBef>
                <a:spcPts val="168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no:81028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89429" y="2913077"/>
            <a:ext cx="655464" cy="57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FFFFFF"/>
                </a:solidFill>
                <a:latin typeface="DengXian"/>
                <a:cs typeface="DengXian"/>
              </a:rPr>
              <a:t>a[x][0]</a:t>
            </a:r>
          </a:p>
          <a:p>
            <a:pPr marL="114300" marR="0">
              <a:lnSpc>
                <a:spcPts val="1412"/>
              </a:lnSpc>
              <a:spcBef>
                <a:spcPts val="138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94737" y="2913077"/>
            <a:ext cx="655464" cy="57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FFFFFF"/>
                </a:solidFill>
                <a:latin typeface="DengXian"/>
                <a:cs typeface="DengXian"/>
              </a:rPr>
              <a:t>a[x][1]</a:t>
            </a:r>
          </a:p>
          <a:p>
            <a:pPr marL="114300" marR="0">
              <a:lnSpc>
                <a:spcPts val="1412"/>
              </a:lnSpc>
              <a:spcBef>
                <a:spcPts val="138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129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0044" y="2913077"/>
            <a:ext cx="655464" cy="573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5"/>
              </a:lnSpc>
              <a:spcBef>
                <a:spcPct val="0"/>
              </a:spcBef>
              <a:spcAft>
                <a:spcPct val="0"/>
              </a:spcAft>
            </a:pPr>
            <a:r>
              <a:rPr sz="1350" b="1">
                <a:solidFill>
                  <a:srgbClr val="FFFFFF"/>
                </a:solidFill>
                <a:latin typeface="DengXian"/>
                <a:cs typeface="DengXian"/>
              </a:rPr>
              <a:t>a[x][2]</a:t>
            </a:r>
          </a:p>
          <a:p>
            <a:pPr marL="114300" marR="0">
              <a:lnSpc>
                <a:spcPts val="1412"/>
              </a:lnSpc>
              <a:spcBef>
                <a:spcPts val="138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135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36566" y="3089742"/>
            <a:ext cx="931580" cy="863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9144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no:</a:t>
            </a:r>
            <a:r>
              <a:rPr sz="1400" spc="15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11451</a:t>
            </a:r>
          </a:p>
          <a:p>
            <a:pPr marL="4572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name:</a:t>
            </a:r>
            <a:r>
              <a:rPr sz="1400" spc="14">
                <a:solidFill>
                  <a:srgbClr val="4472C4"/>
                </a:solidFill>
                <a:latin typeface="DAMQVQ+DengXian Regular"/>
                <a:cs typeface="DAMQVQ+DengXian Regular"/>
              </a:rPr>
              <a:t> </a:t>
            </a: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kkk</a:t>
            </a:r>
          </a:p>
          <a:p>
            <a:pPr marL="42672" marR="0">
              <a:lnSpc>
                <a:spcPts val="1462"/>
              </a:lnSpc>
              <a:spcBef>
                <a:spcPts val="21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age: 25.8</a:t>
            </a:r>
          </a:p>
          <a:p>
            <a:pPr marL="0" marR="0">
              <a:lnSpc>
                <a:spcPts val="1462"/>
              </a:lnSpc>
              <a:spcBef>
                <a:spcPts val="21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score: 114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96975" y="3268797"/>
            <a:ext cx="430865" cy="928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a[0]</a:t>
            </a:r>
          </a:p>
          <a:p>
            <a:pPr marL="0" marR="0">
              <a:lnSpc>
                <a:spcPts val="1412"/>
              </a:lnSpc>
              <a:spcBef>
                <a:spcPts val="1385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a[1]</a:t>
            </a:r>
          </a:p>
          <a:p>
            <a:pPr marL="0" marR="0">
              <a:lnSpc>
                <a:spcPts val="1412"/>
              </a:lnSpc>
              <a:spcBef>
                <a:spcPts val="1386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a[2]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038853" y="3311162"/>
            <a:ext cx="760476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4472C4"/>
                </a:solidFill>
                <a:latin typeface="VIOTMA+DengXian Regular"/>
                <a:cs typeface="VIOTMA+DengXian Regular"/>
              </a:rPr>
              <a:t>←数组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8675" y="3516462"/>
            <a:ext cx="846170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age: 16.9</a:t>
            </a:r>
          </a:p>
          <a:p>
            <a:pPr marL="4571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score: 81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9450" y="3624143"/>
            <a:ext cx="33457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96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754757" y="3624143"/>
            <a:ext cx="33457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70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60064" y="3624143"/>
            <a:ext cx="33457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92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109081" y="3729822"/>
            <a:ext cx="931579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4472C4"/>
                </a:solidFill>
                <a:latin typeface="DAMQVQ+DengXian Regular"/>
                <a:cs typeface="DAMQVQ+DengXian Regular"/>
              </a:rPr>
              <a:t>score: 145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038853" y="3798595"/>
            <a:ext cx="964387" cy="249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4472C4"/>
                </a:solidFill>
                <a:latin typeface="VIOTMA+DengXian Regular"/>
                <a:cs typeface="VIOTMA+DengXian Regular"/>
              </a:rPr>
              <a:t>结构体→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03729" y="3979616"/>
            <a:ext cx="42601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124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709037" y="3979616"/>
            <a:ext cx="42601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148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514344" y="3979616"/>
            <a:ext cx="426011" cy="2175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2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000000"/>
                </a:solidFill>
                <a:latin typeface="DAMQVQ+DengXian Regular"/>
                <a:cs typeface="DAMQVQ+DengXian Regular"/>
              </a:rPr>
              <a:t>146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7499" y="4631166"/>
            <a:ext cx="7628532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而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AMQVQ+DengXian Regular"/>
                <a:cs typeface="DAMQVQ+DengXian Regular"/>
              </a:rPr>
              <a:t>string</a:t>
            </a:r>
            <a:r>
              <a:rPr sz="2100" spc="-10">
                <a:solidFill>
                  <a:srgbClr val="ED7D31"/>
                </a:solidFill>
                <a:latin typeface="DAMQVQ+DengXian Regular"/>
                <a:cs typeface="DAMQV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类型字符串可存很多信息（字符数组数据、长度等），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作为一个整体处理，可以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赋值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，可以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作为参数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直接传递给函数。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17499" y="5423976"/>
            <a:ext cx="682020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本节介绍的</a:t>
            </a:r>
            <a:r>
              <a:rPr sz="2100">
                <a:solidFill>
                  <a:srgbClr val="ED7D31"/>
                </a:solidFill>
                <a:latin typeface="VIOTMA+DengXian Regular"/>
                <a:cs typeface="VIOTMA+DengXian Regular"/>
              </a:rPr>
              <a:t>结构体</a:t>
            </a:r>
            <a:r>
              <a:rPr sz="2100">
                <a:solidFill>
                  <a:srgbClr val="2E75B6"/>
                </a:solidFill>
                <a:latin typeface="VIOTMA+DengXian Regular"/>
                <a:cs typeface="VIOTMA+DengXian Regular"/>
              </a:rPr>
              <a:t>可将一些不同类型的信息聚合成整体。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结构体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81265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TUDBQ+DengXian Regular"/>
                <a:cs typeface="NTUDBQ+DengXian Regular"/>
              </a:rPr>
              <a:t>C++ 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的</a:t>
            </a:r>
            <a:r>
              <a:rPr sz="2100">
                <a:solidFill>
                  <a:srgbClr val="ED7D31"/>
                </a:solidFill>
                <a:latin typeface="EUFKDE+DengXian Regular"/>
                <a:cs typeface="EUFKDE+DengXian Regular"/>
              </a:rPr>
              <a:t>结构体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是由一系列有相同或不同类型的数据构成的数据集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合。例如一名学生有姓名（字符串），有成绩（整数）。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124"/>
            <a:ext cx="6827518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结构体可以认为是一种</a:t>
            </a:r>
            <a:r>
              <a:rPr sz="2100">
                <a:solidFill>
                  <a:srgbClr val="ED7D31"/>
                </a:solidFill>
                <a:latin typeface="EUFKDE+DengXian Regular"/>
                <a:cs typeface="EUFKDE+DengXian Regular"/>
              </a:rPr>
              <a:t>变量类型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，定义的一般形式如下：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6394" y="3022772"/>
            <a:ext cx="1571996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400" spc="46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KKGTTG+Resource Han Rounded CN Regular"/>
                <a:cs typeface="KKGTTG+Resource Han Rounded CN Regular"/>
              </a:rPr>
              <a:t>类型名</a:t>
            </a:r>
            <a:r>
              <a:rPr sz="1400" spc="419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6394" y="3236132"/>
            <a:ext cx="2166524" cy="72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595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KKGTTG+Resource Han Rounded CN Regular"/>
                <a:cs typeface="KKGTTG+Resource Han Rounded CN Regular"/>
              </a:rPr>
              <a:t>数据类型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KKGTTG+Resource Han Rounded CN Regular"/>
                <a:cs typeface="KKGTTG+Resource Han Rounded CN Regular"/>
              </a:rPr>
              <a:t>成员变量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595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KKGTTG+Resource Han Rounded CN Regular"/>
                <a:cs typeface="KKGTTG+Resource Han Rounded CN Regular"/>
              </a:rPr>
              <a:t>数据类型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KKGTTG+Resource Han Rounded CN Regular"/>
                <a:cs typeface="KKGTTG+Resource Han Rounded CN Regular"/>
              </a:rPr>
              <a:t>成员变量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8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KKGTTG+Resource Han Rounded CN Regular"/>
                <a:cs typeface="KKGTTG+Resource Han Rounded CN Regular"/>
              </a:rPr>
              <a:t>结构体变量名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6394" y="3876593"/>
            <a:ext cx="2231136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KKGTTG+Resource Han Rounded CN Regular"/>
                <a:cs typeface="KKGTTG+Resource Han Rounded CN Regular"/>
              </a:rPr>
              <a:t>结构体变量名是可选的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36394" y="4303313"/>
            <a:ext cx="3708898" cy="509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400" spc="46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KKGTTG+Resource Han Rounded CN Regular"/>
                <a:cs typeface="KKGTTG+Resource Han Rounded CN Regular"/>
              </a:rPr>
              <a:t>已经定义过的类型名</a:t>
            </a:r>
            <a:r>
              <a:rPr sz="1400" spc="396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KKGTTG+Resource Han Rounded CN Regular"/>
                <a:cs typeface="KKGTTG+Resource Han Rounded CN Regular"/>
              </a:rPr>
              <a:t>结构体变量名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7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//"struct"</a:t>
            </a:r>
            <a:r>
              <a:rPr sz="1400" spc="478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KKGTTG+Resource Han Rounded CN Regular"/>
                <a:cs typeface="KKGTTG+Resource Han Rounded CN Regular"/>
              </a:rPr>
              <a:t>也可以不加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950959"/>
            <a:ext cx="629350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可以在定义结构体时同时定义变量，也可之后定义。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499" y="5423976"/>
            <a:ext cx="788789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结构体可以</a:t>
            </a:r>
            <a:r>
              <a:rPr sz="2100">
                <a:solidFill>
                  <a:srgbClr val="ED7D31"/>
                </a:solidFill>
                <a:latin typeface="EUFKDE+DengXian Regular"/>
                <a:cs typeface="EUFKDE+DengXian Regular"/>
              </a:rPr>
              <a:t>定义为数组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，可以</a:t>
            </a:r>
            <a:r>
              <a:rPr sz="2100">
                <a:solidFill>
                  <a:srgbClr val="ED7D31"/>
                </a:solidFill>
                <a:latin typeface="EUFKDE+DengXian Regular"/>
                <a:cs typeface="EUFKDE+DengXian Regular"/>
              </a:rPr>
              <a:t>整体赋值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，也可以访问</a:t>
            </a:r>
            <a:r>
              <a:rPr sz="2100">
                <a:solidFill>
                  <a:srgbClr val="ED7D31"/>
                </a:solidFill>
                <a:latin typeface="EUFKDE+DengXian Regular"/>
                <a:cs typeface="EUFKDE+DengXian Regular"/>
              </a:rPr>
              <a:t>结构体成员</a:t>
            </a:r>
            <a:r>
              <a:rPr sz="2100">
                <a:solidFill>
                  <a:srgbClr val="2E75B6"/>
                </a:solidFill>
                <a:latin typeface="EUFKDE+DengXian Regular"/>
                <a:cs typeface="EUFKDE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最厉害的学生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6825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NGTHPL+DengXian Regular"/>
                <a:cs typeface="NGTHPL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NOMDK+DengXian Regular"/>
                <a:cs typeface="TNOMDK+DengXian Regular"/>
              </a:rPr>
              <a:t>7.9</a:t>
            </a:r>
            <a:r>
              <a:rPr sz="2100">
                <a:solidFill>
                  <a:srgbClr val="ED7D31"/>
                </a:solidFill>
                <a:latin typeface="NGTHPL+DengXian Regular"/>
                <a:cs typeface="NGTHPL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NOMDK+DengXian Regular"/>
                <a:cs typeface="TNOMDK+DengXian Regular"/>
              </a:rPr>
              <a:t>P5740</a:t>
            </a:r>
            <a:r>
              <a:rPr sz="2100">
                <a:solidFill>
                  <a:srgbClr val="ED7D31"/>
                </a:solidFill>
                <a:latin typeface="NGTHPL+DengXian Regular"/>
                <a:cs typeface="NGTHPL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18291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有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5">
                <a:solidFill>
                  <a:srgbClr val="2E75B6"/>
                </a:solidFill>
                <a:latin typeface="QUCPES+Cambria Math"/>
                <a:cs typeface="QUCPES+Cambria Math"/>
              </a:rPr>
              <a:t>푁(푁</a:t>
            </a:r>
            <a:r>
              <a:rPr sz="2100" spc="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UCPES+Cambria Math"/>
                <a:cs typeface="QUCPES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UCPES+Cambria Math"/>
                <a:cs typeface="QUCPES+Cambria Math"/>
              </a:rPr>
              <a:t>1000)</a:t>
            </a:r>
            <a:r>
              <a:rPr sz="2100" spc="-6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名同学参加考试，获得了每名同学的信息：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7641641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姓名（不超过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NOMDK+DengXian Regular"/>
                <a:cs typeface="TNOMDK+DengXian Regular"/>
              </a:rPr>
              <a:t>8</a:t>
            </a:r>
            <a:r>
              <a:rPr sz="2100" spc="10">
                <a:solidFill>
                  <a:srgbClr val="2E75B6"/>
                </a:solidFill>
                <a:latin typeface="TNOMDK+DengXian Regular"/>
                <a:cs typeface="TNOMD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个字符的字符串，没有空格）、语文、数学、英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语成绩（均为不超过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NOMDK+DengXian Regular"/>
                <a:cs typeface="TNOMDK+DengXian Regular"/>
              </a:rPr>
              <a:t>150</a:t>
            </a:r>
            <a:r>
              <a:rPr sz="2100" spc="25">
                <a:solidFill>
                  <a:srgbClr val="2E75B6"/>
                </a:solidFill>
                <a:latin typeface="TNOMDK+DengXian Regular"/>
                <a:cs typeface="TNOMDK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的自然数）。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533632"/>
            <a:ext cx="7353300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总分最高的学生就是最厉害的，请输出最厉害的学生各项信息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（姓名、各科成绩）。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326366"/>
            <a:ext cx="575365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如果有多个总分相同的学生，输出</a:t>
            </a:r>
            <a:r>
              <a:rPr sz="2100">
                <a:solidFill>
                  <a:srgbClr val="ED7D31"/>
                </a:solidFill>
                <a:latin typeface="NGTHPL+DengXian Regular"/>
                <a:cs typeface="NGTHPL+DengXian Regular"/>
              </a:rPr>
              <a:t>靠前</a:t>
            </a:r>
            <a:r>
              <a:rPr sz="2100">
                <a:solidFill>
                  <a:srgbClr val="2E75B6"/>
                </a:solidFill>
                <a:latin typeface="NGTHPL+DengXian Regular"/>
                <a:cs typeface="NGTHPL+DengXian Regular"/>
              </a:rPr>
              <a:t>的那位。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8083" y="4852089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3582" y="4852089"/>
            <a:ext cx="1626972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senpai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114 51 4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8083" y="5065449"/>
            <a:ext cx="1626972" cy="673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senpai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114 51 4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lxl 114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10 23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fafa 51 42 60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最厉害的学生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631045"/>
            <a:ext cx="655350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学生信息使用</a:t>
            </a:r>
            <a:r>
              <a:rPr sz="2100">
                <a:solidFill>
                  <a:srgbClr val="ED7D31"/>
                </a:solidFill>
                <a:latin typeface="SAFOLF+DengXian Regular"/>
                <a:cs typeface="SAFOLF+DengXian Regular"/>
              </a:rPr>
              <a:t>结构体</a:t>
            </a: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存储。可用于存储一名学生信息。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03485"/>
            <a:ext cx="7628532" cy="6361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每次比较当前总分最大的答案，和枚举到的学生的总分。如果后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者更大，就把当前学生的结构体</a:t>
            </a:r>
            <a:r>
              <a:rPr sz="2100">
                <a:solidFill>
                  <a:srgbClr val="ED7D31"/>
                </a:solidFill>
                <a:latin typeface="SAFOLF+DengXian Regular"/>
                <a:cs typeface="SAFOLF+DengXian Regular"/>
              </a:rPr>
              <a:t>赋值</a:t>
            </a: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给答案的结构体，</a:t>
            </a:r>
            <a:r>
              <a:rPr sz="2100">
                <a:solidFill>
                  <a:srgbClr val="ED7D31"/>
                </a:solidFill>
                <a:latin typeface="SAFOLF+DengXian Regular"/>
                <a:cs typeface="SAFOLF+DengXian Regular"/>
              </a:rPr>
              <a:t>打擂台</a:t>
            </a:r>
            <a:r>
              <a:rPr sz="2100">
                <a:solidFill>
                  <a:srgbClr val="2E75B6"/>
                </a:solidFill>
                <a:latin typeface="SAFOLF+DengXian Regular"/>
                <a:cs typeface="SAFOLF+DengXian Regular"/>
              </a:rPr>
              <a:t>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850442"/>
            <a:ext cx="2120687" cy="886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&lt;string&gt;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struct</a:t>
            </a:r>
            <a:r>
              <a:rPr sz="1400" spc="15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highlight>
                  <a:srgbClr val="FFFF00"/>
                </a:highlight>
                <a:latin typeface="Consolas"/>
                <a:cs typeface="Consolas"/>
              </a:rPr>
              <a:t>student</a:t>
            </a:r>
            <a:r>
              <a:rPr sz="1400" spc="14">
                <a:solidFill>
                  <a:srgbClr val="267F99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83173" y="3121297"/>
            <a:ext cx="2274113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ED7D31"/>
                </a:solidFill>
                <a:latin typeface="LEMOLN+DengXian Regular"/>
                <a:cs typeface="LEMOLN+DengXian Regular"/>
              </a:rPr>
              <a:t>a.name </a:t>
            </a: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可以访问</a:t>
            </a:r>
            <a:r>
              <a:rPr sz="16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LEMOLN+DengXian Regular"/>
                <a:cs typeface="LEMOLN+DengXian Regular"/>
              </a:rPr>
              <a:t>a </a:t>
            </a: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结构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体变量的</a:t>
            </a:r>
            <a:r>
              <a:rPr sz="16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LEMOLN+DengXian Regular"/>
                <a:cs typeface="LEMOLN+DengXian Regular"/>
              </a:rPr>
              <a:t>name </a:t>
            </a: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成员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703602"/>
            <a:ext cx="3000035" cy="6741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596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string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name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  <a:p>
            <a:pPr marL="196596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23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69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33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}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67912" y="3874688"/>
            <a:ext cx="3024754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JGSEBJ+Resource Han Rounded CN Regular"/>
                <a:cs typeface="JGSEBJ+Resource Han Rounded CN Regular"/>
              </a:rPr>
              <a:t>开一个结构体记录每个学生的信息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344216"/>
            <a:ext cx="1332525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{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62826" y="4459878"/>
            <a:ext cx="1571244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结构体变量可以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SAFOLF+DengXian Regular"/>
                <a:cs typeface="SAFOLF+DengXian Regular"/>
              </a:rPr>
              <a:t>直接整体赋值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4095" y="4557576"/>
            <a:ext cx="5271049" cy="673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cin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&gt;&gt;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2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10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596" marR="0">
              <a:lnSpc>
                <a:spcPts val="1643"/>
              </a:lnSpc>
              <a:spcBef>
                <a:spcPts val="8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&gt;&gt;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name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0691" y="5198037"/>
            <a:ext cx="665065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23">
                <a:solidFill>
                  <a:srgbClr val="AF00DB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400" spc="23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07338" y="5368589"/>
            <a:ext cx="6040986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ans</a:t>
            </a:r>
            <a:r>
              <a:rPr sz="1400" spc="34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=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JGSEBJ+Resource Han Rounded CN Regular"/>
                <a:cs typeface="JGSEBJ+Resource Han Rounded CN Regular"/>
              </a:rPr>
              <a:t>比较两个结构体的大小，如果这个更大那就用这个来更新答案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14095" y="5624732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14095" y="5838092"/>
            <a:ext cx="7438812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1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21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12">
                <a:solidFill>
                  <a:srgbClr val="A31515"/>
                </a:solidFill>
                <a:latin typeface="Consolas"/>
                <a:cs typeface="Consolas"/>
              </a:rPr>
              <a:t> </a:t>
            </a:r>
            <a:r>
              <a:rPr sz="1400" spc="1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&lt;&lt;endl;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" y="6265117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463038" y="748134"/>
            <a:ext cx="436689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旗鼓相当的对手</a:t>
            </a:r>
            <a:r>
              <a:rPr sz="3000" spc="5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-</a:t>
            </a:r>
            <a:r>
              <a:rPr sz="3000" spc="78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加强版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282427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MTBTT+DengXian Regular"/>
                <a:cs typeface="CMTBTT+DengXian Regular"/>
              </a:rPr>
              <a:t>7.10</a:t>
            </a: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（洛谷</a:t>
            </a:r>
            <a:r>
              <a:rPr sz="2100" spc="8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MTBTT+DengXian Regular"/>
                <a:cs typeface="CMTBTT+DengXian Regular"/>
              </a:rPr>
              <a:t>P5741</a:t>
            </a: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9855"/>
            <a:ext cx="719841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现有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5">
                <a:solidFill>
                  <a:srgbClr val="2E75B6"/>
                </a:solidFill>
                <a:latin typeface="QPCAUI+Cambria Math"/>
                <a:cs typeface="QPCAUI+Cambria Math"/>
              </a:rPr>
              <a:t>푁(푁</a:t>
            </a:r>
            <a:r>
              <a:rPr sz="2100" spc="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PCAUI+Cambria Math"/>
                <a:cs typeface="QPCAUI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PCAUI+Cambria Math"/>
                <a:cs typeface="QPCAUI+Cambria Math"/>
              </a:rPr>
              <a:t>1000)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名同学参加考试，知道每名同学的信息：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7641641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姓名（不超过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MTBTT+DengXian Regular"/>
                <a:cs typeface="CMTBTT+DengXian Regular"/>
              </a:rPr>
              <a:t>8</a:t>
            </a:r>
            <a:r>
              <a:rPr sz="2100" spc="10">
                <a:solidFill>
                  <a:srgbClr val="2E75B6"/>
                </a:solidFill>
                <a:latin typeface="CMTBTT+DengXian Regular"/>
                <a:cs typeface="CMTBTT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个字符的字符串，没有空格）、语文、数学、英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语成绩（均为不超过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MTBTT+DengXian Regular"/>
                <a:cs typeface="CMTBTT+DengXian Regular"/>
              </a:rPr>
              <a:t>150</a:t>
            </a:r>
            <a:r>
              <a:rPr sz="2100" spc="25">
                <a:solidFill>
                  <a:srgbClr val="2E75B6"/>
                </a:solidFill>
                <a:latin typeface="CMTBTT+DengXian Regular"/>
                <a:cs typeface="CMTBTT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的自然数）。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533632"/>
            <a:ext cx="7715733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如果某对学生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MTBTT+DengXian Regular"/>
                <a:cs typeface="CMTBTT+DengXian Regular"/>
              </a:rPr>
              <a:t>&lt;i,j&gt;</a:t>
            </a:r>
            <a:r>
              <a:rPr sz="2100" spc="17">
                <a:solidFill>
                  <a:srgbClr val="2E75B6"/>
                </a:solidFill>
                <a:latin typeface="CMTBTT+DengXian Regular"/>
                <a:cs typeface="CMTBTT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的</a:t>
            </a: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每一科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成绩的</a:t>
            </a: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分差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都不大于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MTBTT+DengXian Regular"/>
                <a:cs typeface="CMTBTT+DengXian Regular"/>
              </a:rPr>
              <a:t>5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，且</a:t>
            </a:r>
            <a:r>
              <a:rPr sz="2100">
                <a:solidFill>
                  <a:srgbClr val="ED7D31"/>
                </a:solidFill>
                <a:latin typeface="HFGJGN+DengXian Regular"/>
                <a:cs typeface="HFGJGN+DengXian Regular"/>
              </a:rPr>
              <a:t>总分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分差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不大于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MTBTT+DengXian Regular"/>
                <a:cs typeface="CMTBTT+DengXian Regular"/>
              </a:rPr>
              <a:t>10</a:t>
            </a: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，那么这对学生就是“旗鼓相当的对手”。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326366"/>
            <a:ext cx="7809916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现在我们想知道这些同学中，哪些是“旗鼓相当的对手”？请输出他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FGJGN+DengXian Regular"/>
                <a:cs typeface="HFGJGN+DengXian Regular"/>
              </a:rPr>
              <a:t>们的姓名和成绩。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8083" y="5137077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83582" y="5137077"/>
            <a:ext cx="1626972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senpai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114 51 4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8083" y="5350437"/>
            <a:ext cx="1626972" cy="67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senpai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114 51 4</a:t>
            </a:r>
          </a:p>
          <a:p>
            <a:pPr marL="0" marR="0">
              <a:lnSpc>
                <a:spcPts val="1643"/>
              </a:lnSpc>
              <a:spcBef>
                <a:spcPts val="85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lxl 114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10 23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fafa 51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42 60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463038" y="748134"/>
            <a:ext cx="4366894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旗鼓相当的对手</a:t>
            </a:r>
            <a:r>
              <a:rPr sz="3000" spc="5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-</a:t>
            </a:r>
            <a:r>
              <a:rPr sz="3000" spc="78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加强版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94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SWUWN+DengXian Regular"/>
                <a:cs typeface="ISWUWN+DengXian Regular"/>
              </a:rPr>
              <a:t>之前使用多维数组实现过类似的题目，但由于还要记录学生的名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SWUWN+DengXian Regular"/>
                <a:cs typeface="ISWUWN+DengXian Regular"/>
              </a:rPr>
              <a:t>字，所以要使用结构体。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124"/>
            <a:ext cx="7895536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SWUWN+DengXian Regular"/>
                <a:cs typeface="ISWUWN+DengXian Regular"/>
              </a:rPr>
              <a:t>结构体也能</a:t>
            </a:r>
            <a:r>
              <a:rPr sz="2100">
                <a:solidFill>
                  <a:srgbClr val="ED7D31"/>
                </a:solidFill>
                <a:latin typeface="ISWUWN+DengXian Regular"/>
                <a:cs typeface="ISWUWN+DengXian Regular"/>
              </a:rPr>
              <a:t>批量定义</a:t>
            </a:r>
            <a:r>
              <a:rPr sz="2100">
                <a:solidFill>
                  <a:srgbClr val="2E75B6"/>
                </a:solidFill>
                <a:latin typeface="ISWUWN+DengXian Regular"/>
                <a:cs typeface="ISWUWN+DengXian Regular"/>
              </a:rPr>
              <a:t>，就跟数组一样，用于存储大量学生的信息。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8374"/>
            <a:ext cx="1727241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400" spc="43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student</a:t>
            </a:r>
            <a:r>
              <a:rPr sz="1400" spc="434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57928" y="3061643"/>
            <a:ext cx="3400796" cy="460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3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595" marR="0">
              <a:lnSpc>
                <a:spcPts val="1643"/>
              </a:lnSpc>
              <a:spcBef>
                <a:spcPts val="89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239180"/>
            <a:ext cx="3607613" cy="716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596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string</a:t>
            </a:r>
            <a:r>
              <a:rPr sz="1400" spc="46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6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BQWWLU+Resource Han Rounded CN Regular"/>
                <a:cs typeface="BQWWLU+Resource Han Rounded CN Regular"/>
              </a:rPr>
              <a:t>开结构体记录学生信息</a:t>
            </a:r>
          </a:p>
          <a:p>
            <a:pPr marL="196596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49596" y="3232576"/>
            <a:ext cx="2684234" cy="296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8000"/>
                </a:solidFill>
                <a:latin typeface="BQWWLU+Resource Han Rounded CN Regular"/>
                <a:cs typeface="BQWWLU+Resource Han Rounded CN Regular"/>
              </a:rPr>
              <a:t>检查两个数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x,y</a:t>
            </a:r>
            <a:r>
              <a:rPr sz="1400">
                <a:solidFill>
                  <a:srgbClr val="008000"/>
                </a:solidFill>
                <a:latin typeface="BQWWLU+Resource Han Rounded CN Regular"/>
                <a:cs typeface="BQWWLU+Resource Han Rounded CN Regular"/>
              </a:rPr>
              <a:t>的差是否不超过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z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54524" y="3488744"/>
            <a:ext cx="3301736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57928" y="3702104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499" y="3922068"/>
            <a:ext cx="241634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sz="1400" spc="43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student</a:t>
            </a:r>
            <a:r>
              <a:rPr sz="1400" spc="434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MAXN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7570" y="4372683"/>
            <a:ext cx="4548891" cy="29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42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4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BQWWLU+Resource Han Rounded CN Regular"/>
                <a:cs typeface="BQWWLU+Resource Han Rounded CN Regular"/>
              </a:rPr>
              <a:t>枚举第一个学生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3052" y="4525410"/>
            <a:ext cx="1571244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ISWUWN+DengXian Regular"/>
                <a:cs typeface="ISWUWN+DengXian Regular"/>
              </a:rPr>
              <a:t>结构体也能作为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74166" y="4586778"/>
            <a:ext cx="5370414" cy="1570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3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5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 spc="43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++)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8000"/>
                </a:solidFill>
                <a:latin typeface="BQWWLU+Resource Han Rounded CN Regular"/>
                <a:cs typeface="BQWWLU+Resource Han Rounded CN Regular"/>
              </a:rPr>
              <a:t>枚举第二个学生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j</a:t>
            </a:r>
          </a:p>
          <a:p>
            <a:pPr marL="196595" marR="0">
              <a:lnSpc>
                <a:spcPts val="1643"/>
              </a:lnSpc>
              <a:spcBef>
                <a:spcPts val="5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3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5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5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192" marR="0">
              <a:lnSpc>
                <a:spcPts val="1643"/>
              </a:lnSpc>
              <a:spcBef>
                <a:spcPts val="36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5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192" marR="0">
              <a:lnSpc>
                <a:spcPts val="1643"/>
              </a:lnSpc>
              <a:spcBef>
                <a:spcPts val="85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 spc="426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786358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chinese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math</a:t>
            </a:r>
            <a:r>
              <a:rPr sz="1400" spc="42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english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58976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93052" y="4769250"/>
            <a:ext cx="1573377" cy="737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ISWUWN+DengXian Regular"/>
                <a:cs typeface="ISWUWN+DengXian Regular"/>
              </a:rPr>
              <a:t>函数的参数或者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ISWUWN+DengXian Regular"/>
                <a:cs typeface="ISWUWN+DengXian Regular"/>
              </a:rPr>
              <a:t>返回值，请读者</a:t>
            </a:r>
          </a:p>
          <a:p>
            <a:pPr marL="0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ISWUWN+DengXian Regular"/>
                <a:cs typeface="ISWUWN+DengXian Regular"/>
              </a:rPr>
              <a:t>自己尝试实验。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70762" y="6123385"/>
            <a:ext cx="507450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66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3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</a:t>
            </a:r>
            <a:r>
              <a:rPr sz="1400" spc="428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j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].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name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endl;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3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7587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祝贺大家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242" y="1812655"/>
            <a:ext cx="44196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BNLBKM+DengXian Regular"/>
                <a:cs typeface="BNLBKM+DengXian Regular"/>
              </a:rPr>
              <a:t>我们介绍完了入门部分的全部内容。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0242" y="2234803"/>
            <a:ext cx="4820767" cy="956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虽然只介绍了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GQAEFH+DengXian Regular"/>
                <a:cs typeface="GQAEFH+DengXian Regular"/>
              </a:rPr>
              <a:t>C++ </a:t>
            </a: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的基本内容，但是已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经足以应对大多数的算法竞赛所要求的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语言知识了。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0242" y="3297412"/>
            <a:ext cx="46863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编程绝不是靠读书或听课就能搞懂的，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必须要亲自</a:t>
            </a:r>
            <a:r>
              <a:rPr sz="2100">
                <a:solidFill>
                  <a:srgbClr val="ED7D31"/>
                </a:solidFill>
                <a:latin typeface="BNLBKM+DengXian Regular"/>
                <a:cs typeface="BNLBKM+DengXian Regular"/>
              </a:rPr>
              <a:t>上机实践</a:t>
            </a: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0242" y="4037829"/>
            <a:ext cx="4157471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课后习题非常重要，请尽力完成。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0242" y="4460478"/>
            <a:ext cx="487634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尽可能多的去完成洛谷“</a:t>
            </a:r>
            <a:r>
              <a:rPr sz="2100">
                <a:solidFill>
                  <a:srgbClr val="ED7D31"/>
                </a:solidFill>
                <a:latin typeface="BNLBKM+DengXian Regular"/>
                <a:cs typeface="BNLBKM+DengXian Regular"/>
              </a:rPr>
              <a:t>入门难度</a:t>
            </a:r>
            <a:r>
              <a:rPr sz="2100">
                <a:solidFill>
                  <a:srgbClr val="2E75B6"/>
                </a:solidFill>
                <a:latin typeface="BNLBKM+DengXian Regular"/>
                <a:cs typeface="BNLBKM+DengXian Regular"/>
              </a:rPr>
              <a:t>”的题。</a:t>
            </a:r>
          </a:p>
        </p:txBody>
      </p:sp>
    </p:spTree>
  </p:cSld>
  <p:clrMapOvr>
    <a:masterClrMapping/>
  </p:clrMapOvr>
  <p:transition/>
  <p:timing/>
</p:sld>
</file>

<file path=ppt/slides/slide3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4071927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1F4E79"/>
                </a:solidFill>
                <a:latin typeface="DengXian Light"/>
                <a:cs typeface="DengXian Light"/>
              </a:rPr>
              <a:t>课后习题与实验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678296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PINLPD+DengXian Regular"/>
                <a:cs typeface="PINLPD+DengXian Regular"/>
              </a:rPr>
              <a:t>学而时习之，不亦说乎。学而不思则罔，思而不学则殆。——孔子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72528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PINLPD+DengXian Regular"/>
                <a:cs typeface="PINLPD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RVKKTF+DengXian Regular"/>
                <a:cs typeface="RVKKTF+DengXian Regular"/>
              </a:rPr>
              <a:t>P95</a:t>
            </a:r>
          </a:p>
        </p:txBody>
      </p:sp>
    </p:spTree>
  </p:cSld>
  <p:clrMapOvr>
    <a:masterClrMapping/>
  </p:clrMapOvr>
  <p:transition/>
  <p:timing/>
</p:sld>
</file>

<file path=ppt/slides/slide3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109767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TQWVLS+DengXian Regular"/>
                <a:cs typeface="TQWVLS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TBCSO+DengXian Regular"/>
                <a:cs typeface="RTBCSO+DengXian Regular"/>
              </a:rPr>
              <a:t>7.2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682083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QWVLS+DengXian Regular"/>
                <a:cs typeface="TQWVLS+DengXian Regular"/>
              </a:rPr>
              <a:t>观察以下程序，那些变量是局部变量？哪些是全局变量？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518825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TQWVLS+DengXian Regular"/>
                <a:cs typeface="TQWVLS+DengXian Regular"/>
              </a:rPr>
              <a:t>如果输入数据是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TBCSO+DengXian Regular"/>
                <a:cs typeface="RTBCSO+DengXian Regular"/>
              </a:rPr>
              <a:t>1 2 </a:t>
            </a:r>
            <a:r>
              <a:rPr sz="2100">
                <a:solidFill>
                  <a:srgbClr val="2E75B6"/>
                </a:solidFill>
                <a:latin typeface="TQWVLS+DengXian Regular"/>
                <a:cs typeface="TQWVLS+DengXian Regular"/>
              </a:rPr>
              <a:t>时，应该输出什么呢？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1377" y="3244904"/>
            <a:ext cx="3695335" cy="174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&lt;string&gt;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1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400" spc="42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MAXN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10000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array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MAXN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646"/>
              </a:lnSpc>
              <a:spcBef>
                <a:spcPts val="33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spc="42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3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4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31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 spc="44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&amp;&amp;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</a:t>
            </a:r>
            <a:r>
              <a:rPr sz="1400" spc="442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72507" y="3244904"/>
            <a:ext cx="152932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446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5953" y="3671624"/>
            <a:ext cx="153059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65953" y="3884984"/>
            <a:ext cx="2023319" cy="1100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add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multi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  <a:p>
            <a:pPr marL="393191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377" y="4952038"/>
            <a:ext cx="251385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add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1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65953" y="4952038"/>
            <a:ext cx="153059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1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377" y="537875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72507" y="537875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1377" y="5592423"/>
            <a:ext cx="143181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multi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4569" y="5805783"/>
            <a:ext cx="143181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31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1377" y="6019143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3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109767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SKWCET+DengXian Regular"/>
                <a:cs typeface="SKWCET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RWCAP+DengXian Regular"/>
                <a:cs typeface="ERWCAP+DengXian Regular"/>
              </a:rPr>
              <a:t>7.2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6553759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KWCET+DengXian Regular"/>
                <a:cs typeface="SKWCET+DengXian Regular"/>
              </a:rPr>
              <a:t>哪些变量是局部变量（黄）？哪些是全局变量（绿）？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59357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KWCET+DengXian Regular"/>
                <a:cs typeface="SKWCET+DengXian Regular"/>
              </a:rPr>
              <a:t>如果输入数据是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RWCAP+DengXian Regular"/>
                <a:cs typeface="ERWCAP+DengXian Regular"/>
              </a:rPr>
              <a:t>1 2 </a:t>
            </a:r>
            <a:r>
              <a:rPr sz="2100">
                <a:solidFill>
                  <a:srgbClr val="2E75B6"/>
                </a:solidFill>
                <a:latin typeface="SKWCET+DengXian Regular"/>
                <a:cs typeface="SKWCET+DengXian Regular"/>
              </a:rPr>
              <a:t>时，应该输出什么呢？</a:t>
            </a:r>
            <a:r>
              <a:rPr sz="2100">
                <a:solidFill>
                  <a:srgbClr val="ED7D31"/>
                </a:solidFill>
                <a:latin typeface="SKWCET+DengXian Regular"/>
                <a:cs typeface="SKWCET+DengXian Regular"/>
              </a:rPr>
              <a:t>输出</a:t>
            </a:r>
            <a:r>
              <a:rPr sz="2100" spc="5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ERWCAP+DengXian Regular"/>
                <a:cs typeface="ERWCAP+DengXian Regular"/>
              </a:rPr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1377" y="3244904"/>
            <a:ext cx="3695335" cy="1740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&lt;string&gt;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1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00FF00"/>
                </a:highlight>
                <a:latin typeface="Consolas"/>
                <a:cs typeface="Consolas"/>
              </a:rPr>
              <a:t>const</a:t>
            </a:r>
            <a:r>
              <a:rPr sz="1400" spc="426">
                <a:solidFill>
                  <a:srgbClr val="0000FF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00FF00"/>
                </a:highlight>
                <a:latin typeface="Consolas"/>
                <a:cs typeface="Consolas"/>
              </a:rPr>
              <a:t>int</a:t>
            </a:r>
            <a:r>
              <a:rPr sz="1400" spc="419">
                <a:solidFill>
                  <a:srgbClr val="0000FF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MAXN</a:t>
            </a:r>
            <a:r>
              <a:rPr sz="1400" spc="430">
                <a:solidFill>
                  <a:srgbClr val="00108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highlight>
                  <a:srgbClr val="00FF00"/>
                </a:highlight>
                <a:latin typeface="Consolas"/>
                <a:cs typeface="Consolas"/>
              </a:rPr>
              <a:t>10000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00FF00"/>
                </a:highlight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,</a:t>
            </a:r>
            <a:r>
              <a:rPr sz="1400" spc="442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array</a:t>
            </a:r>
            <a:r>
              <a:rPr sz="1400" spc="1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[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MAXN</a:t>
            </a:r>
            <a:r>
              <a:rPr sz="1400" spc="1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646"/>
              </a:lnSpc>
              <a:spcBef>
                <a:spcPts val="33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sz="1400" spc="42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437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437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 spc="13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414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31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&lt;=</a:t>
            </a:r>
            <a:r>
              <a:rPr sz="1400" spc="417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z</a:t>
            </a:r>
            <a:r>
              <a:rPr sz="1400" spc="440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&amp;&amp;</a:t>
            </a:r>
            <a:r>
              <a:rPr sz="1400" spc="43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</a:t>
            </a:r>
            <a:r>
              <a:rPr sz="1400" spc="442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&lt;=</a:t>
            </a:r>
            <a:r>
              <a:rPr sz="1400" spc="44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z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72507" y="3244904"/>
            <a:ext cx="152932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446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c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=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highlight>
                  <a:srgbClr val="FFFF00"/>
                </a:highlight>
                <a:latin typeface="Consolas"/>
                <a:cs typeface="Consolas"/>
              </a:rPr>
              <a:t>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5953" y="3671624"/>
            <a:ext cx="153059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&gt;&gt;</a:t>
            </a:r>
            <a:r>
              <a:rPr sz="1400" spc="417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465953" y="3884984"/>
            <a:ext cx="2023319" cy="1100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add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b</a:t>
            </a:r>
            <a:r>
              <a:rPr sz="1400" spc="428">
                <a:solidFill>
                  <a:srgbClr val="00108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multi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if</a:t>
            </a:r>
            <a:r>
              <a:rPr sz="1400" spc="44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check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c</a:t>
            </a:r>
            <a:r>
              <a:rPr sz="1400" spc="13">
                <a:solidFill>
                  <a:srgbClr val="000000"/>
                </a:solidFill>
                <a:latin typeface="Consolas"/>
                <a:cs typeface="Consolas"/>
              </a:rPr>
              <a:t>))</a:t>
            </a:r>
          </a:p>
          <a:p>
            <a:pPr marL="393191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else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1377" y="4952038"/>
            <a:ext cx="251385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add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int</a:t>
            </a:r>
            <a:r>
              <a:rPr sz="1400" spc="419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393192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c</a:t>
            </a:r>
            <a:r>
              <a:rPr sz="1400" spc="428">
                <a:solidFill>
                  <a:srgbClr val="00108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65953" y="4952038"/>
            <a:ext cx="153059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191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c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11377" y="537875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72507" y="537875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11377" y="5592423"/>
            <a:ext cx="143181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multi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4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4569" y="5805783"/>
            <a:ext cx="143181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31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a</a:t>
            </a:r>
            <a:r>
              <a:rPr sz="1400" spc="428">
                <a:solidFill>
                  <a:srgbClr val="00108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00FF00"/>
                </a:highlight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highlight>
                  <a:srgbClr val="00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00FF00"/>
                </a:highlight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11377" y="6019143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4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总结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1485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JIBQL+DengXian Regular"/>
                <a:cs typeface="PJIBQL+DengXian Regular"/>
              </a:rPr>
              <a:t>定义子程序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03350" y="2268331"/>
            <a:ext cx="6553200" cy="788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可以定义函数并且调用它，参数有实际参数和形式参数</a:t>
            </a:r>
          </a:p>
          <a:p>
            <a:pPr marL="0" marR="0">
              <a:lnSpc>
                <a:spcPts val="2188"/>
              </a:lnSpc>
              <a:spcBef>
                <a:spcPts val="15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可以将大程序拆成几个小的部分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213592"/>
            <a:ext cx="7239051" cy="220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JIBQL+DengXian Regular"/>
                <a:cs typeface="PJIBQL+DengXian Regular"/>
              </a:rPr>
              <a:t>变量作用域与参数传递</a:t>
            </a:r>
          </a:p>
          <a:p>
            <a:pPr marL="68585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局部变量和全局变量，以及引用传参</a:t>
            </a:r>
          </a:p>
          <a:p>
            <a:pPr marL="0" marR="0">
              <a:lnSpc>
                <a:spcPts val="2188"/>
              </a:lnSpc>
              <a:spcBef>
                <a:spcPts val="1533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JIBQL+DengXian Regular"/>
                <a:cs typeface="PJIBQL+DengXian Regular"/>
              </a:rPr>
              <a:t>递归函数</a:t>
            </a:r>
          </a:p>
          <a:p>
            <a:pPr marL="685850" marR="0">
              <a:lnSpc>
                <a:spcPts val="2188"/>
              </a:lnSpc>
              <a:spcBef>
                <a:spcPts val="158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自己调用自己。可以将大问题分解成形式一样的小问题</a:t>
            </a:r>
          </a:p>
          <a:p>
            <a:pPr marL="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JIBQL+DengXian Regular"/>
                <a:cs typeface="PJIBQL+DengXian Regular"/>
              </a:rPr>
              <a:t>结构体的使用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03350" y="5576376"/>
            <a:ext cx="4953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结构体可以集合不同数据类型为独立结构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03350" y="6048816"/>
            <a:ext cx="5486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JIBQL+DengXian Regular"/>
                <a:cs typeface="PJIBQL+DengXian Regular"/>
              </a:rPr>
              <a:t>也可以批量存储和作为函数的参数或者返回值</a:t>
            </a:r>
          </a:p>
        </p:txBody>
      </p:sp>
    </p:spTree>
  </p:cSld>
  <p:clrMapOvr>
    <a:masterClrMapping/>
  </p:clrMapOvr>
  <p:transition/>
  <p:timing/>
</p:sld>
</file>

<file path=ppt/slides/slide4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23093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WAAFV+DengXian Regular"/>
                <a:cs typeface="JWAAFV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KVNRO+DengXian Regular"/>
                <a:cs typeface="RKVNRO+DengXian Regular"/>
              </a:rPr>
              <a:t>7.1</a:t>
            </a:r>
            <a:r>
              <a:rPr sz="2100">
                <a:solidFill>
                  <a:srgbClr val="ED7D31"/>
                </a:solidFill>
                <a:latin typeface="JWAAFV+DengXian Regular"/>
                <a:cs typeface="JWAAFV+DengXian Regular"/>
              </a:rPr>
              <a:t>：设计以下的函数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4425696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1.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判断某个整数是不是完全平方数。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7865364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2.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给出三维空间的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2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对点，</a:t>
            </a: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6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个变量，求出这两个点之间的距离。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3.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给出圆柱的半径和高，求出这个圆柱的体积。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685785"/>
            <a:ext cx="7626401" cy="63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4.</a:t>
            </a:r>
            <a:r>
              <a:rPr sz="2100" spc="11">
                <a:solidFill>
                  <a:srgbClr val="2E75B6"/>
                </a:solidFill>
                <a:latin typeface="RKVNRO+DengXian Regular"/>
                <a:cs typeface="RKVNRO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传入一个字符串，将这个字符串的所有空格去掉后返回处理好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的字符串。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478766"/>
            <a:ext cx="6196889" cy="788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5.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给出一位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int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类型整数，计算它的每位数字的和。</a:t>
            </a:r>
          </a:p>
          <a:p>
            <a:pPr marL="0" marR="0">
              <a:lnSpc>
                <a:spcPts val="2190"/>
              </a:lnSpc>
              <a:spcBef>
                <a:spcPts val="15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VNRO+DengXian Regular"/>
                <a:cs typeface="RKVNRO+DengXian Regular"/>
              </a:rPr>
              <a:t>6.</a:t>
            </a:r>
            <a:r>
              <a:rPr sz="2100" spc="11">
                <a:solidFill>
                  <a:srgbClr val="2E75B6"/>
                </a:solidFill>
                <a:latin typeface="RKVNRO+DengXian Regular"/>
                <a:cs typeface="RKVNRO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WAAFV+DengXian Regular"/>
                <a:cs typeface="JWAAFV+DengXian Regular"/>
              </a:rPr>
              <a:t>寻找指定数组中的平均数。</a:t>
            </a:r>
          </a:p>
        </p:txBody>
      </p:sp>
    </p:spTree>
  </p:cSld>
  <p:clrMapOvr>
    <a:masterClrMapping/>
  </p:clrMapOvr>
  <p:transition/>
  <p:timing/>
</p:sld>
</file>

<file path=ppt/slides/slide4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686808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WTSHD+DengXian Regular"/>
                <a:cs typeface="BWTSHD+DengXian Regular"/>
              </a:rPr>
              <a:t>7.3</a:t>
            </a: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：质因数分解（洛谷</a:t>
            </a:r>
            <a:r>
              <a:rPr sz="2100" spc="7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WTSHD+DengXian Regular"/>
                <a:cs typeface="BWTSHD+DengXian Regular"/>
              </a:rPr>
              <a:t>P1075</a:t>
            </a: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，</a:t>
            </a:r>
            <a:r>
              <a:rPr sz="2100">
                <a:solidFill>
                  <a:srgbClr val="ED7D31"/>
                </a:solidFill>
                <a:latin typeface="BWTSHD+DengXian Regular"/>
                <a:cs typeface="BWTSHD+DengXian Regular"/>
              </a:rPr>
              <a:t>NOIP2012</a:t>
            </a:r>
            <a:r>
              <a:rPr sz="2100" spc="64">
                <a:solidFill>
                  <a:srgbClr val="ED7D31"/>
                </a:solidFill>
                <a:latin typeface="BWTSHD+DengXian Regular"/>
                <a:cs typeface="BWTSHD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普及组）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37962"/>
            <a:ext cx="7847381" cy="666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已知正整数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푛</a:t>
            </a:r>
            <a:r>
              <a:rPr sz="2100" spc="3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푛</a:t>
            </a:r>
            <a:r>
              <a:rPr sz="2100" spc="8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2</a:t>
            </a:r>
            <a:r>
              <a:rPr sz="2100" spc="-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×</a:t>
            </a:r>
            <a:r>
              <a:rPr sz="2100" spc="-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10</a:t>
            </a:r>
            <a:r>
              <a:rPr sz="2300" baseline="36571">
                <a:solidFill>
                  <a:srgbClr val="2E75B6"/>
                </a:solidFill>
                <a:latin typeface="TGOPQW+Cambria Math"/>
                <a:cs typeface="TGOPQW+Cambria Math"/>
              </a:rPr>
              <a:t>9</a:t>
            </a:r>
            <a:r>
              <a:rPr sz="2300" spc="370" baseline="3657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是两个不同的质数的乘积，试求出两者</a:t>
            </a:r>
          </a:p>
          <a:p>
            <a:pPr marL="0" marR="0">
              <a:lnSpc>
                <a:spcPts val="2190"/>
              </a:lnSpc>
              <a:spcBef>
                <a:spcPts val="305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中较大的那个质数。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481639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WTSHD+DengXian Regular"/>
                <a:cs typeface="BWTSHD+DengXian Regular"/>
              </a:rPr>
              <a:t>7.4</a:t>
            </a: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：单词覆盖还原（洛谷</a:t>
            </a:r>
            <a:r>
              <a:rPr sz="2100" spc="79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BWTSHD+DengXian Regular"/>
                <a:cs typeface="BWTSHD+DengXian Regular"/>
              </a:rPr>
              <a:t>P1321</a:t>
            </a:r>
            <a:r>
              <a:rPr sz="2100">
                <a:solidFill>
                  <a:srgbClr val="ED7D31"/>
                </a:solidFill>
                <a:latin typeface="JLDVKT+DengXian Regular"/>
                <a:cs typeface="JLDVKT+DengXian Regular"/>
              </a:rPr>
              <a:t>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535156"/>
            <a:ext cx="7887894" cy="954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输入一个偶数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5">
                <a:solidFill>
                  <a:srgbClr val="2E75B6"/>
                </a:solidFill>
                <a:latin typeface="TGOPQW+Cambria Math"/>
                <a:cs typeface="TGOPQW+Cambria Math"/>
              </a:rPr>
              <a:t>푁(푁</a:t>
            </a:r>
            <a:r>
              <a:rPr sz="2100" spc="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11">
                <a:solidFill>
                  <a:srgbClr val="2E75B6"/>
                </a:solidFill>
                <a:latin typeface="TGOPQW+Cambria Math"/>
                <a:cs typeface="TGOPQW+Cambria Math"/>
              </a:rPr>
              <a:t>&lt;=</a:t>
            </a:r>
            <a:r>
              <a:rPr sz="2100" spc="4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TGOPQW+Cambria Math"/>
                <a:cs typeface="TGOPQW+Cambria Math"/>
              </a:rPr>
              <a:t>10000)</a:t>
            </a: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，验证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WTSHD+DengXian Regular"/>
                <a:cs typeface="BWTSHD+DengXian Regular"/>
              </a:rPr>
              <a:t>4 </a:t>
            </a: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WTSHD+DengXian Regular"/>
                <a:cs typeface="BWTSHD+DengXian Regular"/>
              </a:rPr>
              <a:t>N </a:t>
            </a: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所有偶数是否符合哥</a:t>
            </a:r>
          </a:p>
          <a:p>
            <a:pPr marL="0" marR="0">
              <a:lnSpc>
                <a:spcPts val="2190"/>
              </a:lnSpc>
              <a:spcBef>
                <a:spcPts val="31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德巴赫猜想：任一大于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WTSHD+DengXian Regular"/>
                <a:cs typeface="BWTSHD+DengXian Regular"/>
              </a:rPr>
              <a:t>2</a:t>
            </a:r>
            <a:r>
              <a:rPr sz="2100" spc="10">
                <a:solidFill>
                  <a:srgbClr val="2E75B6"/>
                </a:solidFill>
                <a:latin typeface="BWTSHD+DengXian Regular"/>
                <a:cs typeface="BWTSHD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的偶数都可写成两个质数之和。如果一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LDVKT+DengXian Regular"/>
                <a:cs typeface="JLDVKT+DengXian Regular"/>
              </a:rPr>
              <a:t>个数不止一种分法，则输出第一个加数相比其他分法最小的方案。</a:t>
            </a:r>
          </a:p>
        </p:txBody>
      </p:sp>
    </p:spTree>
  </p:cSld>
  <p:clrMapOvr>
    <a:masterClrMapping/>
  </p:clrMapOvr>
  <p:transition/>
  <p:timing/>
</p:sld>
</file>

<file path=ppt/slides/slide4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640478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7.5</a:t>
            </a: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：回文质数（洛谷</a:t>
            </a:r>
            <a:r>
              <a:rPr sz="2100" spc="7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P1217</a:t>
            </a: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，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USACO</a:t>
            </a:r>
            <a:r>
              <a:rPr sz="2100" spc="20">
                <a:solidFill>
                  <a:srgbClr val="ED7D31"/>
                </a:solidFill>
                <a:latin typeface="AJSGSN+DengXian Regular"/>
                <a:cs typeface="AJSGSN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Training</a:t>
            </a: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656627" cy="957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因为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151</a:t>
            </a:r>
            <a:r>
              <a:rPr sz="2100" spc="25">
                <a:solidFill>
                  <a:srgbClr val="2E75B6"/>
                </a:solidFill>
                <a:latin typeface="AJSGSN+DengXian Regular"/>
                <a:cs typeface="AJSGSN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既是一个质数又是一个回文数（从左到右和从右到左是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看一样的），所以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151</a:t>
            </a:r>
            <a:r>
              <a:rPr sz="2100" spc="25">
                <a:solidFill>
                  <a:srgbClr val="2E75B6"/>
                </a:solidFill>
                <a:latin typeface="AJSGSN+DengXian Regular"/>
                <a:cs typeface="AJSGSN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是回文质数。写一个程序来找出范围</a:t>
            </a:r>
          </a:p>
          <a:p>
            <a:pPr marL="0" marR="0">
              <a:lnSpc>
                <a:spcPts val="2188"/>
              </a:lnSpc>
              <a:spcBef>
                <a:spcPts val="346"/>
              </a:spcBef>
              <a:spcAft>
                <a:spcPct val="0"/>
              </a:spcAft>
            </a:pPr>
            <a:r>
              <a:rPr sz="2100" spc="31">
                <a:solidFill>
                  <a:srgbClr val="2E75B6"/>
                </a:solidFill>
                <a:latin typeface="FDIUGE+Cambria Math"/>
                <a:cs typeface="FDIUGE+Cambria Math"/>
              </a:rPr>
              <a:t>[푎,</a:t>
            </a:r>
            <a:r>
              <a:rPr sz="2100" spc="-21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19">
                <a:solidFill>
                  <a:srgbClr val="2E75B6"/>
                </a:solidFill>
                <a:latin typeface="FDIUGE+Cambria Math"/>
                <a:cs typeface="FDIUGE+Cambria Math"/>
              </a:rPr>
              <a:t>푏](5</a:t>
            </a:r>
            <a:r>
              <a:rPr sz="2100" spc="4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≤</a:t>
            </a:r>
            <a:r>
              <a:rPr sz="2100" spc="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푎</a:t>
            </a:r>
            <a:r>
              <a:rPr sz="2100" spc="10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&lt;</a:t>
            </a:r>
            <a:r>
              <a:rPr sz="2100" spc="6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푏</a:t>
            </a:r>
            <a:r>
              <a:rPr sz="2100" spc="11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≤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DIUGE+Cambria Math"/>
                <a:cs typeface="FDIUGE+Cambria Math"/>
              </a:rPr>
              <a:t>100,000,000)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(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一亿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)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间的所有回文质数。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381232"/>
            <a:ext cx="428299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7.6</a:t>
            </a: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：集合求和（洛谷</a:t>
            </a:r>
            <a:r>
              <a:rPr sz="2100" spc="7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JSGSN+DengXian Regular"/>
                <a:cs typeface="AJSGSN+DengXian Regular"/>
              </a:rPr>
              <a:t>P2415</a:t>
            </a:r>
            <a:r>
              <a:rPr sz="2100">
                <a:solidFill>
                  <a:srgbClr val="ED7D31"/>
                </a:solidFill>
                <a:latin typeface="OSJADD+DengXian Regular"/>
                <a:cs typeface="OSJADD+DengXian Regular"/>
              </a:rPr>
              <a:t>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853425"/>
            <a:ext cx="7816316" cy="956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给定一个集合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S(|S|≤30)（即集合元素数量不超过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30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），求出此集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合所有子集元素之和。例如当集合是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{2,3}</a:t>
            </a:r>
            <a:r>
              <a:rPr sz="2100" spc="24">
                <a:solidFill>
                  <a:srgbClr val="2E75B6"/>
                </a:solidFill>
                <a:latin typeface="AJSGSN+DengXian Regular"/>
                <a:cs typeface="AJSGSN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时，子集包括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[] [2] [3]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[2,3]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，子集元素的和是</a:t>
            </a:r>
            <a:r>
              <a:rPr sz="2100" spc="7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AJSGSN+DengXian Regular"/>
                <a:cs typeface="AJSGSN+DengXian Regular"/>
              </a:rPr>
              <a:t>2+3+(2+3)=10</a:t>
            </a:r>
            <a:r>
              <a:rPr sz="2100">
                <a:solidFill>
                  <a:srgbClr val="2E75B6"/>
                </a:solidFill>
                <a:latin typeface="OSJADD+DengXian Regular"/>
                <a:cs typeface="OSJADD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4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76433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EGTPUI+DengXian Regular"/>
                <a:cs typeface="EGTPUI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JVMODQ+DengXian Regular"/>
                <a:cs typeface="JVMODQ+DengXian Regular"/>
              </a:rPr>
              <a:t>7.7</a:t>
            </a:r>
            <a:r>
              <a:rPr sz="2100">
                <a:solidFill>
                  <a:srgbClr val="ED7D31"/>
                </a:solidFill>
                <a:latin typeface="EGTPUI+DengXian Regular"/>
                <a:cs typeface="EGTPUI+DengXian Regular"/>
              </a:rPr>
              <a:t>：利用递归函数求解：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7810551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1.</a:t>
            </a:r>
            <a:r>
              <a:rPr sz="2100" spc="1463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不使用循环和数组，输入一串整数，然后将整数倒序输出。假</a:t>
            </a:r>
          </a:p>
          <a:p>
            <a:pPr marL="45720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设给出的整数串以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0</a:t>
            </a:r>
            <a:r>
              <a:rPr sz="2100" spc="10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结尾。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61192"/>
            <a:ext cx="701045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2.</a:t>
            </a:r>
            <a:r>
              <a:rPr sz="2100" spc="1463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使用辗转相除法，求出两个给定的整数的最大公约数。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533632"/>
            <a:ext cx="805705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3.</a:t>
            </a:r>
            <a:r>
              <a:rPr sz="2100" spc="1463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求出斐波那契数列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fib(n)</a:t>
            </a:r>
            <a:r>
              <a:rPr sz="2100" spc="-13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的值，n≤10。更进一步，如果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n=20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74699" y="3853425"/>
            <a:ext cx="6293509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你的递归函数可能会很慢，有什么办法改进效率吗？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326366"/>
            <a:ext cx="428299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EGTPUI+DengXian Regular"/>
                <a:cs typeface="EGTPUI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JVMODQ+DengXian Regular"/>
                <a:cs typeface="JVMODQ+DengXian Regular"/>
              </a:rPr>
              <a:t>7.8</a:t>
            </a:r>
            <a:r>
              <a:rPr sz="2100">
                <a:solidFill>
                  <a:srgbClr val="ED7D31"/>
                </a:solidFill>
                <a:latin typeface="EGTPUI+DengXian Regular"/>
                <a:cs typeface="EGTPUI+DengXian Regular"/>
              </a:rPr>
              <a:t>：猴子吃桃（洛谷</a:t>
            </a:r>
            <a:r>
              <a:rPr sz="2100" spc="7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JVMODQ+DengXian Regular"/>
                <a:cs typeface="JVMODQ+DengXian Regular"/>
              </a:rPr>
              <a:t>P5743</a:t>
            </a:r>
            <a:r>
              <a:rPr sz="2100">
                <a:solidFill>
                  <a:srgbClr val="ED7D31"/>
                </a:solidFill>
                <a:latin typeface="EGTPUI+DengXian Regular"/>
                <a:cs typeface="EGTPUI+DengXian Regular"/>
              </a:rPr>
              <a:t>）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499" y="4798806"/>
            <a:ext cx="7718476" cy="12764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一只小猴买了若干个桃子。第一天他刚好吃了这些桃子的一半，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又贪嘴多吃了一个；接下来的每一天它都会吃剩余的桃子的一半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外加一个。第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n(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n≤20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)</a:t>
            </a:r>
            <a:r>
              <a:rPr sz="2100" spc="12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天早上起来一看，只剩下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JVMODQ+DengXian Regular"/>
                <a:cs typeface="JVMODQ+DengXian Regular"/>
              </a:rPr>
              <a:t>1</a:t>
            </a:r>
            <a:r>
              <a:rPr sz="2100" spc="10">
                <a:solidFill>
                  <a:srgbClr val="2E75B6"/>
                </a:solidFill>
                <a:latin typeface="JVMODQ+DengXian Regular"/>
                <a:cs typeface="JVMODQ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个桃子了。请</a:t>
            </a:r>
          </a:p>
          <a:p>
            <a:pPr marL="0" marR="0">
              <a:lnSpc>
                <a:spcPts val="2188"/>
              </a:lnSpc>
              <a:spcBef>
                <a:spcPts val="38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EGTPUI+DengXian Regular"/>
                <a:cs typeface="EGTPUI+DengXian Regular"/>
              </a:rPr>
              <a:t>问小猴买了几个桃子？</a:t>
            </a:r>
          </a:p>
        </p:txBody>
      </p:sp>
    </p:spTree>
  </p:cSld>
  <p:clrMapOvr>
    <a:masterClrMapping/>
  </p:clrMapOvr>
  <p:transition/>
  <p:timing/>
</p:sld>
</file>

<file path=ppt/slides/slide4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课后拓展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74934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WTFFHK+DengXian Regular"/>
                <a:cs typeface="WTFFHK+DengXian Regular"/>
              </a:rPr>
              <a:t>习题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LHHIBA+DengXian Regular"/>
                <a:cs typeface="LHHIBA+DengXian Regular"/>
              </a:rPr>
              <a:t>7.9</a:t>
            </a:r>
            <a:r>
              <a:rPr sz="2100">
                <a:solidFill>
                  <a:srgbClr val="ED7D31"/>
                </a:solidFill>
                <a:latin typeface="WTFFHK+DengXian Regular"/>
                <a:cs typeface="WTFFHK+DengXian Regular"/>
              </a:rPr>
              <a:t>：培训（洛谷</a:t>
            </a:r>
            <a:r>
              <a:rPr sz="2100" spc="7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LHHIBA+DengXian Regular"/>
                <a:cs typeface="LHHIBA+DengXian Regular"/>
              </a:rPr>
              <a:t>P5744</a:t>
            </a:r>
            <a:r>
              <a:rPr sz="2100">
                <a:solidFill>
                  <a:srgbClr val="ED7D31"/>
                </a:solidFill>
                <a:latin typeface="WTFFHK+DengXian Regular"/>
                <a:cs typeface="WTFFHK+DengXian 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268331"/>
            <a:ext cx="38862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某培训机构的学员有如下信息：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741152"/>
            <a:ext cx="5736895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1.</a:t>
            </a:r>
            <a:r>
              <a:rPr sz="2100" spc="11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姓名（字符串）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2.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年龄（周岁，整数）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3.</a:t>
            </a:r>
            <a:r>
              <a:rPr sz="2100" spc="11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去年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NOIP</a:t>
            </a:r>
            <a:r>
              <a:rPr sz="2100" spc="11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成绩（整数，且保证是</a:t>
            </a:r>
            <a:r>
              <a:rPr sz="2100" spc="3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5</a:t>
            </a:r>
            <a:r>
              <a:rPr sz="2100" spc="10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的倍数）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685785"/>
            <a:ext cx="7574612" cy="63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经过为期一年的培训，所有同学的成绩都有所提高，提升了</a:t>
            </a:r>
            <a:r>
              <a:rPr sz="2100" spc="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20%</a:t>
            </a:r>
          </a:p>
          <a:p>
            <a:pPr marL="0" marR="0">
              <a:lnSpc>
                <a:spcPts val="2188"/>
              </a:lnSpc>
              <a:spcBef>
                <a:spcPts val="33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（当然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NOIP</a:t>
            </a:r>
            <a:r>
              <a:rPr sz="2100" spc="11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满分是</a:t>
            </a:r>
            <a:r>
              <a:rPr sz="2100" spc="4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LHHIBA+DengXian Regular"/>
                <a:cs typeface="LHHIBA+DengXian Regular"/>
              </a:rPr>
              <a:t>600</a:t>
            </a:r>
            <a:r>
              <a:rPr sz="2100" spc="25">
                <a:solidFill>
                  <a:srgbClr val="2E75B6"/>
                </a:solidFill>
                <a:latin typeface="LHHIBA+DengXian Regular"/>
                <a:cs typeface="LHHIB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分，不能超过这个得分）。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478766"/>
            <a:ext cx="7620000" cy="95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输入学员信息，请设计一个结构体储存这些学生信息，并设计一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个函数模拟培训过程，其参数是这样的结构体类型，返回同样的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TFFHK+DengXian Regular"/>
                <a:cs typeface="WTFFHK+DengXian Regular"/>
              </a:rPr>
              <a:t>结构体类型，并输出学员信息。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3783" y="553176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69282" y="5531768"/>
            <a:ext cx="1332728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kkksc03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3">
                <a:solidFill>
                  <a:srgbClr val="098658"/>
                </a:solidFill>
                <a:latin typeface="Consolas"/>
                <a:cs typeface="Consolas"/>
              </a:rPr>
              <a:t>25</a:t>
            </a:r>
            <a:r>
              <a:rPr sz="1400" spc="415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3783" y="5745128"/>
            <a:ext cx="1727495" cy="67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kkksc03</a:t>
            </a:r>
            <a:r>
              <a:rPr sz="1400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24</a:t>
            </a:r>
            <a:r>
              <a:rPr sz="1400" spc="417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chen_zhe</a:t>
            </a:r>
            <a:r>
              <a:rPr sz="1400" spc="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14</a:t>
            </a:r>
            <a:r>
              <a:rPr sz="1400" spc="44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400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nzhtl1477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18</a:t>
            </a:r>
            <a:r>
              <a:rPr sz="1400" spc="417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590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69282" y="5745128"/>
            <a:ext cx="172744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chen_zhe</a:t>
            </a:r>
            <a:r>
              <a:rPr sz="1400" spc="42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15</a:t>
            </a:r>
            <a:r>
              <a:rPr sz="1400" spc="442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480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nzhtl1477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19</a:t>
            </a:r>
            <a:r>
              <a:rPr sz="1400" spc="417">
                <a:solidFill>
                  <a:srgbClr val="098658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98658"/>
                </a:solidFill>
                <a:latin typeface="Consolas"/>
                <a:cs typeface="Consolas"/>
              </a:rPr>
              <a:t>600</a:t>
            </a:r>
          </a:p>
        </p:txBody>
      </p:sp>
    </p:spTree>
  </p:cSld>
  <p:clrMapOvr>
    <a:masterClrMapping/>
  </p:clrMapOvr>
  <p:transition/>
  <p:timing/>
</p:sld>
</file>

<file path=ppt/slides/slide4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参考阅读材料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0000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COFMIQ+DengXian Regular"/>
                <a:cs typeface="COFMIQ+DengXian Regular"/>
              </a:rPr>
              <a:t>以下的内容限于课件篇幅未能详细阐述。如果学有余力，可自行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COFMIQ+DengXian Regular"/>
                <a:cs typeface="COFMIQ+DengXian Regular"/>
              </a:rPr>
              <a:t>翻阅课本作为扩展学习。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62701"/>
            <a:ext cx="5008473" cy="3417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DGCQP+DengXian Regular"/>
                <a:cs typeface="RDGCQP+DengXian Regular"/>
              </a:rPr>
              <a:t>P104</a:t>
            </a:r>
            <a:r>
              <a:rPr sz="2100" spc="17">
                <a:solidFill>
                  <a:srgbClr val="ED7D31"/>
                </a:solidFill>
                <a:latin typeface="RDGCQP+DengXian Regular"/>
                <a:cs typeface="RDGCQP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COFMIQ+DengXian Regular"/>
                <a:cs typeface="COFMIQ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DGCQP+DengXian Regular"/>
                <a:cs typeface="RDGCQP+DengXian Regular"/>
              </a:rPr>
              <a:t>7.5</a:t>
            </a:r>
            <a:r>
              <a:rPr sz="2100">
                <a:solidFill>
                  <a:srgbClr val="2E75B6"/>
                </a:solidFill>
                <a:latin typeface="COFMIQ+DengXian Regular"/>
                <a:cs typeface="COFMIQ+DengXian Regular"/>
              </a:rPr>
              <a:t>：</a:t>
            </a:r>
            <a:r>
              <a:rPr sz="2100" spc="7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DGCQP+DengXian Regular"/>
                <a:cs typeface="RDGCQP+DengXian Regular"/>
              </a:rPr>
              <a:t>string</a:t>
            </a:r>
            <a:r>
              <a:rPr sz="2100" spc="-16">
                <a:solidFill>
                  <a:srgbClr val="2E75B6"/>
                </a:solidFill>
                <a:latin typeface="RDGCQP+DengXian Regular"/>
                <a:cs typeface="RDGCQP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COFMIQ+DengXian Regular"/>
                <a:cs typeface="COFMIQ+DengXian Regular"/>
              </a:rPr>
              <a:t>作为参数与返回值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035798"/>
            <a:ext cx="5692445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DGCQP+DengXian Regular"/>
                <a:cs typeface="RDGCQP+DengXian Regular"/>
              </a:rPr>
              <a:t>P110</a:t>
            </a:r>
            <a:r>
              <a:rPr sz="2100" spc="22">
                <a:solidFill>
                  <a:srgbClr val="ED7D31"/>
                </a:solidFill>
                <a:latin typeface="RDGCQP+DengXian Regular"/>
                <a:cs typeface="RDGCQP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COFMIQ+DengXian Regular"/>
                <a:cs typeface="COFMIQ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DGCQP+DengXian Regular"/>
                <a:cs typeface="RDGCQP+DengXian Regular"/>
              </a:rPr>
              <a:t>7.10</a:t>
            </a:r>
            <a:r>
              <a:rPr sz="2100">
                <a:solidFill>
                  <a:srgbClr val="2E75B6"/>
                </a:solidFill>
                <a:latin typeface="COFMIQ+DengXian Regular"/>
                <a:cs typeface="COFMIQ+DengXian Regular"/>
              </a:rPr>
              <a:t>：结构体的成员函数和构造函数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2952702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 spc="11">
                <a:solidFill>
                  <a:srgbClr val="1F4E79"/>
                </a:solidFill>
                <a:latin typeface="DengXian Light"/>
                <a:cs typeface="DengXian Light"/>
              </a:rPr>
              <a:t>定义子程序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7645044" cy="52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JHIOPK+DengXian Regular"/>
                <a:cs typeface="JHIOPK+DengXian Regular"/>
              </a:rPr>
              <a:t>我可以自己造一个类似于</a:t>
            </a:r>
            <a:r>
              <a:rPr sz="1800" spc="47">
                <a:solidFill>
                  <a:srgbClr val="898989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898989"/>
                </a:solidFill>
                <a:latin typeface="GQQPWS+DengXian Regular"/>
                <a:cs typeface="GQQPWS+DengXian Regular"/>
              </a:rPr>
              <a:t>sqrt() </a:t>
            </a:r>
            <a:r>
              <a:rPr sz="1800">
                <a:solidFill>
                  <a:srgbClr val="898989"/>
                </a:solidFill>
                <a:latin typeface="JHIOPK+DengXian Regular"/>
                <a:cs typeface="JHIOPK+DengXian Regular"/>
              </a:rPr>
              <a:t>这样的函数吗？这样的话一些操作就可以反</a:t>
            </a:r>
          </a:p>
          <a:p>
            <a:pPr marL="0" marR="0">
              <a:lnSpc>
                <a:spcPts val="1875"/>
              </a:lnSpc>
              <a:spcBef>
                <a:spcPts val="18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JHIOPK+DengXian Regular"/>
                <a:cs typeface="JHIOPK+DengXian Regular"/>
              </a:rPr>
              <a:t>复的调用了。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72528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JHIOPK+DengXian Regular"/>
                <a:cs typeface="JHIOPK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GQQPWS+DengXian Regular"/>
                <a:cs typeface="GQQPWS+DengXian Regular"/>
              </a:rPr>
              <a:t>P99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距离函数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165823" cy="7899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HFKFG+DengXian Regular"/>
                <a:cs typeface="HHFKFG+DengXian Regular"/>
              </a:rPr>
              <a:t>例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VLUCC+DengXian Regular"/>
                <a:cs typeface="VVLUCC+DengXian Regular"/>
              </a:rPr>
              <a:t>7.1</a:t>
            </a:r>
            <a:r>
              <a:rPr sz="2100">
                <a:solidFill>
                  <a:srgbClr val="ED7D31"/>
                </a:solidFill>
                <a:latin typeface="HHFKFG+DengXian Regular"/>
                <a:cs typeface="HHFKFG+DengXian Regular"/>
              </a:rPr>
              <a:t>（洛谷</a:t>
            </a:r>
            <a:r>
              <a:rPr sz="2100" spc="7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VLUCC+DengXian Regular"/>
                <a:cs typeface="VVLUCC+DengXian Regular"/>
              </a:rPr>
              <a:t>P5735</a:t>
            </a:r>
            <a:r>
              <a:rPr sz="2100">
                <a:solidFill>
                  <a:srgbClr val="ED7D31"/>
                </a:solidFill>
                <a:latin typeface="HHFKFG+DengXian Regular"/>
                <a:cs typeface="HHFKFG+DengXian Regular"/>
              </a:rPr>
              <a:t>）</a:t>
            </a:r>
          </a:p>
          <a:p>
            <a:pPr marL="0" marR="0">
              <a:lnSpc>
                <a:spcPts val="2188"/>
              </a:lnSpc>
              <a:spcBef>
                <a:spcPts val="154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给出平面坐标上不在一条直线上三个点坐标</a:t>
            </a:r>
            <a:r>
              <a:rPr sz="2100" spc="93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푥</a:t>
            </a:r>
            <a:r>
              <a:rPr sz="2100" spc="37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,</a:t>
            </a:r>
            <a:r>
              <a:rPr sz="2100" spc="-18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푦</a:t>
            </a:r>
            <a:r>
              <a:rPr sz="2100" spc="121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VLUCC+DengXian Regular"/>
                <a:cs typeface="VVLUCC+DengXian Regular"/>
              </a:rPr>
              <a:t>,</a:t>
            </a:r>
            <a:r>
              <a:rPr sz="2100" spc="872">
                <a:solidFill>
                  <a:srgbClr val="2E75B6"/>
                </a:solidFill>
                <a:latin typeface="VVLUCC+DengXian Regular"/>
                <a:cs typeface="VVLUC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푥</a:t>
            </a:r>
            <a:r>
              <a:rPr sz="2100" spc="42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,</a:t>
            </a:r>
            <a:r>
              <a:rPr sz="2100" spc="-17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푦</a:t>
            </a:r>
            <a:r>
              <a:rPr sz="2100" spc="12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VLUCC+DengXian Regular"/>
                <a:cs typeface="VVLUCC+DengXian Regular"/>
              </a:rPr>
              <a:t>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02731" y="2388838"/>
            <a:ext cx="621887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MTQMOF+Cambria Math"/>
                <a:cs typeface="MTQMOF+Cambria Math"/>
              </a:rPr>
              <a:t>1</a:t>
            </a:r>
            <a:r>
              <a:rPr sz="1550" spc="152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550">
                <a:solidFill>
                  <a:srgbClr val="2E75B6"/>
                </a:solidFill>
                <a:latin typeface="MTQMOF+Cambria Math"/>
                <a:cs typeface="MTQMOF+Cambria Math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75043" y="2388838"/>
            <a:ext cx="629507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2E75B6"/>
                </a:solidFill>
                <a:latin typeface="MTQMOF+Cambria Math"/>
                <a:cs typeface="MTQMOF+Cambria Math"/>
              </a:rPr>
              <a:t>2</a:t>
            </a:r>
            <a:r>
              <a:rPr sz="1550" spc="158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550">
                <a:solidFill>
                  <a:srgbClr val="2E75B6"/>
                </a:solidFill>
                <a:latin typeface="MTQMOF+Cambria Math"/>
                <a:cs typeface="MTQMOF+Cambria Math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8751" y="2589648"/>
            <a:ext cx="8014690" cy="352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 spc="-26">
                <a:solidFill>
                  <a:srgbClr val="2E75B6"/>
                </a:solidFill>
                <a:latin typeface="MTQMOF+Cambria Math"/>
                <a:cs typeface="MTQMOF+Cambria Math"/>
              </a:rPr>
              <a:t>푥</a:t>
            </a:r>
            <a:r>
              <a:rPr sz="2300" spc="75" baseline="-20571">
                <a:solidFill>
                  <a:srgbClr val="2E75B6"/>
                </a:solidFill>
                <a:latin typeface="MTQMOF+Cambria Math"/>
                <a:cs typeface="MTQMOF+Cambria Math"/>
              </a:rPr>
              <a:t>3</a:t>
            </a:r>
            <a:r>
              <a:rPr sz="2100">
                <a:solidFill>
                  <a:srgbClr val="2E75B6"/>
                </a:solidFill>
                <a:latin typeface="MTQMOF+Cambria Math"/>
                <a:cs typeface="MTQMOF+Cambria Math"/>
              </a:rPr>
              <a:t>,</a:t>
            </a:r>
            <a:r>
              <a:rPr sz="2100" spc="-18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-58">
                <a:solidFill>
                  <a:srgbClr val="2E75B6"/>
                </a:solidFill>
                <a:latin typeface="MTQMOF+Cambria Math"/>
                <a:cs typeface="MTQMOF+Cambria Math"/>
              </a:rPr>
              <a:t>푦</a:t>
            </a:r>
            <a:r>
              <a:rPr sz="2300" baseline="-20571">
                <a:solidFill>
                  <a:srgbClr val="2E75B6"/>
                </a:solidFill>
                <a:latin typeface="MTQMOF+Cambria Math"/>
                <a:cs typeface="MTQMOF+Cambria Math"/>
              </a:rPr>
              <a:t>3</a:t>
            </a:r>
            <a:r>
              <a:rPr sz="2300" spc="2164" baseline="-2057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，坐标值是实数，绝对值不超过</a:t>
            </a:r>
            <a:r>
              <a:rPr sz="21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VLUCC+DengXian Regular"/>
                <a:cs typeface="VVLUCC+DengXian Regular"/>
              </a:rPr>
              <a:t>100</a:t>
            </a: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，求围成三角形</a:t>
            </a:r>
            <a:r>
              <a:rPr sz="2100">
                <a:solidFill>
                  <a:srgbClr val="ED7D31"/>
                </a:solidFill>
                <a:latin typeface="HHFKFG+DengXian Regular"/>
                <a:cs typeface="HHFKFG+DengXian Regular"/>
              </a:rPr>
              <a:t>周长</a:t>
            </a: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3061192"/>
            <a:ext cx="788675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HFKFG+DengXian Regular"/>
                <a:cs typeface="HHFKFG+DengXian Regular"/>
              </a:rPr>
              <a:t>分析：</a:t>
            </a: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三个点，两两组成一条线段。分别计算并累加，得到答案。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3580987"/>
            <a:ext cx="5512866" cy="3326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平面上两点距离是</a:t>
            </a:r>
            <a:r>
              <a:rPr sz="2100" spc="248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푥</a:t>
            </a:r>
            <a:r>
              <a:rPr sz="2100" spc="84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−</a:t>
            </a:r>
            <a:r>
              <a:rPr sz="2100" spc="-5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푥</a:t>
            </a:r>
            <a:r>
              <a:rPr sz="2100" spc="129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300" baseline="30285">
                <a:solidFill>
                  <a:srgbClr val="ED7D31"/>
                </a:solidFill>
                <a:latin typeface="MTQMOF+Cambria Math"/>
                <a:cs typeface="MTQMOF+Cambria Math"/>
              </a:rPr>
              <a:t>2</a:t>
            </a:r>
            <a:r>
              <a:rPr sz="2300" spc="-29" baseline="30285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+</a:t>
            </a:r>
            <a:r>
              <a:rPr sz="2100" spc="82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푦</a:t>
            </a:r>
            <a:r>
              <a:rPr sz="2100" spc="796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−</a:t>
            </a:r>
            <a:r>
              <a:rPr sz="2100" spc="-5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MTQMOF+Cambria Math"/>
                <a:cs typeface="MTQMOF+Cambria Math"/>
              </a:rPr>
              <a:t>푦</a:t>
            </a:r>
            <a:r>
              <a:rPr sz="2100" spc="126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300" spc="75" baseline="30285">
                <a:solidFill>
                  <a:srgbClr val="ED7D31"/>
                </a:solidFill>
                <a:latin typeface="MTQMOF+Cambria Math"/>
                <a:cs typeface="MTQMOF+Cambria Math"/>
              </a:rPr>
              <a:t>2</a:t>
            </a:r>
            <a:r>
              <a:rPr sz="2100">
                <a:solidFill>
                  <a:srgbClr val="2E75B6"/>
                </a:solidFill>
                <a:latin typeface="HHFKFG+DengXian Regular"/>
                <a:cs typeface="HHFKFG+DengXian Regular"/>
              </a:rPr>
              <a:t>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366515" y="3716623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ED7D31"/>
                </a:solidFill>
                <a:latin typeface="MTQMOF+Cambria Math"/>
                <a:cs typeface="MTQMOF+Cambria Math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947159" y="3716623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ED7D31"/>
                </a:solidFill>
                <a:latin typeface="MTQMOF+Cambria Math"/>
                <a:cs typeface="MTQMOF+Cambria Math"/>
              </a:rPr>
              <a:t>2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70958" y="3716623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ED7D31"/>
                </a:solidFill>
                <a:latin typeface="MTQMOF+Cambria Math"/>
                <a:cs typeface="MTQMOF+Cambria Math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453126" y="3716623"/>
            <a:ext cx="265271" cy="233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37"/>
              </a:lnSpc>
              <a:spcBef>
                <a:spcPct val="0"/>
              </a:spcBef>
              <a:spcAft>
                <a:spcPct val="0"/>
              </a:spcAft>
            </a:pPr>
            <a:r>
              <a:rPr sz="1550">
                <a:solidFill>
                  <a:srgbClr val="ED7D31"/>
                </a:solidFill>
                <a:latin typeface="MTQMOF+Cambria Math"/>
                <a:cs typeface="MTQMOF+Cambria Math"/>
              </a:rPr>
              <a:t>2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2072" y="4170226"/>
            <a:ext cx="2120712" cy="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&lt;cstdio&gt;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&lt;cmath&gt;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45224" y="4269759"/>
            <a:ext cx="1571244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HHFKFG+DengXian Regular"/>
                <a:cs typeface="HHFKFG+DengXian Regular"/>
              </a:rPr>
              <a:t>重复的的地方有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HHFKFG+DengXian Regular"/>
                <a:cs typeface="HHFKFG+DengXian Regular"/>
              </a:rPr>
              <a:t>点啰嗦？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85214" y="5023386"/>
            <a:ext cx="3597941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1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85214" y="5237280"/>
            <a:ext cx="5961421" cy="110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"%lf%lf%lf%lf%lf%lf"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 spc="430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 spc="421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"%.2f"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92072" y="6303851"/>
            <a:ext cx="250602" cy="24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7206" y="748134"/>
            <a:ext cx="1681886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4">
                <a:solidFill>
                  <a:srgbClr val="1F4E79"/>
                </a:solidFill>
                <a:latin typeface="DengXian Light"/>
                <a:cs typeface="DengXian Light"/>
              </a:rPr>
              <a:t>距离函数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6019800" cy="788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KEAHR+DengXian Regular"/>
                <a:cs typeface="FKEAHR+DengXian Regular"/>
              </a:rPr>
              <a:t>有没有办法减少重复的代码，简化程序的主干呢？</a:t>
            </a:r>
          </a:p>
          <a:p>
            <a:pPr marL="0" marR="0">
              <a:lnSpc>
                <a:spcPts val="2188"/>
              </a:lnSpc>
              <a:spcBef>
                <a:spcPts val="15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KEAHR+DengXian Regular"/>
                <a:cs typeface="FKEAHR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FKEAHR+DengXian Regular"/>
                <a:cs typeface="FKEAHR+DengXian Regular"/>
              </a:rPr>
              <a:t>函数</a:t>
            </a:r>
            <a:r>
              <a:rPr sz="2100">
                <a:solidFill>
                  <a:srgbClr val="2E75B6"/>
                </a:solidFill>
                <a:latin typeface="FKEAHR+DengXian Regular"/>
                <a:cs typeface="FKEAHR+DengXian Regular"/>
              </a:rPr>
              <a:t>！改进后的代码如下：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4633" y="2849527"/>
            <a:ext cx="3327552" cy="886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6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30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&lt;cstdio&gt;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&lt;cmath&gt;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using</a:t>
            </a:r>
            <a:r>
              <a:rPr sz="1400" spc="428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74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90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{</a:t>
            </a:r>
            <a:r>
              <a:rPr sz="1400" spc="431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FKEAHR+DengXian Regular"/>
                <a:cs typeface="FKEAHR+DengXian Regular"/>
              </a:rPr>
              <a:t>计算平方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48105" y="3703628"/>
            <a:ext cx="14315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highlight>
                  <a:srgbClr val="FFFF00"/>
                </a:highlight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54633" y="3916988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4633" y="4129078"/>
            <a:ext cx="687136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dist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75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78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cs typeface="Consolas"/>
              </a:rPr>
              <a:t>double</a:t>
            </a:r>
            <a:r>
              <a:rPr sz="1400" spc="466">
                <a:solidFill>
                  <a:srgbClr val="0000FF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</a:t>
            </a:r>
            <a:r>
              <a:rPr sz="1400" spc="452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{</a:t>
            </a:r>
            <a:r>
              <a:rPr sz="1400" spc="43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highlight>
                  <a:srgbClr val="FFFF00"/>
                </a:highlight>
                <a:latin typeface="FKEAHR+DengXian Regular"/>
                <a:cs typeface="FKEAHR+DengXian Regular"/>
              </a:rPr>
              <a:t>两点距离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48105" y="4343963"/>
            <a:ext cx="3992490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highlight>
                  <a:srgbClr val="FFFF00"/>
                </a:highlight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sqrt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sq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x1</a:t>
            </a:r>
            <a:r>
              <a:rPr sz="1400" spc="444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highlight>
                  <a:srgbClr val="FFFF00"/>
                </a:highlight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y1</a:t>
            </a:r>
            <a:r>
              <a:rPr sz="1400" spc="417">
                <a:solidFill>
                  <a:srgbClr val="00108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highlight>
                  <a:srgbClr val="FFFF00"/>
                </a:highlight>
                <a:latin typeface="Consolas"/>
                <a:cs typeface="Consolas"/>
              </a:rPr>
              <a:t>y2</a:t>
            </a:r>
            <a:r>
              <a:rPr sz="1400" spc="1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));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4633" y="4557322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highlight>
                  <a:srgbClr val="FFFF00"/>
                </a:highlight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4633" y="4770682"/>
            <a:ext cx="133275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400" spc="43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48105" y="4984042"/>
            <a:ext cx="5862859" cy="1313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29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6"/>
              </a:lnSpc>
              <a:spcBef>
                <a:spcPts val="83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"%lf%lf%lf%lf%lf%lf"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7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dist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dist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2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 spc="429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 spc="41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dist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2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y3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643"/>
              </a:lnSpc>
              <a:spcBef>
                <a:spcPts val="36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"%.2f"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ans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4633" y="6264507"/>
            <a:ext cx="250434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3528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函数定义的一般形式如下：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4633" y="2218617"/>
            <a:ext cx="5658501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返回类型</a:t>
            </a:r>
            <a:r>
              <a:rPr sz="1400" spc="399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ROGIOM+DengXian Regular"/>
                <a:cs typeface="ROGIOM+DengXian Regular"/>
              </a:rPr>
              <a:t>函数名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参数类型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ROGIOM+DengXian Regular"/>
                <a:cs typeface="ROGIOM+DengXian Regular"/>
              </a:rPr>
              <a:t>参数名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r>
              <a:rPr sz="1400" spc="454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参数类型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sz="1400" spc="41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参数名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4633" y="2451567"/>
            <a:ext cx="1689369" cy="655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93471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函数体</a:t>
            </a:r>
          </a:p>
          <a:p>
            <a:pPr marL="393471" marR="0">
              <a:lnSpc>
                <a:spcPts val="1643"/>
              </a:lnSpc>
              <a:spcBef>
                <a:spcPts val="62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6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ROGIOM+DengXian Regular"/>
                <a:cs typeface="ROGIOM+DengXian Regular"/>
              </a:rPr>
              <a:t>结果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6"/>
              </a:lnSpc>
              <a:spcBef>
                <a:spcPts val="95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213592"/>
            <a:ext cx="7668184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函数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1</a:t>
            </a: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：</a:t>
            </a:r>
            <a:r>
              <a:rPr sz="2100" spc="63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sq()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，喂进一个</a:t>
            </a:r>
            <a:r>
              <a:rPr sz="2100" spc="2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double</a:t>
            </a:r>
            <a:r>
              <a:rPr sz="2100" spc="17">
                <a:solidFill>
                  <a:srgbClr val="ED7D31"/>
                </a:solidFill>
                <a:latin typeface="QGEEEA+DengXian Regular"/>
                <a:cs typeface="QGEEE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类型的变量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x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，经过计算后吐出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一个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double</a:t>
            </a:r>
            <a:r>
              <a:rPr sz="2100" spc="15">
                <a:solidFill>
                  <a:srgbClr val="ED7D31"/>
                </a:solidFill>
                <a:latin typeface="QGEEEA+DengXian Regular"/>
                <a:cs typeface="QGEEE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类型的结果。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006326"/>
            <a:ext cx="762271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函数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2</a:t>
            </a: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：</a:t>
            </a:r>
            <a:r>
              <a:rPr sz="2100" spc="63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dist()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，喂进</a:t>
            </a:r>
            <a:r>
              <a:rPr sz="2100" spc="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GEEEA+DengXian Regular"/>
                <a:cs typeface="QGEEEA+DengXian Regular"/>
              </a:rPr>
              <a:t>4</a:t>
            </a:r>
            <a:r>
              <a:rPr sz="2100" spc="10">
                <a:solidFill>
                  <a:srgbClr val="2E75B6"/>
                </a:solidFill>
                <a:latin typeface="QGEEEA+DengXian Regular"/>
                <a:cs typeface="QGEEE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个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double</a:t>
            </a:r>
            <a:r>
              <a:rPr sz="2100" spc="17">
                <a:solidFill>
                  <a:srgbClr val="ED7D31"/>
                </a:solidFill>
                <a:latin typeface="QGEEEA+DengXian Regular"/>
                <a:cs typeface="QGEEE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类型的变量</a:t>
            </a:r>
            <a:r>
              <a:rPr sz="2100" spc="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x1</a:t>
            </a: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、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y1</a:t>
            </a: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、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x2</a:t>
            </a:r>
            <a:r>
              <a:rPr sz="2100">
                <a:solidFill>
                  <a:srgbClr val="ED7D31"/>
                </a:solidFill>
                <a:latin typeface="ROGIOM+DengXian Regular"/>
                <a:cs typeface="ROGIOM+DengXian Regular"/>
              </a:rPr>
              <a:t>、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y2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，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499" y="4326366"/>
            <a:ext cx="510265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经过计算后吐出一个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GEEEA+DengXian Regular"/>
                <a:cs typeface="QGEEEA+DengXian Regular"/>
              </a:rPr>
              <a:t>double</a:t>
            </a:r>
            <a:r>
              <a:rPr sz="2100" spc="15">
                <a:solidFill>
                  <a:srgbClr val="ED7D31"/>
                </a:solidFill>
                <a:latin typeface="QGEEEA+DengXian Regular"/>
                <a:cs typeface="QGEEEA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ROGIOM+DengXian Regular"/>
                <a:cs typeface="ROGIOM+DengXian Regular"/>
              </a:rPr>
              <a:t>类型的结果。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19902" y="4547762"/>
            <a:ext cx="2844038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因为引用的顺序，</a:t>
            </a:r>
            <a:r>
              <a:rPr sz="1600">
                <a:solidFill>
                  <a:srgbClr val="2E75B6"/>
                </a:solidFill>
                <a:latin typeface="QGEEEA+DengXian Regular"/>
                <a:cs typeface="QGEEEA+DengXian Regular"/>
              </a:rPr>
              <a:t>sq</a:t>
            </a:r>
            <a:r>
              <a:rPr sz="1600" spc="37">
                <a:solidFill>
                  <a:srgbClr val="2E75B6"/>
                </a:solidFill>
                <a:latin typeface="QGEEEA+DengXian Regular"/>
                <a:cs typeface="QGEEEA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函数应在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4633" y="4798368"/>
            <a:ext cx="3327552" cy="675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400" spc="4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ROGIOM+DengXian Regular"/>
                <a:cs typeface="ROGIOM+DengXian Regular"/>
              </a:rPr>
              <a:t>计算平方</a:t>
            </a:r>
          </a:p>
          <a:p>
            <a:pPr marL="393471" marR="0">
              <a:lnSpc>
                <a:spcPts val="1646"/>
              </a:lnSpc>
              <a:spcBef>
                <a:spcPts val="95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6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 spc="428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643"/>
              </a:lnSpc>
              <a:spcBef>
                <a:spcPts val="8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819902" y="4791601"/>
            <a:ext cx="2917190" cy="493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GEEEA+DengXian Regular"/>
                <a:cs typeface="QGEEEA+DengXian Regular"/>
              </a:rPr>
              <a:t>dist</a:t>
            </a:r>
            <a:r>
              <a:rPr sz="1600" spc="25">
                <a:solidFill>
                  <a:srgbClr val="2E75B6"/>
                </a:solidFill>
                <a:latin typeface="QGEEEA+DengXian Regular"/>
                <a:cs typeface="QGEEEA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函数前面定义，</a:t>
            </a:r>
            <a:r>
              <a:rPr sz="1600">
                <a:solidFill>
                  <a:srgbClr val="2E75B6"/>
                </a:solidFill>
                <a:latin typeface="QGEEEA+DengXian Regular"/>
                <a:cs typeface="QGEEEA+DengXian Regular"/>
              </a:rPr>
              <a:t>dist</a:t>
            </a:r>
            <a:r>
              <a:rPr sz="1600" spc="49">
                <a:solidFill>
                  <a:srgbClr val="2E75B6"/>
                </a:solidFill>
                <a:latin typeface="QGEEEA+DengXian Regular"/>
                <a:cs typeface="QGEEEA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函数应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在</a:t>
            </a:r>
            <a:r>
              <a:rPr sz="1600" spc="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QGEEEA+DengXian Regular"/>
                <a:cs typeface="QGEEEA+DengXian Regular"/>
              </a:rPr>
              <a:t>main </a:t>
            </a:r>
            <a:r>
              <a:rPr sz="1600">
                <a:solidFill>
                  <a:srgbClr val="2E75B6"/>
                </a:solidFill>
                <a:latin typeface="ROGIOM+DengXian Regular"/>
                <a:cs typeface="ROGIOM+DengXian Regular"/>
              </a:rPr>
              <a:t>函数前面定义。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54633" y="5652164"/>
            <a:ext cx="6871360" cy="675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dist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7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78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67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466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5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400" spc="44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8000"/>
                </a:solidFill>
                <a:latin typeface="ROGIOM+DengXian Regular"/>
                <a:cs typeface="ROGIOM+DengXian Regular"/>
              </a:rPr>
              <a:t>两点距离</a:t>
            </a:r>
          </a:p>
          <a:p>
            <a:pPr marL="393471" marR="0">
              <a:lnSpc>
                <a:spcPts val="1643"/>
              </a:lnSpc>
              <a:spcBef>
                <a:spcPts val="98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</a:t>
            </a:r>
            <a:r>
              <a:rPr sz="1400" spc="429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 spc="444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 spc="1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 spc="417">
                <a:solidFill>
                  <a:srgbClr val="00108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2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));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8587" y="748134"/>
            <a:ext cx="91592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函数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02124" y="1750368"/>
            <a:ext cx="3597773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1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x*x; 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1795891"/>
            <a:ext cx="3304336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REQJ+DengXian Regular"/>
                <a:cs typeface="QEREQJ+DengXian Regular"/>
              </a:rPr>
              <a:t>当输入数据为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BFHKJ+DengXian Regular"/>
                <a:cs typeface="RBFHKJ+DengXian Regular"/>
              </a:rPr>
              <a:t>0 0 3 0 0 4</a:t>
            </a:r>
            <a:r>
              <a:rPr sz="2100">
                <a:solidFill>
                  <a:srgbClr val="2E75B6"/>
                </a:solidFill>
                <a:latin typeface="QEREQJ+DengXian Regular"/>
                <a:cs typeface="QEREQJ+DengXian 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REQJ+DengXian Regular"/>
                <a:cs typeface="QEREQJ+DengXian Regular"/>
              </a:rPr>
              <a:t>计算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BFHKJ+DengXian Regular"/>
                <a:cs typeface="RBFHKJ+DengXian Regular"/>
              </a:rPr>
              <a:t>dist(x2,</a:t>
            </a:r>
            <a:r>
              <a:rPr sz="2100" spc="10">
                <a:solidFill>
                  <a:srgbClr val="ED7D31"/>
                </a:solidFill>
                <a:latin typeface="RBFHKJ+DengXian Regular"/>
                <a:cs typeface="RBFHKJ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RBFHKJ+DengXian Regular"/>
                <a:cs typeface="RBFHKJ+DengXian Regular"/>
              </a:rPr>
              <a:t>y2, x3,</a:t>
            </a:r>
            <a:r>
              <a:rPr sz="2100" spc="22">
                <a:solidFill>
                  <a:srgbClr val="ED7D31"/>
                </a:solidFill>
                <a:latin typeface="RBFHKJ+DengXian Regular"/>
                <a:cs typeface="RBFHKJ+DengXian Regular"/>
              </a:rPr>
              <a:t> </a:t>
            </a:r>
            <a:r>
              <a:rPr sz="2100">
                <a:solidFill>
                  <a:srgbClr val="ED7D31"/>
                </a:solidFill>
                <a:latin typeface="RBFHKJ+DengXian Regular"/>
                <a:cs typeface="RBFHKJ+DengXian Regular"/>
              </a:rPr>
              <a:t>y3); </a:t>
            </a:r>
            <a:r>
              <a:rPr sz="2100">
                <a:solidFill>
                  <a:srgbClr val="2E75B6"/>
                </a:solidFill>
                <a:latin typeface="QEREQJ+DengXian Regular"/>
                <a:cs typeface="QEREQJ+DengXian Regular"/>
              </a:rPr>
              <a:t>时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02124" y="2177469"/>
            <a:ext cx="3794168" cy="88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dist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13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</a:p>
          <a:p>
            <a:pPr marL="1181354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x2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double</a:t>
            </a:r>
            <a:r>
              <a:rPr sz="1400" spc="13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y2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 {</a:t>
            </a:r>
          </a:p>
          <a:p>
            <a:pPr marL="19685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sqrt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(x1-x2) +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sq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(y1-y2));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2588124"/>
            <a:ext cx="2021433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EREQJ+DengXian Regular"/>
                <a:cs typeface="QEREQJ+DengXian Regular"/>
              </a:rPr>
              <a:t>步骤是这样的：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0592" y="3295450"/>
            <a:ext cx="3290900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1.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进入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main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函数。收集了</a:t>
            </a:r>
            <a:r>
              <a:rPr sz="14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4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个参数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[3,0,0,4]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，调用</a:t>
            </a:r>
            <a:r>
              <a:rPr sz="1400" spc="478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dist(3,0,0,4)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0592" y="3935530"/>
            <a:ext cx="3679520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2.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进入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dist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x1=3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y1=0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x2=0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y2=4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。收集到了参数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[3-0]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，调用</a:t>
            </a:r>
            <a:r>
              <a:rPr sz="1400" spc="43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sq(3)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0592" y="4575864"/>
            <a:ext cx="3129356" cy="24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3.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进入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sq</a:t>
            </a:r>
            <a:r>
              <a:rPr sz="1400" spc="10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函数，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x=3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。返回</a:t>
            </a:r>
            <a:r>
              <a:rPr sz="1400" spc="43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9.0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0592" y="5002584"/>
            <a:ext cx="3641684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4.</a:t>
            </a:r>
            <a:r>
              <a:rPr sz="1400" spc="22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回到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dist</a:t>
            </a:r>
            <a:r>
              <a:rPr sz="1400" spc="34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函数，得到了</a:t>
            </a:r>
            <a:r>
              <a:rPr sz="1400" spc="39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sq(x1-x2)</a:t>
            </a:r>
            <a:r>
              <a:rPr sz="1400" spc="6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9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，同理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sq(y1-y2)</a:t>
            </a:r>
            <a:r>
              <a:rPr sz="1400" spc="6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=16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。返回结果</a:t>
            </a:r>
            <a:r>
              <a:rPr sz="1400" spc="4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5.0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0592" y="5643020"/>
            <a:ext cx="3738496" cy="46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3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5.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回到</a:t>
            </a:r>
            <a:r>
              <a:rPr sz="1400" spc="42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main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函数，得到了</a:t>
            </a:r>
            <a:r>
              <a:rPr sz="1400" spc="42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dist(x2, y2,</a:t>
            </a:r>
          </a:p>
          <a:p>
            <a:pPr marL="0" marR="0">
              <a:lnSpc>
                <a:spcPts val="1643"/>
              </a:lnSpc>
              <a:spcBef>
                <a:spcPts val="86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x3,</a:t>
            </a:r>
            <a:r>
              <a:rPr sz="1400" spc="2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y3)</a:t>
            </a:r>
            <a:r>
              <a:rPr sz="1400" spc="38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的结果是</a:t>
            </a:r>
            <a:r>
              <a:rPr sz="1400" spc="406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5.0</a:t>
            </a:r>
            <a:r>
              <a:rPr sz="1400">
                <a:solidFill>
                  <a:srgbClr val="000000"/>
                </a:solidFill>
                <a:latin typeface="QEREQJ+DengXian Regular"/>
                <a:cs typeface="QEREQJ+DengXian Regular"/>
              </a:rPr>
              <a:t>。得到最终答案。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724</Paragraphs>
  <Slides>46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baseType="lpstr" size="159">
      <vt:lpstr>Arial</vt:lpstr>
      <vt:lpstr>Calibri</vt:lpstr>
      <vt:lpstr>Microsoft YaHei Light</vt:lpstr>
      <vt:lpstr>Times New Roman</vt:lpstr>
      <vt:lpstr>Microsoft YaHei</vt:lpstr>
      <vt:lpstr>BPHFLB+DengXian Regular</vt:lpstr>
      <vt:lpstr>DengXian</vt:lpstr>
      <vt:lpstr>KaiTi</vt:lpstr>
      <vt:lpstr>DengXian Light</vt:lpstr>
      <vt:lpstr>JHIOPK+DengXian Regular</vt:lpstr>
      <vt:lpstr>GQQPWS+DengXian Regular</vt:lpstr>
      <vt:lpstr>HHFKFG+DengXian Regular</vt:lpstr>
      <vt:lpstr>VVLUCC+DengXian Regular</vt:lpstr>
      <vt:lpstr>MTQMOF+Cambria Math</vt:lpstr>
      <vt:lpstr>Consolas</vt:lpstr>
      <vt:lpstr>FKEAHR+DengXian Regular</vt:lpstr>
      <vt:lpstr>ROGIOM+DengXian Regular</vt:lpstr>
      <vt:lpstr>QGEEEA+DengXian Regular</vt:lpstr>
      <vt:lpstr>QEREQJ+DengXian Regular</vt:lpstr>
      <vt:lpstr>RBFHKJ+DengXian Regular</vt:lpstr>
      <vt:lpstr>NWHVAH+DengXian Regular</vt:lpstr>
      <vt:lpstr>RETRJC+DengXian Regular</vt:lpstr>
      <vt:lpstr>CIDOHQ+Cambria Math</vt:lpstr>
      <vt:lpstr>ABSTWT+DengXian Regular</vt:lpstr>
      <vt:lpstr>CDLGPP+Resource Han Rounded CN Regular</vt:lpstr>
      <vt:lpstr>DTBTHH+DengXian Regular</vt:lpstr>
      <vt:lpstr>GUAAMF+DengXian Regular</vt:lpstr>
      <vt:lpstr>HPUNKB+DengXian Regular</vt:lpstr>
      <vt:lpstr>IHTPSL+Resource Han Rounded CN Regular</vt:lpstr>
      <vt:lpstr>UQBTRO+DengXian Regular</vt:lpstr>
      <vt:lpstr>CEUWBK+DengXian Regular</vt:lpstr>
      <vt:lpstr>EEGUQS+Cambria Math</vt:lpstr>
      <vt:lpstr>GAFDIH+Resource Han Rounded CN Regular</vt:lpstr>
      <vt:lpstr>ESNMPO+DengXian Regular</vt:lpstr>
      <vt:lpstr>ISERSI+DengXian Regular</vt:lpstr>
      <vt:lpstr>OFHDEA+DengXian Regular</vt:lpstr>
      <vt:lpstr>CCEOFT+DengXian Regular</vt:lpstr>
      <vt:lpstr>JINLOC+DengXian Regular</vt:lpstr>
      <vt:lpstr>QMLHJK+DengXian Regular</vt:lpstr>
      <vt:lpstr>OIABWS+Cambria Math</vt:lpstr>
      <vt:lpstr>ALWCPB+DengXian Regular</vt:lpstr>
      <vt:lpstr>UNQWCU+DengXian Regular</vt:lpstr>
      <vt:lpstr>WIFFNV+Resource Han Rounded CN Regular</vt:lpstr>
      <vt:lpstr>BFFWJB+DengXian Regular</vt:lpstr>
      <vt:lpstr>SFCGQS+DengXian Regular</vt:lpstr>
      <vt:lpstr>KCCLJW+Resource Han Rounded CN Regular</vt:lpstr>
      <vt:lpstr>GVIDGB+DengXian Regular</vt:lpstr>
      <vt:lpstr>IPTPKN+DengXian Regular</vt:lpstr>
      <vt:lpstr>TKQBNI+DengXian Regular</vt:lpstr>
      <vt:lpstr>VPRTQS+DengXian Regular</vt:lpstr>
      <vt:lpstr>GNRMWF+DengXian Regular</vt:lpstr>
      <vt:lpstr>IGBVJQ+DengXian Regular</vt:lpstr>
      <vt:lpstr>JPRNIT+DengXian Regular</vt:lpstr>
      <vt:lpstr>IAAVKQ+DengXian Regular</vt:lpstr>
      <vt:lpstr>VDLFGT+Cambria Math</vt:lpstr>
      <vt:lpstr>GHNGAC+DengXian Regular</vt:lpstr>
      <vt:lpstr>LBANWK+DengXian Regular</vt:lpstr>
      <vt:lpstr>EATATL+DengXian Regular</vt:lpstr>
      <vt:lpstr>BNOPMA+DengXian Regular</vt:lpstr>
      <vt:lpstr>SNONHG+DengXian Regular</vt:lpstr>
      <vt:lpstr>TGCMKE+DengXian Regular</vt:lpstr>
      <vt:lpstr>PHRHUB+DengXian Regular</vt:lpstr>
      <vt:lpstr>VHQBDI+Cambria Math</vt:lpstr>
      <vt:lpstr>AFCTRK+Cambria Math</vt:lpstr>
      <vt:lpstr>MODUUS+DengXian Regular</vt:lpstr>
      <vt:lpstr>TEKOTQ+DengXian Regular</vt:lpstr>
      <vt:lpstr>IDSURT+Cambria Math</vt:lpstr>
      <vt:lpstr>LWBGMJ+DengXian Regular</vt:lpstr>
      <vt:lpstr>ISDVTN+DengXian Regular</vt:lpstr>
      <vt:lpstr>KBRVLP+Cambria Math</vt:lpstr>
      <vt:lpstr>EPDLVN+Resource Han Rounded CN Regular</vt:lpstr>
      <vt:lpstr>HNDGLG+DengXian Regular</vt:lpstr>
      <vt:lpstr>LOCSRL+DengXian Regular</vt:lpstr>
      <vt:lpstr>VIOTMA+DengXian Regular</vt:lpstr>
      <vt:lpstr>DAMQVQ+DengXian Regular</vt:lpstr>
      <vt:lpstr>NTUDBQ+DengXian Regular</vt:lpstr>
      <vt:lpstr>EUFKDE+DengXian Regular</vt:lpstr>
      <vt:lpstr>KKGTTG+Resource Han Rounded CN Regular</vt:lpstr>
      <vt:lpstr>NGTHPL+DengXian Regular</vt:lpstr>
      <vt:lpstr>TNOMDK+DengXian Regular</vt:lpstr>
      <vt:lpstr>QUCPES+Cambria Math</vt:lpstr>
      <vt:lpstr>SAFOLF+DengXian Regular</vt:lpstr>
      <vt:lpstr>LEMOLN+DengXian Regular</vt:lpstr>
      <vt:lpstr>JGSEBJ+Resource Han Rounded CN Regular</vt:lpstr>
      <vt:lpstr>HFGJGN+DengXian Regular</vt:lpstr>
      <vt:lpstr>CMTBTT+DengXian Regular</vt:lpstr>
      <vt:lpstr>QPCAUI+Cambria Math</vt:lpstr>
      <vt:lpstr>ISWUWN+DengXian Regular</vt:lpstr>
      <vt:lpstr>BQWWLU+Resource Han Rounded CN Regular</vt:lpstr>
      <vt:lpstr>BNLBKM+DengXian Regular</vt:lpstr>
      <vt:lpstr>GQAEFH+DengXian Regular</vt:lpstr>
      <vt:lpstr>PINLPD+DengXian Regular</vt:lpstr>
      <vt:lpstr>RVKKTF+DengXian Regular</vt:lpstr>
      <vt:lpstr>TQWVLS+DengXian Regular</vt:lpstr>
      <vt:lpstr>RTBCSO+DengXian Regular</vt:lpstr>
      <vt:lpstr>SKWCET+DengXian Regular</vt:lpstr>
      <vt:lpstr>ERWCAP+DengXian Regular</vt:lpstr>
      <vt:lpstr>PJIBQL+DengXian Regular</vt:lpstr>
      <vt:lpstr>JWAAFV+DengXian Regular</vt:lpstr>
      <vt:lpstr>RKVNRO+DengXian Regular</vt:lpstr>
      <vt:lpstr>JLDVKT+DengXian Regular</vt:lpstr>
      <vt:lpstr>BWTSHD+DengXian Regular</vt:lpstr>
      <vt:lpstr>TGOPQW+Cambria Math</vt:lpstr>
      <vt:lpstr>OSJADD+DengXian Regular</vt:lpstr>
      <vt:lpstr>AJSGSN+DengXian Regular</vt:lpstr>
      <vt:lpstr>FDIUGE+Cambria Math</vt:lpstr>
      <vt:lpstr>EGTPUI+DengXian Regular</vt:lpstr>
      <vt:lpstr>JVMODQ+DengXian Regular</vt:lpstr>
      <vt:lpstr>WTFFHK+DengXian Regular</vt:lpstr>
      <vt:lpstr>LHHIBA+DengXian Regular</vt:lpstr>
      <vt:lpstr>COFMIQ+DengXian Regular</vt:lpstr>
      <vt:lpstr>RDGCQP+DengXian Regular</vt:lpstr>
      <vt:lpstr>Office Theme</vt:lpstr>
      <vt:lpstr>PowerPoint Presentation</vt:lpstr>
      <vt:lpstr>PowerPoint Presentation</vt:lpstr>
      <vt:lpstr>PowerPoint Presentation</vt:lpstr>
      <vt:lpstr>Click to edit Master title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2021-05-13T10:47:16.552</cp:lastPrinted>
  <dcterms:created xsi:type="dcterms:W3CDTF">2021-05-13T02:47:16Z</dcterms:created>
  <dcterms:modified xsi:type="dcterms:W3CDTF">2021-05-13T02:47:19Z</dcterms:modified>
</cp:coreProperties>
</file>