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2" r:id="rId2"/>
    <p:sldId id="295" r:id="rId3"/>
    <p:sldId id="331" r:id="rId4"/>
    <p:sldId id="307" r:id="rId5"/>
    <p:sldId id="308" r:id="rId6"/>
    <p:sldId id="309" r:id="rId7"/>
    <p:sldId id="330" r:id="rId8"/>
    <p:sldId id="318" r:id="rId9"/>
    <p:sldId id="320" r:id="rId10"/>
    <p:sldId id="328" r:id="rId11"/>
    <p:sldId id="283" r:id="rId12"/>
    <p:sldId id="319" r:id="rId13"/>
    <p:sldId id="321" r:id="rId14"/>
    <p:sldId id="322" r:id="rId15"/>
    <p:sldId id="329" r:id="rId16"/>
    <p:sldId id="32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D946-4A02-4588-B79C-14D38AF0431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6644-A4CE-4154-B543-AD992E27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morning. My name is Fuxi Ma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walk you through my analysis of the NGS Data, turning raw data into actionable research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D01-B085-71D2-DF25-421B5C7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5AC09-B9EF-FDBF-3386-08DA30BBE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1A4D-19CC-CB2E-B35D-9194D2465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employment rate among different programs and across different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464C-D4B3-0BF0-FAFA-8FDD94E15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09C-6750-B652-4442-F54DFD5A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0F604-013E-DC01-18B9-69D6A814B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4C7DC-3AC0-915C-B7F8-63C9B0B21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shows the Employment Income Patterns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income is around sixty thousand dollars. But the range is huge. 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876-6E3C-796B-C5B1-04E7C0A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3AA2-5652-79E7-AA52-618C48DF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46E86-B561-84CE-954F-7CC4BF35A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B3E92-415D-30F6-1D6E-2C044814E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79E01-8DD7-05F9-8DBD-974772577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E242-1D18-844E-BFB5-C247AC00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6057-F3D6-F926-280D-0C0E72C1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98F-D191-D687-A9C0-8185944EB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key insights and recommendations: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of Study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dominant factor for both employment success and income level.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Level of study, age at graduation, and region are important factors.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fall into three distinct tiers.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the foundation for our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we propose the following strategy: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Strategy: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Promote high-demand Tier 1 programs. For Tier 3, career-focused learning and co-op opportunities are important.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Support: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informed support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Marketing shall focus on Tier 1 programs, and for Tier 3 on unique career paths and support systems.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Improvement: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data collection, getting feedback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41B-4E80-DD9F-F204-AB6A2AA6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51FA-CE39-0490-17D9-3101F319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B114E-BC99-CF0C-03DE-D184C033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2C39C-868C-7176-0377-E25AA0B3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C86-1A3F-2D12-95D8-E17F9979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0134-9B3B-C0C3-72D9-378F17E8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C114-7A92-812B-6FA8-ED5B2553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FD68-EB86-4BC4-B7F3-3D43D8903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551F-DA4F-0847-4E90-B32B7BC34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today is structured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walk you through the data integration.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demonstrate the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62A1E-B9B9-8E28-967B-098F8B8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607F-BD57-42D7-926D-E5BC4A19D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EE39B-43C1-E0A1-0B7A-73F79056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data came from the 2020 NGS. The challenge wasn't just the CSV file; it was integrating it with the PDF summary report.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challenge, I used AI (DeepSeek) to  extract all tables from the PDF into an Excel file. This setup a foundation for my entire analysis.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29B4-53F5-5828-1180-AE13B449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methodology is comprehensive.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preprocessed the data, handled missing values, and used different feature selection techniques.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modelled employment status and employment income.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modeling, I used classification and linear regression models, including Random Forest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provide a review of the assumptions and the data's limitations later.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CDD3-85BB-29ED-1774-41CABA4E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E945-A165-756F-EDBC-A96AD789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7864B-58C7-8768-A786-0CC1F6B9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analysis and modeling, I assume that the source data is accurate, and the survey sample data is representing graduate population data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data, Income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range brackets.  I used midpoints for calculation, which is standard but not perfect.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62F82-8D48-7A0D-0134-96ACC8C93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3767-4A18-D9B4-BB35-1D5BFE93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C038B-F4C9-0B1F-0AD4-A7CD1C3C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48F6-ACDA-CB31-A4DB-580B3F5C7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Classification Model for Employment Income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heatmap reveals the most influential predictors.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class imbalance, Model Accuracy is not a good evaluation metric.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address this in the next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719D-2569-D484-B03B-0E6CB5BB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DC3B-CF9B-9DB8-9D93-1CA07D2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84E9-80FE-6898-000B-6FCF2775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CFBE9-0A32-695E-5406-952CF0D0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for Employment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E0AD-C0D2-EB4A-7DCA-583286C04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26689-1476-1F73-4A39-BB24BC1F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71262-F7D3-6300-7503-0A23B9716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E28E2-F319-FACA-6CD5-467036B0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most graduates are employed, it makes employment status heavily imbalanced, leading to the big challenge for classification modeling.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face this challenge, I did global parameter tuning, used different models, resulting in improved results.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the percentage of a class correctly predicted for that class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true positive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 proportion of actual positive cases that were correctly identified by the model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Positives / (True Positives + False Negatives)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367F4-7DD2-7ACE-C2BE-B8B2312A6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73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Weights for both Employment Status &amp;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indicate that the single most important predictor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of Study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Level of Study and Region were key factors as well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BD4B-D9A9-427B-BBF5-8D7A0390865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521B-AED8-4640-B94F-B33F48CCB74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F2F-CBBF-490D-9D7A-F85BAFB92123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EB4-69B2-4BEE-98EE-662958A0BA1F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895-8E37-48E8-A3DB-F06D4E757F4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EFC-5FCE-4238-B385-E4FBC0DA0DF7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055C-250F-4C01-8274-9F3F5FC93DFB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99CA-A5EA-4E74-8ACA-08A4670C1742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F79-2732-47F5-BEA0-588AC98BDF57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50F-11BA-4470-88C6-793D3837ED31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90E-74C3-4639-8B10-4C012E55C06B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705D-09A0-4B67-AF12-77C4C90BE3DD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NGS_Report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NGS_Report.pdf" TargetMode="External"/><Relationship Id="rId4" Type="http://schemas.openxmlformats.org/officeDocument/2006/relationships/hyperlink" Target="http://127.0.0.1:500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www23.statcan.gc.ca/imdb/p2SV.pl?Function=getSurvey&amp;SDDS=50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090F7-2343-C572-747F-ADCBD80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DD09DE-4863-75A3-246B-EE08BB3D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B973E5-57A6-F247-18AE-A405A486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79AB-59D7-8D0B-04CD-597004D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AFA031-53F6-41B4-77C7-7CEF1FB6F009}"/>
              </a:ext>
            </a:extLst>
          </p:cNvPr>
          <p:cNvSpPr txBox="1">
            <a:spLocks/>
          </p:cNvSpPr>
          <p:nvPr/>
        </p:nvSpPr>
        <p:spPr>
          <a:xfrm>
            <a:off x="964643" y="1651096"/>
            <a:ext cx="10369899" cy="411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 Education and Labor Market Data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Fuxi Ma, PhD</a:t>
            </a:r>
          </a:p>
          <a:p>
            <a:pPr algn="ctr"/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fld id="{2DDB8B34-DE0F-468F-B477-67C46F3CA98D}" type="datetime3">
              <a:rPr lang="en-US" sz="6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August 2025</a:t>
            </a:fld>
            <a:endParaRPr lang="en-US" sz="7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6146D-346D-EBB3-76E1-90A6D38E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0CCB63-B443-7CF6-0523-42F69ABF7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9ADF904-9FF9-D28C-EA24-BF8F64184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D4E78-24A0-5955-FC07-CE7BE3007DFE}"/>
              </a:ext>
            </a:extLst>
          </p:cNvPr>
          <p:cNvSpPr txBox="1"/>
          <p:nvPr/>
        </p:nvSpPr>
        <p:spPr>
          <a:xfrm>
            <a:off x="1200568" y="643467"/>
            <a:ext cx="95327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Class Imbalance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4A177-51A7-EDB1-9DDF-3953DE5C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BA795-EEFE-9AB8-7ADE-9B785B7B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01" y="995495"/>
            <a:ext cx="4380279" cy="2519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84241-668B-2504-386B-301CBC117993}"/>
              </a:ext>
            </a:extLst>
          </p:cNvPr>
          <p:cNvSpPr txBox="1"/>
          <p:nvPr/>
        </p:nvSpPr>
        <p:spPr>
          <a:xfrm>
            <a:off x="1293706" y="4340878"/>
            <a:ext cx="263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D2C8D-67C4-5443-12B3-2A3605BA453C}"/>
              </a:ext>
            </a:extLst>
          </p:cNvPr>
          <p:cNvSpPr txBox="1"/>
          <p:nvPr/>
        </p:nvSpPr>
        <p:spPr>
          <a:xfrm>
            <a:off x="6714847" y="552070"/>
            <a:ext cx="46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 Optimal Threshold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019A1-A15F-EE27-D8FF-04A8FBC0A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101" y="4191000"/>
            <a:ext cx="4302922" cy="2165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6FC4FB-78DD-0BBA-FF93-CA5AC2A06464}"/>
              </a:ext>
            </a:extLst>
          </p:cNvPr>
          <p:cNvSpPr txBox="1"/>
          <p:nvPr/>
        </p:nvSpPr>
        <p:spPr>
          <a:xfrm>
            <a:off x="6714847" y="3731023"/>
            <a:ext cx="40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Class Weighting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C3EDF-5B74-64BF-066B-A71C3053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221" y="4750706"/>
            <a:ext cx="4824843" cy="160564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EA573B-E5C8-E054-3A2F-CE19015DE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0302" y="2002379"/>
            <a:ext cx="4725697" cy="200035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8EA17C0-5302-6C85-E390-5114644E784A}"/>
              </a:ext>
            </a:extLst>
          </p:cNvPr>
          <p:cNvSpPr txBox="1"/>
          <p:nvPr/>
        </p:nvSpPr>
        <p:spPr>
          <a:xfrm>
            <a:off x="1272788" y="1531293"/>
            <a:ext cx="468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Minority Class Recall Comparison </a:t>
            </a:r>
          </a:p>
        </p:txBody>
      </p:sp>
    </p:spTree>
    <p:extLst>
      <p:ext uri="{BB962C8B-B14F-4D97-AF65-F5344CB8AC3E}">
        <p14:creationId xmlns:p14="http://schemas.microsoft.com/office/powerpoint/2010/main" val="10529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380A9-F932-FF72-974F-686CA1A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627520-4A26-B37D-9F6D-1A3330E2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26F721-FC68-47AC-66D4-B3044C5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DF8F79-DBCB-84AB-31E1-86DB2C7E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A7F11-D1BB-8D76-FF63-F8DAB8E9EAB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&amp; Income Predictor Weight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8A71D-2598-E19F-B2D9-B609D07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86CA6-7B54-A320-D3A4-FBA9BC8A3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33" y="1741544"/>
            <a:ext cx="3602536" cy="479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2C0F1-CD64-4003-4A00-46979644F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3368" y="1741542"/>
            <a:ext cx="3865265" cy="479641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ED9F728A-855C-683D-0B26-17B03034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617" y="1637881"/>
            <a:ext cx="2679700" cy="411982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Driver: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Field of Study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Level of Education, Age at Graduation, Geographic Region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Gender, Student Status (International/Domestic)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Note:</a:t>
            </a:r>
            <a:r>
              <a:rPr lang="en-US" sz="1400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Predictor strength varies slightly between employment status (classification) and income (regression) models.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3656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778E0-DD8F-C025-A622-355D86C6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E3586-DF5D-1509-174F-75CB508C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752DDD-80A1-8185-F136-84C9C602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1BF-9C61-9958-601A-4EE26809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F27BA-4084-9D75-456B-50307E3DF8C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Across Programs and Regions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C83C-6BF6-04FD-C44A-F9FB2FA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8F73-1F56-E545-B109-E7DE8E61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52" y="1474464"/>
            <a:ext cx="7888347" cy="4759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A32B4A-928C-A040-598F-7BA4FBCED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405" y="1820962"/>
            <a:ext cx="2615715" cy="1785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72364-8B06-1D52-13D8-34FC01FF4A3A}"/>
              </a:ext>
            </a:extLst>
          </p:cNvPr>
          <p:cNvSpPr txBox="1"/>
          <p:nvPr/>
        </p:nvSpPr>
        <p:spPr>
          <a:xfrm>
            <a:off x="8915573" y="1474464"/>
            <a:ext cx="2961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Employment Rate (%) Heatmap</a:t>
            </a:r>
          </a:p>
        </p:txBody>
      </p:sp>
    </p:spTree>
    <p:extLst>
      <p:ext uri="{BB962C8B-B14F-4D97-AF65-F5344CB8AC3E}">
        <p14:creationId xmlns:p14="http://schemas.microsoft.com/office/powerpoint/2010/main" val="19222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9E5A5-6C79-3907-E8D9-E7DBE3F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1224E3-288C-7100-9E58-0F29F4A8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C64A4-9EE3-9C7D-E79B-7B72293B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0D8F0-C210-9F3C-D312-9B0F171F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2DE72-3A32-B818-1A7F-B7E01FD3BD55}"/>
              </a:ext>
            </a:extLst>
          </p:cNvPr>
          <p:cNvSpPr txBox="1"/>
          <p:nvPr/>
        </p:nvSpPr>
        <p:spPr>
          <a:xfrm>
            <a:off x="1200568" y="643467"/>
            <a:ext cx="95327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Across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Region, Program and Education Level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DEB0C-8749-19CD-45F4-89FF70F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EE5B-82ED-49E9-2568-43AD4B4F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2029368"/>
            <a:ext cx="5479747" cy="443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3D017-5449-22F1-AEA0-8B5BA6B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71" y="4313784"/>
            <a:ext cx="4403109" cy="200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495C6-EDB0-A1A3-C47F-2BEC0B66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871" y="1797804"/>
            <a:ext cx="3451143" cy="2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810705-ACEF-C2CB-83AE-34C3ED15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AFE324-FB2D-71E5-EDCD-98C86A3DE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C476A9-FC99-4CDF-7826-DF2675323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BD1A75-B756-DEFA-38FA-E308D9C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DE8EBA-761C-A2AD-9B9A-D996FD92A3E2}"/>
              </a:ext>
            </a:extLst>
          </p:cNvPr>
          <p:cNvSpPr txBox="1"/>
          <p:nvPr/>
        </p:nvSpPr>
        <p:spPr>
          <a:xfrm>
            <a:off x="1200568" y="643467"/>
            <a:ext cx="8326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Program Tiers for Employment and Income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BB758-4486-6E8A-042A-A8B5D275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A2085A8A-ECBE-C860-DCBE-F77AA50E3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954145"/>
              </p:ext>
            </p:extLst>
          </p:nvPr>
        </p:nvGraphicFramePr>
        <p:xfrm>
          <a:off x="1296237" y="1594120"/>
          <a:ext cx="10269555" cy="1664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775">
                  <a:extLst>
                    <a:ext uri="{9D8B030D-6E8A-4147-A177-3AD203B41FA5}">
                      <a16:colId xmlns:a16="http://schemas.microsoft.com/office/drawing/2014/main" val="1353932715"/>
                    </a:ext>
                  </a:extLst>
                </a:gridCol>
                <a:gridCol w="3926332">
                  <a:extLst>
                    <a:ext uri="{9D8B030D-6E8A-4147-A177-3AD203B41FA5}">
                      <a16:colId xmlns:a16="http://schemas.microsoft.com/office/drawing/2014/main" val="632379232"/>
                    </a:ext>
                  </a:extLst>
                </a:gridCol>
                <a:gridCol w="4100448">
                  <a:extLst>
                    <a:ext uri="{9D8B030D-6E8A-4147-A177-3AD203B41FA5}">
                      <a16:colId xmlns:a16="http://schemas.microsoft.com/office/drawing/2014/main" val="2621308998"/>
                    </a:ext>
                  </a:extLst>
                </a:gridCol>
              </a:tblGrid>
              <a:tr h="362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16406959"/>
                  </a:ext>
                </a:extLst>
              </a:tr>
              <a:tr h="362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 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 &amp; High Employment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Education, Health, Math/Computer Science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5779892"/>
                  </a:ext>
                </a:extLst>
              </a:tr>
              <a:tr h="362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 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 Performance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Engineering/Trades, Business/Management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10170423"/>
                  </a:ext>
                </a:extLst>
              </a:tr>
              <a:tr h="3622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 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Income &amp; Employment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Arts/Humanities, Life Sciences, Social Sciences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4969089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600D403-4C94-780A-17C3-B42BC42C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312" y="3724339"/>
            <a:ext cx="2894990" cy="281457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AE1B63-9220-3EE7-2398-94800B11B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30426"/>
              </p:ext>
            </p:extLst>
          </p:nvPr>
        </p:nvGraphicFramePr>
        <p:xfrm>
          <a:off x="1296240" y="3814769"/>
          <a:ext cx="4879375" cy="273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235">
                  <a:extLst>
                    <a:ext uri="{9D8B030D-6E8A-4147-A177-3AD203B41FA5}">
                      <a16:colId xmlns:a16="http://schemas.microsoft.com/office/drawing/2014/main" val="1136984415"/>
                    </a:ext>
                  </a:extLst>
                </a:gridCol>
                <a:gridCol w="1205802">
                  <a:extLst>
                    <a:ext uri="{9D8B030D-6E8A-4147-A177-3AD203B41FA5}">
                      <a16:colId xmlns:a16="http://schemas.microsoft.com/office/drawing/2014/main" val="1062902410"/>
                    </a:ext>
                  </a:extLst>
                </a:gridCol>
                <a:gridCol w="1266092">
                  <a:extLst>
                    <a:ext uri="{9D8B030D-6E8A-4147-A177-3AD203B41FA5}">
                      <a16:colId xmlns:a16="http://schemas.microsoft.com/office/drawing/2014/main" val="2037282875"/>
                    </a:ext>
                  </a:extLst>
                </a:gridCol>
                <a:gridCol w="1111246">
                  <a:extLst>
                    <a:ext uri="{9D8B030D-6E8A-4147-A177-3AD203B41FA5}">
                      <a16:colId xmlns:a16="http://schemas.microsoft.com/office/drawing/2014/main" val="3789254319"/>
                    </a:ext>
                  </a:extLst>
                </a:gridCol>
              </a:tblGrid>
              <a:tr h="319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Statistic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Tier 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Tier 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Tier 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29616988"/>
                  </a:ext>
                </a:extLst>
              </a:tr>
              <a:tr h="319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4,212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5,420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3,647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44106953"/>
                  </a:ext>
                </a:extLst>
              </a:tr>
              <a:tr h="319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Mean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$65,865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$62,338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$49,411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89659063"/>
                  </a:ext>
                </a:extLst>
              </a:tr>
              <a:tr h="319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Median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$60,000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$60,000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$40,000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6289073"/>
                  </a:ext>
                </a:extLst>
              </a:tr>
              <a:tr h="319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Std Dev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$27,414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$26,621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$27,121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39627228"/>
                  </a:ext>
                </a:extLst>
              </a:tr>
              <a:tr h="319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25th Percentile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$40,000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$40,000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$15,000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609887862"/>
                  </a:ext>
                </a:extLst>
              </a:tr>
              <a:tr h="3195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75th Percentile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$100,000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$80,000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$60,000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212227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1D70B7D-B446-BDC6-22CB-D5DF61309C08}"/>
              </a:ext>
            </a:extLst>
          </p:cNvPr>
          <p:cNvSpPr txBox="1"/>
          <p:nvPr/>
        </p:nvSpPr>
        <p:spPr>
          <a:xfrm>
            <a:off x="1210368" y="3414243"/>
            <a:ext cx="53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Statistics by Program Tier</a:t>
            </a:r>
          </a:p>
        </p:txBody>
      </p:sp>
    </p:spTree>
    <p:extLst>
      <p:ext uri="{BB962C8B-B14F-4D97-AF65-F5344CB8AC3E}">
        <p14:creationId xmlns:p14="http://schemas.microsoft.com/office/powerpoint/2010/main" val="5476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CF91E-57D9-B7F6-F6CA-45F99CC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9D4A23-017C-655B-513B-1E17905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76D273-89AB-51EE-1FA1-03D3E7A6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1961D-31D0-C560-7AD3-AB8BA714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D9BB3E-DC46-C3C3-E340-9FFFF4240124}"/>
              </a:ext>
            </a:extLst>
          </p:cNvPr>
          <p:cNvSpPr txBox="1"/>
          <p:nvPr/>
        </p:nvSpPr>
        <p:spPr>
          <a:xfrm>
            <a:off x="1200568" y="643467"/>
            <a:ext cx="9229621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Employment Rate: Over 93% for most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Income: $59,568; The gap across the three Tires is huge.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Predictor for employment and income: Field of Study.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Factors: Level of study, age at graduation and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programs can be grouped into 3 distinct tiers.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Support: inform students of choices in programs.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Allocate and prioritize efforts in different programs and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Curriculum: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Tier 1 (Health, CS, Education)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Tier 3 by providing career related training and co-op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BD39-BEC6-46D7-3448-300EB5AB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7DD5F-AC36-5BB6-4F89-73E3E936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C88A9-FEB7-EA93-F9A5-FCC6D4C9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2F790-7C60-4A8C-BE6D-EF4652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A8BC6-4D9A-42D2-16F6-7AD12B3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F2F87-1594-E4A5-0113-27CF496BDEC5}"/>
              </a:ext>
            </a:extLst>
          </p:cNvPr>
          <p:cNvSpPr txBox="1"/>
          <p:nvPr/>
        </p:nvSpPr>
        <p:spPr>
          <a:xfrm>
            <a:off x="1200567" y="643467"/>
            <a:ext cx="102847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a Dashboard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study is the strongest factor. A degree is important. The choice of a degree is even more 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clearly grouped into three tiers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 Tier 1 (Health, CS, Education)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Tier 3 (career related training, co-op)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marketing efforts in different programs and regions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Full Report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8FD5F-97DF-E977-1462-B06282F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4C2C-31B9-72C5-6583-27D4754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80348-5BA8-B696-1D9E-831A1600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D21E2-335D-4801-D1FB-0A5997D58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52713-317C-5381-653E-73C5788D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8A7BC2-A1B5-5BE5-051B-A41C3522DDD4}"/>
              </a:ext>
            </a:extLst>
          </p:cNvPr>
          <p:cNvSpPr txBox="1"/>
          <p:nvPr/>
        </p:nvSpPr>
        <p:spPr>
          <a:xfrm>
            <a:off x="1200567" y="643467"/>
            <a:ext cx="102847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Q/A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Dashboard App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file"/>
              </a:rPr>
              <a:t>Full Report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including all the python codes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CE1C7-462F-DC83-E605-C45B0C1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389BF-946B-F5D6-0D27-C4C41138C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D91C23-B9AF-2093-9591-5A11B1EA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F926E1-0677-55D8-F3F7-EC59ED4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09F85F-999E-0ED7-7920-2890EA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8DDD3-BC7A-EE86-8818-2E0C8B4526B7}"/>
              </a:ext>
            </a:extLst>
          </p:cNvPr>
          <p:cNvSpPr txBox="1"/>
          <p:nvPr/>
        </p:nvSpPr>
        <p:spPr>
          <a:xfrm>
            <a:off x="1200568" y="643467"/>
            <a:ext cx="9532746" cy="353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Source Data Integration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Development of Methodology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Result Insights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573E6-2678-3D62-B1CA-66F68E1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28FB2-F374-AD5F-3BD5-28BDE973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91E893-014C-559F-497D-BE0FA3735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F25048-B827-6E83-7680-FD3D06E2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8CDA22-E118-99E4-1162-D4CED8D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08E45-49C5-1412-8015-45D221BE7E9A}"/>
              </a:ext>
            </a:extLst>
          </p:cNvPr>
          <p:cNvSpPr txBox="1"/>
          <p:nvPr/>
        </p:nvSpPr>
        <p:spPr>
          <a:xfrm>
            <a:off x="1200568" y="643467"/>
            <a:ext cx="9532746" cy="502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Integration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Canada - 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23.statcan.gc.ca/imdb/p2SV.pl?Function=getSurvey&amp;SDDS=5012"/>
              </a:rPr>
              <a:t>National Graduate Survey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ngs2020.csv: 16,138 records, 113 columns (survey questions).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YAML files for question and response mappings.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Definitions.pdf: Contains weighted frequency tables.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Data Exploration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AI (DeepSeek) to extract tables from the PDF file into an Excel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dashboard for extracted data visualization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Demo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9277-6485-7D4F-3914-66B581D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24BB33-8C81-2E40-0110-A4E6CC2A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1AA14-7C42-C743-0178-A5626AAD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0C96-8C2B-9EDF-C7A6-CE1B16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87229"/>
            <a:ext cx="1106861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2DE676-5070-E480-C049-65E242AA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5DC0C-EB32-111D-D3DD-7BDBE813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112F-38E0-30AE-A82B-BFBB9F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536426"/>
            <a:ext cx="10503440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ACCBE-23F6-33CB-F2A6-D2622640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7DC727-A556-C7ED-D94A-464FE1F3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0E3132-2630-EDC8-4D5D-F049303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97AFE-121E-75A8-B8BE-38D5ABAA1834}"/>
              </a:ext>
            </a:extLst>
          </p:cNvPr>
          <p:cNvSpPr txBox="1"/>
          <p:nvPr/>
        </p:nvSpPr>
        <p:spPr>
          <a:xfrm>
            <a:off x="1200567" y="643467"/>
            <a:ext cx="658045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Methodology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transformation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bracket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midpoints value)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(One-hot coding)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 importance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(for Classification and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Validation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DB101-E2AB-5E90-447C-EFD07257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2BA94CA6-9C1C-006E-4DAF-8C5E2423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62" y="0"/>
            <a:ext cx="42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F8CC3-631D-0ED3-A155-5A7570DD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85343-E7C1-7BC9-14D0-9C839380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0BBC23-89D5-623B-328A-FAD90E66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B69B8-7BAB-FED2-72F7-B212FDDD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D02F4-E069-F880-9587-C7742E3B0961}"/>
              </a:ext>
            </a:extLst>
          </p:cNvPr>
          <p:cNvSpPr txBox="1"/>
          <p:nvPr/>
        </p:nvSpPr>
        <p:spPr>
          <a:xfrm>
            <a:off x="1200567" y="643467"/>
            <a:ext cx="10153233" cy="5669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survey data – the results may not be an accurate representation of  the entire population. Weighted frequency from the PDF file is to be incorporated in further effort.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is reported in ranges – midpoints used, which may not lead to the most accurate result.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soft skills, network features available – the conclusion may not be biased.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Constraints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 explains limited variance (R² ≈ 0.30)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its impact. The conclusion from the current work may not be the same as in other situations.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E545A-8A6D-2AA9-DFB0-3D6F44B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ABED-513B-D2E0-4D0D-BE778A0D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99AEFD-B6E6-03EA-3736-C03967A7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0E42F3-2F58-EF14-B67F-83F48017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C6145-8BE3-100F-5F46-323CEB46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AE6070-EFDE-E0BD-622E-71E0CF6C19C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Predictor Heatmap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BB32C-94BA-91B7-03EB-6CE9250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61780-B3D5-A89E-0EDC-5A0D2CB7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64" y="1561348"/>
            <a:ext cx="6327538" cy="4534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013D5-9A97-427F-D224-279B136B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897" y="1349951"/>
            <a:ext cx="4107260" cy="17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5867E-7A6E-AF7E-EBAB-68572939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D454D4-BFEC-E811-DED7-7F69BECD0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73EB0-0ACC-F912-8F9B-06882562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E2E90-FDA0-171F-B3A1-1AD4A4CF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D18B4E-7D4C-AAE4-807E-8FF3102783FE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Heatmap &amp; Predictive Models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2DCA7-EBE9-0FD1-6DCA-98DF09D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B9C3D-C86D-25EB-AD1E-E9A22627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65" y="1623502"/>
            <a:ext cx="6346590" cy="4475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F4D2B6-1FD4-9B4E-E4E5-FF009AFE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488" y="3428999"/>
            <a:ext cx="2876698" cy="94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668A2-3D6A-016A-1FBF-C8A144948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725" y="4517136"/>
            <a:ext cx="5153025" cy="1796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A40A-4211-952A-8A1C-C6A68B9F1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024" y="1597612"/>
            <a:ext cx="2883048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5580</TotalTime>
  <Words>1681</Words>
  <Application>Microsoft Office PowerPoint</Application>
  <PresentationFormat>Widescreen</PresentationFormat>
  <Paragraphs>307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129</cp:revision>
  <dcterms:created xsi:type="dcterms:W3CDTF">2025-08-19T11:12:12Z</dcterms:created>
  <dcterms:modified xsi:type="dcterms:W3CDTF">2025-08-24T12:59:55Z</dcterms:modified>
</cp:coreProperties>
</file>