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92" r:id="rId2"/>
    <p:sldId id="295" r:id="rId3"/>
    <p:sldId id="331" r:id="rId4"/>
    <p:sldId id="307" r:id="rId5"/>
    <p:sldId id="308" r:id="rId6"/>
    <p:sldId id="309" r:id="rId7"/>
    <p:sldId id="330" r:id="rId8"/>
    <p:sldId id="318" r:id="rId9"/>
    <p:sldId id="320" r:id="rId10"/>
    <p:sldId id="333" r:id="rId11"/>
    <p:sldId id="283" r:id="rId12"/>
    <p:sldId id="319" r:id="rId13"/>
    <p:sldId id="321" r:id="rId14"/>
    <p:sldId id="322" r:id="rId15"/>
    <p:sldId id="335" r:id="rId16"/>
    <p:sldId id="329" r:id="rId17"/>
    <p:sldId id="324" r:id="rId18"/>
    <p:sldId id="33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86199" autoAdjust="0"/>
  </p:normalViewPr>
  <p:slideViewPr>
    <p:cSldViewPr snapToGrid="0">
      <p:cViewPr varScale="1">
        <p:scale>
          <a:sx n="95" d="100"/>
          <a:sy n="95" d="100"/>
        </p:scale>
        <p:origin x="106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D946-4A02-4588-B79C-14D38AF0431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6644-A4CE-4154-B543-AD992E27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3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morning. My name is Fuxi Ma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am going to walk you through my analysis of the NGS Data, turning raw data into actionable research insights.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24D01-B085-71D2-DF25-421B5C7B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5AC09-B9EF-FDBF-3386-08DA30BBE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F1A4D-19CC-CB2E-B35D-9194D2465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employment rate among different programs and across different regions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5464C-D4B3-0BF0-FAFA-8FDD94E15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7409C-6750-B652-4442-F54DFD5A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50F604-013E-DC01-18B9-69D6A814B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4C7DC-3AC0-915C-B7F8-63C9B0B21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shows the Employment Income Patterns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average income is around sixty thousand dollars. But the range is huge. </a:t>
            </a: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B876-6E3C-796B-C5B1-04E7C0A5C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0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93AA2-5652-79E7-AA52-618C48DF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46E86-B561-84CE-954F-7CC4BF35A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1B3E92-415D-30F6-1D6E-2C044814E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one shows 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in Three Program Tiers </a:t>
            </a: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 is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$59,568. The  range is huge again.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79E01-8DD7-05F9-8DBD-974772577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4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4FA4-7423-9CED-84AC-4A53FC24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C2C0FD-0AEA-FFCD-889B-2E8E67FDD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723B9-BBF3-9E59-0DD1-728D20AC3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one shows 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in Three Program Tiers </a:t>
            </a: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 is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$59,568. The  range is huge again.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80971-B881-BCCB-00AA-98C96A130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43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AE242-1D18-844E-BFB5-C247AC00D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26057-F3D6-F926-280D-0C0E72C11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9098F-D191-D687-A9C0-8185944EB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key insights and recommendations: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is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dominant factor for both employment success and income level.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 Level of study, age at graduation, and region are important factors.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 fall into three distinct tiers.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the foundation for our recommendations.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these insights, we propose the following strategy: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Academic Strategy: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Promote high-demand Tier 1 programs. For Tier 3, career-focused learning and co-op opportunities are important.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Support: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 informed support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Marketing shall focus on Tier 1 programs, and for Tier 3 on unique career paths and support systems.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Improvement: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data collection, getting feedback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6141B-4E80-DD9F-F204-AB6A2AA69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151FA-CE39-0490-17D9-3101F3193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B114E-BC99-CF0C-03DE-D184C033B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2C39C-868C-7176-0377-E25AA0B30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you!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3C86-1A3F-2D12-95D8-E17F99793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68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F0134-9B3B-C0C3-72D9-378F17E8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3C114-7A92-812B-6FA8-ED5B2553A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DFD68-EB86-4BC4-B7F3-3D43D8903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you!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A551F-DA4F-0847-4E90-B32B7BC34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presentation today is structured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parts.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walk you through the data integration.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demonstrate the dashboard.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62A1E-B9B9-8E28-967B-098F8B808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F607F-BD57-42D7-926D-E5BC4A19D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7EE39B-43C1-E0A1-0B7A-73F79056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source data came from the 2020 NGS. The challenge wasn't just the CSV file; it was integrating it with the PDF summary report.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challenge, I used AI (DeepSeek) to  extract all tables from the PDF into an Excel file. This setup a foundation for my entire analysis.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29B4-53F5-5828-1180-AE13B4490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methodology is comprehensive.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preprocessed the data, handled missing values, and used different feature selection techniques.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modelled employment status and employment income.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modeling, I used classification and linear regression models, including Random Forest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provide a review of the assumptions and the data's limitations later.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DCDD3-85BB-29ED-1774-41CABA4E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BE945-A165-756F-EDBC-A96AD789D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7864B-58C7-8768-A786-0CC1F6B98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&amp; Limitations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data analysis and modeling, I assume that the source data is accurate, and the survey sample data is representing graduate population data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data, Income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in range brackets.  I used midpoints for calculation, which is standard but not perfect.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62F82-8D48-7A0D-0134-96ACC8C93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33767-4A18-D9B4-BB35-1D5BFE93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C038B-F4C9-0B1F-0AD4-A7CD1C3C3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A48F6-ACDA-CB31-A4DB-580B3F5C7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Classification Model for Employment Income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correlation heatmap reveals the most influential predictors.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class imbalance, Model Accuracy is not a good evaluation metric.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address this in the next slide.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A719D-2569-D484-B03B-0E6CB5BB4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6DC3B-CF9B-9DB8-9D93-1CA07D23D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784E9-80FE-6898-000B-6FCF2775A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CFBE9-0A32-695E-5406-952CF0D0E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for Employment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8E0AD-C0D2-EB4A-7DCA-583286C04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5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09F7A-8F38-847A-4DE0-E81E0A1E3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8BCAE-1EE0-AB22-017E-D71646FC3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86443C-8C24-EB51-BAC4-D1B4E4F3D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most graduates are employed, it makes employment status heavily imbalanced, leading to the big challenge for classification modeling.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face this challenge, I did global parameter tuning, used different models, resulting in improved results.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=================================================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is the percentage of a class correctly predicted for that class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 known as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true positive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the proportion of actual positive cases that were correctly identified by the model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True Positives / (True Positives + False Negatives)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C18D1-369B-E824-0BAF-1E5C2BD85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289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is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Weights for both Employment Status &amp;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indicate that the single most important predictor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Level of Study and Region were key factors as well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9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8FD9-ACA4-2297-61B9-27E1E2501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BEDD3-C96C-77A0-4F12-64778565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2D75-409E-8042-8ED3-27A6BB7D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BD4B-D9A9-427B-BBF5-8D7A0390865B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552B-8E82-5752-DDD8-F6A0C1E6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EC9C-02F9-77E9-B41E-31E1789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31D9-0F9D-09DA-D642-706490C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8170F-0E8F-6DE9-14D8-E730C8AA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29D8-36D4-6172-D1E1-7458BAEF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521B-AED8-4640-B94F-B33F48CCB74E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FC4A-8640-D023-7D1B-02B6BCCF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B143-47EB-8A4C-06EB-9F2B0393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DEBFE-57DE-56F6-B4CA-3BC339CF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B803A-7AA9-D62F-FD8B-64FF8ABBE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3C1B-0D78-383C-5C88-45D48F2D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1F2F-CBBF-490D-9D7A-F85BAFB92123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3A66-6C05-F6FF-266F-22C81C2A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27B5-72E4-369E-3799-3227CF7A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3D15-3CEF-FFEF-D547-C6449002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C677-852E-7172-3245-EB1D9F86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003-A669-F496-2D64-D939ACAA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2EB4-69B2-4BEE-98EE-662958A0BA1F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A06E-453D-8A72-0B05-BED2B1D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6A8B-98CA-6EFC-B122-7086FDA0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4833-FD01-5D8C-08F1-9E9F6CA5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9DF9-6FA3-6281-440F-475FD5A6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E361-74C6-D9E5-40A2-BD99F9BC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2895-8E37-48E8-A3DB-F06D4E757F4E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996E-7397-8EE1-50E0-688C751B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4D69-CF29-0A0A-0513-A4585B5B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8E03-E6F1-480B-C4F7-3C68ADB2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209C-A94F-0675-3BF6-7A9F52FF5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DBBD-FBEE-8C8C-D058-20EE8C6CA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30C8E-41DA-6F1E-FFB1-6027815D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EFC-5FCE-4238-B385-E4FBC0DA0DF7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EF486-C3CC-7E59-4490-E1B70D8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98AB-EA4F-49F1-B672-AF9E32C2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1925-8C63-6D24-5627-9D393E6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AFBB-6C5E-89ED-18B9-FBF49572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694A1-0EAE-21B7-D2B2-437E7164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8F122-60FE-9A19-D28D-4BD6D4EF3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05356-54DA-49CA-6635-BEA000A50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890CC-914B-D291-21AB-1B251924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055C-250F-4C01-8274-9F3F5FC93DFB}" type="datetime1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406EE-25DF-1648-79F1-0D575A28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B9CB0-767C-0C88-9E06-51DF9F56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24F8-F817-2819-14EF-E888F185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0D42D-672C-51DB-D40B-D041171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99CA-A5EA-4E74-8ACA-08A4670C1742}" type="datetime1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4FCE7-5E41-4EBB-A762-775723D0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AF5CF-B141-A677-B656-8124F74E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4DE80-53D6-516C-DF81-3555CDE2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5F79-2732-47F5-BEA0-588AC98BDF57}" type="datetime1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4D04F-6508-33B4-A99A-16DA71E0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8612-08D6-7923-D31B-7B14A60C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6597-242F-6CB3-26F4-DAE634D5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4B87-C0DA-8AFF-13D5-D0E6D1F8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52613-9329-56A4-0376-D0665B62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B607-9AF6-DCEA-D287-E70FAC4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50F-11BA-4470-88C6-793D3837ED31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AFA74-CA04-BEEE-D5D8-6C0AD4F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6EFE-9ED8-6438-B127-43346594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EB1F-2BC2-CED9-046B-369FE54B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B8E7E-B9CC-42E9-4BFF-04F5A177E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E6376-272A-9E4B-8FA8-D51038C4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0367C-0A43-ED64-076F-87F7D912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90E-74C3-4639-8B10-4C012E55C06B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AD351-0215-1F2F-4C06-498E89E4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123AD-6DD8-F7CE-1A8C-F50CAF5A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70685-146E-FCA6-250E-1B8DB39A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75EBD-974F-99EE-59F9-D2A50406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A47F-CE5D-C778-0B4D-5DFBA7705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5705D-09A0-4B67-AF12-77C4C90BE3DD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E24E-F789-5884-D5D4-AB38286A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6FB8-3CFB-B882-83F5-C0426D2A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mailto:fuxi.ma@outlook.com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127.0.0.1:5000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uxima/Dal" TargetMode="External"/><Relationship Id="rId5" Type="http://schemas.openxmlformats.org/officeDocument/2006/relationships/hyperlink" Target="https://github.com/fuxima/Dal/blob/main/NGS_Report.pdf" TargetMode="External"/><Relationship Id="rId10" Type="http://schemas.openxmlformats.org/officeDocument/2006/relationships/image" Target="../media/image26.png"/><Relationship Id="rId4" Type="http://schemas.openxmlformats.org/officeDocument/2006/relationships/hyperlink" Target="NGS_Report.pdf" TargetMode="External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5000/" TargetMode="External"/><Relationship Id="rId4" Type="http://schemas.openxmlformats.org/officeDocument/2006/relationships/hyperlink" Target="https://www23.statcan.gc.ca/imdb/p2SV.pl?Function=getSurvey&amp;SDDS=501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090F7-2343-C572-747F-ADCBD801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DD09DE-4863-75A3-246B-EE08BB3D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AB973E5-57A6-F247-18AE-A405A486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579AB-59D7-8D0B-04CD-597004DA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A6AFA031-53F6-41B4-77C7-7CEF1FB6F009}"/>
              </a:ext>
            </a:extLst>
          </p:cNvPr>
          <p:cNvSpPr txBox="1">
            <a:spLocks/>
          </p:cNvSpPr>
          <p:nvPr/>
        </p:nvSpPr>
        <p:spPr>
          <a:xfrm>
            <a:off x="964643" y="1118541"/>
            <a:ext cx="10369899" cy="4116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</a:pPr>
            <a:r>
              <a:rPr lang="en-US" sz="8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</a:t>
            </a: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Canadian Education and </a:t>
            </a:r>
            <a:r>
              <a:rPr lang="en-US" sz="8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Data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Fuxi Ma</a:t>
            </a: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fld id="{2DDB8B34-DE0F-468F-B477-67C46F3CA98D}" type="datetime3">
              <a:rPr lang="en-US" sz="5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 August 2025</a:t>
            </a:fld>
            <a:endParaRPr lang="en-US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7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A56F5-3695-0AD1-E3EB-D0B108A69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1FE6834-868F-047C-52A1-55741188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882B280-A8FD-3219-CD73-85581E290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AE0B9-3249-F91E-39F8-B5D3ABBC03AF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80BB9-3D9A-D7A3-CFAC-00880AE62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BA795-EEFE-9AB8-7ADE-9B785B7BE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404" y="995495"/>
            <a:ext cx="4380279" cy="25192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084241-668B-2504-386B-301CBC117993}"/>
              </a:ext>
            </a:extLst>
          </p:cNvPr>
          <p:cNvSpPr txBox="1"/>
          <p:nvPr/>
        </p:nvSpPr>
        <p:spPr>
          <a:xfrm>
            <a:off x="1293706" y="4340878"/>
            <a:ext cx="2633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D2C8D-67C4-5443-12B3-2A3605BA453C}"/>
              </a:ext>
            </a:extLst>
          </p:cNvPr>
          <p:cNvSpPr txBox="1"/>
          <p:nvPr/>
        </p:nvSpPr>
        <p:spPr>
          <a:xfrm>
            <a:off x="6986150" y="552070"/>
            <a:ext cx="463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with Optimal Threshold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2019A1-A15F-EE27-D8FF-04A8FBC0A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404" y="4191000"/>
            <a:ext cx="4302922" cy="2165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6FC4FB-78DD-0BBA-FF93-CA5AC2A06464}"/>
              </a:ext>
            </a:extLst>
          </p:cNvPr>
          <p:cNvSpPr txBox="1"/>
          <p:nvPr/>
        </p:nvSpPr>
        <p:spPr>
          <a:xfrm>
            <a:off x="6986150" y="3731023"/>
            <a:ext cx="40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Class Weighting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EFC3EDF-5B74-64BF-066B-A71C30531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1221" y="4750706"/>
            <a:ext cx="4824843" cy="160564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8EA17C0-5302-6C85-E390-5114644E784A}"/>
              </a:ext>
            </a:extLst>
          </p:cNvPr>
          <p:cNvSpPr txBox="1"/>
          <p:nvPr/>
        </p:nvSpPr>
        <p:spPr>
          <a:xfrm>
            <a:off x="1272788" y="1531293"/>
            <a:ext cx="468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Minority Class Recall Comparison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8851229-A64E-4B89-41A8-FF02D37790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654" y="2089032"/>
            <a:ext cx="2121009" cy="18923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04C37C-F168-C3D3-5994-8C3CEC203E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3352" y="2089032"/>
            <a:ext cx="2527430" cy="191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95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380A9-F932-FF72-974F-686CA1A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C627520-4A26-B37D-9F6D-1A3330E27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26F721-FC68-47AC-66D4-B3044C5CC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DF8F79-DBCB-84AB-31E1-86DB2C7E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A7F11-D1BB-8D76-FF63-F8DAB8E9EAB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&amp; Income Predictor Weights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8A71D-2598-E19F-B2D9-B609D075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886CA6-7B54-A320-D3A4-FBA9BC8A3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33" y="1741544"/>
            <a:ext cx="3602536" cy="4796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32C0F1-CD64-4003-4A00-46979644F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404" y="1741542"/>
            <a:ext cx="3788229" cy="4796417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ED9F728A-855C-683D-0B26-17B03034B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376" y="1637881"/>
            <a:ext cx="2905788" cy="38183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2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Primary Driver: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Program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Significant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Level of Education, Age at Graduation, Geographic Region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Secondary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Gender, Student Status (International/Domestic)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 Predictor strength varies between classification (employment status) and regression (income) tasks due to different outcome variable types.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36562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778E0-DD8F-C025-A622-355D86C66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FE3586-DF5D-1509-174F-75CB508CD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0752DDD-80A1-8185-F136-84C9C602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7191BF-9C61-9958-601A-4EE26809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CF27BA-4084-9D75-456B-50307E3DF8C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Rate Across Programs and Regions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7C83C-6BF6-04FD-C44A-F9FB2FA3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8F73-1F56-E545-B109-E7DE8E619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052" y="1474464"/>
            <a:ext cx="7888347" cy="47594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A32B4A-928C-A040-598F-7BA4FBCED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2405" y="1820962"/>
            <a:ext cx="2615715" cy="17856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72364-8B06-1D52-13D8-34FC01FF4A3A}"/>
              </a:ext>
            </a:extLst>
          </p:cNvPr>
          <p:cNvSpPr txBox="1"/>
          <p:nvPr/>
        </p:nvSpPr>
        <p:spPr>
          <a:xfrm>
            <a:off x="8915573" y="1474464"/>
            <a:ext cx="29612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Employment Rate (%) Heatmap</a:t>
            </a:r>
          </a:p>
        </p:txBody>
      </p:sp>
    </p:spTree>
    <p:extLst>
      <p:ext uri="{BB962C8B-B14F-4D97-AF65-F5344CB8AC3E}">
        <p14:creationId xmlns:p14="http://schemas.microsoft.com/office/powerpoint/2010/main" val="19222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9E5A5-6C79-3907-E8D9-E7DBE3F76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1224E3-288C-7100-9E58-0F29F4A85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5C64A4-9EE3-9C7D-E79B-7B72293B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00D8F0-C210-9F3C-D312-9B0F171F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62DE72-3A32-B818-1A7F-B7E01FD3BD55}"/>
              </a:ext>
            </a:extLst>
          </p:cNvPr>
          <p:cNvSpPr txBox="1"/>
          <p:nvPr/>
        </p:nvSpPr>
        <p:spPr>
          <a:xfrm>
            <a:off x="1200568" y="643467"/>
            <a:ext cx="953274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Across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Regions, Programs and Education Levels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BDEB0C-8749-19CD-45F4-89FF70F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EEE5B-82ED-49E9-2568-43AD4B4F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68" y="2029368"/>
            <a:ext cx="5479747" cy="4435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3D017-5449-22F1-AEA0-8B5BA6BBE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871" y="4313784"/>
            <a:ext cx="4403109" cy="2000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E495C6-EDB0-A1A3-C47F-2BEC0B661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871" y="1797804"/>
            <a:ext cx="3451143" cy="22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17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810705-ACEF-C2CB-83AE-34C3ED15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5AFE324-FB2D-71E5-EDCD-98C86A3DE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5C476A9-FC99-4CDF-7826-DF2675323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BD1A75-B756-DEFA-38FA-E308D9C55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DE8EBA-761C-A2AD-9B9A-D996FD92A3E2}"/>
              </a:ext>
            </a:extLst>
          </p:cNvPr>
          <p:cNvSpPr txBox="1"/>
          <p:nvPr/>
        </p:nvSpPr>
        <p:spPr>
          <a:xfrm>
            <a:off x="1200567" y="643467"/>
            <a:ext cx="10485665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Programs into Three Tiers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categorize university programs into distinct groups based on their post-graduation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outcomes.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were evaluated and ranked using a combined metric based on two key indicators from the National Graduate Survey (NGS) data: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Rate (%)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Employment Income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Process: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were scored and ranked on each indicator (Employment Rate and Income).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ranks were combined into a composite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Outcome"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 was applied to this composite score to objectively identify three natural groupings (tiers) among the programs.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Resulting Tiers: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1: Programs with consistently high employment rates and high median incomes.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2: Programs with average outcomes in both employment and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3: Programs with below-average outcomes in employment and/or income.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BB758-4486-6E8A-042A-A8B5D275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39B09A-8219-7C53-0177-F5BB1BFB7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109AB2D-4E34-94AC-C053-785A1BF6E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99A1C54-7435-0DBD-7C96-65CF39AF5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124D8B-07E7-8933-1C34-F65C2B3B4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F6647FC-3BBA-4EBC-9157-6EE5F81578B8}"/>
              </a:ext>
            </a:extLst>
          </p:cNvPr>
          <p:cNvSpPr txBox="1"/>
          <p:nvPr/>
        </p:nvSpPr>
        <p:spPr>
          <a:xfrm>
            <a:off x="1200568" y="643467"/>
            <a:ext cx="8326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Program Tiers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763874-BEEF-6700-4EE7-D6172FB3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15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2E22F3-ACBA-DF27-5152-DE6D5870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68" y="1637882"/>
            <a:ext cx="5277196" cy="4955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C2A2992-374F-388E-F914-C58E4958F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734" y="1316602"/>
            <a:ext cx="3405762" cy="2567660"/>
          </a:xfrm>
          <a:prstGeom prst="rect">
            <a:avLst/>
          </a:prstGeom>
        </p:spPr>
      </p:pic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324D9403-B871-CACF-CAC4-41E26F8B35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078187"/>
              </p:ext>
            </p:extLst>
          </p:nvPr>
        </p:nvGraphicFramePr>
        <p:xfrm>
          <a:off x="5363660" y="3946552"/>
          <a:ext cx="5716675" cy="26464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9327">
                  <a:extLst>
                    <a:ext uri="{9D8B030D-6E8A-4147-A177-3AD203B41FA5}">
                      <a16:colId xmlns:a16="http://schemas.microsoft.com/office/drawing/2014/main" val="1353932715"/>
                    </a:ext>
                  </a:extLst>
                </a:gridCol>
                <a:gridCol w="1672562">
                  <a:extLst>
                    <a:ext uri="{9D8B030D-6E8A-4147-A177-3AD203B41FA5}">
                      <a16:colId xmlns:a16="http://schemas.microsoft.com/office/drawing/2014/main" val="632379232"/>
                    </a:ext>
                  </a:extLst>
                </a:gridCol>
                <a:gridCol w="3254786">
                  <a:extLst>
                    <a:ext uri="{9D8B030D-6E8A-4147-A177-3AD203B41FA5}">
                      <a16:colId xmlns:a16="http://schemas.microsoft.com/office/drawing/2014/main" val="2621308998"/>
                    </a:ext>
                  </a:extLst>
                </a:gridCol>
              </a:tblGrid>
              <a:tr h="4038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Tier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Characteristics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016406959"/>
                  </a:ext>
                </a:extLst>
              </a:tr>
              <a:tr h="641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Tier 1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Income &amp; High Employment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Education, Health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85779892"/>
                  </a:ext>
                </a:extLst>
              </a:tr>
              <a:tr h="8799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Tier 2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Solid Performance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Sciences/Law, Business/Management, Math/Computer Science, Engineering/Trades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10170423"/>
                  </a:ext>
                </a:extLst>
              </a:tr>
              <a:tr h="6419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Tier 3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Income &amp; Employment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Arts/Humanities, Life Sciences, Others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49690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2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CF91E-57D9-B7F6-F6CA-45F99CC1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B9D4A23-017C-655B-513B-1E179059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76D273-89AB-51EE-1FA1-03D3E7A6D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F1961D-31D0-C560-7AD3-AB8BA714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D9BB3E-DC46-C3C3-E340-9FFFF4240124}"/>
              </a:ext>
            </a:extLst>
          </p:cNvPr>
          <p:cNvSpPr txBox="1"/>
          <p:nvPr/>
        </p:nvSpPr>
        <p:spPr>
          <a:xfrm>
            <a:off x="1200568" y="643467"/>
            <a:ext cx="9229621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Recommendations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Employment Rate: Over 93% for most programs.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Income: $59,568. The gap between the three Tiers is significant.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one predictor for employment and income: Program.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are grouped into three distinct tiers.</a:t>
            </a:r>
          </a:p>
          <a:p>
            <a:pPr lvl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1 Programs: Maintain excellence, consider expanding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2 Programs: Targeted interventions to move programs to Tier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3 Programs: Comprehensive review and potential restructuring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Student Guidance: Use tier information for career counseling and program selection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0BD39-BEC6-46D7-3448-300EB5AB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7DD5F-AC36-5BB6-4F89-73E3E9367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C88A9-FEB7-EA93-F9A5-FCC6D4C9A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F2F790-7C60-4A8C-BE6D-EF46529BB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7A8BC6-4D9A-42D2-16F6-7AD12B3D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4F2F87-1594-E4A5-0113-27CF496BDEC5}"/>
              </a:ext>
            </a:extLst>
          </p:cNvPr>
          <p:cNvSpPr txBox="1"/>
          <p:nvPr/>
        </p:nvSpPr>
        <p:spPr>
          <a:xfrm>
            <a:off x="1200567" y="643467"/>
            <a:ext cx="1028470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Data into an Interactive Dashboard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Advanced Machine Learning 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Forest) and clustering (K-means)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Actionable Insights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 is the strongest factor. A degree is important. The choice of a degree is even more 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employment outcomes, Programs can be clearly grouped into three tiers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Strategic Recommendations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 Tier 1 (Health, Computer Science, Education)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Tier 3 (career related training, co-op)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marketing efforts in different tier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8FD5F-97DF-E977-1462-B06282F5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1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94C2C-31B9-72C5-6583-27D475421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580348-5BA8-B696-1D9E-831A16004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FD21E2-335D-4801-D1FB-0A5997D58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52713-317C-5381-653E-73C5788D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8A7BC2-A1B5-5BE5-051B-A41C3522DDD4}"/>
              </a:ext>
            </a:extLst>
          </p:cNvPr>
          <p:cNvSpPr txBox="1"/>
          <p:nvPr/>
        </p:nvSpPr>
        <p:spPr>
          <a:xfrm>
            <a:off x="1200566" y="643467"/>
            <a:ext cx="10739309" cy="589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Report Q&amp;A and Dashboard App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Report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Scan to download the Full Report (PDF)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 visit: </a:t>
            </a:r>
            <a:r>
              <a:rPr lang="en-US" dirty="0">
                <a:hlinkClick r:id="rId5"/>
              </a:rPr>
              <a:t>https://github.com/fuxima/Dal/blob/main/NGS_Report.pdf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report, produced in Quarto, includes all the Python code.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Entire Project Files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to view or download the entire project files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visit: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https://github.com/fuxima/Dal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Dashboard App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Email: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fuxi.ma@outlook.com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Phone:	+1 (902)401-5881</a:t>
            </a:r>
          </a:p>
          <a:p>
            <a:pPr lvl="1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CE1C7-462F-DC83-E605-C45B0C14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18</a:t>
            </a:fld>
            <a:endParaRPr lang="en-US" dirty="0"/>
          </a:p>
        </p:txBody>
      </p:sp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AD790BDE-3FB6-3C58-B27A-9CE5280BD2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061" y="3429000"/>
            <a:ext cx="952381" cy="952381"/>
          </a:xfrm>
          <a:prstGeom prst="rect">
            <a:avLst/>
          </a:prstGeom>
        </p:spPr>
      </p:pic>
      <p:pic>
        <p:nvPicPr>
          <p:cNvPr id="6" name="Picture 5" descr="A qr code with green squares&#10;&#10;AI-generated content may be incorrect.">
            <a:extLst>
              <a:ext uri="{FF2B5EF4-FFF2-40B4-BE49-F238E27FC236}">
                <a16:creationId xmlns:a16="http://schemas.microsoft.com/office/drawing/2014/main" id="{A0F8B504-09B1-9A00-C61B-794238C4CF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990" y="1962336"/>
            <a:ext cx="952381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4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389BF-946B-F5D6-0D27-C4C41138C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D91C23-B9AF-2093-9591-5A11B1EA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F926E1-0677-55D8-F3F7-EC59ED4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09F85F-999E-0ED7-7920-2890EADF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A8DDD3-BC7A-EE86-8818-2E0C8B4526B7}"/>
              </a:ext>
            </a:extLst>
          </p:cNvPr>
          <p:cNvSpPr txBox="1"/>
          <p:nvPr/>
        </p:nvSpPr>
        <p:spPr>
          <a:xfrm>
            <a:off x="1200568" y="643467"/>
            <a:ext cx="9532746" cy="298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 Source Data Integration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 Methodology Development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 Insights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573E6-2678-3D62-B1CA-66F68E1E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28FB2-F374-AD5F-3BD5-28BDE973D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91E893-014C-559F-497D-BE0FA3735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F25048-B827-6E83-7680-FD3D06E22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8CDA22-E118-99E4-1162-D4CED8DA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308E45-49C5-1412-8015-45D221BE7E9A}"/>
              </a:ext>
            </a:extLst>
          </p:cNvPr>
          <p:cNvSpPr txBox="1"/>
          <p:nvPr/>
        </p:nvSpPr>
        <p:spPr>
          <a:xfrm>
            <a:off x="1200568" y="643467"/>
            <a:ext cx="10395230" cy="493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 Integration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Statistics Canada’s 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www23.statcan.gc.ca/imdb/p2SV.pl?Function=getSurvey&amp;SDDS=5012"/>
              </a:rPr>
              <a:t>National Graduate Survey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ngs2020.csv: 16,138 records, 113 columns (survey questions).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YAML configuration files to map survey questions and responses to readable labels.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NGS2020 - Definitions.pdf: A summary of the survey data. Also contains weighted frequency data.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into a Dashboard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AI (DeepSeek), I extracted tables from the PDF file into an Excel file.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extracted data into a dashboard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Live Demo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69277-6485-7D4F-3914-66B581DA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24BB33-8C81-2E40-0110-A4E6CC2A9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1AA14-7C42-C743-0178-A5626AAD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30C96-8C2B-9EDF-C7A6-CE1B1615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90" y="587229"/>
            <a:ext cx="11068619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2DE676-5070-E480-C049-65E242AA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F5DC0C-EB32-111D-D3DD-7BDBE813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A112F-38E0-30AE-A82B-BFBB9FBE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80" y="536426"/>
            <a:ext cx="10503440" cy="57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8ACCBE-23F6-33CB-F2A6-D2622640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D7DC727-A556-C7ED-D94A-464FE1F3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F0E3132-2630-EDC8-4D5D-F0493034F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697AFE-121E-75A8-B8BE-38D5ABAA1834}"/>
              </a:ext>
            </a:extLst>
          </p:cNvPr>
          <p:cNvSpPr txBox="1"/>
          <p:nvPr/>
        </p:nvSpPr>
        <p:spPr>
          <a:xfrm>
            <a:off x="1200565" y="643467"/>
            <a:ext cx="6375891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Methodology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data: imputation/removal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transformation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brackets (e.g., income ranges) were converted to midpoint values for regression analysis.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(One-hot encoding)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Importance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Classes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(Classification, Regression and Clustering)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Training, Validation and Performance 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DB101-E2AB-5E90-447C-EFD07257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2BA94CA6-9C1C-006E-4DAF-8C5E2423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68" y="0"/>
            <a:ext cx="428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8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F8CC3-631D-0ED3-A155-5A7570DD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A85343-E7C1-7BC9-14D0-9C8393807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E0BBC23-89D5-623B-328A-FAD90E66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1B69B8-7BAB-FED2-72F7-B212FDDD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D02F4-E069-F880-9587-C7742E3B0961}"/>
              </a:ext>
            </a:extLst>
          </p:cNvPr>
          <p:cNvSpPr txBox="1"/>
          <p:nvPr/>
        </p:nvSpPr>
        <p:spPr>
          <a:xfrm>
            <a:off x="1200567" y="643467"/>
            <a:ext cx="10351353" cy="5207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&amp; Limitations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survey data: the results may not be an accurate representation of  the entire population.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weights from the PDF may be used in future model improvements.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is reported in ranges – midpoints used, which may not lead to the most accurate result.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have soft skills and professional networks information. This may introduce bias.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Constraints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Income prediction explains limited variance (R² ≈ 0.30)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has its impact. We need to keep that in mind.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E545A-8A6D-2AA9-DFB0-3D6F44B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7ABED-513B-D2E0-4D0D-BE778A0D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399AEFD-B6E6-03EA-3736-C03967A7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0E42F3-2F58-EF14-B67F-83F48017C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8C6145-8BE3-100F-5F46-323CEB46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AE6070-EFDE-E0BD-622E-71E0CF6C19CF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Predictor Heatmap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BB32C-94BA-91B7-03EB-6CE9250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61780-B3D5-A89E-0EDC-5A0D2CB7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64" y="1561348"/>
            <a:ext cx="6327538" cy="45344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1013D5-9A97-427F-D224-279B136B8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897" y="1349951"/>
            <a:ext cx="4107260" cy="17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95867E-7A6E-AF7E-EBAB-68572939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D454D4-BFEC-E811-DED7-7F69BECD0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A73EB0-0ACC-F912-8F9B-06882562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EE2E90-FDA0-171F-B3A1-1AD4A4CF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D18B4E-7D4C-AAE4-807E-8FF3102783FE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Heatmap &amp; Models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2DCA7-EBE9-0FD1-6DCA-98DF09D1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8B9C3D-C86D-25EB-AD1E-E9A226272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965" y="1623502"/>
            <a:ext cx="6346590" cy="4475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F4D2B6-1FD4-9B4E-E4E5-FF009AFE83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488" y="3428999"/>
            <a:ext cx="2876698" cy="944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668A2-3D6A-016A-1FBF-C8A144948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2725" y="4517136"/>
            <a:ext cx="5153025" cy="17966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1A40A-4211-952A-8A1C-C6A68B9F1C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8024" y="1597612"/>
            <a:ext cx="2883048" cy="17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33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6327</TotalTime>
  <Words>1918</Words>
  <Application>Microsoft Office PowerPoint</Application>
  <PresentationFormat>Widescreen</PresentationFormat>
  <Paragraphs>297</Paragraphs>
  <Slides>18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Fuxi Ma</dc:creator>
  <cp:lastModifiedBy>Fuxi Ma</cp:lastModifiedBy>
  <cp:revision>146</cp:revision>
  <dcterms:created xsi:type="dcterms:W3CDTF">2025-08-19T11:12:12Z</dcterms:created>
  <dcterms:modified xsi:type="dcterms:W3CDTF">2025-08-25T10:08:50Z</dcterms:modified>
</cp:coreProperties>
</file>