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92" r:id="rId2"/>
    <p:sldId id="295" r:id="rId3"/>
    <p:sldId id="331" r:id="rId4"/>
    <p:sldId id="307" r:id="rId5"/>
    <p:sldId id="308" r:id="rId6"/>
    <p:sldId id="309" r:id="rId7"/>
    <p:sldId id="330" r:id="rId8"/>
    <p:sldId id="318" r:id="rId9"/>
    <p:sldId id="283" r:id="rId10"/>
    <p:sldId id="320" r:id="rId11"/>
    <p:sldId id="321" r:id="rId12"/>
    <p:sldId id="319" r:id="rId13"/>
    <p:sldId id="334" r:id="rId14"/>
    <p:sldId id="335" r:id="rId15"/>
    <p:sldId id="329" r:id="rId16"/>
    <p:sldId id="324" r:id="rId17"/>
    <p:sldId id="33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 autoAdjust="0"/>
    <p:restoredTop sz="86199" autoAdjust="0"/>
  </p:normalViewPr>
  <p:slideViewPr>
    <p:cSldViewPr snapToGrid="0">
      <p:cViewPr varScale="1">
        <p:scale>
          <a:sx n="95" d="100"/>
          <a:sy n="95" d="100"/>
        </p:scale>
        <p:origin x="106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-1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D946-4A02-4588-B79C-14D38AF04319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F6644-A4CE-4154-B543-AD992E27A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3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 morning. My name is Fuxi Ma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walk you through my analysis of the NGS Data, turning raw data into actionable research insights.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136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4D01-B085-71D2-DF25-421B5C7B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5AC09-B9EF-FDBF-3386-08DA30BBE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F1A4D-19CC-CB2E-B35D-9194D2465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employment rate among different programs and across different regions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464C-D4B3-0BF0-FAFA-8FDD94E15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0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DFEC-D146-419E-8317-9F2018E6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D0873-CE2D-D6F6-4CE2-C0F5BAD7E3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FBEB80-AB4D-A721-7F49-0084957E9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is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Predictor Weights for both Employment Status &amp;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indicate that the single most important predictor is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Level of Study and Region were key factors as well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E3062-8EC4-CDF2-4439-EAA5E2EFC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3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AEAB-7926-C42A-BA71-625A4BA86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79E49-62CC-8FE0-FD57-D6D73F2FE4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DF50D3-9C3B-89C6-BA02-DC365EB49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one shows </a:t>
            </a:r>
            <a: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in Three Program Tiers </a:t>
            </a: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 is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$59,568. The  range is huge again.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5E0B2-42EA-B0E9-9FFC-59EEEDB39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76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AE242-1D18-844E-BFB5-C247AC00D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E26057-F3D6-F926-280D-0C0E72C11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9098F-D191-D687-A9C0-8185944EB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are the key insights and recommendations: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is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dominant factor for both employment success and income level.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And, Level of study, age at graduation, and region are important factors.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Programs fall into three distinct tiers.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are the foundation for our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these insights, we propose the following strategy: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Academic Strategy: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Promote high-demand Tier 1 programs. For Tier 3, career-focused learning and co-op opportunities are important.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 Support: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 informed support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Marketing: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Marketing shall focus on Tier 1 programs, and for Tier 3 on unique career paths and support systems.</a:t>
            </a:r>
          </a:p>
          <a:p>
            <a:pPr lvl="0"/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Improvement: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continuous data collection, getting feedback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41B-4E80-DD9F-F204-AB6A2AA6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151FA-CE39-0490-17D9-3101F319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4B114E-BC99-CF0C-03DE-D184C033BC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2C39C-868C-7176-0377-E25AA0B3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you!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B3C86-1A3F-2D12-95D8-E17F99793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F0134-9B3B-C0C3-72D9-378F17E89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23C114-7A92-812B-6FA8-ED5B2553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ADFD68-EB86-4BC4-B7F3-3D43D8903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conclusion, our analysis confirms a powerful truth: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degree is valuable, but the choice of degree is strategic.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goal is to use this knowledge to promote choices, to guide students and  to enhance programs we offer.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concludes my presentation.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you!</a:t>
            </a: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A551F-DA4F-0847-4E90-B32B7BC34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presentation today is structured in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 parts.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walk you through the data integration.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Second,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I'll demonstrate the dashboard.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06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62A1E-B9B9-8E28-967B-098F8B80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F607F-BD57-42D7-926D-E5BC4A19D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7EE39B-43C1-E0A1-0B7A-73F790567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source data came from the 2020 NGS. The challenge wasn't just the CSV file; it was integrating it with the PDF summary report.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solve this challenge, I used AI (DeepSeek) to  extract all tables from the PDF into an Excel file. This setup a foundation for my entire analysis.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third is a deep diving into methodology.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We'll look at the models,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assumptions and limitations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lastly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key trends in employment and income.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I'll conclude my presentation with the insights and recommendations.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29B4-53F5-5828-1180-AE13B449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9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 methodology is comprehensive.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preprocessed the data, handled missing values, and used different feature selection techniques.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modelled employment status and employment income.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modeling, I used classification and linear regression models, including Random Forest and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provide a review of the assumptions and the data's limitations later.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4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CDD3-85BB-29ED-1774-41CABA4E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BE945-A165-756F-EDBC-A96AD789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7864B-58C7-8768-A786-0CC1F6B980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&amp; Limitations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data analysis and modeling, I assume that the source data is accurate, and the survey sample data is representing graduate population data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data, Income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in range brackets.  I used midpoints for calculation, which is standard but not perfect.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Employment Status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heavily unbalanced - That is why the model results have low accuracy.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Methodology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my models are good, but they can't capture everything: like personal networks, soft skills.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Also, there is the COVID’19 impact, which we should keep in mind.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62F82-8D48-7A0D-0134-96ACC8C93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81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33767-4A18-D9B4-BB35-1D5BFE93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C038B-F4C9-0B1F-0AD4-A7CD1C3C3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A48F6-ACDA-CB31-A4DB-580B3F5C7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Classification Model for Employment Income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correlation heatmap reveals the most influential predictors.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Due to class imbalance, Model Accuracy is not a good evaluation metric. 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will address this in the next slide.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719D-2569-D484-B03B-0E6CB5BB4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78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Because most graduates are employed, it makes employment status heavily imbalanced, leading to the big challenge for classification modeling.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face this challenge, I did global parameter tuning, used different models, resulting in improved results.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=================================================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is the percentage of a class correctly predicted for that class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(also known as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sensitivity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US" sz="1200" b="1" i="0" u="sng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+mn-ea"/>
                <a:cs typeface="+mn-cs"/>
              </a:rPr>
              <a:t>true positive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measures the proportion of actual positive cases that were correctly identified by the model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= True Positives / (True Positives + False Negatives)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6DC3B-CF9B-9DB8-9D93-1CA07D23D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84E9-80FE-6898-000B-6FCF2775A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CFBE9-0A32-695E-5406-952CF0D0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slide shows the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Model for Employment Income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8E0AD-C0D2-EB4A-7DCA-583286C04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65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09C-6750-B652-4442-F54DFD5A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50F604-013E-DC01-18B9-69D6A814B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4C7DC-3AC0-915C-B7F8-63C9B0B216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one shows the Employment Income Patterns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average income is around sixty thousand dollars. But the range is huge. </a:t>
            </a:r>
            <a:endParaRPr lang="en-US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B876-6E3C-796B-C5B1-04E7C0A5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F6644-A4CE-4154-B543-AD992E27A4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1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8FD9-ACA4-2297-61B9-27E1E2501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BEDD3-C96C-77A0-4F12-647785651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82D75-409E-8042-8ED3-27A6BB7D1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BD4B-D9A9-427B-BBF5-8D7A0390865B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52B-8E82-5752-DDD8-F6A0C1E6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EC9C-02F9-77E9-B41E-31E1789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52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1D9-0F9D-09DA-D642-706490C73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8170F-0E8F-6DE9-14D8-E730C8AA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29D8-36D4-6172-D1E1-7458BAEFD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B521B-AED8-4640-B94F-B33F48CCB74E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5FC4A-8640-D023-7D1B-02B6BCCF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B143-47EB-8A4C-06EB-9F2B0393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27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DEBFE-57DE-56F6-B4CA-3BC339CF9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B803A-7AA9-D62F-FD8B-64FF8ABBE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13C1B-0D78-383C-5C88-45D48F2D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F1F2F-CBBF-490D-9D7A-F85BAFB92123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33A66-6C05-F6FF-266F-22C81C2A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27B5-72E4-369E-3799-3227CF7AD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7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3D15-3CEF-FFEF-D547-C6449002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C677-852E-7172-3245-EB1D9F86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0003-A669-F496-2D64-D939ACAA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52EB4-69B2-4BEE-98EE-662958A0BA1F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A06E-453D-8A72-0B05-BED2B1DB8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6A8B-98CA-6EFC-B122-7086FDA0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4833-FD01-5D8C-08F1-9E9F6CA5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49DF9-6FA3-6281-440F-475FD5A63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E361-74C6-D9E5-40A2-BD99F9BC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895-8E37-48E8-A3DB-F06D4E757F4E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B996E-7397-8EE1-50E0-688C751B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C4D69-CF29-0A0A-0513-A4585B5B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4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18E03-E6F1-480B-C4F7-3C68ADB2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6209C-A94F-0675-3BF6-7A9F52FF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FDBBD-FBEE-8C8C-D058-20EE8C6CA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30C8E-41DA-6F1E-FFB1-6027815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9AEFC-5FCE-4238-B385-E4FBC0DA0DF7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EF486-C3CC-7E59-4490-E1B70D84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98AB-EA4F-49F1-B672-AF9E32C2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4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51925-8C63-6D24-5627-9D393E66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EAFBB-6C5E-89ED-18B9-FBF49572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694A1-0EAE-21B7-D2B2-437E71643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8F122-60FE-9A19-D28D-4BD6D4EF3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05356-54DA-49CA-6635-BEA000A50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890CC-914B-D291-21AB-1B2519240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055C-250F-4C01-8274-9F3F5FC93DFB}" type="datetime1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406EE-25DF-1648-79F1-0D575A28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B9CB0-767C-0C88-9E06-51DF9F56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94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24F8-F817-2819-14EF-E888F185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0D42D-672C-51DB-D40B-D0411713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099CA-A5EA-4E74-8ACA-08A4670C1742}" type="datetime1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4FCE7-5E41-4EBB-A762-775723D0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AF5CF-B141-A677-B656-8124F74E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5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4DE80-53D6-516C-DF81-3555CDE2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65F79-2732-47F5-BEA0-588AC98BDF57}" type="datetime1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54D04F-6508-33B4-A99A-16DA71E0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48612-08D6-7923-D31B-7B14A60C5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1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6597-242F-6CB3-26F4-DAE634D5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4B87-C0DA-8AFF-13D5-D0E6D1F8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52613-9329-56A4-0376-D0665B62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BB607-9AF6-DCEA-D287-E70FAC4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A50F-11BA-4470-88C6-793D3837ED31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AFA74-CA04-BEEE-D5D8-6C0AD4F7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6EFE-9ED8-6438-B127-43346594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8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B1F-2BC2-CED9-046B-369FE54B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3B8E7E-B9CC-42E9-4BFF-04F5A177E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E6376-272A-9E4B-8FA8-D51038C4F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0367C-0A43-ED64-076F-87F7D912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1C90E-74C3-4639-8B10-4C012E55C06B}" type="datetime1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AD351-0215-1F2F-4C06-498E89E4D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123AD-6DD8-F7CE-1A8C-F50CAF5A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22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70685-146E-FCA6-250E-1B8DB39A7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75EBD-974F-99EE-59F9-D2A504068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EA47F-CE5D-C778-0B4D-5DFBA7705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5705D-09A0-4B67-AF12-77C4C90BE3DD}" type="datetime1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3E24E-F789-5884-D5D4-AB38286A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F6FB8-3CFB-B882-83F5-C0426D2AA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9FCB3-37CC-4DC3-9641-7B88AD2FD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7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fuxi.ma@outlook.com" TargetMode="External"/><Relationship Id="rId5" Type="http://schemas.openxmlformats.org/officeDocument/2006/relationships/hyperlink" Target="https://github.com/fuxima/Dal_NGS2020" TargetMode="External"/><Relationship Id="rId4" Type="http://schemas.openxmlformats.org/officeDocument/2006/relationships/hyperlink" Target="https://github.com/fuxima/Dal_NGS2020/blob/main/NGS_Report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127.0.0.1:5000/" TargetMode="External"/><Relationship Id="rId4" Type="http://schemas.openxmlformats.org/officeDocument/2006/relationships/hyperlink" Target="https://www23.statcan.gc.ca/imdb/p2SV.pl?Function=getSurvey&amp;SDDS=501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090F7-2343-C572-747F-ADCBD801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DD09DE-4863-75A3-246B-EE08BB3D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B973E5-57A6-F247-18AE-A405A4866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579AB-59D7-8D0B-04CD-597004DA4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6AFA031-53F6-41B4-77C7-7CEF1FB6F009}"/>
              </a:ext>
            </a:extLst>
          </p:cNvPr>
          <p:cNvSpPr txBox="1">
            <a:spLocks/>
          </p:cNvSpPr>
          <p:nvPr/>
        </p:nvSpPr>
        <p:spPr>
          <a:xfrm>
            <a:off x="964643" y="1118541"/>
            <a:ext cx="10369899" cy="4116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70000"/>
              </a:lnSpc>
            </a:pPr>
            <a:r>
              <a:rPr lang="en-US" sz="8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Canadian Education and </a:t>
            </a:r>
            <a:r>
              <a:rPr lang="en-US" sz="8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Data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Fuxi Ma</a:t>
            </a: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5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fld id="{2DDB8B34-DE0F-468F-B477-67C46F3CA98D}" type="datetime3">
              <a:rPr lang="en-US" sz="5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August 2025</a:t>
            </a:fld>
            <a:endParaRPr lang="en-US" sz="6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379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5867E-7A6E-AF7E-EBAB-68572939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DD454D4-BFEC-E811-DED7-7F69BECD0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A73EB0-0ACC-F912-8F9B-06882562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9EE2E90-FDA0-171F-B3A1-1AD4A4CF4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FD18B4E-7D4C-AAE4-807E-8FF3102783FE}"/>
              </a:ext>
            </a:extLst>
          </p:cNvPr>
          <p:cNvSpPr txBox="1"/>
          <p:nvPr/>
        </p:nvSpPr>
        <p:spPr>
          <a:xfrm>
            <a:off x="1200568" y="643467"/>
            <a:ext cx="6040733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 for: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prediction with different feature sets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 for Recursive Feature Elimination (RFE)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Threshold - For removing constant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For univariate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RFE (Recursive Feature Elimination)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feature importance - For ranking features by importance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Encoder - For encoding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 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22DCA7-EBE9-0FD1-6DCA-98DF09D1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8668A2-3D6A-016A-1FBF-C8A14494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828" y="1398626"/>
            <a:ext cx="3685069" cy="2047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661A40A-4211-952A-8A1C-C6A68B9F1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0421" y="3759539"/>
            <a:ext cx="3685070" cy="24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33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F9E5A5-6C79-3907-E8D9-E7DBE3F76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21224E3-288C-7100-9E58-0F29F4A85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C5C64A4-9EE3-9C7D-E79B-7B72293B2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00D8F0-C210-9F3C-D312-9B0F171FB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C62DE72-3A32-B818-1A7F-B7E01FD3BD55}"/>
              </a:ext>
            </a:extLst>
          </p:cNvPr>
          <p:cNvSpPr txBox="1"/>
          <p:nvPr/>
        </p:nvSpPr>
        <p:spPr>
          <a:xfrm>
            <a:off x="1200568" y="643467"/>
            <a:ext cx="953274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Income Across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Regions, Programs and Education Levels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BDEB0C-8749-19CD-45F4-89FF70F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EEE5B-82ED-49E9-2568-43AD4B4F0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568" y="2029368"/>
            <a:ext cx="5479747" cy="443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3D017-5449-22F1-AEA0-8B5BA6BBE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871" y="4313784"/>
            <a:ext cx="4403109" cy="2000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E495C6-EDB0-A1A3-C47F-2BEC0B6617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7871" y="1797804"/>
            <a:ext cx="3451143" cy="22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778E0-DD8F-C025-A622-355D86C66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FE3586-DF5D-1509-174F-75CB508CD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0752DDD-80A1-8185-F136-84C9C6024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17191BF-9C61-9958-601A-4EE26809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CF27BA-4084-9D75-456B-50307E3DF8C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Rate Across Programs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7C83C-6BF6-04FD-C44A-F9FB2FA3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B8F73-1F56-E545-B109-E7DE8E619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8355" y="1535679"/>
            <a:ext cx="7888347" cy="475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4E2737-94EE-2748-662E-F59BD1DEE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F7DB0C6-56CD-8629-9726-B1F1E3BCC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27B81B1-D845-4557-F5E2-5912AE010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7A8528-3279-2402-5310-B27D486F5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A8C962-D84D-A33C-2DF8-4F5AF1F7B94C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&amp; Income Predictor Weights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11667D-2726-CC44-A902-A6B09016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7246E-4E46-496C-264F-625623C3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33" y="1741544"/>
            <a:ext cx="3602536" cy="4796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91362-4124-3C54-A11F-0FD04AC46F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0404" y="1741542"/>
            <a:ext cx="3788229" cy="4796417"/>
          </a:xfrm>
          <a:prstGeom prst="rect">
            <a:avLst/>
          </a:prstGeom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46F55E8E-B977-F698-C8BB-50DF9482C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376" y="1627833"/>
            <a:ext cx="2905788" cy="38183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  <a:endParaRPr lang="en-US" sz="20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Primary Driver: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Program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Significant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Level of Education, Age at Graduation, Geographic Region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Secondary Factors: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Gender, Student Status (International/Domestic)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i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 Predictor strength varies between classification (employment status) and regression (income) tasks due to different outcome variable types.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74126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565AA-89FB-6C75-DF84-A15DB5D4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2F403B4-75BA-42A6-55FD-2721A0346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E885653-A166-E514-4BD0-B73EDA6F6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67F0A6-A741-B261-F027-D41C4F69A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E6651-F050-1058-5C98-4B9C291B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1F022-EAD8-07A2-8715-4C248F2B7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455974"/>
            <a:ext cx="5690717" cy="4900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07A47-15A3-5B4A-78A9-9210C50C7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585" y="3336626"/>
            <a:ext cx="3960214" cy="30197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E403C2-29D9-200C-213C-E184C10F61A2}"/>
              </a:ext>
            </a:extLst>
          </p:cNvPr>
          <p:cNvSpPr txBox="1"/>
          <p:nvPr/>
        </p:nvSpPr>
        <p:spPr>
          <a:xfrm>
            <a:off x="1200567" y="643467"/>
            <a:ext cx="53107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Tiers (Clustering)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1: Programs with consistently high employment rates and high median incomes.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2: Programs with average outcomes in both employment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 3: Programs with below-average outcomes in employment and income.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65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CF91E-57D9-B7F6-F6CA-45F99CC1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B9D4A23-017C-655B-513B-1E1790599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076D273-89AB-51EE-1FA1-03D3E7A6D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F1961D-31D0-C560-7AD3-AB8BA714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D9BB3E-DC46-C3C3-E340-9FFFF4240124}"/>
              </a:ext>
            </a:extLst>
          </p:cNvPr>
          <p:cNvSpPr txBox="1"/>
          <p:nvPr/>
        </p:nvSpPr>
        <p:spPr>
          <a:xfrm>
            <a:off x="1200568" y="643467"/>
            <a:ext cx="9943054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Recommendations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Income: $59,568. The gap between the three tiers is significant.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one predictor for employment and income is program:</a:t>
            </a:r>
          </a:p>
          <a:p>
            <a:pPr lvl="1">
              <a:lnSpc>
                <a:spcPct val="150000"/>
              </a:lnSpc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degree is important. The choice of a degree is even more so.</a:t>
            </a:r>
          </a:p>
          <a:p>
            <a:pPr lvl="0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1 Programs: Maintain excellence, consider expanding capacity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2 Programs: Targeted interventions to move programs to Tier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Tier 3 Programs: Comprehensive review and potential restructuring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Student Guidance: Use tier information for career counseling and program selection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F0BD39-BEC6-46D7-3448-300EB5AB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95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F7DD5F-AC36-5BB6-4F89-73E3E9367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CC88A9-FEB7-EA93-F9A5-FCC6D4C9A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F2F790-7C60-4A8C-BE6D-EF46529BB0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A7A8BC6-4D9A-42D2-16F6-7AD12B3D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14F2F87-1594-E4A5-0113-27CF496BDEC5}"/>
              </a:ext>
            </a:extLst>
          </p:cNvPr>
          <p:cNvSpPr txBox="1"/>
          <p:nvPr/>
        </p:nvSpPr>
        <p:spPr>
          <a:xfrm>
            <a:off x="1200567" y="643467"/>
            <a:ext cx="10485666" cy="5761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Data into an Interactive Dashboard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Advanced Machine Learning Methodology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Random Forest) and clustering (K-means)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Actionable Insights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 is the strongest factor. A degree is important. The choice of a degree is even more so.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employment outcomes, programs were grouped into three tiers.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Strategic Recommendations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 Tier 1 (Education, Health)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Tier 3 (career related training, co-op)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marketing efforts in different tier programs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8FD5F-97DF-E977-1462-B06282F5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41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94C2C-31B9-72C5-6583-27D47542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7580348-5BA8-B696-1D9E-831A16004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1FD21E2-335D-4801-D1FB-0A5997D58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0852713-317C-5381-653E-73C5788D9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8A7BC2-A1B5-5BE5-051B-A41C3522DDD4}"/>
              </a:ext>
            </a:extLst>
          </p:cNvPr>
          <p:cNvSpPr txBox="1"/>
          <p:nvPr/>
        </p:nvSpPr>
        <p:spPr>
          <a:xfrm>
            <a:off x="1200566" y="643467"/>
            <a:ext cx="10739309" cy="5432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the Report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 to download the Full Report (PDF)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 visit: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Dal_NGS2020/NGS_Report.pdf at main ·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fuxima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/Dal_NGS2020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report, produced in Quarto, includes all the Python 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Project Files</a:t>
            </a:r>
          </a:p>
          <a:p>
            <a:pPr lvl="2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 to view or download the entire project files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visit: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https://github.com/fuxima/Dal_NGS2020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Email: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fuxi.ma@outlook.com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Phone:	+1 (902)401-5881</a:t>
            </a:r>
          </a:p>
          <a:p>
            <a:pPr lvl="1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6CE1C7-462F-DC83-E605-C45B0C14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6F66C-BF0C-1CB3-366F-F78BA6E290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2005" y="3429000"/>
            <a:ext cx="1136708" cy="1124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4DC804-4640-73CE-D9AB-7962B90887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92642" y="1933545"/>
            <a:ext cx="1162110" cy="11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4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1389BF-946B-F5D6-0D27-C4C41138C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ED91C23-B9AF-2093-9591-5A11B1EAE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F926E1-0677-55D8-F3F7-EC59ED4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09F85F-999E-0ED7-7920-2890EADF5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A8DDD3-BC7A-EE86-8818-2E0C8B4526B7}"/>
              </a:ext>
            </a:extLst>
          </p:cNvPr>
          <p:cNvSpPr txBox="1"/>
          <p:nvPr/>
        </p:nvSpPr>
        <p:spPr>
          <a:xfrm>
            <a:off x="1200568" y="643467"/>
            <a:ext cx="9532746" cy="2980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I: Source Data Integration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II: Methodology Development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III: Insights and Recommendations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D573E6-2678-3D62-B1CA-66F68E1E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7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D28FB2-F374-AD5F-3BD5-28BDE973D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91E893-014C-559F-497D-BE0FA3735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1F25048-B827-6E83-7680-FD3D06E22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98CDA22-E118-99E4-1162-D4CED8DA6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308E45-49C5-1412-8015-45D221BE7E9A}"/>
              </a:ext>
            </a:extLst>
          </p:cNvPr>
          <p:cNvSpPr txBox="1"/>
          <p:nvPr/>
        </p:nvSpPr>
        <p:spPr>
          <a:xfrm>
            <a:off x="1200568" y="643467"/>
            <a:ext cx="10395230" cy="4930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Data Integration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Statistics Canada’s 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https://www23.statcan.gc.ca/imdb/p2SV.pl?Function=getSurvey&amp;SDDS=5012"/>
              </a:rPr>
              <a:t>National Graduate Survey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ngs2020.csv: 16,138 records, 113 columns (survey questions).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YAML configuration files to map survey questions and responses to readable labels.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NGS2020 - Definitions.pdf: A summary of the survey data. Also contains weighted frequency data.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AI (DeepSeek), I extracted tables from the PDF file into an Excel file.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the extracted data into a dashboard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Live Demo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69277-6485-7D4F-3914-66B581DA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24BB33-8C81-2E40-0110-A4E6CC2A9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D1AA14-7C42-C743-0178-A5626AAD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B30C96-8C2B-9EDF-C7A6-CE1B1615A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90" y="587229"/>
            <a:ext cx="11068619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8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2DE676-5070-E480-C049-65E242AA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F5DC0C-EB32-111D-D3DD-7BDBE813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AA112F-38E0-30AE-A82B-BFBB9FBE1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280" y="536426"/>
            <a:ext cx="10503440" cy="578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8ACCBE-23F6-33CB-F2A6-D2622640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D7DC727-A556-C7ED-D94A-464FE1F36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F0E3132-2630-EDC8-4D5D-F0493034F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697AFE-121E-75A8-B8BE-38D5ABAA1834}"/>
              </a:ext>
            </a:extLst>
          </p:cNvPr>
          <p:cNvSpPr txBox="1"/>
          <p:nvPr/>
        </p:nvSpPr>
        <p:spPr>
          <a:xfrm>
            <a:off x="1200565" y="643467"/>
            <a:ext cx="6375891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Development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data: imputation/removal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transformation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brackets (e.g., income ranges) were converted to midpoint values for regression analysis.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data (One-hot encoding)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  <a:p>
            <a:pPr lvl="1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Importance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 Classes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(Classification, Regression and Clustering)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 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Training, Validation and Performance Evaluation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DDB101-E2AB-5E90-447C-EFD07257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2BA94CA6-9C1C-006E-4DAF-8C5E24239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868" y="0"/>
            <a:ext cx="42804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85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3F8CC3-631D-0ED3-A155-5A7570DD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0A85343-E7C1-7BC9-14D0-9C8393807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0BBC23-89D5-623B-328A-FAD90E663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B69B8-7BAB-FED2-72F7-B212FDDD7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D02F4-E069-F880-9587-C7742E3B0961}"/>
              </a:ext>
            </a:extLst>
          </p:cNvPr>
          <p:cNvSpPr txBox="1"/>
          <p:nvPr/>
        </p:nvSpPr>
        <p:spPr>
          <a:xfrm>
            <a:off x="1200567" y="643467"/>
            <a:ext cx="10351353" cy="520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Assumptions, Limitations and Model Constraints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survey data: the results may not be an accurate representation of  the entire population.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weights from the PDF file may be used for future model improvements.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is reported in ranges – midpoints used, which may not lead to the most accurate result.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don’t have soft skills and professional networks information. This may introduce bias.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Constraints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Income prediction explains limited variance (R² ≈ 0.30)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has its impact. We need to keep that in mind.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9E545A-8A6D-2AA9-DFB0-3D6F44BD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7ABED-513B-D2E0-4D0D-BE778A0D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399AEFD-B6E6-03EA-3736-C03967A76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0E42F3-2F58-EF14-B67F-83F48017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18C6145-8BE3-100F-5F46-323CEB46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AE6070-EFDE-E0BD-622E-71E0CF6C19CF}"/>
              </a:ext>
            </a:extLst>
          </p:cNvPr>
          <p:cNvSpPr txBox="1"/>
          <p:nvPr/>
        </p:nvSpPr>
        <p:spPr>
          <a:xfrm>
            <a:off x="1200568" y="643467"/>
            <a:ext cx="95327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Predictors Heatmap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BBB32C-94BA-91B7-03EB-6CE92507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B61780-B3D5-A89E-0EDC-5A0D2CB70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964" y="1561347"/>
            <a:ext cx="4844036" cy="46132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B9C3D-C86D-25EB-AD1E-E9A226272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860" y="1561348"/>
            <a:ext cx="5362470" cy="447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46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380A9-F932-FF72-974F-686CA1A8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C627520-4A26-B37D-9F6D-1A3330E27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26F721-FC68-47AC-66D4-B3044C5CC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08496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DF8F79-DBCB-84AB-31E1-86DB2C7E1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752" y="306900"/>
            <a:ext cx="2413124" cy="6731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36A7F11-D1BB-8D76-FF63-F8DAB8E9EABC}"/>
              </a:ext>
            </a:extLst>
          </p:cNvPr>
          <p:cNvSpPr txBox="1"/>
          <p:nvPr/>
        </p:nvSpPr>
        <p:spPr>
          <a:xfrm>
            <a:off x="1200569" y="643467"/>
            <a:ext cx="628545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Status Modeling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________________________________________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Weight Adjustment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Sampling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 (with Threshold)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(with balanced class weights)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for Imbalanced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 (with precision, recall, F1-score, and support)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 and AUC Score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8A71D-2598-E19F-B2D9-B609D075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09FCB3-37CC-4DC3-9641-7B88AD2FD4DA}" type="slidenum">
              <a:rPr lang="en-US" smtClean="0"/>
              <a:t>9</a:t>
            </a:fld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8851229-A64E-4B89-41A8-FF02D3779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950" y="1341263"/>
            <a:ext cx="3437582" cy="24116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04C37C-F168-C3D3-5994-8C3CEC203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949" y="3959050"/>
            <a:ext cx="3517131" cy="239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6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7361</TotalTime>
  <Words>1823</Words>
  <Application>Microsoft Office PowerPoint</Application>
  <PresentationFormat>Widescreen</PresentationFormat>
  <Paragraphs>290</Paragraphs>
  <Slides>17</Slides>
  <Notes>15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Fuxi Ma</dc:creator>
  <cp:lastModifiedBy>Fuxi Ma</cp:lastModifiedBy>
  <cp:revision>157</cp:revision>
  <dcterms:created xsi:type="dcterms:W3CDTF">2025-08-19T11:12:12Z</dcterms:created>
  <dcterms:modified xsi:type="dcterms:W3CDTF">2025-08-26T20:10:17Z</dcterms:modified>
</cp:coreProperties>
</file>