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92" r:id="rId2"/>
    <p:sldId id="295" r:id="rId3"/>
    <p:sldId id="331" r:id="rId4"/>
    <p:sldId id="307" r:id="rId5"/>
    <p:sldId id="308" r:id="rId6"/>
    <p:sldId id="309" r:id="rId7"/>
    <p:sldId id="330" r:id="rId8"/>
    <p:sldId id="318" r:id="rId9"/>
    <p:sldId id="283" r:id="rId10"/>
    <p:sldId id="320" r:id="rId11"/>
    <p:sldId id="334" r:id="rId12"/>
    <p:sldId id="321" r:id="rId13"/>
    <p:sldId id="319" r:id="rId14"/>
    <p:sldId id="335" r:id="rId15"/>
    <p:sldId id="329" r:id="rId16"/>
    <p:sldId id="324" r:id="rId17"/>
    <p:sldId id="33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1" autoAdjust="0"/>
    <p:restoredTop sz="86199" autoAdjust="0"/>
  </p:normalViewPr>
  <p:slideViewPr>
    <p:cSldViewPr snapToGrid="0">
      <p:cViewPr varScale="1">
        <p:scale>
          <a:sx n="95" d="100"/>
          <a:sy n="95" d="100"/>
        </p:scale>
        <p:origin x="1062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-1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ED946-4A02-4588-B79C-14D38AF04319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AF6644-A4CE-4154-B543-AD992E27A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36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Good morning. My name is Fuxi Ma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Today I am going to walk you through my analysis of the NGS Data, turning raw data into actionable research insights.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F6644-A4CE-4154-B543-AD992E27A4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136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B7409C-6750-B652-4442-F54DFD5AA4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50F604-013E-DC01-18B9-69D6A814B5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C4C7DC-3AC0-915C-B7F8-63C9B0B216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one shows the Employment Income Patterns</a:t>
            </a:r>
            <a:b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average income is around sixty thousand dollars. But the range is huge. </a:t>
            </a:r>
            <a:endParaRPr lang="en-US" dirty="0"/>
          </a:p>
          <a:p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49B876-6E3C-796B-C5B1-04E7C0A5C0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F6644-A4CE-4154-B543-AD992E27A40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109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24D01-B085-71D2-DF25-421B5C7B3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45AC09-B9EF-FDBF-3386-08DA30BBEA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FF1A4D-19CC-CB2E-B35D-9194D24656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slide shows the employment rate among different programs and across different regions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85464C-D4B3-0BF0-FAFA-8FDD94E151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F6644-A4CE-4154-B543-AD992E27A40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10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CCAEAB-7926-C42A-BA71-625A4BA86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B79E49-62CC-8FE0-FD57-D6D73F2FE4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DF50D3-9C3B-89C6-BA02-DC365EB490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one shows </a:t>
            </a:r>
            <a:r>
              <a:rPr lang="en-US" sz="12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Income in Three Program Tiers </a:t>
            </a:r>
            <a:br>
              <a:rPr lang="en-US" sz="12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2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Income is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$59,568. The  range is huge again.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A5E0B2-42EA-B0E9-9FFC-59EEEDB394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F6644-A4CE-4154-B543-AD992E27A40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762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5AE242-1D18-844E-BFB5-C247AC00D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E26057-F3D6-F926-280D-0C0E72C119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79098F-D191-D687-A9C0-8185944EB2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 are the key insights and recommendations: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 is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dominant factor for both employment success and income level.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And, Level of study, age at graduation, and region are important factors.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Programs fall into three distinct tiers.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are the foundation for our recommendations.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on these insights, we propose the following strategy: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Academic Strategy: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Promote high-demand Tier 1 programs. For Tier 3, career-focused learning and co-op opportunities are important.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 Support: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provide informed support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Marketing: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Marketing shall focus on Tier 1 programs, and for Tier 3 on unique career paths and support systems.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Continuous Improvement: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continuous data collection, getting feedback</a:t>
            </a:r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6141B-4E80-DD9F-F204-AB6A2AA698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F6644-A4CE-4154-B543-AD992E27A40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09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6151FA-CE39-0490-17D9-3101F3193D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4B114E-BC99-CF0C-03DE-D184C033BC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82C39C-868C-7176-0377-E25AA0B307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conclusion, our analysis confirms a powerful truth: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degree is valuable, but the choice of degree is strategic.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goal is to use this knowledge to promote choices, to guide students and  to enhance programs we offer.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concludes my presentation.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Thank you!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B3C86-1A3F-2D12-95D8-E17F997930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F6644-A4CE-4154-B543-AD992E27A40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868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FF0134-9B3B-C0C3-72D9-378F17E89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23C114-7A92-812B-6FA8-ED5B2553AB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ADFD68-EB86-4BC4-B7F3-3D43D8903E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conclusion, our analysis confirms a powerful truth: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degree is valuable, but the choice of degree is strategic.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goal is to use this knowledge to promote choices, to guide students and  to enhance programs we offer.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concludes my presentation.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Thank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you!</a:t>
            </a:r>
            <a:b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A551F-DA4F-0847-4E90-B32B7BC341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F6644-A4CE-4154-B543-AD992E27A40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78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 presentation today is structured in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four parts.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First,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I'll walk you through the data integration.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Second,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I'll demonstrate the dashboard.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third is a deep diving into methodology.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We'll look at the models,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assumptions and limitations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lastly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key trends in employment and income.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I'll conclude my presentation with the insights and recommendations.</a:t>
            </a:r>
            <a:endParaRPr lang="en-US" dirty="0"/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Employment Status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heavily unbalanced - That is why the model results have low accuracy.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Methodology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my models are good, but they can't capture everything: like personal networks, soft skills.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Also, there is the COVID’19 impact, which we should keep in mind.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F6644-A4CE-4154-B543-AD992E27A4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06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E62A1E-B9B9-8E28-967B-098F8B8084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8F607F-BD57-42D7-926D-E5BC4A19DA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7EE39B-43C1-E0A1-0B7A-73F7905678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source data came from the 2020 NGS. The challenge wasn't just the CSV file; it was integrating it with the PDF summary report.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solve this challenge, I used AI (DeepSeek) to  extract all tables from the PDF into an Excel file. This setup a foundation for my entire analysis.</a:t>
            </a:r>
            <a:endParaRPr lang="en-US" dirty="0"/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third is a deep diving into methodology.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We'll look at the models,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assumptions and limitations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lastly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key trends in employment and income.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I'll conclude my presentation with the insights and recommendations.</a:t>
            </a:r>
            <a:endParaRPr lang="en-US" dirty="0"/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Employment Status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heavily unbalanced - That is why the model results have low accuracy.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Methodology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my models are good, but they can't capture everything: like personal networks, soft skills.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Also, there is the COVID’19 impact, which we should keep in mind.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329B4-53F5-5828-1180-AE13B4490C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F6644-A4CE-4154-B543-AD992E27A4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93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 methodology is comprehensive.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preprocessed the data, handled missing values, and used different feature selection techniques.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modelled employment status and employment income. 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the modeling, I used classification and linear regression models, including Random Forest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XGBoost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will provide a review of the assumptions and the data's limitations later.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F6644-A4CE-4154-B543-AD992E27A40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44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0DCDD3-85BB-29ED-1774-41CABA4E00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DBE945-A165-756F-EDBC-A96AD789D4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37864B-58C7-8768-A786-0CC1F6B980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Assumptions &amp; Limitations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the data analysis and modeling, I assume that the source data is accurate, and the survey sample data is representing graduate population data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data, Income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in range brackets.  I used midpoints for calculation, which is standard but not perfect.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Employment Status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heavily unbalanced - That is why the model results have low accuracy.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Methodology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my models are good, but they can't capture everything: like personal networks, soft skills.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Also, there is the COVID’19 impact, which we should keep in mind.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762F82-8D48-7A0D-0134-96ACC8C93A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F6644-A4CE-4154-B543-AD992E27A40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81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033767-4A18-D9B4-BB35-1D5BFE935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FC038B-F4C9-0B1F-0AD4-A7CD1C3C30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EA48F6-ACDA-CB31-A4DB-580B3F5C73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is the Classification Model for Employment Income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correlation heatmap reveals the most influential predictors.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Due to class imbalance, Model Accuracy is not a good evaluation metric. 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will address this in the next slide.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A719D-2569-D484-B03B-0E6CB5BB46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F6644-A4CE-4154-B543-AD992E27A40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78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 most graduates are employed, it makes employment status heavily imbalanced, leading to the big challenge for classification modeling.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face this challenge, I did global parameter tuning, used different models, resulting in improved results.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=================================================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Recall is the percentage of a class correctly predicted for that class</a:t>
            </a:r>
          </a:p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Recall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(also known as </a:t>
            </a:r>
            <a:r>
              <a:rPr lang="en-US" sz="1200" b="1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sensitivity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</a:t>
            </a:r>
            <a:r>
              <a:rPr lang="en-US" sz="1200" b="1" i="0" u="sng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true positive rate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measures the proportion of actual positive cases that were correctly identified by the model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Recall = True Positives / (True Positives + False Negatives)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F6644-A4CE-4154-B543-AD992E27A40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39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56DC3B-CF9B-9DB8-9D93-1CA07D23D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7784E9-80FE-6898-000B-6FCF2775A1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BCFBE9-0A32-695E-5406-952CF0D0ED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slide shows the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Model for Employment Income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E8E0AD-C0D2-EB4A-7DCA-583286C04B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F6644-A4CE-4154-B543-AD992E27A40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65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12DFEC-D146-419E-8317-9F2018E69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1D0873-CE2D-D6F6-4CE2-C0F5BAD7E3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FBEB80-AB4D-A721-7F49-0084957E90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one is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Predictor Weights for both Employment Status &amp; Income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indicate that the single most important predictor is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Also, Level of Study and Region were key factors as well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FE3062-8EC4-CDF2-4439-EAA5E2EFCF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F6644-A4CE-4154-B543-AD992E27A40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34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E8FD9-ACA4-2297-61B9-27E1E2501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6BEDD3-C96C-77A0-4F12-647785651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82D75-409E-8042-8ED3-27A6BB7D1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EBD4B-D9A9-427B-BBF5-8D7A0390865B}" type="datetime1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D552B-8E82-5752-DDD8-F6A0C1E66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6EC9C-02F9-77E9-B41E-31E1789ED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52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131D9-0F9D-09DA-D642-706490C73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48170F-0E8F-6DE9-14D8-E730C8AA2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129D8-36D4-6172-D1E1-7458BAEFD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B521B-AED8-4640-B94F-B33F48CCB74E}" type="datetime1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5FC4A-8640-D023-7D1B-02B6BCCF3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7B143-47EB-8A4C-06EB-9F2B0393E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27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5DEBFE-57DE-56F6-B4CA-3BC339CF9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7B803A-7AA9-D62F-FD8B-64FF8ABBE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13C1B-0D78-383C-5C88-45D48F2D0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F1F2F-CBBF-490D-9D7A-F85BAFB92123}" type="datetime1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33A66-6C05-F6FF-266F-22C81C2A6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127B5-72E4-369E-3799-3227CF7AD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574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D3D15-3CEF-FFEF-D547-C64490028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DC677-852E-7172-3245-EB1D9F869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40003-A669-F496-2D64-D939ACAAE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52EB4-69B2-4BEE-98EE-662958A0BA1F}" type="datetime1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8A06E-453D-8A72-0B05-BED2B1DB8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B6A8B-98CA-6EFC-B122-7086FDA08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14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14833-FD01-5D8C-08F1-9E9F6CA5A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49DF9-6FA3-6281-440F-475FD5A63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FE361-74C6-D9E5-40A2-BD99F9BC2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2895-8E37-48E8-A3DB-F06D4E757F4E}" type="datetime1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B996E-7397-8EE1-50E0-688C751B8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C4D69-CF29-0A0A-0513-A4585B5BF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48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18E03-E6F1-480B-C4F7-3C68ADB25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6209C-A94F-0675-3BF6-7A9F52FF54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FDBBD-FBEE-8C8C-D058-20EE8C6CA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30C8E-41DA-6F1E-FFB1-6027815DB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9AEFC-5FCE-4238-B385-E4FBC0DA0DF7}" type="datetime1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EF486-C3CC-7E59-4490-E1B70D842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598AB-EA4F-49F1-B672-AF9E32C29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448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51925-8C63-6D24-5627-9D393E660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EAFBB-6C5E-89ED-18B9-FBF49572A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694A1-0EAE-21B7-D2B2-437E71643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78F122-60FE-9A19-D28D-4BD6D4EF34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905356-54DA-49CA-6635-BEA000A50D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7890CC-914B-D291-21AB-1B2519240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B055C-250F-4C01-8274-9F3F5FC93DFB}" type="datetime1">
              <a:rPr lang="en-US" smtClean="0"/>
              <a:t>8/26/2025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0406EE-25DF-1648-79F1-0D575A287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6B9CB0-767C-0C88-9E06-51DF9F567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594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C24F8-F817-2819-14EF-E888F1852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20D42D-672C-51DB-D40B-D0411713A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099CA-A5EA-4E74-8ACA-08A4670C1742}" type="datetime1">
              <a:rPr lang="en-US" smtClean="0"/>
              <a:t>8/26/2025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A4FCE7-5E41-4EBB-A762-775723D02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BAF5CF-B141-A677-B656-8124F74E3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52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E4DE80-53D6-516C-DF81-3555CDE2C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65F79-2732-47F5-BEA0-588AC98BDF57}" type="datetime1">
              <a:rPr lang="en-US" smtClean="0"/>
              <a:t>8/26/2025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54D04F-6508-33B4-A99A-16DA71E02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948612-08D6-7923-D31B-7B14A60C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13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86597-242F-6CB3-26F4-DAE634D55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74B87-C0DA-8AFF-13D5-D0E6D1F81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252613-9329-56A4-0376-D0665B62F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BB607-9AF6-DCEA-D287-E70FAC4C8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9A50F-11BA-4470-88C6-793D3837ED31}" type="datetime1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EAFA74-CA04-BEEE-D5D8-6C0AD4F7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76EFE-9ED8-6438-B127-43346594F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87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9EB1F-2BC2-CED9-046B-369FE54B6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3B8E7E-B9CC-42E9-4BFF-04F5A177EC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E6376-272A-9E4B-8FA8-D51038C4F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90367C-0A43-ED64-076F-87F7D9120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C90E-74C3-4639-8B10-4C012E55C06B}" type="datetime1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AD351-0215-1F2F-4C06-498E89E4D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F123AD-6DD8-F7CE-1A8C-F50CAF5A8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224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B70685-146E-FCA6-250E-1B8DB39A7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75EBD-974F-99EE-59F9-D2A504068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EA47F-CE5D-C778-0B4D-5DFBA7705C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A5705D-09A0-4B67-AF12-77C4C90BE3DD}" type="datetime1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3E24E-F789-5884-D5D4-AB38286A7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F6FB8-3CFB-B882-83F5-C0426D2AA6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09FCB3-37CC-4DC3-9641-7B88AD2FD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7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hyperlink" Target="mailto:fuxi.ma@outlook.co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fuxima/Dal" TargetMode="External"/><Relationship Id="rId5" Type="http://schemas.openxmlformats.org/officeDocument/2006/relationships/hyperlink" Target="https://github.com/fuxima/Dal/blob/main/NGS_Report.pdf" TargetMode="External"/><Relationship Id="rId4" Type="http://schemas.openxmlformats.org/officeDocument/2006/relationships/hyperlink" Target="NGS_Report.pdf" TargetMode="External"/><Relationship Id="rId9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127.0.0.1:5000/" TargetMode="External"/><Relationship Id="rId4" Type="http://schemas.openxmlformats.org/officeDocument/2006/relationships/hyperlink" Target="https://www23.statcan.gc.ca/imdb/p2SV.pl?Function=getSurvey&amp;SDDS=5012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2090F7-2343-C572-747F-ADCBD8016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9DD09DE-4863-75A3-246B-EE08BB3DC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AB973E5-57A6-F247-18AE-A405A4866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3852070 w 12192000"/>
              <a:gd name="connsiteY1" fmla="*/ 0 h 6858000"/>
              <a:gd name="connsiteX2" fmla="*/ 3878367 w 12192000"/>
              <a:gd name="connsiteY2" fmla="*/ 23504 h 6858000"/>
              <a:gd name="connsiteX3" fmla="*/ 3885324 w 12192000"/>
              <a:gd name="connsiteY3" fmla="*/ 84795 h 6858000"/>
              <a:gd name="connsiteX4" fmla="*/ 3820400 w 12192000"/>
              <a:gd name="connsiteY4" fmla="*/ 131127 h 6858000"/>
              <a:gd name="connsiteX5" fmla="*/ 3631811 w 12192000"/>
              <a:gd name="connsiteY5" fmla="*/ 219929 h 6858000"/>
              <a:gd name="connsiteX6" fmla="*/ 4327428 w 12192000"/>
              <a:gd name="connsiteY6" fmla="*/ 351201 h 6858000"/>
              <a:gd name="connsiteX7" fmla="*/ 4080099 w 12192000"/>
              <a:gd name="connsiteY7" fmla="*/ 432279 h 6858000"/>
              <a:gd name="connsiteX8" fmla="*/ 3823492 w 12192000"/>
              <a:gd name="connsiteY8" fmla="*/ 490194 h 6858000"/>
              <a:gd name="connsiteX9" fmla="*/ 3545246 w 12192000"/>
              <a:gd name="connsiteY9" fmla="*/ 532664 h 6858000"/>
              <a:gd name="connsiteX10" fmla="*/ 3291732 w 12192000"/>
              <a:gd name="connsiteY10" fmla="*/ 617605 h 6858000"/>
              <a:gd name="connsiteX11" fmla="*/ 3953340 w 12192000"/>
              <a:gd name="connsiteY11" fmla="*/ 652353 h 6858000"/>
              <a:gd name="connsiteX12" fmla="*/ 3610170 w 12192000"/>
              <a:gd name="connsiteY12" fmla="*/ 729572 h 6858000"/>
              <a:gd name="connsiteX13" fmla="*/ 3328832 w 12192000"/>
              <a:gd name="connsiteY13" fmla="*/ 829957 h 6858000"/>
              <a:gd name="connsiteX14" fmla="*/ 3130966 w 12192000"/>
              <a:gd name="connsiteY14" fmla="*/ 876288 h 6858000"/>
              <a:gd name="connsiteX15" fmla="*/ 2920736 w 12192000"/>
              <a:gd name="connsiteY15" fmla="*/ 887872 h 6858000"/>
              <a:gd name="connsiteX16" fmla="*/ 2871269 w 12192000"/>
              <a:gd name="connsiteY16" fmla="*/ 961228 h 6858000"/>
              <a:gd name="connsiteX17" fmla="*/ 2936195 w 12192000"/>
              <a:gd name="connsiteY17" fmla="*/ 1038448 h 6858000"/>
              <a:gd name="connsiteX18" fmla="*/ 3035126 w 12192000"/>
              <a:gd name="connsiteY18" fmla="*/ 1046168 h 6858000"/>
              <a:gd name="connsiteX19" fmla="*/ 3625627 w 12192000"/>
              <a:gd name="connsiteY19" fmla="*/ 1065474 h 6858000"/>
              <a:gd name="connsiteX20" fmla="*/ 1733551 w 12192000"/>
              <a:gd name="connsiteY20" fmla="*/ 1235355 h 6858000"/>
              <a:gd name="connsiteX21" fmla="*/ 1990156 w 12192000"/>
              <a:gd name="connsiteY21" fmla="*/ 1339602 h 6858000"/>
              <a:gd name="connsiteX22" fmla="*/ 2076722 w 12192000"/>
              <a:gd name="connsiteY22" fmla="*/ 1625311 h 6858000"/>
              <a:gd name="connsiteX23" fmla="*/ 2392067 w 12192000"/>
              <a:gd name="connsiteY23" fmla="*/ 1787470 h 6858000"/>
              <a:gd name="connsiteX24" fmla="*/ 2596115 w 12192000"/>
              <a:gd name="connsiteY24" fmla="*/ 1845385 h 6858000"/>
              <a:gd name="connsiteX25" fmla="*/ 3062950 w 12192000"/>
              <a:gd name="connsiteY25" fmla="*/ 1930326 h 6858000"/>
              <a:gd name="connsiteX26" fmla="*/ 3130966 w 12192000"/>
              <a:gd name="connsiteY26" fmla="*/ 2069319 h 6858000"/>
              <a:gd name="connsiteX27" fmla="*/ 3189708 w 12192000"/>
              <a:gd name="connsiteY27" fmla="*/ 2223754 h 6858000"/>
              <a:gd name="connsiteX28" fmla="*/ 3313373 w 12192000"/>
              <a:gd name="connsiteY28" fmla="*/ 2324141 h 6858000"/>
              <a:gd name="connsiteX29" fmla="*/ 2351877 w 12192000"/>
              <a:gd name="connsiteY29" fmla="*/ 2308697 h 6858000"/>
              <a:gd name="connsiteX30" fmla="*/ 3437038 w 12192000"/>
              <a:gd name="connsiteY30" fmla="*/ 2633017 h 6858000"/>
              <a:gd name="connsiteX31" fmla="*/ 3341198 w 12192000"/>
              <a:gd name="connsiteY31" fmla="*/ 2760427 h 6858000"/>
              <a:gd name="connsiteX32" fmla="*/ 3934791 w 12192000"/>
              <a:gd name="connsiteY32" fmla="*/ 2934169 h 6858000"/>
              <a:gd name="connsiteX33" fmla="*/ 3616352 w 12192000"/>
              <a:gd name="connsiteY33" fmla="*/ 2953473 h 6858000"/>
              <a:gd name="connsiteX34" fmla="*/ 5468240 w 12192000"/>
              <a:gd name="connsiteY34" fmla="*/ 3679329 h 6858000"/>
              <a:gd name="connsiteX35" fmla="*/ 8111582 w 12192000"/>
              <a:gd name="connsiteY35" fmla="*/ 4204418 h 6858000"/>
              <a:gd name="connsiteX36" fmla="*/ 9144186 w 12192000"/>
              <a:gd name="connsiteY36" fmla="*/ 4304802 h 6858000"/>
              <a:gd name="connsiteX37" fmla="*/ 10319004 w 12192000"/>
              <a:gd name="connsiteY37" fmla="*/ 4273915 h 6858000"/>
              <a:gd name="connsiteX38" fmla="*/ 12053408 w 12192000"/>
              <a:gd name="connsiteY38" fmla="*/ 3907125 h 6858000"/>
              <a:gd name="connsiteX39" fmla="*/ 12192000 w 12192000"/>
              <a:gd name="connsiteY39" fmla="*/ 3841157 h 6858000"/>
              <a:gd name="connsiteX40" fmla="*/ 12192000 w 12192000"/>
              <a:gd name="connsiteY40" fmla="*/ 6858000 h 6858000"/>
              <a:gd name="connsiteX41" fmla="*/ 0 w 12192000"/>
              <a:gd name="connsiteY4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3852070" y="0"/>
                </a:lnTo>
                <a:lnTo>
                  <a:pt x="3878367" y="23504"/>
                </a:lnTo>
                <a:cubicBezTo>
                  <a:pt x="3887642" y="39430"/>
                  <a:pt x="3891507" y="59700"/>
                  <a:pt x="3885324" y="84795"/>
                </a:cubicBezTo>
                <a:cubicBezTo>
                  <a:pt x="3876049" y="123406"/>
                  <a:pt x="3845133" y="123406"/>
                  <a:pt x="3820400" y="131127"/>
                </a:cubicBezTo>
                <a:cubicBezTo>
                  <a:pt x="3764751" y="154292"/>
                  <a:pt x="3696735" y="138849"/>
                  <a:pt x="3631811" y="219929"/>
                </a:cubicBezTo>
                <a:cubicBezTo>
                  <a:pt x="3879141" y="262399"/>
                  <a:pt x="4117198" y="181318"/>
                  <a:pt x="4327428" y="351201"/>
                </a:cubicBezTo>
                <a:cubicBezTo>
                  <a:pt x="4250138" y="436142"/>
                  <a:pt x="4163572" y="416836"/>
                  <a:pt x="4080099" y="432279"/>
                </a:cubicBezTo>
                <a:cubicBezTo>
                  <a:pt x="3993533" y="447725"/>
                  <a:pt x="3910058" y="474751"/>
                  <a:pt x="3823492" y="490194"/>
                </a:cubicBezTo>
                <a:cubicBezTo>
                  <a:pt x="3730743" y="509498"/>
                  <a:pt x="3637993" y="513360"/>
                  <a:pt x="3545246" y="532664"/>
                </a:cubicBezTo>
                <a:cubicBezTo>
                  <a:pt x="3467954" y="548109"/>
                  <a:pt x="3384480" y="521081"/>
                  <a:pt x="3291732" y="617605"/>
                </a:cubicBezTo>
                <a:cubicBezTo>
                  <a:pt x="3520513" y="687103"/>
                  <a:pt x="3727651" y="582857"/>
                  <a:pt x="3953340" y="652353"/>
                </a:cubicBezTo>
                <a:cubicBezTo>
                  <a:pt x="3820400" y="714129"/>
                  <a:pt x="3712194" y="694824"/>
                  <a:pt x="3610170" y="729572"/>
                </a:cubicBezTo>
                <a:cubicBezTo>
                  <a:pt x="3517420" y="764322"/>
                  <a:pt x="3406122" y="725712"/>
                  <a:pt x="3328832" y="829957"/>
                </a:cubicBezTo>
                <a:cubicBezTo>
                  <a:pt x="3270090" y="911035"/>
                  <a:pt x="3208258" y="922618"/>
                  <a:pt x="3130966" y="876288"/>
                </a:cubicBezTo>
                <a:cubicBezTo>
                  <a:pt x="3062950" y="833818"/>
                  <a:pt x="2988752" y="845400"/>
                  <a:pt x="2920736" y="887872"/>
                </a:cubicBezTo>
                <a:cubicBezTo>
                  <a:pt x="2896004" y="903315"/>
                  <a:pt x="2871269" y="922618"/>
                  <a:pt x="2871269" y="961228"/>
                </a:cubicBezTo>
                <a:cubicBezTo>
                  <a:pt x="2871269" y="1015283"/>
                  <a:pt x="2902186" y="1030726"/>
                  <a:pt x="2936195" y="1038448"/>
                </a:cubicBezTo>
                <a:cubicBezTo>
                  <a:pt x="2967111" y="1046168"/>
                  <a:pt x="3004210" y="1053891"/>
                  <a:pt x="3035126" y="1046168"/>
                </a:cubicBezTo>
                <a:cubicBezTo>
                  <a:pt x="3232990" y="1003700"/>
                  <a:pt x="3427764" y="1073194"/>
                  <a:pt x="3625627" y="1065474"/>
                </a:cubicBezTo>
                <a:cubicBezTo>
                  <a:pt x="3004210" y="1231494"/>
                  <a:pt x="2376610" y="1177441"/>
                  <a:pt x="1733551" y="1235355"/>
                </a:cubicBezTo>
                <a:cubicBezTo>
                  <a:pt x="1817025" y="1351183"/>
                  <a:pt x="1925232" y="1254661"/>
                  <a:pt x="1990156" y="1339602"/>
                </a:cubicBezTo>
                <a:cubicBezTo>
                  <a:pt x="1928323" y="1517205"/>
                  <a:pt x="1953057" y="1613728"/>
                  <a:pt x="2076722" y="1625311"/>
                </a:cubicBezTo>
                <a:cubicBezTo>
                  <a:pt x="2197295" y="1636894"/>
                  <a:pt x="2327143" y="1575118"/>
                  <a:pt x="2392067" y="1787470"/>
                </a:cubicBezTo>
                <a:cubicBezTo>
                  <a:pt x="2410617" y="1853106"/>
                  <a:pt x="2525008" y="1833802"/>
                  <a:pt x="2596115" y="1845385"/>
                </a:cubicBezTo>
                <a:cubicBezTo>
                  <a:pt x="2750696" y="1872411"/>
                  <a:pt x="2914554" y="1845385"/>
                  <a:pt x="3062950" y="1930326"/>
                </a:cubicBezTo>
                <a:cubicBezTo>
                  <a:pt x="3121692" y="1961213"/>
                  <a:pt x="3161883" y="1984378"/>
                  <a:pt x="3130966" y="2069319"/>
                </a:cubicBezTo>
                <a:cubicBezTo>
                  <a:pt x="3100050" y="2158121"/>
                  <a:pt x="3140242" y="2189008"/>
                  <a:pt x="3189708" y="2223754"/>
                </a:cubicBezTo>
                <a:cubicBezTo>
                  <a:pt x="3226808" y="2250784"/>
                  <a:pt x="3282457" y="2243060"/>
                  <a:pt x="3313373" y="2324141"/>
                </a:cubicBezTo>
                <a:cubicBezTo>
                  <a:pt x="2988752" y="2312558"/>
                  <a:pt x="2673405" y="2246923"/>
                  <a:pt x="2351877" y="2308697"/>
                </a:cubicBezTo>
                <a:cubicBezTo>
                  <a:pt x="2704323" y="2463134"/>
                  <a:pt x="3090776" y="2455412"/>
                  <a:pt x="3437038" y="2633017"/>
                </a:cubicBezTo>
                <a:cubicBezTo>
                  <a:pt x="3424671" y="2694791"/>
                  <a:pt x="3344289" y="2667764"/>
                  <a:pt x="3341198" y="2760427"/>
                </a:cubicBezTo>
                <a:cubicBezTo>
                  <a:pt x="3523603" y="2856951"/>
                  <a:pt x="3743110" y="2791314"/>
                  <a:pt x="3934791" y="2934169"/>
                </a:cubicBezTo>
                <a:cubicBezTo>
                  <a:pt x="3823492" y="2999805"/>
                  <a:pt x="3721469" y="2891699"/>
                  <a:pt x="3616352" y="2953473"/>
                </a:cubicBezTo>
                <a:cubicBezTo>
                  <a:pt x="3650361" y="3046136"/>
                  <a:pt x="5189993" y="3617555"/>
                  <a:pt x="5468240" y="3679329"/>
                </a:cubicBezTo>
                <a:cubicBezTo>
                  <a:pt x="6034007" y="3806740"/>
                  <a:pt x="7663296" y="4131059"/>
                  <a:pt x="8111582" y="4204418"/>
                </a:cubicBezTo>
                <a:cubicBezTo>
                  <a:pt x="8457844" y="4258470"/>
                  <a:pt x="8801016" y="4300942"/>
                  <a:pt x="9144186" y="4304802"/>
                </a:cubicBezTo>
                <a:cubicBezTo>
                  <a:pt x="9536822" y="4308663"/>
                  <a:pt x="9926368" y="4289359"/>
                  <a:pt x="10319004" y="4273915"/>
                </a:cubicBezTo>
                <a:cubicBezTo>
                  <a:pt x="10906415" y="4250750"/>
                  <a:pt x="11484549" y="4158087"/>
                  <a:pt x="12053408" y="3907125"/>
                </a:cubicBezTo>
                <a:lnTo>
                  <a:pt x="12192000" y="3841157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3579AB-59D7-8D0B-04CD-597004DA4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752" y="306900"/>
            <a:ext cx="2413124" cy="673135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A6AFA031-53F6-41B4-77C7-7CEF1FB6F009}"/>
              </a:ext>
            </a:extLst>
          </p:cNvPr>
          <p:cNvSpPr txBox="1">
            <a:spLocks/>
          </p:cNvSpPr>
          <p:nvPr/>
        </p:nvSpPr>
        <p:spPr>
          <a:xfrm>
            <a:off x="964643" y="1118541"/>
            <a:ext cx="10369899" cy="4116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70000"/>
              </a:lnSpc>
            </a:pPr>
            <a:r>
              <a:rPr lang="en-US" sz="8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Exploring</a:t>
            </a:r>
            <a:r>
              <a:rPr lang="en-US" sz="8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Canadian Education and </a:t>
            </a:r>
            <a:r>
              <a:rPr lang="en-US" sz="8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Labour</a:t>
            </a:r>
            <a:r>
              <a:rPr lang="en-US" sz="8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Market Data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5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7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Fuxi Ma</a:t>
            </a:r>
          </a:p>
          <a:p>
            <a:pPr algn="ctr"/>
            <a:endParaRPr lang="en-US" sz="5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5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fld id="{2DDB8B34-DE0F-468F-B477-67C46F3CA98D}" type="datetime3">
              <a:rPr lang="en-US" sz="5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 August 2025</a:t>
            </a:fld>
            <a:endParaRPr lang="en-US" sz="6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379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95867E-7A6E-AF7E-EBAB-685729399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DD454D4-BFEC-E811-DED7-7F69BECD0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3A73EB0-0ACC-F912-8F9B-068825623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9EE2E90-FDA0-171F-B3A1-1AD4A4CF4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752" y="306900"/>
            <a:ext cx="2413124" cy="67313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FD18B4E-7D4C-AAE4-807E-8FF3102783FE}"/>
              </a:ext>
            </a:extLst>
          </p:cNvPr>
          <p:cNvSpPr txBox="1"/>
          <p:nvPr/>
        </p:nvSpPr>
        <p:spPr>
          <a:xfrm>
            <a:off x="1200568" y="643467"/>
            <a:ext cx="6040733" cy="587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Employment Income Modeling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RandomForestRegressor for: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 analysis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Income prediction with different feature sets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 for Recursive Feature Elimination (RFE)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Variance Threshold - For removing constant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SelectKBest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For univariate feature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RFE (Recursive Feature Elimination)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feature importance - For ranking features by importance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Techniques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Encoder - For encoding categorical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Scaler 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R²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22DCA7-EBE9-0FD1-6DCA-98DF09D19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8668A2-3D6A-016A-1FBF-C8A144948C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9828" y="1398626"/>
            <a:ext cx="3685069" cy="20473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61A40A-4211-952A-8A1C-C6A68B9F1C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0421" y="3759539"/>
            <a:ext cx="3685070" cy="245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733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4E2737-94EE-2748-662E-F59BD1DEE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F7DB0C6-56CD-8629-9726-B1F1E3BCC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27B81B1-D845-4557-F5E2-5912AE010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97A8528-3279-2402-5310-B27D486F5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752" y="306900"/>
            <a:ext cx="2413124" cy="67313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6A8C962-D84D-A33C-2DF8-4F5AF1F7B94C}"/>
              </a:ext>
            </a:extLst>
          </p:cNvPr>
          <p:cNvSpPr txBox="1"/>
          <p:nvPr/>
        </p:nvSpPr>
        <p:spPr>
          <a:xfrm>
            <a:off x="1200568" y="643467"/>
            <a:ext cx="95327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Employment Status &amp; Income Predictor Weights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11667D-2726-CC44-A902-A6B090167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C7246E-4E46-496C-264F-625623C3C2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8633" y="1741544"/>
            <a:ext cx="3602536" cy="47964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391362-4124-3C54-A11F-0FD04AC46F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0404" y="1741542"/>
            <a:ext cx="3788229" cy="4796417"/>
          </a:xfrm>
          <a:prstGeom prst="rect">
            <a:avLst/>
          </a:prstGeom>
        </p:spPr>
      </p:pic>
      <p:sp>
        <p:nvSpPr>
          <p:cNvPr id="3" name="Text Box 2">
            <a:extLst>
              <a:ext uri="{FF2B5EF4-FFF2-40B4-BE49-F238E27FC236}">
                <a16:creationId xmlns:a16="http://schemas.microsoft.com/office/drawing/2014/main" id="{46F55E8E-B977-F698-C8BB-50DF9482C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4376" y="1637881"/>
            <a:ext cx="2905788" cy="381837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Findings:</a:t>
            </a:r>
            <a:endParaRPr lang="en-US" sz="2000" b="1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Primary Driver: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Program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Significant Factors: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Level of Education, Age at Graduation, Geographic Region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Secondary Factors: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Gender, Student Status (International/Domestic)</a:t>
            </a: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 Predictor strength varies between classification (employment status) and regression (income) tasks due to different outcome variable types.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474126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F9E5A5-6C79-3907-E8D9-E7DBE3F76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21224E3-288C-7100-9E58-0F29F4A85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C5C64A4-9EE3-9C7D-E79B-7B72293B2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600D8F0-C210-9F3C-D312-9B0F171FB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752" y="306900"/>
            <a:ext cx="2413124" cy="67313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C62DE72-3A32-B818-1A7F-B7E01FD3BD55}"/>
              </a:ext>
            </a:extLst>
          </p:cNvPr>
          <p:cNvSpPr txBox="1"/>
          <p:nvPr/>
        </p:nvSpPr>
        <p:spPr>
          <a:xfrm>
            <a:off x="1200568" y="643467"/>
            <a:ext cx="9532746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Employment Income Across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Regions, Programs and Education Levels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BDEB0C-8749-19CD-45F4-89FF70F86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BEEE5B-82ED-49E9-2568-43AD4B4F0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568" y="2029368"/>
            <a:ext cx="5479747" cy="44354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13D017-5449-22F1-AEA0-8B5BA6BBEE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7871" y="4313784"/>
            <a:ext cx="4403109" cy="20002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E495C6-EDB0-A1A3-C47F-2BEC0B6617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7871" y="1797804"/>
            <a:ext cx="3451143" cy="221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417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1778E0-DD8F-C025-A622-355D86C664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9FE3586-DF5D-1509-174F-75CB508CD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0752DDD-80A1-8185-F136-84C9C6024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17191BF-9C61-9958-601A-4EE26809A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752" y="306900"/>
            <a:ext cx="2413124" cy="67313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2CF27BA-4084-9D75-456B-50307E3DF8CC}"/>
              </a:ext>
            </a:extLst>
          </p:cNvPr>
          <p:cNvSpPr txBox="1"/>
          <p:nvPr/>
        </p:nvSpPr>
        <p:spPr>
          <a:xfrm>
            <a:off x="1200568" y="643467"/>
            <a:ext cx="95327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Employment Rate Across Programs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67C83C-6BF6-04FD-C44A-F9FB2FA36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2B8F73-1F56-E545-B109-E7DE8E619F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8355" y="1535679"/>
            <a:ext cx="7888347" cy="475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27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3565AA-89FB-6C75-DF84-A15DB5D45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2F403B4-75BA-42A6-55FD-2721A0346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E885653-A166-E514-4BD0-B73EDA6F6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367F0A6-A741-B261-F027-D41C4F69A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752" y="306900"/>
            <a:ext cx="2413124" cy="67313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2E6651-F050-1058-5C98-4B9C291BB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51F022-EAD8-07A2-8715-4C248F2B76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1455974"/>
            <a:ext cx="5690717" cy="49003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407A47-15A3-5B4A-78A9-9210C50C70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7585" y="3336626"/>
            <a:ext cx="3960214" cy="301972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8E403C2-29D9-200C-213C-E184C10F61A2}"/>
              </a:ext>
            </a:extLst>
          </p:cNvPr>
          <p:cNvSpPr txBox="1"/>
          <p:nvPr/>
        </p:nvSpPr>
        <p:spPr>
          <a:xfrm>
            <a:off x="1200567" y="643467"/>
            <a:ext cx="5310766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Tiers (Clustering)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Tier 1: Programs with consistently high employment rates and high median incomes.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Tier 2: Programs with average outcomes in both employment and income.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Tier 3: Programs with below-average outcomes in employment and income.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565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1CF91E-57D9-B7F6-F6CA-45F99CC1D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B9D4A23-017C-655B-513B-1E179059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076D273-89AB-51EE-1FA1-03D3E7A6D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CF1961D-31D0-C560-7AD3-AB8BA7143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752" y="306900"/>
            <a:ext cx="2413124" cy="67313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1D9BB3E-DC46-C3C3-E340-9FFFF4240124}"/>
              </a:ext>
            </a:extLst>
          </p:cNvPr>
          <p:cNvSpPr txBox="1"/>
          <p:nvPr/>
        </p:nvSpPr>
        <p:spPr>
          <a:xfrm>
            <a:off x="1200568" y="643467"/>
            <a:ext cx="9943054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and Recommendations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III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Income: $59,568. The gap between the three tiers is significant.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one predictor for employment and income is program:</a:t>
            </a:r>
          </a:p>
          <a:p>
            <a:pPr lvl="1">
              <a:lnSpc>
                <a:spcPct val="150000"/>
              </a:lnSpc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degree is important. The choice of a degree is even more so.</a:t>
            </a:r>
          </a:p>
          <a:p>
            <a:pPr lvl="0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Tier 1 Programs: Maintain excellence, consider expanding capacity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Tier 2 Programs: Targeted interventions to move programs to Tier 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Tier 3 Programs: Comprehensive review and potential restructuring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Student Guidance: Use tier information for career counseling and program selection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F0BD39-BEC6-46D7-3448-300EB5ABF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395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F7DD5F-AC36-5BB6-4F89-73E3E9367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3CC88A9-FEB7-EA93-F9A5-FCC6D4C9A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CF2F790-7C60-4A8C-BE6D-EF46529BB0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A7A8BC6-4D9A-42D2-16F6-7AD12B3D1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752" y="306900"/>
            <a:ext cx="2413124" cy="67313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14F2F87-1594-E4A5-0113-27CF496BDEC5}"/>
              </a:ext>
            </a:extLst>
          </p:cNvPr>
          <p:cNvSpPr txBox="1"/>
          <p:nvPr/>
        </p:nvSpPr>
        <p:spPr>
          <a:xfrm>
            <a:off x="1200567" y="643467"/>
            <a:ext cx="10485666" cy="5761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Data into an Interactive Dashboard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Advanced Machine Learning Methodology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modelling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Random Forest) and clustering (K-means)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Derived Actionable Insights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 is the strongest factor. A degree is important. The choice of a degree is even more so.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employment outcomes, programs were grouped into three tiers.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Provided Strategic Recommendations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 Tier 1 (Education, Health)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Tier 3 (career related training, co-op)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Prioritize marketing efforts in different tier programs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28FD5F-97DF-E977-1462-B06282F57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416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D94C2C-31B9-72C5-6583-27D4754215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7580348-5BA8-B696-1D9E-831A16004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1FD21E2-335D-4801-D1FB-0A5997D58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0852713-317C-5381-653E-73C5788D9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752" y="306900"/>
            <a:ext cx="2413124" cy="67313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B8A7BC2-A1B5-5BE5-051B-A41C3522DDD4}"/>
              </a:ext>
            </a:extLst>
          </p:cNvPr>
          <p:cNvSpPr txBox="1"/>
          <p:nvPr/>
        </p:nvSpPr>
        <p:spPr>
          <a:xfrm>
            <a:off x="1200566" y="643467"/>
            <a:ext cx="10739309" cy="54322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file"/>
              </a:rPr>
              <a:t>Report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Scan to download the Full Report (PDF)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Or visit: </a:t>
            </a:r>
            <a:r>
              <a:rPr lang="en-US" dirty="0">
                <a:hlinkClick r:id="rId5"/>
              </a:rPr>
              <a:t>https://github.com/fuxima/Dal/blob/main/NGS_Report.pdf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report, produced in Quarto, includes all the Python code.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Entire Project Files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 to view or download the entire project files</a:t>
            </a:r>
          </a:p>
          <a:p>
            <a:pPr>
              <a:lnSpc>
                <a:spcPct val="150000"/>
              </a:lnSpc>
            </a:pPr>
            <a:r>
              <a:rPr lang="en-US" dirty="0"/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visit: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https://github.com/fuxima/Dal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Email: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fuxi.ma@outlook.com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Phone:	+1 (902)401-5881</a:t>
            </a:r>
          </a:p>
          <a:p>
            <a:pPr lvl="1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6CE1C7-462F-DC83-E605-C45B0C147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17</a:t>
            </a:fld>
            <a:endParaRPr lang="en-US" dirty="0"/>
          </a:p>
        </p:txBody>
      </p:sp>
      <p:pic>
        <p:nvPicPr>
          <p:cNvPr id="4" name="Picture 3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AD790BDE-3FB6-3C58-B27A-9CE5280BD2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061" y="3429000"/>
            <a:ext cx="952381" cy="952381"/>
          </a:xfrm>
          <a:prstGeom prst="rect">
            <a:avLst/>
          </a:prstGeom>
        </p:spPr>
      </p:pic>
      <p:pic>
        <p:nvPicPr>
          <p:cNvPr id="6" name="Picture 5" descr="A qr code with green squares&#10;&#10;AI-generated content may be incorrect.">
            <a:extLst>
              <a:ext uri="{FF2B5EF4-FFF2-40B4-BE49-F238E27FC236}">
                <a16:creationId xmlns:a16="http://schemas.microsoft.com/office/drawing/2014/main" id="{A0F8B504-09B1-9A00-C61B-794238C4CFB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990" y="1962336"/>
            <a:ext cx="952381" cy="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048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1389BF-946B-F5D6-0D27-C4C41138C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ED91C23-B9AF-2093-9591-5A11B1EAE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5F926E1-0677-55D8-F3F7-EC59ED4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A09F85F-999E-0ED7-7920-2890EADF5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752" y="306900"/>
            <a:ext cx="2413124" cy="67313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AA8DDD3-BC7A-EE86-8818-2E0C8B4526B7}"/>
              </a:ext>
            </a:extLst>
          </p:cNvPr>
          <p:cNvSpPr txBox="1"/>
          <p:nvPr/>
        </p:nvSpPr>
        <p:spPr>
          <a:xfrm>
            <a:off x="1200568" y="643467"/>
            <a:ext cx="9532746" cy="2980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I: Source Data Integration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II: Methodology Development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III: Insights and Recommendations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D573E6-2678-3D62-B1CA-66F68E1EC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79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D28FB2-F374-AD5F-3BD5-28BDE973DD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191E893-014C-559F-497D-BE0FA3735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1F25048-B827-6E83-7680-FD3D06E22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98CDA22-E118-99E4-1162-D4CED8DA6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752" y="306900"/>
            <a:ext cx="2413124" cy="67313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C308E45-49C5-1412-8015-45D221BE7E9A}"/>
              </a:ext>
            </a:extLst>
          </p:cNvPr>
          <p:cNvSpPr txBox="1"/>
          <p:nvPr/>
        </p:nvSpPr>
        <p:spPr>
          <a:xfrm>
            <a:off x="1200568" y="643467"/>
            <a:ext cx="10395230" cy="4930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Data Integration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Source: Statistics Canada’s </a:t>
            </a: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 tooltip="https://www23.statcan.gc.ca/imdb/p2SV.pl?Function=getSurvey&amp;SDDS=5012"/>
              </a:rPr>
              <a:t>National Graduate Survey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ngs2020.csv: 16,138 records, 113 columns (survey questions).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YAML configuration files to map survey questions and responses to readable labels.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NGS2020 - Definitions.pdf: A summary of the survey data. Also contains weighted frequency data.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Integration into a Dashboard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AI (DeepSeek), I extracted tables from the PDF file into an Excel file.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the extracted data into a dashboard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Live Demo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469277-6485-7D4F-3914-66B581DA4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024BB33-8C81-2E40-0110-A4E6CC2A9D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D1AA14-7C42-C743-0178-A5626AADD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B30C96-8C2B-9EDF-C7A6-CE1B1615A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690" y="587229"/>
            <a:ext cx="11068619" cy="568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789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52DE676-5070-E480-C049-65E242AA9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F5DC0C-EB32-111D-D3DD-7BDBE813D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AA112F-38E0-30AE-A82B-BFBB9FBE1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280" y="536426"/>
            <a:ext cx="10503440" cy="578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501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8ACCBE-23F6-33CB-F2A6-D26226407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D7DC727-A556-C7ED-D94A-464FE1F36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F0E3132-2630-EDC8-4D5D-F0493034F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697AFE-121E-75A8-B8BE-38D5ABAA1834}"/>
              </a:ext>
            </a:extLst>
          </p:cNvPr>
          <p:cNvSpPr txBox="1"/>
          <p:nvPr/>
        </p:nvSpPr>
        <p:spPr>
          <a:xfrm>
            <a:off x="1200565" y="643467"/>
            <a:ext cx="6375891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Development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II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data: imputation/removal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transformation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brackets (e.g., income ranges) were converted to midpoint values for regression analysis.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 data (One-hot encoding)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Heatmap</a:t>
            </a:r>
          </a:p>
          <a:p>
            <a:pPr lvl="1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SelectKBest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Importance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Imbalanced Classes Handling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Weights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Stratified Sampling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 (Classification, Regression and Clustering)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K-means clustering 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Training, Validation and Performance Evaluation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DDB101-E2AB-5E90-447C-EFD07257C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 descr="A diagram of a diagram&#10;&#10;AI-generated content may be incorrect.">
            <a:extLst>
              <a:ext uri="{FF2B5EF4-FFF2-40B4-BE49-F238E27FC236}">
                <a16:creationId xmlns:a16="http://schemas.microsoft.com/office/drawing/2014/main" id="{2BA94CA6-9C1C-006E-4DAF-8C5E242392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868" y="0"/>
            <a:ext cx="42804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985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3F8CC3-631D-0ED3-A155-5A7570DD0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0A85343-E7C1-7BC9-14D0-9C83938076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E0BBC23-89D5-623B-328A-FAD90E663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B1B69B8-7BAB-FED2-72F7-B212FDDD7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752" y="306900"/>
            <a:ext cx="2413124" cy="67313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36D02F4-E069-F880-9587-C7742E3B0961}"/>
              </a:ext>
            </a:extLst>
          </p:cNvPr>
          <p:cNvSpPr txBox="1"/>
          <p:nvPr/>
        </p:nvSpPr>
        <p:spPr>
          <a:xfrm>
            <a:off x="1200567" y="643467"/>
            <a:ext cx="10351353" cy="5207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Assumptions, Limitations and Model Constraints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survey data: the results may not be an accurate representation of  the entire population.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weights from the PDF may be used in future model improvements.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Income is reported in ranges – midpoints used, which may not lead to the most accurate result.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don’t have soft skills and professional networks information. This may introduce bias.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Constraints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Income prediction explains limited variance (R² ≈ 0.30)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COVID-19 has its impact. We need to keep that in mind.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9E545A-8A6D-2AA9-DFB0-3D6F44BD5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35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37ABED-513B-D2E0-4D0D-BE778A0D9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399AEFD-B6E6-03EA-3736-C03967A76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60E42F3-2F58-EF14-B67F-83F48017C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18C6145-8BE3-100F-5F46-323CEB464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752" y="306900"/>
            <a:ext cx="2413124" cy="67313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9AE6070-EFDE-E0BD-622E-71E0CF6C19CF}"/>
              </a:ext>
            </a:extLst>
          </p:cNvPr>
          <p:cNvSpPr txBox="1"/>
          <p:nvPr/>
        </p:nvSpPr>
        <p:spPr>
          <a:xfrm>
            <a:off x="1200568" y="643467"/>
            <a:ext cx="95327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Employment Predictors Heatmap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BBB32C-94BA-91B7-03EB-6CE92507A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B61780-B3D5-A89E-0EDC-5A0D2CB70C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964" y="1561347"/>
            <a:ext cx="4844036" cy="46132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8B9C3D-C86D-25EB-AD1E-E9A226272F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3860" y="1561348"/>
            <a:ext cx="5362470" cy="447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846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D380A9-F932-FF72-974F-686CA1A82A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C627520-4A26-B37D-9F6D-1A3330E27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26F721-FC68-47AC-66D4-B3044C5CC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8DF8F79-DBCB-84AB-31E1-86DB2C7E1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752" y="306900"/>
            <a:ext cx="2413124" cy="67313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36A7F11-D1BB-8D76-FF63-F8DAB8E9EABC}"/>
              </a:ext>
            </a:extLst>
          </p:cNvPr>
          <p:cNvSpPr txBox="1"/>
          <p:nvPr/>
        </p:nvSpPr>
        <p:spPr>
          <a:xfrm>
            <a:off x="1200569" y="643467"/>
            <a:ext cx="6285454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Employment Status Modeling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</a:t>
            </a:r>
          </a:p>
          <a:p>
            <a:pPr lvl="0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Class Imbalance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Weight Adjustment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Stratified Sampling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 (with Threshold)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(with balanced class weights)</a:t>
            </a:r>
          </a:p>
          <a:p>
            <a:pPr lvl="0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 for Imbalanced Data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Report (with precision, recall, F1-score, and support)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 Curve and AUC Score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Precision-Recall Curve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8A71D-2598-E19F-B2D9-B609D075A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9</a:t>
            </a:fld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8851229-A64E-4B89-41A8-FF02D3779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5950" y="1341263"/>
            <a:ext cx="3437582" cy="241160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504C37C-F168-C3D3-5994-8C3CEC203E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5949" y="3959050"/>
            <a:ext cx="3517131" cy="239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562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6872</TotalTime>
  <Words>1822</Words>
  <Application>Microsoft Office PowerPoint</Application>
  <PresentationFormat>Widescreen</PresentationFormat>
  <Paragraphs>290</Paragraphs>
  <Slides>17</Slides>
  <Notes>15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Aptos Display</vt:lpstr>
      <vt:lpstr>Arial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Fuxi Ma</dc:creator>
  <cp:lastModifiedBy>Fuxi Ma</cp:lastModifiedBy>
  <cp:revision>154</cp:revision>
  <dcterms:created xsi:type="dcterms:W3CDTF">2025-08-19T11:12:12Z</dcterms:created>
  <dcterms:modified xsi:type="dcterms:W3CDTF">2025-08-26T10:17:42Z</dcterms:modified>
</cp:coreProperties>
</file>