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5" r:id="rId2"/>
    <p:sldId id="331" r:id="rId3"/>
    <p:sldId id="307" r:id="rId4"/>
    <p:sldId id="308" r:id="rId5"/>
    <p:sldId id="292" r:id="rId6"/>
    <p:sldId id="309" r:id="rId7"/>
    <p:sldId id="330" r:id="rId8"/>
    <p:sldId id="318" r:id="rId9"/>
    <p:sldId id="283" r:id="rId10"/>
    <p:sldId id="320" r:id="rId11"/>
    <p:sldId id="321" r:id="rId12"/>
    <p:sldId id="319" r:id="rId13"/>
    <p:sldId id="334" r:id="rId14"/>
    <p:sldId id="335" r:id="rId15"/>
    <p:sldId id="329" r:id="rId16"/>
    <p:sldId id="32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D946-4A02-4588-B79C-14D38AF04319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6644-A4CE-4154-B543-AD992E27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today is structured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walk you through the data integration.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demonstrate the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6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D01-B085-71D2-DF25-421B5C7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5AC09-B9EF-FDBF-3386-08DA30BBE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1A4D-19CC-CB2E-B35D-9194D2465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employment rate among different programs and across different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464C-D4B3-0BF0-FAFA-8FDD94E15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DFEC-D146-419E-8317-9F2018E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D0873-CE2D-D6F6-4CE2-C0F5BAD7E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BEB80-AB4D-A721-7F49-0084957E9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Weights for both Employment Status &amp;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indicate that the single most important predictor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Level of Study and Region were key factors as well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3062-8EC4-CDF2-4439-EAA5E2EFC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AEAB-7926-C42A-BA71-625A4BA86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79E49-62CC-8FE0-FD57-D6D73F2FE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F50D3-9C3B-89C6-BA02-DC365EB49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E0B2-42EA-B0E9-9FFC-59EEEDB39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E242-1D18-844E-BFB5-C247AC00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6057-F3D6-F926-280D-0C0E72C1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98F-D191-D687-A9C0-8185944EB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key insights and recommendations: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dominant factor for both employment success and income level.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Level of study, age at graduation, and region are important factors.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fall into three distinct tiers.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the foundation for our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we propose the following strategy: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Strategy: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Promote high-demand Tier 1 programs. For Tier 3, career-focused learning and co-op opportunities are important.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Support: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informed support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Marketing shall focus on Tier 1 programs, and for Tier 3 on unique career paths and support systems.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Improvement: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data collection, getting feedback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41B-4E80-DD9F-F204-AB6A2AA6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51FA-CE39-0490-17D9-3101F319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B114E-BC99-CF0C-03DE-D184C033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2C39C-868C-7176-0377-E25AA0B3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C86-1A3F-2D12-95D8-E17F9979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0134-9B3B-C0C3-72D9-378F17E8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C114-7A92-812B-6FA8-ED5B2553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FD68-EB86-4BC4-B7F3-3D43D8903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551F-DA4F-0847-4E90-B32B7BC34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62A1E-B9B9-8E28-967B-098F8B8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607F-BD57-42D7-926D-E5BC4A19D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EE39B-43C1-E0A1-0B7A-73F79056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data came from the 2020 NGS. The challenge wasn't just the CSV file; it was integrating it with the PDF summary report.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challenge, I used AI (DeepSeek) to  extract all tables from the PDF into an Excel file. This setup a foundation for my entire analysis.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29B4-53F5-5828-1180-AE13B449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morning. My name is Fuxi Ma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walk you through my analysis of the NGS Data, turning raw data into actionable research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methodology is comprehensive.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preprocessed the data, handled missing values, and used different feature selection techniques.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modelled employment status and employment income.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modeling, I used classification and linear regression models, including Random Forest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provide a review of the assumptions and the data's limitations later.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CDD3-85BB-29ED-1774-41CABA4E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E945-A165-756F-EDBC-A96AD789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7864B-58C7-8768-A786-0CC1F6B9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analysis and modeling, I assume that the source data is accurate, and the survey sample data is representing graduate population data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data, Income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range brackets.  I used midpoints for calculation, which is standard but not perfect.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62F82-8D48-7A0D-0134-96ACC8C93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3767-4A18-D9B4-BB35-1D5BFE93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C038B-F4C9-0B1F-0AD4-A7CD1C3C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48F6-ACDA-CB31-A4DB-580B3F5C7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Classification Model for Employment Income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heatmap reveals the most influential predictors.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class imbalance, Model Accuracy is not a good evaluation metric.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address this in the next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719D-2569-D484-B03B-0E6CB5BB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most graduates are employed, it makes employment status heavily imbalanced, leading to the big challenge for classification modeling.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face this challenge, I did global parameter tuning, used different models, resulting in improved results.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the percentage of a class correctly predicted for that class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true positive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 proportion of actual positive cases that were correctly identified by the model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Positives / (True Positives + False Negatives)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DC3B-CF9B-9DB8-9D93-1CA07D2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84E9-80FE-6898-000B-6FCF2775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CFBE9-0A32-695E-5406-952CF0D0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for Employment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E0AD-C0D2-EB4A-7DCA-583286C04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09C-6750-B652-4442-F54DFD5A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0F604-013E-DC01-18B9-69D6A814B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4C7DC-3AC0-915C-B7F8-63C9B0B21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shows the Employment Income Patterns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income is around sixty thousand dollars. But the range is huge. 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876-6E3C-796B-C5B1-04E7C0A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BD4B-D9A9-427B-BBF5-8D7A0390865B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521B-AED8-4640-B94F-B33F48CCB74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F2F-CBBF-490D-9D7A-F85BAFB9212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EB4-69B2-4BEE-98EE-662958A0BA1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895-8E37-48E8-A3DB-F06D4E757F4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EFC-5FCE-4238-B385-E4FBC0DA0DF7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055C-250F-4C01-8274-9F3F5FC93DFB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99CA-A5EA-4E74-8ACA-08A4670C1742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F79-2732-47F5-BEA0-588AC98BDF57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50F-11BA-4470-88C6-793D3837ED3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90E-74C3-4639-8B10-4C012E55C06B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705D-09A0-4B67-AF12-77C4C90BE3DD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uxi.ma@outlook.com" TargetMode="External"/><Relationship Id="rId5" Type="http://schemas.openxmlformats.org/officeDocument/2006/relationships/hyperlink" Target="https://github.com/fuxima/Dal_NGS2020" TargetMode="External"/><Relationship Id="rId4" Type="http://schemas.openxmlformats.org/officeDocument/2006/relationships/hyperlink" Target="https://github.com/fuxima/Dal_NGS2020/blob/main/NGS_Repor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www23.statcan.gc.ca/imdb/p2SV.pl?Function=getSurvey&amp;SDDS=501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389BF-946B-F5D6-0D27-C4C41138C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D91C23-B9AF-2093-9591-5A11B1EA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F926E1-0677-55D8-F3F7-EC59ED4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09F85F-999E-0ED7-7920-2890EA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8DDD3-BC7A-EE86-8818-2E0C8B4526B7}"/>
              </a:ext>
            </a:extLst>
          </p:cNvPr>
          <p:cNvSpPr txBox="1"/>
          <p:nvPr/>
        </p:nvSpPr>
        <p:spPr>
          <a:xfrm>
            <a:off x="1200568" y="643467"/>
            <a:ext cx="9532746" cy="298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Source Data Integration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Methodology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Insights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573E6-2678-3D62-B1CA-66F68E1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5867E-7A6E-AF7E-EBAB-68572939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D454D4-BFEC-E811-DED7-7F69BECD0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73EB0-0ACC-F912-8F9B-06882562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E2E90-FDA0-171F-B3A1-1AD4A4CF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D18B4E-7D4C-AAE4-807E-8FF3102783FE}"/>
              </a:ext>
            </a:extLst>
          </p:cNvPr>
          <p:cNvSpPr txBox="1"/>
          <p:nvPr/>
        </p:nvSpPr>
        <p:spPr>
          <a:xfrm>
            <a:off x="1200568" y="643467"/>
            <a:ext cx="604073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 for: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 with different feature sets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 for Recursive Feature Elimination (RFE)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Threshold - For removing constant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univariate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 (Recursive Feature Elimination)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importance - For ranking features by importance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 - For encoding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 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2DCA7-EBE9-0FD1-6DCA-98DF09D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668A2-3D6A-016A-1FBF-C8A14494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28" y="1398626"/>
            <a:ext cx="3685069" cy="2047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A40A-4211-952A-8A1C-C6A68B9F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21" y="3759539"/>
            <a:ext cx="3685070" cy="24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9E5A5-6C79-3907-E8D9-E7DBE3F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1224E3-288C-7100-9E58-0F29F4A8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C64A4-9EE3-9C7D-E79B-7B72293B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0D8F0-C210-9F3C-D312-9B0F171F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2DE72-3A32-B818-1A7F-B7E01FD3BD55}"/>
              </a:ext>
            </a:extLst>
          </p:cNvPr>
          <p:cNvSpPr txBox="1"/>
          <p:nvPr/>
        </p:nvSpPr>
        <p:spPr>
          <a:xfrm>
            <a:off x="1200568" y="643467"/>
            <a:ext cx="95327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Across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 Programs and Education Levels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DEB0C-8749-19CD-45F4-89FF70F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EE5B-82ED-49E9-2568-43AD4B4F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2029368"/>
            <a:ext cx="5479747" cy="443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3D017-5449-22F1-AEA0-8B5BA6B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71" y="4313784"/>
            <a:ext cx="4403109" cy="200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495C6-EDB0-A1A3-C47F-2BEC0B66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871" y="1797804"/>
            <a:ext cx="3451143" cy="2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778E0-DD8F-C025-A622-355D86C6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E3586-DF5D-1509-174F-75CB508C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752DDD-80A1-8185-F136-84C9C602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1BF-9C61-9958-601A-4EE26809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F27BA-4084-9D75-456B-50307E3DF8C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Across Programs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C83C-6BF6-04FD-C44A-F9FB2FA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8F73-1F56-E545-B109-E7DE8E61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55" y="1535679"/>
            <a:ext cx="7888347" cy="4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E2737-94EE-2748-662E-F59BD1DE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7DB0C6-56CD-8629-9726-B1F1E3BC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7B81B1-D845-4557-F5E2-5912AE010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7A8528-3279-2402-5310-B27D486F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A8C962-D84D-A33C-2DF8-4F5AF1F7B94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&amp; Income Predictor Weights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667D-2726-CC44-A902-A6B09016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246E-4E46-496C-264F-625623C3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33" y="1741544"/>
            <a:ext cx="3602536" cy="479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91362-4124-3C54-A11F-0FD04AC46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404" y="1741542"/>
            <a:ext cx="3788229" cy="479641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46F55E8E-B977-F698-C8BB-50DF9482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6" y="1627833"/>
            <a:ext cx="2905788" cy="3818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Driver: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Program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Level of Education, Age at Graduation, Geographic Region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Gender, Student Status (International/Domestic)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 Predictor strength varies between classification (employment status) and regression (income) tasks due to different outcome variable types.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412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565AA-89FB-6C75-DF84-A15DB5D4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F403B4-75BA-42A6-55FD-2721A034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885653-A166-E514-4BD0-B73EDA6F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67F0A6-A741-B261-F027-D41C4F69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E6651-F050-1058-5C98-4B9C291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1F022-EAD8-07A2-8715-4C248F2B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55974"/>
            <a:ext cx="5690717" cy="490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07A47-15A3-5B4A-78A9-9210C50C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85" y="3336626"/>
            <a:ext cx="3960214" cy="3019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E403C2-29D9-200C-213C-E184C10F61A2}"/>
              </a:ext>
            </a:extLst>
          </p:cNvPr>
          <p:cNvSpPr txBox="1"/>
          <p:nvPr/>
        </p:nvSpPr>
        <p:spPr>
          <a:xfrm>
            <a:off x="1200567" y="643467"/>
            <a:ext cx="53107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Tiers (Clustering)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1: Programs with consistently high employment rates and high median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2: Programs with average outcomes in both employment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3: Programs with below-average outcomes in employment and income.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CF91E-57D9-B7F6-F6CA-45F99CC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9D4A23-017C-655B-513B-1E17905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76D273-89AB-51EE-1FA1-03D3E7A6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1961D-31D0-C560-7AD3-AB8BA714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D9BB3E-DC46-C3C3-E340-9FFFF4240124}"/>
              </a:ext>
            </a:extLst>
          </p:cNvPr>
          <p:cNvSpPr txBox="1"/>
          <p:nvPr/>
        </p:nvSpPr>
        <p:spPr>
          <a:xfrm>
            <a:off x="1200568" y="643467"/>
            <a:ext cx="994305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Income: $59,568. The gap between the three tiers is significant.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one predictor for employment and income is program:</a:t>
            </a:r>
          </a:p>
          <a:p>
            <a:pPr lvl="1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degree is important. The choice of a degree is even more so.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1 Programs: Maintain excellence, consider expanding 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2 Programs: Targeted interventions to move programs to Tier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3 Programs: Comprehensive review and potential restructuring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Guidance: Use tier information for career counseling and program selection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BD39-BEC6-46D7-3448-300EB5AB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7DD5F-AC36-5BB6-4F89-73E3E936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C88A9-FEB7-EA93-F9A5-FCC6D4C9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2F790-7C60-4A8C-BE6D-EF4652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A8BC6-4D9A-42D2-16F6-7AD12B3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F2F87-1594-E4A5-0113-27CF496BDEC5}"/>
              </a:ext>
            </a:extLst>
          </p:cNvPr>
          <p:cNvSpPr txBox="1"/>
          <p:nvPr/>
        </p:nvSpPr>
        <p:spPr>
          <a:xfrm>
            <a:off x="1200567" y="643467"/>
            <a:ext cx="10485666" cy="576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into an Interactive Dashboard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Advanced Machine Learning 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 and clustering (K-means)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Actionable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 is the strongest factor. A degree is important. The choice of a degree is even more so.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employment outcomes, programs were grouped into three tiers.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Strategic Recommendations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 Tier 1 (Education, Health)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Tier 3 (career related training, co-op)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marketing efforts in different tier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8FD5F-97DF-E977-1462-B06282F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4C2C-31B9-72C5-6583-27D4754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80348-5BA8-B696-1D9E-831A1600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D21E2-335D-4801-D1FB-0A5997D58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52713-317C-5381-653E-73C5788D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8A7BC2-A1B5-5BE5-051B-A41C3522DDD4}"/>
              </a:ext>
            </a:extLst>
          </p:cNvPr>
          <p:cNvSpPr txBox="1"/>
          <p:nvPr/>
        </p:nvSpPr>
        <p:spPr>
          <a:xfrm>
            <a:off x="1200566" y="643467"/>
            <a:ext cx="10739309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Report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 to download the Full Report (PDF)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visit: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Dal_NGS2020/NGS_Report.pdf at main 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fuxima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/Dal_NGS2020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report, produced in Quarto, includes all the Python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Project Files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to view or download the entire project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visit: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https://github.com/fuxima/Dal_NGS2020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fuxi.ma@outlook.com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Phone:	+1 (902)401-5881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CE1C7-462F-DC83-E605-C45B0C1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F66C-BF0C-1CB3-366F-F78BA6E29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005" y="3429000"/>
            <a:ext cx="1136708" cy="1124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EE59E-E75A-99B8-0AF9-A90EE87E71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436" y="2059953"/>
            <a:ext cx="1149409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28FB2-F374-AD5F-3BD5-28BDE973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91E893-014C-559F-497D-BE0FA3735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F25048-B827-6E83-7680-FD3D06E2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8CDA22-E118-99E4-1162-D4CED8D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08E45-49C5-1412-8015-45D221BE7E9A}"/>
              </a:ext>
            </a:extLst>
          </p:cNvPr>
          <p:cNvSpPr txBox="1"/>
          <p:nvPr/>
        </p:nvSpPr>
        <p:spPr>
          <a:xfrm>
            <a:off x="1200568" y="643467"/>
            <a:ext cx="10395230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Integration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Statistics Canada’s 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23.statcan.gc.ca/imdb/p2SV.pl?Function=getSurvey&amp;SDDS=5012"/>
              </a:rPr>
              <a:t>National Graduate Survey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ngs2020.csv: 16,138 records, 113 columns (survey questions).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YAML configuration files to map survey questions and responses to readable labels.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Definitions.pdf: A summary of the survey data. Also contains weighted frequency data.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(DeepSeek), I extracted tables from the PDF file into an Excel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extracted data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Live Demo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9277-6485-7D4F-3914-66B581D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24BB33-8C81-2E40-0110-A4E6CC2A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1AA14-7C42-C743-0178-A5626AAD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0C96-8C2B-9EDF-C7A6-CE1B16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87229"/>
            <a:ext cx="1106861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2DE676-5070-E480-C049-65E242AA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5DC0C-EB32-111D-D3DD-7BDBE813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112F-38E0-30AE-A82B-BFBB9F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536426"/>
            <a:ext cx="10503440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090F7-2343-C572-747F-ADCBD80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DD09DE-4863-75A3-246B-EE08BB3D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B973E5-57A6-F247-18AE-A405A486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79AB-59D7-8D0B-04CD-597004D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AFA031-53F6-41B4-77C7-7CEF1FB6F009}"/>
              </a:ext>
            </a:extLst>
          </p:cNvPr>
          <p:cNvSpPr txBox="1">
            <a:spLocks/>
          </p:cNvSpPr>
          <p:nvPr/>
        </p:nvSpPr>
        <p:spPr>
          <a:xfrm>
            <a:off x="964643" y="1118541"/>
            <a:ext cx="10369899" cy="411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 Education and </a:t>
            </a:r>
            <a:r>
              <a:rPr lang="en-US" sz="8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Data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Fuxi Ma</a:t>
            </a: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fld id="{2DDB8B34-DE0F-468F-B477-67C46F3CA98D}" type="datetime3">
              <a:rPr lang="en-US" sz="5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August 2025</a:t>
            </a:fld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7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ACCBE-23F6-33CB-F2A6-D2622640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7DC727-A556-C7ED-D94A-464FE1F3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0E3132-2630-EDC8-4D5D-F049303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97AFE-121E-75A8-B8BE-38D5ABAA1834}"/>
              </a:ext>
            </a:extLst>
          </p:cNvPr>
          <p:cNvSpPr txBox="1"/>
          <p:nvPr/>
        </p:nvSpPr>
        <p:spPr>
          <a:xfrm>
            <a:off x="1200565" y="643467"/>
            <a:ext cx="637589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Development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imputation/removal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transformation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brackets (e.g., income ranges) were converted to midpoint values for regression analysis.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(One-hot encoding)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Importance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Classes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(Classification, Regression and 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Validation and Performance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DB101-E2AB-5E90-447C-EFD07257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2BA94CA6-9C1C-006E-4DAF-8C5E2423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68" y="0"/>
            <a:ext cx="42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F8CC3-631D-0ED3-A155-5A7570DD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85343-E7C1-7BC9-14D0-9C839380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0BBC23-89D5-623B-328A-FAD90E66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B69B8-7BAB-FED2-72F7-B212FDDD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D02F4-E069-F880-9587-C7742E3B0961}"/>
              </a:ext>
            </a:extLst>
          </p:cNvPr>
          <p:cNvSpPr txBox="1"/>
          <p:nvPr/>
        </p:nvSpPr>
        <p:spPr>
          <a:xfrm>
            <a:off x="1200567" y="643467"/>
            <a:ext cx="10351353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Assumptions, Limitations and Model Constraints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survey data: the results may not be an accurate representation of  the entire population.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weights from the PDF file may be used for future model improvements.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is reported in ranges – midpoints used, which may not lead to the most accurate result.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soft skills and professional networks information. This may introduce bias.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Constraints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Income prediction explains limited variance (R² ≈ 0.30)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its impact. We need to keep that in mind.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E545A-8A6D-2AA9-DFB0-3D6F44B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ABED-513B-D2E0-4D0D-BE778A0D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99AEFD-B6E6-03EA-3736-C03967A7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0E42F3-2F58-EF14-B67F-83F48017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C6145-8BE3-100F-5F46-323CEB46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AE6070-EFDE-E0BD-622E-71E0CF6C19C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Predictors Heatmap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BB32C-94BA-91B7-03EB-6CE9250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61780-B3D5-A89E-0EDC-5A0D2CB7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64" y="1561347"/>
            <a:ext cx="4844036" cy="4613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B9C3D-C86D-25EB-AD1E-E9A22627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60" y="1561348"/>
            <a:ext cx="5362470" cy="4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380A9-F932-FF72-974F-686CA1A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627520-4A26-B37D-9F6D-1A3330E2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26F721-FC68-47AC-66D4-B3044C5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DF8F79-DBCB-84AB-31E1-86DB2C7E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A7F11-D1BB-8D76-FF63-F8DAB8E9EABC}"/>
              </a:ext>
            </a:extLst>
          </p:cNvPr>
          <p:cNvSpPr txBox="1"/>
          <p:nvPr/>
        </p:nvSpPr>
        <p:spPr>
          <a:xfrm>
            <a:off x="1200569" y="643467"/>
            <a:ext cx="62854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 Adjustment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 (with Threshold)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(with balanced class weights)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Imbalanced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 (with precision, recall, F1-score, and support)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 and AUC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8A71D-2598-E19F-B2D9-B609D07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9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851229-A64E-4B89-41A8-FF02D377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50" y="1341263"/>
            <a:ext cx="3437582" cy="2411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04C37C-F168-C3D3-5994-8C3CEC203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949" y="3959050"/>
            <a:ext cx="3517131" cy="23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1823</Words>
  <Application>Microsoft Office PowerPoint</Application>
  <PresentationFormat>Widescreen</PresentationFormat>
  <Paragraphs>290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159</cp:revision>
  <dcterms:created xsi:type="dcterms:W3CDTF">2025-08-19T11:12:12Z</dcterms:created>
  <dcterms:modified xsi:type="dcterms:W3CDTF">2025-08-27T05:56:47Z</dcterms:modified>
</cp:coreProperties>
</file>