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60" r:id="rId6"/>
    <p:sldId id="272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FCF80-6265-D644-ABC5-ACA5EAE685C4}" type="datetimeFigureOut">
              <a:rPr lang="en-US" smtClean="0"/>
              <a:t>5/29/13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B6871-5EAE-724B-B0D5-8A9FA45C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baseline="0" dirty="0" smtClean="0"/>
              <a:t>Berners-Lee European laboratory For Particle Physics in Geneva, Switzerland</a:t>
            </a:r>
            <a:endParaRPr lang="en-US" dirty="0" smtClean="0"/>
          </a:p>
          <a:p>
            <a:r>
              <a:rPr lang="en-US" dirty="0" smtClean="0"/>
              <a:t>HTML -&gt; SGML  Standard Generalized</a:t>
            </a:r>
            <a:r>
              <a:rPr lang="en-US" baseline="0" dirty="0" smtClean="0"/>
              <a:t> Mark-up Language</a:t>
            </a:r>
            <a:endParaRPr lang="en-US" dirty="0" smtClean="0"/>
          </a:p>
          <a:p>
            <a:r>
              <a:rPr lang="en-US" dirty="0" smtClean="0"/>
              <a:t>XHTML -&gt; XML  </a:t>
            </a:r>
          </a:p>
          <a:p>
            <a:r>
              <a:rPr lang="en-US" dirty="0" smtClean="0"/>
              <a:t>2005, Web Hypertext</a:t>
            </a:r>
            <a:r>
              <a:rPr lang="en-US" baseline="0" dirty="0" smtClean="0"/>
              <a:t> Application Technology Working Group (WHATWG)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B6871-5EAE-724B-B0D5-8A9FA45CB0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3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Webkit</a:t>
            </a:r>
            <a:endParaRPr lang="en-US" dirty="0" smtClean="0"/>
          </a:p>
          <a:p>
            <a:r>
              <a:rPr lang="en-US" dirty="0" smtClean="0"/>
              <a:t>Gecko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B6871-5EAE-724B-B0D5-8A9FA45CB0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28,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28,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28,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28,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28,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28,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28,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28,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28,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" TargetMode="External"/><Relationship Id="rId4" Type="http://schemas.openxmlformats.org/officeDocument/2006/relationships/hyperlink" Target="http://validator.w3.org/check" TargetMode="External"/><Relationship Id="rId5" Type="http://schemas.openxmlformats.org/officeDocument/2006/relationships/hyperlink" Target="http://www.w3.org/People/Raggett/book4/ch02.html" TargetMode="External"/><Relationship Id="rId6" Type="http://schemas.openxmlformats.org/officeDocument/2006/relationships/hyperlink" Target="http://taligarsiel.com/Projects/howbrowserswork1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defaul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7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8090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sz="1200" dirty="0"/>
              <a:t> &lt;div id="container"&gt;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&lt;div id="header"&gt;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     &lt;h1&gt; Web Page&lt;/h1&gt;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&lt;/div&gt;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&lt;div id</a:t>
            </a:r>
            <a:r>
              <a:rPr lang="en-US" sz="1200" dirty="0" smtClean="0"/>
              <a:t>=”navigation"</a:t>
            </a:r>
            <a:r>
              <a:rPr lang="en-US" sz="1200" dirty="0"/>
              <a:t>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     </a:t>
            </a:r>
            <a:r>
              <a:rPr lang="en-US" sz="1200" dirty="0" smtClean="0"/>
              <a:t>&lt;</a:t>
            </a:r>
            <a:r>
              <a:rPr lang="en-US" sz="1200" dirty="0" err="1" smtClean="0"/>
              <a:t>ul</a:t>
            </a:r>
            <a:r>
              <a:rPr lang="en-US" sz="1200" dirty="0" smtClean="0"/>
              <a:t>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	</a:t>
            </a:r>
            <a:r>
              <a:rPr lang="en-US" sz="1200" dirty="0" smtClean="0"/>
              <a:t>&lt;li&gt;HTML&lt;/li&gt;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           &lt;/</a:t>
            </a:r>
            <a:r>
              <a:rPr lang="en-US" sz="1200" dirty="0" err="1" smtClean="0"/>
              <a:t>ul</a:t>
            </a:r>
            <a:r>
              <a:rPr lang="en-US" sz="1200" dirty="0" smtClean="0"/>
              <a:t>&gt;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          &lt;/div</a:t>
            </a:r>
            <a:r>
              <a:rPr lang="en-US" sz="1200" dirty="0" smtClean="0"/>
              <a:t>&gt;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      &lt;div id=“aside”&gt;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      &lt;/</a:t>
            </a:r>
            <a:r>
              <a:rPr lang="en-US" sz="1200" dirty="0" smtClean="0"/>
              <a:t>div&gt;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          &lt;div id="content"&gt;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     &lt;p&gt;main content&lt;/p&gt;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&lt;/div&gt;</a:t>
            </a:r>
          </a:p>
          <a:p>
            <a:pPr>
              <a:spcBef>
                <a:spcPts val="0"/>
              </a:spcBef>
            </a:pPr>
            <a:r>
              <a:rPr lang="nl-NL" sz="1200" dirty="0"/>
              <a:t>          &lt;div </a:t>
            </a:r>
            <a:r>
              <a:rPr lang="nl-NL" sz="1200" dirty="0" err="1"/>
              <a:t>id</a:t>
            </a:r>
            <a:r>
              <a:rPr lang="nl-NL" sz="1200" dirty="0"/>
              <a:t>="</a:t>
            </a:r>
            <a:r>
              <a:rPr lang="nl-NL" sz="1200" dirty="0" err="1"/>
              <a:t>footer</a:t>
            </a:r>
            <a:r>
              <a:rPr lang="nl-NL" sz="1200" dirty="0"/>
              <a:t>"&gt;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     Copyright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          &lt;/div&gt;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&lt;</a:t>
            </a:r>
            <a:r>
              <a:rPr lang="en-US" sz="1200" dirty="0"/>
              <a:t>/div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232889" y="1890662"/>
            <a:ext cx="4031022" cy="3935359"/>
            <a:chOff x="4232889" y="1890662"/>
            <a:chExt cx="4031022" cy="3935359"/>
          </a:xfrm>
        </p:grpSpPr>
        <p:sp>
          <p:nvSpPr>
            <p:cNvPr id="5" name="Rectangle 4"/>
            <p:cNvSpPr/>
            <p:nvPr/>
          </p:nvSpPr>
          <p:spPr>
            <a:xfrm>
              <a:off x="4232889" y="1890662"/>
              <a:ext cx="4031022" cy="3935359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30069" y="1974032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6687" y="2043247"/>
              <a:ext cx="9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header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30614" y="2595836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8207" y="2665051"/>
              <a:ext cx="123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navigation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614" y="3231623"/>
              <a:ext cx="2634643" cy="189030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18666" y="3927786"/>
              <a:ext cx="941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ontent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4419" y="5219461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8192" y="5308532"/>
              <a:ext cx="77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footer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1236" y="3231623"/>
              <a:ext cx="1129845" cy="189030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1970" y="3896743"/>
              <a:ext cx="73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47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browser render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 </a:t>
            </a:r>
            <a:r>
              <a:rPr lang="en-US" dirty="0" smtClean="0"/>
              <a:t>engine</a:t>
            </a:r>
            <a:endParaRPr lang="en-US" dirty="0" smtClean="0"/>
          </a:p>
          <a:p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45" y="2501900"/>
            <a:ext cx="6286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0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Having </a:t>
            </a:r>
            <a:r>
              <a:rPr lang="en-US" dirty="0"/>
              <a:t>something to </a:t>
            </a:r>
            <a:r>
              <a:rPr lang="en-US" dirty="0" smtClean="0"/>
              <a:t>say</a:t>
            </a:r>
            <a:endParaRPr lang="en-US" b="0" dirty="0"/>
          </a:p>
          <a:p>
            <a:r>
              <a:rPr lang="en-US" dirty="0"/>
              <a:t>2. Keeping it </a:t>
            </a:r>
            <a:r>
              <a:rPr lang="en-US" dirty="0" smtClean="0"/>
              <a:t>simple</a:t>
            </a:r>
          </a:p>
          <a:p>
            <a:r>
              <a:rPr lang="en-US" dirty="0" smtClean="0"/>
              <a:t>3. </a:t>
            </a:r>
            <a:r>
              <a:rPr lang="en-US" dirty="0"/>
              <a:t>Make sure it uses valid </a:t>
            </a:r>
            <a:r>
              <a:rPr lang="en-US" dirty="0" smtClean="0"/>
              <a:t>HTML</a:t>
            </a:r>
            <a:endParaRPr lang="en-US" b="0" dirty="0"/>
          </a:p>
          <a:p>
            <a:r>
              <a:rPr lang="en-US" dirty="0"/>
              <a:t>4</a:t>
            </a:r>
            <a:r>
              <a:rPr lang="en-US" dirty="0" smtClean="0"/>
              <a:t>. Make </a:t>
            </a:r>
            <a:r>
              <a:rPr lang="en-US" dirty="0" smtClean="0"/>
              <a:t>the element sem</a:t>
            </a:r>
            <a:r>
              <a:rPr lang="en-US" altLang="zh-CN" dirty="0" smtClean="0"/>
              <a:t>antics by using attribute</a:t>
            </a:r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2323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http:</a:t>
            </a:r>
            <a:r>
              <a:rPr lang="nl-NL" dirty="0"/>
              <a:t>//</a:t>
            </a:r>
            <a:r>
              <a:rPr lang="nl-NL" dirty="0" err="1"/>
              <a:t>github.com</a:t>
            </a:r>
            <a:r>
              <a:rPr lang="nl-NL" dirty="0"/>
              <a:t>/</a:t>
            </a:r>
            <a:r>
              <a:rPr lang="nl-NL" dirty="0" err="1"/>
              <a:t>fuying</a:t>
            </a:r>
            <a:r>
              <a:rPr lang="nl-NL" dirty="0"/>
              <a:t>/</a:t>
            </a:r>
            <a:r>
              <a:rPr lang="nl-NL" dirty="0" err="1"/>
              <a:t>frondendtraining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4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 should be based on HTML, CSS, DOM, and JavaScript</a:t>
            </a:r>
          </a:p>
          <a:p>
            <a:r>
              <a:rPr lang="en-US" dirty="0"/>
              <a:t>Reduce the need for external plugins (like Flash)</a:t>
            </a:r>
          </a:p>
          <a:p>
            <a:r>
              <a:rPr lang="nb-NO" dirty="0"/>
              <a:t>Better </a:t>
            </a:r>
            <a:r>
              <a:rPr lang="nb-NO" dirty="0" err="1"/>
              <a:t>error</a:t>
            </a:r>
            <a:r>
              <a:rPr lang="nb-NO" dirty="0"/>
              <a:t> handling</a:t>
            </a:r>
          </a:p>
          <a:p>
            <a:r>
              <a:rPr lang="en-US" dirty="0"/>
              <a:t>More markup to replace scripting</a:t>
            </a:r>
          </a:p>
          <a:p>
            <a:r>
              <a:rPr lang="en-US" dirty="0"/>
              <a:t>HTML5 should be device independent</a:t>
            </a:r>
          </a:p>
          <a:p>
            <a:r>
              <a:rPr lang="en-US" dirty="0"/>
              <a:t>The development process should be visible to the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&lt;canvas&gt; element for 2D drawing</a:t>
            </a:r>
          </a:p>
          <a:p>
            <a:r>
              <a:rPr lang="en-US" dirty="0"/>
              <a:t>The &lt;video&gt; and &lt;audio&gt; elements for media playback</a:t>
            </a:r>
          </a:p>
          <a:p>
            <a:r>
              <a:rPr lang="en-US" dirty="0"/>
              <a:t>Support for local storage</a:t>
            </a:r>
          </a:p>
          <a:p>
            <a:r>
              <a:rPr lang="en-US" dirty="0"/>
              <a:t>New content-specific elements, like &lt;article&gt;, &lt;footer&gt;, &lt;header&gt;, &lt;</a:t>
            </a:r>
            <a:r>
              <a:rPr lang="en-US" dirty="0" err="1"/>
              <a:t>nav</a:t>
            </a:r>
            <a:r>
              <a:rPr lang="en-US" dirty="0"/>
              <a:t>&gt;, &lt;section&gt;</a:t>
            </a:r>
          </a:p>
          <a:p>
            <a:r>
              <a:rPr lang="en-US" dirty="0"/>
              <a:t>New form controls, like calendar, date, time, email, </a:t>
            </a:r>
            <a:r>
              <a:rPr lang="en-US" dirty="0" err="1"/>
              <a:t>url</a:t>
            </a:r>
            <a:r>
              <a:rPr lang="en-US" dirty="0"/>
              <a:t>,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smtClean="0"/>
              <a:t>Layout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74001" y="1890662"/>
            <a:ext cx="4031022" cy="3935359"/>
            <a:chOff x="4232889" y="1890662"/>
            <a:chExt cx="4031022" cy="3935359"/>
          </a:xfrm>
        </p:grpSpPr>
        <p:sp>
          <p:nvSpPr>
            <p:cNvPr id="5" name="Rectangle 4"/>
            <p:cNvSpPr/>
            <p:nvPr/>
          </p:nvSpPr>
          <p:spPr>
            <a:xfrm>
              <a:off x="4232889" y="1890662"/>
              <a:ext cx="4031022" cy="3935359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30069" y="1974032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26132" y="2043247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&lt;header&gt;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30614" y="2595836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5206" y="2665051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nav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614" y="3231623"/>
              <a:ext cx="2634643" cy="189030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18666" y="3927786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&lt;article&gt;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4419" y="5219461"/>
              <a:ext cx="3851012" cy="53861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9970" y="5308532"/>
              <a:ext cx="1044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&lt;footer&gt;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51236" y="3231623"/>
              <a:ext cx="1129845" cy="189030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47304" y="3896743"/>
              <a:ext cx="1006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&lt;aside&gt;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63225" y="1566830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&lt;header&gt;</a:t>
            </a:r>
          </a:p>
          <a:p>
            <a:r>
              <a:rPr lang="en-US" sz="1400" b="1" dirty="0"/>
              <a:t> </a:t>
            </a:r>
            <a:r>
              <a:rPr lang="en-US" sz="1400" b="1" dirty="0"/>
              <a:t>      &lt;</a:t>
            </a:r>
            <a:r>
              <a:rPr lang="en-US" sz="1400" b="1" dirty="0"/>
              <a:t>h1&gt;Title&lt;/h1&gt;</a:t>
            </a:r>
          </a:p>
          <a:p>
            <a:r>
              <a:rPr lang="en-US" sz="1400" b="1" dirty="0"/>
              <a:t>&lt;/header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&lt;</a:t>
            </a:r>
            <a:r>
              <a:rPr lang="en-US" sz="1400" b="1" dirty="0" err="1"/>
              <a:t>nav</a:t>
            </a:r>
            <a:r>
              <a:rPr lang="en-US" sz="1400" b="1" dirty="0" smtClean="0"/>
              <a:t>&gt;</a:t>
            </a:r>
          </a:p>
          <a:p>
            <a:r>
              <a:rPr lang="en-US" sz="1400" b="1" dirty="0" smtClean="0"/>
              <a:t>       &lt;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&gt;</a:t>
            </a:r>
          </a:p>
          <a:p>
            <a:r>
              <a:rPr lang="en-US" sz="1400" b="1" dirty="0"/>
              <a:t>  </a:t>
            </a:r>
            <a:r>
              <a:rPr lang="en-US" sz="1400" b="1" dirty="0" smtClean="0"/>
              <a:t>             &lt;li&gt;&lt;/li&gt;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 &lt;/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&gt;</a:t>
            </a:r>
            <a:endParaRPr lang="en-US" sz="1400" b="1" dirty="0"/>
          </a:p>
          <a:p>
            <a:r>
              <a:rPr lang="en-US" sz="1400" b="1" dirty="0"/>
              <a:t>&lt;/</a:t>
            </a:r>
            <a:r>
              <a:rPr lang="en-US" sz="1400" b="1" dirty="0" err="1"/>
              <a:t>nav</a:t>
            </a:r>
            <a:r>
              <a:rPr lang="en-US" sz="1400" b="1" dirty="0"/>
              <a:t>&gt;</a:t>
            </a:r>
            <a:endParaRPr lang="en-US" sz="1400" b="1" dirty="0"/>
          </a:p>
          <a:p>
            <a:r>
              <a:rPr lang="en-US" sz="1400" b="1" dirty="0"/>
              <a:t>&lt;aside&gt;</a:t>
            </a:r>
          </a:p>
          <a:p>
            <a:r>
              <a:rPr lang="en-US" sz="1400" b="1" dirty="0"/>
              <a:t> </a:t>
            </a:r>
            <a:r>
              <a:rPr lang="en-US" sz="1400" b="1" dirty="0"/>
              <a:t>      &lt;</a:t>
            </a:r>
            <a:r>
              <a:rPr lang="en-US" sz="1400" b="1" dirty="0"/>
              <a:t>p&gt;illustration&lt;/p&gt;</a:t>
            </a:r>
          </a:p>
          <a:p>
            <a:r>
              <a:rPr lang="en-US" sz="1400" b="1" dirty="0"/>
              <a:t>&lt;/aside&gt;</a:t>
            </a:r>
          </a:p>
          <a:p>
            <a:r>
              <a:rPr lang="en-US" sz="1400" b="1" dirty="0" smtClean="0"/>
              <a:t>&lt;article&gt;</a:t>
            </a:r>
            <a:endParaRPr lang="en-US" sz="1400" b="1" dirty="0"/>
          </a:p>
          <a:p>
            <a:pPr lvl="1"/>
            <a:r>
              <a:rPr lang="en-US" sz="1400" b="1" dirty="0" smtClean="0"/>
              <a:t>&lt;section&gt;</a:t>
            </a:r>
          </a:p>
          <a:p>
            <a:pPr lvl="2"/>
            <a:r>
              <a:rPr lang="en-US" sz="1400" b="1" dirty="0"/>
              <a:t>&lt;h2&gt;Title&lt;/h2&gt;</a:t>
            </a:r>
          </a:p>
          <a:p>
            <a:pPr lvl="2"/>
            <a:r>
              <a:rPr lang="en-US" sz="1400" b="1" dirty="0"/>
              <a:t>&lt;p&gt;content&lt;/p</a:t>
            </a:r>
            <a:r>
              <a:rPr lang="en-US" sz="1400" b="1" dirty="0" smtClean="0"/>
              <a:t>&gt;</a:t>
            </a:r>
          </a:p>
          <a:p>
            <a:pPr lvl="1"/>
            <a:r>
              <a:rPr lang="en-US" sz="1400" b="1" dirty="0" smtClean="0"/>
              <a:t>&lt;/section&gt;</a:t>
            </a:r>
          </a:p>
          <a:p>
            <a:r>
              <a:rPr lang="en-US" sz="1400" b="1" dirty="0" smtClean="0"/>
              <a:t>         …</a:t>
            </a:r>
            <a:r>
              <a:rPr lang="en-US" sz="1400" b="1" dirty="0"/>
              <a:t>…</a:t>
            </a:r>
            <a:endParaRPr lang="en-US" sz="1400" b="1" dirty="0"/>
          </a:p>
          <a:p>
            <a:r>
              <a:rPr lang="en-US" sz="1400" b="1" dirty="0"/>
              <a:t>&lt;</a:t>
            </a:r>
            <a:r>
              <a:rPr lang="en-US" sz="1400" b="1" dirty="0" smtClean="0"/>
              <a:t>/article&gt;</a:t>
            </a:r>
            <a:endParaRPr lang="en-US" sz="1400" b="1" dirty="0"/>
          </a:p>
          <a:p>
            <a:r>
              <a:rPr lang="en-US" sz="1400" b="1" dirty="0"/>
              <a:t>&lt;footer&gt;</a:t>
            </a:r>
          </a:p>
          <a:p>
            <a:r>
              <a:rPr lang="en-US" sz="1400" b="1" dirty="0"/>
              <a:t>       &lt;</a:t>
            </a:r>
            <a:r>
              <a:rPr lang="en-US" sz="1400" b="1" dirty="0"/>
              <a:t>p&gt;content&lt;/p&gt;</a:t>
            </a:r>
          </a:p>
          <a:p>
            <a:r>
              <a:rPr lang="en-US" sz="1400" b="1" dirty="0"/>
              <a:t>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291785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&lt;article&gt;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&lt;video&gt;</a:t>
            </a:r>
          </a:p>
          <a:p>
            <a:r>
              <a:rPr lang="en-US" dirty="0" smtClean="0"/>
              <a:t>&lt;audio&gt;</a:t>
            </a:r>
          </a:p>
        </p:txBody>
      </p:sp>
    </p:spTree>
    <p:extLst>
      <p:ext uri="{BB962C8B-B14F-4D97-AF65-F5344CB8AC3E}">
        <p14:creationId xmlns:p14="http://schemas.microsoft.com/office/powerpoint/2010/main" val="108033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http://www.w3schools.com/tags/</a:t>
            </a:r>
            <a:r>
              <a:rPr lang="nl-NL" dirty="0" smtClean="0">
                <a:hlinkClick r:id="rId2"/>
              </a:rPr>
              <a:t>default.asp</a:t>
            </a:r>
            <a:endParaRPr lang="nl-NL" dirty="0" smtClean="0"/>
          </a:p>
          <a:p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://www.htmldog.com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pt-BR" dirty="0" smtClean="0">
                <a:hlinkClick r:id="rId4"/>
              </a:rPr>
              <a:t>http</a:t>
            </a:r>
            <a:r>
              <a:rPr lang="pt-BR" dirty="0">
                <a:hlinkClick r:id="rId4"/>
              </a:rPr>
              <a:t>://validator.w3.org</a:t>
            </a:r>
            <a:r>
              <a:rPr lang="pt-BR" dirty="0" smtClean="0">
                <a:hlinkClick r:id="rId4"/>
              </a:rPr>
              <a:t>/check</a:t>
            </a:r>
            <a:endParaRPr lang="pt-BR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://www.w3.org/People/Raggett/book4/ch02.</a:t>
            </a:r>
            <a:r>
              <a:rPr lang="en-US" dirty="0" smtClean="0">
                <a:hlinkClick r:id="rId5"/>
              </a:rPr>
              <a:t>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http://taligarsiel.com/Projects/howbrowserswork1.</a:t>
            </a:r>
            <a:r>
              <a:rPr lang="en-US" dirty="0" smtClean="0">
                <a:hlinkClick r:id="rId6"/>
              </a:rPr>
              <a:t>htm</a:t>
            </a:r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  <a:p>
            <a:endParaRPr lang="pt-BR" dirty="0"/>
          </a:p>
          <a:p>
            <a:endParaRPr lang="pl-PL" dirty="0" smtClean="0"/>
          </a:p>
          <a:p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markup tags</a:t>
            </a:r>
          </a:p>
          <a:p>
            <a:r>
              <a:rPr lang="en-US" dirty="0"/>
              <a:t>T</a:t>
            </a:r>
            <a:r>
              <a:rPr lang="en-US" dirty="0" smtClean="0"/>
              <a:t>ags </a:t>
            </a:r>
            <a:r>
              <a:rPr lang="en-US" dirty="0"/>
              <a:t>describe document content</a:t>
            </a:r>
          </a:p>
          <a:p>
            <a:r>
              <a:rPr lang="en-US" dirty="0"/>
              <a:t>C</a:t>
            </a:r>
            <a:r>
              <a:rPr lang="en-US" dirty="0" smtClean="0"/>
              <a:t>ontain </a:t>
            </a:r>
            <a:r>
              <a:rPr lang="en-US" dirty="0"/>
              <a:t>HTML tags and plain </a:t>
            </a: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8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</a:t>
            </a:r>
          </a:p>
          <a:p>
            <a:r>
              <a:rPr lang="en-US" dirty="0" smtClean="0"/>
              <a:t>Elements</a:t>
            </a:r>
          </a:p>
          <a:p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7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31334" y="2331156"/>
            <a:ext cx="6821311" cy="3430577"/>
            <a:chOff x="1255889" y="2006600"/>
            <a:chExt cx="6821311" cy="3430577"/>
          </a:xfrm>
        </p:grpSpPr>
        <p:pic>
          <p:nvPicPr>
            <p:cNvPr id="4" name="Picture 3" descr="a1cef461a82486cb44495aaf683d884a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14"/>
            <a:stretch/>
          </p:blipFill>
          <p:spPr>
            <a:xfrm>
              <a:off x="1255889" y="2006600"/>
              <a:ext cx="2568222" cy="3430577"/>
            </a:xfrm>
            <a:prstGeom prst="rect">
              <a:avLst/>
            </a:prstGeom>
          </p:spPr>
        </p:pic>
        <p:pic>
          <p:nvPicPr>
            <p:cNvPr id="5" name="Picture 4" descr="a1cef461a82486cb44495aaf683d884a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17"/>
            <a:stretch/>
          </p:blipFill>
          <p:spPr>
            <a:xfrm>
              <a:off x="3790244" y="2006600"/>
              <a:ext cx="4286956" cy="3430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8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1218" y="2175988"/>
            <a:ext cx="75788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&lt;!DOCTYPE html&gt;                               </a:t>
            </a:r>
            <a:r>
              <a:rPr lang="ro-RO" dirty="0" smtClean="0"/>
              <a:t>/</a:t>
            </a:r>
            <a:r>
              <a:rPr lang="ro-RO" dirty="0"/>
              <a:t>/Document type declaration</a:t>
            </a:r>
          </a:p>
          <a:p>
            <a:r>
              <a:rPr lang="en-US" dirty="0"/>
              <a:t>&lt;html&gt;                                                  //This is the an THML document</a:t>
            </a:r>
          </a:p>
          <a:p>
            <a:r>
              <a:rPr lang="en-US" dirty="0"/>
              <a:t>&lt;head&gt;                                                 //Contain information about page</a:t>
            </a:r>
          </a:p>
          <a:p>
            <a:r>
              <a:rPr lang="en-US" dirty="0"/>
              <a:t>     &lt;title&gt;First Web Page&lt;/title&gt;             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                                                 //main content of the document</a:t>
            </a:r>
          </a:p>
          <a:p>
            <a:r>
              <a:rPr lang="en-US" dirty="0"/>
              <a:t>     This is my first html page                  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305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3ea0aef53e098223932312eed70b5a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" y="2120737"/>
            <a:ext cx="8264862" cy="27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in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tags</a:t>
            </a:r>
          </a:p>
          <a:p>
            <a:r>
              <a:rPr lang="en-US" dirty="0" smtClean="0"/>
              <a:t>    h1-h6, </a:t>
            </a:r>
            <a:r>
              <a:rPr lang="en-US" dirty="0" smtClean="0"/>
              <a:t>p</a:t>
            </a:r>
            <a:endParaRPr lang="en-US" dirty="0" smtClean="0"/>
          </a:p>
          <a:p>
            <a:r>
              <a:rPr lang="en-US" dirty="0" smtClean="0"/>
              <a:t>Inline </a:t>
            </a:r>
            <a:r>
              <a:rPr lang="en-US" dirty="0" smtClean="0"/>
              <a:t>tags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b/strong,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    q, </a:t>
            </a:r>
            <a:r>
              <a:rPr lang="en-US" dirty="0" err="1" smtClean="0"/>
              <a:t>blockquote</a:t>
            </a:r>
            <a:endParaRPr lang="en-US" dirty="0" smtClean="0"/>
          </a:p>
          <a:p>
            <a:r>
              <a:rPr lang="en-US" dirty="0" smtClean="0"/>
              <a:t>    code, </a:t>
            </a:r>
            <a:r>
              <a:rPr lang="en-US" dirty="0" err="1" smtClean="0"/>
              <a:t>samp</a:t>
            </a:r>
            <a:r>
              <a:rPr lang="en-US" dirty="0" smtClean="0"/>
              <a:t>, </a:t>
            </a:r>
            <a:r>
              <a:rPr lang="en-US" dirty="0" err="1" smtClean="0"/>
              <a:t>dfn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1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&lt;a&gt;</a:t>
            </a:r>
            <a:endParaRPr lang="en-US" dirty="0" smtClean="0"/>
          </a:p>
          <a:p>
            <a:r>
              <a:rPr lang="en-US" dirty="0" smtClean="0"/>
              <a:t>Lists &lt;</a:t>
            </a:r>
            <a:r>
              <a:rPr lang="en-US" dirty="0" err="1" smtClean="0"/>
              <a:t>ul</a:t>
            </a:r>
            <a:r>
              <a:rPr lang="en-US" dirty="0" smtClean="0"/>
              <a:t>&gt; &lt;</a:t>
            </a:r>
            <a:r>
              <a:rPr lang="en-US" dirty="0" err="1" smtClean="0"/>
              <a:t>ol</a:t>
            </a:r>
            <a:r>
              <a:rPr lang="en-US" dirty="0" smtClean="0"/>
              <a:t>&gt; &lt;li&gt; &lt;dl&gt; &lt;</a:t>
            </a:r>
            <a:r>
              <a:rPr lang="en-US" dirty="0" err="1" smtClean="0"/>
              <a:t>dt</a:t>
            </a:r>
            <a:r>
              <a:rPr lang="en-US" dirty="0" smtClean="0"/>
              <a:t>&gt; &lt;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/>
              <a:t>Images 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/>
              <a:t>Forms &lt;form&gt; &lt;input&gt;</a:t>
            </a:r>
            <a:endParaRPr lang="en-US" dirty="0" smtClean="0"/>
          </a:p>
          <a:p>
            <a:r>
              <a:rPr lang="en-US" dirty="0" smtClean="0"/>
              <a:t>Tables &lt;table&gt; &lt;</a:t>
            </a:r>
            <a:r>
              <a:rPr lang="en-US" dirty="0" err="1" smtClean="0"/>
              <a:t>tr</a:t>
            </a:r>
            <a:r>
              <a:rPr lang="en-US" dirty="0" smtClean="0"/>
              <a:t>&gt; &lt;td&gt;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smtClean="0"/>
              <a:t>&lt;div&gt;</a:t>
            </a:r>
            <a:endParaRPr lang="en-US" dirty="0" smtClean="0"/>
          </a:p>
          <a:p>
            <a:r>
              <a:rPr lang="en-US" dirty="0" smtClean="0"/>
              <a:t>Span &lt;span&gt;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6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in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&lt;title&gt;</a:t>
            </a:r>
            <a:endParaRPr lang="en-US" dirty="0" smtClean="0"/>
          </a:p>
          <a:p>
            <a:r>
              <a:rPr lang="en-US" dirty="0" smtClean="0"/>
              <a:t>&lt;m</a:t>
            </a:r>
            <a:r>
              <a:rPr lang="en-US" dirty="0" smtClean="0"/>
              <a:t>eta&gt;</a:t>
            </a:r>
            <a:endParaRPr lang="en-US" dirty="0" smtClean="0"/>
          </a:p>
          <a:p>
            <a:r>
              <a:rPr lang="en-US" dirty="0" smtClean="0"/>
              <a:t>&lt;script&gt;</a:t>
            </a:r>
            <a:endParaRPr lang="en-US" dirty="0" smtClean="0"/>
          </a:p>
          <a:p>
            <a:r>
              <a:rPr lang="en-US" dirty="0" smtClean="0"/>
              <a:t>&lt;link&gt;</a:t>
            </a:r>
            <a:endParaRPr lang="en-US" dirty="0" smtClean="0"/>
          </a:p>
          <a:p>
            <a:r>
              <a:rPr lang="en-US" dirty="0" smtClean="0"/>
              <a:t>&lt;base&gt;</a:t>
            </a:r>
            <a:endParaRPr lang="en-US" dirty="0" smtClean="0"/>
          </a:p>
          <a:p>
            <a:r>
              <a:rPr lang="en-US" dirty="0" smtClean="0"/>
              <a:t>&lt;meta name=“viewpoint” content=“widt</a:t>
            </a:r>
            <a:r>
              <a:rPr lang="en-US" dirty="0" smtClean="0"/>
              <a:t>h=device-width, initial-scale=1.0</a:t>
            </a:r>
            <a:r>
              <a:rPr lang="en-US" dirty="0" smtClean="0"/>
              <a:t>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8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2294</TotalTime>
  <Words>571</Words>
  <Application>Microsoft Macintosh PowerPoint</Application>
  <PresentationFormat>On-screen Show (4:3)</PresentationFormat>
  <Paragraphs>141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HTML</vt:lpstr>
      <vt:lpstr>What is Html</vt:lpstr>
      <vt:lpstr>Concepts</vt:lpstr>
      <vt:lpstr>HTML history</vt:lpstr>
      <vt:lpstr>Basic structure</vt:lpstr>
      <vt:lpstr>Document type</vt:lpstr>
      <vt:lpstr>Basic tags in body</vt:lpstr>
      <vt:lpstr>Most used tags</vt:lpstr>
      <vt:lpstr>Tags in head</vt:lpstr>
      <vt:lpstr>HTML layout</vt:lpstr>
      <vt:lpstr>How browser render</vt:lpstr>
      <vt:lpstr>principles</vt:lpstr>
      <vt:lpstr>Find error</vt:lpstr>
      <vt:lpstr>HTML5</vt:lpstr>
      <vt:lpstr>New features</vt:lpstr>
      <vt:lpstr>Html5 Layout</vt:lpstr>
      <vt:lpstr>Most used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twer</dc:creator>
  <cp:lastModifiedBy>twer</cp:lastModifiedBy>
  <cp:revision>162</cp:revision>
  <dcterms:created xsi:type="dcterms:W3CDTF">2013-05-27T23:50:31Z</dcterms:created>
  <dcterms:modified xsi:type="dcterms:W3CDTF">2013-05-30T01:47:28Z</dcterms:modified>
</cp:coreProperties>
</file>