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1.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sldIdLst>
    <p:sldId id="256" r:id="rId5"/>
    <p:sldId id="257" r:id="rId6"/>
    <p:sldId id="259" r:id="rId7"/>
    <p:sldId id="260" r:id="rId8"/>
    <p:sldId id="277" r:id="rId9"/>
    <p:sldId id="261" r:id="rId10"/>
    <p:sldId id="278" r:id="rId11"/>
    <p:sldId id="265" r:id="rId12"/>
    <p:sldId id="269"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47E5"/>
    <a:srgbClr val="6791CB"/>
    <a:srgbClr val="004B6E"/>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210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8 (S) Pte Ltd" userId="d65901b3-953b-4c21-94f2-e79148bdab42" providerId="ADAL" clId="{1F2D79E7-D45F-4873-A222-09EFD992C319}"/>
  </pc:docChgLst>
  <pc:docChgLst>
    <pc:chgData name="FAY8 (S) Pte Ltd" userId="d65901b3-953b-4c21-94f2-e79148bdab42" providerId="ADAL" clId="{D3D82850-D429-4FEA-9512-E8F379F16F20}"/>
    <pc:docChg chg="undo custSel modSld">
      <pc:chgData name="FAY8 (S) Pte Ltd" userId="d65901b3-953b-4c21-94f2-e79148bdab42" providerId="ADAL" clId="{D3D82850-D429-4FEA-9512-E8F379F16F20}" dt="2022-10-06T10:12:25.473" v="555" actId="1076"/>
      <pc:docMkLst>
        <pc:docMk/>
      </pc:docMkLst>
      <pc:sldChg chg="addSp delSp modSp">
        <pc:chgData name="FAY8 (S) Pte Ltd" userId="d65901b3-953b-4c21-94f2-e79148bdab42" providerId="ADAL" clId="{D3D82850-D429-4FEA-9512-E8F379F16F20}" dt="2022-10-06T10:12:25.473" v="555" actId="1076"/>
        <pc:sldMkLst>
          <pc:docMk/>
          <pc:sldMk cId="925876449" sldId="256"/>
        </pc:sldMkLst>
        <pc:spChg chg="add mod">
          <ac:chgData name="FAY8 (S) Pte Ltd" userId="d65901b3-953b-4c21-94f2-e79148bdab42" providerId="ADAL" clId="{D3D82850-D429-4FEA-9512-E8F379F16F20}" dt="2022-10-06T10:12:25.473" v="555" actId="1076"/>
          <ac:spMkLst>
            <pc:docMk/>
            <pc:sldMk cId="925876449" sldId="256"/>
            <ac:spMk id="6" creationId="{8F7609EF-9C1E-4823-824F-22D3C610E245}"/>
          </ac:spMkLst>
        </pc:spChg>
        <pc:spChg chg="mod">
          <ac:chgData name="FAY8 (S) Pte Ltd" userId="d65901b3-953b-4c21-94f2-e79148bdab42" providerId="ADAL" clId="{D3D82850-D429-4FEA-9512-E8F379F16F20}" dt="2022-10-06T08:27:09.631" v="9" actId="207"/>
          <ac:spMkLst>
            <pc:docMk/>
            <pc:sldMk cId="925876449" sldId="256"/>
            <ac:spMk id="9" creationId="{8946B0CE-8420-4A7B-8B40-78EAE14CF990}"/>
          </ac:spMkLst>
        </pc:spChg>
        <pc:picChg chg="del">
          <ac:chgData name="FAY8 (S) Pte Ltd" userId="d65901b3-953b-4c21-94f2-e79148bdab42" providerId="ADAL" clId="{D3D82850-D429-4FEA-9512-E8F379F16F20}" dt="2022-10-06T08:26:49.100" v="7" actId="478"/>
          <ac:picMkLst>
            <pc:docMk/>
            <pc:sldMk cId="925876449" sldId="256"/>
            <ac:picMk id="4" creationId="{D8E1AC9A-E4A7-43DA-BA26-8671307DECE7}"/>
          </ac:picMkLst>
        </pc:picChg>
        <pc:picChg chg="add mod">
          <ac:chgData name="FAY8 (S) Pte Ltd" userId="d65901b3-953b-4c21-94f2-e79148bdab42" providerId="ADAL" clId="{D3D82850-D429-4FEA-9512-E8F379F16F20}" dt="2022-10-06T08:26:53.963" v="8" actId="1076"/>
          <ac:picMkLst>
            <pc:docMk/>
            <pc:sldMk cId="925876449" sldId="256"/>
            <ac:picMk id="5" creationId="{5266A350-3478-4D72-A480-CD3FBAFAD652}"/>
          </ac:picMkLst>
        </pc:picChg>
        <pc:picChg chg="add del mod">
          <ac:chgData name="FAY8 (S) Pte Ltd" userId="d65901b3-953b-4c21-94f2-e79148bdab42" providerId="ADAL" clId="{D3D82850-D429-4FEA-9512-E8F379F16F20}" dt="2022-10-06T08:27:51.904" v="13" actId="478"/>
          <ac:picMkLst>
            <pc:docMk/>
            <pc:sldMk cId="925876449" sldId="256"/>
            <ac:picMk id="15" creationId="{650ABB7D-4642-4F15-A50E-20B43B087701}"/>
          </ac:picMkLst>
        </pc:picChg>
      </pc:sldChg>
      <pc:sldChg chg="addSp delSp modSp">
        <pc:chgData name="FAY8 (S) Pte Ltd" userId="d65901b3-953b-4c21-94f2-e79148bdab42" providerId="ADAL" clId="{D3D82850-D429-4FEA-9512-E8F379F16F20}" dt="2022-10-06T08:28:14.480" v="19" actId="207"/>
        <pc:sldMkLst>
          <pc:docMk/>
          <pc:sldMk cId="2527221598" sldId="257"/>
        </pc:sldMkLst>
        <pc:spChg chg="mod">
          <ac:chgData name="FAY8 (S) Pte Ltd" userId="d65901b3-953b-4c21-94f2-e79148bdab42" providerId="ADAL" clId="{D3D82850-D429-4FEA-9512-E8F379F16F20}" dt="2022-10-06T08:28:14.480" v="19" actId="207"/>
          <ac:spMkLst>
            <pc:docMk/>
            <pc:sldMk cId="2527221598" sldId="257"/>
            <ac:spMk id="6" creationId="{ADA00075-9075-4D75-9607-FE268976BA64}"/>
          </ac:spMkLst>
        </pc:spChg>
        <pc:picChg chg="del">
          <ac:chgData name="FAY8 (S) Pte Ltd" userId="d65901b3-953b-4c21-94f2-e79148bdab42" providerId="ADAL" clId="{D3D82850-D429-4FEA-9512-E8F379F16F20}" dt="2022-10-06T08:28:02.760" v="17" actId="478"/>
          <ac:picMkLst>
            <pc:docMk/>
            <pc:sldMk cId="2527221598" sldId="257"/>
            <ac:picMk id="13" creationId="{05D6F666-799D-44DA-84AB-17BDDAC0BE45}"/>
          </ac:picMkLst>
        </pc:picChg>
        <pc:picChg chg="add mod">
          <ac:chgData name="FAY8 (S) Pte Ltd" userId="d65901b3-953b-4c21-94f2-e79148bdab42" providerId="ADAL" clId="{D3D82850-D429-4FEA-9512-E8F379F16F20}" dt="2022-10-06T08:28:07.974" v="18" actId="1076"/>
          <ac:picMkLst>
            <pc:docMk/>
            <pc:sldMk cId="2527221598" sldId="257"/>
            <ac:picMk id="15" creationId="{721B521B-0B0E-4F14-BA6A-AA131B2A0002}"/>
          </ac:picMkLst>
        </pc:picChg>
      </pc:sldChg>
      <pc:sldChg chg="modSp">
        <pc:chgData name="FAY8 (S) Pte Ltd" userId="d65901b3-953b-4c21-94f2-e79148bdab42" providerId="ADAL" clId="{D3D82850-D429-4FEA-9512-E8F379F16F20}" dt="2022-10-06T08:30:20.071" v="56" actId="20577"/>
        <pc:sldMkLst>
          <pc:docMk/>
          <pc:sldMk cId="931448316" sldId="259"/>
        </pc:sldMkLst>
        <pc:spChg chg="mod">
          <ac:chgData name="FAY8 (S) Pte Ltd" userId="d65901b3-953b-4c21-94f2-e79148bdab42" providerId="ADAL" clId="{D3D82850-D429-4FEA-9512-E8F379F16F20}" dt="2022-10-06T08:30:20.071" v="56" actId="20577"/>
          <ac:spMkLst>
            <pc:docMk/>
            <pc:sldMk cId="931448316" sldId="259"/>
            <ac:spMk id="8" creationId="{9AF52DA3-B9A7-4CE9-99E7-6DD71C8050EA}"/>
          </ac:spMkLst>
        </pc:spChg>
        <pc:spChg chg="mod">
          <ac:chgData name="FAY8 (S) Pte Ltd" userId="d65901b3-953b-4c21-94f2-e79148bdab42" providerId="ADAL" clId="{D3D82850-D429-4FEA-9512-E8F379F16F20}" dt="2022-10-06T08:29:55.412" v="31" actId="207"/>
          <ac:spMkLst>
            <pc:docMk/>
            <pc:sldMk cId="931448316" sldId="259"/>
            <ac:spMk id="14" creationId="{50B1BA73-BA28-49B6-83C9-8B925ED10CDF}"/>
          </ac:spMkLst>
        </pc:spChg>
        <pc:spChg chg="mod">
          <ac:chgData name="FAY8 (S) Pte Ltd" userId="d65901b3-953b-4c21-94f2-e79148bdab42" providerId="ADAL" clId="{D3D82850-D429-4FEA-9512-E8F379F16F20}" dt="2022-10-06T08:29:58.297" v="32" actId="207"/>
          <ac:spMkLst>
            <pc:docMk/>
            <pc:sldMk cId="931448316" sldId="259"/>
            <ac:spMk id="28" creationId="{6C6E3395-5B6A-4ACE-B5E5-602525219A42}"/>
          </ac:spMkLst>
        </pc:spChg>
        <pc:spChg chg="mod">
          <ac:chgData name="FAY8 (S) Pte Ltd" userId="d65901b3-953b-4c21-94f2-e79148bdab42" providerId="ADAL" clId="{D3D82850-D429-4FEA-9512-E8F379F16F20}" dt="2022-10-06T08:29:28.280" v="29" actId="20577"/>
          <ac:spMkLst>
            <pc:docMk/>
            <pc:sldMk cId="931448316" sldId="259"/>
            <ac:spMk id="31" creationId="{6F1109F0-437B-4733-A51A-635AEFD1DED8}"/>
          </ac:spMkLst>
        </pc:spChg>
        <pc:spChg chg="mod">
          <ac:chgData name="FAY8 (S) Pte Ltd" userId="d65901b3-953b-4c21-94f2-e79148bdab42" providerId="ADAL" clId="{D3D82850-D429-4FEA-9512-E8F379F16F20}" dt="2022-10-06T08:30:00.700" v="33" actId="207"/>
          <ac:spMkLst>
            <pc:docMk/>
            <pc:sldMk cId="931448316" sldId="259"/>
            <ac:spMk id="33" creationId="{D796AC65-FC1B-493C-BC76-597BBF29F028}"/>
          </ac:spMkLst>
        </pc:spChg>
        <pc:picChg chg="mod">
          <ac:chgData name="FAY8 (S) Pte Ltd" userId="d65901b3-953b-4c21-94f2-e79148bdab42" providerId="ADAL" clId="{D3D82850-D429-4FEA-9512-E8F379F16F20}" dt="2022-10-06T08:29:50.766" v="30" actId="207"/>
          <ac:picMkLst>
            <pc:docMk/>
            <pc:sldMk cId="931448316" sldId="259"/>
            <ac:picMk id="7" creationId="{A822D8CB-7E85-49D3-B41B-6D668BEA620F}"/>
          </ac:picMkLst>
        </pc:picChg>
      </pc:sldChg>
      <pc:sldChg chg="modSp">
        <pc:chgData name="FAY8 (S) Pte Ltd" userId="d65901b3-953b-4c21-94f2-e79148bdab42" providerId="ADAL" clId="{D3D82850-D429-4FEA-9512-E8F379F16F20}" dt="2022-10-06T08:30:54.882" v="58" actId="207"/>
        <pc:sldMkLst>
          <pc:docMk/>
          <pc:sldMk cId="3067942836" sldId="260"/>
        </pc:sldMkLst>
        <pc:spChg chg="mod">
          <ac:chgData name="FAY8 (S) Pte Ltd" userId="d65901b3-953b-4c21-94f2-e79148bdab42" providerId="ADAL" clId="{D3D82850-D429-4FEA-9512-E8F379F16F20}" dt="2022-10-06T08:30:52.009" v="57" actId="207"/>
          <ac:spMkLst>
            <pc:docMk/>
            <pc:sldMk cId="3067942836" sldId="260"/>
            <ac:spMk id="9" creationId="{FCA3E6E5-1572-4D55-8105-A625A8CE3479}"/>
          </ac:spMkLst>
        </pc:spChg>
        <pc:spChg chg="mod">
          <ac:chgData name="FAY8 (S) Pte Ltd" userId="d65901b3-953b-4c21-94f2-e79148bdab42" providerId="ADAL" clId="{D3D82850-D429-4FEA-9512-E8F379F16F20}" dt="2022-10-06T08:30:54.882" v="58" actId="207"/>
          <ac:spMkLst>
            <pc:docMk/>
            <pc:sldMk cId="3067942836" sldId="260"/>
            <ac:spMk id="13" creationId="{7050CAF7-7AB0-4E3E-A808-9924333407F0}"/>
          </ac:spMkLst>
        </pc:spChg>
      </pc:sldChg>
      <pc:sldChg chg="addSp delSp modSp">
        <pc:chgData name="FAY8 (S) Pte Ltd" userId="d65901b3-953b-4c21-94f2-e79148bdab42" providerId="ADAL" clId="{D3D82850-D429-4FEA-9512-E8F379F16F20}" dt="2022-10-06T09:31:02.839" v="330" actId="1076"/>
        <pc:sldMkLst>
          <pc:docMk/>
          <pc:sldMk cId="3202790147" sldId="261"/>
        </pc:sldMkLst>
        <pc:spChg chg="mod">
          <ac:chgData name="FAY8 (S) Pte Ltd" userId="d65901b3-953b-4c21-94f2-e79148bdab42" providerId="ADAL" clId="{D3D82850-D429-4FEA-9512-E8F379F16F20}" dt="2022-10-06T08:42:33.970" v="82" actId="1076"/>
          <ac:spMkLst>
            <pc:docMk/>
            <pc:sldMk cId="3202790147" sldId="261"/>
            <ac:spMk id="13" creationId="{43566CE6-BC31-4EBF-8978-12984B69633D}"/>
          </ac:spMkLst>
        </pc:spChg>
        <pc:spChg chg="mod">
          <ac:chgData name="FAY8 (S) Pte Ltd" userId="d65901b3-953b-4c21-94f2-e79148bdab42" providerId="ADAL" clId="{D3D82850-D429-4FEA-9512-E8F379F16F20}" dt="2022-10-06T08:42:33.970" v="82" actId="1076"/>
          <ac:spMkLst>
            <pc:docMk/>
            <pc:sldMk cId="3202790147" sldId="261"/>
            <ac:spMk id="18" creationId="{25C7B732-F47E-4D8D-A03E-5D67E5A67386}"/>
          </ac:spMkLst>
        </pc:spChg>
        <pc:spChg chg="mod">
          <ac:chgData name="FAY8 (S) Pte Ltd" userId="d65901b3-953b-4c21-94f2-e79148bdab42" providerId="ADAL" clId="{D3D82850-D429-4FEA-9512-E8F379F16F20}" dt="2022-10-06T08:48:10.320" v="125" actId="1076"/>
          <ac:spMkLst>
            <pc:docMk/>
            <pc:sldMk cId="3202790147" sldId="261"/>
            <ac:spMk id="23" creationId="{60B7B889-F772-4626-94CB-EE9A1E503CEA}"/>
          </ac:spMkLst>
        </pc:spChg>
        <pc:spChg chg="mod">
          <ac:chgData name="FAY8 (S) Pte Ltd" userId="d65901b3-953b-4c21-94f2-e79148bdab42" providerId="ADAL" clId="{D3D82850-D429-4FEA-9512-E8F379F16F20}" dt="2022-10-06T08:48:57.897" v="134" actId="14100"/>
          <ac:spMkLst>
            <pc:docMk/>
            <pc:sldMk cId="3202790147" sldId="261"/>
            <ac:spMk id="26" creationId="{EFECD524-5447-4497-B934-4FF7DA0E3316}"/>
          </ac:spMkLst>
        </pc:spChg>
        <pc:spChg chg="mod">
          <ac:chgData name="FAY8 (S) Pte Ltd" userId="d65901b3-953b-4c21-94f2-e79148bdab42" providerId="ADAL" clId="{D3D82850-D429-4FEA-9512-E8F379F16F20}" dt="2022-10-06T08:48:50.911" v="133" actId="14100"/>
          <ac:spMkLst>
            <pc:docMk/>
            <pc:sldMk cId="3202790147" sldId="261"/>
            <ac:spMk id="31" creationId="{D1D4ED7F-01CF-494D-A75E-965BC14532A4}"/>
          </ac:spMkLst>
        </pc:spChg>
        <pc:spChg chg="mod">
          <ac:chgData name="FAY8 (S) Pte Ltd" userId="d65901b3-953b-4c21-94f2-e79148bdab42" providerId="ADAL" clId="{D3D82850-D429-4FEA-9512-E8F379F16F20}" dt="2022-10-06T08:48:50.911" v="133" actId="14100"/>
          <ac:spMkLst>
            <pc:docMk/>
            <pc:sldMk cId="3202790147" sldId="261"/>
            <ac:spMk id="32" creationId="{D020E67B-E3A2-49F6-BB5E-EB01A719C39A}"/>
          </ac:spMkLst>
        </pc:spChg>
        <pc:spChg chg="mod">
          <ac:chgData name="FAY8 (S) Pte Ltd" userId="d65901b3-953b-4c21-94f2-e79148bdab42" providerId="ADAL" clId="{D3D82850-D429-4FEA-9512-E8F379F16F20}" dt="2022-10-06T09:30:31.322" v="327" actId="1076"/>
          <ac:spMkLst>
            <pc:docMk/>
            <pc:sldMk cId="3202790147" sldId="261"/>
            <ac:spMk id="34" creationId="{4FBA991D-CE99-4D67-9067-8ABB90E2B484}"/>
          </ac:spMkLst>
        </pc:spChg>
        <pc:spChg chg="add mod">
          <ac:chgData name="FAY8 (S) Pte Ltd" userId="d65901b3-953b-4c21-94f2-e79148bdab42" providerId="ADAL" clId="{D3D82850-D429-4FEA-9512-E8F379F16F20}" dt="2022-10-06T08:52:08.859" v="185" actId="14100"/>
          <ac:spMkLst>
            <pc:docMk/>
            <pc:sldMk cId="3202790147" sldId="261"/>
            <ac:spMk id="43" creationId="{F2120D89-B6B5-4BD2-888E-E19202B95E44}"/>
          </ac:spMkLst>
        </pc:spChg>
        <pc:spChg chg="add mod">
          <ac:chgData name="FAY8 (S) Pte Ltd" userId="d65901b3-953b-4c21-94f2-e79148bdab42" providerId="ADAL" clId="{D3D82850-D429-4FEA-9512-E8F379F16F20}" dt="2022-10-06T08:52:11.644" v="186" actId="14100"/>
          <ac:spMkLst>
            <pc:docMk/>
            <pc:sldMk cId="3202790147" sldId="261"/>
            <ac:spMk id="44" creationId="{A3BC3F46-A2FA-40FD-A62E-5A6EFBB17ADF}"/>
          </ac:spMkLst>
        </pc:spChg>
        <pc:spChg chg="add mod">
          <ac:chgData name="FAY8 (S) Pte Ltd" userId="d65901b3-953b-4c21-94f2-e79148bdab42" providerId="ADAL" clId="{D3D82850-D429-4FEA-9512-E8F379F16F20}" dt="2022-10-06T09:01:47.382" v="235" actId="1076"/>
          <ac:spMkLst>
            <pc:docMk/>
            <pc:sldMk cId="3202790147" sldId="261"/>
            <ac:spMk id="49" creationId="{7960E3B0-2E5A-4CA6-B969-0A4780FEFFD5}"/>
          </ac:spMkLst>
        </pc:spChg>
        <pc:spChg chg="add mod">
          <ac:chgData name="FAY8 (S) Pte Ltd" userId="d65901b3-953b-4c21-94f2-e79148bdab42" providerId="ADAL" clId="{D3D82850-D429-4FEA-9512-E8F379F16F20}" dt="2022-10-06T09:01:59.336" v="238" actId="1076"/>
          <ac:spMkLst>
            <pc:docMk/>
            <pc:sldMk cId="3202790147" sldId="261"/>
            <ac:spMk id="50" creationId="{F4ABC8AF-9D0E-469F-A86A-2B0070358DB5}"/>
          </ac:spMkLst>
        </pc:spChg>
        <pc:spChg chg="add mod">
          <ac:chgData name="FAY8 (S) Pte Ltd" userId="d65901b3-953b-4c21-94f2-e79148bdab42" providerId="ADAL" clId="{D3D82850-D429-4FEA-9512-E8F379F16F20}" dt="2022-10-06T09:30:55.830" v="329" actId="1076"/>
          <ac:spMkLst>
            <pc:docMk/>
            <pc:sldMk cId="3202790147" sldId="261"/>
            <ac:spMk id="60" creationId="{8B337344-005E-4878-9332-8D73FFA3B9AD}"/>
          </ac:spMkLst>
        </pc:spChg>
        <pc:grpChg chg="mod">
          <ac:chgData name="FAY8 (S) Pte Ltd" userId="d65901b3-953b-4c21-94f2-e79148bdab42" providerId="ADAL" clId="{D3D82850-D429-4FEA-9512-E8F379F16F20}" dt="2022-10-06T08:50:05.053" v="141" actId="1076"/>
          <ac:grpSpMkLst>
            <pc:docMk/>
            <pc:sldMk cId="3202790147" sldId="261"/>
            <ac:grpSpMk id="12" creationId="{2F48B6DF-10D1-4089-B3D2-7DB807E7D131}"/>
          </ac:grpSpMkLst>
        </pc:grpChg>
        <pc:grpChg chg="mod">
          <ac:chgData name="FAY8 (S) Pte Ltd" userId="d65901b3-953b-4c21-94f2-e79148bdab42" providerId="ADAL" clId="{D3D82850-D429-4FEA-9512-E8F379F16F20}" dt="2022-10-06T08:48:10.320" v="125" actId="1076"/>
          <ac:grpSpMkLst>
            <pc:docMk/>
            <pc:sldMk cId="3202790147" sldId="261"/>
            <ac:grpSpMk id="19" creationId="{F4EE91B2-6658-40B2-8B1E-EC7B531ED1AE}"/>
          </ac:grpSpMkLst>
        </pc:grpChg>
        <pc:grpChg chg="mod">
          <ac:chgData name="FAY8 (S) Pte Ltd" userId="d65901b3-953b-4c21-94f2-e79148bdab42" providerId="ADAL" clId="{D3D82850-D429-4FEA-9512-E8F379F16F20}" dt="2022-10-06T08:46:55.085" v="114" actId="1076"/>
          <ac:grpSpMkLst>
            <pc:docMk/>
            <pc:sldMk cId="3202790147" sldId="261"/>
            <ac:grpSpMk id="27" creationId="{ABD35D72-F306-41C7-851B-C7C976A5CE62}"/>
          </ac:grpSpMkLst>
        </pc:grpChg>
        <pc:grpChg chg="add mod ord">
          <ac:chgData name="FAY8 (S) Pte Ltd" userId="d65901b3-953b-4c21-94f2-e79148bdab42" providerId="ADAL" clId="{D3D82850-D429-4FEA-9512-E8F379F16F20}" dt="2022-10-06T08:49:19.632" v="136" actId="167"/>
          <ac:grpSpMkLst>
            <pc:docMk/>
            <pc:sldMk cId="3202790147" sldId="261"/>
            <ac:grpSpMk id="36" creationId="{23A7E280-7038-4F6A-875A-5C53A997D6D6}"/>
          </ac:grpSpMkLst>
        </pc:grpChg>
        <pc:picChg chg="add mod">
          <ac:chgData name="FAY8 (S) Pte Ltd" userId="d65901b3-953b-4c21-94f2-e79148bdab42" providerId="ADAL" clId="{D3D82850-D429-4FEA-9512-E8F379F16F20}" dt="2022-10-06T08:49:24.791" v="137" actId="1076"/>
          <ac:picMkLst>
            <pc:docMk/>
            <pc:sldMk cId="3202790147" sldId="261"/>
            <ac:picMk id="3" creationId="{B383B472-8861-4E97-9B2B-83562D1A2C3F}"/>
          </ac:picMkLst>
        </pc:picChg>
        <pc:picChg chg="mod">
          <ac:chgData name="FAY8 (S) Pte Ltd" userId="d65901b3-953b-4c21-94f2-e79148bdab42" providerId="ADAL" clId="{D3D82850-D429-4FEA-9512-E8F379F16F20}" dt="2022-10-06T09:31:02.839" v="330" actId="1076"/>
          <ac:picMkLst>
            <pc:docMk/>
            <pc:sldMk cId="3202790147" sldId="261"/>
            <ac:picMk id="7" creationId="{1D6DA668-B516-4740-93B8-A3B6ED272BE3}"/>
          </ac:picMkLst>
        </pc:picChg>
        <pc:picChg chg="add del mod">
          <ac:chgData name="FAY8 (S) Pte Ltd" userId="d65901b3-953b-4c21-94f2-e79148bdab42" providerId="ADAL" clId="{D3D82850-D429-4FEA-9512-E8F379F16F20}" dt="2022-10-06T08:43:53.008" v="87" actId="478"/>
          <ac:picMkLst>
            <pc:docMk/>
            <pc:sldMk cId="3202790147" sldId="261"/>
            <ac:picMk id="8" creationId="{96F2C99E-BDC9-4E40-A993-8EDBF0559C38}"/>
          </ac:picMkLst>
        </pc:picChg>
        <pc:picChg chg="del mod">
          <ac:chgData name="FAY8 (S) Pte Ltd" userId="d65901b3-953b-4c21-94f2-e79148bdab42" providerId="ADAL" clId="{D3D82850-D429-4FEA-9512-E8F379F16F20}" dt="2022-10-06T09:30:27.377" v="325" actId="478"/>
          <ac:picMkLst>
            <pc:docMk/>
            <pc:sldMk cId="3202790147" sldId="261"/>
            <ac:picMk id="14" creationId="{4BAD0588-A1C8-4F94-80C1-D3060A3B6144}"/>
          </ac:picMkLst>
        </pc:picChg>
        <pc:picChg chg="add del mod">
          <ac:chgData name="FAY8 (S) Pte Ltd" userId="d65901b3-953b-4c21-94f2-e79148bdab42" providerId="ADAL" clId="{D3D82850-D429-4FEA-9512-E8F379F16F20}" dt="2022-10-06T09:30:26.512" v="324" actId="478"/>
          <ac:picMkLst>
            <pc:docMk/>
            <pc:sldMk cId="3202790147" sldId="261"/>
            <ac:picMk id="16" creationId="{3F8DF639-2165-454B-AA50-3840401C7CAB}"/>
          </ac:picMkLst>
        </pc:picChg>
        <pc:picChg chg="add mod">
          <ac:chgData name="FAY8 (S) Pte Ltd" userId="d65901b3-953b-4c21-94f2-e79148bdab42" providerId="ADAL" clId="{D3D82850-D429-4FEA-9512-E8F379F16F20}" dt="2022-10-06T08:48:10.320" v="125" actId="1076"/>
          <ac:picMkLst>
            <pc:docMk/>
            <pc:sldMk cId="3202790147" sldId="261"/>
            <ac:picMk id="35" creationId="{8868EC6D-2D03-4B35-94E8-A656BE1DE59A}"/>
          </ac:picMkLst>
        </pc:picChg>
        <pc:picChg chg="add mod">
          <ac:chgData name="FAY8 (S) Pte Ltd" userId="d65901b3-953b-4c21-94f2-e79148bdab42" providerId="ADAL" clId="{D3D82850-D429-4FEA-9512-E8F379F16F20}" dt="2022-10-06T09:01:09.202" v="206" actId="1076"/>
          <ac:picMkLst>
            <pc:docMk/>
            <pc:sldMk cId="3202790147" sldId="261"/>
            <ac:picMk id="40" creationId="{C7EF7401-1F24-4776-8D23-F3CC0DBC6B9D}"/>
          </ac:picMkLst>
        </pc:picChg>
        <pc:picChg chg="add mod">
          <ac:chgData name="FAY8 (S) Pte Ltd" userId="d65901b3-953b-4c21-94f2-e79148bdab42" providerId="ADAL" clId="{D3D82850-D429-4FEA-9512-E8F379F16F20}" dt="2022-10-06T08:50:14.377" v="143" actId="1076"/>
          <ac:picMkLst>
            <pc:docMk/>
            <pc:sldMk cId="3202790147" sldId="261"/>
            <ac:picMk id="42" creationId="{0D8642FC-B16D-4015-A15F-5FC097DE8C5D}"/>
          </ac:picMkLst>
        </pc:picChg>
        <pc:picChg chg="add mod">
          <ac:chgData name="FAY8 (S) Pte Ltd" userId="d65901b3-953b-4c21-94f2-e79148bdab42" providerId="ADAL" clId="{D3D82850-D429-4FEA-9512-E8F379F16F20}" dt="2022-10-06T09:00:18.560" v="202" actId="14100"/>
          <ac:picMkLst>
            <pc:docMk/>
            <pc:sldMk cId="3202790147" sldId="261"/>
            <ac:picMk id="45" creationId="{881DB2C9-B623-47CE-9B2D-7F6A8FADB082}"/>
          </ac:picMkLst>
        </pc:picChg>
        <pc:picChg chg="add mod">
          <ac:chgData name="FAY8 (S) Pte Ltd" userId="d65901b3-953b-4c21-94f2-e79148bdab42" providerId="ADAL" clId="{D3D82850-D429-4FEA-9512-E8F379F16F20}" dt="2022-10-06T09:01:18.262" v="207" actId="14100"/>
          <ac:picMkLst>
            <pc:docMk/>
            <pc:sldMk cId="3202790147" sldId="261"/>
            <ac:picMk id="47" creationId="{54F9CF98-7F39-4E94-908D-7129870D84CC}"/>
          </ac:picMkLst>
        </pc:picChg>
        <pc:picChg chg="del">
          <ac:chgData name="FAY8 (S) Pte Ltd" userId="d65901b3-953b-4c21-94f2-e79148bdab42" providerId="ADAL" clId="{D3D82850-D429-4FEA-9512-E8F379F16F20}" dt="2022-10-06T08:40:01.946" v="69" actId="478"/>
          <ac:picMkLst>
            <pc:docMk/>
            <pc:sldMk cId="3202790147" sldId="261"/>
            <ac:picMk id="48" creationId="{EBF39E61-5C01-4881-981A-296E5989C3A5}"/>
          </ac:picMkLst>
        </pc:picChg>
        <pc:picChg chg="add mod">
          <ac:chgData name="FAY8 (S) Pte Ltd" userId="d65901b3-953b-4c21-94f2-e79148bdab42" providerId="ADAL" clId="{D3D82850-D429-4FEA-9512-E8F379F16F20}" dt="2022-10-06T09:30:47.772" v="328" actId="1076"/>
          <ac:picMkLst>
            <pc:docMk/>
            <pc:sldMk cId="3202790147" sldId="261"/>
            <ac:picMk id="52" creationId="{20D4A844-B5C0-4652-84B6-51DEC9731754}"/>
          </ac:picMkLst>
        </pc:picChg>
        <pc:picChg chg="add mod">
          <ac:chgData name="FAY8 (S) Pte Ltd" userId="d65901b3-953b-4c21-94f2-e79148bdab42" providerId="ADAL" clId="{D3D82850-D429-4FEA-9512-E8F379F16F20}" dt="2022-10-06T09:30:47.772" v="328" actId="1076"/>
          <ac:picMkLst>
            <pc:docMk/>
            <pc:sldMk cId="3202790147" sldId="261"/>
            <ac:picMk id="53" creationId="{BF84D756-85B7-4295-9899-49FFDC254686}"/>
          </ac:picMkLst>
        </pc:picChg>
        <pc:picChg chg="add mod ord">
          <ac:chgData name="FAY8 (S) Pte Ltd" userId="d65901b3-953b-4c21-94f2-e79148bdab42" providerId="ADAL" clId="{D3D82850-D429-4FEA-9512-E8F379F16F20}" dt="2022-10-06T09:30:47.772" v="328" actId="1076"/>
          <ac:picMkLst>
            <pc:docMk/>
            <pc:sldMk cId="3202790147" sldId="261"/>
            <ac:picMk id="55" creationId="{8ABC1D8F-F981-4C55-90E1-F822BBC95CBE}"/>
          </ac:picMkLst>
        </pc:picChg>
        <pc:picChg chg="add mod">
          <ac:chgData name="FAY8 (S) Pte Ltd" userId="d65901b3-953b-4c21-94f2-e79148bdab42" providerId="ADAL" clId="{D3D82850-D429-4FEA-9512-E8F379F16F20}" dt="2022-10-06T09:30:47.772" v="328" actId="1076"/>
          <ac:picMkLst>
            <pc:docMk/>
            <pc:sldMk cId="3202790147" sldId="261"/>
            <ac:picMk id="56" creationId="{97028883-E43E-457A-8BC5-9B080E9027DA}"/>
          </ac:picMkLst>
        </pc:picChg>
        <pc:picChg chg="add mod ord">
          <ac:chgData name="FAY8 (S) Pte Ltd" userId="d65901b3-953b-4c21-94f2-e79148bdab42" providerId="ADAL" clId="{D3D82850-D429-4FEA-9512-E8F379F16F20}" dt="2022-10-06T09:30:47.772" v="328" actId="1076"/>
          <ac:picMkLst>
            <pc:docMk/>
            <pc:sldMk cId="3202790147" sldId="261"/>
            <ac:picMk id="57" creationId="{16553287-C039-409B-8212-7FC2AAD01A29}"/>
          </ac:picMkLst>
        </pc:picChg>
        <pc:picChg chg="add mod ord">
          <ac:chgData name="FAY8 (S) Pte Ltd" userId="d65901b3-953b-4c21-94f2-e79148bdab42" providerId="ADAL" clId="{D3D82850-D429-4FEA-9512-E8F379F16F20}" dt="2022-10-06T09:30:47.772" v="328" actId="1076"/>
          <ac:picMkLst>
            <pc:docMk/>
            <pc:sldMk cId="3202790147" sldId="261"/>
            <ac:picMk id="59" creationId="{BF7A1508-B0B1-498B-B56E-F059BC2BE830}"/>
          </ac:picMkLst>
        </pc:picChg>
        <pc:cxnChg chg="mod">
          <ac:chgData name="FAY8 (S) Pte Ltd" userId="d65901b3-953b-4c21-94f2-e79148bdab42" providerId="ADAL" clId="{D3D82850-D429-4FEA-9512-E8F379F16F20}" dt="2022-10-06T08:42:33.970" v="82" actId="1076"/>
          <ac:cxnSpMkLst>
            <pc:docMk/>
            <pc:sldMk cId="3202790147" sldId="261"/>
            <ac:cxnSpMk id="17" creationId="{5C1125EF-6A8E-4177-99E5-F59CB8A3D5B0}"/>
          </ac:cxnSpMkLst>
        </pc:cxnChg>
        <pc:cxnChg chg="mod">
          <ac:chgData name="FAY8 (S) Pte Ltd" userId="d65901b3-953b-4c21-94f2-e79148bdab42" providerId="ADAL" clId="{D3D82850-D429-4FEA-9512-E8F379F16F20}" dt="2022-10-06T08:48:10.320" v="125" actId="1076"/>
          <ac:cxnSpMkLst>
            <pc:docMk/>
            <pc:sldMk cId="3202790147" sldId="261"/>
            <ac:cxnSpMk id="25" creationId="{DDDC7230-D34D-4451-9C87-71F0E2793BAC}"/>
          </ac:cxnSpMkLst>
        </pc:cxnChg>
        <pc:cxnChg chg="mod">
          <ac:chgData name="FAY8 (S) Pte Ltd" userId="d65901b3-953b-4c21-94f2-e79148bdab42" providerId="ADAL" clId="{D3D82850-D429-4FEA-9512-E8F379F16F20}" dt="2022-10-06T08:50:26.435" v="144" actId="1076"/>
          <ac:cxnSpMkLst>
            <pc:docMk/>
            <pc:sldMk cId="3202790147" sldId="261"/>
            <ac:cxnSpMk id="33" creationId="{6726430D-949D-4EC8-8981-5240D3E34B84}"/>
          </ac:cxnSpMkLst>
        </pc:cxnChg>
      </pc:sldChg>
      <pc:sldChg chg="modSp">
        <pc:chgData name="FAY8 (S) Pte Ltd" userId="d65901b3-953b-4c21-94f2-e79148bdab42" providerId="ADAL" clId="{D3D82850-D429-4FEA-9512-E8F379F16F20}" dt="2022-10-06T10:09:22.626" v="502" actId="20577"/>
        <pc:sldMkLst>
          <pc:docMk/>
          <pc:sldMk cId="3618526531" sldId="265"/>
        </pc:sldMkLst>
        <pc:spChg chg="mod">
          <ac:chgData name="FAY8 (S) Pte Ltd" userId="d65901b3-953b-4c21-94f2-e79148bdab42" providerId="ADAL" clId="{D3D82850-D429-4FEA-9512-E8F379F16F20}" dt="2022-10-06T10:09:22.626" v="502" actId="20577"/>
          <ac:spMkLst>
            <pc:docMk/>
            <pc:sldMk cId="3618526531" sldId="265"/>
            <ac:spMk id="62" creationId="{31B1D5DA-ABFE-412D-A9A5-1E50349427F0}"/>
          </ac:spMkLst>
        </pc:spChg>
      </pc:sldChg>
      <pc:sldChg chg="addSp modSp">
        <pc:chgData name="FAY8 (S) Pte Ltd" userId="d65901b3-953b-4c21-94f2-e79148bdab42" providerId="ADAL" clId="{D3D82850-D429-4FEA-9512-E8F379F16F20}" dt="2022-10-06T10:10:35.684" v="513" actId="1076"/>
        <pc:sldMkLst>
          <pc:docMk/>
          <pc:sldMk cId="1875225062" sldId="269"/>
        </pc:sldMkLst>
        <pc:spChg chg="add mod">
          <ac:chgData name="FAY8 (S) Pte Ltd" userId="d65901b3-953b-4c21-94f2-e79148bdab42" providerId="ADAL" clId="{D3D82850-D429-4FEA-9512-E8F379F16F20}" dt="2022-10-06T10:10:35.684" v="513" actId="1076"/>
          <ac:spMkLst>
            <pc:docMk/>
            <pc:sldMk cId="1875225062" sldId="269"/>
            <ac:spMk id="3" creationId="{86CBE3F3-9E1B-45B4-B0DE-137C88058798}"/>
          </ac:spMkLst>
        </pc:spChg>
      </pc:sldChg>
      <pc:sldChg chg="addSp delSp modSp">
        <pc:chgData name="FAY8 (S) Pte Ltd" userId="d65901b3-953b-4c21-94f2-e79148bdab42" providerId="ADAL" clId="{D3D82850-D429-4FEA-9512-E8F379F16F20}" dt="2022-10-06T10:11:12.396" v="517" actId="1076"/>
        <pc:sldMkLst>
          <pc:docMk/>
          <pc:sldMk cId="628082825" sldId="276"/>
        </pc:sldMkLst>
        <pc:picChg chg="del">
          <ac:chgData name="FAY8 (S) Pte Ltd" userId="d65901b3-953b-4c21-94f2-e79148bdab42" providerId="ADAL" clId="{D3D82850-D429-4FEA-9512-E8F379F16F20}" dt="2022-10-06T10:11:08.493" v="516" actId="478"/>
          <ac:picMkLst>
            <pc:docMk/>
            <pc:sldMk cId="628082825" sldId="276"/>
            <ac:picMk id="2" creationId="{00000000-0000-0000-0000-000000000000}"/>
          </ac:picMkLst>
        </pc:picChg>
        <pc:picChg chg="add mod">
          <ac:chgData name="FAY8 (S) Pte Ltd" userId="d65901b3-953b-4c21-94f2-e79148bdab42" providerId="ADAL" clId="{D3D82850-D429-4FEA-9512-E8F379F16F20}" dt="2022-10-06T10:11:12.396" v="517" actId="1076"/>
          <ac:picMkLst>
            <pc:docMk/>
            <pc:sldMk cId="628082825" sldId="276"/>
            <ac:picMk id="14" creationId="{DA610940-1665-4561-B1A9-73845A44A736}"/>
          </ac:picMkLst>
        </pc:picChg>
      </pc:sldChg>
      <pc:sldChg chg="modSp">
        <pc:chgData name="FAY8 (S) Pte Ltd" userId="d65901b3-953b-4c21-94f2-e79148bdab42" providerId="ADAL" clId="{D3D82850-D429-4FEA-9512-E8F379F16F20}" dt="2022-10-06T08:31:03.319" v="60" actId="207"/>
        <pc:sldMkLst>
          <pc:docMk/>
          <pc:sldMk cId="1090986715" sldId="277"/>
        </pc:sldMkLst>
        <pc:spChg chg="mod">
          <ac:chgData name="FAY8 (S) Pte Ltd" userId="d65901b3-953b-4c21-94f2-e79148bdab42" providerId="ADAL" clId="{D3D82850-D429-4FEA-9512-E8F379F16F20}" dt="2022-10-06T08:31:01.113" v="59" actId="207"/>
          <ac:spMkLst>
            <pc:docMk/>
            <pc:sldMk cId="1090986715" sldId="277"/>
            <ac:spMk id="9" creationId="{FCA3E6E5-1572-4D55-8105-A625A8CE3479}"/>
          </ac:spMkLst>
        </pc:spChg>
        <pc:spChg chg="mod">
          <ac:chgData name="FAY8 (S) Pte Ltd" userId="d65901b3-953b-4c21-94f2-e79148bdab42" providerId="ADAL" clId="{D3D82850-D429-4FEA-9512-E8F379F16F20}" dt="2022-10-06T08:31:03.319" v="60" actId="207"/>
          <ac:spMkLst>
            <pc:docMk/>
            <pc:sldMk cId="1090986715" sldId="277"/>
            <ac:spMk id="13" creationId="{7050CAF7-7AB0-4E3E-A808-9924333407F0}"/>
          </ac:spMkLst>
        </pc:spChg>
      </pc:sldChg>
      <pc:sldChg chg="addSp delSp modSp">
        <pc:chgData name="FAY8 (S) Pte Ltd" userId="d65901b3-953b-4c21-94f2-e79148bdab42" providerId="ADAL" clId="{D3D82850-D429-4FEA-9512-E8F379F16F20}" dt="2022-10-06T10:08:51.135" v="493" actId="20577"/>
        <pc:sldMkLst>
          <pc:docMk/>
          <pc:sldMk cId="3014947252" sldId="278"/>
        </pc:sldMkLst>
        <pc:spChg chg="add mod">
          <ac:chgData name="FAY8 (S) Pte Ltd" userId="d65901b3-953b-4c21-94f2-e79148bdab42" providerId="ADAL" clId="{D3D82850-D429-4FEA-9512-E8F379F16F20}" dt="2022-10-06T09:42:04.630" v="455" actId="1076"/>
          <ac:spMkLst>
            <pc:docMk/>
            <pc:sldMk cId="3014947252" sldId="278"/>
            <ac:spMk id="3" creationId="{9050BB62-8CD8-4D37-B031-EF1EB79E92F5}"/>
          </ac:spMkLst>
        </pc:spChg>
        <pc:spChg chg="add mod">
          <ac:chgData name="FAY8 (S) Pte Ltd" userId="d65901b3-953b-4c21-94f2-e79148bdab42" providerId="ADAL" clId="{D3D82850-D429-4FEA-9512-E8F379F16F20}" dt="2022-10-06T09:42:04.630" v="455" actId="1076"/>
          <ac:spMkLst>
            <pc:docMk/>
            <pc:sldMk cId="3014947252" sldId="278"/>
            <ac:spMk id="6" creationId="{1AFD40CF-BE7C-49AF-87EF-262D0EFA71A5}"/>
          </ac:spMkLst>
        </pc:spChg>
        <pc:spChg chg="add mod">
          <ac:chgData name="FAY8 (S) Pte Ltd" userId="d65901b3-953b-4c21-94f2-e79148bdab42" providerId="ADAL" clId="{D3D82850-D429-4FEA-9512-E8F379F16F20}" dt="2022-10-06T09:42:04.630" v="455" actId="1076"/>
          <ac:spMkLst>
            <pc:docMk/>
            <pc:sldMk cId="3014947252" sldId="278"/>
            <ac:spMk id="7" creationId="{692FD4E4-7D3A-4058-8D91-229735A079FA}"/>
          </ac:spMkLst>
        </pc:spChg>
        <pc:spChg chg="add mod">
          <ac:chgData name="FAY8 (S) Pte Ltd" userId="d65901b3-953b-4c21-94f2-e79148bdab42" providerId="ADAL" clId="{D3D82850-D429-4FEA-9512-E8F379F16F20}" dt="2022-10-06T09:42:04.630" v="455" actId="1076"/>
          <ac:spMkLst>
            <pc:docMk/>
            <pc:sldMk cId="3014947252" sldId="278"/>
            <ac:spMk id="8" creationId="{DAE986F0-8505-49A9-9ACC-9F26FC9DCA8E}"/>
          </ac:spMkLst>
        </pc:spChg>
        <pc:spChg chg="add mod">
          <ac:chgData name="FAY8 (S) Pte Ltd" userId="d65901b3-953b-4c21-94f2-e79148bdab42" providerId="ADAL" clId="{D3D82850-D429-4FEA-9512-E8F379F16F20}" dt="2022-10-06T09:42:04.630" v="455" actId="1076"/>
          <ac:spMkLst>
            <pc:docMk/>
            <pc:sldMk cId="3014947252" sldId="278"/>
            <ac:spMk id="22" creationId="{AEE5AF6F-31AC-48A7-BC0A-BCF68596CD25}"/>
          </ac:spMkLst>
        </pc:spChg>
        <pc:spChg chg="add mod">
          <ac:chgData name="FAY8 (S) Pte Ltd" userId="d65901b3-953b-4c21-94f2-e79148bdab42" providerId="ADAL" clId="{D3D82850-D429-4FEA-9512-E8F379F16F20}" dt="2022-10-06T09:42:04.630" v="455" actId="1076"/>
          <ac:spMkLst>
            <pc:docMk/>
            <pc:sldMk cId="3014947252" sldId="278"/>
            <ac:spMk id="26" creationId="{0C026046-E731-4B0D-B938-CA097916F6E0}"/>
          </ac:spMkLst>
        </pc:spChg>
        <pc:spChg chg="add mod">
          <ac:chgData name="FAY8 (S) Pte Ltd" userId="d65901b3-953b-4c21-94f2-e79148bdab42" providerId="ADAL" clId="{D3D82850-D429-4FEA-9512-E8F379F16F20}" dt="2022-10-06T09:42:04.630" v="455" actId="1076"/>
          <ac:spMkLst>
            <pc:docMk/>
            <pc:sldMk cId="3014947252" sldId="278"/>
            <ac:spMk id="28" creationId="{4F3C0AE0-9CE1-4BE9-BFE8-CCDB41729323}"/>
          </ac:spMkLst>
        </pc:spChg>
        <pc:spChg chg="add mod">
          <ac:chgData name="FAY8 (S) Pte Ltd" userId="d65901b3-953b-4c21-94f2-e79148bdab42" providerId="ADAL" clId="{D3D82850-D429-4FEA-9512-E8F379F16F20}" dt="2022-10-06T09:42:25.677" v="466" actId="20577"/>
          <ac:spMkLst>
            <pc:docMk/>
            <pc:sldMk cId="3014947252" sldId="278"/>
            <ac:spMk id="30" creationId="{78E303B1-6B8A-437B-8697-0A33146F81F3}"/>
          </ac:spMkLst>
        </pc:spChg>
        <pc:spChg chg="add mod">
          <ac:chgData name="FAY8 (S) Pte Ltd" userId="d65901b3-953b-4c21-94f2-e79148bdab42" providerId="ADAL" clId="{D3D82850-D429-4FEA-9512-E8F379F16F20}" dt="2022-10-06T09:43:27.232" v="474" actId="403"/>
          <ac:spMkLst>
            <pc:docMk/>
            <pc:sldMk cId="3014947252" sldId="278"/>
            <ac:spMk id="31" creationId="{B2BB0DA8-E9EF-4B86-86A0-D24ACFB5BA29}"/>
          </ac:spMkLst>
        </pc:spChg>
        <pc:spChg chg="add mod">
          <ac:chgData name="FAY8 (S) Pte Ltd" userId="d65901b3-953b-4c21-94f2-e79148bdab42" providerId="ADAL" clId="{D3D82850-D429-4FEA-9512-E8F379F16F20}" dt="2022-10-06T09:41:56.820" v="454" actId="1076"/>
          <ac:spMkLst>
            <pc:docMk/>
            <pc:sldMk cId="3014947252" sldId="278"/>
            <ac:spMk id="32" creationId="{4DC16477-8366-4EB4-B95F-9DABB4E49E66}"/>
          </ac:spMkLst>
        </pc:spChg>
        <pc:spChg chg="add mod">
          <ac:chgData name="FAY8 (S) Pte Ltd" userId="d65901b3-953b-4c21-94f2-e79148bdab42" providerId="ADAL" clId="{D3D82850-D429-4FEA-9512-E8F379F16F20}" dt="2022-10-06T09:44:10.185" v="480" actId="1076"/>
          <ac:spMkLst>
            <pc:docMk/>
            <pc:sldMk cId="3014947252" sldId="278"/>
            <ac:spMk id="33" creationId="{CF72A90F-AB26-4404-8E6A-A971591C7CD8}"/>
          </ac:spMkLst>
        </pc:spChg>
        <pc:spChg chg="add mod">
          <ac:chgData name="FAY8 (S) Pte Ltd" userId="d65901b3-953b-4c21-94f2-e79148bdab42" providerId="ADAL" clId="{D3D82850-D429-4FEA-9512-E8F379F16F20}" dt="2022-10-06T09:41:56.820" v="454" actId="1076"/>
          <ac:spMkLst>
            <pc:docMk/>
            <pc:sldMk cId="3014947252" sldId="278"/>
            <ac:spMk id="34" creationId="{0C839EFB-ADC9-4A8D-9ED5-CFA334E994FA}"/>
          </ac:spMkLst>
        </pc:spChg>
        <pc:spChg chg="mod">
          <ac:chgData name="FAY8 (S) Pte Ltd" userId="d65901b3-953b-4c21-94f2-e79148bdab42" providerId="ADAL" clId="{D3D82850-D429-4FEA-9512-E8F379F16F20}" dt="2022-10-06T09:42:11.582" v="456" actId="1076"/>
          <ac:spMkLst>
            <pc:docMk/>
            <pc:sldMk cId="3014947252" sldId="278"/>
            <ac:spMk id="39" creationId="{E822E590-EDC1-4449-B7C4-BE07C394A2C4}"/>
          </ac:spMkLst>
        </pc:spChg>
        <pc:spChg chg="mod">
          <ac:chgData name="FAY8 (S) Pte Ltd" userId="d65901b3-953b-4c21-94f2-e79148bdab42" providerId="ADAL" clId="{D3D82850-D429-4FEA-9512-E8F379F16F20}" dt="2022-10-06T09:42:11.582" v="456" actId="1076"/>
          <ac:spMkLst>
            <pc:docMk/>
            <pc:sldMk cId="3014947252" sldId="278"/>
            <ac:spMk id="40" creationId="{2C96CD81-091F-4F96-A861-470958B55BD3}"/>
          </ac:spMkLst>
        </pc:spChg>
        <pc:spChg chg="mod">
          <ac:chgData name="FAY8 (S) Pte Ltd" userId="d65901b3-953b-4c21-94f2-e79148bdab42" providerId="ADAL" clId="{D3D82850-D429-4FEA-9512-E8F379F16F20}" dt="2022-10-06T10:08:51.135" v="493" actId="20577"/>
          <ac:spMkLst>
            <pc:docMk/>
            <pc:sldMk cId="3014947252" sldId="278"/>
            <ac:spMk id="42" creationId="{B5336C44-38A9-4CE5-A7F9-04394DE73344}"/>
          </ac:spMkLst>
        </pc:spChg>
        <pc:spChg chg="add mod">
          <ac:chgData name="FAY8 (S) Pte Ltd" userId="d65901b3-953b-4c21-94f2-e79148bdab42" providerId="ADAL" clId="{D3D82850-D429-4FEA-9512-E8F379F16F20}" dt="2022-10-06T09:44:32.102" v="481"/>
          <ac:spMkLst>
            <pc:docMk/>
            <pc:sldMk cId="3014947252" sldId="278"/>
            <ac:spMk id="43" creationId="{515E7ADE-876D-4341-9346-CC2F42B3B7CB}"/>
          </ac:spMkLst>
        </pc:spChg>
        <pc:spChg chg="add mod">
          <ac:chgData name="FAY8 (S) Pte Ltd" userId="d65901b3-953b-4c21-94f2-e79148bdab42" providerId="ADAL" clId="{D3D82850-D429-4FEA-9512-E8F379F16F20}" dt="2022-10-06T09:41:56.820" v="454" actId="1076"/>
          <ac:spMkLst>
            <pc:docMk/>
            <pc:sldMk cId="3014947252" sldId="278"/>
            <ac:spMk id="44" creationId="{3ECABE55-C4E3-49FC-A0E7-7E0605CC49E0}"/>
          </ac:spMkLst>
        </pc:spChg>
        <pc:grpChg chg="mod">
          <ac:chgData name="FAY8 (S) Pte Ltd" userId="d65901b3-953b-4c21-94f2-e79148bdab42" providerId="ADAL" clId="{D3D82850-D429-4FEA-9512-E8F379F16F20}" dt="2022-10-06T09:42:11.582" v="456" actId="1076"/>
          <ac:grpSpMkLst>
            <pc:docMk/>
            <pc:sldMk cId="3014947252" sldId="278"/>
            <ac:grpSpMk id="35" creationId="{8DB5EA07-F186-4DE1-A752-23B1C8EB15D5}"/>
          </ac:grpSpMkLst>
        </pc:grpChg>
        <pc:picChg chg="add del mod">
          <ac:chgData name="FAY8 (S) Pte Ltd" userId="d65901b3-953b-4c21-94f2-e79148bdab42" providerId="ADAL" clId="{D3D82850-D429-4FEA-9512-E8F379F16F20}" dt="2022-10-06T09:45:06.171" v="486" actId="478"/>
          <ac:picMkLst>
            <pc:docMk/>
            <pc:sldMk cId="3014947252" sldId="278"/>
            <ac:picMk id="21" creationId="{831F7017-D92A-4B77-BE26-463E5612FB16}"/>
          </ac:picMkLst>
        </pc:picChg>
        <pc:picChg chg="add del mod">
          <ac:chgData name="FAY8 (S) Pte Ltd" userId="d65901b3-953b-4c21-94f2-e79148bdab42" providerId="ADAL" clId="{D3D82850-D429-4FEA-9512-E8F379F16F20}" dt="2022-10-06T09:44:57.363" v="484" actId="478"/>
          <ac:picMkLst>
            <pc:docMk/>
            <pc:sldMk cId="3014947252" sldId="278"/>
            <ac:picMk id="29" creationId="{3B293349-6065-4326-8AC3-85888A1C7B8F}"/>
          </ac:picMkLst>
        </pc:picChg>
        <pc:picChg chg="add mod">
          <ac:chgData name="FAY8 (S) Pte Ltd" userId="d65901b3-953b-4c21-94f2-e79148bdab42" providerId="ADAL" clId="{D3D82850-D429-4FEA-9512-E8F379F16F20}" dt="2022-10-06T09:45:01.638" v="485" actId="1076"/>
          <ac:picMkLst>
            <pc:docMk/>
            <pc:sldMk cId="3014947252" sldId="278"/>
            <ac:picMk id="45" creationId="{C4CF8E35-E9A3-4650-99B8-A05A91BF87E1}"/>
          </ac:picMkLst>
        </pc:picChg>
        <pc:picChg chg="add mod">
          <ac:chgData name="FAY8 (S) Pte Ltd" userId="d65901b3-953b-4c21-94f2-e79148bdab42" providerId="ADAL" clId="{D3D82850-D429-4FEA-9512-E8F379F16F20}" dt="2022-10-06T09:45:19.045" v="488" actId="1076"/>
          <ac:picMkLst>
            <pc:docMk/>
            <pc:sldMk cId="3014947252" sldId="278"/>
            <ac:picMk id="46" creationId="{CB94DEC5-98BD-43C8-854E-F80FE32462CE}"/>
          </ac:picMkLst>
        </pc:picChg>
        <pc:picChg chg="mod">
          <ac:chgData name="FAY8 (S) Pte Ltd" userId="d65901b3-953b-4c21-94f2-e79148bdab42" providerId="ADAL" clId="{D3D82850-D429-4FEA-9512-E8F379F16F20}" dt="2022-10-06T09:42:11.582" v="456" actId="1076"/>
          <ac:picMkLst>
            <pc:docMk/>
            <pc:sldMk cId="3014947252" sldId="278"/>
            <ac:picMk id="49" creationId="{6F863F18-BFC0-4603-92D3-33EC2D35EBAD}"/>
          </ac:picMkLst>
        </pc:picChg>
        <pc:cxnChg chg="mod">
          <ac:chgData name="FAY8 (S) Pte Ltd" userId="d65901b3-953b-4c21-94f2-e79148bdab42" providerId="ADAL" clId="{D3D82850-D429-4FEA-9512-E8F379F16F20}" dt="2022-10-06T09:42:11.582" v="456" actId="1076"/>
          <ac:cxnSpMkLst>
            <pc:docMk/>
            <pc:sldMk cId="3014947252" sldId="278"/>
            <ac:cxnSpMk id="41" creationId="{D31B8E06-9E4C-43EC-BACF-24083731353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895BC-A8C1-4260-ACA3-2C1DC4A56322}"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0F3B6-DD17-49E7-84F9-73C1604C45A4}" type="slidenum">
              <a:rPr lang="en-US" smtClean="0"/>
              <a:t>‹#›</a:t>
            </a:fld>
            <a:endParaRPr lang="en-US"/>
          </a:p>
        </p:txBody>
      </p:sp>
    </p:spTree>
    <p:extLst>
      <p:ext uri="{BB962C8B-B14F-4D97-AF65-F5344CB8AC3E}">
        <p14:creationId xmlns:p14="http://schemas.microsoft.com/office/powerpoint/2010/main" val="301271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1</a:t>
            </a:fld>
            <a:endParaRPr lang="en-US"/>
          </a:p>
        </p:txBody>
      </p:sp>
    </p:spTree>
    <p:extLst>
      <p:ext uri="{BB962C8B-B14F-4D97-AF65-F5344CB8AC3E}">
        <p14:creationId xmlns:p14="http://schemas.microsoft.com/office/powerpoint/2010/main" val="2306502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10</a:t>
            </a:fld>
            <a:endParaRPr lang="en-US"/>
          </a:p>
        </p:txBody>
      </p:sp>
    </p:spTree>
    <p:extLst>
      <p:ext uri="{BB962C8B-B14F-4D97-AF65-F5344CB8AC3E}">
        <p14:creationId xmlns:p14="http://schemas.microsoft.com/office/powerpoint/2010/main" val="111272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11</a:t>
            </a:fld>
            <a:endParaRPr lang="en-US"/>
          </a:p>
        </p:txBody>
      </p:sp>
    </p:spTree>
    <p:extLst>
      <p:ext uri="{BB962C8B-B14F-4D97-AF65-F5344CB8AC3E}">
        <p14:creationId xmlns:p14="http://schemas.microsoft.com/office/powerpoint/2010/main" val="177845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2</a:t>
            </a:fld>
            <a:endParaRPr lang="en-US"/>
          </a:p>
        </p:txBody>
      </p:sp>
    </p:spTree>
    <p:extLst>
      <p:ext uri="{BB962C8B-B14F-4D97-AF65-F5344CB8AC3E}">
        <p14:creationId xmlns:p14="http://schemas.microsoft.com/office/powerpoint/2010/main" val="258233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3</a:t>
            </a:fld>
            <a:endParaRPr lang="en-US"/>
          </a:p>
        </p:txBody>
      </p:sp>
    </p:spTree>
    <p:extLst>
      <p:ext uri="{BB962C8B-B14F-4D97-AF65-F5344CB8AC3E}">
        <p14:creationId xmlns:p14="http://schemas.microsoft.com/office/powerpoint/2010/main" val="12524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4</a:t>
            </a:fld>
            <a:endParaRPr lang="en-US"/>
          </a:p>
        </p:txBody>
      </p:sp>
    </p:spTree>
    <p:extLst>
      <p:ext uri="{BB962C8B-B14F-4D97-AF65-F5344CB8AC3E}">
        <p14:creationId xmlns:p14="http://schemas.microsoft.com/office/powerpoint/2010/main" val="90553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5</a:t>
            </a:fld>
            <a:endParaRPr lang="en-US"/>
          </a:p>
        </p:txBody>
      </p:sp>
    </p:spTree>
    <p:extLst>
      <p:ext uri="{BB962C8B-B14F-4D97-AF65-F5344CB8AC3E}">
        <p14:creationId xmlns:p14="http://schemas.microsoft.com/office/powerpoint/2010/main" val="241874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6</a:t>
            </a:fld>
            <a:endParaRPr lang="en-US"/>
          </a:p>
        </p:txBody>
      </p:sp>
    </p:spTree>
    <p:extLst>
      <p:ext uri="{BB962C8B-B14F-4D97-AF65-F5344CB8AC3E}">
        <p14:creationId xmlns:p14="http://schemas.microsoft.com/office/powerpoint/2010/main" val="3708079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7</a:t>
            </a:fld>
            <a:endParaRPr lang="en-US"/>
          </a:p>
        </p:txBody>
      </p:sp>
    </p:spTree>
    <p:extLst>
      <p:ext uri="{BB962C8B-B14F-4D97-AF65-F5344CB8AC3E}">
        <p14:creationId xmlns:p14="http://schemas.microsoft.com/office/powerpoint/2010/main" val="367273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8</a:t>
            </a:fld>
            <a:endParaRPr lang="en-US"/>
          </a:p>
        </p:txBody>
      </p:sp>
    </p:spTree>
    <p:extLst>
      <p:ext uri="{BB962C8B-B14F-4D97-AF65-F5344CB8AC3E}">
        <p14:creationId xmlns:p14="http://schemas.microsoft.com/office/powerpoint/2010/main" val="244189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C620F3B6-DD17-49E7-84F9-73C1604C45A4}" type="slidenum">
              <a:rPr lang="en-US" smtClean="0"/>
              <a:t>9</a:t>
            </a:fld>
            <a:endParaRPr lang="en-US"/>
          </a:p>
        </p:txBody>
      </p:sp>
    </p:spTree>
    <p:extLst>
      <p:ext uri="{BB962C8B-B14F-4D97-AF65-F5344CB8AC3E}">
        <p14:creationId xmlns:p14="http://schemas.microsoft.com/office/powerpoint/2010/main" val="3016361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52D3D5-CE41-44F6-A5B8-5401E12CB540}"/>
              </a:ext>
            </a:extLst>
          </p:cNvPr>
          <p:cNvSpPr txBox="1"/>
          <p:nvPr userDrawn="1"/>
        </p:nvSpPr>
        <p:spPr>
          <a:xfrm>
            <a:off x="9770533" y="473593"/>
            <a:ext cx="1449846" cy="235962"/>
          </a:xfrm>
          <a:prstGeom prst="rect">
            <a:avLst/>
          </a:prstGeom>
          <a:noFill/>
        </p:spPr>
        <p:txBody>
          <a:bodyPr wrap="square" lIns="91440" rIns="9144" rtlCol="0" anchor="ctr" anchorCtr="0">
            <a:spAutoFit/>
          </a:bodyPr>
          <a:lstStyle/>
          <a:p>
            <a:pPr marR="0" algn="l" rtl="0"/>
            <a:r>
              <a:rPr lang="en-US" sz="1400" b="0" i="0" u="none" strike="noStrike" baseline="30000">
                <a:solidFill>
                  <a:srgbClr val="4C4C4E"/>
                </a:solidFill>
                <a:latin typeface="Montserrat Light" panose="00000400000000000000" pitchFamily="50" charset="0"/>
                <a:cs typeface="Adobe Arabic" panose="02040503050201020203" pitchFamily="18" charset="-78"/>
              </a:rPr>
              <a:t>FuYoH Whitepaper</a:t>
            </a:r>
            <a:endParaRPr lang="en-US" sz="1400" b="0" i="0" u="none" strike="noStrike" baseline="30000" dirty="0">
              <a:solidFill>
                <a:srgbClr val="4C4C4E"/>
              </a:solidFill>
              <a:latin typeface="Montserrat Light" panose="00000400000000000000" pitchFamily="50" charset="0"/>
              <a:cs typeface="Adobe Arabic" panose="02040503050201020203" pitchFamily="18" charset="-78"/>
            </a:endParaRPr>
          </a:p>
        </p:txBody>
      </p:sp>
      <p:cxnSp>
        <p:nvCxnSpPr>
          <p:cNvPr id="9" name="Straight Connector 8">
            <a:extLst>
              <a:ext uri="{FF2B5EF4-FFF2-40B4-BE49-F238E27FC236}">
                <a16:creationId xmlns:a16="http://schemas.microsoft.com/office/drawing/2014/main" id="{FEDADE6C-29F4-47A6-BD8E-350959F322ED}"/>
              </a:ext>
            </a:extLst>
          </p:cNvPr>
          <p:cNvCxnSpPr/>
          <p:nvPr userDrawn="1"/>
        </p:nvCxnSpPr>
        <p:spPr>
          <a:xfrm>
            <a:off x="11235690" y="482867"/>
            <a:ext cx="0" cy="12192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E50640-218C-4638-AB49-C7A01F382639}"/>
              </a:ext>
            </a:extLst>
          </p:cNvPr>
          <p:cNvSpPr txBox="1"/>
          <p:nvPr userDrawn="1"/>
        </p:nvSpPr>
        <p:spPr>
          <a:xfrm>
            <a:off x="11251002" y="413022"/>
            <a:ext cx="369570" cy="261610"/>
          </a:xfrm>
          <a:prstGeom prst="rect">
            <a:avLst/>
          </a:prstGeom>
          <a:noFill/>
        </p:spPr>
        <p:txBody>
          <a:bodyPr wrap="square" rtlCol="0">
            <a:spAutoFit/>
          </a:bodyPr>
          <a:lstStyle/>
          <a:p>
            <a:fld id="{879117FF-5EF3-49A6-944C-ADD4A15B1B61}" type="slidenum">
              <a:rPr lang="en-US" sz="1100" smtClean="0">
                <a:solidFill>
                  <a:schemeClr val="tx1">
                    <a:lumMod val="65000"/>
                    <a:lumOff val="35000"/>
                  </a:schemeClr>
                </a:solidFill>
                <a:latin typeface="Montserrat Light" panose="00000400000000000000" pitchFamily="50" charset="0"/>
              </a:rPr>
              <a:t>‹#›</a:t>
            </a:fld>
            <a:endParaRPr lang="en-US">
              <a:solidFill>
                <a:schemeClr val="tx1">
                  <a:lumMod val="65000"/>
                  <a:lumOff val="35000"/>
                </a:schemeClr>
              </a:solidFill>
              <a:latin typeface="Montserrat Light" panose="00000400000000000000" pitchFamily="50" charset="0"/>
            </a:endParaRPr>
          </a:p>
        </p:txBody>
      </p:sp>
      <p:pic>
        <p:nvPicPr>
          <p:cNvPr id="3" name="Graphic 2">
            <a:extLst>
              <a:ext uri="{FF2B5EF4-FFF2-40B4-BE49-F238E27FC236}">
                <a16:creationId xmlns:a16="http://schemas.microsoft.com/office/drawing/2014/main" id="{24608F20-DA14-4653-8A88-41B902F40D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36981" y="365397"/>
            <a:ext cx="133350" cy="47625"/>
          </a:xfrm>
          <a:prstGeom prst="rect">
            <a:avLst/>
          </a:prstGeom>
        </p:spPr>
      </p:pic>
    </p:spTree>
    <p:extLst>
      <p:ext uri="{BB962C8B-B14F-4D97-AF65-F5344CB8AC3E}">
        <p14:creationId xmlns:p14="http://schemas.microsoft.com/office/powerpoint/2010/main" val="328973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DF969D-E71B-46BA-9E57-DEBC52CF4579}"/>
              </a:ext>
            </a:extLst>
          </p:cNvPr>
          <p:cNvSpPr>
            <a:spLocks noGrp="1"/>
          </p:cNvSpPr>
          <p:nvPr>
            <p:ph type="dt" sz="half" idx="10"/>
          </p:nvPr>
        </p:nvSpPr>
        <p:spPr/>
        <p:txBody>
          <a:bodyPr/>
          <a:lstStyle/>
          <a:p>
            <a:fld id="{B9B7CCAB-A191-41AF-BD2B-7EFEF331E70B}" type="datetimeFigureOut">
              <a:rPr lang="en-US" smtClean="0"/>
              <a:t>10/6/2022</a:t>
            </a:fld>
            <a:endParaRPr lang="en-US"/>
          </a:p>
        </p:txBody>
      </p:sp>
      <p:sp>
        <p:nvSpPr>
          <p:cNvPr id="4" name="Footer Placeholder 3">
            <a:extLst>
              <a:ext uri="{FF2B5EF4-FFF2-40B4-BE49-F238E27FC236}">
                <a16:creationId xmlns:a16="http://schemas.microsoft.com/office/drawing/2014/main" id="{6F75DB3A-C6D1-4DEC-8AFD-EAF4081785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CDF725-72D9-4667-990A-A4027698D172}"/>
              </a:ext>
            </a:extLst>
          </p:cNvPr>
          <p:cNvSpPr>
            <a:spLocks noGrp="1"/>
          </p:cNvSpPr>
          <p:nvPr>
            <p:ph type="sldNum" sz="quarter" idx="12"/>
          </p:nvPr>
        </p:nvSpPr>
        <p:spPr/>
        <p:txBody>
          <a:bodyPr/>
          <a:lstStyle/>
          <a:p>
            <a:fld id="{86900E64-9480-42AC-B4A0-F544331E9070}" type="slidenum">
              <a:rPr lang="en-US" smtClean="0"/>
              <a:t>‹#›</a:t>
            </a:fld>
            <a:endParaRPr lang="en-US"/>
          </a:p>
        </p:txBody>
      </p:sp>
    </p:spTree>
    <p:extLst>
      <p:ext uri="{BB962C8B-B14F-4D97-AF65-F5344CB8AC3E}">
        <p14:creationId xmlns:p14="http://schemas.microsoft.com/office/powerpoint/2010/main" val="379902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1EDA-6BB3-43DE-968D-0A8FEF782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DE6E5-DFD5-48D1-ABE2-238F09C4E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5C4A5-2853-4465-8AB4-80893AE155D8}"/>
              </a:ext>
            </a:extLst>
          </p:cNvPr>
          <p:cNvSpPr>
            <a:spLocks noGrp="1"/>
          </p:cNvSpPr>
          <p:nvPr>
            <p:ph type="dt" sz="half" idx="10"/>
          </p:nvPr>
        </p:nvSpPr>
        <p:spPr/>
        <p:txBody>
          <a:bodyPr/>
          <a:lstStyle/>
          <a:p>
            <a:fld id="{B9B7CCAB-A191-41AF-BD2B-7EFEF331E70B}" type="datetimeFigureOut">
              <a:rPr lang="en-US" smtClean="0"/>
              <a:t>10/6/2022</a:t>
            </a:fld>
            <a:endParaRPr lang="en-US"/>
          </a:p>
        </p:txBody>
      </p:sp>
      <p:sp>
        <p:nvSpPr>
          <p:cNvPr id="5" name="Footer Placeholder 4">
            <a:extLst>
              <a:ext uri="{FF2B5EF4-FFF2-40B4-BE49-F238E27FC236}">
                <a16:creationId xmlns:a16="http://schemas.microsoft.com/office/drawing/2014/main" id="{718562E5-B38B-4218-B356-CFC0EAE10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1A22C-8E7E-4F18-A663-6F051F472AA9}"/>
              </a:ext>
            </a:extLst>
          </p:cNvPr>
          <p:cNvSpPr>
            <a:spLocks noGrp="1"/>
          </p:cNvSpPr>
          <p:nvPr>
            <p:ph type="sldNum" sz="quarter" idx="12"/>
          </p:nvPr>
        </p:nvSpPr>
        <p:spPr/>
        <p:txBody>
          <a:bodyPr/>
          <a:lstStyle/>
          <a:p>
            <a:fld id="{86900E64-9480-42AC-B4A0-F544331E9070}" type="slidenum">
              <a:rPr lang="en-US" smtClean="0"/>
              <a:t>‹#›</a:t>
            </a:fld>
            <a:endParaRPr lang="en-US"/>
          </a:p>
        </p:txBody>
      </p:sp>
    </p:spTree>
    <p:extLst>
      <p:ext uri="{BB962C8B-B14F-4D97-AF65-F5344CB8AC3E}">
        <p14:creationId xmlns:p14="http://schemas.microsoft.com/office/powerpoint/2010/main" val="3657433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5A8F5-92C2-4BEE-BAE3-11EC79E5C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9FBD4-F71E-45AE-912F-F9ED75745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C6A5B-38D2-4A8F-A4F5-B9E9FC313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7CCAB-A191-41AF-BD2B-7EFEF331E70B}" type="datetimeFigureOut">
              <a:rPr lang="en-US" smtClean="0"/>
              <a:t>10/6/2022</a:t>
            </a:fld>
            <a:endParaRPr lang="en-US"/>
          </a:p>
        </p:txBody>
      </p:sp>
      <p:sp>
        <p:nvSpPr>
          <p:cNvPr id="5" name="Footer Placeholder 4">
            <a:extLst>
              <a:ext uri="{FF2B5EF4-FFF2-40B4-BE49-F238E27FC236}">
                <a16:creationId xmlns:a16="http://schemas.microsoft.com/office/drawing/2014/main" id="{A83C0964-C558-4DDE-BAB7-B88ACFCD3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99DD8-5761-4739-96D7-5E4781856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00E64-9480-42AC-B4A0-F544331E9070}" type="slidenum">
              <a:rPr lang="en-US" smtClean="0"/>
              <a:t>‹#›</a:t>
            </a:fld>
            <a:endParaRPr lang="en-US"/>
          </a:p>
        </p:txBody>
      </p:sp>
    </p:spTree>
    <p:extLst>
      <p:ext uri="{BB962C8B-B14F-4D97-AF65-F5344CB8AC3E}">
        <p14:creationId xmlns:p14="http://schemas.microsoft.com/office/powerpoint/2010/main" val="93207627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twitter.com/AsiaFuyoh" TargetMode="External"/><Relationship Id="rId13" Type="http://schemas.openxmlformats.org/officeDocument/2006/relationships/image" Target="../media/image31.png"/><Relationship Id="rId18" Type="http://schemas.openxmlformats.org/officeDocument/2006/relationships/image" Target="../media/image34.png"/><Relationship Id="rId3" Type="http://schemas.openxmlformats.org/officeDocument/2006/relationships/image" Target="../media/image3.jpg"/><Relationship Id="rId21"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hyperlink" Target="https://www.facebook.com/fuyohasia" TargetMode="External"/><Relationship Id="rId17" Type="http://schemas.openxmlformats.org/officeDocument/2006/relationships/hyperlink" Target="https://github.com/fuyohasia" TargetMode="External"/><Relationship Id="rId2" Type="http://schemas.openxmlformats.org/officeDocument/2006/relationships/notesSlide" Target="../notesSlides/notesSlide11.xml"/><Relationship Id="rId16" Type="http://schemas.openxmlformats.org/officeDocument/2006/relationships/image" Target="../media/image33.jpeg"/><Relationship Id="rId20" Type="http://schemas.openxmlformats.org/officeDocument/2006/relationships/hyperlink" Target="mailto:info@fuyoh.asia" TargetMode="External"/><Relationship Id="rId1" Type="http://schemas.openxmlformats.org/officeDocument/2006/relationships/slideLayout" Target="../slideLayouts/slideLayout3.xml"/><Relationship Id="rId6" Type="http://schemas.openxmlformats.org/officeDocument/2006/relationships/hyperlink" Target="https://t.me/fuyohasia" TargetMode="External"/><Relationship Id="rId11" Type="http://schemas.openxmlformats.org/officeDocument/2006/relationships/image" Target="../media/image30.png"/><Relationship Id="rId5" Type="http://schemas.openxmlformats.org/officeDocument/2006/relationships/image" Target="../media/image5.svg"/><Relationship Id="rId15" Type="http://schemas.openxmlformats.org/officeDocument/2006/relationships/image" Target="../media/image32.png"/><Relationship Id="rId10" Type="http://schemas.openxmlformats.org/officeDocument/2006/relationships/hyperlink" Target="https://discord.gg/Vzy4E3veMH" TargetMode="External"/><Relationship Id="rId19" Type="http://schemas.openxmlformats.org/officeDocument/2006/relationships/hyperlink" Target="https://www.fuyoh.asia/" TargetMode="External"/><Relationship Id="rId4" Type="http://schemas.openxmlformats.org/officeDocument/2006/relationships/image" Target="../media/image4.png"/><Relationship Id="rId9" Type="http://schemas.openxmlformats.org/officeDocument/2006/relationships/image" Target="../media/image29.png"/><Relationship Id="rId14" Type="http://schemas.openxmlformats.org/officeDocument/2006/relationships/hyperlink" Target="https://www.reddit.com/r/fuyohasi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22.png"/><Relationship Id="rId3" Type="http://schemas.openxmlformats.org/officeDocument/2006/relationships/image" Target="../media/image3.jpg"/><Relationship Id="rId7" Type="http://schemas.openxmlformats.org/officeDocument/2006/relationships/image" Target="../media/image9.png"/><Relationship Id="rId12"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4.png"/><Relationship Id="rId10"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3.jp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jp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6250F9B-721B-4AC5-960B-06741BF6F8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0930" y="-432926"/>
            <a:ext cx="4352925" cy="4314825"/>
          </a:xfrm>
          <a:prstGeom prst="rect">
            <a:avLst/>
          </a:prstGeom>
        </p:spPr>
      </p:pic>
      <p:cxnSp>
        <p:nvCxnSpPr>
          <p:cNvPr id="11" name="Straight Connector 10">
            <a:extLst>
              <a:ext uri="{FF2B5EF4-FFF2-40B4-BE49-F238E27FC236}">
                <a16:creationId xmlns:a16="http://schemas.microsoft.com/office/drawing/2014/main" id="{538CB2A3-7577-4407-B111-2C02E33C70FA}"/>
              </a:ext>
            </a:extLst>
          </p:cNvPr>
          <p:cNvCxnSpPr>
            <a:cxnSpLocks/>
          </p:cNvCxnSpPr>
          <p:nvPr/>
        </p:nvCxnSpPr>
        <p:spPr>
          <a:xfrm>
            <a:off x="7863547" y="2638344"/>
            <a:ext cx="23167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1853B2A8-EB36-4F57-9AAE-2354540F41FB}"/>
              </a:ext>
            </a:extLst>
          </p:cNvPr>
          <p:cNvSpPr/>
          <p:nvPr/>
        </p:nvSpPr>
        <p:spPr>
          <a:xfrm>
            <a:off x="2002600" y="1243564"/>
            <a:ext cx="2971670" cy="3621877"/>
          </a:xfrm>
          <a:custGeom>
            <a:avLst/>
            <a:gdLst>
              <a:gd name="connsiteX0" fmla="*/ 1015079 w 2577560"/>
              <a:gd name="connsiteY0" fmla="*/ 983551 h 3141535"/>
              <a:gd name="connsiteX1" fmla="*/ 418910 w 2577560"/>
              <a:gd name="connsiteY1" fmla="*/ 1555814 h 3141535"/>
              <a:gd name="connsiteX2" fmla="*/ 1000316 w 2577560"/>
              <a:gd name="connsiteY2" fmla="*/ 2149983 h 3141535"/>
              <a:gd name="connsiteX3" fmla="*/ 1584484 w 2577560"/>
              <a:gd name="connsiteY3" fmla="*/ 1566100 h 3141535"/>
              <a:gd name="connsiteX4" fmla="*/ 1015079 w 2577560"/>
              <a:gd name="connsiteY4" fmla="*/ 983551 h 3141535"/>
              <a:gd name="connsiteX5" fmla="*/ 2577560 w 2577560"/>
              <a:gd name="connsiteY5" fmla="*/ 1509332 h 3141535"/>
              <a:gd name="connsiteX6" fmla="*/ 2577560 w 2577560"/>
              <a:gd name="connsiteY6" fmla="*/ 1629823 h 3141535"/>
              <a:gd name="connsiteX7" fmla="*/ 2573084 w 2577560"/>
              <a:gd name="connsiteY7" fmla="*/ 1639919 h 3141535"/>
              <a:gd name="connsiteX8" fmla="*/ 2568797 w 2577560"/>
              <a:gd name="connsiteY8" fmla="*/ 1707642 h 3141535"/>
              <a:gd name="connsiteX9" fmla="*/ 2551938 w 2577560"/>
              <a:gd name="connsiteY9" fmla="*/ 1842040 h 3141535"/>
              <a:gd name="connsiteX10" fmla="*/ 2503361 w 2577560"/>
              <a:gd name="connsiteY10" fmla="*/ 2040922 h 3141535"/>
              <a:gd name="connsiteX11" fmla="*/ 2396109 w 2577560"/>
              <a:gd name="connsiteY11" fmla="*/ 2298002 h 3141535"/>
              <a:gd name="connsiteX12" fmla="*/ 2284000 w 2577560"/>
              <a:gd name="connsiteY12" fmla="*/ 2480406 h 3141535"/>
              <a:gd name="connsiteX13" fmla="*/ 2133505 w 2577560"/>
              <a:gd name="connsiteY13" fmla="*/ 2661190 h 3141535"/>
              <a:gd name="connsiteX14" fmla="*/ 1989392 w 2577560"/>
              <a:gd name="connsiteY14" fmla="*/ 2792254 h 3141535"/>
              <a:gd name="connsiteX15" fmla="*/ 1813179 w 2577560"/>
              <a:gd name="connsiteY15" fmla="*/ 2915507 h 3141535"/>
              <a:gd name="connsiteX16" fmla="*/ 1648492 w 2577560"/>
              <a:gd name="connsiteY16" fmla="*/ 3001709 h 3141535"/>
              <a:gd name="connsiteX17" fmla="*/ 1505045 w 2577560"/>
              <a:gd name="connsiteY17" fmla="*/ 3057906 h 3141535"/>
              <a:gd name="connsiteX18" fmla="*/ 1239107 w 2577560"/>
              <a:gd name="connsiteY18" fmla="*/ 3121533 h 3141535"/>
              <a:gd name="connsiteX19" fmla="*/ 1074992 w 2577560"/>
              <a:gd name="connsiteY19" fmla="*/ 3137059 h 3141535"/>
              <a:gd name="connsiteX20" fmla="*/ 1063752 w 2577560"/>
              <a:gd name="connsiteY20" fmla="*/ 3141535 h 3141535"/>
              <a:gd name="connsiteX21" fmla="*/ 945547 w 2577560"/>
              <a:gd name="connsiteY21" fmla="*/ 3141535 h 3141535"/>
              <a:gd name="connsiteX22" fmla="*/ 937736 w 2577560"/>
              <a:gd name="connsiteY22" fmla="*/ 3137059 h 3141535"/>
              <a:gd name="connsiteX23" fmla="*/ 801624 w 2577560"/>
              <a:gd name="connsiteY23" fmla="*/ 3125819 h 3141535"/>
              <a:gd name="connsiteX24" fmla="*/ 668179 w 2577560"/>
              <a:gd name="connsiteY24" fmla="*/ 3102959 h 3141535"/>
              <a:gd name="connsiteX25" fmla="*/ 339566 w 2577560"/>
              <a:gd name="connsiteY25" fmla="*/ 2991802 h 3141535"/>
              <a:gd name="connsiteX26" fmla="*/ 105251 w 2577560"/>
              <a:gd name="connsiteY26" fmla="*/ 2856548 h 3141535"/>
              <a:gd name="connsiteX27" fmla="*/ 4477 w 2577560"/>
              <a:gd name="connsiteY27" fmla="*/ 2709386 h 3141535"/>
              <a:gd name="connsiteX28" fmla="*/ 0 w 2577560"/>
              <a:gd name="connsiteY28" fmla="*/ 2705100 h 3141535"/>
              <a:gd name="connsiteX29" fmla="*/ 0 w 2577560"/>
              <a:gd name="connsiteY29" fmla="*/ 2630043 h 3141535"/>
              <a:gd name="connsiteX30" fmla="*/ 4667 w 2577560"/>
              <a:gd name="connsiteY30" fmla="*/ 2623471 h 3141535"/>
              <a:gd name="connsiteX31" fmla="*/ 70866 w 2577560"/>
              <a:gd name="connsiteY31" fmla="*/ 2503265 h 3141535"/>
              <a:gd name="connsiteX32" fmla="*/ 381095 w 2577560"/>
              <a:gd name="connsiteY32" fmla="*/ 2193227 h 3141535"/>
              <a:gd name="connsiteX33" fmla="*/ 411671 w 2577560"/>
              <a:gd name="connsiteY33" fmla="*/ 2164556 h 3141535"/>
              <a:gd name="connsiteX34" fmla="*/ 645986 w 2577560"/>
              <a:gd name="connsiteY34" fmla="*/ 2134648 h 3141535"/>
              <a:gd name="connsiteX35" fmla="*/ 730472 w 2577560"/>
              <a:gd name="connsiteY35" fmla="*/ 2178558 h 3141535"/>
              <a:gd name="connsiteX36" fmla="*/ 964216 w 2577560"/>
              <a:gd name="connsiteY36" fmla="*/ 2236375 h 3141535"/>
              <a:gd name="connsiteX37" fmla="*/ 1124426 w 2577560"/>
              <a:gd name="connsiteY37" fmla="*/ 2227136 h 3141535"/>
              <a:gd name="connsiteX38" fmla="*/ 1281875 w 2577560"/>
              <a:gd name="connsiteY38" fmla="*/ 2177606 h 3141535"/>
              <a:gd name="connsiteX39" fmla="*/ 1469231 w 2577560"/>
              <a:gd name="connsiteY39" fmla="*/ 2049971 h 3141535"/>
              <a:gd name="connsiteX40" fmla="*/ 1553242 w 2577560"/>
              <a:gd name="connsiteY40" fmla="*/ 1950720 h 3141535"/>
              <a:gd name="connsiteX41" fmla="*/ 1633157 w 2577560"/>
              <a:gd name="connsiteY41" fmla="*/ 1796034 h 3141535"/>
              <a:gd name="connsiteX42" fmla="*/ 1672304 w 2577560"/>
              <a:gd name="connsiteY42" fmla="*/ 1590294 h 3141535"/>
              <a:gd name="connsiteX43" fmla="*/ 1670780 w 2577560"/>
              <a:gd name="connsiteY43" fmla="*/ 1522381 h 3141535"/>
              <a:gd name="connsiteX44" fmla="*/ 1654969 w 2577560"/>
              <a:gd name="connsiteY44" fmla="*/ 1417511 h 3141535"/>
              <a:gd name="connsiteX45" fmla="*/ 1555718 w 2577560"/>
              <a:gd name="connsiteY45" fmla="*/ 1193959 h 3141535"/>
              <a:gd name="connsiteX46" fmla="*/ 1419987 w 2577560"/>
              <a:gd name="connsiteY46" fmla="*/ 1047274 h 3141535"/>
              <a:gd name="connsiteX47" fmla="*/ 1254252 w 2577560"/>
              <a:gd name="connsiteY47" fmla="*/ 950214 h 3141535"/>
              <a:gd name="connsiteX48" fmla="*/ 1046702 w 2577560"/>
              <a:gd name="connsiteY48" fmla="*/ 902970 h 3141535"/>
              <a:gd name="connsiteX49" fmla="*/ 893255 w 2577560"/>
              <a:gd name="connsiteY49" fmla="*/ 911162 h 3141535"/>
              <a:gd name="connsiteX50" fmla="*/ 665702 w 2577560"/>
              <a:gd name="connsiteY50" fmla="*/ 994315 h 3141535"/>
              <a:gd name="connsiteX51" fmla="*/ 572929 w 2577560"/>
              <a:gd name="connsiteY51" fmla="*/ 1025081 h 3141535"/>
              <a:gd name="connsiteX52" fmla="*/ 392240 w 2577560"/>
              <a:gd name="connsiteY52" fmla="*/ 957358 h 3141535"/>
              <a:gd name="connsiteX53" fmla="*/ 71152 w 2577560"/>
              <a:gd name="connsiteY53" fmla="*/ 635794 h 3141535"/>
              <a:gd name="connsiteX54" fmla="*/ 5048 w 2577560"/>
              <a:gd name="connsiteY54" fmla="*/ 515588 h 3141535"/>
              <a:gd name="connsiteX55" fmla="*/ 381 w 2577560"/>
              <a:gd name="connsiteY55" fmla="*/ 509016 h 3141535"/>
              <a:gd name="connsiteX56" fmla="*/ 381 w 2577560"/>
              <a:gd name="connsiteY56" fmla="*/ 436245 h 3141535"/>
              <a:gd name="connsiteX57" fmla="*/ 5144 w 2577560"/>
              <a:gd name="connsiteY57" fmla="*/ 428530 h 3141535"/>
              <a:gd name="connsiteX58" fmla="*/ 91440 w 2577560"/>
              <a:gd name="connsiteY58" fmla="*/ 293180 h 3141535"/>
              <a:gd name="connsiteX59" fmla="*/ 234696 w 2577560"/>
              <a:gd name="connsiteY59" fmla="*/ 201835 h 3141535"/>
              <a:gd name="connsiteX60" fmla="*/ 491681 w 2577560"/>
              <a:gd name="connsiteY60" fmla="*/ 85820 h 3141535"/>
              <a:gd name="connsiteX61" fmla="*/ 721328 w 2577560"/>
              <a:gd name="connsiteY61" fmla="*/ 25337 h 3141535"/>
              <a:gd name="connsiteX62" fmla="*/ 819626 w 2577560"/>
              <a:gd name="connsiteY62" fmla="*/ 11144 h 3141535"/>
              <a:gd name="connsiteX63" fmla="*/ 896112 w 2577560"/>
              <a:gd name="connsiteY63" fmla="*/ 4477 h 3141535"/>
              <a:gd name="connsiteX64" fmla="*/ 902780 w 2577560"/>
              <a:gd name="connsiteY64" fmla="*/ 0 h 3141535"/>
              <a:gd name="connsiteX65" fmla="*/ 1109567 w 2577560"/>
              <a:gd name="connsiteY65" fmla="*/ 0 h 3141535"/>
              <a:gd name="connsiteX66" fmla="*/ 1116235 w 2577560"/>
              <a:gd name="connsiteY66" fmla="*/ 4477 h 3141535"/>
              <a:gd name="connsiteX67" fmla="*/ 1143286 w 2577560"/>
              <a:gd name="connsiteY67" fmla="*/ 6477 h 3141535"/>
              <a:gd name="connsiteX68" fmla="*/ 1247585 w 2577560"/>
              <a:gd name="connsiteY68" fmla="*/ 18860 h 3141535"/>
              <a:gd name="connsiteX69" fmla="*/ 1403414 w 2577560"/>
              <a:gd name="connsiteY69" fmla="*/ 51721 h 3141535"/>
              <a:gd name="connsiteX70" fmla="*/ 1665351 w 2577560"/>
              <a:gd name="connsiteY70" fmla="*/ 146399 h 3141535"/>
              <a:gd name="connsiteX71" fmla="*/ 1909096 w 2577560"/>
              <a:gd name="connsiteY71" fmla="*/ 288322 h 3141535"/>
              <a:gd name="connsiteX72" fmla="*/ 2113407 w 2577560"/>
              <a:gd name="connsiteY72" fmla="*/ 460153 h 3141535"/>
              <a:gd name="connsiteX73" fmla="*/ 2188178 w 2577560"/>
              <a:gd name="connsiteY73" fmla="*/ 540734 h 3141535"/>
              <a:gd name="connsiteX74" fmla="*/ 2288477 w 2577560"/>
              <a:gd name="connsiteY74" fmla="*/ 667703 h 3141535"/>
              <a:gd name="connsiteX75" fmla="*/ 2428685 w 2577560"/>
              <a:gd name="connsiteY75" fmla="*/ 908495 h 3141535"/>
              <a:gd name="connsiteX76" fmla="*/ 2493455 w 2577560"/>
              <a:gd name="connsiteY76" fmla="*/ 1069372 h 3141535"/>
              <a:gd name="connsiteX77" fmla="*/ 2555748 w 2577560"/>
              <a:gd name="connsiteY77" fmla="*/ 1323023 h 3141535"/>
              <a:gd name="connsiteX78" fmla="*/ 2573370 w 2577560"/>
              <a:gd name="connsiteY78" fmla="*/ 1499425 h 3141535"/>
              <a:gd name="connsiteX79" fmla="*/ 2577560 w 2577560"/>
              <a:gd name="connsiteY79" fmla="*/ 1509332 h 314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77560" h="3141535">
                <a:moveTo>
                  <a:pt x="1015079" y="983551"/>
                </a:moveTo>
                <a:cubicBezTo>
                  <a:pt x="680371" y="977456"/>
                  <a:pt x="422815" y="1245965"/>
                  <a:pt x="418910" y="1555814"/>
                </a:cubicBezTo>
                <a:cubicBezTo>
                  <a:pt x="414623" y="1890903"/>
                  <a:pt x="679990" y="2148650"/>
                  <a:pt x="1000316" y="2149983"/>
                </a:cubicBezTo>
                <a:cubicBezTo>
                  <a:pt x="1324166" y="2151412"/>
                  <a:pt x="1586865" y="1887093"/>
                  <a:pt x="1584484" y="1566100"/>
                </a:cubicBezTo>
                <a:cubicBezTo>
                  <a:pt x="1587151" y="1245870"/>
                  <a:pt x="1323023" y="989171"/>
                  <a:pt x="1015079" y="983551"/>
                </a:cubicBezTo>
                <a:moveTo>
                  <a:pt x="2577560" y="1509332"/>
                </a:moveTo>
                <a:lnTo>
                  <a:pt x="2577560" y="1629823"/>
                </a:lnTo>
                <a:cubicBezTo>
                  <a:pt x="2571369" y="1631061"/>
                  <a:pt x="2573084" y="1636109"/>
                  <a:pt x="2573084" y="1639919"/>
                </a:cubicBezTo>
                <a:cubicBezTo>
                  <a:pt x="2573179" y="1662589"/>
                  <a:pt x="2570321" y="1685068"/>
                  <a:pt x="2568797" y="1707642"/>
                </a:cubicBezTo>
                <a:cubicBezTo>
                  <a:pt x="2565940" y="1752886"/>
                  <a:pt x="2559272" y="1797558"/>
                  <a:pt x="2551938" y="1842040"/>
                </a:cubicBezTo>
                <a:cubicBezTo>
                  <a:pt x="2540699" y="1909477"/>
                  <a:pt x="2524411" y="1975866"/>
                  <a:pt x="2503361" y="2040922"/>
                </a:cubicBezTo>
                <a:cubicBezTo>
                  <a:pt x="2474786" y="2129504"/>
                  <a:pt x="2440210" y="2215706"/>
                  <a:pt x="2396109" y="2298002"/>
                </a:cubicBezTo>
                <a:cubicBezTo>
                  <a:pt x="2362295" y="2361057"/>
                  <a:pt x="2325434" y="2422112"/>
                  <a:pt x="2284000" y="2480406"/>
                </a:cubicBezTo>
                <a:cubicBezTo>
                  <a:pt x="2238470" y="2544509"/>
                  <a:pt x="2188083" y="2604611"/>
                  <a:pt x="2133505" y="2661190"/>
                </a:cubicBezTo>
                <a:cubicBezTo>
                  <a:pt x="2088356" y="2707958"/>
                  <a:pt x="2040064" y="2751392"/>
                  <a:pt x="1989392" y="2792254"/>
                </a:cubicBezTo>
                <a:cubicBezTo>
                  <a:pt x="1933385" y="2837307"/>
                  <a:pt x="1874806" y="2878550"/>
                  <a:pt x="1813179" y="2915507"/>
                </a:cubicBezTo>
                <a:cubicBezTo>
                  <a:pt x="1759934" y="2947416"/>
                  <a:pt x="1705070" y="2976086"/>
                  <a:pt x="1648492" y="3001709"/>
                </a:cubicBezTo>
                <a:cubicBezTo>
                  <a:pt x="1601534" y="3022949"/>
                  <a:pt x="1553718" y="3041714"/>
                  <a:pt x="1505045" y="3057906"/>
                </a:cubicBezTo>
                <a:cubicBezTo>
                  <a:pt x="1418273" y="3086767"/>
                  <a:pt x="1329881" y="3109056"/>
                  <a:pt x="1239107" y="3121533"/>
                </a:cubicBezTo>
                <a:cubicBezTo>
                  <a:pt x="1184624" y="3129058"/>
                  <a:pt x="1130141" y="3136011"/>
                  <a:pt x="1074992" y="3137059"/>
                </a:cubicBezTo>
                <a:cubicBezTo>
                  <a:pt x="1070896" y="3137154"/>
                  <a:pt x="1065371" y="3134773"/>
                  <a:pt x="1063752" y="3141535"/>
                </a:cubicBezTo>
                <a:lnTo>
                  <a:pt x="945547" y="3141535"/>
                </a:lnTo>
                <a:cubicBezTo>
                  <a:pt x="944785" y="3136773"/>
                  <a:pt x="941165" y="3137059"/>
                  <a:pt x="937736" y="3137059"/>
                </a:cubicBezTo>
                <a:cubicBezTo>
                  <a:pt x="892112" y="3136773"/>
                  <a:pt x="846868" y="3131439"/>
                  <a:pt x="801624" y="3125819"/>
                </a:cubicBezTo>
                <a:cubicBezTo>
                  <a:pt x="756761" y="3120295"/>
                  <a:pt x="712375" y="3112675"/>
                  <a:pt x="668179" y="3102959"/>
                </a:cubicBezTo>
                <a:cubicBezTo>
                  <a:pt x="554546" y="3078194"/>
                  <a:pt x="445008" y="3041047"/>
                  <a:pt x="339566" y="2991802"/>
                </a:cubicBezTo>
                <a:cubicBezTo>
                  <a:pt x="257556" y="2953512"/>
                  <a:pt x="180023" y="2907506"/>
                  <a:pt x="105251" y="2856548"/>
                </a:cubicBezTo>
                <a:cubicBezTo>
                  <a:pt x="52388" y="2820543"/>
                  <a:pt x="16859" y="2773014"/>
                  <a:pt x="4477" y="2709386"/>
                </a:cubicBezTo>
                <a:cubicBezTo>
                  <a:pt x="4001" y="2706719"/>
                  <a:pt x="2572" y="2705481"/>
                  <a:pt x="0" y="2705100"/>
                </a:cubicBezTo>
                <a:lnTo>
                  <a:pt x="0" y="2630043"/>
                </a:lnTo>
                <a:cubicBezTo>
                  <a:pt x="4096" y="2629567"/>
                  <a:pt x="4001" y="2626519"/>
                  <a:pt x="4667" y="2623471"/>
                </a:cubicBezTo>
                <a:cubicBezTo>
                  <a:pt x="14097" y="2576513"/>
                  <a:pt x="36957" y="2537079"/>
                  <a:pt x="70866" y="2503265"/>
                </a:cubicBezTo>
                <a:cubicBezTo>
                  <a:pt x="174498" y="2400110"/>
                  <a:pt x="277654" y="2296573"/>
                  <a:pt x="381095" y="2193227"/>
                </a:cubicBezTo>
                <a:cubicBezTo>
                  <a:pt x="391001" y="2183321"/>
                  <a:pt x="401003" y="2173700"/>
                  <a:pt x="411671" y="2164556"/>
                </a:cubicBezTo>
                <a:cubicBezTo>
                  <a:pt x="473869" y="2111312"/>
                  <a:pt x="572643" y="2098643"/>
                  <a:pt x="645986" y="2134648"/>
                </a:cubicBezTo>
                <a:cubicBezTo>
                  <a:pt x="674465" y="2148650"/>
                  <a:pt x="701516" y="2165414"/>
                  <a:pt x="730472" y="2178558"/>
                </a:cubicBezTo>
                <a:cubicBezTo>
                  <a:pt x="804958" y="2212277"/>
                  <a:pt x="883063" y="2231327"/>
                  <a:pt x="964216" y="2236375"/>
                </a:cubicBezTo>
                <a:cubicBezTo>
                  <a:pt x="1017746" y="2239709"/>
                  <a:pt x="1071563" y="2237232"/>
                  <a:pt x="1124426" y="2227136"/>
                </a:cubicBezTo>
                <a:cubicBezTo>
                  <a:pt x="1178719" y="2216753"/>
                  <a:pt x="1231392" y="2200751"/>
                  <a:pt x="1281875" y="2177606"/>
                </a:cubicBezTo>
                <a:cubicBezTo>
                  <a:pt x="1351598" y="2145697"/>
                  <a:pt x="1413891" y="2102644"/>
                  <a:pt x="1469231" y="2049971"/>
                </a:cubicBezTo>
                <a:cubicBezTo>
                  <a:pt x="1500759" y="2019967"/>
                  <a:pt x="1528572" y="1986629"/>
                  <a:pt x="1553242" y="1950720"/>
                </a:cubicBezTo>
                <a:cubicBezTo>
                  <a:pt x="1586389" y="1902524"/>
                  <a:pt x="1613154" y="1851279"/>
                  <a:pt x="1633157" y="1796034"/>
                </a:cubicBezTo>
                <a:cubicBezTo>
                  <a:pt x="1657350" y="1729359"/>
                  <a:pt x="1670114" y="1660874"/>
                  <a:pt x="1672304" y="1590294"/>
                </a:cubicBezTo>
                <a:cubicBezTo>
                  <a:pt x="1672971" y="1567720"/>
                  <a:pt x="1672400" y="1545050"/>
                  <a:pt x="1670780" y="1522381"/>
                </a:cubicBezTo>
                <a:cubicBezTo>
                  <a:pt x="1668304" y="1486853"/>
                  <a:pt x="1663256" y="1451896"/>
                  <a:pt x="1654969" y="1417511"/>
                </a:cubicBezTo>
                <a:cubicBezTo>
                  <a:pt x="1635633" y="1336929"/>
                  <a:pt x="1602581" y="1262444"/>
                  <a:pt x="1555718" y="1193959"/>
                </a:cubicBezTo>
                <a:cubicBezTo>
                  <a:pt x="1517618" y="1138333"/>
                  <a:pt x="1472375" y="1089374"/>
                  <a:pt x="1419987" y="1047274"/>
                </a:cubicBezTo>
                <a:cubicBezTo>
                  <a:pt x="1369600" y="1006888"/>
                  <a:pt x="1314260" y="974408"/>
                  <a:pt x="1254252" y="950214"/>
                </a:cubicBezTo>
                <a:cubicBezTo>
                  <a:pt x="1187577" y="923354"/>
                  <a:pt x="1118330" y="906685"/>
                  <a:pt x="1046702" y="902970"/>
                </a:cubicBezTo>
                <a:cubicBezTo>
                  <a:pt x="995458" y="900303"/>
                  <a:pt x="944213" y="901922"/>
                  <a:pt x="893255" y="911162"/>
                </a:cubicBezTo>
                <a:cubicBezTo>
                  <a:pt x="812483" y="925735"/>
                  <a:pt x="736378" y="952310"/>
                  <a:pt x="665702" y="994315"/>
                </a:cubicBezTo>
                <a:cubicBezTo>
                  <a:pt x="637032" y="1011365"/>
                  <a:pt x="606171" y="1022699"/>
                  <a:pt x="572929" y="1025081"/>
                </a:cubicBezTo>
                <a:cubicBezTo>
                  <a:pt x="502539" y="1030034"/>
                  <a:pt x="442150" y="1007174"/>
                  <a:pt x="392240" y="957358"/>
                </a:cubicBezTo>
                <a:cubicBezTo>
                  <a:pt x="285464" y="850106"/>
                  <a:pt x="178594" y="742664"/>
                  <a:pt x="71152" y="635794"/>
                </a:cubicBezTo>
                <a:cubicBezTo>
                  <a:pt x="37243" y="601980"/>
                  <a:pt x="14478" y="562642"/>
                  <a:pt x="5048" y="515588"/>
                </a:cubicBezTo>
                <a:cubicBezTo>
                  <a:pt x="4381" y="512445"/>
                  <a:pt x="4477" y="509492"/>
                  <a:pt x="381" y="509016"/>
                </a:cubicBezTo>
                <a:lnTo>
                  <a:pt x="381" y="436245"/>
                </a:lnTo>
                <a:cubicBezTo>
                  <a:pt x="5239" y="435674"/>
                  <a:pt x="4381" y="431768"/>
                  <a:pt x="5144" y="428530"/>
                </a:cubicBezTo>
                <a:cubicBezTo>
                  <a:pt x="17335" y="372809"/>
                  <a:pt x="44958" y="326708"/>
                  <a:pt x="91440" y="293180"/>
                </a:cubicBezTo>
                <a:cubicBezTo>
                  <a:pt x="137350" y="260033"/>
                  <a:pt x="185261" y="229648"/>
                  <a:pt x="234696" y="201835"/>
                </a:cubicBezTo>
                <a:cubicBezTo>
                  <a:pt x="316897" y="155543"/>
                  <a:pt x="402431" y="116681"/>
                  <a:pt x="491681" y="85820"/>
                </a:cubicBezTo>
                <a:cubicBezTo>
                  <a:pt x="566738" y="59817"/>
                  <a:pt x="643223" y="39719"/>
                  <a:pt x="721328" y="25337"/>
                </a:cubicBezTo>
                <a:cubicBezTo>
                  <a:pt x="753904" y="19336"/>
                  <a:pt x="786670" y="14478"/>
                  <a:pt x="819626" y="11144"/>
                </a:cubicBezTo>
                <a:cubicBezTo>
                  <a:pt x="845058" y="8573"/>
                  <a:pt x="870395" y="4572"/>
                  <a:pt x="896112" y="4477"/>
                </a:cubicBezTo>
                <a:cubicBezTo>
                  <a:pt x="899351" y="4477"/>
                  <a:pt x="902208" y="3905"/>
                  <a:pt x="902780" y="0"/>
                </a:cubicBezTo>
                <a:lnTo>
                  <a:pt x="1109567" y="0"/>
                </a:lnTo>
                <a:cubicBezTo>
                  <a:pt x="1110139" y="4001"/>
                  <a:pt x="1112996" y="4572"/>
                  <a:pt x="1116235" y="4477"/>
                </a:cubicBezTo>
                <a:cubicBezTo>
                  <a:pt x="1125284" y="4286"/>
                  <a:pt x="1134332" y="6096"/>
                  <a:pt x="1143286" y="6477"/>
                </a:cubicBezTo>
                <a:cubicBezTo>
                  <a:pt x="1178433" y="7906"/>
                  <a:pt x="1213009" y="13621"/>
                  <a:pt x="1247585" y="18860"/>
                </a:cubicBezTo>
                <a:cubicBezTo>
                  <a:pt x="1300163" y="26861"/>
                  <a:pt x="1351979" y="38291"/>
                  <a:pt x="1403414" y="51721"/>
                </a:cubicBezTo>
                <a:cubicBezTo>
                  <a:pt x="1493711" y="75248"/>
                  <a:pt x="1580960" y="106966"/>
                  <a:pt x="1665351" y="146399"/>
                </a:cubicBezTo>
                <a:cubicBezTo>
                  <a:pt x="1750790" y="186309"/>
                  <a:pt x="1832134" y="233648"/>
                  <a:pt x="1909096" y="288322"/>
                </a:cubicBezTo>
                <a:cubicBezTo>
                  <a:pt x="1981962" y="339947"/>
                  <a:pt x="2049780" y="397574"/>
                  <a:pt x="2113407" y="460153"/>
                </a:cubicBezTo>
                <a:cubicBezTo>
                  <a:pt x="2139506" y="485775"/>
                  <a:pt x="2163890" y="513207"/>
                  <a:pt x="2188178" y="540734"/>
                </a:cubicBezTo>
                <a:cubicBezTo>
                  <a:pt x="2223897" y="581311"/>
                  <a:pt x="2257520" y="623507"/>
                  <a:pt x="2288477" y="667703"/>
                </a:cubicBezTo>
                <a:cubicBezTo>
                  <a:pt x="2341912" y="743998"/>
                  <a:pt x="2389346" y="823913"/>
                  <a:pt x="2428685" y="908495"/>
                </a:cubicBezTo>
                <a:cubicBezTo>
                  <a:pt x="2453069" y="960977"/>
                  <a:pt x="2474976" y="1014603"/>
                  <a:pt x="2493455" y="1069372"/>
                </a:cubicBezTo>
                <a:cubicBezTo>
                  <a:pt x="2521363" y="1152049"/>
                  <a:pt x="2542699" y="1236536"/>
                  <a:pt x="2555748" y="1323023"/>
                </a:cubicBezTo>
                <a:cubicBezTo>
                  <a:pt x="2564606" y="1381601"/>
                  <a:pt x="2571845" y="1440180"/>
                  <a:pt x="2573370" y="1499425"/>
                </a:cubicBezTo>
                <a:cubicBezTo>
                  <a:pt x="2573179" y="1503045"/>
                  <a:pt x="2571464" y="1507998"/>
                  <a:pt x="2577560" y="1509332"/>
                </a:cubicBezTo>
              </a:path>
            </a:pathLst>
          </a:custGeom>
          <a:solidFill>
            <a:srgbClr val="E6E7E8"/>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382FBE6-5AB2-42EA-BF5A-C4144DC8507C}"/>
              </a:ext>
            </a:extLst>
          </p:cNvPr>
          <p:cNvSpPr/>
          <p:nvPr/>
        </p:nvSpPr>
        <p:spPr>
          <a:xfrm>
            <a:off x="1736302" y="2351197"/>
            <a:ext cx="466910" cy="1342695"/>
          </a:xfrm>
          <a:custGeom>
            <a:avLst/>
            <a:gdLst>
              <a:gd name="connsiteX0" fmla="*/ 0 w 404987"/>
              <a:gd name="connsiteY0" fmla="*/ 584600 h 1164624"/>
              <a:gd name="connsiteX1" fmla="*/ 13049 w 404987"/>
              <a:gd name="connsiteY1" fmla="*/ 423342 h 1164624"/>
              <a:gd name="connsiteX2" fmla="*/ 49911 w 404987"/>
              <a:gd name="connsiteY2" fmla="*/ 277514 h 1164624"/>
              <a:gd name="connsiteX3" fmla="*/ 175451 w 404987"/>
              <a:gd name="connsiteY3" fmla="*/ 33198 h 1164624"/>
              <a:gd name="connsiteX4" fmla="*/ 294608 w 404987"/>
              <a:gd name="connsiteY4" fmla="*/ 23577 h 1164624"/>
              <a:gd name="connsiteX5" fmla="*/ 378524 w 404987"/>
              <a:gd name="connsiteY5" fmla="*/ 108350 h 1164624"/>
              <a:gd name="connsiteX6" fmla="*/ 388049 w 404987"/>
              <a:gd name="connsiteY6" fmla="*/ 207410 h 1164624"/>
              <a:gd name="connsiteX7" fmla="*/ 309753 w 404987"/>
              <a:gd name="connsiteY7" fmla="*/ 363049 h 1164624"/>
              <a:gd name="connsiteX8" fmla="*/ 276987 w 404987"/>
              <a:gd name="connsiteY8" fmla="*/ 511924 h 1164624"/>
              <a:gd name="connsiteX9" fmla="*/ 275368 w 404987"/>
              <a:gd name="connsiteY9" fmla="*/ 630701 h 1164624"/>
              <a:gd name="connsiteX10" fmla="*/ 293561 w 404987"/>
              <a:gd name="connsiteY10" fmla="*/ 740238 h 1164624"/>
              <a:gd name="connsiteX11" fmla="*/ 393573 w 404987"/>
              <a:gd name="connsiteY11" fmla="*/ 959790 h 1164624"/>
              <a:gd name="connsiteX12" fmla="*/ 384143 w 404987"/>
              <a:gd name="connsiteY12" fmla="*/ 1054183 h 1164624"/>
              <a:gd name="connsiteX13" fmla="*/ 295751 w 404987"/>
              <a:gd name="connsiteY13" fmla="*/ 1140860 h 1164624"/>
              <a:gd name="connsiteX14" fmla="*/ 179261 w 404987"/>
              <a:gd name="connsiteY14" fmla="*/ 1130478 h 1164624"/>
              <a:gd name="connsiteX15" fmla="*/ 26480 w 404987"/>
              <a:gd name="connsiteY15" fmla="*/ 801199 h 1164624"/>
              <a:gd name="connsiteX16" fmla="*/ 4096 w 404987"/>
              <a:gd name="connsiteY16" fmla="*/ 667944 h 1164624"/>
              <a:gd name="connsiteX17" fmla="*/ 0 w 404987"/>
              <a:gd name="connsiteY17" fmla="*/ 584600 h 116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4987" h="1164624">
                <a:moveTo>
                  <a:pt x="0" y="584600"/>
                </a:moveTo>
                <a:cubicBezTo>
                  <a:pt x="476" y="526497"/>
                  <a:pt x="4763" y="474872"/>
                  <a:pt x="13049" y="423342"/>
                </a:cubicBezTo>
                <a:cubicBezTo>
                  <a:pt x="21050" y="373526"/>
                  <a:pt x="33719" y="325044"/>
                  <a:pt x="49911" y="277514"/>
                </a:cubicBezTo>
                <a:cubicBezTo>
                  <a:pt x="79724" y="190075"/>
                  <a:pt x="122396" y="109112"/>
                  <a:pt x="175451" y="33198"/>
                </a:cubicBezTo>
                <a:cubicBezTo>
                  <a:pt x="203454" y="-6998"/>
                  <a:pt x="262319" y="-11284"/>
                  <a:pt x="294608" y="23577"/>
                </a:cubicBezTo>
                <a:cubicBezTo>
                  <a:pt x="321659" y="52724"/>
                  <a:pt x="350044" y="80632"/>
                  <a:pt x="378524" y="108350"/>
                </a:cubicBezTo>
                <a:cubicBezTo>
                  <a:pt x="405765" y="134925"/>
                  <a:pt x="410242" y="175311"/>
                  <a:pt x="388049" y="207410"/>
                </a:cubicBezTo>
                <a:cubicBezTo>
                  <a:pt x="354711" y="255606"/>
                  <a:pt x="328898" y="307899"/>
                  <a:pt x="309753" y="363049"/>
                </a:cubicBezTo>
                <a:cubicBezTo>
                  <a:pt x="292989" y="411150"/>
                  <a:pt x="282035" y="460870"/>
                  <a:pt x="276987" y="511924"/>
                </a:cubicBezTo>
                <a:cubicBezTo>
                  <a:pt x="273082" y="551548"/>
                  <a:pt x="273368" y="591267"/>
                  <a:pt x="275368" y="630701"/>
                </a:cubicBezTo>
                <a:cubicBezTo>
                  <a:pt x="277178" y="667563"/>
                  <a:pt x="284417" y="704139"/>
                  <a:pt x="293561" y="740238"/>
                </a:cubicBezTo>
                <a:cubicBezTo>
                  <a:pt x="313658" y="819487"/>
                  <a:pt x="346900" y="892734"/>
                  <a:pt x="393573" y="959790"/>
                </a:cubicBezTo>
                <a:cubicBezTo>
                  <a:pt x="411385" y="985317"/>
                  <a:pt x="408432" y="1031608"/>
                  <a:pt x="384143" y="1054183"/>
                </a:cubicBezTo>
                <a:cubicBezTo>
                  <a:pt x="353949" y="1082376"/>
                  <a:pt x="325374" y="1112190"/>
                  <a:pt x="295751" y="1140860"/>
                </a:cubicBezTo>
                <a:cubicBezTo>
                  <a:pt x="259271" y="1176198"/>
                  <a:pt x="209169" y="1171626"/>
                  <a:pt x="179261" y="1130478"/>
                </a:cubicBezTo>
                <a:cubicBezTo>
                  <a:pt x="106966" y="1030656"/>
                  <a:pt x="56102" y="920928"/>
                  <a:pt x="26480" y="801199"/>
                </a:cubicBezTo>
                <a:cubicBezTo>
                  <a:pt x="15621" y="757288"/>
                  <a:pt x="8477" y="712902"/>
                  <a:pt x="4096" y="667944"/>
                </a:cubicBezTo>
                <a:cubicBezTo>
                  <a:pt x="1238" y="638226"/>
                  <a:pt x="1143" y="608413"/>
                  <a:pt x="0" y="584600"/>
                </a:cubicBezTo>
              </a:path>
            </a:pathLst>
          </a:custGeom>
          <a:solidFill>
            <a:srgbClr val="6791CB"/>
          </a:solidFill>
          <a:ln w="9525" cap="flat">
            <a:noFill/>
            <a:prstDash val="solid"/>
            <a:miter/>
          </a:ln>
        </p:spPr>
        <p:txBody>
          <a:bodyPr rtlCol="0" anchor="ctr"/>
          <a:lstStyle/>
          <a:p>
            <a:endParaRPr lang="en-US"/>
          </a:p>
        </p:txBody>
      </p:sp>
      <p:sp>
        <p:nvSpPr>
          <p:cNvPr id="9" name="Rectangle 8">
            <a:extLst>
              <a:ext uri="{FF2B5EF4-FFF2-40B4-BE49-F238E27FC236}">
                <a16:creationId xmlns:a16="http://schemas.microsoft.com/office/drawing/2014/main" id="{8946B0CE-8420-4A7B-8B40-78EAE14CF990}"/>
              </a:ext>
            </a:extLst>
          </p:cNvPr>
          <p:cNvSpPr/>
          <p:nvPr/>
        </p:nvSpPr>
        <p:spPr>
          <a:xfrm>
            <a:off x="5759985" y="2123440"/>
            <a:ext cx="2110620" cy="523782"/>
          </a:xfrm>
          <a:prstGeom prst="rect">
            <a:avLst/>
          </a:prstGeom>
          <a:solidFill>
            <a:srgbClr val="8347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A112C3D-0D4C-4144-9C93-EC2195CD5DD0}"/>
              </a:ext>
            </a:extLst>
          </p:cNvPr>
          <p:cNvSpPr txBox="1"/>
          <p:nvPr/>
        </p:nvSpPr>
        <p:spPr>
          <a:xfrm>
            <a:off x="5863860" y="2258832"/>
            <a:ext cx="1929512" cy="502702"/>
          </a:xfrm>
          <a:prstGeom prst="rect">
            <a:avLst/>
          </a:prstGeom>
          <a:noFill/>
        </p:spPr>
        <p:txBody>
          <a:bodyPr wrap="square" rtlCol="0" anchor="ctr" anchorCtr="0">
            <a:spAutoFit/>
          </a:bodyPr>
          <a:lstStyle/>
          <a:p>
            <a:r>
              <a:rPr lang="en-US" sz="4000" b="0" i="0" u="none" strike="noStrike" baseline="30000" dirty="0">
                <a:solidFill>
                  <a:schemeClr val="bg1"/>
                </a:solidFill>
                <a:cs typeface="Adobe Arabic" panose="02040503050201020203" pitchFamily="18" charset="-78"/>
              </a:rPr>
              <a:t>Whitepaper</a:t>
            </a:r>
          </a:p>
        </p:txBody>
      </p:sp>
      <p:sp>
        <p:nvSpPr>
          <p:cNvPr id="22" name="TextBox 21">
            <a:extLst>
              <a:ext uri="{FF2B5EF4-FFF2-40B4-BE49-F238E27FC236}">
                <a16:creationId xmlns:a16="http://schemas.microsoft.com/office/drawing/2014/main" id="{301D21F4-EB85-45E4-99C9-BC69462562D8}"/>
              </a:ext>
            </a:extLst>
          </p:cNvPr>
          <p:cNvSpPr txBox="1"/>
          <p:nvPr/>
        </p:nvSpPr>
        <p:spPr>
          <a:xfrm>
            <a:off x="8656320" y="2264017"/>
            <a:ext cx="1814687" cy="502702"/>
          </a:xfrm>
          <a:prstGeom prst="rect">
            <a:avLst/>
          </a:prstGeom>
          <a:noFill/>
        </p:spPr>
        <p:txBody>
          <a:bodyPr wrap="square" rtlCol="0" anchor="ctr" anchorCtr="0">
            <a:spAutoFit/>
          </a:bodyPr>
          <a:lstStyle/>
          <a:p>
            <a:r>
              <a:rPr lang="en-US" sz="4000" baseline="30000" dirty="0">
                <a:solidFill>
                  <a:schemeClr val="tx1">
                    <a:lumMod val="65000"/>
                    <a:lumOff val="35000"/>
                  </a:schemeClr>
                </a:solidFill>
                <a:cs typeface="Adobe Arabic" panose="02040503050201020203" pitchFamily="18" charset="-78"/>
              </a:rPr>
              <a:t>2022</a:t>
            </a:r>
            <a:endParaRPr lang="en-US" sz="4000" b="0" i="0" u="none" strike="noStrike" baseline="30000" dirty="0">
              <a:solidFill>
                <a:schemeClr val="tx1">
                  <a:lumMod val="65000"/>
                  <a:lumOff val="35000"/>
                </a:schemeClr>
              </a:solidFill>
              <a:cs typeface="Adobe Arabic" panose="02040503050201020203" pitchFamily="18" charset="-78"/>
            </a:endParaRPr>
          </a:p>
        </p:txBody>
      </p:sp>
      <p:sp>
        <p:nvSpPr>
          <p:cNvPr id="28" name="TextBox 27">
            <a:extLst>
              <a:ext uri="{FF2B5EF4-FFF2-40B4-BE49-F238E27FC236}">
                <a16:creationId xmlns:a16="http://schemas.microsoft.com/office/drawing/2014/main" id="{92243A6A-2398-4870-ABF4-86EAF6FD9D37}"/>
              </a:ext>
            </a:extLst>
          </p:cNvPr>
          <p:cNvSpPr txBox="1"/>
          <p:nvPr/>
        </p:nvSpPr>
        <p:spPr>
          <a:xfrm>
            <a:off x="5641367" y="2875121"/>
            <a:ext cx="5351036" cy="1302921"/>
          </a:xfrm>
          <a:prstGeom prst="rect">
            <a:avLst/>
          </a:prstGeom>
          <a:noFill/>
        </p:spPr>
        <p:txBody>
          <a:bodyPr wrap="square" lIns="91440" rIns="9144" rtlCol="0" anchor="ctr" anchorCtr="0">
            <a:spAutoFit/>
          </a:bodyPr>
          <a:lstStyle/>
          <a:p>
            <a:r>
              <a:rPr lang="en-US" sz="11800" i="0" u="none" strike="noStrike" baseline="30000" dirty="0">
                <a:solidFill>
                  <a:srgbClr val="004B6E"/>
                </a:solidFill>
                <a:cs typeface="Adobe Arabic" panose="02040503050201020203" pitchFamily="18" charset="-78"/>
              </a:rPr>
              <a:t>Introduction</a:t>
            </a:r>
          </a:p>
        </p:txBody>
      </p:sp>
      <p:sp>
        <p:nvSpPr>
          <p:cNvPr id="30" name="TextBox 29">
            <a:extLst>
              <a:ext uri="{FF2B5EF4-FFF2-40B4-BE49-F238E27FC236}">
                <a16:creationId xmlns:a16="http://schemas.microsoft.com/office/drawing/2014/main" id="{EAD1F743-C9C8-4F30-BD42-A971E32CF2DF}"/>
              </a:ext>
            </a:extLst>
          </p:cNvPr>
          <p:cNvSpPr txBox="1"/>
          <p:nvPr/>
        </p:nvSpPr>
        <p:spPr>
          <a:xfrm>
            <a:off x="5759985" y="3817161"/>
            <a:ext cx="5143859" cy="938719"/>
          </a:xfrm>
          <a:prstGeom prst="rect">
            <a:avLst/>
          </a:prstGeom>
          <a:noFill/>
        </p:spPr>
        <p:txBody>
          <a:bodyPr wrap="square" lIns="91440" rIns="9144" rtlCol="0" anchor="ctr" anchorCtr="0">
            <a:spAutoFit/>
          </a:bodyPr>
          <a:lstStyle/>
          <a:p>
            <a:r>
              <a:rPr lang="en-US" sz="1100" dirty="0"/>
              <a:t>Definition of </a:t>
            </a:r>
            <a:r>
              <a:rPr lang="en-US" sz="1100" i="1" dirty="0"/>
              <a:t>“</a:t>
            </a:r>
            <a:r>
              <a:rPr lang="en-US" sz="1100" i="1" dirty="0" err="1"/>
              <a:t>Fuyoh</a:t>
            </a:r>
            <a:r>
              <a:rPr lang="en-US" sz="1100" i="1" dirty="0"/>
              <a:t>”</a:t>
            </a:r>
          </a:p>
          <a:p>
            <a:endParaRPr lang="en-SG" sz="1100" dirty="0"/>
          </a:p>
          <a:p>
            <a:r>
              <a:rPr lang="en-US" sz="1100" dirty="0" err="1"/>
              <a:t>Fuyoh</a:t>
            </a:r>
            <a:r>
              <a:rPr lang="en-US" sz="1100" dirty="0"/>
              <a:t> is used when wow is just not wow enough. This word also can be shortened to “</a:t>
            </a:r>
            <a:r>
              <a:rPr lang="en-US" sz="1100" dirty="0" err="1"/>
              <a:t>fooh</a:t>
            </a:r>
            <a:r>
              <a:rPr lang="en-US" sz="1100" dirty="0"/>
              <a:t>” or “</a:t>
            </a:r>
            <a:r>
              <a:rPr lang="en-US" sz="1100" dirty="0" err="1"/>
              <a:t>fuh</a:t>
            </a:r>
            <a:r>
              <a:rPr lang="en-US" sz="1100" dirty="0"/>
              <a:t>” if desired. </a:t>
            </a:r>
            <a:r>
              <a:rPr lang="en-US" sz="1100" dirty="0" err="1"/>
              <a:t>Fuyoh</a:t>
            </a:r>
            <a:r>
              <a:rPr lang="en-US" sz="1100" dirty="0"/>
              <a:t> sounds like a Chinese word but is actually a mash up “</a:t>
            </a:r>
            <a:r>
              <a:rPr lang="en-US" sz="1100" dirty="0" err="1"/>
              <a:t>fulamak</a:t>
            </a:r>
            <a:r>
              <a:rPr lang="en-US" sz="1100" dirty="0"/>
              <a:t>” from Malay and “</a:t>
            </a:r>
            <a:r>
              <a:rPr lang="en-US" sz="1100" dirty="0" err="1"/>
              <a:t>aiyoyo</a:t>
            </a:r>
            <a:r>
              <a:rPr lang="en-US" sz="1100" dirty="0"/>
              <a:t>” from Tamil, making </a:t>
            </a:r>
            <a:r>
              <a:rPr lang="en-US" sz="1100" dirty="0" err="1"/>
              <a:t>fuyoh</a:t>
            </a:r>
            <a:r>
              <a:rPr lang="en-US" sz="1100" dirty="0"/>
              <a:t> is just an exclamation.</a:t>
            </a:r>
            <a:r>
              <a:rPr lang="en-US" sz="1200" i="0" u="none" strike="noStrike" baseline="30000" dirty="0">
                <a:solidFill>
                  <a:srgbClr val="004B6E"/>
                </a:solidFill>
                <a:cs typeface="Adobe Arabic" panose="02040503050201020203" pitchFamily="18" charset="-78"/>
              </a:rPr>
              <a:t>.</a:t>
            </a:r>
          </a:p>
        </p:txBody>
      </p:sp>
      <p:sp>
        <p:nvSpPr>
          <p:cNvPr id="24" name="TextBox 23">
            <a:extLst>
              <a:ext uri="{FF2B5EF4-FFF2-40B4-BE49-F238E27FC236}">
                <a16:creationId xmlns:a16="http://schemas.microsoft.com/office/drawing/2014/main" id="{00B0671E-D0AA-4F63-85D7-92A1AAAF7369}"/>
              </a:ext>
            </a:extLst>
          </p:cNvPr>
          <p:cNvSpPr txBox="1"/>
          <p:nvPr/>
        </p:nvSpPr>
        <p:spPr>
          <a:xfrm>
            <a:off x="2928599" y="2940562"/>
            <a:ext cx="1625686" cy="338554"/>
          </a:xfrm>
          <a:prstGeom prst="rect">
            <a:avLst/>
          </a:prstGeom>
          <a:noFill/>
        </p:spPr>
        <p:txBody>
          <a:bodyPr wrap="square" lIns="91440" rIns="9144" rtlCol="0" anchor="ctr" anchorCtr="0">
            <a:spAutoFit/>
          </a:bodyPr>
          <a:lstStyle/>
          <a:p>
            <a:r>
              <a:rPr lang="en-US" sz="2400" baseline="30000">
                <a:solidFill>
                  <a:schemeClr val="bg1">
                    <a:lumMod val="85000"/>
                  </a:schemeClr>
                </a:solidFill>
                <a:cs typeface="Adobe Arabic" panose="02040503050201020203" pitchFamily="18" charset="-78"/>
              </a:rPr>
              <a:t>PHOTO HERE</a:t>
            </a:r>
            <a:endParaRPr lang="en-US" sz="2400" i="0" u="none" strike="noStrike" baseline="30000">
              <a:solidFill>
                <a:schemeClr val="bg1">
                  <a:lumMod val="85000"/>
                </a:schemeClr>
              </a:solidFill>
              <a:cs typeface="Adobe Arabic" panose="02040503050201020203" pitchFamily="18" charset="-78"/>
            </a:endParaRPr>
          </a:p>
        </p:txBody>
      </p:sp>
      <p:pic>
        <p:nvPicPr>
          <p:cNvPr id="5" name="Picture 4">
            <a:extLst>
              <a:ext uri="{FF2B5EF4-FFF2-40B4-BE49-F238E27FC236}">
                <a16:creationId xmlns:a16="http://schemas.microsoft.com/office/drawing/2014/main" id="{5266A350-3478-4D72-A480-CD3FBAFAD6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7076" y="1243564"/>
            <a:ext cx="3653836" cy="3653836"/>
          </a:xfrm>
          <a:prstGeom prst="rect">
            <a:avLst/>
          </a:prstGeom>
        </p:spPr>
      </p:pic>
      <p:sp>
        <p:nvSpPr>
          <p:cNvPr id="6" name="TextBox 5">
            <a:extLst>
              <a:ext uri="{FF2B5EF4-FFF2-40B4-BE49-F238E27FC236}">
                <a16:creationId xmlns:a16="http://schemas.microsoft.com/office/drawing/2014/main" id="{8F7609EF-9C1E-4823-824F-22D3C610E245}"/>
              </a:ext>
            </a:extLst>
          </p:cNvPr>
          <p:cNvSpPr txBox="1"/>
          <p:nvPr/>
        </p:nvSpPr>
        <p:spPr>
          <a:xfrm>
            <a:off x="5759985" y="5629013"/>
            <a:ext cx="1364476" cy="261610"/>
          </a:xfrm>
          <a:prstGeom prst="rect">
            <a:avLst/>
          </a:prstGeom>
          <a:noFill/>
        </p:spPr>
        <p:txBody>
          <a:bodyPr wrap="none" rtlCol="0">
            <a:spAutoFit/>
          </a:bodyPr>
          <a:lstStyle/>
          <a:p>
            <a:r>
              <a:rPr lang="en-US" sz="1100" dirty="0"/>
              <a:t>Updated: 1/10/2022</a:t>
            </a:r>
            <a:endParaRPr lang="en-SG" sz="1100" dirty="0"/>
          </a:p>
        </p:txBody>
      </p:sp>
    </p:spTree>
    <p:extLst>
      <p:ext uri="{BB962C8B-B14F-4D97-AF65-F5344CB8AC3E}">
        <p14:creationId xmlns:p14="http://schemas.microsoft.com/office/powerpoint/2010/main" val="92587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792924-E4C6-4062-8414-3F4C0C1F32F7}"/>
              </a:ext>
            </a:extLst>
          </p:cNvPr>
          <p:cNvSpPr txBox="1"/>
          <p:nvPr/>
        </p:nvSpPr>
        <p:spPr>
          <a:xfrm>
            <a:off x="747654" y="896390"/>
            <a:ext cx="5548974" cy="769441"/>
          </a:xfrm>
          <a:prstGeom prst="rect">
            <a:avLst/>
          </a:prstGeom>
          <a:noFill/>
        </p:spPr>
        <p:txBody>
          <a:bodyPr wrap="square" lIns="91440" rIns="9144" rtlCol="0" anchor="ctr" anchorCtr="0">
            <a:spAutoFit/>
          </a:bodyPr>
          <a:lstStyle/>
          <a:p>
            <a:r>
              <a:rPr lang="en-SG" sz="4400" dirty="0"/>
              <a:t>DISCLAIMER</a:t>
            </a:r>
            <a:endParaRPr lang="en-US" sz="4400" i="0" u="none" strike="noStrike" baseline="30000" dirty="0">
              <a:solidFill>
                <a:schemeClr val="tx1">
                  <a:lumMod val="85000"/>
                  <a:lumOff val="15000"/>
                </a:schemeClr>
              </a:solidFill>
              <a:cs typeface="Adobe Arabic" panose="02040503050201020203" pitchFamily="18" charset="-78"/>
            </a:endParaRPr>
          </a:p>
        </p:txBody>
      </p:sp>
      <p:pic>
        <p:nvPicPr>
          <p:cNvPr id="5" name="Graphic 4">
            <a:extLst>
              <a:ext uri="{FF2B5EF4-FFF2-40B4-BE49-F238E27FC236}">
                <a16:creationId xmlns:a16="http://schemas.microsoft.com/office/drawing/2014/main" id="{35F4C9CD-A89F-4F77-A69F-2F04243745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sp>
        <p:nvSpPr>
          <p:cNvPr id="6" name="TextBox 5">
            <a:extLst>
              <a:ext uri="{FF2B5EF4-FFF2-40B4-BE49-F238E27FC236}">
                <a16:creationId xmlns:a16="http://schemas.microsoft.com/office/drawing/2014/main" id="{660E1BD0-C087-4284-A355-1032D1216E86}"/>
              </a:ext>
            </a:extLst>
          </p:cNvPr>
          <p:cNvSpPr txBox="1"/>
          <p:nvPr/>
        </p:nvSpPr>
        <p:spPr>
          <a:xfrm>
            <a:off x="824635" y="1959380"/>
            <a:ext cx="10556537" cy="1384995"/>
          </a:xfrm>
          <a:prstGeom prst="rect">
            <a:avLst/>
          </a:prstGeom>
          <a:noFill/>
        </p:spPr>
        <p:txBody>
          <a:bodyPr wrap="square" rtlCol="0">
            <a:spAutoFit/>
          </a:bodyPr>
          <a:lstStyle/>
          <a:p>
            <a:r>
              <a:rPr lang="en-SG" sz="1400" dirty="0"/>
              <a:t>Included within this Whitepaper is financial information, approximations, and positions that take into consideration and derive from known and unknown variables and risks. Results may vary substantially from expressed views and forward-looking language here within. The information shared in this document is not an exhaustive list nor is it a full and complete representation. It does not seek or intend to pursue any element or notion of a binding agreement. The Whitepaper is written to communicate to potential community members the aspirations of </a:t>
            </a:r>
            <a:r>
              <a:rPr lang="en-SG" sz="1400" dirty="0" err="1"/>
              <a:t>FuYoH</a:t>
            </a:r>
            <a:r>
              <a:rPr lang="en-SG" sz="1400" dirty="0"/>
              <a:t> and to provide additional information for those interested in the analysis of this project to make an educated decision. We recommend reviewing this document in its entirety</a:t>
            </a:r>
          </a:p>
        </p:txBody>
      </p:sp>
    </p:spTree>
    <p:extLst>
      <p:ext uri="{BB962C8B-B14F-4D97-AF65-F5344CB8AC3E}">
        <p14:creationId xmlns:p14="http://schemas.microsoft.com/office/powerpoint/2010/main" val="180999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ACB6D3FB-95D1-4367-ADC5-C737074777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9623" y="-438177"/>
            <a:ext cx="4352925" cy="4314825"/>
          </a:xfrm>
          <a:prstGeom prst="rect">
            <a:avLst/>
          </a:prstGeom>
        </p:spPr>
      </p:pic>
      <p:pic>
        <p:nvPicPr>
          <p:cNvPr id="4" name="Picture 3">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3302" y="5964253"/>
            <a:ext cx="518096" cy="518096"/>
          </a:xfrm>
          <a:prstGeom prst="rect">
            <a:avLst/>
          </a:prstGeom>
        </p:spPr>
      </p:pic>
      <p:pic>
        <p:nvPicPr>
          <p:cNvPr id="5" name="Picture 4">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36164" y="5996077"/>
            <a:ext cx="479025" cy="479025"/>
          </a:xfrm>
          <a:prstGeom prst="rect">
            <a:avLst/>
          </a:prstGeom>
        </p:spPr>
      </p:pic>
      <p:pic>
        <p:nvPicPr>
          <p:cNvPr id="6" name="Picture 5">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82035" y="5996077"/>
            <a:ext cx="534561" cy="534561"/>
          </a:xfrm>
          <a:prstGeom prst="rect">
            <a:avLst/>
          </a:prstGeom>
        </p:spPr>
      </p:pic>
      <p:pic>
        <p:nvPicPr>
          <p:cNvPr id="7" name="Picture 6">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08914" y="5996078"/>
            <a:ext cx="505069" cy="505069"/>
          </a:xfrm>
          <a:prstGeom prst="rect">
            <a:avLst/>
          </a:prstGeom>
        </p:spPr>
      </p:pic>
      <p:pic>
        <p:nvPicPr>
          <p:cNvPr id="9" name="Picture 8">
            <a:hlinkClick r:id="rId14"/>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47233" y="5964254"/>
            <a:ext cx="527980" cy="539922"/>
          </a:xfrm>
          <a:prstGeom prst="rect">
            <a:avLst/>
          </a:prstGeom>
        </p:spPr>
      </p:pic>
      <p:pic>
        <p:nvPicPr>
          <p:cNvPr id="10" name="Pictur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6627" y="5984429"/>
            <a:ext cx="533123" cy="533123"/>
          </a:xfrm>
          <a:prstGeom prst="rect">
            <a:avLst/>
          </a:prstGeom>
        </p:spPr>
      </p:pic>
      <p:pic>
        <p:nvPicPr>
          <p:cNvPr id="12" name="Picture 11">
            <a:hlinkClick r:id="rId17"/>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506651" y="5957969"/>
            <a:ext cx="574199" cy="555105"/>
          </a:xfrm>
          <a:prstGeom prst="rect">
            <a:avLst/>
          </a:prstGeom>
        </p:spPr>
      </p:pic>
      <p:sp>
        <p:nvSpPr>
          <p:cNvPr id="13" name="Rectangle 12"/>
          <p:cNvSpPr/>
          <p:nvPr/>
        </p:nvSpPr>
        <p:spPr>
          <a:xfrm>
            <a:off x="3682737" y="5341582"/>
            <a:ext cx="5649688" cy="369332"/>
          </a:xfrm>
          <a:prstGeom prst="rect">
            <a:avLst/>
          </a:prstGeom>
        </p:spPr>
        <p:txBody>
          <a:bodyPr wrap="none">
            <a:spAutoFit/>
          </a:bodyPr>
          <a:lstStyle/>
          <a:p>
            <a:r>
              <a:rPr lang="en-SG" dirty="0"/>
              <a:t>Website: </a:t>
            </a:r>
            <a:r>
              <a:rPr lang="en-SG" dirty="0">
                <a:hlinkClick r:id="rId19"/>
              </a:rPr>
              <a:t>https://www.fuyoh.asia</a:t>
            </a:r>
            <a:r>
              <a:rPr lang="en-SG" dirty="0"/>
              <a:t> | Email: </a:t>
            </a:r>
            <a:r>
              <a:rPr lang="en-SG" dirty="0">
                <a:hlinkClick r:id="rId20"/>
              </a:rPr>
              <a:t>info@fuyoh.asia</a:t>
            </a:r>
            <a:r>
              <a:rPr lang="en-SG" dirty="0"/>
              <a:t> </a:t>
            </a:r>
          </a:p>
        </p:txBody>
      </p:sp>
      <p:pic>
        <p:nvPicPr>
          <p:cNvPr id="14" name="Picture 13">
            <a:extLst>
              <a:ext uri="{FF2B5EF4-FFF2-40B4-BE49-F238E27FC236}">
                <a16:creationId xmlns:a16="http://schemas.microsoft.com/office/drawing/2014/main" id="{DA610940-1665-4561-B1A9-73845A44A73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680663" y="1056081"/>
            <a:ext cx="3653836" cy="3653836"/>
          </a:xfrm>
          <a:prstGeom prst="rect">
            <a:avLst/>
          </a:prstGeom>
        </p:spPr>
      </p:pic>
    </p:spTree>
    <p:extLst>
      <p:ext uri="{BB962C8B-B14F-4D97-AF65-F5344CB8AC3E}">
        <p14:creationId xmlns:p14="http://schemas.microsoft.com/office/powerpoint/2010/main" val="62808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6" name="Graphic 4">
            <a:extLst>
              <a:ext uri="{FF2B5EF4-FFF2-40B4-BE49-F238E27FC236}">
                <a16:creationId xmlns:a16="http://schemas.microsoft.com/office/drawing/2014/main" id="{ADA00075-9075-4D75-9607-FE268976BA64}"/>
              </a:ext>
            </a:extLst>
          </p:cNvPr>
          <p:cNvSpPr/>
          <p:nvPr/>
        </p:nvSpPr>
        <p:spPr>
          <a:xfrm>
            <a:off x="832802" y="-1"/>
            <a:ext cx="755999" cy="2757395"/>
          </a:xfrm>
          <a:custGeom>
            <a:avLst/>
            <a:gdLst>
              <a:gd name="connsiteX0" fmla="*/ 0 w 755999"/>
              <a:gd name="connsiteY0" fmla="*/ 0 h 2009870"/>
              <a:gd name="connsiteX1" fmla="*/ 755999 w 755999"/>
              <a:gd name="connsiteY1" fmla="*/ 0 h 2009870"/>
              <a:gd name="connsiteX2" fmla="*/ 755999 w 755999"/>
              <a:gd name="connsiteY2" fmla="*/ 2009870 h 2009870"/>
              <a:gd name="connsiteX3" fmla="*/ 0 w 755999"/>
              <a:gd name="connsiteY3" fmla="*/ 2009870 h 2009870"/>
            </a:gdLst>
            <a:ahLst/>
            <a:cxnLst>
              <a:cxn ang="0">
                <a:pos x="connsiteX0" y="connsiteY0"/>
              </a:cxn>
              <a:cxn ang="0">
                <a:pos x="connsiteX1" y="connsiteY1"/>
              </a:cxn>
              <a:cxn ang="0">
                <a:pos x="connsiteX2" y="connsiteY2"/>
              </a:cxn>
              <a:cxn ang="0">
                <a:pos x="connsiteX3" y="connsiteY3"/>
              </a:cxn>
            </a:cxnLst>
            <a:rect l="l" t="t" r="r" b="b"/>
            <a:pathLst>
              <a:path w="755999" h="2009870">
                <a:moveTo>
                  <a:pt x="0" y="0"/>
                </a:moveTo>
                <a:lnTo>
                  <a:pt x="755999" y="0"/>
                </a:lnTo>
                <a:lnTo>
                  <a:pt x="755999" y="2009870"/>
                </a:lnTo>
                <a:lnTo>
                  <a:pt x="0" y="2009870"/>
                </a:lnTo>
                <a:close/>
              </a:path>
            </a:pathLst>
          </a:custGeom>
          <a:solidFill>
            <a:srgbClr val="8347E5"/>
          </a:solidFill>
          <a:ln w="9525" cap="flat">
            <a:noFill/>
            <a:prstDash val="solid"/>
            <a:miter/>
          </a:ln>
        </p:spPr>
        <p:txBody>
          <a:bodyPr rtlCol="0" anchor="ctr"/>
          <a:lstStyle/>
          <a:p>
            <a:endParaRPr lang="en-US"/>
          </a:p>
        </p:txBody>
      </p:sp>
      <p:pic>
        <p:nvPicPr>
          <p:cNvPr id="8" name="Graphic 7">
            <a:extLst>
              <a:ext uri="{FF2B5EF4-FFF2-40B4-BE49-F238E27FC236}">
                <a16:creationId xmlns:a16="http://schemas.microsoft.com/office/drawing/2014/main" id="{3CC530E0-5CC5-40A9-8675-D7B56275A5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213" y="1977791"/>
            <a:ext cx="487507" cy="487507"/>
          </a:xfrm>
          <a:prstGeom prst="rect">
            <a:avLst/>
          </a:prstGeom>
        </p:spPr>
      </p:pic>
      <p:sp>
        <p:nvSpPr>
          <p:cNvPr id="11" name="TextBox 10">
            <a:extLst>
              <a:ext uri="{FF2B5EF4-FFF2-40B4-BE49-F238E27FC236}">
                <a16:creationId xmlns:a16="http://schemas.microsoft.com/office/drawing/2014/main" id="{F414400A-7743-41F8-9B89-9808A36AB20F}"/>
              </a:ext>
            </a:extLst>
          </p:cNvPr>
          <p:cNvSpPr txBox="1"/>
          <p:nvPr/>
        </p:nvSpPr>
        <p:spPr>
          <a:xfrm>
            <a:off x="1884417" y="1867602"/>
            <a:ext cx="5143859" cy="707886"/>
          </a:xfrm>
          <a:prstGeom prst="rect">
            <a:avLst/>
          </a:prstGeom>
          <a:noFill/>
        </p:spPr>
        <p:txBody>
          <a:bodyPr wrap="square" lIns="91440" rIns="9144" rtlCol="0" anchor="ctr" anchorCtr="0">
            <a:spAutoFit/>
          </a:bodyPr>
          <a:lstStyle/>
          <a:p>
            <a:r>
              <a:rPr lang="en-US" sz="6000" i="0" u="none" strike="noStrike" baseline="30000" dirty="0">
                <a:solidFill>
                  <a:srgbClr val="6791CB"/>
                </a:solidFill>
                <a:cs typeface="Adobe Arabic" panose="02040503050201020203" pitchFamily="18" charset="-78"/>
              </a:rPr>
              <a:t>Our</a:t>
            </a:r>
          </a:p>
        </p:txBody>
      </p:sp>
      <p:sp>
        <p:nvSpPr>
          <p:cNvPr id="14" name="TextBox 13">
            <a:extLst>
              <a:ext uri="{FF2B5EF4-FFF2-40B4-BE49-F238E27FC236}">
                <a16:creationId xmlns:a16="http://schemas.microsoft.com/office/drawing/2014/main" id="{3ABFE07A-7D26-42A9-8180-1A19C524F53C}"/>
              </a:ext>
            </a:extLst>
          </p:cNvPr>
          <p:cNvSpPr txBox="1"/>
          <p:nvPr/>
        </p:nvSpPr>
        <p:spPr>
          <a:xfrm>
            <a:off x="1884417" y="2431205"/>
            <a:ext cx="5143859" cy="707886"/>
          </a:xfrm>
          <a:prstGeom prst="rect">
            <a:avLst/>
          </a:prstGeom>
          <a:noFill/>
        </p:spPr>
        <p:txBody>
          <a:bodyPr wrap="square" lIns="91440" rIns="9144" rtlCol="0" anchor="b" anchorCtr="0">
            <a:spAutoFit/>
          </a:bodyPr>
          <a:lstStyle/>
          <a:p>
            <a:r>
              <a:rPr lang="en-US" sz="6000" i="0" u="none" strike="noStrike" baseline="30000" dirty="0">
                <a:solidFill>
                  <a:srgbClr val="004B6E"/>
                </a:solidFill>
                <a:cs typeface="Adobe Arabic" panose="02040503050201020203" pitchFamily="18" charset="-78"/>
              </a:rPr>
              <a:t>Mission statement</a:t>
            </a:r>
          </a:p>
        </p:txBody>
      </p:sp>
      <p:sp>
        <p:nvSpPr>
          <p:cNvPr id="2" name="TextBox 1">
            <a:extLst>
              <a:ext uri="{FF2B5EF4-FFF2-40B4-BE49-F238E27FC236}">
                <a16:creationId xmlns:a16="http://schemas.microsoft.com/office/drawing/2014/main" id="{88376411-0214-4BFE-A329-2366E7AC14BC}"/>
              </a:ext>
            </a:extLst>
          </p:cNvPr>
          <p:cNvSpPr txBox="1"/>
          <p:nvPr/>
        </p:nvSpPr>
        <p:spPr>
          <a:xfrm>
            <a:off x="1884418" y="3104367"/>
            <a:ext cx="5002520" cy="1815882"/>
          </a:xfrm>
          <a:prstGeom prst="rect">
            <a:avLst/>
          </a:prstGeom>
          <a:noFill/>
        </p:spPr>
        <p:txBody>
          <a:bodyPr wrap="square" rtlCol="0">
            <a:spAutoFit/>
          </a:bodyPr>
          <a:lstStyle/>
          <a:p>
            <a:pPr algn="just">
              <a:lnSpc>
                <a:spcPct val="150000"/>
              </a:lnSpc>
            </a:pPr>
            <a:r>
              <a:rPr lang="en-US" sz="1400" baseline="30000" dirty="0" err="1">
                <a:solidFill>
                  <a:srgbClr val="000000"/>
                </a:solidFill>
                <a:cs typeface="Adobe Arabic" panose="02040503050201020203" pitchFamily="18" charset="-78"/>
              </a:rPr>
              <a:t>FuYoH</a:t>
            </a:r>
            <a:r>
              <a:rPr lang="en-US" sz="1400" baseline="30000" dirty="0">
                <a:solidFill>
                  <a:srgbClr val="000000"/>
                </a:solidFill>
                <a:cs typeface="Adobe Arabic" panose="02040503050201020203" pitchFamily="18" charset="-78"/>
              </a:rPr>
              <a:t> are not creating tokens to solve the world’s biggest blockchain issues but instead a token that can be used everyone in the community. </a:t>
            </a:r>
            <a:r>
              <a:rPr lang="en-US" sz="1400" baseline="30000" dirty="0" err="1">
                <a:solidFill>
                  <a:srgbClr val="000000"/>
                </a:solidFill>
                <a:cs typeface="Adobe Arabic" panose="02040503050201020203" pitchFamily="18" charset="-78"/>
              </a:rPr>
              <a:t>FuYoH</a:t>
            </a:r>
            <a:r>
              <a:rPr lang="en-US" sz="1400" baseline="30000" dirty="0">
                <a:solidFill>
                  <a:srgbClr val="000000"/>
                </a:solidFill>
                <a:cs typeface="Adobe Arabic" panose="02040503050201020203" pitchFamily="18" charset="-78"/>
              </a:rPr>
              <a:t> is an Asia meme token with aims to be used widely that give back rewards. Fun for the community and long-term benefit for all holders. </a:t>
            </a:r>
            <a:r>
              <a:rPr lang="en-US" sz="1400" baseline="30000" dirty="0" err="1">
                <a:solidFill>
                  <a:srgbClr val="000000"/>
                </a:solidFill>
                <a:cs typeface="Adobe Arabic" panose="02040503050201020203" pitchFamily="18" charset="-78"/>
              </a:rPr>
              <a:t>FuYoH</a:t>
            </a:r>
            <a:r>
              <a:rPr lang="en-US" sz="1400" baseline="30000" dirty="0">
                <a:solidFill>
                  <a:srgbClr val="000000"/>
                </a:solidFill>
                <a:cs typeface="Adobe Arabic" panose="02040503050201020203" pitchFamily="18" charset="-78"/>
              </a:rPr>
              <a:t> will focus on 3 area which is Trading, Community Events and Games. Each area covers very broad activities which we will lay it out and let the community decide or we get the community to dictate what activities, application, events need to be done.</a:t>
            </a:r>
          </a:p>
          <a:p>
            <a:pPr algn="just">
              <a:lnSpc>
                <a:spcPct val="150000"/>
              </a:lnSpc>
            </a:pPr>
            <a:endParaRPr lang="en-US" sz="1400" baseline="30000" dirty="0">
              <a:solidFill>
                <a:srgbClr val="000000"/>
              </a:solidFill>
              <a:cs typeface="Adobe Arabic" panose="02040503050201020203" pitchFamily="18" charset="-78"/>
            </a:endParaRPr>
          </a:p>
          <a:p>
            <a:pPr algn="just">
              <a:lnSpc>
                <a:spcPct val="150000"/>
              </a:lnSpc>
            </a:pPr>
            <a:r>
              <a:rPr lang="en-US" sz="1400" baseline="30000" dirty="0">
                <a:solidFill>
                  <a:srgbClr val="000000"/>
                </a:solidFill>
                <a:cs typeface="Adobe Arabic" panose="02040503050201020203" pitchFamily="18" charset="-78"/>
              </a:rPr>
              <a:t>In conclusion, we will work based on Community engagement and supported by the </a:t>
            </a:r>
            <a:r>
              <a:rPr lang="en-US" sz="1400" baseline="30000" dirty="0" err="1">
                <a:solidFill>
                  <a:srgbClr val="000000"/>
                </a:solidFill>
                <a:cs typeface="Adobe Arabic" panose="02040503050201020203" pitchFamily="18" charset="-78"/>
              </a:rPr>
              <a:t>Fuyoh</a:t>
            </a:r>
            <a:r>
              <a:rPr lang="en-US" sz="1400" baseline="30000" dirty="0">
                <a:solidFill>
                  <a:srgbClr val="000000"/>
                </a:solidFill>
                <a:cs typeface="Adobe Arabic" panose="02040503050201020203" pitchFamily="18" charset="-78"/>
              </a:rPr>
              <a:t> Team.</a:t>
            </a:r>
            <a:endParaRPr lang="en-US" sz="1400" b="0" i="0" u="none" strike="noStrike" baseline="30000" dirty="0">
              <a:solidFill>
                <a:srgbClr val="000000"/>
              </a:solidFill>
              <a:cs typeface="Adobe Arabic" panose="02040503050201020203" pitchFamily="18" charset="-78"/>
            </a:endParaRPr>
          </a:p>
        </p:txBody>
      </p:sp>
      <p:cxnSp>
        <p:nvCxnSpPr>
          <p:cNvPr id="4" name="Straight Connector 3">
            <a:extLst>
              <a:ext uri="{FF2B5EF4-FFF2-40B4-BE49-F238E27FC236}">
                <a16:creationId xmlns:a16="http://schemas.microsoft.com/office/drawing/2014/main" id="{898102B0-D45B-4016-9738-0746DC98F7B2}"/>
              </a:ext>
            </a:extLst>
          </p:cNvPr>
          <p:cNvCxnSpPr/>
          <p:nvPr/>
        </p:nvCxnSpPr>
        <p:spPr>
          <a:xfrm>
            <a:off x="1967696" y="2951544"/>
            <a:ext cx="34724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AutoShape 2">
            <a:extLst>
              <a:ext uri="{FF2B5EF4-FFF2-40B4-BE49-F238E27FC236}">
                <a16:creationId xmlns:a16="http://schemas.microsoft.com/office/drawing/2014/main" id="{0C6F35B3-EA53-4DA2-9394-673D470FA258}"/>
              </a:ext>
            </a:extLst>
          </p:cNvPr>
          <p:cNvSpPr>
            <a:spLocks/>
          </p:cNvSpPr>
          <p:nvPr/>
        </p:nvSpPr>
        <p:spPr bwMode="auto">
          <a:xfrm>
            <a:off x="7365590" y="2757395"/>
            <a:ext cx="4130025" cy="3388347"/>
          </a:xfrm>
          <a:custGeom>
            <a:avLst/>
            <a:gdLst/>
            <a:ahLst/>
            <a:cxnLst/>
            <a:rect l="0" t="0" r="r" b="b"/>
            <a:pathLst>
              <a:path w="6452776" h="5293787">
                <a:moveTo>
                  <a:pt x="4432113" y="2084404"/>
                </a:moveTo>
                <a:cubicBezTo>
                  <a:pt x="4444626" y="1396946"/>
                  <a:pt x="3893098" y="867878"/>
                  <a:pt x="3256654" y="859750"/>
                </a:cubicBezTo>
                <a:cubicBezTo>
                  <a:pt x="2568448" y="850980"/>
                  <a:pt x="2039058" y="1396091"/>
                  <a:pt x="2036171" y="2054031"/>
                </a:cubicBezTo>
                <a:cubicBezTo>
                  <a:pt x="2033283" y="2719243"/>
                  <a:pt x="2576148" y="3258900"/>
                  <a:pt x="3235479" y="3253873"/>
                </a:cubicBezTo>
                <a:cubicBezTo>
                  <a:pt x="3893419" y="3259328"/>
                  <a:pt x="4420669" y="2716784"/>
                  <a:pt x="4432113" y="2084404"/>
                </a:cubicBezTo>
                <a:moveTo>
                  <a:pt x="3352265" y="5293787"/>
                </a:moveTo>
                <a:lnTo>
                  <a:pt x="3104789" y="5293787"/>
                </a:lnTo>
                <a:cubicBezTo>
                  <a:pt x="3102222" y="5281167"/>
                  <a:pt x="3091955" y="5284590"/>
                  <a:pt x="3084148" y="5284697"/>
                </a:cubicBezTo>
                <a:cubicBezTo>
                  <a:pt x="3037519" y="5284911"/>
                  <a:pt x="2991425" y="5278922"/>
                  <a:pt x="2945117" y="5276034"/>
                </a:cubicBezTo>
                <a:cubicBezTo>
                  <a:pt x="2852286" y="5270152"/>
                  <a:pt x="2760419" y="5256570"/>
                  <a:pt x="2668979" y="5241383"/>
                </a:cubicBezTo>
                <a:cubicBezTo>
                  <a:pt x="2530482" y="5218389"/>
                  <a:pt x="2394017" y="5184808"/>
                  <a:pt x="2260547" y="5141708"/>
                </a:cubicBezTo>
                <a:cubicBezTo>
                  <a:pt x="2078629" y="5082994"/>
                  <a:pt x="1901524" y="5011981"/>
                  <a:pt x="1732440" y="4921290"/>
                </a:cubicBezTo>
                <a:cubicBezTo>
                  <a:pt x="1602927" y="4851774"/>
                  <a:pt x="1477478" y="4776055"/>
                  <a:pt x="1357697" y="4691032"/>
                </a:cubicBezTo>
                <a:cubicBezTo>
                  <a:pt x="1225938" y="4597560"/>
                  <a:pt x="1102520" y="4493928"/>
                  <a:pt x="986269" y="4381954"/>
                </a:cubicBezTo>
                <a:cubicBezTo>
                  <a:pt x="890123" y="4289231"/>
                  <a:pt x="800929" y="4190090"/>
                  <a:pt x="717082" y="4086031"/>
                </a:cubicBezTo>
                <a:cubicBezTo>
                  <a:pt x="624466" y="3971062"/>
                  <a:pt x="539763" y="3850640"/>
                  <a:pt x="463938" y="3724121"/>
                </a:cubicBezTo>
                <a:cubicBezTo>
                  <a:pt x="398379" y="3614821"/>
                  <a:pt x="339451" y="3502098"/>
                  <a:pt x="286940" y="3385847"/>
                </a:cubicBezTo>
                <a:cubicBezTo>
                  <a:pt x="243305" y="3289487"/>
                  <a:pt x="204697" y="3191202"/>
                  <a:pt x="171437" y="3091206"/>
                </a:cubicBezTo>
                <a:cubicBezTo>
                  <a:pt x="112188" y="2913032"/>
                  <a:pt x="66414" y="2731436"/>
                  <a:pt x="40854" y="2545026"/>
                </a:cubicBezTo>
                <a:cubicBezTo>
                  <a:pt x="25453" y="2433052"/>
                  <a:pt x="11016" y="2321185"/>
                  <a:pt x="9091" y="2207928"/>
                </a:cubicBezTo>
                <a:cubicBezTo>
                  <a:pt x="8984" y="2199586"/>
                  <a:pt x="13796" y="2188250"/>
                  <a:pt x="0" y="2184935"/>
                </a:cubicBezTo>
                <a:lnTo>
                  <a:pt x="0" y="1942164"/>
                </a:lnTo>
                <a:cubicBezTo>
                  <a:pt x="9732" y="1940667"/>
                  <a:pt x="9197" y="1933287"/>
                  <a:pt x="9304" y="1926122"/>
                </a:cubicBezTo>
                <a:cubicBezTo>
                  <a:pt x="9946" y="1832329"/>
                  <a:pt x="20855" y="1739499"/>
                  <a:pt x="32405" y="1646668"/>
                </a:cubicBezTo>
                <a:cubicBezTo>
                  <a:pt x="43848" y="1554587"/>
                  <a:pt x="59463" y="1463254"/>
                  <a:pt x="79248" y="1372562"/>
                </a:cubicBezTo>
                <a:cubicBezTo>
                  <a:pt x="130155" y="1139096"/>
                  <a:pt x="206515" y="914079"/>
                  <a:pt x="307581" y="697618"/>
                </a:cubicBezTo>
                <a:cubicBezTo>
                  <a:pt x="386187" y="529176"/>
                  <a:pt x="480835" y="369824"/>
                  <a:pt x="585430" y="216248"/>
                </a:cubicBezTo>
                <a:cubicBezTo>
                  <a:pt x="659224" y="107482"/>
                  <a:pt x="756760" y="34544"/>
                  <a:pt x="887449" y="9197"/>
                </a:cubicBezTo>
                <a:cubicBezTo>
                  <a:pt x="892904" y="8128"/>
                  <a:pt x="895577" y="5240"/>
                  <a:pt x="896326" y="0"/>
                </a:cubicBezTo>
                <a:lnTo>
                  <a:pt x="1050437" y="0"/>
                </a:lnTo>
                <a:cubicBezTo>
                  <a:pt x="1051293" y="8342"/>
                  <a:pt x="1057603" y="8342"/>
                  <a:pt x="1063912" y="9625"/>
                </a:cubicBezTo>
                <a:cubicBezTo>
                  <a:pt x="1160379" y="29090"/>
                  <a:pt x="1241338" y="75826"/>
                  <a:pt x="1310747" y="145555"/>
                </a:cubicBezTo>
                <a:cubicBezTo>
                  <a:pt x="1522610" y="358381"/>
                  <a:pt x="1735328" y="570350"/>
                  <a:pt x="1947619" y="782748"/>
                </a:cubicBezTo>
                <a:cubicBezTo>
                  <a:pt x="1967938" y="803068"/>
                  <a:pt x="1987831" y="823709"/>
                  <a:pt x="2006546" y="845526"/>
                </a:cubicBezTo>
                <a:cubicBezTo>
                  <a:pt x="2115954" y="973221"/>
                  <a:pt x="2141942" y="1176207"/>
                  <a:pt x="2067934" y="1326789"/>
                </a:cubicBezTo>
                <a:cubicBezTo>
                  <a:pt x="2039165" y="1385396"/>
                  <a:pt x="2004835" y="1440795"/>
                  <a:pt x="1977778" y="1500471"/>
                </a:cubicBezTo>
                <a:cubicBezTo>
                  <a:pt x="1908369" y="1653513"/>
                  <a:pt x="1869440" y="1813934"/>
                  <a:pt x="1859066" y="1980665"/>
                </a:cubicBezTo>
                <a:cubicBezTo>
                  <a:pt x="1852222" y="2090607"/>
                  <a:pt x="1857248" y="2201084"/>
                  <a:pt x="1877996" y="2309742"/>
                </a:cubicBezTo>
                <a:cubicBezTo>
                  <a:pt x="1899385" y="2421288"/>
                  <a:pt x="1932218" y="2529519"/>
                  <a:pt x="1979596" y="2633044"/>
                </a:cubicBezTo>
                <a:cubicBezTo>
                  <a:pt x="2045154" y="2776247"/>
                  <a:pt x="2133493" y="2904156"/>
                  <a:pt x="2241831" y="3017947"/>
                </a:cubicBezTo>
                <a:cubicBezTo>
                  <a:pt x="2303432" y="3082651"/>
                  <a:pt x="2371879" y="3139868"/>
                  <a:pt x="2445672" y="3190561"/>
                </a:cubicBezTo>
                <a:cubicBezTo>
                  <a:pt x="2544706" y="3258579"/>
                  <a:pt x="2650049" y="3313657"/>
                  <a:pt x="2763413" y="3354725"/>
                </a:cubicBezTo>
                <a:cubicBezTo>
                  <a:pt x="2900413" y="3404348"/>
                  <a:pt x="3041048" y="3430657"/>
                  <a:pt x="3186069" y="3435149"/>
                </a:cubicBezTo>
                <a:cubicBezTo>
                  <a:pt x="3232484" y="3436647"/>
                  <a:pt x="3279006" y="3435256"/>
                  <a:pt x="3325635" y="3432048"/>
                </a:cubicBezTo>
                <a:cubicBezTo>
                  <a:pt x="3398573" y="3426914"/>
                  <a:pt x="3470335" y="3416647"/>
                  <a:pt x="3541134" y="3399642"/>
                </a:cubicBezTo>
                <a:cubicBezTo>
                  <a:pt x="3706582" y="3359858"/>
                  <a:pt x="3859624" y="3292053"/>
                  <a:pt x="4000366" y="3195801"/>
                </a:cubicBezTo>
                <a:cubicBezTo>
                  <a:pt x="4114586" y="3117622"/>
                  <a:pt x="4215224" y="3024578"/>
                  <a:pt x="4301637" y="2916989"/>
                </a:cubicBezTo>
                <a:cubicBezTo>
                  <a:pt x="4384628" y="2813571"/>
                  <a:pt x="4451257" y="2699779"/>
                  <a:pt x="4501094" y="2576576"/>
                </a:cubicBezTo>
                <a:cubicBezTo>
                  <a:pt x="4556386" y="2439683"/>
                  <a:pt x="4590502" y="2297443"/>
                  <a:pt x="4598095" y="2150284"/>
                </a:cubicBezTo>
                <a:cubicBezTo>
                  <a:pt x="4603442" y="2045047"/>
                  <a:pt x="4600234" y="1939704"/>
                  <a:pt x="4581305" y="1835003"/>
                </a:cubicBezTo>
                <a:cubicBezTo>
                  <a:pt x="4551359" y="1669020"/>
                  <a:pt x="4496816" y="1512770"/>
                  <a:pt x="4410616" y="1367643"/>
                </a:cubicBezTo>
                <a:cubicBezTo>
                  <a:pt x="4375645" y="1308822"/>
                  <a:pt x="4352330" y="1245402"/>
                  <a:pt x="4347410" y="1177063"/>
                </a:cubicBezTo>
                <a:cubicBezTo>
                  <a:pt x="4337251" y="1032577"/>
                  <a:pt x="4384307" y="908411"/>
                  <a:pt x="4486656" y="805848"/>
                </a:cubicBezTo>
                <a:cubicBezTo>
                  <a:pt x="4706540" y="585537"/>
                  <a:pt x="4927172" y="366081"/>
                  <a:pt x="5146628" y="145448"/>
                </a:cubicBezTo>
                <a:cubicBezTo>
                  <a:pt x="5216037" y="75719"/>
                  <a:pt x="5296996" y="28983"/>
                  <a:pt x="5393463" y="9625"/>
                </a:cubicBezTo>
                <a:cubicBezTo>
                  <a:pt x="5399879" y="8342"/>
                  <a:pt x="5406083" y="8342"/>
                  <a:pt x="5406938" y="0"/>
                </a:cubicBezTo>
                <a:lnTo>
                  <a:pt x="5556344" y="0"/>
                </a:lnTo>
                <a:cubicBezTo>
                  <a:pt x="5557520" y="9946"/>
                  <a:pt x="5565541" y="8342"/>
                  <a:pt x="5572172" y="9732"/>
                </a:cubicBezTo>
                <a:cubicBezTo>
                  <a:pt x="5686605" y="34651"/>
                  <a:pt x="5781254" y="91440"/>
                  <a:pt x="5850235" y="186944"/>
                </a:cubicBezTo>
                <a:cubicBezTo>
                  <a:pt x="5918360" y="281379"/>
                  <a:pt x="5980711" y="379663"/>
                  <a:pt x="6037928" y="481156"/>
                </a:cubicBezTo>
                <a:cubicBezTo>
                  <a:pt x="6133111" y="650133"/>
                  <a:pt x="6212894" y="825741"/>
                  <a:pt x="6276313" y="1008941"/>
                </a:cubicBezTo>
                <a:cubicBezTo>
                  <a:pt x="6329680" y="1163053"/>
                  <a:pt x="6370961" y="1320265"/>
                  <a:pt x="6400586" y="1480579"/>
                </a:cubicBezTo>
                <a:cubicBezTo>
                  <a:pt x="6412992" y="1547421"/>
                  <a:pt x="6422831" y="1614798"/>
                  <a:pt x="6429782" y="1682496"/>
                </a:cubicBezTo>
                <a:cubicBezTo>
                  <a:pt x="6435130" y="1734793"/>
                  <a:pt x="6443365" y="1786876"/>
                  <a:pt x="6443579" y="1839601"/>
                </a:cubicBezTo>
                <a:cubicBezTo>
                  <a:pt x="6443579" y="1846339"/>
                  <a:pt x="6444755" y="1852114"/>
                  <a:pt x="6452776" y="1853291"/>
                </a:cubicBezTo>
                <a:lnTo>
                  <a:pt x="6452776" y="2278086"/>
                </a:lnTo>
                <a:cubicBezTo>
                  <a:pt x="6444648" y="2279262"/>
                  <a:pt x="6443365" y="2285037"/>
                  <a:pt x="6443579" y="2291775"/>
                </a:cubicBezTo>
                <a:cubicBezTo>
                  <a:pt x="6444007" y="2310384"/>
                  <a:pt x="6440264" y="2328886"/>
                  <a:pt x="6439515" y="2347281"/>
                </a:cubicBezTo>
                <a:cubicBezTo>
                  <a:pt x="6436520" y="2419363"/>
                  <a:pt x="6424970" y="2490483"/>
                  <a:pt x="6414169" y="2561496"/>
                </a:cubicBezTo>
                <a:cubicBezTo>
                  <a:pt x="6397805" y="2669406"/>
                  <a:pt x="6374170" y="2775925"/>
                  <a:pt x="6346578" y="2881697"/>
                </a:cubicBezTo>
                <a:cubicBezTo>
                  <a:pt x="6298237" y="3067143"/>
                  <a:pt x="6233213" y="3246387"/>
                  <a:pt x="6152148" y="3419642"/>
                </a:cubicBezTo>
                <a:cubicBezTo>
                  <a:pt x="6070118" y="3595142"/>
                  <a:pt x="5972904" y="3762087"/>
                  <a:pt x="5860609" y="3920369"/>
                </a:cubicBezTo>
                <a:cubicBezTo>
                  <a:pt x="5754517" y="4070095"/>
                  <a:pt x="5636126" y="4209448"/>
                  <a:pt x="5507683" y="4339924"/>
                </a:cubicBezTo>
                <a:cubicBezTo>
                  <a:pt x="5454957" y="4393504"/>
                  <a:pt x="5398703" y="4443663"/>
                  <a:pt x="5342235" y="4493500"/>
                </a:cubicBezTo>
                <a:cubicBezTo>
                  <a:pt x="5258923" y="4566973"/>
                  <a:pt x="5172189" y="4635954"/>
                  <a:pt x="5081497" y="4699481"/>
                </a:cubicBezTo>
                <a:cubicBezTo>
                  <a:pt x="4924819" y="4809209"/>
                  <a:pt x="4760762" y="4906745"/>
                  <a:pt x="4586866" y="4987383"/>
                </a:cubicBezTo>
                <a:cubicBezTo>
                  <a:pt x="4478956" y="5037435"/>
                  <a:pt x="4369014" y="5082352"/>
                  <a:pt x="4256505" y="5120425"/>
                </a:cubicBezTo>
                <a:cubicBezTo>
                  <a:pt x="4086566" y="5177856"/>
                  <a:pt x="3913204" y="5221598"/>
                  <a:pt x="3735565" y="5248335"/>
                </a:cubicBezTo>
                <a:cubicBezTo>
                  <a:pt x="3615356" y="5266516"/>
                  <a:pt x="3494933" y="5281488"/>
                  <a:pt x="3373227" y="5284590"/>
                </a:cubicBezTo>
                <a:cubicBezTo>
                  <a:pt x="3365099" y="5284804"/>
                  <a:pt x="3354939" y="5281167"/>
                  <a:pt x="3352265" y="5293787"/>
                </a:cubicBezTo>
              </a:path>
            </a:pathLst>
          </a:custGeom>
          <a:solidFill>
            <a:srgbClr val="E6E7E8"/>
          </a:solidFill>
          <a:ln>
            <a:noFill/>
          </a:ln>
          <a:extLst>
            <a:ext uri="{91240B29-F687-4F45-9708-019B960494DF}">
              <a14:hiddenLine xmlns:a14="http://schemas.microsoft.com/office/drawing/2010/main" w="10694">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327E1A1-66CF-46A0-A013-2D090E11A6CA}"/>
              </a:ext>
            </a:extLst>
          </p:cNvPr>
          <p:cNvSpPr>
            <a:spLocks/>
          </p:cNvSpPr>
          <p:nvPr/>
        </p:nvSpPr>
        <p:spPr bwMode="auto">
          <a:xfrm>
            <a:off x="8595962" y="2489493"/>
            <a:ext cx="1702810" cy="591310"/>
          </a:xfrm>
          <a:custGeom>
            <a:avLst/>
            <a:gdLst>
              <a:gd name="T0" fmla="*/ 1325136 w 2660243"/>
              <a:gd name="T1" fmla="*/ 0 h 924838"/>
              <a:gd name="T2" fmla="*/ 1693463 w 2660243"/>
              <a:gd name="T3" fmla="*/ 29731 h 924838"/>
              <a:gd name="T4" fmla="*/ 2026497 w 2660243"/>
              <a:gd name="T5" fmla="*/ 114006 h 924838"/>
              <a:gd name="T6" fmla="*/ 2584441 w 2660243"/>
              <a:gd name="T7" fmla="*/ 400625 h 924838"/>
              <a:gd name="T8" fmla="*/ 2606366 w 2660243"/>
              <a:gd name="T9" fmla="*/ 672913 h 924838"/>
              <a:gd name="T10" fmla="*/ 2412684 w 2660243"/>
              <a:gd name="T11" fmla="*/ 864562 h 924838"/>
              <a:gd name="T12" fmla="*/ 2186383 w 2660243"/>
              <a:gd name="T13" fmla="*/ 886273 h 924838"/>
              <a:gd name="T14" fmla="*/ 1830997 w 2660243"/>
              <a:gd name="T15" fmla="*/ 707564 h 924838"/>
              <a:gd name="T16" fmla="*/ 1490905 w 2660243"/>
              <a:gd name="T17" fmla="*/ 632594 h 924838"/>
              <a:gd name="T18" fmla="*/ 1219579 w 2660243"/>
              <a:gd name="T19" fmla="*/ 628850 h 924838"/>
              <a:gd name="T20" fmla="*/ 969429 w 2660243"/>
              <a:gd name="T21" fmla="*/ 670346 h 924838"/>
              <a:gd name="T22" fmla="*/ 467953 w 2660243"/>
              <a:gd name="T23" fmla="*/ 898786 h 924838"/>
              <a:gd name="T24" fmla="*/ 252240 w 2660243"/>
              <a:gd name="T25" fmla="*/ 877396 h 924838"/>
              <a:gd name="T26" fmla="*/ 54280 w 2660243"/>
              <a:gd name="T27" fmla="*/ 675373 h 924838"/>
              <a:gd name="T28" fmla="*/ 78023 w 2660243"/>
              <a:gd name="T29" fmla="*/ 409288 h 924838"/>
              <a:gd name="T30" fmla="*/ 830291 w 2660243"/>
              <a:gd name="T31" fmla="*/ 60318 h 924838"/>
              <a:gd name="T32" fmla="*/ 1134663 w 2660243"/>
              <a:gd name="T33" fmla="*/ 9197 h 924838"/>
              <a:gd name="T34" fmla="*/ 1325136 w 2660243"/>
              <a:gd name="T35" fmla="*/ 0 h 9248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60243" h="924838">
                <a:moveTo>
                  <a:pt x="1325136" y="0"/>
                </a:moveTo>
                <a:cubicBezTo>
                  <a:pt x="1457751" y="963"/>
                  <a:pt x="1575821" y="10909"/>
                  <a:pt x="1693463" y="29731"/>
                </a:cubicBezTo>
                <a:cubicBezTo>
                  <a:pt x="1807148" y="47912"/>
                  <a:pt x="1918052" y="77002"/>
                  <a:pt x="2026497" y="114006"/>
                </a:cubicBezTo>
                <a:cubicBezTo>
                  <a:pt x="2226275" y="182024"/>
                  <a:pt x="2411187" y="279667"/>
                  <a:pt x="2584441" y="400625"/>
                </a:cubicBezTo>
                <a:cubicBezTo>
                  <a:pt x="2676202" y="464686"/>
                  <a:pt x="2686041" y="599012"/>
                  <a:pt x="2606366" y="672913"/>
                </a:cubicBezTo>
                <a:cubicBezTo>
                  <a:pt x="2539844" y="734621"/>
                  <a:pt x="2476104" y="799538"/>
                  <a:pt x="2412684" y="864562"/>
                </a:cubicBezTo>
                <a:cubicBezTo>
                  <a:pt x="2352045" y="926806"/>
                  <a:pt x="2259856" y="937073"/>
                  <a:pt x="2186383" y="886273"/>
                </a:cubicBezTo>
                <a:cubicBezTo>
                  <a:pt x="2076227" y="810126"/>
                  <a:pt x="1956767" y="751305"/>
                  <a:pt x="1830997" y="707564"/>
                </a:cubicBezTo>
                <a:cubicBezTo>
                  <a:pt x="1721162" y="669384"/>
                  <a:pt x="1607477" y="644251"/>
                  <a:pt x="1490905" y="632594"/>
                </a:cubicBezTo>
                <a:cubicBezTo>
                  <a:pt x="1400320" y="623610"/>
                  <a:pt x="1309736" y="624359"/>
                  <a:pt x="1219579" y="628850"/>
                </a:cubicBezTo>
                <a:cubicBezTo>
                  <a:pt x="1135305" y="633128"/>
                  <a:pt x="1051779" y="649491"/>
                  <a:pt x="969429" y="670346"/>
                </a:cubicBezTo>
                <a:cubicBezTo>
                  <a:pt x="788474" y="716226"/>
                  <a:pt x="621102" y="792159"/>
                  <a:pt x="467953" y="898786"/>
                </a:cubicBezTo>
                <a:cubicBezTo>
                  <a:pt x="409560" y="939426"/>
                  <a:pt x="303896" y="932688"/>
                  <a:pt x="252240" y="877396"/>
                </a:cubicBezTo>
                <a:cubicBezTo>
                  <a:pt x="187858" y="808522"/>
                  <a:pt x="119839" y="743177"/>
                  <a:pt x="54280" y="675373"/>
                </a:cubicBezTo>
                <a:cubicBezTo>
                  <a:pt x="-26358" y="592061"/>
                  <a:pt x="-16091" y="477520"/>
                  <a:pt x="78023" y="409288"/>
                </a:cubicBezTo>
                <a:cubicBezTo>
                  <a:pt x="306035" y="244054"/>
                  <a:pt x="556719" y="128016"/>
                  <a:pt x="830291" y="60318"/>
                </a:cubicBezTo>
                <a:cubicBezTo>
                  <a:pt x="930607" y="35507"/>
                  <a:pt x="1031993" y="19144"/>
                  <a:pt x="1134663" y="9197"/>
                </a:cubicBezTo>
                <a:cubicBezTo>
                  <a:pt x="1202681" y="2781"/>
                  <a:pt x="1270700" y="2567"/>
                  <a:pt x="1325136" y="0"/>
                </a:cubicBezTo>
              </a:path>
            </a:pathLst>
          </a:custGeom>
          <a:solidFill>
            <a:srgbClr val="668CBF"/>
          </a:solidFill>
          <a:ln>
            <a:noFill/>
          </a:ln>
          <a:extLst>
            <a:ext uri="{91240B29-F687-4F45-9708-019B960494DF}">
              <a14:hiddenLine xmlns:a14="http://schemas.microsoft.com/office/drawing/2010/main" w="10694">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8C84994-248F-405B-8065-1A0619FA9F9B}"/>
              </a:ext>
            </a:extLst>
          </p:cNvPr>
          <p:cNvSpPr txBox="1"/>
          <p:nvPr/>
        </p:nvSpPr>
        <p:spPr>
          <a:xfrm>
            <a:off x="8673086" y="5340968"/>
            <a:ext cx="1625686" cy="338554"/>
          </a:xfrm>
          <a:prstGeom prst="rect">
            <a:avLst/>
          </a:prstGeom>
          <a:noFill/>
        </p:spPr>
        <p:txBody>
          <a:bodyPr wrap="square" lIns="91440" rIns="9144" rtlCol="0" anchor="ctr" anchorCtr="0">
            <a:spAutoFit/>
          </a:bodyPr>
          <a:lstStyle/>
          <a:p>
            <a:r>
              <a:rPr lang="en-US" sz="2400" baseline="30000">
                <a:solidFill>
                  <a:schemeClr val="bg1">
                    <a:lumMod val="75000"/>
                  </a:schemeClr>
                </a:solidFill>
                <a:cs typeface="Adobe Arabic" panose="02040503050201020203" pitchFamily="18" charset="-78"/>
              </a:rPr>
              <a:t>PHOTO HERE</a:t>
            </a:r>
            <a:endParaRPr lang="en-US" sz="2400" i="0" u="none" strike="noStrike" baseline="30000">
              <a:solidFill>
                <a:schemeClr val="bg1">
                  <a:lumMod val="75000"/>
                </a:schemeClr>
              </a:solidFill>
              <a:cs typeface="Adobe Arabic" panose="02040503050201020203" pitchFamily="18" charset="-78"/>
            </a:endParaRPr>
          </a:p>
        </p:txBody>
      </p:sp>
      <p:pic>
        <p:nvPicPr>
          <p:cNvPr id="15" name="Picture 14">
            <a:extLst>
              <a:ext uri="{FF2B5EF4-FFF2-40B4-BE49-F238E27FC236}">
                <a16:creationId xmlns:a16="http://schemas.microsoft.com/office/drawing/2014/main" id="{721B521B-0B0E-4F14-BA6A-AA131B2A00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3684" y="2331208"/>
            <a:ext cx="3653836" cy="3653836"/>
          </a:xfrm>
          <a:prstGeom prst="rect">
            <a:avLst/>
          </a:prstGeom>
        </p:spPr>
      </p:pic>
    </p:spTree>
    <p:extLst>
      <p:ext uri="{BB962C8B-B14F-4D97-AF65-F5344CB8AC3E}">
        <p14:creationId xmlns:p14="http://schemas.microsoft.com/office/powerpoint/2010/main" val="252722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BB8A75-7EFC-44A4-B031-1E5847CBB91F}"/>
              </a:ext>
            </a:extLst>
          </p:cNvPr>
          <p:cNvSpPr txBox="1"/>
          <p:nvPr/>
        </p:nvSpPr>
        <p:spPr>
          <a:xfrm>
            <a:off x="747654" y="1079543"/>
            <a:ext cx="6185581" cy="543739"/>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OVERVIEW &amp; TERMINOLOGY</a:t>
            </a:r>
          </a:p>
        </p:txBody>
      </p:sp>
      <p:pic>
        <p:nvPicPr>
          <p:cNvPr id="5" name="Graphic 4">
            <a:extLst>
              <a:ext uri="{FF2B5EF4-FFF2-40B4-BE49-F238E27FC236}">
                <a16:creationId xmlns:a16="http://schemas.microsoft.com/office/drawing/2014/main" id="{A891C832-7255-4E0B-BBE6-24C9211894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pic>
        <p:nvPicPr>
          <p:cNvPr id="7" name="Graphic 6">
            <a:extLst>
              <a:ext uri="{FF2B5EF4-FFF2-40B4-BE49-F238E27FC236}">
                <a16:creationId xmlns:a16="http://schemas.microsoft.com/office/drawing/2014/main" id="{A822D8CB-7E85-49D3-B41B-6D668BEA6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635" y="1837124"/>
            <a:ext cx="656924" cy="571767"/>
          </a:xfrm>
          <a:prstGeom prst="rect">
            <a:avLst/>
          </a:prstGeom>
        </p:spPr>
      </p:pic>
      <p:sp>
        <p:nvSpPr>
          <p:cNvPr id="8" name="TextBox 7">
            <a:extLst>
              <a:ext uri="{FF2B5EF4-FFF2-40B4-BE49-F238E27FC236}">
                <a16:creationId xmlns:a16="http://schemas.microsoft.com/office/drawing/2014/main" id="{9AF52DA3-B9A7-4CE9-99E7-6DD71C8050EA}"/>
              </a:ext>
            </a:extLst>
          </p:cNvPr>
          <p:cNvSpPr txBox="1"/>
          <p:nvPr/>
        </p:nvSpPr>
        <p:spPr>
          <a:xfrm>
            <a:off x="1583477" y="1616972"/>
            <a:ext cx="4959534" cy="2012795"/>
          </a:xfrm>
          <a:prstGeom prst="rect">
            <a:avLst/>
          </a:prstGeom>
          <a:noFill/>
        </p:spPr>
        <p:txBody>
          <a:bodyPr wrap="square" rtlCol="0">
            <a:spAutoFit/>
          </a:bodyPr>
          <a:lstStyle/>
          <a:p>
            <a:pPr algn="just">
              <a:lnSpc>
                <a:spcPct val="150000"/>
              </a:lnSpc>
            </a:pPr>
            <a:r>
              <a:rPr lang="en-US" sz="1100" dirty="0"/>
              <a:t>We have seen many Meme token appearing plentifully but none focusing solely on South East Asia meme and most of it either related to dogs or cats. </a:t>
            </a:r>
            <a:r>
              <a:rPr lang="en-US" sz="1100" dirty="0" err="1"/>
              <a:t>Fuyoh</a:t>
            </a:r>
            <a:r>
              <a:rPr lang="en-US" sz="1100" dirty="0"/>
              <a:t> is a south Asian Meme words that being utter commonly and we believe to make it worth to be mentioned and join the ranks of meme internationally.</a:t>
            </a:r>
          </a:p>
          <a:p>
            <a:pPr algn="just">
              <a:lnSpc>
                <a:spcPct val="150000"/>
              </a:lnSpc>
            </a:pPr>
            <a:endParaRPr lang="en-US" sz="1100" b="0" i="0" u="none" strike="noStrike" baseline="30000" dirty="0">
              <a:solidFill>
                <a:srgbClr val="000000"/>
              </a:solidFill>
              <a:cs typeface="Adobe Arabic" panose="02040503050201020203" pitchFamily="18" charset="-78"/>
            </a:endParaRPr>
          </a:p>
          <a:p>
            <a:pPr algn="just">
              <a:lnSpc>
                <a:spcPct val="150000"/>
              </a:lnSpc>
            </a:pPr>
            <a:r>
              <a:rPr lang="en-US" sz="1100" dirty="0"/>
              <a:t>In recent years, a comedian by the name of “Uncle Roger” in the US, somehow popularized this word it his YouTube channel. Since then, this word become popular and echoes by many. We encourage everyone to subscribe to his YouTube channel.</a:t>
            </a:r>
            <a:endParaRPr lang="en-US" sz="1100" b="0" i="0" u="none" strike="noStrike" baseline="30000" dirty="0">
              <a:solidFill>
                <a:srgbClr val="000000"/>
              </a:solidFill>
              <a:cs typeface="Adobe Arabic" panose="02040503050201020203" pitchFamily="18" charset="-78"/>
            </a:endParaRPr>
          </a:p>
        </p:txBody>
      </p:sp>
      <p:sp>
        <p:nvSpPr>
          <p:cNvPr id="14" name="Freeform: Shape 13">
            <a:extLst>
              <a:ext uri="{FF2B5EF4-FFF2-40B4-BE49-F238E27FC236}">
                <a16:creationId xmlns:a16="http://schemas.microsoft.com/office/drawing/2014/main" id="{50B1BA73-BA28-49B6-83C9-8B925ED10CDF}"/>
              </a:ext>
            </a:extLst>
          </p:cNvPr>
          <p:cNvSpPr/>
          <p:nvPr/>
        </p:nvSpPr>
        <p:spPr>
          <a:xfrm>
            <a:off x="7131728" y="1788154"/>
            <a:ext cx="159634" cy="458699"/>
          </a:xfrm>
          <a:custGeom>
            <a:avLst/>
            <a:gdLst>
              <a:gd name="connsiteX0" fmla="*/ 0 w 235892"/>
              <a:gd name="connsiteY0" fmla="*/ 340247 h 677823"/>
              <a:gd name="connsiteX1" fmla="*/ 7514 w 235892"/>
              <a:gd name="connsiteY1" fmla="*/ 246394 h 677823"/>
              <a:gd name="connsiteX2" fmla="*/ 29025 w 235892"/>
              <a:gd name="connsiteY2" fmla="*/ 161529 h 677823"/>
              <a:gd name="connsiteX3" fmla="*/ 102104 w 235892"/>
              <a:gd name="connsiteY3" fmla="*/ 19349 h 677823"/>
              <a:gd name="connsiteX4" fmla="*/ 171499 w 235892"/>
              <a:gd name="connsiteY4" fmla="*/ 13751 h 677823"/>
              <a:gd name="connsiteX5" fmla="*/ 220415 w 235892"/>
              <a:gd name="connsiteY5" fmla="*/ 63108 h 677823"/>
              <a:gd name="connsiteX6" fmla="*/ 226014 w 235892"/>
              <a:gd name="connsiteY6" fmla="*/ 120717 h 677823"/>
              <a:gd name="connsiteX7" fmla="*/ 180487 w 235892"/>
              <a:gd name="connsiteY7" fmla="*/ 211328 h 677823"/>
              <a:gd name="connsiteX8" fmla="*/ 161333 w 235892"/>
              <a:gd name="connsiteY8" fmla="*/ 297962 h 677823"/>
              <a:gd name="connsiteX9" fmla="*/ 160449 w 235892"/>
              <a:gd name="connsiteY9" fmla="*/ 367063 h 677823"/>
              <a:gd name="connsiteX10" fmla="*/ 171057 w 235892"/>
              <a:gd name="connsiteY10" fmla="*/ 430859 h 677823"/>
              <a:gd name="connsiteX11" fmla="*/ 229255 w 235892"/>
              <a:gd name="connsiteY11" fmla="*/ 558600 h 677823"/>
              <a:gd name="connsiteX12" fmla="*/ 223804 w 235892"/>
              <a:gd name="connsiteY12" fmla="*/ 613556 h 677823"/>
              <a:gd name="connsiteX13" fmla="*/ 172383 w 235892"/>
              <a:gd name="connsiteY13" fmla="*/ 663945 h 677823"/>
              <a:gd name="connsiteX14" fmla="*/ 104609 w 235892"/>
              <a:gd name="connsiteY14" fmla="*/ 657904 h 677823"/>
              <a:gd name="connsiteX15" fmla="*/ 15765 w 235892"/>
              <a:gd name="connsiteY15" fmla="*/ 466220 h 677823"/>
              <a:gd name="connsiteX16" fmla="*/ 2799 w 235892"/>
              <a:gd name="connsiteY16" fmla="*/ 388721 h 677823"/>
              <a:gd name="connsiteX17" fmla="*/ 0 w 235892"/>
              <a:gd name="connsiteY17" fmla="*/ 340247 h 67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5892" h="677823">
                <a:moveTo>
                  <a:pt x="0" y="340247"/>
                </a:moveTo>
                <a:cubicBezTo>
                  <a:pt x="295" y="306507"/>
                  <a:pt x="2799" y="276304"/>
                  <a:pt x="7514" y="246394"/>
                </a:cubicBezTo>
                <a:cubicBezTo>
                  <a:pt x="12082" y="217369"/>
                  <a:pt x="19596" y="189228"/>
                  <a:pt x="29025" y="161529"/>
                </a:cubicBezTo>
                <a:cubicBezTo>
                  <a:pt x="46411" y="110550"/>
                  <a:pt x="71311" y="63550"/>
                  <a:pt x="102104" y="19349"/>
                </a:cubicBezTo>
                <a:cubicBezTo>
                  <a:pt x="118458" y="-4077"/>
                  <a:pt x="152640" y="-6582"/>
                  <a:pt x="171499" y="13751"/>
                </a:cubicBezTo>
                <a:cubicBezTo>
                  <a:pt x="187264" y="30694"/>
                  <a:pt x="203766" y="46901"/>
                  <a:pt x="220415" y="63108"/>
                </a:cubicBezTo>
                <a:cubicBezTo>
                  <a:pt x="236327" y="78579"/>
                  <a:pt x="238832" y="102005"/>
                  <a:pt x="226014" y="120717"/>
                </a:cubicBezTo>
                <a:cubicBezTo>
                  <a:pt x="206565" y="148711"/>
                  <a:pt x="191537" y="179209"/>
                  <a:pt x="180487" y="211328"/>
                </a:cubicBezTo>
                <a:cubicBezTo>
                  <a:pt x="170763" y="239322"/>
                  <a:pt x="164280" y="268347"/>
                  <a:pt x="161333" y="297962"/>
                </a:cubicBezTo>
                <a:cubicBezTo>
                  <a:pt x="158976" y="321094"/>
                  <a:pt x="159270" y="344078"/>
                  <a:pt x="160449" y="367063"/>
                </a:cubicBezTo>
                <a:cubicBezTo>
                  <a:pt x="161480" y="388574"/>
                  <a:pt x="165753" y="409790"/>
                  <a:pt x="171057" y="430859"/>
                </a:cubicBezTo>
                <a:cubicBezTo>
                  <a:pt x="182697" y="476975"/>
                  <a:pt x="202145" y="519555"/>
                  <a:pt x="229255" y="558600"/>
                </a:cubicBezTo>
                <a:cubicBezTo>
                  <a:pt x="239569" y="573480"/>
                  <a:pt x="237948" y="600443"/>
                  <a:pt x="223804" y="613556"/>
                </a:cubicBezTo>
                <a:cubicBezTo>
                  <a:pt x="206271" y="629910"/>
                  <a:pt x="189622" y="647296"/>
                  <a:pt x="172383" y="663945"/>
                </a:cubicBezTo>
                <a:cubicBezTo>
                  <a:pt x="151167" y="684572"/>
                  <a:pt x="121994" y="681920"/>
                  <a:pt x="104609" y="657904"/>
                </a:cubicBezTo>
                <a:cubicBezTo>
                  <a:pt x="62471" y="599854"/>
                  <a:pt x="33003" y="535910"/>
                  <a:pt x="15765" y="466220"/>
                </a:cubicBezTo>
                <a:cubicBezTo>
                  <a:pt x="9430" y="440583"/>
                  <a:pt x="5304" y="414800"/>
                  <a:pt x="2799" y="388721"/>
                </a:cubicBezTo>
                <a:cubicBezTo>
                  <a:pt x="737" y="371483"/>
                  <a:pt x="737" y="354097"/>
                  <a:pt x="0" y="340247"/>
                </a:cubicBezTo>
              </a:path>
            </a:pathLst>
          </a:custGeom>
          <a:solidFill>
            <a:srgbClr val="8347E5"/>
          </a:solidFill>
          <a:ln w="1460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78DC4F9-67B5-4E85-B3CD-CB2DF23E452A}"/>
              </a:ext>
            </a:extLst>
          </p:cNvPr>
          <p:cNvSpPr/>
          <p:nvPr/>
        </p:nvSpPr>
        <p:spPr>
          <a:xfrm>
            <a:off x="7291257" y="1800251"/>
            <a:ext cx="434717" cy="434717"/>
          </a:xfrm>
          <a:custGeom>
            <a:avLst/>
            <a:gdLst>
              <a:gd name="connsiteX0" fmla="*/ 642386 w 642385"/>
              <a:gd name="connsiteY0" fmla="*/ 321193 h 642385"/>
              <a:gd name="connsiteX1" fmla="*/ 321193 w 642385"/>
              <a:gd name="connsiteY1" fmla="*/ 642385 h 642385"/>
              <a:gd name="connsiteX2" fmla="*/ 0 w 642385"/>
              <a:gd name="connsiteY2" fmla="*/ 321193 h 642385"/>
              <a:gd name="connsiteX3" fmla="*/ 321193 w 642385"/>
              <a:gd name="connsiteY3" fmla="*/ 0 h 642385"/>
              <a:gd name="connsiteX4" fmla="*/ 642386 w 642385"/>
              <a:gd name="connsiteY4" fmla="*/ 321193 h 64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385" h="642385">
                <a:moveTo>
                  <a:pt x="642386" y="321193"/>
                </a:moveTo>
                <a:cubicBezTo>
                  <a:pt x="642386" y="498583"/>
                  <a:pt x="498583" y="642385"/>
                  <a:pt x="321193" y="642385"/>
                </a:cubicBezTo>
                <a:cubicBezTo>
                  <a:pt x="143803" y="642385"/>
                  <a:pt x="0" y="498583"/>
                  <a:pt x="0" y="321193"/>
                </a:cubicBezTo>
                <a:cubicBezTo>
                  <a:pt x="0" y="143803"/>
                  <a:pt x="143803" y="0"/>
                  <a:pt x="321193" y="0"/>
                </a:cubicBezTo>
                <a:cubicBezTo>
                  <a:pt x="498583" y="0"/>
                  <a:pt x="642386" y="143803"/>
                  <a:pt x="642386" y="321193"/>
                </a:cubicBezTo>
                <a:close/>
              </a:path>
            </a:pathLst>
          </a:custGeom>
          <a:noFill/>
          <a:ln w="10370" cap="flat">
            <a:solidFill>
              <a:srgbClr val="A7A9AC"/>
            </a:solidFill>
            <a:prstDash val="solid"/>
            <a:miter/>
          </a:ln>
        </p:spPr>
        <p:txBody>
          <a:bodyPr rtlCol="0" anchor="ctr"/>
          <a:lstStyle/>
          <a:p>
            <a:endParaRPr lang="en-US"/>
          </a:p>
        </p:txBody>
      </p:sp>
      <p:sp>
        <p:nvSpPr>
          <p:cNvPr id="16" name="TextBox 15">
            <a:extLst>
              <a:ext uri="{FF2B5EF4-FFF2-40B4-BE49-F238E27FC236}">
                <a16:creationId xmlns:a16="http://schemas.microsoft.com/office/drawing/2014/main" id="{B1A9C151-D1E5-48B9-9E1A-CA7ACABB248A}"/>
              </a:ext>
            </a:extLst>
          </p:cNvPr>
          <p:cNvSpPr txBox="1"/>
          <p:nvPr/>
        </p:nvSpPr>
        <p:spPr>
          <a:xfrm>
            <a:off x="7725974" y="1783561"/>
            <a:ext cx="2416316" cy="461665"/>
          </a:xfrm>
          <a:prstGeom prst="rect">
            <a:avLst/>
          </a:prstGeom>
          <a:noFill/>
        </p:spPr>
        <p:txBody>
          <a:bodyPr wrap="square" lIns="91440" rIns="9144" rtlCol="0" anchor="ctr" anchorCtr="0">
            <a:spAutoFit/>
          </a:bodyPr>
          <a:lstStyle/>
          <a:p>
            <a:r>
              <a:rPr lang="en-SG" sz="2400" dirty="0"/>
              <a:t>Project Name</a:t>
            </a:r>
            <a:endParaRPr lang="en-US" sz="3200" i="0" u="none" strike="noStrike" baseline="30000" dirty="0">
              <a:solidFill>
                <a:schemeClr val="tx1">
                  <a:lumMod val="85000"/>
                  <a:lumOff val="15000"/>
                </a:schemeClr>
              </a:solidFill>
              <a:cs typeface="Adobe Arabic" panose="02040503050201020203" pitchFamily="18" charset="-78"/>
            </a:endParaRPr>
          </a:p>
        </p:txBody>
      </p:sp>
      <p:sp>
        <p:nvSpPr>
          <p:cNvPr id="28" name="Freeform: Shape 27">
            <a:extLst>
              <a:ext uri="{FF2B5EF4-FFF2-40B4-BE49-F238E27FC236}">
                <a16:creationId xmlns:a16="http://schemas.microsoft.com/office/drawing/2014/main" id="{6C6E3395-5B6A-4ACE-B5E5-602525219A42}"/>
              </a:ext>
            </a:extLst>
          </p:cNvPr>
          <p:cNvSpPr/>
          <p:nvPr/>
        </p:nvSpPr>
        <p:spPr>
          <a:xfrm>
            <a:off x="7131728" y="3329147"/>
            <a:ext cx="159634" cy="458699"/>
          </a:xfrm>
          <a:custGeom>
            <a:avLst/>
            <a:gdLst>
              <a:gd name="connsiteX0" fmla="*/ 0 w 235892"/>
              <a:gd name="connsiteY0" fmla="*/ 340247 h 677823"/>
              <a:gd name="connsiteX1" fmla="*/ 7514 w 235892"/>
              <a:gd name="connsiteY1" fmla="*/ 246394 h 677823"/>
              <a:gd name="connsiteX2" fmla="*/ 29025 w 235892"/>
              <a:gd name="connsiteY2" fmla="*/ 161529 h 677823"/>
              <a:gd name="connsiteX3" fmla="*/ 102104 w 235892"/>
              <a:gd name="connsiteY3" fmla="*/ 19349 h 677823"/>
              <a:gd name="connsiteX4" fmla="*/ 171499 w 235892"/>
              <a:gd name="connsiteY4" fmla="*/ 13751 h 677823"/>
              <a:gd name="connsiteX5" fmla="*/ 220415 w 235892"/>
              <a:gd name="connsiteY5" fmla="*/ 63108 h 677823"/>
              <a:gd name="connsiteX6" fmla="*/ 226014 w 235892"/>
              <a:gd name="connsiteY6" fmla="*/ 120717 h 677823"/>
              <a:gd name="connsiteX7" fmla="*/ 180487 w 235892"/>
              <a:gd name="connsiteY7" fmla="*/ 211328 h 677823"/>
              <a:gd name="connsiteX8" fmla="*/ 161333 w 235892"/>
              <a:gd name="connsiteY8" fmla="*/ 297962 h 677823"/>
              <a:gd name="connsiteX9" fmla="*/ 160449 w 235892"/>
              <a:gd name="connsiteY9" fmla="*/ 367063 h 677823"/>
              <a:gd name="connsiteX10" fmla="*/ 171057 w 235892"/>
              <a:gd name="connsiteY10" fmla="*/ 430859 h 677823"/>
              <a:gd name="connsiteX11" fmla="*/ 229255 w 235892"/>
              <a:gd name="connsiteY11" fmla="*/ 558600 h 677823"/>
              <a:gd name="connsiteX12" fmla="*/ 223804 w 235892"/>
              <a:gd name="connsiteY12" fmla="*/ 613556 h 677823"/>
              <a:gd name="connsiteX13" fmla="*/ 172383 w 235892"/>
              <a:gd name="connsiteY13" fmla="*/ 663945 h 677823"/>
              <a:gd name="connsiteX14" fmla="*/ 104609 w 235892"/>
              <a:gd name="connsiteY14" fmla="*/ 657904 h 677823"/>
              <a:gd name="connsiteX15" fmla="*/ 15765 w 235892"/>
              <a:gd name="connsiteY15" fmla="*/ 466220 h 677823"/>
              <a:gd name="connsiteX16" fmla="*/ 2799 w 235892"/>
              <a:gd name="connsiteY16" fmla="*/ 388721 h 677823"/>
              <a:gd name="connsiteX17" fmla="*/ 0 w 235892"/>
              <a:gd name="connsiteY17" fmla="*/ 340247 h 67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5892" h="677823">
                <a:moveTo>
                  <a:pt x="0" y="340247"/>
                </a:moveTo>
                <a:cubicBezTo>
                  <a:pt x="295" y="306507"/>
                  <a:pt x="2799" y="276304"/>
                  <a:pt x="7514" y="246394"/>
                </a:cubicBezTo>
                <a:cubicBezTo>
                  <a:pt x="12082" y="217369"/>
                  <a:pt x="19596" y="189228"/>
                  <a:pt x="29025" y="161529"/>
                </a:cubicBezTo>
                <a:cubicBezTo>
                  <a:pt x="46411" y="110550"/>
                  <a:pt x="71311" y="63550"/>
                  <a:pt x="102104" y="19349"/>
                </a:cubicBezTo>
                <a:cubicBezTo>
                  <a:pt x="118458" y="-4077"/>
                  <a:pt x="152640" y="-6582"/>
                  <a:pt x="171499" y="13751"/>
                </a:cubicBezTo>
                <a:cubicBezTo>
                  <a:pt x="187264" y="30694"/>
                  <a:pt x="203766" y="46901"/>
                  <a:pt x="220415" y="63108"/>
                </a:cubicBezTo>
                <a:cubicBezTo>
                  <a:pt x="236327" y="78579"/>
                  <a:pt x="238832" y="102005"/>
                  <a:pt x="226014" y="120717"/>
                </a:cubicBezTo>
                <a:cubicBezTo>
                  <a:pt x="206565" y="148711"/>
                  <a:pt x="191537" y="179209"/>
                  <a:pt x="180487" y="211328"/>
                </a:cubicBezTo>
                <a:cubicBezTo>
                  <a:pt x="170763" y="239322"/>
                  <a:pt x="164280" y="268347"/>
                  <a:pt x="161333" y="297962"/>
                </a:cubicBezTo>
                <a:cubicBezTo>
                  <a:pt x="158976" y="321094"/>
                  <a:pt x="159270" y="344078"/>
                  <a:pt x="160449" y="367063"/>
                </a:cubicBezTo>
                <a:cubicBezTo>
                  <a:pt x="161480" y="388574"/>
                  <a:pt x="165753" y="409790"/>
                  <a:pt x="171057" y="430859"/>
                </a:cubicBezTo>
                <a:cubicBezTo>
                  <a:pt x="182697" y="476975"/>
                  <a:pt x="202145" y="519555"/>
                  <a:pt x="229255" y="558600"/>
                </a:cubicBezTo>
                <a:cubicBezTo>
                  <a:pt x="239569" y="573480"/>
                  <a:pt x="237948" y="600443"/>
                  <a:pt x="223804" y="613556"/>
                </a:cubicBezTo>
                <a:cubicBezTo>
                  <a:pt x="206271" y="629910"/>
                  <a:pt x="189622" y="647296"/>
                  <a:pt x="172383" y="663945"/>
                </a:cubicBezTo>
                <a:cubicBezTo>
                  <a:pt x="151167" y="684572"/>
                  <a:pt x="121994" y="681920"/>
                  <a:pt x="104609" y="657904"/>
                </a:cubicBezTo>
                <a:cubicBezTo>
                  <a:pt x="62471" y="599854"/>
                  <a:pt x="33003" y="535910"/>
                  <a:pt x="15765" y="466220"/>
                </a:cubicBezTo>
                <a:cubicBezTo>
                  <a:pt x="9430" y="440583"/>
                  <a:pt x="5304" y="414800"/>
                  <a:pt x="2799" y="388721"/>
                </a:cubicBezTo>
                <a:cubicBezTo>
                  <a:pt x="737" y="371483"/>
                  <a:pt x="737" y="354097"/>
                  <a:pt x="0" y="340247"/>
                </a:cubicBezTo>
              </a:path>
            </a:pathLst>
          </a:custGeom>
          <a:solidFill>
            <a:srgbClr val="8347E5"/>
          </a:solidFill>
          <a:ln w="1460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DA8183A-6BA9-4146-BD46-46F30E52983A}"/>
              </a:ext>
            </a:extLst>
          </p:cNvPr>
          <p:cNvSpPr/>
          <p:nvPr/>
        </p:nvSpPr>
        <p:spPr>
          <a:xfrm>
            <a:off x="7291257" y="3341244"/>
            <a:ext cx="434717" cy="434717"/>
          </a:xfrm>
          <a:custGeom>
            <a:avLst/>
            <a:gdLst>
              <a:gd name="connsiteX0" fmla="*/ 642386 w 642385"/>
              <a:gd name="connsiteY0" fmla="*/ 321193 h 642385"/>
              <a:gd name="connsiteX1" fmla="*/ 321193 w 642385"/>
              <a:gd name="connsiteY1" fmla="*/ 642385 h 642385"/>
              <a:gd name="connsiteX2" fmla="*/ 0 w 642385"/>
              <a:gd name="connsiteY2" fmla="*/ 321193 h 642385"/>
              <a:gd name="connsiteX3" fmla="*/ 321193 w 642385"/>
              <a:gd name="connsiteY3" fmla="*/ 0 h 642385"/>
              <a:gd name="connsiteX4" fmla="*/ 642386 w 642385"/>
              <a:gd name="connsiteY4" fmla="*/ 321193 h 64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385" h="642385">
                <a:moveTo>
                  <a:pt x="642386" y="321193"/>
                </a:moveTo>
                <a:cubicBezTo>
                  <a:pt x="642386" y="498583"/>
                  <a:pt x="498583" y="642385"/>
                  <a:pt x="321193" y="642385"/>
                </a:cubicBezTo>
                <a:cubicBezTo>
                  <a:pt x="143803" y="642385"/>
                  <a:pt x="0" y="498583"/>
                  <a:pt x="0" y="321193"/>
                </a:cubicBezTo>
                <a:cubicBezTo>
                  <a:pt x="0" y="143803"/>
                  <a:pt x="143803" y="0"/>
                  <a:pt x="321193" y="0"/>
                </a:cubicBezTo>
                <a:cubicBezTo>
                  <a:pt x="498583" y="0"/>
                  <a:pt x="642386" y="143803"/>
                  <a:pt x="642386" y="321193"/>
                </a:cubicBezTo>
                <a:close/>
              </a:path>
            </a:pathLst>
          </a:custGeom>
          <a:noFill/>
          <a:ln w="10370" cap="flat">
            <a:solidFill>
              <a:srgbClr val="A7A9AC"/>
            </a:solidFill>
            <a:prstDash val="solid"/>
            <a:miter/>
          </a:ln>
        </p:spPr>
        <p:txBody>
          <a:bodyPr rtlCol="0" anchor="ctr"/>
          <a:lstStyle/>
          <a:p>
            <a:endParaRPr lang="en-US"/>
          </a:p>
        </p:txBody>
      </p:sp>
      <p:sp>
        <p:nvSpPr>
          <p:cNvPr id="30" name="TextBox 29">
            <a:extLst>
              <a:ext uri="{FF2B5EF4-FFF2-40B4-BE49-F238E27FC236}">
                <a16:creationId xmlns:a16="http://schemas.microsoft.com/office/drawing/2014/main" id="{0986B934-7A57-466F-B1CD-16BA7BC1A070}"/>
              </a:ext>
            </a:extLst>
          </p:cNvPr>
          <p:cNvSpPr txBox="1"/>
          <p:nvPr/>
        </p:nvSpPr>
        <p:spPr>
          <a:xfrm>
            <a:off x="7725974" y="3302585"/>
            <a:ext cx="2030422" cy="461665"/>
          </a:xfrm>
          <a:prstGeom prst="rect">
            <a:avLst/>
          </a:prstGeom>
          <a:noFill/>
        </p:spPr>
        <p:txBody>
          <a:bodyPr wrap="square" lIns="91440" rIns="9144" rtlCol="0" anchor="ctr" anchorCtr="0">
            <a:spAutoFit/>
          </a:bodyPr>
          <a:lstStyle/>
          <a:p>
            <a:r>
              <a:rPr lang="en-US" sz="2400" dirty="0"/>
              <a:t>Ecosystem</a:t>
            </a:r>
            <a:endParaRPr lang="en-US" sz="3200" i="0" u="none" strike="noStrike" baseline="30000" dirty="0">
              <a:solidFill>
                <a:schemeClr val="tx1">
                  <a:lumMod val="85000"/>
                  <a:lumOff val="15000"/>
                </a:schemeClr>
              </a:solidFill>
              <a:cs typeface="Adobe Arabic" panose="02040503050201020203" pitchFamily="18" charset="-78"/>
            </a:endParaRPr>
          </a:p>
        </p:txBody>
      </p:sp>
      <p:sp>
        <p:nvSpPr>
          <p:cNvPr id="31" name="TextBox 30">
            <a:extLst>
              <a:ext uri="{FF2B5EF4-FFF2-40B4-BE49-F238E27FC236}">
                <a16:creationId xmlns:a16="http://schemas.microsoft.com/office/drawing/2014/main" id="{6F1109F0-437B-4733-A51A-635AEFD1DED8}"/>
              </a:ext>
            </a:extLst>
          </p:cNvPr>
          <p:cNvSpPr txBox="1"/>
          <p:nvPr/>
        </p:nvSpPr>
        <p:spPr>
          <a:xfrm>
            <a:off x="7063148" y="3964473"/>
            <a:ext cx="3545375" cy="506292"/>
          </a:xfrm>
          <a:prstGeom prst="rect">
            <a:avLst/>
          </a:prstGeom>
          <a:noFill/>
        </p:spPr>
        <p:txBody>
          <a:bodyPr wrap="square" rtlCol="0">
            <a:spAutoFit/>
          </a:bodyPr>
          <a:lstStyle/>
          <a:p>
            <a:pPr algn="just">
              <a:lnSpc>
                <a:spcPct val="150000"/>
              </a:lnSpc>
            </a:pPr>
            <a:r>
              <a:rPr lang="en-US" sz="2000" dirty="0"/>
              <a:t>Polygon &amp; </a:t>
            </a:r>
            <a:r>
              <a:rPr lang="en-US" sz="2000" dirty="0" err="1"/>
              <a:t>Binance</a:t>
            </a:r>
            <a:r>
              <a:rPr lang="en-US" sz="2000" dirty="0"/>
              <a:t> Smart Chain</a:t>
            </a:r>
            <a:r>
              <a:rPr lang="en-US" sz="2000" b="0" i="0" u="none" strike="noStrike" baseline="30000" dirty="0">
                <a:solidFill>
                  <a:srgbClr val="000000"/>
                </a:solidFill>
                <a:cs typeface="Adobe Arabic" panose="02040503050201020203" pitchFamily="18" charset="-78"/>
              </a:rPr>
              <a:t> </a:t>
            </a:r>
          </a:p>
        </p:txBody>
      </p:sp>
      <p:sp>
        <p:nvSpPr>
          <p:cNvPr id="33" name="Freeform: Shape 32">
            <a:extLst>
              <a:ext uri="{FF2B5EF4-FFF2-40B4-BE49-F238E27FC236}">
                <a16:creationId xmlns:a16="http://schemas.microsoft.com/office/drawing/2014/main" id="{D796AC65-FC1B-493C-BC76-597BBF29F028}"/>
              </a:ext>
            </a:extLst>
          </p:cNvPr>
          <p:cNvSpPr/>
          <p:nvPr/>
        </p:nvSpPr>
        <p:spPr>
          <a:xfrm>
            <a:off x="7131728" y="4946367"/>
            <a:ext cx="159634" cy="458699"/>
          </a:xfrm>
          <a:custGeom>
            <a:avLst/>
            <a:gdLst>
              <a:gd name="connsiteX0" fmla="*/ 0 w 235892"/>
              <a:gd name="connsiteY0" fmla="*/ 340247 h 677823"/>
              <a:gd name="connsiteX1" fmla="*/ 7514 w 235892"/>
              <a:gd name="connsiteY1" fmla="*/ 246394 h 677823"/>
              <a:gd name="connsiteX2" fmla="*/ 29025 w 235892"/>
              <a:gd name="connsiteY2" fmla="*/ 161529 h 677823"/>
              <a:gd name="connsiteX3" fmla="*/ 102104 w 235892"/>
              <a:gd name="connsiteY3" fmla="*/ 19349 h 677823"/>
              <a:gd name="connsiteX4" fmla="*/ 171499 w 235892"/>
              <a:gd name="connsiteY4" fmla="*/ 13751 h 677823"/>
              <a:gd name="connsiteX5" fmla="*/ 220415 w 235892"/>
              <a:gd name="connsiteY5" fmla="*/ 63108 h 677823"/>
              <a:gd name="connsiteX6" fmla="*/ 226014 w 235892"/>
              <a:gd name="connsiteY6" fmla="*/ 120717 h 677823"/>
              <a:gd name="connsiteX7" fmla="*/ 180487 w 235892"/>
              <a:gd name="connsiteY7" fmla="*/ 211328 h 677823"/>
              <a:gd name="connsiteX8" fmla="*/ 161333 w 235892"/>
              <a:gd name="connsiteY8" fmla="*/ 297962 h 677823"/>
              <a:gd name="connsiteX9" fmla="*/ 160449 w 235892"/>
              <a:gd name="connsiteY9" fmla="*/ 367063 h 677823"/>
              <a:gd name="connsiteX10" fmla="*/ 171057 w 235892"/>
              <a:gd name="connsiteY10" fmla="*/ 430859 h 677823"/>
              <a:gd name="connsiteX11" fmla="*/ 229255 w 235892"/>
              <a:gd name="connsiteY11" fmla="*/ 558600 h 677823"/>
              <a:gd name="connsiteX12" fmla="*/ 223804 w 235892"/>
              <a:gd name="connsiteY12" fmla="*/ 613556 h 677823"/>
              <a:gd name="connsiteX13" fmla="*/ 172383 w 235892"/>
              <a:gd name="connsiteY13" fmla="*/ 663945 h 677823"/>
              <a:gd name="connsiteX14" fmla="*/ 104609 w 235892"/>
              <a:gd name="connsiteY14" fmla="*/ 657904 h 677823"/>
              <a:gd name="connsiteX15" fmla="*/ 15765 w 235892"/>
              <a:gd name="connsiteY15" fmla="*/ 466220 h 677823"/>
              <a:gd name="connsiteX16" fmla="*/ 2799 w 235892"/>
              <a:gd name="connsiteY16" fmla="*/ 388721 h 677823"/>
              <a:gd name="connsiteX17" fmla="*/ 0 w 235892"/>
              <a:gd name="connsiteY17" fmla="*/ 340247 h 67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5892" h="677823">
                <a:moveTo>
                  <a:pt x="0" y="340247"/>
                </a:moveTo>
                <a:cubicBezTo>
                  <a:pt x="295" y="306507"/>
                  <a:pt x="2799" y="276304"/>
                  <a:pt x="7514" y="246394"/>
                </a:cubicBezTo>
                <a:cubicBezTo>
                  <a:pt x="12082" y="217369"/>
                  <a:pt x="19596" y="189228"/>
                  <a:pt x="29025" y="161529"/>
                </a:cubicBezTo>
                <a:cubicBezTo>
                  <a:pt x="46411" y="110550"/>
                  <a:pt x="71311" y="63550"/>
                  <a:pt x="102104" y="19349"/>
                </a:cubicBezTo>
                <a:cubicBezTo>
                  <a:pt x="118458" y="-4077"/>
                  <a:pt x="152640" y="-6582"/>
                  <a:pt x="171499" y="13751"/>
                </a:cubicBezTo>
                <a:cubicBezTo>
                  <a:pt x="187264" y="30694"/>
                  <a:pt x="203766" y="46901"/>
                  <a:pt x="220415" y="63108"/>
                </a:cubicBezTo>
                <a:cubicBezTo>
                  <a:pt x="236327" y="78579"/>
                  <a:pt x="238832" y="102005"/>
                  <a:pt x="226014" y="120717"/>
                </a:cubicBezTo>
                <a:cubicBezTo>
                  <a:pt x="206565" y="148711"/>
                  <a:pt x="191537" y="179209"/>
                  <a:pt x="180487" y="211328"/>
                </a:cubicBezTo>
                <a:cubicBezTo>
                  <a:pt x="170763" y="239322"/>
                  <a:pt x="164280" y="268347"/>
                  <a:pt x="161333" y="297962"/>
                </a:cubicBezTo>
                <a:cubicBezTo>
                  <a:pt x="158976" y="321094"/>
                  <a:pt x="159270" y="344078"/>
                  <a:pt x="160449" y="367063"/>
                </a:cubicBezTo>
                <a:cubicBezTo>
                  <a:pt x="161480" y="388574"/>
                  <a:pt x="165753" y="409790"/>
                  <a:pt x="171057" y="430859"/>
                </a:cubicBezTo>
                <a:cubicBezTo>
                  <a:pt x="182697" y="476975"/>
                  <a:pt x="202145" y="519555"/>
                  <a:pt x="229255" y="558600"/>
                </a:cubicBezTo>
                <a:cubicBezTo>
                  <a:pt x="239569" y="573480"/>
                  <a:pt x="237948" y="600443"/>
                  <a:pt x="223804" y="613556"/>
                </a:cubicBezTo>
                <a:cubicBezTo>
                  <a:pt x="206271" y="629910"/>
                  <a:pt x="189622" y="647296"/>
                  <a:pt x="172383" y="663945"/>
                </a:cubicBezTo>
                <a:cubicBezTo>
                  <a:pt x="151167" y="684572"/>
                  <a:pt x="121994" y="681920"/>
                  <a:pt x="104609" y="657904"/>
                </a:cubicBezTo>
                <a:cubicBezTo>
                  <a:pt x="62471" y="599854"/>
                  <a:pt x="33003" y="535910"/>
                  <a:pt x="15765" y="466220"/>
                </a:cubicBezTo>
                <a:cubicBezTo>
                  <a:pt x="9430" y="440583"/>
                  <a:pt x="5304" y="414800"/>
                  <a:pt x="2799" y="388721"/>
                </a:cubicBezTo>
                <a:cubicBezTo>
                  <a:pt x="737" y="371483"/>
                  <a:pt x="737" y="354097"/>
                  <a:pt x="0" y="340247"/>
                </a:cubicBezTo>
              </a:path>
            </a:pathLst>
          </a:custGeom>
          <a:solidFill>
            <a:srgbClr val="8347E5"/>
          </a:solidFill>
          <a:ln w="1460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69EA81-1C6E-4F7C-977A-CAD98966476C}"/>
              </a:ext>
            </a:extLst>
          </p:cNvPr>
          <p:cNvSpPr/>
          <p:nvPr/>
        </p:nvSpPr>
        <p:spPr>
          <a:xfrm>
            <a:off x="7291257" y="4958464"/>
            <a:ext cx="434717" cy="434717"/>
          </a:xfrm>
          <a:custGeom>
            <a:avLst/>
            <a:gdLst>
              <a:gd name="connsiteX0" fmla="*/ 642386 w 642385"/>
              <a:gd name="connsiteY0" fmla="*/ 321193 h 642385"/>
              <a:gd name="connsiteX1" fmla="*/ 321193 w 642385"/>
              <a:gd name="connsiteY1" fmla="*/ 642385 h 642385"/>
              <a:gd name="connsiteX2" fmla="*/ 0 w 642385"/>
              <a:gd name="connsiteY2" fmla="*/ 321193 h 642385"/>
              <a:gd name="connsiteX3" fmla="*/ 321193 w 642385"/>
              <a:gd name="connsiteY3" fmla="*/ 0 h 642385"/>
              <a:gd name="connsiteX4" fmla="*/ 642386 w 642385"/>
              <a:gd name="connsiteY4" fmla="*/ 321193 h 64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385" h="642385">
                <a:moveTo>
                  <a:pt x="642386" y="321193"/>
                </a:moveTo>
                <a:cubicBezTo>
                  <a:pt x="642386" y="498583"/>
                  <a:pt x="498583" y="642385"/>
                  <a:pt x="321193" y="642385"/>
                </a:cubicBezTo>
                <a:cubicBezTo>
                  <a:pt x="143803" y="642385"/>
                  <a:pt x="0" y="498583"/>
                  <a:pt x="0" y="321193"/>
                </a:cubicBezTo>
                <a:cubicBezTo>
                  <a:pt x="0" y="143803"/>
                  <a:pt x="143803" y="0"/>
                  <a:pt x="321193" y="0"/>
                </a:cubicBezTo>
                <a:cubicBezTo>
                  <a:pt x="498583" y="0"/>
                  <a:pt x="642386" y="143803"/>
                  <a:pt x="642386" y="321193"/>
                </a:cubicBezTo>
                <a:close/>
              </a:path>
            </a:pathLst>
          </a:custGeom>
          <a:noFill/>
          <a:ln w="10370" cap="flat">
            <a:solidFill>
              <a:srgbClr val="A7A9AC"/>
            </a:solidFill>
            <a:prstDash val="solid"/>
            <a:miter/>
          </a:ln>
        </p:spPr>
        <p:txBody>
          <a:bodyPr rtlCol="0" anchor="ctr"/>
          <a:lstStyle/>
          <a:p>
            <a:endParaRPr lang="en-US"/>
          </a:p>
        </p:txBody>
      </p:sp>
      <p:sp>
        <p:nvSpPr>
          <p:cNvPr id="35" name="TextBox 34">
            <a:extLst>
              <a:ext uri="{FF2B5EF4-FFF2-40B4-BE49-F238E27FC236}">
                <a16:creationId xmlns:a16="http://schemas.microsoft.com/office/drawing/2014/main" id="{2DD9419A-11EA-477E-A5C3-E74802CC5C4D}"/>
              </a:ext>
            </a:extLst>
          </p:cNvPr>
          <p:cNvSpPr txBox="1"/>
          <p:nvPr/>
        </p:nvSpPr>
        <p:spPr>
          <a:xfrm>
            <a:off x="7765884" y="4944884"/>
            <a:ext cx="1499306" cy="461665"/>
          </a:xfrm>
          <a:prstGeom prst="rect">
            <a:avLst/>
          </a:prstGeom>
          <a:noFill/>
        </p:spPr>
        <p:txBody>
          <a:bodyPr wrap="square" lIns="91440" rIns="9144" rtlCol="0" anchor="ctr" anchorCtr="0">
            <a:spAutoFit/>
          </a:bodyPr>
          <a:lstStyle/>
          <a:p>
            <a:r>
              <a:rPr lang="en-US" sz="2400" dirty="0"/>
              <a:t>Objective</a:t>
            </a:r>
            <a:endParaRPr lang="en-US" sz="3200" i="0" u="none" strike="noStrike" baseline="30000" dirty="0">
              <a:solidFill>
                <a:schemeClr val="tx1">
                  <a:lumMod val="85000"/>
                  <a:lumOff val="15000"/>
                </a:schemeClr>
              </a:solidFill>
              <a:cs typeface="Adobe Arabic" panose="02040503050201020203" pitchFamily="18" charset="-78"/>
            </a:endParaRPr>
          </a:p>
        </p:txBody>
      </p:sp>
      <p:sp>
        <p:nvSpPr>
          <p:cNvPr id="36" name="TextBox 35">
            <a:extLst>
              <a:ext uri="{FF2B5EF4-FFF2-40B4-BE49-F238E27FC236}">
                <a16:creationId xmlns:a16="http://schemas.microsoft.com/office/drawing/2014/main" id="{02AF1DBF-973E-4011-B220-A7B8D9E942D5}"/>
              </a:ext>
            </a:extLst>
          </p:cNvPr>
          <p:cNvSpPr txBox="1"/>
          <p:nvPr/>
        </p:nvSpPr>
        <p:spPr>
          <a:xfrm>
            <a:off x="7131728" y="5605513"/>
            <a:ext cx="3545375" cy="577081"/>
          </a:xfrm>
          <a:prstGeom prst="rect">
            <a:avLst/>
          </a:prstGeom>
          <a:noFill/>
        </p:spPr>
        <p:txBody>
          <a:bodyPr wrap="square" rtlCol="0">
            <a:spAutoFit/>
          </a:bodyPr>
          <a:lstStyle/>
          <a:p>
            <a:pPr algn="just"/>
            <a:r>
              <a:rPr lang="en-US" sz="1050" dirty="0" err="1"/>
              <a:t>FuYoH</a:t>
            </a:r>
            <a:r>
              <a:rPr lang="en-US" sz="1050" dirty="0"/>
              <a:t> is an Asia meme token with aims to be used widely that give back rewards. A Fun token for the community and long-term benefit for holders.</a:t>
            </a:r>
            <a:endParaRPr lang="en-US" sz="900" b="0" i="0" u="none" strike="noStrike" baseline="30000" dirty="0">
              <a:solidFill>
                <a:srgbClr val="000000"/>
              </a:solidFill>
              <a:cs typeface="Adobe Arabic" panose="02040503050201020203" pitchFamily="18" charset="-78"/>
            </a:endParaRPr>
          </a:p>
        </p:txBody>
      </p:sp>
      <p:sp>
        <p:nvSpPr>
          <p:cNvPr id="40" name="TextBox 39">
            <a:extLst>
              <a:ext uri="{FF2B5EF4-FFF2-40B4-BE49-F238E27FC236}">
                <a16:creationId xmlns:a16="http://schemas.microsoft.com/office/drawing/2014/main" id="{D383D7C1-015C-4F71-B37D-6DC2A00DF4EA}"/>
              </a:ext>
            </a:extLst>
          </p:cNvPr>
          <p:cNvSpPr txBox="1"/>
          <p:nvPr/>
        </p:nvSpPr>
        <p:spPr>
          <a:xfrm>
            <a:off x="7296337" y="1936957"/>
            <a:ext cx="364303" cy="338554"/>
          </a:xfrm>
          <a:prstGeom prst="rect">
            <a:avLst/>
          </a:prstGeom>
          <a:noFill/>
        </p:spPr>
        <p:txBody>
          <a:bodyPr wrap="square" lIns="91440" rIns="9144" rtlCol="0" anchor="b" anchorCtr="0">
            <a:spAutoFit/>
          </a:bodyPr>
          <a:lstStyle/>
          <a:p>
            <a:r>
              <a:rPr lang="en-US" sz="2400" i="0" u="none" strike="noStrike" baseline="30000">
                <a:solidFill>
                  <a:schemeClr val="tx1">
                    <a:lumMod val="85000"/>
                    <a:lumOff val="15000"/>
                  </a:schemeClr>
                </a:solidFill>
                <a:cs typeface="Adobe Arabic" panose="02040503050201020203" pitchFamily="18" charset="-78"/>
              </a:rPr>
              <a:t>01</a:t>
            </a:r>
          </a:p>
        </p:txBody>
      </p:sp>
      <p:sp>
        <p:nvSpPr>
          <p:cNvPr id="41" name="TextBox 40">
            <a:extLst>
              <a:ext uri="{FF2B5EF4-FFF2-40B4-BE49-F238E27FC236}">
                <a16:creationId xmlns:a16="http://schemas.microsoft.com/office/drawing/2014/main" id="{753E9C53-B14D-41B5-8FB8-36B08C199D65}"/>
              </a:ext>
            </a:extLst>
          </p:cNvPr>
          <p:cNvSpPr txBox="1"/>
          <p:nvPr/>
        </p:nvSpPr>
        <p:spPr>
          <a:xfrm>
            <a:off x="7296337" y="3461389"/>
            <a:ext cx="364303" cy="338554"/>
          </a:xfrm>
          <a:prstGeom prst="rect">
            <a:avLst/>
          </a:prstGeom>
          <a:noFill/>
        </p:spPr>
        <p:txBody>
          <a:bodyPr wrap="square" lIns="91440" rIns="9144" rtlCol="0" anchor="b" anchorCtr="0">
            <a:spAutoFit/>
          </a:bodyPr>
          <a:lstStyle/>
          <a:p>
            <a:r>
              <a:rPr lang="en-US" sz="2400" i="0" u="none" strike="noStrike" baseline="30000">
                <a:solidFill>
                  <a:schemeClr val="tx1">
                    <a:lumMod val="85000"/>
                    <a:lumOff val="15000"/>
                  </a:schemeClr>
                </a:solidFill>
                <a:cs typeface="Adobe Arabic" panose="02040503050201020203" pitchFamily="18" charset="-78"/>
              </a:rPr>
              <a:t>02</a:t>
            </a:r>
          </a:p>
        </p:txBody>
      </p:sp>
      <p:sp>
        <p:nvSpPr>
          <p:cNvPr id="42" name="TextBox 41">
            <a:extLst>
              <a:ext uri="{FF2B5EF4-FFF2-40B4-BE49-F238E27FC236}">
                <a16:creationId xmlns:a16="http://schemas.microsoft.com/office/drawing/2014/main" id="{7623A810-A3B3-49E9-AE21-E4C36006DAA5}"/>
              </a:ext>
            </a:extLst>
          </p:cNvPr>
          <p:cNvSpPr txBox="1"/>
          <p:nvPr/>
        </p:nvSpPr>
        <p:spPr>
          <a:xfrm>
            <a:off x="7296337" y="5111943"/>
            <a:ext cx="364303" cy="338554"/>
          </a:xfrm>
          <a:prstGeom prst="rect">
            <a:avLst/>
          </a:prstGeom>
          <a:noFill/>
        </p:spPr>
        <p:txBody>
          <a:bodyPr wrap="square" lIns="91440" rIns="9144" rtlCol="0" anchor="b" anchorCtr="0">
            <a:spAutoFit/>
          </a:bodyPr>
          <a:lstStyle/>
          <a:p>
            <a:r>
              <a:rPr lang="en-US" sz="2400" i="0" u="none" strike="noStrike" baseline="30000">
                <a:solidFill>
                  <a:schemeClr val="tx1">
                    <a:lumMod val="85000"/>
                    <a:lumOff val="15000"/>
                  </a:schemeClr>
                </a:solidFill>
                <a:cs typeface="Adobe Arabic" panose="02040503050201020203" pitchFamily="18" charset="-78"/>
              </a:rPr>
              <a:t>03</a:t>
            </a:r>
          </a:p>
        </p:txBody>
      </p:sp>
      <p:sp>
        <p:nvSpPr>
          <p:cNvPr id="23" name="TextBox 22">
            <a:extLst>
              <a:ext uri="{FF2B5EF4-FFF2-40B4-BE49-F238E27FC236}">
                <a16:creationId xmlns:a16="http://schemas.microsoft.com/office/drawing/2014/main" id="{A346A4F2-CCFD-448F-BB79-A2CA276892B9}"/>
              </a:ext>
            </a:extLst>
          </p:cNvPr>
          <p:cNvSpPr txBox="1"/>
          <p:nvPr/>
        </p:nvSpPr>
        <p:spPr>
          <a:xfrm>
            <a:off x="7063147" y="2342282"/>
            <a:ext cx="3545375" cy="553998"/>
          </a:xfrm>
          <a:prstGeom prst="rect">
            <a:avLst/>
          </a:prstGeom>
          <a:noFill/>
        </p:spPr>
        <p:txBody>
          <a:bodyPr wrap="square" rtlCol="0">
            <a:spAutoFit/>
          </a:bodyPr>
          <a:lstStyle/>
          <a:p>
            <a:pPr algn="just">
              <a:lnSpc>
                <a:spcPct val="150000"/>
              </a:lnSpc>
            </a:pPr>
            <a:r>
              <a:rPr lang="en-US" sz="2000" dirty="0" err="1"/>
              <a:t>FuYoH</a:t>
            </a:r>
            <a:endParaRPr lang="en-US" sz="2000" b="0" i="0" u="none" strike="noStrike" baseline="30000" dirty="0">
              <a:solidFill>
                <a:srgbClr val="000000"/>
              </a:solidFill>
              <a:cs typeface="Adobe Arabic" panose="02040503050201020203" pitchFamily="18" charset="-78"/>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930" y="3850298"/>
            <a:ext cx="4271050" cy="2650836"/>
          </a:xfrm>
          <a:prstGeom prst="rect">
            <a:avLst/>
          </a:prstGeom>
        </p:spPr>
      </p:pic>
    </p:spTree>
    <p:extLst>
      <p:ext uri="{BB962C8B-B14F-4D97-AF65-F5344CB8AC3E}">
        <p14:creationId xmlns:p14="http://schemas.microsoft.com/office/powerpoint/2010/main" val="93144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63A7F-9325-4047-8E80-243B841A2A56}"/>
              </a:ext>
            </a:extLst>
          </p:cNvPr>
          <p:cNvSpPr txBox="1"/>
          <p:nvPr/>
        </p:nvSpPr>
        <p:spPr>
          <a:xfrm>
            <a:off x="747654" y="1070795"/>
            <a:ext cx="6185581" cy="561235"/>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HISTORY</a:t>
            </a:r>
          </a:p>
        </p:txBody>
      </p:sp>
      <p:pic>
        <p:nvPicPr>
          <p:cNvPr id="5" name="Graphic 4">
            <a:extLst>
              <a:ext uri="{FF2B5EF4-FFF2-40B4-BE49-F238E27FC236}">
                <a16:creationId xmlns:a16="http://schemas.microsoft.com/office/drawing/2014/main" id="{FDA2C22C-A555-48AA-A03B-ED96DC84E3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sp>
        <p:nvSpPr>
          <p:cNvPr id="6" name="TextBox 5">
            <a:extLst>
              <a:ext uri="{FF2B5EF4-FFF2-40B4-BE49-F238E27FC236}">
                <a16:creationId xmlns:a16="http://schemas.microsoft.com/office/drawing/2014/main" id="{191AF642-9737-46D1-A22E-AF33DDE48396}"/>
              </a:ext>
            </a:extLst>
          </p:cNvPr>
          <p:cNvSpPr txBox="1"/>
          <p:nvPr/>
        </p:nvSpPr>
        <p:spPr>
          <a:xfrm>
            <a:off x="2273763" y="965497"/>
            <a:ext cx="1936823" cy="415498"/>
          </a:xfrm>
          <a:prstGeom prst="rect">
            <a:avLst/>
          </a:prstGeom>
          <a:noFill/>
        </p:spPr>
        <p:txBody>
          <a:bodyPr wrap="square" rtlCol="0">
            <a:spAutoFit/>
          </a:bodyPr>
          <a:lstStyle/>
          <a:p>
            <a:pPr algn="just">
              <a:lnSpc>
                <a:spcPct val="150000"/>
              </a:lnSpc>
            </a:pPr>
            <a:r>
              <a:rPr lang="en-SG" sz="1400" dirty="0"/>
              <a:t>“Meme Coins” </a:t>
            </a:r>
            <a:endParaRPr lang="en-US" sz="1100" b="0" i="0" u="none" strike="noStrike" baseline="30000" dirty="0">
              <a:solidFill>
                <a:srgbClr val="000000"/>
              </a:solidFill>
              <a:cs typeface="Adobe Arabic" panose="02040503050201020203" pitchFamily="18" charset="-78"/>
            </a:endParaRPr>
          </a:p>
        </p:txBody>
      </p:sp>
      <p:sp>
        <p:nvSpPr>
          <p:cNvPr id="8" name="Rectangle 7">
            <a:extLst>
              <a:ext uri="{FF2B5EF4-FFF2-40B4-BE49-F238E27FC236}">
                <a16:creationId xmlns:a16="http://schemas.microsoft.com/office/drawing/2014/main" id="{2ABDF12B-6860-4CE8-BD06-8C8453FA7CB7}"/>
              </a:ext>
            </a:extLst>
          </p:cNvPr>
          <p:cNvSpPr/>
          <p:nvPr/>
        </p:nvSpPr>
        <p:spPr>
          <a:xfrm>
            <a:off x="824635" y="1632030"/>
            <a:ext cx="2480950" cy="47304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A3E6E5-1572-4D55-8105-A625A8CE3479}"/>
              </a:ext>
            </a:extLst>
          </p:cNvPr>
          <p:cNvSpPr/>
          <p:nvPr/>
        </p:nvSpPr>
        <p:spPr>
          <a:xfrm>
            <a:off x="3563164" y="1632031"/>
            <a:ext cx="2480950" cy="4730440"/>
          </a:xfrm>
          <a:prstGeom prst="rect">
            <a:avLst/>
          </a:prstGeom>
          <a:solidFill>
            <a:srgbClr val="8347E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Rectangle 10">
            <a:extLst>
              <a:ext uri="{FF2B5EF4-FFF2-40B4-BE49-F238E27FC236}">
                <a16:creationId xmlns:a16="http://schemas.microsoft.com/office/drawing/2014/main" id="{4A738697-1D5C-4BD1-BCAB-8DA50A8C0B57}"/>
              </a:ext>
            </a:extLst>
          </p:cNvPr>
          <p:cNvSpPr/>
          <p:nvPr/>
        </p:nvSpPr>
        <p:spPr>
          <a:xfrm>
            <a:off x="6298276" y="1632030"/>
            <a:ext cx="2480950" cy="473043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50CAF7-7AB0-4E3E-A808-9924333407F0}"/>
              </a:ext>
            </a:extLst>
          </p:cNvPr>
          <p:cNvSpPr/>
          <p:nvPr/>
        </p:nvSpPr>
        <p:spPr>
          <a:xfrm>
            <a:off x="9033388" y="1632031"/>
            <a:ext cx="2480950" cy="4730438"/>
          </a:xfrm>
          <a:prstGeom prst="rect">
            <a:avLst/>
          </a:prstGeom>
          <a:solidFill>
            <a:srgbClr val="8347E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a:extLst>
              <a:ext uri="{FF2B5EF4-FFF2-40B4-BE49-F238E27FC236}">
                <a16:creationId xmlns:a16="http://schemas.microsoft.com/office/drawing/2014/main" id="{DD542ECC-99FB-4DC8-A046-E6BACA5B25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62038" y="1352309"/>
            <a:ext cx="606144" cy="512891"/>
          </a:xfrm>
          <a:prstGeom prst="rect">
            <a:avLst/>
          </a:prstGeom>
        </p:spPr>
      </p:pic>
      <p:pic>
        <p:nvPicPr>
          <p:cNvPr id="17" name="Graphic 16">
            <a:extLst>
              <a:ext uri="{FF2B5EF4-FFF2-40B4-BE49-F238E27FC236}">
                <a16:creationId xmlns:a16="http://schemas.microsoft.com/office/drawing/2014/main" id="{F8E14836-BF9A-4374-B3E1-ABB51AFF76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71067" y="1402104"/>
            <a:ext cx="606144" cy="512891"/>
          </a:xfrm>
          <a:prstGeom prst="rect">
            <a:avLst/>
          </a:prstGeom>
        </p:spPr>
      </p:pic>
      <p:pic>
        <p:nvPicPr>
          <p:cNvPr id="18" name="Graphic 17">
            <a:extLst>
              <a:ext uri="{FF2B5EF4-FFF2-40B4-BE49-F238E27FC236}">
                <a16:creationId xmlns:a16="http://schemas.microsoft.com/office/drawing/2014/main" id="{A17D41A1-C82B-45F9-BCBD-7D7A6927FC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4028" y="1385548"/>
            <a:ext cx="606144" cy="512891"/>
          </a:xfrm>
          <a:prstGeom prst="rect">
            <a:avLst/>
          </a:prstGeom>
        </p:spPr>
      </p:pic>
      <p:pic>
        <p:nvPicPr>
          <p:cNvPr id="19" name="Graphic 18">
            <a:extLst>
              <a:ext uri="{FF2B5EF4-FFF2-40B4-BE49-F238E27FC236}">
                <a16:creationId xmlns:a16="http://schemas.microsoft.com/office/drawing/2014/main" id="{ED0A95F8-6908-4AE1-8C66-D885C4CED2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70791" y="1375584"/>
            <a:ext cx="606144" cy="512891"/>
          </a:xfrm>
          <a:prstGeom prst="rect">
            <a:avLst/>
          </a:prstGeom>
        </p:spPr>
      </p:pic>
      <p:sp>
        <p:nvSpPr>
          <p:cNvPr id="51" name="TextBox 50">
            <a:extLst>
              <a:ext uri="{FF2B5EF4-FFF2-40B4-BE49-F238E27FC236}">
                <a16:creationId xmlns:a16="http://schemas.microsoft.com/office/drawing/2014/main" id="{3E253056-02BC-4B5D-9464-D91A86ED6B73}"/>
              </a:ext>
            </a:extLst>
          </p:cNvPr>
          <p:cNvSpPr txBox="1"/>
          <p:nvPr/>
        </p:nvSpPr>
        <p:spPr>
          <a:xfrm>
            <a:off x="988960" y="1857200"/>
            <a:ext cx="2158264" cy="4505272"/>
          </a:xfrm>
          <a:prstGeom prst="rect">
            <a:avLst/>
          </a:prstGeom>
          <a:noFill/>
        </p:spPr>
        <p:txBody>
          <a:bodyPr wrap="square" rtlCol="0">
            <a:spAutoFit/>
          </a:bodyPr>
          <a:lstStyle/>
          <a:p>
            <a:pPr algn="just">
              <a:lnSpc>
                <a:spcPct val="150000"/>
              </a:lnSpc>
            </a:pPr>
            <a:r>
              <a:rPr lang="en-US" sz="1200" baseline="30000" dirty="0">
                <a:cs typeface="Adobe Arabic" panose="02040503050201020203" pitchFamily="18" charset="-78"/>
              </a:rPr>
              <a:t>In 1976, an evolutionary biologist named Richard Dawkins coined the word ‘meme’ in his book describing a ‘gene-centered’ view of evolution, The Selfish Gene. Dawkins defined a ‘meme’ as an idea, behavior, or style that spreads from person to person within a culture. Years later, the rise of the internet and the formation of a culture around it would see the phrase re-appropriate to describe a piece of media, often humorous, that spreads virally, leaping from IP address to IP address via a process described broadly as imitation. The prolific nature of the internet meme was apparent by the year 2010, when a Japanese kindergarten teacher, Atsuko Sato, posted several images of her Shiba </a:t>
            </a:r>
            <a:r>
              <a:rPr lang="en-US" sz="1200" baseline="30000" dirty="0" err="1">
                <a:cs typeface="Adobe Arabic" panose="02040503050201020203" pitchFamily="18" charset="-78"/>
              </a:rPr>
              <a:t>Inu</a:t>
            </a:r>
            <a:r>
              <a:rPr lang="en-US" sz="1200" baseline="30000" dirty="0">
                <a:cs typeface="Adobe Arabic" panose="02040503050201020203" pitchFamily="18" charset="-78"/>
              </a:rPr>
              <a:t> dog, </a:t>
            </a:r>
            <a:r>
              <a:rPr lang="en-US" sz="1200" baseline="30000" dirty="0" err="1">
                <a:cs typeface="Adobe Arabic" panose="02040503050201020203" pitchFamily="18" charset="-78"/>
              </a:rPr>
              <a:t>Kabosu</a:t>
            </a:r>
            <a:r>
              <a:rPr lang="en-US" sz="1200" baseline="30000" dirty="0">
                <a:cs typeface="Adobe Arabic" panose="02040503050201020203" pitchFamily="18" charset="-78"/>
              </a:rPr>
              <a:t>, to her personal Tumblr blog. One image in particular featured </a:t>
            </a:r>
            <a:r>
              <a:rPr lang="en-US" sz="1200" baseline="30000" dirty="0" err="1">
                <a:cs typeface="Adobe Arabic" panose="02040503050201020203" pitchFamily="18" charset="-78"/>
              </a:rPr>
              <a:t>Kabosu</a:t>
            </a:r>
            <a:r>
              <a:rPr lang="en-US" sz="1200" baseline="30000" dirty="0">
                <a:cs typeface="Adobe Arabic" panose="02040503050201020203" pitchFamily="18" charset="-78"/>
              </a:rPr>
              <a:t> sitting on a couch while glaring sideways at the camera with raised eyebrows. By the year 2013, the image of the perpetually surprised </a:t>
            </a:r>
            <a:r>
              <a:rPr lang="en-US" sz="1200" baseline="30000" dirty="0" err="1">
                <a:cs typeface="Adobe Arabic" panose="02040503050201020203" pitchFamily="18" charset="-78"/>
              </a:rPr>
              <a:t>Kabosu</a:t>
            </a:r>
            <a:r>
              <a:rPr lang="en-US" sz="1200" baseline="30000" dirty="0">
                <a:cs typeface="Adobe Arabic" panose="02040503050201020203" pitchFamily="18" charset="-78"/>
              </a:rPr>
              <a:t> had gained both viral fame and the attention of IBM and Adobe software engineers, Billy Markus and Jackson Palmer. </a:t>
            </a:r>
            <a:endParaRPr lang="en-US" sz="1200" b="0" i="0" u="none" strike="noStrike" baseline="30000" dirty="0">
              <a:cs typeface="Adobe Arabic" panose="02040503050201020203" pitchFamily="18" charset="-78"/>
            </a:endParaRPr>
          </a:p>
        </p:txBody>
      </p:sp>
      <p:sp>
        <p:nvSpPr>
          <p:cNvPr id="52" name="TextBox 51">
            <a:extLst>
              <a:ext uri="{FF2B5EF4-FFF2-40B4-BE49-F238E27FC236}">
                <a16:creationId xmlns:a16="http://schemas.microsoft.com/office/drawing/2014/main" id="{A57EAE9D-758C-4D81-987A-3BD81B7F5ADA}"/>
              </a:ext>
            </a:extLst>
          </p:cNvPr>
          <p:cNvSpPr txBox="1"/>
          <p:nvPr/>
        </p:nvSpPr>
        <p:spPr>
          <a:xfrm>
            <a:off x="3721089" y="1898439"/>
            <a:ext cx="2172635" cy="4135940"/>
          </a:xfrm>
          <a:prstGeom prst="rect">
            <a:avLst/>
          </a:prstGeom>
          <a:noFill/>
        </p:spPr>
        <p:txBody>
          <a:bodyPr wrap="square" rtlCol="0">
            <a:spAutoFit/>
          </a:bodyPr>
          <a:lstStyle/>
          <a:p>
            <a:pPr algn="just">
              <a:lnSpc>
                <a:spcPct val="150000"/>
              </a:lnSpc>
            </a:pPr>
            <a:r>
              <a:rPr lang="en-US" sz="1200" baseline="30000" dirty="0">
                <a:solidFill>
                  <a:schemeClr val="bg1"/>
                </a:solidFill>
                <a:cs typeface="Adobe Arabic" panose="02040503050201020203" pitchFamily="18" charset="-78"/>
              </a:rPr>
              <a:t>These engineers would use the image to become the face of their ‘joke’ payment system intended to satirize the wild speculation in cryptocurrencies at the time, Dogecoin (</a:t>
            </a:r>
            <a:r>
              <a:rPr lang="en-US" sz="1200" baseline="30000" dirty="0" err="1">
                <a:solidFill>
                  <a:schemeClr val="bg1"/>
                </a:solidFill>
                <a:cs typeface="Adobe Arabic" panose="02040503050201020203" pitchFamily="18" charset="-78"/>
              </a:rPr>
              <a:t>Chayka</a:t>
            </a:r>
            <a:r>
              <a:rPr lang="en-US" sz="1200" baseline="30000" dirty="0">
                <a:solidFill>
                  <a:schemeClr val="bg1"/>
                </a:solidFill>
                <a:cs typeface="Adobe Arabic" panose="02040503050201020203" pitchFamily="18" charset="-78"/>
              </a:rPr>
              <a:t>, 2013). Dogecoin is considered to be the first ever ‘meme coin’, and, more specifically, the first ever ‘dog coin’. Dogecoin sat primarily idle until the years 2020-2021 when it rose astronomically after fans of the coin organized on the social platforms </a:t>
            </a:r>
            <a:r>
              <a:rPr lang="en-US" sz="1200" baseline="30000" dirty="0" err="1">
                <a:solidFill>
                  <a:schemeClr val="bg1"/>
                </a:solidFill>
                <a:cs typeface="Adobe Arabic" panose="02040503050201020203" pitchFamily="18" charset="-78"/>
              </a:rPr>
              <a:t>TikTok</a:t>
            </a:r>
            <a:r>
              <a:rPr lang="en-US" sz="1200" baseline="30000" dirty="0">
                <a:solidFill>
                  <a:schemeClr val="bg1"/>
                </a:solidFill>
                <a:cs typeface="Adobe Arabic" panose="02040503050201020203" pitchFamily="18" charset="-78"/>
              </a:rPr>
              <a:t> and Reddit to thrust it into the mainstream spotlight (with the help of SpaceX and Tesla founder, Elon Musk)</a:t>
            </a:r>
          </a:p>
          <a:p>
            <a:pPr algn="just">
              <a:lnSpc>
                <a:spcPct val="150000"/>
              </a:lnSpc>
            </a:pPr>
            <a:endParaRPr lang="en-US" sz="1200" b="0" i="0" u="none" strike="noStrike" baseline="30000" dirty="0">
              <a:solidFill>
                <a:schemeClr val="bg1"/>
              </a:solidFill>
              <a:cs typeface="Adobe Arabic" panose="02040503050201020203" pitchFamily="18" charset="-78"/>
            </a:endParaRPr>
          </a:p>
          <a:p>
            <a:pPr algn="just">
              <a:lnSpc>
                <a:spcPct val="150000"/>
              </a:lnSpc>
            </a:pPr>
            <a:r>
              <a:rPr lang="en-US" sz="1200" b="1" baseline="30000" dirty="0">
                <a:solidFill>
                  <a:schemeClr val="bg1"/>
                </a:solidFill>
                <a:cs typeface="Adobe Arabic" panose="02040503050201020203" pitchFamily="18" charset="-78"/>
              </a:rPr>
              <a:t>Non-Fungible Tokens </a:t>
            </a:r>
          </a:p>
          <a:p>
            <a:pPr algn="just">
              <a:lnSpc>
                <a:spcPct val="150000"/>
              </a:lnSpc>
            </a:pPr>
            <a:r>
              <a:rPr lang="en-US" sz="1200" baseline="30000" dirty="0">
                <a:solidFill>
                  <a:schemeClr val="bg1"/>
                </a:solidFill>
                <a:cs typeface="Adobe Arabic" panose="02040503050201020203" pitchFamily="18" charset="-78"/>
              </a:rPr>
              <a:t>Contrary to current practice of using Ethereum, non-fungible tokens (NFTs) first made their debut on the Bitcoin blockchain during 2012-2013 with ‘colored coins’ being arguably the first NFTs to exist. These coins were made of small denominations of bitcoin and were used to represent a multitude of assets including property, coupons, subscriptions, and more. </a:t>
            </a:r>
            <a:endParaRPr lang="en-US" sz="1200" b="0" i="0" u="none" strike="noStrike" baseline="30000" dirty="0">
              <a:solidFill>
                <a:schemeClr val="bg1"/>
              </a:solidFill>
              <a:cs typeface="Adobe Arabic" panose="02040503050201020203" pitchFamily="18" charset="-78"/>
            </a:endParaRPr>
          </a:p>
        </p:txBody>
      </p:sp>
      <p:sp>
        <p:nvSpPr>
          <p:cNvPr id="53" name="TextBox 52">
            <a:extLst>
              <a:ext uri="{FF2B5EF4-FFF2-40B4-BE49-F238E27FC236}">
                <a16:creationId xmlns:a16="http://schemas.microsoft.com/office/drawing/2014/main" id="{A4A25DD1-5BC7-4587-BFD3-80525613B2F1}"/>
              </a:ext>
            </a:extLst>
          </p:cNvPr>
          <p:cNvSpPr txBox="1"/>
          <p:nvPr/>
        </p:nvSpPr>
        <p:spPr>
          <a:xfrm>
            <a:off x="6459618" y="1898439"/>
            <a:ext cx="2231375" cy="4378891"/>
          </a:xfrm>
          <a:prstGeom prst="rect">
            <a:avLst/>
          </a:prstGeom>
          <a:noFill/>
        </p:spPr>
        <p:txBody>
          <a:bodyPr wrap="square" rtlCol="0">
            <a:spAutoFit/>
          </a:bodyPr>
          <a:lstStyle/>
          <a:p>
            <a:pPr algn="just">
              <a:lnSpc>
                <a:spcPct val="150000"/>
              </a:lnSpc>
            </a:pPr>
            <a:r>
              <a:rPr lang="en-US" sz="1400" baseline="30000" dirty="0">
                <a:cs typeface="Adobe Arabic" panose="02040503050201020203" pitchFamily="18" charset="-78"/>
              </a:rPr>
              <a:t>Unfortunately, the design of Bitcoin was never meant to enable this type of behavior and with increasingly apparent flaws in implementation, colored coins failed to gain traction. However, the colored coin concept led many people to realize the massive potential for asset issuing on the blockchain (Portion, 2021). In 2014, Robert Dermody, Adam </a:t>
            </a:r>
            <a:r>
              <a:rPr lang="en-US" sz="1400" baseline="30000" dirty="0" err="1">
                <a:cs typeface="Adobe Arabic" panose="02040503050201020203" pitchFamily="18" charset="-78"/>
              </a:rPr>
              <a:t>Krellenstein</a:t>
            </a:r>
            <a:r>
              <a:rPr lang="en-US" sz="1400" baseline="30000" dirty="0">
                <a:cs typeface="Adobe Arabic" panose="02040503050201020203" pitchFamily="18" charset="-78"/>
              </a:rPr>
              <a:t>, and Evan Wagner founded Counterparty, a peer-</a:t>
            </a:r>
            <a:r>
              <a:rPr lang="en-US" sz="1400" baseline="30000" dirty="0" err="1">
                <a:cs typeface="Adobe Arabic" panose="02040503050201020203" pitchFamily="18" charset="-78"/>
              </a:rPr>
              <a:t>toHistory</a:t>
            </a:r>
            <a:r>
              <a:rPr lang="en-US" sz="1400" baseline="30000" dirty="0">
                <a:cs typeface="Adobe Arabic" panose="02040503050201020203" pitchFamily="18" charset="-78"/>
              </a:rPr>
              <a:t> 5 6 peer financial platform and distributed open-source Internet protocol built on top of the Bitcoin blockchain (Portion, 2021). It was only a matter of time before internet culture would fully take advantage of the ability to distribute images via the blockchain, and by 2016, “Rare </a:t>
            </a:r>
            <a:r>
              <a:rPr lang="en-US" sz="1400" baseline="30000" dirty="0" err="1">
                <a:cs typeface="Adobe Arabic" panose="02040503050201020203" pitchFamily="18" charset="-78"/>
              </a:rPr>
              <a:t>Pepes</a:t>
            </a:r>
            <a:r>
              <a:rPr lang="en-US" sz="1400" baseline="30000" dirty="0">
                <a:cs typeface="Adobe Arabic" panose="02040503050201020203" pitchFamily="18" charset="-78"/>
              </a:rPr>
              <a:t>”, a series of memes featuring a frog character, had launched on Counterparty. </a:t>
            </a:r>
            <a:endParaRPr lang="en-US" sz="1400" b="0" i="0" u="none" strike="noStrike" baseline="30000" dirty="0">
              <a:cs typeface="Adobe Arabic" panose="02040503050201020203" pitchFamily="18" charset="-78"/>
            </a:endParaRPr>
          </a:p>
        </p:txBody>
      </p:sp>
      <p:sp>
        <p:nvSpPr>
          <p:cNvPr id="54" name="TextBox 53">
            <a:extLst>
              <a:ext uri="{FF2B5EF4-FFF2-40B4-BE49-F238E27FC236}">
                <a16:creationId xmlns:a16="http://schemas.microsoft.com/office/drawing/2014/main" id="{A2AD8748-66E6-47AF-8EBF-B5844263A6C9}"/>
              </a:ext>
            </a:extLst>
          </p:cNvPr>
          <p:cNvSpPr txBox="1"/>
          <p:nvPr/>
        </p:nvSpPr>
        <p:spPr>
          <a:xfrm>
            <a:off x="9085983" y="1898439"/>
            <a:ext cx="2281381" cy="1815882"/>
          </a:xfrm>
          <a:prstGeom prst="rect">
            <a:avLst/>
          </a:prstGeom>
          <a:noFill/>
        </p:spPr>
        <p:txBody>
          <a:bodyPr wrap="square" rtlCol="0">
            <a:spAutoFit/>
          </a:bodyPr>
          <a:lstStyle/>
          <a:p>
            <a:pPr>
              <a:lnSpc>
                <a:spcPct val="150000"/>
              </a:lnSpc>
            </a:pPr>
            <a:r>
              <a:rPr lang="en-US" sz="1400" baseline="30000" dirty="0">
                <a:solidFill>
                  <a:schemeClr val="bg1"/>
                </a:solidFill>
                <a:cs typeface="Adobe Arabic" panose="02040503050201020203" pitchFamily="18" charset="-78"/>
              </a:rPr>
              <a:t>“Rare </a:t>
            </a:r>
            <a:r>
              <a:rPr lang="en-US" sz="1400" baseline="30000" dirty="0" err="1">
                <a:solidFill>
                  <a:schemeClr val="bg1"/>
                </a:solidFill>
                <a:cs typeface="Adobe Arabic" panose="02040503050201020203" pitchFamily="18" charset="-78"/>
              </a:rPr>
              <a:t>Pepes</a:t>
            </a:r>
            <a:r>
              <a:rPr lang="en-US" sz="1400" baseline="30000" dirty="0">
                <a:solidFill>
                  <a:schemeClr val="bg1"/>
                </a:solidFill>
                <a:cs typeface="Adobe Arabic" panose="02040503050201020203" pitchFamily="18" charset="-78"/>
              </a:rPr>
              <a:t>” would later move to the </a:t>
            </a:r>
            <a:r>
              <a:rPr lang="en-US" sz="1400" baseline="30000" dirty="0" err="1">
                <a:solidFill>
                  <a:schemeClr val="bg1"/>
                </a:solidFill>
                <a:cs typeface="Adobe Arabic" panose="02040503050201020203" pitchFamily="18" charset="-78"/>
              </a:rPr>
              <a:t>ethereum</a:t>
            </a:r>
            <a:r>
              <a:rPr lang="en-US" sz="1400" baseline="30000" dirty="0">
                <a:solidFill>
                  <a:schemeClr val="bg1"/>
                </a:solidFill>
                <a:cs typeface="Adobe Arabic" panose="02040503050201020203" pitchFamily="18" charset="-78"/>
              </a:rPr>
              <a:t> blockchain when it began to gain prominence in early 2017, and the series would serve as the inspiration for John Watkinson and Matt Hall to create what is now one of the most popular NFT collections, </a:t>
            </a:r>
            <a:r>
              <a:rPr lang="en-US" sz="1400" baseline="30000" dirty="0" err="1">
                <a:solidFill>
                  <a:schemeClr val="bg1"/>
                </a:solidFill>
                <a:cs typeface="Adobe Arabic" panose="02040503050201020203" pitchFamily="18" charset="-78"/>
              </a:rPr>
              <a:t>Cryptopunks</a:t>
            </a:r>
            <a:r>
              <a:rPr lang="en-US" sz="1400" baseline="30000" dirty="0">
                <a:solidFill>
                  <a:schemeClr val="bg1"/>
                </a:solidFill>
                <a:cs typeface="Adobe Arabic" panose="02040503050201020203" pitchFamily="18" charset="-78"/>
              </a:rPr>
              <a:t>, in 2017 (Portion, 2021).</a:t>
            </a:r>
            <a:endParaRPr lang="en-US" sz="1400" b="0" i="0" u="none" strike="noStrike" baseline="30000" dirty="0">
              <a:solidFill>
                <a:schemeClr val="bg1"/>
              </a:solidFill>
              <a:cs typeface="Adobe Arabic" panose="02040503050201020203" pitchFamily="18" charset="-78"/>
            </a:endParaRPr>
          </a:p>
        </p:txBody>
      </p:sp>
    </p:spTree>
    <p:extLst>
      <p:ext uri="{BB962C8B-B14F-4D97-AF65-F5344CB8AC3E}">
        <p14:creationId xmlns:p14="http://schemas.microsoft.com/office/powerpoint/2010/main" val="306794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63A7F-9325-4047-8E80-243B841A2A56}"/>
              </a:ext>
            </a:extLst>
          </p:cNvPr>
          <p:cNvSpPr txBox="1"/>
          <p:nvPr/>
        </p:nvSpPr>
        <p:spPr>
          <a:xfrm>
            <a:off x="747654" y="1070795"/>
            <a:ext cx="6185581" cy="561235"/>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HISTORY</a:t>
            </a:r>
          </a:p>
        </p:txBody>
      </p:sp>
      <p:pic>
        <p:nvPicPr>
          <p:cNvPr id="5" name="Graphic 4">
            <a:extLst>
              <a:ext uri="{FF2B5EF4-FFF2-40B4-BE49-F238E27FC236}">
                <a16:creationId xmlns:a16="http://schemas.microsoft.com/office/drawing/2014/main" id="{FDA2C22C-A555-48AA-A03B-ED96DC84E3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sp>
        <p:nvSpPr>
          <p:cNvPr id="6" name="TextBox 5">
            <a:extLst>
              <a:ext uri="{FF2B5EF4-FFF2-40B4-BE49-F238E27FC236}">
                <a16:creationId xmlns:a16="http://schemas.microsoft.com/office/drawing/2014/main" id="{191AF642-9737-46D1-A22E-AF33DDE48396}"/>
              </a:ext>
            </a:extLst>
          </p:cNvPr>
          <p:cNvSpPr txBox="1"/>
          <p:nvPr/>
        </p:nvSpPr>
        <p:spPr>
          <a:xfrm>
            <a:off x="2273763" y="965497"/>
            <a:ext cx="1936823" cy="415498"/>
          </a:xfrm>
          <a:prstGeom prst="rect">
            <a:avLst/>
          </a:prstGeom>
          <a:noFill/>
        </p:spPr>
        <p:txBody>
          <a:bodyPr wrap="square" rtlCol="0">
            <a:spAutoFit/>
          </a:bodyPr>
          <a:lstStyle/>
          <a:p>
            <a:pPr algn="just">
              <a:lnSpc>
                <a:spcPct val="150000"/>
              </a:lnSpc>
            </a:pPr>
            <a:r>
              <a:rPr lang="en-SG" sz="1400" dirty="0"/>
              <a:t>“Meme Coins” </a:t>
            </a:r>
            <a:endParaRPr lang="en-US" sz="1100" b="0" i="0" u="none" strike="noStrike" baseline="30000" dirty="0">
              <a:solidFill>
                <a:srgbClr val="000000"/>
              </a:solidFill>
              <a:cs typeface="Adobe Arabic" panose="02040503050201020203" pitchFamily="18" charset="-78"/>
            </a:endParaRPr>
          </a:p>
        </p:txBody>
      </p:sp>
      <p:sp>
        <p:nvSpPr>
          <p:cNvPr id="8" name="Rectangle 7">
            <a:extLst>
              <a:ext uri="{FF2B5EF4-FFF2-40B4-BE49-F238E27FC236}">
                <a16:creationId xmlns:a16="http://schemas.microsoft.com/office/drawing/2014/main" id="{2ABDF12B-6860-4CE8-BD06-8C8453FA7CB7}"/>
              </a:ext>
            </a:extLst>
          </p:cNvPr>
          <p:cNvSpPr/>
          <p:nvPr/>
        </p:nvSpPr>
        <p:spPr>
          <a:xfrm>
            <a:off x="824635" y="1632030"/>
            <a:ext cx="2480950" cy="473044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A3E6E5-1572-4D55-8105-A625A8CE3479}"/>
              </a:ext>
            </a:extLst>
          </p:cNvPr>
          <p:cNvSpPr/>
          <p:nvPr/>
        </p:nvSpPr>
        <p:spPr>
          <a:xfrm>
            <a:off x="3563164" y="1632031"/>
            <a:ext cx="2480950" cy="4730440"/>
          </a:xfrm>
          <a:prstGeom prst="rect">
            <a:avLst/>
          </a:prstGeom>
          <a:solidFill>
            <a:srgbClr val="8347E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Rectangle 10">
            <a:extLst>
              <a:ext uri="{FF2B5EF4-FFF2-40B4-BE49-F238E27FC236}">
                <a16:creationId xmlns:a16="http://schemas.microsoft.com/office/drawing/2014/main" id="{4A738697-1D5C-4BD1-BCAB-8DA50A8C0B57}"/>
              </a:ext>
            </a:extLst>
          </p:cNvPr>
          <p:cNvSpPr/>
          <p:nvPr/>
        </p:nvSpPr>
        <p:spPr>
          <a:xfrm>
            <a:off x="6298276" y="1632030"/>
            <a:ext cx="2480950" cy="473043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50CAF7-7AB0-4E3E-A808-9924333407F0}"/>
              </a:ext>
            </a:extLst>
          </p:cNvPr>
          <p:cNvSpPr/>
          <p:nvPr/>
        </p:nvSpPr>
        <p:spPr>
          <a:xfrm>
            <a:off x="9033388" y="1632031"/>
            <a:ext cx="2480950" cy="4730438"/>
          </a:xfrm>
          <a:prstGeom prst="rect">
            <a:avLst/>
          </a:prstGeom>
          <a:solidFill>
            <a:srgbClr val="8347E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a:extLst>
              <a:ext uri="{FF2B5EF4-FFF2-40B4-BE49-F238E27FC236}">
                <a16:creationId xmlns:a16="http://schemas.microsoft.com/office/drawing/2014/main" id="{DD542ECC-99FB-4DC8-A046-E6BACA5B25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62038" y="1352309"/>
            <a:ext cx="606144" cy="512891"/>
          </a:xfrm>
          <a:prstGeom prst="rect">
            <a:avLst/>
          </a:prstGeom>
        </p:spPr>
      </p:pic>
      <p:pic>
        <p:nvPicPr>
          <p:cNvPr id="17" name="Graphic 16">
            <a:extLst>
              <a:ext uri="{FF2B5EF4-FFF2-40B4-BE49-F238E27FC236}">
                <a16:creationId xmlns:a16="http://schemas.microsoft.com/office/drawing/2014/main" id="{F8E14836-BF9A-4374-B3E1-ABB51AFF76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71067" y="1402104"/>
            <a:ext cx="606144" cy="512891"/>
          </a:xfrm>
          <a:prstGeom prst="rect">
            <a:avLst/>
          </a:prstGeom>
        </p:spPr>
      </p:pic>
      <p:pic>
        <p:nvPicPr>
          <p:cNvPr id="18" name="Graphic 17">
            <a:extLst>
              <a:ext uri="{FF2B5EF4-FFF2-40B4-BE49-F238E27FC236}">
                <a16:creationId xmlns:a16="http://schemas.microsoft.com/office/drawing/2014/main" id="{A17D41A1-C82B-45F9-BCBD-7D7A6927FC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4028" y="1385548"/>
            <a:ext cx="606144" cy="512891"/>
          </a:xfrm>
          <a:prstGeom prst="rect">
            <a:avLst/>
          </a:prstGeom>
        </p:spPr>
      </p:pic>
      <p:pic>
        <p:nvPicPr>
          <p:cNvPr id="19" name="Graphic 18">
            <a:extLst>
              <a:ext uri="{FF2B5EF4-FFF2-40B4-BE49-F238E27FC236}">
                <a16:creationId xmlns:a16="http://schemas.microsoft.com/office/drawing/2014/main" id="{ED0A95F8-6908-4AE1-8C66-D885C4CED2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70791" y="1375584"/>
            <a:ext cx="606144" cy="512891"/>
          </a:xfrm>
          <a:prstGeom prst="rect">
            <a:avLst/>
          </a:prstGeom>
        </p:spPr>
      </p:pic>
      <p:sp>
        <p:nvSpPr>
          <p:cNvPr id="51" name="TextBox 50">
            <a:extLst>
              <a:ext uri="{FF2B5EF4-FFF2-40B4-BE49-F238E27FC236}">
                <a16:creationId xmlns:a16="http://schemas.microsoft.com/office/drawing/2014/main" id="{3E253056-02BC-4B5D-9464-D91A86ED6B73}"/>
              </a:ext>
            </a:extLst>
          </p:cNvPr>
          <p:cNvSpPr txBox="1"/>
          <p:nvPr/>
        </p:nvSpPr>
        <p:spPr>
          <a:xfrm>
            <a:off x="988960" y="1857200"/>
            <a:ext cx="2158264" cy="4371518"/>
          </a:xfrm>
          <a:prstGeom prst="rect">
            <a:avLst/>
          </a:prstGeom>
          <a:noFill/>
        </p:spPr>
        <p:txBody>
          <a:bodyPr wrap="square" rtlCol="0">
            <a:spAutoFit/>
          </a:bodyPr>
          <a:lstStyle/>
          <a:p>
            <a:pPr algn="just">
              <a:lnSpc>
                <a:spcPct val="150000"/>
              </a:lnSpc>
            </a:pPr>
            <a:r>
              <a:rPr lang="en-US" sz="1200" b="1" baseline="30000" dirty="0">
                <a:cs typeface="Adobe Arabic" panose="02040503050201020203" pitchFamily="18" charset="-78"/>
              </a:rPr>
              <a:t>Rationale</a:t>
            </a:r>
            <a:r>
              <a:rPr lang="en-US" sz="1200" baseline="30000" dirty="0">
                <a:cs typeface="Adobe Arabic" panose="02040503050201020203" pitchFamily="18" charset="-78"/>
              </a:rPr>
              <a:t> </a:t>
            </a:r>
          </a:p>
          <a:p>
            <a:pPr algn="just">
              <a:lnSpc>
                <a:spcPct val="150000"/>
              </a:lnSpc>
            </a:pPr>
            <a:r>
              <a:rPr lang="en-US" sz="1200" baseline="30000" dirty="0">
                <a:cs typeface="Adobe Arabic" panose="02040503050201020203" pitchFamily="18" charset="-78"/>
              </a:rPr>
              <a:t>As aforementioned, memes have played a critical role in the inception and evolution of both satirical cryptocurrencies and non-fungible tokens. However, as demonstrated by the idle years of Dogecoin, a humorous image (or concept) alone is not enough to fuel sustained interest. The renewed attention on Dogecoin in 2020-2021 can be attributed to the formation and definition of an affinity space. When studying the topology of successful internet memes, </a:t>
            </a:r>
            <a:r>
              <a:rPr lang="en-US" sz="1200" baseline="30000" dirty="0" err="1">
                <a:cs typeface="Adobe Arabic" panose="02040503050201020203" pitchFamily="18" charset="-78"/>
              </a:rPr>
              <a:t>Knobel</a:t>
            </a:r>
            <a:r>
              <a:rPr lang="en-US" sz="1200" baseline="30000" dirty="0">
                <a:cs typeface="Adobe Arabic" panose="02040503050201020203" pitchFamily="18" charset="-78"/>
              </a:rPr>
              <a:t> and </a:t>
            </a:r>
            <a:r>
              <a:rPr lang="en-US" sz="1200" baseline="30000" dirty="0" err="1">
                <a:cs typeface="Adobe Arabic" panose="02040503050201020203" pitchFamily="18" charset="-78"/>
              </a:rPr>
              <a:t>Lankshear</a:t>
            </a:r>
            <a:r>
              <a:rPr lang="en-US" sz="1200" baseline="30000" dirty="0">
                <a:cs typeface="Adobe Arabic" panose="02040503050201020203" pitchFamily="18" charset="-78"/>
              </a:rPr>
              <a:t> (2007) identified affinity spaces as a key attribute correlated to the fecundity of a given meme, </a:t>
            </a:r>
          </a:p>
          <a:p>
            <a:pPr algn="just">
              <a:lnSpc>
                <a:spcPct val="150000"/>
              </a:lnSpc>
            </a:pPr>
            <a:endParaRPr lang="en-US" sz="1200" baseline="30000" dirty="0">
              <a:cs typeface="Adobe Arabic" panose="02040503050201020203" pitchFamily="18" charset="-78"/>
            </a:endParaRPr>
          </a:p>
          <a:p>
            <a:pPr algn="just">
              <a:lnSpc>
                <a:spcPct val="150000"/>
              </a:lnSpc>
            </a:pPr>
            <a:r>
              <a:rPr lang="en-US" sz="900" i="1" baseline="30000" dirty="0">
                <a:cs typeface="Adobe Arabic" panose="02040503050201020203" pitchFamily="18" charset="-78"/>
              </a:rPr>
              <a:t>“Overall, the playfulness seen in most of these online memes—whether absurdist or aimed at social commentary—taps into shared popular culture experiences and practices. This in turn helps to define certain affinity spaces (e.g., gamer spaces, </a:t>
            </a:r>
            <a:r>
              <a:rPr lang="en-US" sz="900" i="1" baseline="30000" dirty="0" err="1">
                <a:cs typeface="Adobe Arabic" panose="02040503050201020203" pitchFamily="18" charset="-78"/>
              </a:rPr>
              <a:t>photoshopper</a:t>
            </a:r>
            <a:r>
              <a:rPr lang="en-US" sz="900" i="1" baseline="30000" dirty="0">
                <a:cs typeface="Adobe Arabic" panose="02040503050201020203" pitchFamily="18" charset="-78"/>
              </a:rPr>
              <a:t> spaces, manga/anime spaces, left-leaning political spaces, “good” community member spaces, spaces created by fans of Asian popular cultures, blogger spaces) by semiotic nods and winks to those “in the know” as it were. “Outsiders” to these spaces will often have difficulty seeing the humor in or point to many of these memes.” (</a:t>
            </a:r>
            <a:r>
              <a:rPr lang="en-US" sz="900" i="1" baseline="30000" dirty="0" err="1">
                <a:cs typeface="Adobe Arabic" panose="02040503050201020203" pitchFamily="18" charset="-78"/>
              </a:rPr>
              <a:t>Knobel</a:t>
            </a:r>
            <a:r>
              <a:rPr lang="en-US" sz="900" i="1" baseline="30000" dirty="0">
                <a:cs typeface="Adobe Arabic" panose="02040503050201020203" pitchFamily="18" charset="-78"/>
              </a:rPr>
              <a:t> and </a:t>
            </a:r>
            <a:r>
              <a:rPr lang="en-US" sz="900" i="1" baseline="30000" dirty="0" err="1">
                <a:cs typeface="Adobe Arabic" panose="02040503050201020203" pitchFamily="18" charset="-78"/>
              </a:rPr>
              <a:t>Lankshear</a:t>
            </a:r>
            <a:r>
              <a:rPr lang="en-US" sz="900" i="1" baseline="30000" dirty="0">
                <a:cs typeface="Adobe Arabic" panose="02040503050201020203" pitchFamily="18" charset="-78"/>
              </a:rPr>
              <a:t>, 2007).</a:t>
            </a:r>
          </a:p>
        </p:txBody>
      </p:sp>
      <p:sp>
        <p:nvSpPr>
          <p:cNvPr id="52" name="TextBox 51">
            <a:extLst>
              <a:ext uri="{FF2B5EF4-FFF2-40B4-BE49-F238E27FC236}">
                <a16:creationId xmlns:a16="http://schemas.microsoft.com/office/drawing/2014/main" id="{A57EAE9D-758C-4D81-987A-3BD81B7F5ADA}"/>
              </a:ext>
            </a:extLst>
          </p:cNvPr>
          <p:cNvSpPr txBox="1"/>
          <p:nvPr/>
        </p:nvSpPr>
        <p:spPr>
          <a:xfrm>
            <a:off x="3721089" y="1898439"/>
            <a:ext cx="2172635" cy="4505272"/>
          </a:xfrm>
          <a:prstGeom prst="rect">
            <a:avLst/>
          </a:prstGeom>
          <a:noFill/>
        </p:spPr>
        <p:txBody>
          <a:bodyPr wrap="square" rtlCol="0">
            <a:spAutoFit/>
          </a:bodyPr>
          <a:lstStyle/>
          <a:p>
            <a:pPr algn="just">
              <a:lnSpc>
                <a:spcPct val="150000"/>
              </a:lnSpc>
            </a:pPr>
            <a:r>
              <a:rPr lang="en-US" sz="1200" baseline="30000" dirty="0">
                <a:solidFill>
                  <a:schemeClr val="bg1"/>
                </a:solidFill>
                <a:cs typeface="Adobe Arabic" panose="02040503050201020203" pitchFamily="18" charset="-78"/>
              </a:rPr>
              <a:t>Dogecoin’s meteoric rise in the years 2020-2021 was not the result of increased utility of the token nor advancements in its technology, but was initiated by fans of the currency banding together on different social media platforms and garnering the interest of influential individuals, such as Elon Musk, who ultimately desired to be apart of the phenomenon. Dogecoin founder, Billy Markus, summed up the success of token in recent years by saying, “it all comes down to the community dogecoin fosters”. (Adamczyk, 2021). Community, in this context, being synonymous with </a:t>
            </a:r>
            <a:r>
              <a:rPr lang="en-US" sz="1200" baseline="30000" dirty="0" err="1">
                <a:solidFill>
                  <a:schemeClr val="bg1"/>
                </a:solidFill>
                <a:cs typeface="Adobe Arabic" panose="02040503050201020203" pitchFamily="18" charset="-78"/>
              </a:rPr>
              <a:t>Knobel</a:t>
            </a:r>
            <a:r>
              <a:rPr lang="en-US" sz="1200" baseline="30000" dirty="0">
                <a:solidFill>
                  <a:schemeClr val="bg1"/>
                </a:solidFill>
                <a:cs typeface="Adobe Arabic" panose="02040503050201020203" pitchFamily="18" charset="-78"/>
              </a:rPr>
              <a:t> and </a:t>
            </a:r>
            <a:r>
              <a:rPr lang="en-US" sz="1200" baseline="30000" dirty="0" err="1">
                <a:solidFill>
                  <a:schemeClr val="bg1"/>
                </a:solidFill>
                <a:cs typeface="Adobe Arabic" panose="02040503050201020203" pitchFamily="18" charset="-78"/>
              </a:rPr>
              <a:t>Lankshear’s</a:t>
            </a:r>
            <a:r>
              <a:rPr lang="en-US" sz="1200" baseline="30000" dirty="0">
                <a:solidFill>
                  <a:schemeClr val="bg1"/>
                </a:solidFill>
                <a:cs typeface="Adobe Arabic" panose="02040503050201020203" pitchFamily="18" charset="-78"/>
              </a:rPr>
              <a:t> (2007) definition of an affinity space. NFTs also follow </a:t>
            </a:r>
            <a:r>
              <a:rPr lang="en-US" sz="1200" baseline="30000" dirty="0" err="1">
                <a:solidFill>
                  <a:schemeClr val="bg1"/>
                </a:solidFill>
                <a:cs typeface="Adobe Arabic" panose="02040503050201020203" pitchFamily="18" charset="-78"/>
              </a:rPr>
              <a:t>Knobel</a:t>
            </a:r>
            <a:r>
              <a:rPr lang="en-US" sz="1200" baseline="30000" dirty="0">
                <a:solidFill>
                  <a:schemeClr val="bg1"/>
                </a:solidFill>
                <a:cs typeface="Adobe Arabic" panose="02040503050201020203" pitchFamily="18" charset="-78"/>
              </a:rPr>
              <a:t> and </a:t>
            </a:r>
            <a:r>
              <a:rPr lang="en-US" sz="1200" baseline="30000" dirty="0" err="1">
                <a:solidFill>
                  <a:schemeClr val="bg1"/>
                </a:solidFill>
                <a:cs typeface="Adobe Arabic" panose="02040503050201020203" pitchFamily="18" charset="-78"/>
              </a:rPr>
              <a:t>Lankshear</a:t>
            </a:r>
            <a:r>
              <a:rPr lang="en-US" sz="1200" baseline="30000" dirty="0">
                <a:solidFill>
                  <a:schemeClr val="bg1"/>
                </a:solidFill>
                <a:cs typeface="Adobe Arabic" panose="02040503050201020203" pitchFamily="18" charset="-78"/>
              </a:rPr>
              <a:t> (2007) proposed topology. Most images featured in NFT collections fall into the “absurdist” or “aimed at social commentary” categories, with the application of the technology in this context itself often being commentary around ownership and artist rights. A similar pattern of community derived value is additionally apparent within the NFT 7 setting. </a:t>
            </a:r>
            <a:endParaRPr lang="en-US" sz="1200" b="0" i="0" u="none" strike="noStrike" baseline="30000" dirty="0">
              <a:solidFill>
                <a:schemeClr val="bg1"/>
              </a:solidFill>
              <a:cs typeface="Adobe Arabic" panose="02040503050201020203" pitchFamily="18" charset="-78"/>
            </a:endParaRPr>
          </a:p>
        </p:txBody>
      </p:sp>
      <p:sp>
        <p:nvSpPr>
          <p:cNvPr id="53" name="TextBox 52">
            <a:extLst>
              <a:ext uri="{FF2B5EF4-FFF2-40B4-BE49-F238E27FC236}">
                <a16:creationId xmlns:a16="http://schemas.microsoft.com/office/drawing/2014/main" id="{A4A25DD1-5BC7-4587-BFD3-80525613B2F1}"/>
              </a:ext>
            </a:extLst>
          </p:cNvPr>
          <p:cNvSpPr txBox="1"/>
          <p:nvPr/>
        </p:nvSpPr>
        <p:spPr>
          <a:xfrm>
            <a:off x="6459618" y="1898439"/>
            <a:ext cx="2231375" cy="3732560"/>
          </a:xfrm>
          <a:prstGeom prst="rect">
            <a:avLst/>
          </a:prstGeom>
          <a:noFill/>
        </p:spPr>
        <p:txBody>
          <a:bodyPr wrap="square" rtlCol="0">
            <a:spAutoFit/>
          </a:bodyPr>
          <a:lstStyle/>
          <a:p>
            <a:pPr algn="just">
              <a:lnSpc>
                <a:spcPct val="150000"/>
              </a:lnSpc>
            </a:pPr>
            <a:r>
              <a:rPr lang="en-US" sz="1400" baseline="30000" dirty="0">
                <a:cs typeface="Adobe Arabic" panose="02040503050201020203" pitchFamily="18" charset="-78"/>
              </a:rPr>
              <a:t>When </a:t>
            </a:r>
            <a:r>
              <a:rPr lang="en-US" sz="1400" baseline="30000" dirty="0" err="1">
                <a:cs typeface="Adobe Arabic" panose="02040503050201020203" pitchFamily="18" charset="-78"/>
              </a:rPr>
              <a:t>analysing</a:t>
            </a:r>
            <a:r>
              <a:rPr lang="en-US" sz="1400" baseline="30000" dirty="0">
                <a:cs typeface="Adobe Arabic" panose="02040503050201020203" pitchFamily="18" charset="-78"/>
              </a:rPr>
              <a:t> the rise of </a:t>
            </a:r>
            <a:r>
              <a:rPr lang="en-US" sz="1400" baseline="30000" dirty="0" err="1">
                <a:cs typeface="Adobe Arabic" panose="02040503050201020203" pitchFamily="18" charset="-78"/>
              </a:rPr>
              <a:t>CryptoPunks</a:t>
            </a:r>
            <a:r>
              <a:rPr lang="en-US" sz="1400" baseline="30000" dirty="0">
                <a:cs typeface="Adobe Arabic" panose="02040503050201020203" pitchFamily="18" charset="-78"/>
              </a:rPr>
              <a:t>, Nansen, a blockchain analytics platform, highlights the use of </a:t>
            </a:r>
            <a:r>
              <a:rPr lang="en-US" sz="1400" baseline="30000" dirty="0" err="1">
                <a:cs typeface="Adobe Arabic" panose="02040503050201020203" pitchFamily="18" charset="-78"/>
              </a:rPr>
              <a:t>CryptoPunks</a:t>
            </a:r>
            <a:r>
              <a:rPr lang="en-US" sz="1400" baseline="30000" dirty="0">
                <a:cs typeface="Adobe Arabic" panose="02040503050201020203" pitchFamily="18" charset="-78"/>
              </a:rPr>
              <a:t> as a social currency as a major factor in their valuation, </a:t>
            </a:r>
          </a:p>
          <a:p>
            <a:pPr algn="just">
              <a:lnSpc>
                <a:spcPct val="150000"/>
              </a:lnSpc>
            </a:pPr>
            <a:r>
              <a:rPr lang="en-US" sz="1400" i="1" baseline="30000" dirty="0">
                <a:cs typeface="Adobe Arabic" panose="02040503050201020203" pitchFamily="18" charset="-78"/>
              </a:rPr>
              <a:t>“When purchasing a </a:t>
            </a:r>
            <a:r>
              <a:rPr lang="en-US" sz="1400" i="1" baseline="30000" dirty="0" err="1">
                <a:cs typeface="Adobe Arabic" panose="02040503050201020203" pitchFamily="18" charset="-78"/>
              </a:rPr>
              <a:t>CryptoPunk</a:t>
            </a:r>
            <a:r>
              <a:rPr lang="en-US" sz="1400" i="1" baseline="30000" dirty="0">
                <a:cs typeface="Adobe Arabic" panose="02040503050201020203" pitchFamily="18" charset="-78"/>
              </a:rPr>
              <a:t>, not only are you buying an image but also a membership to one the coolest and most OG clubs in the NFT space. Membership in this club is powerful. It conveys the message that you were in early, that you recognize the historical significance of the project and that you are notable in the NFT space. It also unlocks access to social networks, exclusive chats, free claim on other NFT collections (like a </a:t>
            </a:r>
            <a:r>
              <a:rPr lang="en-US" sz="1400" i="1" baseline="30000" dirty="0" err="1">
                <a:cs typeface="Adobe Arabic" panose="02040503050201020203" pitchFamily="18" charset="-78"/>
              </a:rPr>
              <a:t>Meebit</a:t>
            </a:r>
            <a:r>
              <a:rPr lang="en-US" sz="1400" i="1" baseline="30000" dirty="0">
                <a:cs typeface="Adobe Arabic" panose="02040503050201020203" pitchFamily="18" charset="-78"/>
              </a:rPr>
              <a:t> at the time of launch).”</a:t>
            </a:r>
            <a:endParaRPr lang="en-US" sz="1400" b="0" i="1" u="none" strike="noStrike" baseline="30000" dirty="0">
              <a:cs typeface="Adobe Arabic" panose="02040503050201020203" pitchFamily="18" charset="-78"/>
            </a:endParaRPr>
          </a:p>
        </p:txBody>
      </p:sp>
      <p:sp>
        <p:nvSpPr>
          <p:cNvPr id="54" name="TextBox 53">
            <a:extLst>
              <a:ext uri="{FF2B5EF4-FFF2-40B4-BE49-F238E27FC236}">
                <a16:creationId xmlns:a16="http://schemas.microsoft.com/office/drawing/2014/main" id="{A2AD8748-66E6-47AF-8EBF-B5844263A6C9}"/>
              </a:ext>
            </a:extLst>
          </p:cNvPr>
          <p:cNvSpPr txBox="1"/>
          <p:nvPr/>
        </p:nvSpPr>
        <p:spPr>
          <a:xfrm>
            <a:off x="9085983" y="1898439"/>
            <a:ext cx="2281381" cy="3086229"/>
          </a:xfrm>
          <a:prstGeom prst="rect">
            <a:avLst/>
          </a:prstGeom>
          <a:noFill/>
        </p:spPr>
        <p:txBody>
          <a:bodyPr wrap="square" rtlCol="0">
            <a:spAutoFit/>
          </a:bodyPr>
          <a:lstStyle/>
          <a:p>
            <a:pPr>
              <a:lnSpc>
                <a:spcPct val="150000"/>
              </a:lnSpc>
            </a:pPr>
            <a:r>
              <a:rPr lang="en-US" sz="1400" baseline="30000" dirty="0">
                <a:solidFill>
                  <a:schemeClr val="bg1"/>
                </a:solidFill>
                <a:cs typeface="Adobe Arabic" panose="02040503050201020203" pitchFamily="18" charset="-78"/>
              </a:rPr>
              <a:t>Hence, a conclusion can be drawn that with the astronomical rise of both meme coins and NFTs in 2021, the fundamental desire of humans, as social beings, to connect with one another and be a part of a community is now more prevalent than ever. Additionally, given the circumstances of 2021, a global pandemic that restricted the ability of most to interact with one another in the physical world, a rapid migration, exploration, and creation of digital and virtual spaces that communities could form within was both expected and necessary.</a:t>
            </a:r>
            <a:endParaRPr lang="en-US" sz="1400" b="0" i="0" u="none" strike="noStrike" baseline="30000" dirty="0">
              <a:solidFill>
                <a:schemeClr val="bg1"/>
              </a:solidFill>
              <a:cs typeface="Adobe Arabic" panose="02040503050201020203" pitchFamily="18" charset="-78"/>
            </a:endParaRPr>
          </a:p>
        </p:txBody>
      </p:sp>
    </p:spTree>
    <p:extLst>
      <p:ext uri="{BB962C8B-B14F-4D97-AF65-F5344CB8AC3E}">
        <p14:creationId xmlns:p14="http://schemas.microsoft.com/office/powerpoint/2010/main" val="10909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BF7A1508-B0B1-498B-B56E-F059BC2B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316" y="5588937"/>
            <a:ext cx="867415" cy="867415"/>
          </a:xfrm>
          <a:prstGeom prst="rect">
            <a:avLst/>
          </a:prstGeom>
        </p:spPr>
      </p:pic>
      <p:pic>
        <p:nvPicPr>
          <p:cNvPr id="57" name="Picture 56">
            <a:extLst>
              <a:ext uri="{FF2B5EF4-FFF2-40B4-BE49-F238E27FC236}">
                <a16:creationId xmlns:a16="http://schemas.microsoft.com/office/drawing/2014/main" id="{16553287-C039-409B-8212-7FC2AAD01A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6699" y="5619492"/>
            <a:ext cx="811228" cy="811228"/>
          </a:xfrm>
          <a:prstGeom prst="rect">
            <a:avLst/>
          </a:prstGeom>
        </p:spPr>
      </p:pic>
      <p:pic>
        <p:nvPicPr>
          <p:cNvPr id="55" name="Picture 54">
            <a:extLst>
              <a:ext uri="{FF2B5EF4-FFF2-40B4-BE49-F238E27FC236}">
                <a16:creationId xmlns:a16="http://schemas.microsoft.com/office/drawing/2014/main" id="{8ABC1D8F-F981-4C55-90E1-F822BBC95C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9855" y="4554141"/>
            <a:ext cx="811228" cy="811228"/>
          </a:xfrm>
          <a:prstGeom prst="rect">
            <a:avLst/>
          </a:prstGeom>
        </p:spPr>
      </p:pic>
      <p:grpSp>
        <p:nvGrpSpPr>
          <p:cNvPr id="36" name="Group 35">
            <a:extLst>
              <a:ext uri="{FF2B5EF4-FFF2-40B4-BE49-F238E27FC236}">
                <a16:creationId xmlns:a16="http://schemas.microsoft.com/office/drawing/2014/main" id="{23A7E280-7038-4F6A-875A-5C53A997D6D6}"/>
              </a:ext>
            </a:extLst>
          </p:cNvPr>
          <p:cNvGrpSpPr/>
          <p:nvPr/>
        </p:nvGrpSpPr>
        <p:grpSpPr>
          <a:xfrm>
            <a:off x="841880" y="3290153"/>
            <a:ext cx="1489519" cy="1477469"/>
            <a:chOff x="840812" y="1997059"/>
            <a:chExt cx="1999594" cy="1983417"/>
          </a:xfrm>
        </p:grpSpPr>
        <p:sp>
          <p:nvSpPr>
            <p:cNvPr id="37" name="Freeform: Shape 36">
              <a:extLst>
                <a:ext uri="{FF2B5EF4-FFF2-40B4-BE49-F238E27FC236}">
                  <a16:creationId xmlns:a16="http://schemas.microsoft.com/office/drawing/2014/main" id="{38F5CF79-8CDE-4726-B25A-F9BD39917AE8}"/>
                </a:ext>
              </a:extLst>
            </p:cNvPr>
            <p:cNvSpPr/>
            <p:nvPr/>
          </p:nvSpPr>
          <p:spPr>
            <a:xfrm>
              <a:off x="840812" y="1997059"/>
              <a:ext cx="1983417" cy="1983417"/>
            </a:xfrm>
            <a:custGeom>
              <a:avLst/>
              <a:gdLst>
                <a:gd name="connsiteX0" fmla="*/ 991709 w 1983417"/>
                <a:gd name="connsiteY0" fmla="*/ 1983418 h 1983417"/>
                <a:gd name="connsiteX1" fmla="*/ 1983418 w 1983417"/>
                <a:gd name="connsiteY1" fmla="*/ 991709 h 1983417"/>
                <a:gd name="connsiteX2" fmla="*/ 991709 w 1983417"/>
                <a:gd name="connsiteY2" fmla="*/ 0 h 1983417"/>
                <a:gd name="connsiteX3" fmla="*/ 0 w 1983417"/>
                <a:gd name="connsiteY3" fmla="*/ 991709 h 1983417"/>
                <a:gd name="connsiteX4" fmla="*/ 991709 w 1983417"/>
                <a:gd name="connsiteY4" fmla="*/ 1983418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991709" y="1983418"/>
                  </a:moveTo>
                  <a:cubicBezTo>
                    <a:pt x="1539394" y="1983418"/>
                    <a:pt x="1983418" y="1539394"/>
                    <a:pt x="1983418" y="991709"/>
                  </a:cubicBezTo>
                  <a:cubicBezTo>
                    <a:pt x="1983418" y="444023"/>
                    <a:pt x="1539394" y="0"/>
                    <a:pt x="991709" y="0"/>
                  </a:cubicBezTo>
                  <a:cubicBezTo>
                    <a:pt x="444023" y="0"/>
                    <a:pt x="0" y="444023"/>
                    <a:pt x="0" y="991709"/>
                  </a:cubicBezTo>
                  <a:cubicBezTo>
                    <a:pt x="0" y="1539394"/>
                    <a:pt x="444023" y="1983418"/>
                    <a:pt x="991709" y="1983418"/>
                  </a:cubicBezTo>
                </a:path>
              </a:pathLst>
            </a:custGeom>
            <a:solidFill>
              <a:srgbClr val="E6E7E8"/>
            </a:solidFill>
            <a:ln w="2125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AF608EC-ECF9-4CD3-9CF2-B32046CB7739}"/>
                </a:ext>
              </a:extLst>
            </p:cNvPr>
            <p:cNvSpPr/>
            <p:nvPr/>
          </p:nvSpPr>
          <p:spPr>
            <a:xfrm>
              <a:off x="840812" y="1997059"/>
              <a:ext cx="1983417" cy="1983417"/>
            </a:xfrm>
            <a:custGeom>
              <a:avLst/>
              <a:gdLst>
                <a:gd name="connsiteX0" fmla="*/ 1983418 w 1983417"/>
                <a:gd name="connsiteY0" fmla="*/ 991709 h 1983417"/>
                <a:gd name="connsiteX1" fmla="*/ 991709 w 1983417"/>
                <a:gd name="connsiteY1" fmla="*/ 1983418 h 1983417"/>
                <a:gd name="connsiteX2" fmla="*/ 0 w 1983417"/>
                <a:gd name="connsiteY2" fmla="*/ 991709 h 1983417"/>
                <a:gd name="connsiteX3" fmla="*/ 991709 w 1983417"/>
                <a:gd name="connsiteY3" fmla="*/ 0 h 1983417"/>
                <a:gd name="connsiteX4" fmla="*/ 1983418 w 1983417"/>
                <a:gd name="connsiteY4" fmla="*/ 991709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1983418" y="991709"/>
                  </a:moveTo>
                  <a:cubicBezTo>
                    <a:pt x="1983418" y="1539415"/>
                    <a:pt x="1539415" y="1983418"/>
                    <a:pt x="991709" y="1983418"/>
                  </a:cubicBezTo>
                  <a:cubicBezTo>
                    <a:pt x="444003" y="1983418"/>
                    <a:pt x="0" y="1539414"/>
                    <a:pt x="0" y="991709"/>
                  </a:cubicBezTo>
                  <a:cubicBezTo>
                    <a:pt x="0" y="444003"/>
                    <a:pt x="444003" y="0"/>
                    <a:pt x="991709" y="0"/>
                  </a:cubicBezTo>
                  <a:cubicBezTo>
                    <a:pt x="1539415" y="0"/>
                    <a:pt x="1983418" y="444003"/>
                    <a:pt x="1983418" y="991709"/>
                  </a:cubicBezTo>
                  <a:close/>
                </a:path>
              </a:pathLst>
            </a:custGeom>
            <a:noFill/>
            <a:ln w="32245" cap="flat">
              <a:solidFill>
                <a:srgbClr val="D1D3D4"/>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9B39516-E7EE-4CC9-9657-DD139955DE46}"/>
                </a:ext>
              </a:extLst>
            </p:cNvPr>
            <p:cNvSpPr/>
            <p:nvPr/>
          </p:nvSpPr>
          <p:spPr>
            <a:xfrm>
              <a:off x="2440209" y="2413542"/>
              <a:ext cx="400197" cy="1150831"/>
            </a:xfrm>
            <a:custGeom>
              <a:avLst/>
              <a:gdLst>
                <a:gd name="connsiteX0" fmla="*/ 400198 w 400197"/>
                <a:gd name="connsiteY0" fmla="*/ 573097 h 1150831"/>
                <a:gd name="connsiteX1" fmla="*/ 387213 w 400197"/>
                <a:gd name="connsiteY1" fmla="*/ 732528 h 1150831"/>
                <a:gd name="connsiteX2" fmla="*/ 350815 w 400197"/>
                <a:gd name="connsiteY2" fmla="*/ 876633 h 1150831"/>
                <a:gd name="connsiteX3" fmla="*/ 226718 w 400197"/>
                <a:gd name="connsiteY3" fmla="*/ 1118015 h 1150831"/>
                <a:gd name="connsiteX4" fmla="*/ 109007 w 400197"/>
                <a:gd name="connsiteY4" fmla="*/ 1127594 h 1150831"/>
                <a:gd name="connsiteX5" fmla="*/ 25992 w 400197"/>
                <a:gd name="connsiteY5" fmla="*/ 1043727 h 1150831"/>
                <a:gd name="connsiteX6" fmla="*/ 16626 w 400197"/>
                <a:gd name="connsiteY6" fmla="*/ 945812 h 1150831"/>
                <a:gd name="connsiteX7" fmla="*/ 93894 w 400197"/>
                <a:gd name="connsiteY7" fmla="*/ 792128 h 1150831"/>
                <a:gd name="connsiteX8" fmla="*/ 126249 w 400197"/>
                <a:gd name="connsiteY8" fmla="*/ 645043 h 1150831"/>
                <a:gd name="connsiteX9" fmla="*/ 127952 w 400197"/>
                <a:gd name="connsiteY9" fmla="*/ 527545 h 1150831"/>
                <a:gd name="connsiteX10" fmla="*/ 110071 w 400197"/>
                <a:gd name="connsiteY10" fmla="*/ 419413 h 1150831"/>
                <a:gd name="connsiteX11" fmla="*/ 11305 w 400197"/>
                <a:gd name="connsiteY11" fmla="*/ 202510 h 1150831"/>
                <a:gd name="connsiteX12" fmla="*/ 20671 w 400197"/>
                <a:gd name="connsiteY12" fmla="*/ 109278 h 1150831"/>
                <a:gd name="connsiteX13" fmla="*/ 108156 w 400197"/>
                <a:gd name="connsiteY13" fmla="*/ 23495 h 1150831"/>
                <a:gd name="connsiteX14" fmla="*/ 223312 w 400197"/>
                <a:gd name="connsiteY14" fmla="*/ 33713 h 1150831"/>
                <a:gd name="connsiteX15" fmla="*/ 374229 w 400197"/>
                <a:gd name="connsiteY15" fmla="*/ 359174 h 1150831"/>
                <a:gd name="connsiteX16" fmla="*/ 396366 w 400197"/>
                <a:gd name="connsiteY16" fmla="*/ 490933 h 1150831"/>
                <a:gd name="connsiteX17" fmla="*/ 400198 w 400197"/>
                <a:gd name="connsiteY17" fmla="*/ 573097 h 11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197" h="1150831">
                  <a:moveTo>
                    <a:pt x="400198" y="573097"/>
                  </a:moveTo>
                  <a:cubicBezTo>
                    <a:pt x="399772" y="630569"/>
                    <a:pt x="395515" y="681655"/>
                    <a:pt x="387213" y="732528"/>
                  </a:cubicBezTo>
                  <a:cubicBezTo>
                    <a:pt x="379338" y="781698"/>
                    <a:pt x="366779" y="829592"/>
                    <a:pt x="350815" y="876633"/>
                  </a:cubicBezTo>
                  <a:cubicBezTo>
                    <a:pt x="321440" y="963054"/>
                    <a:pt x="279081" y="1043089"/>
                    <a:pt x="226718" y="1118015"/>
                  </a:cubicBezTo>
                  <a:cubicBezTo>
                    <a:pt x="199046" y="1157607"/>
                    <a:pt x="140936" y="1162077"/>
                    <a:pt x="109007" y="1127594"/>
                  </a:cubicBezTo>
                  <a:cubicBezTo>
                    <a:pt x="82187" y="1098858"/>
                    <a:pt x="54302" y="1071186"/>
                    <a:pt x="25992" y="1043727"/>
                  </a:cubicBezTo>
                  <a:cubicBezTo>
                    <a:pt x="-828" y="1017546"/>
                    <a:pt x="-5298" y="977528"/>
                    <a:pt x="16626" y="945812"/>
                  </a:cubicBezTo>
                  <a:cubicBezTo>
                    <a:pt x="49620" y="898132"/>
                    <a:pt x="74950" y="846407"/>
                    <a:pt x="93894" y="792128"/>
                  </a:cubicBezTo>
                  <a:cubicBezTo>
                    <a:pt x="110497" y="744661"/>
                    <a:pt x="121353" y="695491"/>
                    <a:pt x="126249" y="645043"/>
                  </a:cubicBezTo>
                  <a:cubicBezTo>
                    <a:pt x="130080" y="605877"/>
                    <a:pt x="129867" y="566711"/>
                    <a:pt x="127952" y="527545"/>
                  </a:cubicBezTo>
                  <a:cubicBezTo>
                    <a:pt x="126036" y="491146"/>
                    <a:pt x="119011" y="454960"/>
                    <a:pt x="110071" y="419413"/>
                  </a:cubicBezTo>
                  <a:cubicBezTo>
                    <a:pt x="90276" y="341081"/>
                    <a:pt x="57282" y="268709"/>
                    <a:pt x="11305" y="202510"/>
                  </a:cubicBezTo>
                  <a:cubicBezTo>
                    <a:pt x="-6362" y="177179"/>
                    <a:pt x="-3382" y="131628"/>
                    <a:pt x="20671" y="109278"/>
                  </a:cubicBezTo>
                  <a:cubicBezTo>
                    <a:pt x="50471" y="81393"/>
                    <a:pt x="78781" y="52019"/>
                    <a:pt x="108156" y="23495"/>
                  </a:cubicBezTo>
                  <a:cubicBezTo>
                    <a:pt x="144129" y="-11413"/>
                    <a:pt x="193725" y="-6943"/>
                    <a:pt x="223312" y="33713"/>
                  </a:cubicBezTo>
                  <a:cubicBezTo>
                    <a:pt x="294833" y="132266"/>
                    <a:pt x="345067" y="240824"/>
                    <a:pt x="374229" y="359174"/>
                  </a:cubicBezTo>
                  <a:cubicBezTo>
                    <a:pt x="384872" y="402597"/>
                    <a:pt x="392109" y="446446"/>
                    <a:pt x="396366" y="490933"/>
                  </a:cubicBezTo>
                  <a:cubicBezTo>
                    <a:pt x="398921" y="520095"/>
                    <a:pt x="399134" y="549469"/>
                    <a:pt x="400198" y="573097"/>
                  </a:cubicBezTo>
                </a:path>
              </a:pathLst>
            </a:custGeom>
            <a:solidFill>
              <a:srgbClr val="668CBF"/>
            </a:solidFill>
            <a:ln w="21256"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CC58DEC3-8A17-4735-8F43-B7BB9A3FE00D}"/>
              </a:ext>
            </a:extLst>
          </p:cNvPr>
          <p:cNvSpPr txBox="1"/>
          <p:nvPr/>
        </p:nvSpPr>
        <p:spPr>
          <a:xfrm>
            <a:off x="747654" y="1070795"/>
            <a:ext cx="6185581" cy="561235"/>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TOKENOMICS</a:t>
            </a:r>
          </a:p>
        </p:txBody>
      </p:sp>
      <p:pic>
        <p:nvPicPr>
          <p:cNvPr id="5" name="Graphic 4">
            <a:extLst>
              <a:ext uri="{FF2B5EF4-FFF2-40B4-BE49-F238E27FC236}">
                <a16:creationId xmlns:a16="http://schemas.microsoft.com/office/drawing/2014/main" id="{46B5534E-7408-4B37-A441-A1DA2D689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4635" y="819820"/>
            <a:ext cx="295275" cy="104775"/>
          </a:xfrm>
          <a:prstGeom prst="rect">
            <a:avLst/>
          </a:prstGeom>
        </p:spPr>
      </p:pic>
      <p:grpSp>
        <p:nvGrpSpPr>
          <p:cNvPr id="12" name="Group 11">
            <a:extLst>
              <a:ext uri="{FF2B5EF4-FFF2-40B4-BE49-F238E27FC236}">
                <a16:creationId xmlns:a16="http://schemas.microsoft.com/office/drawing/2014/main" id="{2F48B6DF-10D1-4089-B3D2-7DB807E7D131}"/>
              </a:ext>
            </a:extLst>
          </p:cNvPr>
          <p:cNvGrpSpPr/>
          <p:nvPr/>
        </p:nvGrpSpPr>
        <p:grpSpPr>
          <a:xfrm>
            <a:off x="883413" y="1657562"/>
            <a:ext cx="1489519" cy="1477469"/>
            <a:chOff x="840812" y="1997059"/>
            <a:chExt cx="1999594" cy="1983417"/>
          </a:xfrm>
        </p:grpSpPr>
        <p:sp>
          <p:nvSpPr>
            <p:cNvPr id="9" name="Freeform: Shape 8">
              <a:extLst>
                <a:ext uri="{FF2B5EF4-FFF2-40B4-BE49-F238E27FC236}">
                  <a16:creationId xmlns:a16="http://schemas.microsoft.com/office/drawing/2014/main" id="{E651C9ED-EA09-4A30-9E1C-24D6AA29FF9C}"/>
                </a:ext>
              </a:extLst>
            </p:cNvPr>
            <p:cNvSpPr/>
            <p:nvPr/>
          </p:nvSpPr>
          <p:spPr>
            <a:xfrm>
              <a:off x="840812" y="1997059"/>
              <a:ext cx="1983417" cy="1983417"/>
            </a:xfrm>
            <a:custGeom>
              <a:avLst/>
              <a:gdLst>
                <a:gd name="connsiteX0" fmla="*/ 991709 w 1983417"/>
                <a:gd name="connsiteY0" fmla="*/ 1983418 h 1983417"/>
                <a:gd name="connsiteX1" fmla="*/ 1983418 w 1983417"/>
                <a:gd name="connsiteY1" fmla="*/ 991709 h 1983417"/>
                <a:gd name="connsiteX2" fmla="*/ 991709 w 1983417"/>
                <a:gd name="connsiteY2" fmla="*/ 0 h 1983417"/>
                <a:gd name="connsiteX3" fmla="*/ 0 w 1983417"/>
                <a:gd name="connsiteY3" fmla="*/ 991709 h 1983417"/>
                <a:gd name="connsiteX4" fmla="*/ 991709 w 1983417"/>
                <a:gd name="connsiteY4" fmla="*/ 1983418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991709" y="1983418"/>
                  </a:moveTo>
                  <a:cubicBezTo>
                    <a:pt x="1539394" y="1983418"/>
                    <a:pt x="1983418" y="1539394"/>
                    <a:pt x="1983418" y="991709"/>
                  </a:cubicBezTo>
                  <a:cubicBezTo>
                    <a:pt x="1983418" y="444023"/>
                    <a:pt x="1539394" y="0"/>
                    <a:pt x="991709" y="0"/>
                  </a:cubicBezTo>
                  <a:cubicBezTo>
                    <a:pt x="444023" y="0"/>
                    <a:pt x="0" y="444023"/>
                    <a:pt x="0" y="991709"/>
                  </a:cubicBezTo>
                  <a:cubicBezTo>
                    <a:pt x="0" y="1539394"/>
                    <a:pt x="444023" y="1983418"/>
                    <a:pt x="991709" y="1983418"/>
                  </a:cubicBezTo>
                </a:path>
              </a:pathLst>
            </a:custGeom>
            <a:solidFill>
              <a:srgbClr val="E6E7E8"/>
            </a:solidFill>
            <a:ln w="2125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B9145B9-D6CC-4B99-A16F-7ACBA4311E88}"/>
                </a:ext>
              </a:extLst>
            </p:cNvPr>
            <p:cNvSpPr/>
            <p:nvPr/>
          </p:nvSpPr>
          <p:spPr>
            <a:xfrm>
              <a:off x="840812" y="1997059"/>
              <a:ext cx="1983417" cy="1983417"/>
            </a:xfrm>
            <a:custGeom>
              <a:avLst/>
              <a:gdLst>
                <a:gd name="connsiteX0" fmla="*/ 1983418 w 1983417"/>
                <a:gd name="connsiteY0" fmla="*/ 991709 h 1983417"/>
                <a:gd name="connsiteX1" fmla="*/ 991709 w 1983417"/>
                <a:gd name="connsiteY1" fmla="*/ 1983418 h 1983417"/>
                <a:gd name="connsiteX2" fmla="*/ 0 w 1983417"/>
                <a:gd name="connsiteY2" fmla="*/ 991709 h 1983417"/>
                <a:gd name="connsiteX3" fmla="*/ 991709 w 1983417"/>
                <a:gd name="connsiteY3" fmla="*/ 0 h 1983417"/>
                <a:gd name="connsiteX4" fmla="*/ 1983418 w 1983417"/>
                <a:gd name="connsiteY4" fmla="*/ 991709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1983418" y="991709"/>
                  </a:moveTo>
                  <a:cubicBezTo>
                    <a:pt x="1983418" y="1539415"/>
                    <a:pt x="1539415" y="1983418"/>
                    <a:pt x="991709" y="1983418"/>
                  </a:cubicBezTo>
                  <a:cubicBezTo>
                    <a:pt x="444003" y="1983418"/>
                    <a:pt x="0" y="1539414"/>
                    <a:pt x="0" y="991709"/>
                  </a:cubicBezTo>
                  <a:cubicBezTo>
                    <a:pt x="0" y="444003"/>
                    <a:pt x="444003" y="0"/>
                    <a:pt x="991709" y="0"/>
                  </a:cubicBezTo>
                  <a:cubicBezTo>
                    <a:pt x="1539415" y="0"/>
                    <a:pt x="1983418" y="444003"/>
                    <a:pt x="1983418" y="991709"/>
                  </a:cubicBezTo>
                  <a:close/>
                </a:path>
              </a:pathLst>
            </a:custGeom>
            <a:noFill/>
            <a:ln w="32245" cap="flat">
              <a:solidFill>
                <a:srgbClr val="D1D3D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2A045EC-517D-4F41-9EAC-5D94BBA2D0C2}"/>
                </a:ext>
              </a:extLst>
            </p:cNvPr>
            <p:cNvSpPr/>
            <p:nvPr/>
          </p:nvSpPr>
          <p:spPr>
            <a:xfrm>
              <a:off x="2440209" y="2413542"/>
              <a:ext cx="400197" cy="1150831"/>
            </a:xfrm>
            <a:custGeom>
              <a:avLst/>
              <a:gdLst>
                <a:gd name="connsiteX0" fmla="*/ 400198 w 400197"/>
                <a:gd name="connsiteY0" fmla="*/ 573097 h 1150831"/>
                <a:gd name="connsiteX1" fmla="*/ 387213 w 400197"/>
                <a:gd name="connsiteY1" fmla="*/ 732528 h 1150831"/>
                <a:gd name="connsiteX2" fmla="*/ 350815 w 400197"/>
                <a:gd name="connsiteY2" fmla="*/ 876633 h 1150831"/>
                <a:gd name="connsiteX3" fmla="*/ 226718 w 400197"/>
                <a:gd name="connsiteY3" fmla="*/ 1118015 h 1150831"/>
                <a:gd name="connsiteX4" fmla="*/ 109007 w 400197"/>
                <a:gd name="connsiteY4" fmla="*/ 1127594 h 1150831"/>
                <a:gd name="connsiteX5" fmla="*/ 25992 w 400197"/>
                <a:gd name="connsiteY5" fmla="*/ 1043727 h 1150831"/>
                <a:gd name="connsiteX6" fmla="*/ 16626 w 400197"/>
                <a:gd name="connsiteY6" fmla="*/ 945812 h 1150831"/>
                <a:gd name="connsiteX7" fmla="*/ 93894 w 400197"/>
                <a:gd name="connsiteY7" fmla="*/ 792128 h 1150831"/>
                <a:gd name="connsiteX8" fmla="*/ 126249 w 400197"/>
                <a:gd name="connsiteY8" fmla="*/ 645043 h 1150831"/>
                <a:gd name="connsiteX9" fmla="*/ 127952 w 400197"/>
                <a:gd name="connsiteY9" fmla="*/ 527545 h 1150831"/>
                <a:gd name="connsiteX10" fmla="*/ 110071 w 400197"/>
                <a:gd name="connsiteY10" fmla="*/ 419413 h 1150831"/>
                <a:gd name="connsiteX11" fmla="*/ 11305 w 400197"/>
                <a:gd name="connsiteY11" fmla="*/ 202510 h 1150831"/>
                <a:gd name="connsiteX12" fmla="*/ 20671 w 400197"/>
                <a:gd name="connsiteY12" fmla="*/ 109278 h 1150831"/>
                <a:gd name="connsiteX13" fmla="*/ 108156 w 400197"/>
                <a:gd name="connsiteY13" fmla="*/ 23495 h 1150831"/>
                <a:gd name="connsiteX14" fmla="*/ 223312 w 400197"/>
                <a:gd name="connsiteY14" fmla="*/ 33713 h 1150831"/>
                <a:gd name="connsiteX15" fmla="*/ 374229 w 400197"/>
                <a:gd name="connsiteY15" fmla="*/ 359174 h 1150831"/>
                <a:gd name="connsiteX16" fmla="*/ 396366 w 400197"/>
                <a:gd name="connsiteY16" fmla="*/ 490933 h 1150831"/>
                <a:gd name="connsiteX17" fmla="*/ 400198 w 400197"/>
                <a:gd name="connsiteY17" fmla="*/ 573097 h 11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197" h="1150831">
                  <a:moveTo>
                    <a:pt x="400198" y="573097"/>
                  </a:moveTo>
                  <a:cubicBezTo>
                    <a:pt x="399772" y="630569"/>
                    <a:pt x="395515" y="681655"/>
                    <a:pt x="387213" y="732528"/>
                  </a:cubicBezTo>
                  <a:cubicBezTo>
                    <a:pt x="379338" y="781698"/>
                    <a:pt x="366779" y="829592"/>
                    <a:pt x="350815" y="876633"/>
                  </a:cubicBezTo>
                  <a:cubicBezTo>
                    <a:pt x="321440" y="963054"/>
                    <a:pt x="279081" y="1043089"/>
                    <a:pt x="226718" y="1118015"/>
                  </a:cubicBezTo>
                  <a:cubicBezTo>
                    <a:pt x="199046" y="1157607"/>
                    <a:pt x="140936" y="1162077"/>
                    <a:pt x="109007" y="1127594"/>
                  </a:cubicBezTo>
                  <a:cubicBezTo>
                    <a:pt x="82187" y="1098858"/>
                    <a:pt x="54302" y="1071186"/>
                    <a:pt x="25992" y="1043727"/>
                  </a:cubicBezTo>
                  <a:cubicBezTo>
                    <a:pt x="-828" y="1017546"/>
                    <a:pt x="-5298" y="977528"/>
                    <a:pt x="16626" y="945812"/>
                  </a:cubicBezTo>
                  <a:cubicBezTo>
                    <a:pt x="49620" y="898132"/>
                    <a:pt x="74950" y="846407"/>
                    <a:pt x="93894" y="792128"/>
                  </a:cubicBezTo>
                  <a:cubicBezTo>
                    <a:pt x="110497" y="744661"/>
                    <a:pt x="121353" y="695491"/>
                    <a:pt x="126249" y="645043"/>
                  </a:cubicBezTo>
                  <a:cubicBezTo>
                    <a:pt x="130080" y="605877"/>
                    <a:pt x="129867" y="566711"/>
                    <a:pt x="127952" y="527545"/>
                  </a:cubicBezTo>
                  <a:cubicBezTo>
                    <a:pt x="126036" y="491146"/>
                    <a:pt x="119011" y="454960"/>
                    <a:pt x="110071" y="419413"/>
                  </a:cubicBezTo>
                  <a:cubicBezTo>
                    <a:pt x="90276" y="341081"/>
                    <a:pt x="57282" y="268709"/>
                    <a:pt x="11305" y="202510"/>
                  </a:cubicBezTo>
                  <a:cubicBezTo>
                    <a:pt x="-6362" y="177179"/>
                    <a:pt x="-3382" y="131628"/>
                    <a:pt x="20671" y="109278"/>
                  </a:cubicBezTo>
                  <a:cubicBezTo>
                    <a:pt x="50471" y="81393"/>
                    <a:pt x="78781" y="52019"/>
                    <a:pt x="108156" y="23495"/>
                  </a:cubicBezTo>
                  <a:cubicBezTo>
                    <a:pt x="144129" y="-11413"/>
                    <a:pt x="193725" y="-6943"/>
                    <a:pt x="223312" y="33713"/>
                  </a:cubicBezTo>
                  <a:cubicBezTo>
                    <a:pt x="294833" y="132266"/>
                    <a:pt x="345067" y="240824"/>
                    <a:pt x="374229" y="359174"/>
                  </a:cubicBezTo>
                  <a:cubicBezTo>
                    <a:pt x="384872" y="402597"/>
                    <a:pt x="392109" y="446446"/>
                    <a:pt x="396366" y="490933"/>
                  </a:cubicBezTo>
                  <a:cubicBezTo>
                    <a:pt x="398921" y="520095"/>
                    <a:pt x="399134" y="549469"/>
                    <a:pt x="400198" y="573097"/>
                  </a:cubicBezTo>
                </a:path>
              </a:pathLst>
            </a:custGeom>
            <a:solidFill>
              <a:srgbClr val="668CBF"/>
            </a:solidFill>
            <a:ln w="21256"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43566CE6-BC31-4EBF-8978-12984B69633D}"/>
              </a:ext>
            </a:extLst>
          </p:cNvPr>
          <p:cNvSpPr txBox="1"/>
          <p:nvPr/>
        </p:nvSpPr>
        <p:spPr>
          <a:xfrm>
            <a:off x="2457397" y="1886695"/>
            <a:ext cx="1966666"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THE FUYOH TOKEN</a:t>
            </a:r>
          </a:p>
        </p:txBody>
      </p:sp>
      <p:cxnSp>
        <p:nvCxnSpPr>
          <p:cNvPr id="17" name="Straight Connector 16">
            <a:extLst>
              <a:ext uri="{FF2B5EF4-FFF2-40B4-BE49-F238E27FC236}">
                <a16:creationId xmlns:a16="http://schemas.microsoft.com/office/drawing/2014/main" id="{5C1125EF-6A8E-4177-99E5-F59CB8A3D5B0}"/>
              </a:ext>
            </a:extLst>
          </p:cNvPr>
          <p:cNvCxnSpPr/>
          <p:nvPr/>
        </p:nvCxnSpPr>
        <p:spPr>
          <a:xfrm>
            <a:off x="2544463" y="2103810"/>
            <a:ext cx="1879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C7B732-F47E-4D8D-A03E-5D67E5A67386}"/>
              </a:ext>
            </a:extLst>
          </p:cNvPr>
          <p:cNvSpPr txBox="1"/>
          <p:nvPr/>
        </p:nvSpPr>
        <p:spPr>
          <a:xfrm>
            <a:off x="2469447" y="2222391"/>
            <a:ext cx="3720779" cy="646331"/>
          </a:xfrm>
          <a:prstGeom prst="rect">
            <a:avLst/>
          </a:prstGeom>
          <a:noFill/>
        </p:spPr>
        <p:txBody>
          <a:bodyPr wrap="square" rtlCol="0">
            <a:spAutoFit/>
          </a:bodyPr>
          <a:lstStyle/>
          <a:p>
            <a:r>
              <a:rPr lang="en-US" baseline="30000" dirty="0">
                <a:solidFill>
                  <a:srgbClr val="000000"/>
                </a:solidFill>
                <a:cs typeface="Adobe Arabic" panose="02040503050201020203" pitchFamily="18" charset="-78"/>
              </a:rPr>
              <a:t>The </a:t>
            </a:r>
            <a:r>
              <a:rPr lang="en-US" baseline="30000" dirty="0" err="1">
                <a:solidFill>
                  <a:srgbClr val="000000"/>
                </a:solidFill>
                <a:cs typeface="Adobe Arabic" panose="02040503050201020203" pitchFamily="18" charset="-78"/>
              </a:rPr>
              <a:t>FuYoH</a:t>
            </a:r>
            <a:r>
              <a:rPr lang="en-US" baseline="30000" dirty="0">
                <a:solidFill>
                  <a:srgbClr val="000000"/>
                </a:solidFill>
                <a:cs typeface="Adobe Arabic" panose="02040503050201020203" pitchFamily="18" charset="-78"/>
              </a:rPr>
              <a:t> token is an ERC20 token under the symbol, FYH (all uppercase). The token contract address is: 0x0d450bf37Ec899cCA90ede124b3E69C9Ae2F2F1C</a:t>
            </a:r>
            <a:endParaRPr lang="en-US" b="0" i="0" u="none" strike="noStrike" baseline="30000" dirty="0">
              <a:solidFill>
                <a:srgbClr val="000000"/>
              </a:solidFill>
              <a:cs typeface="Adobe Arabic" panose="02040503050201020203" pitchFamily="18" charset="-78"/>
            </a:endParaRPr>
          </a:p>
        </p:txBody>
      </p:sp>
      <p:grpSp>
        <p:nvGrpSpPr>
          <p:cNvPr id="19" name="Group 18">
            <a:extLst>
              <a:ext uri="{FF2B5EF4-FFF2-40B4-BE49-F238E27FC236}">
                <a16:creationId xmlns:a16="http://schemas.microsoft.com/office/drawing/2014/main" id="{F4EE91B2-6658-40B2-8B1E-EC7B531ED1AE}"/>
              </a:ext>
            </a:extLst>
          </p:cNvPr>
          <p:cNvGrpSpPr/>
          <p:nvPr/>
        </p:nvGrpSpPr>
        <p:grpSpPr>
          <a:xfrm>
            <a:off x="6830214" y="1172353"/>
            <a:ext cx="1489519" cy="1477469"/>
            <a:chOff x="840812" y="1997059"/>
            <a:chExt cx="1999594" cy="1983417"/>
          </a:xfrm>
        </p:grpSpPr>
        <p:sp>
          <p:nvSpPr>
            <p:cNvPr id="20" name="Freeform: Shape 19">
              <a:extLst>
                <a:ext uri="{FF2B5EF4-FFF2-40B4-BE49-F238E27FC236}">
                  <a16:creationId xmlns:a16="http://schemas.microsoft.com/office/drawing/2014/main" id="{54E873F6-BDDE-4D81-B0F8-57FA593A613D}"/>
                </a:ext>
              </a:extLst>
            </p:cNvPr>
            <p:cNvSpPr/>
            <p:nvPr/>
          </p:nvSpPr>
          <p:spPr>
            <a:xfrm>
              <a:off x="840812" y="1997059"/>
              <a:ext cx="1983417" cy="1983417"/>
            </a:xfrm>
            <a:custGeom>
              <a:avLst/>
              <a:gdLst>
                <a:gd name="connsiteX0" fmla="*/ 991709 w 1983417"/>
                <a:gd name="connsiteY0" fmla="*/ 1983418 h 1983417"/>
                <a:gd name="connsiteX1" fmla="*/ 1983418 w 1983417"/>
                <a:gd name="connsiteY1" fmla="*/ 991709 h 1983417"/>
                <a:gd name="connsiteX2" fmla="*/ 991709 w 1983417"/>
                <a:gd name="connsiteY2" fmla="*/ 0 h 1983417"/>
                <a:gd name="connsiteX3" fmla="*/ 0 w 1983417"/>
                <a:gd name="connsiteY3" fmla="*/ 991709 h 1983417"/>
                <a:gd name="connsiteX4" fmla="*/ 991709 w 1983417"/>
                <a:gd name="connsiteY4" fmla="*/ 1983418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991709" y="1983418"/>
                  </a:moveTo>
                  <a:cubicBezTo>
                    <a:pt x="1539394" y="1983418"/>
                    <a:pt x="1983418" y="1539394"/>
                    <a:pt x="1983418" y="991709"/>
                  </a:cubicBezTo>
                  <a:cubicBezTo>
                    <a:pt x="1983418" y="444023"/>
                    <a:pt x="1539394" y="0"/>
                    <a:pt x="991709" y="0"/>
                  </a:cubicBezTo>
                  <a:cubicBezTo>
                    <a:pt x="444023" y="0"/>
                    <a:pt x="0" y="444023"/>
                    <a:pt x="0" y="991709"/>
                  </a:cubicBezTo>
                  <a:cubicBezTo>
                    <a:pt x="0" y="1539394"/>
                    <a:pt x="444023" y="1983418"/>
                    <a:pt x="991709" y="1983418"/>
                  </a:cubicBezTo>
                </a:path>
              </a:pathLst>
            </a:custGeom>
            <a:solidFill>
              <a:srgbClr val="E6E7E8"/>
            </a:solidFill>
            <a:ln w="2125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6340949-45E3-4D1F-AEAB-10CAA8740F38}"/>
                </a:ext>
              </a:extLst>
            </p:cNvPr>
            <p:cNvSpPr/>
            <p:nvPr/>
          </p:nvSpPr>
          <p:spPr>
            <a:xfrm>
              <a:off x="840812" y="1997059"/>
              <a:ext cx="1983417" cy="1983417"/>
            </a:xfrm>
            <a:custGeom>
              <a:avLst/>
              <a:gdLst>
                <a:gd name="connsiteX0" fmla="*/ 1983418 w 1983417"/>
                <a:gd name="connsiteY0" fmla="*/ 991709 h 1983417"/>
                <a:gd name="connsiteX1" fmla="*/ 991709 w 1983417"/>
                <a:gd name="connsiteY1" fmla="*/ 1983418 h 1983417"/>
                <a:gd name="connsiteX2" fmla="*/ 0 w 1983417"/>
                <a:gd name="connsiteY2" fmla="*/ 991709 h 1983417"/>
                <a:gd name="connsiteX3" fmla="*/ 991709 w 1983417"/>
                <a:gd name="connsiteY3" fmla="*/ 0 h 1983417"/>
                <a:gd name="connsiteX4" fmla="*/ 1983418 w 1983417"/>
                <a:gd name="connsiteY4" fmla="*/ 991709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1983418" y="991709"/>
                  </a:moveTo>
                  <a:cubicBezTo>
                    <a:pt x="1983418" y="1539415"/>
                    <a:pt x="1539415" y="1983418"/>
                    <a:pt x="991709" y="1983418"/>
                  </a:cubicBezTo>
                  <a:cubicBezTo>
                    <a:pt x="444003" y="1983418"/>
                    <a:pt x="0" y="1539414"/>
                    <a:pt x="0" y="991709"/>
                  </a:cubicBezTo>
                  <a:cubicBezTo>
                    <a:pt x="0" y="444003"/>
                    <a:pt x="444003" y="0"/>
                    <a:pt x="991709" y="0"/>
                  </a:cubicBezTo>
                  <a:cubicBezTo>
                    <a:pt x="1539415" y="0"/>
                    <a:pt x="1983418" y="444003"/>
                    <a:pt x="1983418" y="991709"/>
                  </a:cubicBezTo>
                  <a:close/>
                </a:path>
              </a:pathLst>
            </a:custGeom>
            <a:noFill/>
            <a:ln w="32245" cap="flat">
              <a:solidFill>
                <a:srgbClr val="D1D3D4"/>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2AADEB9-3D12-4B31-87D2-5C64FEAF7E28}"/>
                </a:ext>
              </a:extLst>
            </p:cNvPr>
            <p:cNvSpPr/>
            <p:nvPr/>
          </p:nvSpPr>
          <p:spPr>
            <a:xfrm>
              <a:off x="2440209" y="2413542"/>
              <a:ext cx="400197" cy="1150831"/>
            </a:xfrm>
            <a:custGeom>
              <a:avLst/>
              <a:gdLst>
                <a:gd name="connsiteX0" fmla="*/ 400198 w 400197"/>
                <a:gd name="connsiteY0" fmla="*/ 573097 h 1150831"/>
                <a:gd name="connsiteX1" fmla="*/ 387213 w 400197"/>
                <a:gd name="connsiteY1" fmla="*/ 732528 h 1150831"/>
                <a:gd name="connsiteX2" fmla="*/ 350815 w 400197"/>
                <a:gd name="connsiteY2" fmla="*/ 876633 h 1150831"/>
                <a:gd name="connsiteX3" fmla="*/ 226718 w 400197"/>
                <a:gd name="connsiteY3" fmla="*/ 1118015 h 1150831"/>
                <a:gd name="connsiteX4" fmla="*/ 109007 w 400197"/>
                <a:gd name="connsiteY4" fmla="*/ 1127594 h 1150831"/>
                <a:gd name="connsiteX5" fmla="*/ 25992 w 400197"/>
                <a:gd name="connsiteY5" fmla="*/ 1043727 h 1150831"/>
                <a:gd name="connsiteX6" fmla="*/ 16626 w 400197"/>
                <a:gd name="connsiteY6" fmla="*/ 945812 h 1150831"/>
                <a:gd name="connsiteX7" fmla="*/ 93894 w 400197"/>
                <a:gd name="connsiteY7" fmla="*/ 792128 h 1150831"/>
                <a:gd name="connsiteX8" fmla="*/ 126249 w 400197"/>
                <a:gd name="connsiteY8" fmla="*/ 645043 h 1150831"/>
                <a:gd name="connsiteX9" fmla="*/ 127952 w 400197"/>
                <a:gd name="connsiteY9" fmla="*/ 527545 h 1150831"/>
                <a:gd name="connsiteX10" fmla="*/ 110071 w 400197"/>
                <a:gd name="connsiteY10" fmla="*/ 419413 h 1150831"/>
                <a:gd name="connsiteX11" fmla="*/ 11305 w 400197"/>
                <a:gd name="connsiteY11" fmla="*/ 202510 h 1150831"/>
                <a:gd name="connsiteX12" fmla="*/ 20671 w 400197"/>
                <a:gd name="connsiteY12" fmla="*/ 109278 h 1150831"/>
                <a:gd name="connsiteX13" fmla="*/ 108156 w 400197"/>
                <a:gd name="connsiteY13" fmla="*/ 23495 h 1150831"/>
                <a:gd name="connsiteX14" fmla="*/ 223312 w 400197"/>
                <a:gd name="connsiteY14" fmla="*/ 33713 h 1150831"/>
                <a:gd name="connsiteX15" fmla="*/ 374229 w 400197"/>
                <a:gd name="connsiteY15" fmla="*/ 359174 h 1150831"/>
                <a:gd name="connsiteX16" fmla="*/ 396366 w 400197"/>
                <a:gd name="connsiteY16" fmla="*/ 490933 h 1150831"/>
                <a:gd name="connsiteX17" fmla="*/ 400198 w 400197"/>
                <a:gd name="connsiteY17" fmla="*/ 573097 h 11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197" h="1150831">
                  <a:moveTo>
                    <a:pt x="400198" y="573097"/>
                  </a:moveTo>
                  <a:cubicBezTo>
                    <a:pt x="399772" y="630569"/>
                    <a:pt x="395515" y="681655"/>
                    <a:pt x="387213" y="732528"/>
                  </a:cubicBezTo>
                  <a:cubicBezTo>
                    <a:pt x="379338" y="781698"/>
                    <a:pt x="366779" y="829592"/>
                    <a:pt x="350815" y="876633"/>
                  </a:cubicBezTo>
                  <a:cubicBezTo>
                    <a:pt x="321440" y="963054"/>
                    <a:pt x="279081" y="1043089"/>
                    <a:pt x="226718" y="1118015"/>
                  </a:cubicBezTo>
                  <a:cubicBezTo>
                    <a:pt x="199046" y="1157607"/>
                    <a:pt x="140936" y="1162077"/>
                    <a:pt x="109007" y="1127594"/>
                  </a:cubicBezTo>
                  <a:cubicBezTo>
                    <a:pt x="82187" y="1098858"/>
                    <a:pt x="54302" y="1071186"/>
                    <a:pt x="25992" y="1043727"/>
                  </a:cubicBezTo>
                  <a:cubicBezTo>
                    <a:pt x="-828" y="1017546"/>
                    <a:pt x="-5298" y="977528"/>
                    <a:pt x="16626" y="945812"/>
                  </a:cubicBezTo>
                  <a:cubicBezTo>
                    <a:pt x="49620" y="898132"/>
                    <a:pt x="74950" y="846407"/>
                    <a:pt x="93894" y="792128"/>
                  </a:cubicBezTo>
                  <a:cubicBezTo>
                    <a:pt x="110497" y="744661"/>
                    <a:pt x="121353" y="695491"/>
                    <a:pt x="126249" y="645043"/>
                  </a:cubicBezTo>
                  <a:cubicBezTo>
                    <a:pt x="130080" y="605877"/>
                    <a:pt x="129867" y="566711"/>
                    <a:pt x="127952" y="527545"/>
                  </a:cubicBezTo>
                  <a:cubicBezTo>
                    <a:pt x="126036" y="491146"/>
                    <a:pt x="119011" y="454960"/>
                    <a:pt x="110071" y="419413"/>
                  </a:cubicBezTo>
                  <a:cubicBezTo>
                    <a:pt x="90276" y="341081"/>
                    <a:pt x="57282" y="268709"/>
                    <a:pt x="11305" y="202510"/>
                  </a:cubicBezTo>
                  <a:cubicBezTo>
                    <a:pt x="-6362" y="177179"/>
                    <a:pt x="-3382" y="131628"/>
                    <a:pt x="20671" y="109278"/>
                  </a:cubicBezTo>
                  <a:cubicBezTo>
                    <a:pt x="50471" y="81393"/>
                    <a:pt x="78781" y="52019"/>
                    <a:pt x="108156" y="23495"/>
                  </a:cubicBezTo>
                  <a:cubicBezTo>
                    <a:pt x="144129" y="-11413"/>
                    <a:pt x="193725" y="-6943"/>
                    <a:pt x="223312" y="33713"/>
                  </a:cubicBezTo>
                  <a:cubicBezTo>
                    <a:pt x="294833" y="132266"/>
                    <a:pt x="345067" y="240824"/>
                    <a:pt x="374229" y="359174"/>
                  </a:cubicBezTo>
                  <a:cubicBezTo>
                    <a:pt x="384872" y="402597"/>
                    <a:pt x="392109" y="446446"/>
                    <a:pt x="396366" y="490933"/>
                  </a:cubicBezTo>
                  <a:cubicBezTo>
                    <a:pt x="398921" y="520095"/>
                    <a:pt x="399134" y="549469"/>
                    <a:pt x="400198" y="573097"/>
                  </a:cubicBezTo>
                </a:path>
              </a:pathLst>
            </a:custGeom>
            <a:solidFill>
              <a:srgbClr val="668CBF"/>
            </a:solidFill>
            <a:ln w="21256" cap="flat">
              <a:noFill/>
              <a:prstDash val="solid"/>
              <a:miter/>
            </a:ln>
          </p:spPr>
          <p:txBody>
            <a:bodyPr rtlCol="0" anchor="ctr"/>
            <a:lstStyle/>
            <a:p>
              <a:endParaRPr lang="en-US"/>
            </a:p>
          </p:txBody>
        </p:sp>
      </p:grpSp>
      <p:sp>
        <p:nvSpPr>
          <p:cNvPr id="23" name="TextBox 22">
            <a:extLst>
              <a:ext uri="{FF2B5EF4-FFF2-40B4-BE49-F238E27FC236}">
                <a16:creationId xmlns:a16="http://schemas.microsoft.com/office/drawing/2014/main" id="{60B7B889-F772-4626-94CB-EE9A1E503CEA}"/>
              </a:ext>
            </a:extLst>
          </p:cNvPr>
          <p:cNvSpPr txBox="1"/>
          <p:nvPr/>
        </p:nvSpPr>
        <p:spPr>
          <a:xfrm>
            <a:off x="8479214" y="1268235"/>
            <a:ext cx="1966666"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DISTRIBUTION</a:t>
            </a:r>
          </a:p>
        </p:txBody>
      </p:sp>
      <p:cxnSp>
        <p:nvCxnSpPr>
          <p:cNvPr id="25" name="Straight Connector 24">
            <a:extLst>
              <a:ext uri="{FF2B5EF4-FFF2-40B4-BE49-F238E27FC236}">
                <a16:creationId xmlns:a16="http://schemas.microsoft.com/office/drawing/2014/main" id="{DDDC7230-D34D-4451-9C87-71F0E2793BAC}"/>
              </a:ext>
            </a:extLst>
          </p:cNvPr>
          <p:cNvCxnSpPr/>
          <p:nvPr/>
        </p:nvCxnSpPr>
        <p:spPr>
          <a:xfrm>
            <a:off x="8566280" y="1490591"/>
            <a:ext cx="1879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FECD524-5447-4497-B934-4FF7DA0E3316}"/>
              </a:ext>
            </a:extLst>
          </p:cNvPr>
          <p:cNvSpPr txBox="1"/>
          <p:nvPr/>
        </p:nvSpPr>
        <p:spPr>
          <a:xfrm>
            <a:off x="8479213" y="1632030"/>
            <a:ext cx="3047259" cy="1241365"/>
          </a:xfrm>
          <a:prstGeom prst="rect">
            <a:avLst/>
          </a:prstGeom>
          <a:noFill/>
        </p:spPr>
        <p:txBody>
          <a:bodyPr wrap="square" rtlCol="0">
            <a:spAutoFit/>
          </a:bodyPr>
          <a:lstStyle/>
          <a:p>
            <a:pPr algn="just"/>
            <a:r>
              <a:rPr lang="en-US" sz="1600" baseline="30000" dirty="0">
                <a:solidFill>
                  <a:srgbClr val="000000"/>
                </a:solidFill>
                <a:cs typeface="Adobe Arabic" panose="02040503050201020203" pitchFamily="18" charset="-78"/>
              </a:rPr>
              <a:t>The </a:t>
            </a:r>
            <a:r>
              <a:rPr lang="en-US" sz="1600" baseline="30000" dirty="0" err="1">
                <a:solidFill>
                  <a:srgbClr val="000000"/>
                </a:solidFill>
                <a:cs typeface="Adobe Arabic" panose="02040503050201020203" pitchFamily="18" charset="-78"/>
              </a:rPr>
              <a:t>FuYoH</a:t>
            </a:r>
            <a:r>
              <a:rPr lang="en-US" sz="1600" baseline="30000" dirty="0">
                <a:solidFill>
                  <a:srgbClr val="000000"/>
                </a:solidFill>
                <a:cs typeface="Adobe Arabic" panose="02040503050201020203" pitchFamily="18" charset="-78"/>
              </a:rPr>
              <a:t> token is an inherently deflationary token due to its fixed max supply, the amount of token that will ever exist in the lifetime of the cryptocurrency, of 10,000,000,000,000,000 FYH tokens. There are no team allocations of tokens. All tokens in existence will be made available for public sale, airdrops, events and rewards.</a:t>
            </a:r>
          </a:p>
        </p:txBody>
      </p:sp>
      <p:grpSp>
        <p:nvGrpSpPr>
          <p:cNvPr id="27" name="Group 26">
            <a:extLst>
              <a:ext uri="{FF2B5EF4-FFF2-40B4-BE49-F238E27FC236}">
                <a16:creationId xmlns:a16="http://schemas.microsoft.com/office/drawing/2014/main" id="{ABD35D72-F306-41C7-851B-C7C976A5CE62}"/>
              </a:ext>
            </a:extLst>
          </p:cNvPr>
          <p:cNvGrpSpPr/>
          <p:nvPr/>
        </p:nvGrpSpPr>
        <p:grpSpPr>
          <a:xfrm>
            <a:off x="824635" y="4916380"/>
            <a:ext cx="1489519" cy="1477469"/>
            <a:chOff x="840812" y="1997059"/>
            <a:chExt cx="1999594" cy="1983417"/>
          </a:xfrm>
        </p:grpSpPr>
        <p:sp>
          <p:nvSpPr>
            <p:cNvPr id="28" name="Freeform: Shape 27">
              <a:extLst>
                <a:ext uri="{FF2B5EF4-FFF2-40B4-BE49-F238E27FC236}">
                  <a16:creationId xmlns:a16="http://schemas.microsoft.com/office/drawing/2014/main" id="{ED837208-9459-4278-B2BF-93281DE225EC}"/>
                </a:ext>
              </a:extLst>
            </p:cNvPr>
            <p:cNvSpPr/>
            <p:nvPr/>
          </p:nvSpPr>
          <p:spPr>
            <a:xfrm>
              <a:off x="840812" y="1997059"/>
              <a:ext cx="1983417" cy="1983417"/>
            </a:xfrm>
            <a:custGeom>
              <a:avLst/>
              <a:gdLst>
                <a:gd name="connsiteX0" fmla="*/ 991709 w 1983417"/>
                <a:gd name="connsiteY0" fmla="*/ 1983418 h 1983417"/>
                <a:gd name="connsiteX1" fmla="*/ 1983418 w 1983417"/>
                <a:gd name="connsiteY1" fmla="*/ 991709 h 1983417"/>
                <a:gd name="connsiteX2" fmla="*/ 991709 w 1983417"/>
                <a:gd name="connsiteY2" fmla="*/ 0 h 1983417"/>
                <a:gd name="connsiteX3" fmla="*/ 0 w 1983417"/>
                <a:gd name="connsiteY3" fmla="*/ 991709 h 1983417"/>
                <a:gd name="connsiteX4" fmla="*/ 991709 w 1983417"/>
                <a:gd name="connsiteY4" fmla="*/ 1983418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991709" y="1983418"/>
                  </a:moveTo>
                  <a:cubicBezTo>
                    <a:pt x="1539394" y="1983418"/>
                    <a:pt x="1983418" y="1539394"/>
                    <a:pt x="1983418" y="991709"/>
                  </a:cubicBezTo>
                  <a:cubicBezTo>
                    <a:pt x="1983418" y="444023"/>
                    <a:pt x="1539394" y="0"/>
                    <a:pt x="991709" y="0"/>
                  </a:cubicBezTo>
                  <a:cubicBezTo>
                    <a:pt x="444023" y="0"/>
                    <a:pt x="0" y="444023"/>
                    <a:pt x="0" y="991709"/>
                  </a:cubicBezTo>
                  <a:cubicBezTo>
                    <a:pt x="0" y="1539394"/>
                    <a:pt x="444023" y="1983418"/>
                    <a:pt x="991709" y="1983418"/>
                  </a:cubicBezTo>
                </a:path>
              </a:pathLst>
            </a:custGeom>
            <a:solidFill>
              <a:srgbClr val="E6E7E8"/>
            </a:solidFill>
            <a:ln w="2125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71FEB2-E379-4FA0-947A-A38A11CE0A48}"/>
                </a:ext>
              </a:extLst>
            </p:cNvPr>
            <p:cNvSpPr/>
            <p:nvPr/>
          </p:nvSpPr>
          <p:spPr>
            <a:xfrm>
              <a:off x="840812" y="1997059"/>
              <a:ext cx="1983417" cy="1983417"/>
            </a:xfrm>
            <a:custGeom>
              <a:avLst/>
              <a:gdLst>
                <a:gd name="connsiteX0" fmla="*/ 1983418 w 1983417"/>
                <a:gd name="connsiteY0" fmla="*/ 991709 h 1983417"/>
                <a:gd name="connsiteX1" fmla="*/ 991709 w 1983417"/>
                <a:gd name="connsiteY1" fmla="*/ 1983418 h 1983417"/>
                <a:gd name="connsiteX2" fmla="*/ 0 w 1983417"/>
                <a:gd name="connsiteY2" fmla="*/ 991709 h 1983417"/>
                <a:gd name="connsiteX3" fmla="*/ 991709 w 1983417"/>
                <a:gd name="connsiteY3" fmla="*/ 0 h 1983417"/>
                <a:gd name="connsiteX4" fmla="*/ 1983418 w 1983417"/>
                <a:gd name="connsiteY4" fmla="*/ 991709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1983418" y="991709"/>
                  </a:moveTo>
                  <a:cubicBezTo>
                    <a:pt x="1983418" y="1539415"/>
                    <a:pt x="1539415" y="1983418"/>
                    <a:pt x="991709" y="1983418"/>
                  </a:cubicBezTo>
                  <a:cubicBezTo>
                    <a:pt x="444003" y="1983418"/>
                    <a:pt x="0" y="1539414"/>
                    <a:pt x="0" y="991709"/>
                  </a:cubicBezTo>
                  <a:cubicBezTo>
                    <a:pt x="0" y="444003"/>
                    <a:pt x="444003" y="0"/>
                    <a:pt x="991709" y="0"/>
                  </a:cubicBezTo>
                  <a:cubicBezTo>
                    <a:pt x="1539415" y="0"/>
                    <a:pt x="1983418" y="444003"/>
                    <a:pt x="1983418" y="991709"/>
                  </a:cubicBezTo>
                  <a:close/>
                </a:path>
              </a:pathLst>
            </a:custGeom>
            <a:noFill/>
            <a:ln w="32245" cap="flat">
              <a:solidFill>
                <a:srgbClr val="D1D3D4"/>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06C3497-74F3-4F81-9F9E-176DCA9D42C7}"/>
                </a:ext>
              </a:extLst>
            </p:cNvPr>
            <p:cNvSpPr/>
            <p:nvPr/>
          </p:nvSpPr>
          <p:spPr>
            <a:xfrm>
              <a:off x="2440209" y="2413542"/>
              <a:ext cx="400197" cy="1150831"/>
            </a:xfrm>
            <a:custGeom>
              <a:avLst/>
              <a:gdLst>
                <a:gd name="connsiteX0" fmla="*/ 400198 w 400197"/>
                <a:gd name="connsiteY0" fmla="*/ 573097 h 1150831"/>
                <a:gd name="connsiteX1" fmla="*/ 387213 w 400197"/>
                <a:gd name="connsiteY1" fmla="*/ 732528 h 1150831"/>
                <a:gd name="connsiteX2" fmla="*/ 350815 w 400197"/>
                <a:gd name="connsiteY2" fmla="*/ 876633 h 1150831"/>
                <a:gd name="connsiteX3" fmla="*/ 226718 w 400197"/>
                <a:gd name="connsiteY3" fmla="*/ 1118015 h 1150831"/>
                <a:gd name="connsiteX4" fmla="*/ 109007 w 400197"/>
                <a:gd name="connsiteY4" fmla="*/ 1127594 h 1150831"/>
                <a:gd name="connsiteX5" fmla="*/ 25992 w 400197"/>
                <a:gd name="connsiteY5" fmla="*/ 1043727 h 1150831"/>
                <a:gd name="connsiteX6" fmla="*/ 16626 w 400197"/>
                <a:gd name="connsiteY6" fmla="*/ 945812 h 1150831"/>
                <a:gd name="connsiteX7" fmla="*/ 93894 w 400197"/>
                <a:gd name="connsiteY7" fmla="*/ 792128 h 1150831"/>
                <a:gd name="connsiteX8" fmla="*/ 126249 w 400197"/>
                <a:gd name="connsiteY8" fmla="*/ 645043 h 1150831"/>
                <a:gd name="connsiteX9" fmla="*/ 127952 w 400197"/>
                <a:gd name="connsiteY9" fmla="*/ 527545 h 1150831"/>
                <a:gd name="connsiteX10" fmla="*/ 110071 w 400197"/>
                <a:gd name="connsiteY10" fmla="*/ 419413 h 1150831"/>
                <a:gd name="connsiteX11" fmla="*/ 11305 w 400197"/>
                <a:gd name="connsiteY11" fmla="*/ 202510 h 1150831"/>
                <a:gd name="connsiteX12" fmla="*/ 20671 w 400197"/>
                <a:gd name="connsiteY12" fmla="*/ 109278 h 1150831"/>
                <a:gd name="connsiteX13" fmla="*/ 108156 w 400197"/>
                <a:gd name="connsiteY13" fmla="*/ 23495 h 1150831"/>
                <a:gd name="connsiteX14" fmla="*/ 223312 w 400197"/>
                <a:gd name="connsiteY14" fmla="*/ 33713 h 1150831"/>
                <a:gd name="connsiteX15" fmla="*/ 374229 w 400197"/>
                <a:gd name="connsiteY15" fmla="*/ 359174 h 1150831"/>
                <a:gd name="connsiteX16" fmla="*/ 396366 w 400197"/>
                <a:gd name="connsiteY16" fmla="*/ 490933 h 1150831"/>
                <a:gd name="connsiteX17" fmla="*/ 400198 w 400197"/>
                <a:gd name="connsiteY17" fmla="*/ 573097 h 11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197" h="1150831">
                  <a:moveTo>
                    <a:pt x="400198" y="573097"/>
                  </a:moveTo>
                  <a:cubicBezTo>
                    <a:pt x="399772" y="630569"/>
                    <a:pt x="395515" y="681655"/>
                    <a:pt x="387213" y="732528"/>
                  </a:cubicBezTo>
                  <a:cubicBezTo>
                    <a:pt x="379338" y="781698"/>
                    <a:pt x="366779" y="829592"/>
                    <a:pt x="350815" y="876633"/>
                  </a:cubicBezTo>
                  <a:cubicBezTo>
                    <a:pt x="321440" y="963054"/>
                    <a:pt x="279081" y="1043089"/>
                    <a:pt x="226718" y="1118015"/>
                  </a:cubicBezTo>
                  <a:cubicBezTo>
                    <a:pt x="199046" y="1157607"/>
                    <a:pt x="140936" y="1162077"/>
                    <a:pt x="109007" y="1127594"/>
                  </a:cubicBezTo>
                  <a:cubicBezTo>
                    <a:pt x="82187" y="1098858"/>
                    <a:pt x="54302" y="1071186"/>
                    <a:pt x="25992" y="1043727"/>
                  </a:cubicBezTo>
                  <a:cubicBezTo>
                    <a:pt x="-828" y="1017546"/>
                    <a:pt x="-5298" y="977528"/>
                    <a:pt x="16626" y="945812"/>
                  </a:cubicBezTo>
                  <a:cubicBezTo>
                    <a:pt x="49620" y="898132"/>
                    <a:pt x="74950" y="846407"/>
                    <a:pt x="93894" y="792128"/>
                  </a:cubicBezTo>
                  <a:cubicBezTo>
                    <a:pt x="110497" y="744661"/>
                    <a:pt x="121353" y="695491"/>
                    <a:pt x="126249" y="645043"/>
                  </a:cubicBezTo>
                  <a:cubicBezTo>
                    <a:pt x="130080" y="605877"/>
                    <a:pt x="129867" y="566711"/>
                    <a:pt x="127952" y="527545"/>
                  </a:cubicBezTo>
                  <a:cubicBezTo>
                    <a:pt x="126036" y="491146"/>
                    <a:pt x="119011" y="454960"/>
                    <a:pt x="110071" y="419413"/>
                  </a:cubicBezTo>
                  <a:cubicBezTo>
                    <a:pt x="90276" y="341081"/>
                    <a:pt x="57282" y="268709"/>
                    <a:pt x="11305" y="202510"/>
                  </a:cubicBezTo>
                  <a:cubicBezTo>
                    <a:pt x="-6362" y="177179"/>
                    <a:pt x="-3382" y="131628"/>
                    <a:pt x="20671" y="109278"/>
                  </a:cubicBezTo>
                  <a:cubicBezTo>
                    <a:pt x="50471" y="81393"/>
                    <a:pt x="78781" y="52019"/>
                    <a:pt x="108156" y="23495"/>
                  </a:cubicBezTo>
                  <a:cubicBezTo>
                    <a:pt x="144129" y="-11413"/>
                    <a:pt x="193725" y="-6943"/>
                    <a:pt x="223312" y="33713"/>
                  </a:cubicBezTo>
                  <a:cubicBezTo>
                    <a:pt x="294833" y="132266"/>
                    <a:pt x="345067" y="240824"/>
                    <a:pt x="374229" y="359174"/>
                  </a:cubicBezTo>
                  <a:cubicBezTo>
                    <a:pt x="384872" y="402597"/>
                    <a:pt x="392109" y="446446"/>
                    <a:pt x="396366" y="490933"/>
                  </a:cubicBezTo>
                  <a:cubicBezTo>
                    <a:pt x="398921" y="520095"/>
                    <a:pt x="399134" y="549469"/>
                    <a:pt x="400198" y="573097"/>
                  </a:cubicBezTo>
                </a:path>
              </a:pathLst>
            </a:custGeom>
            <a:solidFill>
              <a:srgbClr val="668CBF"/>
            </a:solidFill>
            <a:ln w="21256" cap="flat">
              <a:noFill/>
              <a:prstDash val="solid"/>
              <a:miter/>
            </a:ln>
          </p:spPr>
          <p:txBody>
            <a:bodyPr rtlCol="0" anchor="ctr"/>
            <a:lstStyle/>
            <a:p>
              <a:endParaRPr lang="en-US"/>
            </a:p>
          </p:txBody>
        </p:sp>
      </p:grpSp>
      <p:sp>
        <p:nvSpPr>
          <p:cNvPr id="31" name="TextBox 30">
            <a:extLst>
              <a:ext uri="{FF2B5EF4-FFF2-40B4-BE49-F238E27FC236}">
                <a16:creationId xmlns:a16="http://schemas.microsoft.com/office/drawing/2014/main" id="{D1D4ED7F-01CF-494D-A75E-965BC14532A4}"/>
              </a:ext>
            </a:extLst>
          </p:cNvPr>
          <p:cNvSpPr txBox="1"/>
          <p:nvPr/>
        </p:nvSpPr>
        <p:spPr>
          <a:xfrm>
            <a:off x="8479214" y="2988487"/>
            <a:ext cx="1380774"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IDO</a:t>
            </a:r>
          </a:p>
        </p:txBody>
      </p:sp>
      <p:sp>
        <p:nvSpPr>
          <p:cNvPr id="32" name="TextBox 31">
            <a:extLst>
              <a:ext uri="{FF2B5EF4-FFF2-40B4-BE49-F238E27FC236}">
                <a16:creationId xmlns:a16="http://schemas.microsoft.com/office/drawing/2014/main" id="{D020E67B-E3A2-49F6-BB5E-EB01A719C39A}"/>
              </a:ext>
            </a:extLst>
          </p:cNvPr>
          <p:cNvSpPr txBox="1"/>
          <p:nvPr/>
        </p:nvSpPr>
        <p:spPr>
          <a:xfrm>
            <a:off x="8488656" y="3251072"/>
            <a:ext cx="2144865" cy="256480"/>
          </a:xfrm>
          <a:prstGeom prst="rect">
            <a:avLst/>
          </a:prstGeom>
          <a:noFill/>
        </p:spPr>
        <p:txBody>
          <a:bodyPr wrap="square" lIns="91440" rIns="9144" rtlCol="0" anchor="ctr" anchorCtr="0">
            <a:spAutoFit/>
          </a:bodyPr>
          <a:lstStyle/>
          <a:p>
            <a:r>
              <a:rPr lang="en-US" sz="1600" baseline="30000" dirty="0">
                <a:solidFill>
                  <a:schemeClr val="tx1">
                    <a:lumMod val="85000"/>
                    <a:lumOff val="15000"/>
                  </a:schemeClr>
                </a:solidFill>
                <a:cs typeface="Adobe Arabic" panose="02040503050201020203" pitchFamily="18" charset="-78"/>
              </a:rPr>
              <a:t>IDO Launchpad	: </a:t>
            </a:r>
            <a:r>
              <a:rPr lang="en-US" sz="1600" baseline="30000" dirty="0" err="1">
                <a:solidFill>
                  <a:schemeClr val="tx1">
                    <a:lumMod val="85000"/>
                    <a:lumOff val="15000"/>
                  </a:schemeClr>
                </a:solidFill>
                <a:cs typeface="Adobe Arabic" panose="02040503050201020203" pitchFamily="18" charset="-78"/>
              </a:rPr>
              <a:t>DodoBSC</a:t>
            </a:r>
            <a:endParaRPr lang="en-US" sz="1600" i="0" u="none" strike="noStrike" baseline="30000" dirty="0">
              <a:solidFill>
                <a:schemeClr val="tx1">
                  <a:lumMod val="85000"/>
                  <a:lumOff val="15000"/>
                </a:schemeClr>
              </a:solidFill>
              <a:cs typeface="Adobe Arabic" panose="02040503050201020203" pitchFamily="18" charset="-78"/>
            </a:endParaRPr>
          </a:p>
        </p:txBody>
      </p:sp>
      <p:cxnSp>
        <p:nvCxnSpPr>
          <p:cNvPr id="33" name="Straight Connector 32">
            <a:extLst>
              <a:ext uri="{FF2B5EF4-FFF2-40B4-BE49-F238E27FC236}">
                <a16:creationId xmlns:a16="http://schemas.microsoft.com/office/drawing/2014/main" id="{6726430D-949D-4EC8-8981-5240D3E34B84}"/>
              </a:ext>
            </a:extLst>
          </p:cNvPr>
          <p:cNvCxnSpPr/>
          <p:nvPr/>
        </p:nvCxnSpPr>
        <p:spPr>
          <a:xfrm>
            <a:off x="8566280" y="3150905"/>
            <a:ext cx="1879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FBA991D-CE99-4D67-9067-8ABB90E2B484}"/>
              </a:ext>
            </a:extLst>
          </p:cNvPr>
          <p:cNvSpPr txBox="1"/>
          <p:nvPr/>
        </p:nvSpPr>
        <p:spPr>
          <a:xfrm>
            <a:off x="8479213" y="3507552"/>
            <a:ext cx="3114371" cy="810478"/>
          </a:xfrm>
          <a:prstGeom prst="rect">
            <a:avLst/>
          </a:prstGeom>
          <a:noFill/>
        </p:spPr>
        <p:txBody>
          <a:bodyPr wrap="square" rtlCol="0">
            <a:spAutoFit/>
          </a:bodyPr>
          <a:lstStyle/>
          <a:p>
            <a:pPr algn="just"/>
            <a:r>
              <a:rPr lang="en-US" sz="1400" baseline="30000" dirty="0">
                <a:solidFill>
                  <a:srgbClr val="000000"/>
                </a:solidFill>
                <a:cs typeface="Adobe Arabic" panose="02040503050201020203" pitchFamily="18" charset="-78"/>
              </a:rPr>
              <a:t>Initial Price: 0.0000000005190072605802942 BNB = 0.000000188 USDT = 1 FYH  </a:t>
            </a:r>
          </a:p>
          <a:p>
            <a:pPr algn="just"/>
            <a:r>
              <a:rPr lang="en-US" sz="1400" baseline="30000" dirty="0">
                <a:solidFill>
                  <a:srgbClr val="000000"/>
                </a:solidFill>
                <a:cs typeface="Adobe Arabic" panose="02040503050201020203" pitchFamily="18" charset="-78"/>
              </a:rPr>
              <a:t>Total Supply: 10000000000000 FYH (10 Trillion)</a:t>
            </a:r>
          </a:p>
          <a:p>
            <a:pPr algn="just"/>
            <a:r>
              <a:rPr lang="en-US" sz="1400" baseline="30000" dirty="0">
                <a:solidFill>
                  <a:srgbClr val="000000"/>
                </a:solidFill>
                <a:cs typeface="Adobe Arabic" panose="02040503050201020203" pitchFamily="18" charset="-78"/>
              </a:rPr>
              <a:t>Hard Cap: 921,200 BUSD</a:t>
            </a:r>
          </a:p>
          <a:p>
            <a:pPr algn="just"/>
            <a:r>
              <a:rPr lang="en-US" sz="1400" baseline="30000" dirty="0">
                <a:solidFill>
                  <a:srgbClr val="000000"/>
                </a:solidFill>
                <a:cs typeface="Adobe Arabic" panose="02040503050201020203" pitchFamily="18" charset="-78"/>
              </a:rPr>
              <a:t>Tokens for Participants: 4,900,000,000,000 FYH (4.9 Trillion)</a:t>
            </a:r>
          </a:p>
        </p:txBody>
      </p:sp>
      <p:pic>
        <p:nvPicPr>
          <p:cNvPr id="7" name="Picture 6">
            <a:extLst>
              <a:ext uri="{FF2B5EF4-FFF2-40B4-BE49-F238E27FC236}">
                <a16:creationId xmlns:a16="http://schemas.microsoft.com/office/drawing/2014/main" id="{1D6DA668-B516-4740-93B8-A3B6ED272BE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2813" y="3081422"/>
            <a:ext cx="867786" cy="852259"/>
          </a:xfrm>
          <a:prstGeom prst="rect">
            <a:avLst/>
          </a:prstGeom>
        </p:spPr>
      </p:pic>
      <p:pic>
        <p:nvPicPr>
          <p:cNvPr id="35" name="Picture 34">
            <a:extLst>
              <a:ext uri="{FF2B5EF4-FFF2-40B4-BE49-F238E27FC236}">
                <a16:creationId xmlns:a16="http://schemas.microsoft.com/office/drawing/2014/main" id="{8868EC6D-2D03-4B35-94E8-A656BE1DE5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67462" y="1209601"/>
            <a:ext cx="1402972" cy="1402972"/>
          </a:xfrm>
          <a:prstGeom prst="rect">
            <a:avLst/>
          </a:prstGeom>
        </p:spPr>
      </p:pic>
      <p:pic>
        <p:nvPicPr>
          <p:cNvPr id="3" name="Picture 2">
            <a:extLst>
              <a:ext uri="{FF2B5EF4-FFF2-40B4-BE49-F238E27FC236}">
                <a16:creationId xmlns:a16="http://schemas.microsoft.com/office/drawing/2014/main" id="{B383B472-8861-4E97-9B2B-83562D1A2C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5945" y="3348179"/>
            <a:ext cx="1361416" cy="1361416"/>
          </a:xfrm>
          <a:prstGeom prst="rect">
            <a:avLst/>
          </a:prstGeom>
        </p:spPr>
      </p:pic>
      <p:pic>
        <p:nvPicPr>
          <p:cNvPr id="40" name="Picture 39">
            <a:extLst>
              <a:ext uri="{FF2B5EF4-FFF2-40B4-BE49-F238E27FC236}">
                <a16:creationId xmlns:a16="http://schemas.microsoft.com/office/drawing/2014/main" id="{C7EF7401-1F24-4776-8D23-F3CC0DBC6B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3413" y="4976478"/>
            <a:ext cx="1357269" cy="1357269"/>
          </a:xfrm>
          <a:prstGeom prst="rect">
            <a:avLst/>
          </a:prstGeom>
        </p:spPr>
      </p:pic>
      <p:pic>
        <p:nvPicPr>
          <p:cNvPr id="42" name="Picture 41">
            <a:extLst>
              <a:ext uri="{FF2B5EF4-FFF2-40B4-BE49-F238E27FC236}">
                <a16:creationId xmlns:a16="http://schemas.microsoft.com/office/drawing/2014/main" id="{0D8642FC-B16D-4015-A15F-5FC097DE8C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0661" y="1694810"/>
            <a:ext cx="1402972" cy="1402972"/>
          </a:xfrm>
          <a:prstGeom prst="rect">
            <a:avLst/>
          </a:prstGeom>
        </p:spPr>
      </p:pic>
      <p:sp>
        <p:nvSpPr>
          <p:cNvPr id="43" name="TextBox 42">
            <a:extLst>
              <a:ext uri="{FF2B5EF4-FFF2-40B4-BE49-F238E27FC236}">
                <a16:creationId xmlns:a16="http://schemas.microsoft.com/office/drawing/2014/main" id="{F2120D89-B6B5-4BD2-888E-E19202B95E44}"/>
              </a:ext>
            </a:extLst>
          </p:cNvPr>
          <p:cNvSpPr txBox="1"/>
          <p:nvPr/>
        </p:nvSpPr>
        <p:spPr>
          <a:xfrm>
            <a:off x="2469447" y="3862802"/>
            <a:ext cx="1758604"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FUYOH (FYH) Polygon</a:t>
            </a:r>
          </a:p>
        </p:txBody>
      </p:sp>
      <p:sp>
        <p:nvSpPr>
          <p:cNvPr id="44" name="TextBox 43">
            <a:extLst>
              <a:ext uri="{FF2B5EF4-FFF2-40B4-BE49-F238E27FC236}">
                <a16:creationId xmlns:a16="http://schemas.microsoft.com/office/drawing/2014/main" id="{A3BC3F46-A2FA-40FD-A62E-5A6EFBB17ADF}"/>
              </a:ext>
            </a:extLst>
          </p:cNvPr>
          <p:cNvSpPr txBox="1"/>
          <p:nvPr/>
        </p:nvSpPr>
        <p:spPr>
          <a:xfrm>
            <a:off x="2453607" y="5655113"/>
            <a:ext cx="1774443"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FUYOH (FYH) BSC</a:t>
            </a:r>
          </a:p>
        </p:txBody>
      </p:sp>
      <p:pic>
        <p:nvPicPr>
          <p:cNvPr id="45" name="Picture 44">
            <a:extLst>
              <a:ext uri="{FF2B5EF4-FFF2-40B4-BE49-F238E27FC236}">
                <a16:creationId xmlns:a16="http://schemas.microsoft.com/office/drawing/2014/main" id="{881DB2C9-B623-47CE-9B2D-7F6A8FADB08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68735" y="3243768"/>
            <a:ext cx="1294676" cy="1294676"/>
          </a:xfrm>
          <a:prstGeom prst="rect">
            <a:avLst/>
          </a:prstGeom>
        </p:spPr>
      </p:pic>
      <p:pic>
        <p:nvPicPr>
          <p:cNvPr id="47" name="Picture 46">
            <a:extLst>
              <a:ext uri="{FF2B5EF4-FFF2-40B4-BE49-F238E27FC236}">
                <a16:creationId xmlns:a16="http://schemas.microsoft.com/office/drawing/2014/main" id="{54F9CF98-7F39-4E94-908D-7129870D84C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60338" y="4913490"/>
            <a:ext cx="1477469" cy="1477469"/>
          </a:xfrm>
          <a:prstGeom prst="rect">
            <a:avLst/>
          </a:prstGeom>
        </p:spPr>
      </p:pic>
      <p:sp>
        <p:nvSpPr>
          <p:cNvPr id="49" name="TextBox 48">
            <a:extLst>
              <a:ext uri="{FF2B5EF4-FFF2-40B4-BE49-F238E27FC236}">
                <a16:creationId xmlns:a16="http://schemas.microsoft.com/office/drawing/2014/main" id="{7960E3B0-2E5A-4CA6-B969-0A4780FEFFD5}"/>
              </a:ext>
            </a:extLst>
          </p:cNvPr>
          <p:cNvSpPr txBox="1"/>
          <p:nvPr/>
        </p:nvSpPr>
        <p:spPr>
          <a:xfrm>
            <a:off x="4458629" y="4489572"/>
            <a:ext cx="1637371" cy="276999"/>
          </a:xfrm>
          <a:prstGeom prst="rect">
            <a:avLst/>
          </a:prstGeom>
          <a:noFill/>
        </p:spPr>
        <p:txBody>
          <a:bodyPr wrap="none" rtlCol="0">
            <a:spAutoFit/>
          </a:bodyPr>
          <a:lstStyle/>
          <a:p>
            <a:r>
              <a:rPr lang="en-US" sz="1200" dirty="0"/>
              <a:t>Official Swap/Exchange</a:t>
            </a:r>
            <a:endParaRPr lang="en-SG" sz="1200" dirty="0"/>
          </a:p>
        </p:txBody>
      </p:sp>
      <p:sp>
        <p:nvSpPr>
          <p:cNvPr id="50" name="TextBox 49">
            <a:extLst>
              <a:ext uri="{FF2B5EF4-FFF2-40B4-BE49-F238E27FC236}">
                <a16:creationId xmlns:a16="http://schemas.microsoft.com/office/drawing/2014/main" id="{F4ABC8AF-9D0E-469F-A86A-2B0070358DB5}"/>
              </a:ext>
            </a:extLst>
          </p:cNvPr>
          <p:cNvSpPr txBox="1"/>
          <p:nvPr/>
        </p:nvSpPr>
        <p:spPr>
          <a:xfrm>
            <a:off x="4458629" y="6203594"/>
            <a:ext cx="1637371" cy="276999"/>
          </a:xfrm>
          <a:prstGeom prst="rect">
            <a:avLst/>
          </a:prstGeom>
          <a:noFill/>
        </p:spPr>
        <p:txBody>
          <a:bodyPr wrap="none" rtlCol="0">
            <a:spAutoFit/>
          </a:bodyPr>
          <a:lstStyle/>
          <a:p>
            <a:r>
              <a:rPr lang="en-US" sz="1200" dirty="0"/>
              <a:t>Official Swap/Exchange</a:t>
            </a:r>
            <a:endParaRPr lang="en-SG" sz="1200" dirty="0"/>
          </a:p>
        </p:txBody>
      </p:sp>
      <p:pic>
        <p:nvPicPr>
          <p:cNvPr id="52" name="Picture 51">
            <a:extLst>
              <a:ext uri="{FF2B5EF4-FFF2-40B4-BE49-F238E27FC236}">
                <a16:creationId xmlns:a16="http://schemas.microsoft.com/office/drawing/2014/main" id="{20D4A844-B5C0-4652-84B6-51DEC97317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42923" y="4529789"/>
            <a:ext cx="867414" cy="867414"/>
          </a:xfrm>
          <a:prstGeom prst="rect">
            <a:avLst/>
          </a:prstGeom>
        </p:spPr>
      </p:pic>
      <p:pic>
        <p:nvPicPr>
          <p:cNvPr id="53" name="Picture 52">
            <a:extLst>
              <a:ext uri="{FF2B5EF4-FFF2-40B4-BE49-F238E27FC236}">
                <a16:creationId xmlns:a16="http://schemas.microsoft.com/office/drawing/2014/main" id="{BF84D756-85B7-4295-9899-49FFDC2546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54208" y="4526048"/>
            <a:ext cx="867414" cy="867414"/>
          </a:xfrm>
          <a:prstGeom prst="rect">
            <a:avLst/>
          </a:prstGeom>
        </p:spPr>
      </p:pic>
      <p:pic>
        <p:nvPicPr>
          <p:cNvPr id="56" name="Picture 55">
            <a:extLst>
              <a:ext uri="{FF2B5EF4-FFF2-40B4-BE49-F238E27FC236}">
                <a16:creationId xmlns:a16="http://schemas.microsoft.com/office/drawing/2014/main" id="{97028883-E43E-457A-8BC5-9B080E9027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54208" y="5610196"/>
            <a:ext cx="867414" cy="867414"/>
          </a:xfrm>
          <a:prstGeom prst="rect">
            <a:avLst/>
          </a:prstGeom>
        </p:spPr>
      </p:pic>
      <p:sp>
        <p:nvSpPr>
          <p:cNvPr id="60" name="TextBox 59">
            <a:extLst>
              <a:ext uri="{FF2B5EF4-FFF2-40B4-BE49-F238E27FC236}">
                <a16:creationId xmlns:a16="http://schemas.microsoft.com/office/drawing/2014/main" id="{8B337344-005E-4878-9332-8D73FFA3B9AD}"/>
              </a:ext>
            </a:extLst>
          </p:cNvPr>
          <p:cNvSpPr txBox="1"/>
          <p:nvPr/>
        </p:nvSpPr>
        <p:spPr>
          <a:xfrm>
            <a:off x="9760663" y="5254962"/>
            <a:ext cx="956287" cy="276999"/>
          </a:xfrm>
          <a:prstGeom prst="rect">
            <a:avLst/>
          </a:prstGeom>
          <a:noFill/>
        </p:spPr>
        <p:txBody>
          <a:bodyPr wrap="none" rtlCol="0">
            <a:spAutoFit/>
          </a:bodyPr>
          <a:lstStyle/>
          <a:p>
            <a:r>
              <a:rPr lang="en-US" sz="1200" dirty="0"/>
              <a:t>Official Pairs</a:t>
            </a:r>
            <a:endParaRPr lang="en-SG" sz="1200" dirty="0"/>
          </a:p>
        </p:txBody>
      </p:sp>
    </p:spTree>
    <p:extLst>
      <p:ext uri="{BB962C8B-B14F-4D97-AF65-F5344CB8AC3E}">
        <p14:creationId xmlns:p14="http://schemas.microsoft.com/office/powerpoint/2010/main" val="320279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58DEC3-8A17-4735-8F43-B7BB9A3FE00D}"/>
              </a:ext>
            </a:extLst>
          </p:cNvPr>
          <p:cNvSpPr txBox="1"/>
          <p:nvPr/>
        </p:nvSpPr>
        <p:spPr>
          <a:xfrm>
            <a:off x="747654" y="1070795"/>
            <a:ext cx="6185581" cy="561235"/>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TOKENOMICS</a:t>
            </a:r>
          </a:p>
        </p:txBody>
      </p:sp>
      <p:pic>
        <p:nvPicPr>
          <p:cNvPr id="5" name="Graphic 4">
            <a:extLst>
              <a:ext uri="{FF2B5EF4-FFF2-40B4-BE49-F238E27FC236}">
                <a16:creationId xmlns:a16="http://schemas.microsoft.com/office/drawing/2014/main" id="{46B5534E-7408-4B37-A441-A1DA2D6899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grpSp>
        <p:nvGrpSpPr>
          <p:cNvPr id="12" name="Group 11">
            <a:extLst>
              <a:ext uri="{FF2B5EF4-FFF2-40B4-BE49-F238E27FC236}">
                <a16:creationId xmlns:a16="http://schemas.microsoft.com/office/drawing/2014/main" id="{2F48B6DF-10D1-4089-B3D2-7DB807E7D131}"/>
              </a:ext>
            </a:extLst>
          </p:cNvPr>
          <p:cNvGrpSpPr/>
          <p:nvPr/>
        </p:nvGrpSpPr>
        <p:grpSpPr>
          <a:xfrm>
            <a:off x="747654" y="2147787"/>
            <a:ext cx="1489519" cy="1477469"/>
            <a:chOff x="840812" y="1997059"/>
            <a:chExt cx="1999594" cy="1983417"/>
          </a:xfrm>
        </p:grpSpPr>
        <p:sp>
          <p:nvSpPr>
            <p:cNvPr id="9" name="Freeform: Shape 8">
              <a:extLst>
                <a:ext uri="{FF2B5EF4-FFF2-40B4-BE49-F238E27FC236}">
                  <a16:creationId xmlns:a16="http://schemas.microsoft.com/office/drawing/2014/main" id="{E651C9ED-EA09-4A30-9E1C-24D6AA29FF9C}"/>
                </a:ext>
              </a:extLst>
            </p:cNvPr>
            <p:cNvSpPr/>
            <p:nvPr/>
          </p:nvSpPr>
          <p:spPr>
            <a:xfrm>
              <a:off x="840812" y="1997059"/>
              <a:ext cx="1983417" cy="1983417"/>
            </a:xfrm>
            <a:custGeom>
              <a:avLst/>
              <a:gdLst>
                <a:gd name="connsiteX0" fmla="*/ 991709 w 1983417"/>
                <a:gd name="connsiteY0" fmla="*/ 1983418 h 1983417"/>
                <a:gd name="connsiteX1" fmla="*/ 1983418 w 1983417"/>
                <a:gd name="connsiteY1" fmla="*/ 991709 h 1983417"/>
                <a:gd name="connsiteX2" fmla="*/ 991709 w 1983417"/>
                <a:gd name="connsiteY2" fmla="*/ 0 h 1983417"/>
                <a:gd name="connsiteX3" fmla="*/ 0 w 1983417"/>
                <a:gd name="connsiteY3" fmla="*/ 991709 h 1983417"/>
                <a:gd name="connsiteX4" fmla="*/ 991709 w 1983417"/>
                <a:gd name="connsiteY4" fmla="*/ 1983418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991709" y="1983418"/>
                  </a:moveTo>
                  <a:cubicBezTo>
                    <a:pt x="1539394" y="1983418"/>
                    <a:pt x="1983418" y="1539394"/>
                    <a:pt x="1983418" y="991709"/>
                  </a:cubicBezTo>
                  <a:cubicBezTo>
                    <a:pt x="1983418" y="444023"/>
                    <a:pt x="1539394" y="0"/>
                    <a:pt x="991709" y="0"/>
                  </a:cubicBezTo>
                  <a:cubicBezTo>
                    <a:pt x="444023" y="0"/>
                    <a:pt x="0" y="444023"/>
                    <a:pt x="0" y="991709"/>
                  </a:cubicBezTo>
                  <a:cubicBezTo>
                    <a:pt x="0" y="1539394"/>
                    <a:pt x="444023" y="1983418"/>
                    <a:pt x="991709" y="1983418"/>
                  </a:cubicBezTo>
                </a:path>
              </a:pathLst>
            </a:custGeom>
            <a:solidFill>
              <a:srgbClr val="E6E7E8"/>
            </a:solidFill>
            <a:ln w="2125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B9145B9-D6CC-4B99-A16F-7ACBA4311E88}"/>
                </a:ext>
              </a:extLst>
            </p:cNvPr>
            <p:cNvSpPr/>
            <p:nvPr/>
          </p:nvSpPr>
          <p:spPr>
            <a:xfrm>
              <a:off x="840812" y="1997059"/>
              <a:ext cx="1983417" cy="1983417"/>
            </a:xfrm>
            <a:custGeom>
              <a:avLst/>
              <a:gdLst>
                <a:gd name="connsiteX0" fmla="*/ 1983418 w 1983417"/>
                <a:gd name="connsiteY0" fmla="*/ 991709 h 1983417"/>
                <a:gd name="connsiteX1" fmla="*/ 991709 w 1983417"/>
                <a:gd name="connsiteY1" fmla="*/ 1983418 h 1983417"/>
                <a:gd name="connsiteX2" fmla="*/ 0 w 1983417"/>
                <a:gd name="connsiteY2" fmla="*/ 991709 h 1983417"/>
                <a:gd name="connsiteX3" fmla="*/ 991709 w 1983417"/>
                <a:gd name="connsiteY3" fmla="*/ 0 h 1983417"/>
                <a:gd name="connsiteX4" fmla="*/ 1983418 w 1983417"/>
                <a:gd name="connsiteY4" fmla="*/ 991709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1983418" y="991709"/>
                  </a:moveTo>
                  <a:cubicBezTo>
                    <a:pt x="1983418" y="1539415"/>
                    <a:pt x="1539415" y="1983418"/>
                    <a:pt x="991709" y="1983418"/>
                  </a:cubicBezTo>
                  <a:cubicBezTo>
                    <a:pt x="444003" y="1983418"/>
                    <a:pt x="0" y="1539414"/>
                    <a:pt x="0" y="991709"/>
                  </a:cubicBezTo>
                  <a:cubicBezTo>
                    <a:pt x="0" y="444003"/>
                    <a:pt x="444003" y="0"/>
                    <a:pt x="991709" y="0"/>
                  </a:cubicBezTo>
                  <a:cubicBezTo>
                    <a:pt x="1539415" y="0"/>
                    <a:pt x="1983418" y="444003"/>
                    <a:pt x="1983418" y="991709"/>
                  </a:cubicBezTo>
                  <a:close/>
                </a:path>
              </a:pathLst>
            </a:custGeom>
            <a:noFill/>
            <a:ln w="32245" cap="flat">
              <a:solidFill>
                <a:srgbClr val="D1D3D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2A045EC-517D-4F41-9EAC-5D94BBA2D0C2}"/>
                </a:ext>
              </a:extLst>
            </p:cNvPr>
            <p:cNvSpPr/>
            <p:nvPr/>
          </p:nvSpPr>
          <p:spPr>
            <a:xfrm>
              <a:off x="2440209" y="2413542"/>
              <a:ext cx="400197" cy="1150831"/>
            </a:xfrm>
            <a:custGeom>
              <a:avLst/>
              <a:gdLst>
                <a:gd name="connsiteX0" fmla="*/ 400198 w 400197"/>
                <a:gd name="connsiteY0" fmla="*/ 573097 h 1150831"/>
                <a:gd name="connsiteX1" fmla="*/ 387213 w 400197"/>
                <a:gd name="connsiteY1" fmla="*/ 732528 h 1150831"/>
                <a:gd name="connsiteX2" fmla="*/ 350815 w 400197"/>
                <a:gd name="connsiteY2" fmla="*/ 876633 h 1150831"/>
                <a:gd name="connsiteX3" fmla="*/ 226718 w 400197"/>
                <a:gd name="connsiteY3" fmla="*/ 1118015 h 1150831"/>
                <a:gd name="connsiteX4" fmla="*/ 109007 w 400197"/>
                <a:gd name="connsiteY4" fmla="*/ 1127594 h 1150831"/>
                <a:gd name="connsiteX5" fmla="*/ 25992 w 400197"/>
                <a:gd name="connsiteY5" fmla="*/ 1043727 h 1150831"/>
                <a:gd name="connsiteX6" fmla="*/ 16626 w 400197"/>
                <a:gd name="connsiteY6" fmla="*/ 945812 h 1150831"/>
                <a:gd name="connsiteX7" fmla="*/ 93894 w 400197"/>
                <a:gd name="connsiteY7" fmla="*/ 792128 h 1150831"/>
                <a:gd name="connsiteX8" fmla="*/ 126249 w 400197"/>
                <a:gd name="connsiteY8" fmla="*/ 645043 h 1150831"/>
                <a:gd name="connsiteX9" fmla="*/ 127952 w 400197"/>
                <a:gd name="connsiteY9" fmla="*/ 527545 h 1150831"/>
                <a:gd name="connsiteX10" fmla="*/ 110071 w 400197"/>
                <a:gd name="connsiteY10" fmla="*/ 419413 h 1150831"/>
                <a:gd name="connsiteX11" fmla="*/ 11305 w 400197"/>
                <a:gd name="connsiteY11" fmla="*/ 202510 h 1150831"/>
                <a:gd name="connsiteX12" fmla="*/ 20671 w 400197"/>
                <a:gd name="connsiteY12" fmla="*/ 109278 h 1150831"/>
                <a:gd name="connsiteX13" fmla="*/ 108156 w 400197"/>
                <a:gd name="connsiteY13" fmla="*/ 23495 h 1150831"/>
                <a:gd name="connsiteX14" fmla="*/ 223312 w 400197"/>
                <a:gd name="connsiteY14" fmla="*/ 33713 h 1150831"/>
                <a:gd name="connsiteX15" fmla="*/ 374229 w 400197"/>
                <a:gd name="connsiteY15" fmla="*/ 359174 h 1150831"/>
                <a:gd name="connsiteX16" fmla="*/ 396366 w 400197"/>
                <a:gd name="connsiteY16" fmla="*/ 490933 h 1150831"/>
                <a:gd name="connsiteX17" fmla="*/ 400198 w 400197"/>
                <a:gd name="connsiteY17" fmla="*/ 573097 h 11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197" h="1150831">
                  <a:moveTo>
                    <a:pt x="400198" y="573097"/>
                  </a:moveTo>
                  <a:cubicBezTo>
                    <a:pt x="399772" y="630569"/>
                    <a:pt x="395515" y="681655"/>
                    <a:pt x="387213" y="732528"/>
                  </a:cubicBezTo>
                  <a:cubicBezTo>
                    <a:pt x="379338" y="781698"/>
                    <a:pt x="366779" y="829592"/>
                    <a:pt x="350815" y="876633"/>
                  </a:cubicBezTo>
                  <a:cubicBezTo>
                    <a:pt x="321440" y="963054"/>
                    <a:pt x="279081" y="1043089"/>
                    <a:pt x="226718" y="1118015"/>
                  </a:cubicBezTo>
                  <a:cubicBezTo>
                    <a:pt x="199046" y="1157607"/>
                    <a:pt x="140936" y="1162077"/>
                    <a:pt x="109007" y="1127594"/>
                  </a:cubicBezTo>
                  <a:cubicBezTo>
                    <a:pt x="82187" y="1098858"/>
                    <a:pt x="54302" y="1071186"/>
                    <a:pt x="25992" y="1043727"/>
                  </a:cubicBezTo>
                  <a:cubicBezTo>
                    <a:pt x="-828" y="1017546"/>
                    <a:pt x="-5298" y="977528"/>
                    <a:pt x="16626" y="945812"/>
                  </a:cubicBezTo>
                  <a:cubicBezTo>
                    <a:pt x="49620" y="898132"/>
                    <a:pt x="74950" y="846407"/>
                    <a:pt x="93894" y="792128"/>
                  </a:cubicBezTo>
                  <a:cubicBezTo>
                    <a:pt x="110497" y="744661"/>
                    <a:pt x="121353" y="695491"/>
                    <a:pt x="126249" y="645043"/>
                  </a:cubicBezTo>
                  <a:cubicBezTo>
                    <a:pt x="130080" y="605877"/>
                    <a:pt x="129867" y="566711"/>
                    <a:pt x="127952" y="527545"/>
                  </a:cubicBezTo>
                  <a:cubicBezTo>
                    <a:pt x="126036" y="491146"/>
                    <a:pt x="119011" y="454960"/>
                    <a:pt x="110071" y="419413"/>
                  </a:cubicBezTo>
                  <a:cubicBezTo>
                    <a:pt x="90276" y="341081"/>
                    <a:pt x="57282" y="268709"/>
                    <a:pt x="11305" y="202510"/>
                  </a:cubicBezTo>
                  <a:cubicBezTo>
                    <a:pt x="-6362" y="177179"/>
                    <a:pt x="-3382" y="131628"/>
                    <a:pt x="20671" y="109278"/>
                  </a:cubicBezTo>
                  <a:cubicBezTo>
                    <a:pt x="50471" y="81393"/>
                    <a:pt x="78781" y="52019"/>
                    <a:pt x="108156" y="23495"/>
                  </a:cubicBezTo>
                  <a:cubicBezTo>
                    <a:pt x="144129" y="-11413"/>
                    <a:pt x="193725" y="-6943"/>
                    <a:pt x="223312" y="33713"/>
                  </a:cubicBezTo>
                  <a:cubicBezTo>
                    <a:pt x="294833" y="132266"/>
                    <a:pt x="345067" y="240824"/>
                    <a:pt x="374229" y="359174"/>
                  </a:cubicBezTo>
                  <a:cubicBezTo>
                    <a:pt x="384872" y="402597"/>
                    <a:pt x="392109" y="446446"/>
                    <a:pt x="396366" y="490933"/>
                  </a:cubicBezTo>
                  <a:cubicBezTo>
                    <a:pt x="398921" y="520095"/>
                    <a:pt x="399134" y="549469"/>
                    <a:pt x="400198" y="573097"/>
                  </a:cubicBezTo>
                </a:path>
              </a:pathLst>
            </a:custGeom>
            <a:solidFill>
              <a:srgbClr val="668CBF"/>
            </a:solidFill>
            <a:ln w="21256"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43566CE6-BC31-4EBF-8978-12984B69633D}"/>
              </a:ext>
            </a:extLst>
          </p:cNvPr>
          <p:cNvSpPr txBox="1"/>
          <p:nvPr/>
        </p:nvSpPr>
        <p:spPr>
          <a:xfrm>
            <a:off x="2363171" y="2286723"/>
            <a:ext cx="1966666"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THE TOKEN BURN</a:t>
            </a:r>
          </a:p>
        </p:txBody>
      </p:sp>
      <p:cxnSp>
        <p:nvCxnSpPr>
          <p:cNvPr id="17" name="Straight Connector 16">
            <a:extLst>
              <a:ext uri="{FF2B5EF4-FFF2-40B4-BE49-F238E27FC236}">
                <a16:creationId xmlns:a16="http://schemas.microsoft.com/office/drawing/2014/main" id="{5C1125EF-6A8E-4177-99E5-F59CB8A3D5B0}"/>
              </a:ext>
            </a:extLst>
          </p:cNvPr>
          <p:cNvCxnSpPr/>
          <p:nvPr/>
        </p:nvCxnSpPr>
        <p:spPr>
          <a:xfrm>
            <a:off x="2450237" y="2503838"/>
            <a:ext cx="1879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C7B732-F47E-4D8D-A03E-5D67E5A67386}"/>
              </a:ext>
            </a:extLst>
          </p:cNvPr>
          <p:cNvSpPr txBox="1"/>
          <p:nvPr/>
        </p:nvSpPr>
        <p:spPr>
          <a:xfrm>
            <a:off x="2375221" y="2622419"/>
            <a:ext cx="3163629" cy="3647152"/>
          </a:xfrm>
          <a:prstGeom prst="rect">
            <a:avLst/>
          </a:prstGeom>
          <a:noFill/>
        </p:spPr>
        <p:txBody>
          <a:bodyPr wrap="square" rtlCol="0">
            <a:spAutoFit/>
          </a:bodyPr>
          <a:lstStyle/>
          <a:p>
            <a:r>
              <a:rPr lang="en-US" sz="1100" dirty="0"/>
              <a:t>“Burning” crypto means permanently removing a number of tokens from circulation. This is typically done by transferring the tokens in question to a burn address, i.e. a wallet from which they cannot ever be retrieved. This is often described as destroying tokens. A project burns its tokens to reduce the overall supply. Depending on the market demands, we will be expecting to burns at least 20%-50% of the total supply. We will conduct Token burn from time to time, it will not be every day, but definitely we will burn it. </a:t>
            </a:r>
          </a:p>
          <a:p>
            <a:endParaRPr lang="en-US" sz="1100" dirty="0"/>
          </a:p>
          <a:p>
            <a:r>
              <a:rPr lang="en-US" sz="1100" dirty="0"/>
              <a:t>We may also put to vote with the community to decide the "when" and the "amount". This will give the community ability to decide collectively the burning exercise of </a:t>
            </a:r>
            <a:r>
              <a:rPr lang="en-US" sz="1100" dirty="0" err="1"/>
              <a:t>Fuyoh</a:t>
            </a:r>
            <a:r>
              <a:rPr lang="en-US" sz="1100" dirty="0"/>
              <a:t> Token. The proof of burn will be published. </a:t>
            </a:r>
          </a:p>
          <a:p>
            <a:endParaRPr lang="en-US" sz="1100" dirty="0"/>
          </a:p>
          <a:p>
            <a:r>
              <a:rPr lang="en-US" sz="1100" dirty="0"/>
              <a:t>All burning will be sent to this address: 0x000000000000000000000000000000000000dEaD</a:t>
            </a:r>
            <a:endParaRPr lang="en-SG" sz="1100" dirty="0"/>
          </a:p>
        </p:txBody>
      </p:sp>
      <p:grpSp>
        <p:nvGrpSpPr>
          <p:cNvPr id="35" name="Group 34">
            <a:extLst>
              <a:ext uri="{FF2B5EF4-FFF2-40B4-BE49-F238E27FC236}">
                <a16:creationId xmlns:a16="http://schemas.microsoft.com/office/drawing/2014/main" id="{8DB5EA07-F186-4DE1-A752-23B1C8EB15D5}"/>
              </a:ext>
            </a:extLst>
          </p:cNvPr>
          <p:cNvGrpSpPr/>
          <p:nvPr/>
        </p:nvGrpSpPr>
        <p:grpSpPr>
          <a:xfrm>
            <a:off x="6623556" y="927609"/>
            <a:ext cx="1489519" cy="1477469"/>
            <a:chOff x="840812" y="1997059"/>
            <a:chExt cx="1999594" cy="1983417"/>
          </a:xfrm>
        </p:grpSpPr>
        <p:sp>
          <p:nvSpPr>
            <p:cNvPr id="36" name="Freeform: Shape 35">
              <a:extLst>
                <a:ext uri="{FF2B5EF4-FFF2-40B4-BE49-F238E27FC236}">
                  <a16:creationId xmlns:a16="http://schemas.microsoft.com/office/drawing/2014/main" id="{F4C83850-E232-43AE-913D-638AD6B77A4F}"/>
                </a:ext>
              </a:extLst>
            </p:cNvPr>
            <p:cNvSpPr/>
            <p:nvPr/>
          </p:nvSpPr>
          <p:spPr>
            <a:xfrm>
              <a:off x="840812" y="1997059"/>
              <a:ext cx="1983417" cy="1983417"/>
            </a:xfrm>
            <a:custGeom>
              <a:avLst/>
              <a:gdLst>
                <a:gd name="connsiteX0" fmla="*/ 991709 w 1983417"/>
                <a:gd name="connsiteY0" fmla="*/ 1983418 h 1983417"/>
                <a:gd name="connsiteX1" fmla="*/ 1983418 w 1983417"/>
                <a:gd name="connsiteY1" fmla="*/ 991709 h 1983417"/>
                <a:gd name="connsiteX2" fmla="*/ 991709 w 1983417"/>
                <a:gd name="connsiteY2" fmla="*/ 0 h 1983417"/>
                <a:gd name="connsiteX3" fmla="*/ 0 w 1983417"/>
                <a:gd name="connsiteY3" fmla="*/ 991709 h 1983417"/>
                <a:gd name="connsiteX4" fmla="*/ 991709 w 1983417"/>
                <a:gd name="connsiteY4" fmla="*/ 1983418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991709" y="1983418"/>
                  </a:moveTo>
                  <a:cubicBezTo>
                    <a:pt x="1539394" y="1983418"/>
                    <a:pt x="1983418" y="1539394"/>
                    <a:pt x="1983418" y="991709"/>
                  </a:cubicBezTo>
                  <a:cubicBezTo>
                    <a:pt x="1983418" y="444023"/>
                    <a:pt x="1539394" y="0"/>
                    <a:pt x="991709" y="0"/>
                  </a:cubicBezTo>
                  <a:cubicBezTo>
                    <a:pt x="444023" y="0"/>
                    <a:pt x="0" y="444023"/>
                    <a:pt x="0" y="991709"/>
                  </a:cubicBezTo>
                  <a:cubicBezTo>
                    <a:pt x="0" y="1539394"/>
                    <a:pt x="444023" y="1983418"/>
                    <a:pt x="991709" y="1983418"/>
                  </a:cubicBezTo>
                </a:path>
              </a:pathLst>
            </a:custGeom>
            <a:solidFill>
              <a:srgbClr val="E6E7E8"/>
            </a:solidFill>
            <a:ln w="2125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AA8CBF1-5C4B-42DF-AB09-4361782D3BB6}"/>
                </a:ext>
              </a:extLst>
            </p:cNvPr>
            <p:cNvSpPr/>
            <p:nvPr/>
          </p:nvSpPr>
          <p:spPr>
            <a:xfrm>
              <a:off x="840812" y="1997059"/>
              <a:ext cx="1983417" cy="1983417"/>
            </a:xfrm>
            <a:custGeom>
              <a:avLst/>
              <a:gdLst>
                <a:gd name="connsiteX0" fmla="*/ 1983418 w 1983417"/>
                <a:gd name="connsiteY0" fmla="*/ 991709 h 1983417"/>
                <a:gd name="connsiteX1" fmla="*/ 991709 w 1983417"/>
                <a:gd name="connsiteY1" fmla="*/ 1983418 h 1983417"/>
                <a:gd name="connsiteX2" fmla="*/ 0 w 1983417"/>
                <a:gd name="connsiteY2" fmla="*/ 991709 h 1983417"/>
                <a:gd name="connsiteX3" fmla="*/ 991709 w 1983417"/>
                <a:gd name="connsiteY3" fmla="*/ 0 h 1983417"/>
                <a:gd name="connsiteX4" fmla="*/ 1983418 w 1983417"/>
                <a:gd name="connsiteY4" fmla="*/ 991709 h 1983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417" h="1983417">
                  <a:moveTo>
                    <a:pt x="1983418" y="991709"/>
                  </a:moveTo>
                  <a:cubicBezTo>
                    <a:pt x="1983418" y="1539415"/>
                    <a:pt x="1539415" y="1983418"/>
                    <a:pt x="991709" y="1983418"/>
                  </a:cubicBezTo>
                  <a:cubicBezTo>
                    <a:pt x="444003" y="1983418"/>
                    <a:pt x="0" y="1539414"/>
                    <a:pt x="0" y="991709"/>
                  </a:cubicBezTo>
                  <a:cubicBezTo>
                    <a:pt x="0" y="444003"/>
                    <a:pt x="444003" y="0"/>
                    <a:pt x="991709" y="0"/>
                  </a:cubicBezTo>
                  <a:cubicBezTo>
                    <a:pt x="1539415" y="0"/>
                    <a:pt x="1983418" y="444003"/>
                    <a:pt x="1983418" y="991709"/>
                  </a:cubicBezTo>
                  <a:close/>
                </a:path>
              </a:pathLst>
            </a:custGeom>
            <a:noFill/>
            <a:ln w="32245" cap="flat">
              <a:solidFill>
                <a:srgbClr val="D1D3D4"/>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CA4C70F-67BC-4178-8BD5-27E47117D0E1}"/>
                </a:ext>
              </a:extLst>
            </p:cNvPr>
            <p:cNvSpPr/>
            <p:nvPr/>
          </p:nvSpPr>
          <p:spPr>
            <a:xfrm>
              <a:off x="2440209" y="2413542"/>
              <a:ext cx="400197" cy="1150831"/>
            </a:xfrm>
            <a:custGeom>
              <a:avLst/>
              <a:gdLst>
                <a:gd name="connsiteX0" fmla="*/ 400198 w 400197"/>
                <a:gd name="connsiteY0" fmla="*/ 573097 h 1150831"/>
                <a:gd name="connsiteX1" fmla="*/ 387213 w 400197"/>
                <a:gd name="connsiteY1" fmla="*/ 732528 h 1150831"/>
                <a:gd name="connsiteX2" fmla="*/ 350815 w 400197"/>
                <a:gd name="connsiteY2" fmla="*/ 876633 h 1150831"/>
                <a:gd name="connsiteX3" fmla="*/ 226718 w 400197"/>
                <a:gd name="connsiteY3" fmla="*/ 1118015 h 1150831"/>
                <a:gd name="connsiteX4" fmla="*/ 109007 w 400197"/>
                <a:gd name="connsiteY4" fmla="*/ 1127594 h 1150831"/>
                <a:gd name="connsiteX5" fmla="*/ 25992 w 400197"/>
                <a:gd name="connsiteY5" fmla="*/ 1043727 h 1150831"/>
                <a:gd name="connsiteX6" fmla="*/ 16626 w 400197"/>
                <a:gd name="connsiteY6" fmla="*/ 945812 h 1150831"/>
                <a:gd name="connsiteX7" fmla="*/ 93894 w 400197"/>
                <a:gd name="connsiteY7" fmla="*/ 792128 h 1150831"/>
                <a:gd name="connsiteX8" fmla="*/ 126249 w 400197"/>
                <a:gd name="connsiteY8" fmla="*/ 645043 h 1150831"/>
                <a:gd name="connsiteX9" fmla="*/ 127952 w 400197"/>
                <a:gd name="connsiteY9" fmla="*/ 527545 h 1150831"/>
                <a:gd name="connsiteX10" fmla="*/ 110071 w 400197"/>
                <a:gd name="connsiteY10" fmla="*/ 419413 h 1150831"/>
                <a:gd name="connsiteX11" fmla="*/ 11305 w 400197"/>
                <a:gd name="connsiteY11" fmla="*/ 202510 h 1150831"/>
                <a:gd name="connsiteX12" fmla="*/ 20671 w 400197"/>
                <a:gd name="connsiteY12" fmla="*/ 109278 h 1150831"/>
                <a:gd name="connsiteX13" fmla="*/ 108156 w 400197"/>
                <a:gd name="connsiteY13" fmla="*/ 23495 h 1150831"/>
                <a:gd name="connsiteX14" fmla="*/ 223312 w 400197"/>
                <a:gd name="connsiteY14" fmla="*/ 33713 h 1150831"/>
                <a:gd name="connsiteX15" fmla="*/ 374229 w 400197"/>
                <a:gd name="connsiteY15" fmla="*/ 359174 h 1150831"/>
                <a:gd name="connsiteX16" fmla="*/ 396366 w 400197"/>
                <a:gd name="connsiteY16" fmla="*/ 490933 h 1150831"/>
                <a:gd name="connsiteX17" fmla="*/ 400198 w 400197"/>
                <a:gd name="connsiteY17" fmla="*/ 573097 h 11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0197" h="1150831">
                  <a:moveTo>
                    <a:pt x="400198" y="573097"/>
                  </a:moveTo>
                  <a:cubicBezTo>
                    <a:pt x="399772" y="630569"/>
                    <a:pt x="395515" y="681655"/>
                    <a:pt x="387213" y="732528"/>
                  </a:cubicBezTo>
                  <a:cubicBezTo>
                    <a:pt x="379338" y="781698"/>
                    <a:pt x="366779" y="829592"/>
                    <a:pt x="350815" y="876633"/>
                  </a:cubicBezTo>
                  <a:cubicBezTo>
                    <a:pt x="321440" y="963054"/>
                    <a:pt x="279081" y="1043089"/>
                    <a:pt x="226718" y="1118015"/>
                  </a:cubicBezTo>
                  <a:cubicBezTo>
                    <a:pt x="199046" y="1157607"/>
                    <a:pt x="140936" y="1162077"/>
                    <a:pt x="109007" y="1127594"/>
                  </a:cubicBezTo>
                  <a:cubicBezTo>
                    <a:pt x="82187" y="1098858"/>
                    <a:pt x="54302" y="1071186"/>
                    <a:pt x="25992" y="1043727"/>
                  </a:cubicBezTo>
                  <a:cubicBezTo>
                    <a:pt x="-828" y="1017546"/>
                    <a:pt x="-5298" y="977528"/>
                    <a:pt x="16626" y="945812"/>
                  </a:cubicBezTo>
                  <a:cubicBezTo>
                    <a:pt x="49620" y="898132"/>
                    <a:pt x="74950" y="846407"/>
                    <a:pt x="93894" y="792128"/>
                  </a:cubicBezTo>
                  <a:cubicBezTo>
                    <a:pt x="110497" y="744661"/>
                    <a:pt x="121353" y="695491"/>
                    <a:pt x="126249" y="645043"/>
                  </a:cubicBezTo>
                  <a:cubicBezTo>
                    <a:pt x="130080" y="605877"/>
                    <a:pt x="129867" y="566711"/>
                    <a:pt x="127952" y="527545"/>
                  </a:cubicBezTo>
                  <a:cubicBezTo>
                    <a:pt x="126036" y="491146"/>
                    <a:pt x="119011" y="454960"/>
                    <a:pt x="110071" y="419413"/>
                  </a:cubicBezTo>
                  <a:cubicBezTo>
                    <a:pt x="90276" y="341081"/>
                    <a:pt x="57282" y="268709"/>
                    <a:pt x="11305" y="202510"/>
                  </a:cubicBezTo>
                  <a:cubicBezTo>
                    <a:pt x="-6362" y="177179"/>
                    <a:pt x="-3382" y="131628"/>
                    <a:pt x="20671" y="109278"/>
                  </a:cubicBezTo>
                  <a:cubicBezTo>
                    <a:pt x="50471" y="81393"/>
                    <a:pt x="78781" y="52019"/>
                    <a:pt x="108156" y="23495"/>
                  </a:cubicBezTo>
                  <a:cubicBezTo>
                    <a:pt x="144129" y="-11413"/>
                    <a:pt x="193725" y="-6943"/>
                    <a:pt x="223312" y="33713"/>
                  </a:cubicBezTo>
                  <a:cubicBezTo>
                    <a:pt x="294833" y="132266"/>
                    <a:pt x="345067" y="240824"/>
                    <a:pt x="374229" y="359174"/>
                  </a:cubicBezTo>
                  <a:cubicBezTo>
                    <a:pt x="384872" y="402597"/>
                    <a:pt x="392109" y="446446"/>
                    <a:pt x="396366" y="490933"/>
                  </a:cubicBezTo>
                  <a:cubicBezTo>
                    <a:pt x="398921" y="520095"/>
                    <a:pt x="399134" y="549469"/>
                    <a:pt x="400198" y="573097"/>
                  </a:cubicBezTo>
                </a:path>
              </a:pathLst>
            </a:custGeom>
            <a:solidFill>
              <a:srgbClr val="668CBF"/>
            </a:solidFill>
            <a:ln w="21256" cap="flat">
              <a:noFill/>
              <a:prstDash val="solid"/>
              <a:miter/>
            </a:ln>
          </p:spPr>
          <p:txBody>
            <a:bodyPr rtlCol="0" anchor="ctr"/>
            <a:lstStyle/>
            <a:p>
              <a:endParaRPr lang="en-US"/>
            </a:p>
          </p:txBody>
        </p:sp>
      </p:grpSp>
      <p:sp>
        <p:nvSpPr>
          <p:cNvPr id="39" name="TextBox 38">
            <a:extLst>
              <a:ext uri="{FF2B5EF4-FFF2-40B4-BE49-F238E27FC236}">
                <a16:creationId xmlns:a16="http://schemas.microsoft.com/office/drawing/2014/main" id="{E822E590-EDC1-4449-B7C4-BE07C394A2C4}"/>
              </a:ext>
            </a:extLst>
          </p:cNvPr>
          <p:cNvSpPr txBox="1"/>
          <p:nvPr/>
        </p:nvSpPr>
        <p:spPr>
          <a:xfrm>
            <a:off x="8255130" y="1205825"/>
            <a:ext cx="1966666"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TOKEN VESTING</a:t>
            </a:r>
          </a:p>
        </p:txBody>
      </p:sp>
      <p:sp>
        <p:nvSpPr>
          <p:cNvPr id="40" name="TextBox 39">
            <a:extLst>
              <a:ext uri="{FF2B5EF4-FFF2-40B4-BE49-F238E27FC236}">
                <a16:creationId xmlns:a16="http://schemas.microsoft.com/office/drawing/2014/main" id="{2C96CD81-091F-4F96-A861-470958B55BD3}"/>
              </a:ext>
            </a:extLst>
          </p:cNvPr>
          <p:cNvSpPr txBox="1"/>
          <p:nvPr/>
        </p:nvSpPr>
        <p:spPr>
          <a:xfrm>
            <a:off x="8255130" y="1409708"/>
            <a:ext cx="2870906" cy="256480"/>
          </a:xfrm>
          <a:prstGeom prst="rect">
            <a:avLst/>
          </a:prstGeom>
          <a:noFill/>
        </p:spPr>
        <p:txBody>
          <a:bodyPr wrap="square" lIns="91440" rIns="9144" rtlCol="0" anchor="ctr" anchorCtr="0">
            <a:spAutoFit/>
          </a:bodyPr>
          <a:lstStyle/>
          <a:p>
            <a:r>
              <a:rPr lang="en-US" sz="1600" i="0" u="none" strike="noStrike" baseline="30000" dirty="0">
                <a:solidFill>
                  <a:schemeClr val="tx1">
                    <a:lumMod val="85000"/>
                    <a:lumOff val="15000"/>
                  </a:schemeClr>
                </a:solidFill>
                <a:cs typeface="Adobe Arabic" panose="02040503050201020203" pitchFamily="18" charset="-78"/>
              </a:rPr>
              <a:t>Token Lock </a:t>
            </a:r>
            <a:r>
              <a:rPr lang="en-US" sz="1600" baseline="30000" dirty="0">
                <a:solidFill>
                  <a:schemeClr val="tx1">
                    <a:lumMod val="85000"/>
                    <a:lumOff val="15000"/>
                  </a:schemeClr>
                </a:solidFill>
                <a:cs typeface="Adobe Arabic" panose="02040503050201020203" pitchFamily="18" charset="-78"/>
              </a:rPr>
              <a:t>@ </a:t>
            </a:r>
            <a:r>
              <a:rPr lang="en-US" sz="1600" baseline="30000" dirty="0" err="1">
                <a:solidFill>
                  <a:schemeClr val="tx1">
                    <a:lumMod val="85000"/>
                    <a:lumOff val="15000"/>
                  </a:schemeClr>
                </a:solidFill>
                <a:cs typeface="Adobe Arabic" panose="02040503050201020203" pitchFamily="18" charset="-78"/>
              </a:rPr>
              <a:t>Unicrypt</a:t>
            </a:r>
            <a:endParaRPr lang="en-US" sz="1600" i="0" u="none" strike="noStrike" baseline="30000" dirty="0">
              <a:solidFill>
                <a:schemeClr val="tx1">
                  <a:lumMod val="85000"/>
                  <a:lumOff val="15000"/>
                </a:schemeClr>
              </a:solidFill>
              <a:cs typeface="Adobe Arabic" panose="02040503050201020203" pitchFamily="18" charset="-78"/>
            </a:endParaRPr>
          </a:p>
        </p:txBody>
      </p:sp>
      <p:cxnSp>
        <p:nvCxnSpPr>
          <p:cNvPr id="41" name="Straight Connector 40">
            <a:extLst>
              <a:ext uri="{FF2B5EF4-FFF2-40B4-BE49-F238E27FC236}">
                <a16:creationId xmlns:a16="http://schemas.microsoft.com/office/drawing/2014/main" id="{D31B8E06-9E4C-43EC-BACF-240837313530}"/>
              </a:ext>
            </a:extLst>
          </p:cNvPr>
          <p:cNvCxnSpPr/>
          <p:nvPr/>
        </p:nvCxnSpPr>
        <p:spPr>
          <a:xfrm>
            <a:off x="8342196" y="1589800"/>
            <a:ext cx="1879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336C44-38A9-4CE5-A7F9-04394DE73344}"/>
              </a:ext>
            </a:extLst>
          </p:cNvPr>
          <p:cNvSpPr txBox="1"/>
          <p:nvPr/>
        </p:nvSpPr>
        <p:spPr>
          <a:xfrm>
            <a:off x="8255130" y="1752646"/>
            <a:ext cx="2992836" cy="584775"/>
          </a:xfrm>
          <a:prstGeom prst="rect">
            <a:avLst/>
          </a:prstGeom>
          <a:noFill/>
        </p:spPr>
        <p:txBody>
          <a:bodyPr wrap="square" rtlCol="0">
            <a:spAutoFit/>
          </a:bodyPr>
          <a:lstStyle/>
          <a:p>
            <a:r>
              <a:rPr lang="en-US" sz="1600" baseline="30000" dirty="0">
                <a:solidFill>
                  <a:srgbClr val="000000"/>
                </a:solidFill>
                <a:cs typeface="Adobe Arabic" panose="02040503050201020203" pitchFamily="18" charset="-78"/>
              </a:rPr>
              <a:t>Locked token will be for future rewards, airdrop and events activities. We plan to lock this for 1-2 year(s) at </a:t>
            </a:r>
            <a:r>
              <a:rPr lang="en-US" sz="1600" baseline="30000" dirty="0" err="1">
                <a:solidFill>
                  <a:srgbClr val="000000"/>
                </a:solidFill>
                <a:cs typeface="Adobe Arabic" panose="02040503050201020203" pitchFamily="18" charset="-78"/>
              </a:rPr>
              <a:t>Unicrypt</a:t>
            </a:r>
            <a:r>
              <a:rPr lang="en-US" sz="1600" baseline="30000" dirty="0">
                <a:solidFill>
                  <a:srgbClr val="000000"/>
                </a:solidFill>
                <a:cs typeface="Adobe Arabic" panose="02040503050201020203" pitchFamily="18" charset="-78"/>
              </a:rPr>
              <a:t>. </a:t>
            </a:r>
          </a:p>
        </p:txBody>
      </p:sp>
      <p:pic>
        <p:nvPicPr>
          <p:cNvPr id="49" name="Picture 48">
            <a:extLst>
              <a:ext uri="{FF2B5EF4-FFF2-40B4-BE49-F238E27FC236}">
                <a16:creationId xmlns:a16="http://schemas.microsoft.com/office/drawing/2014/main" id="{6F863F18-BFC0-4603-92D3-33EC2D35EB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5074" y="1107445"/>
            <a:ext cx="1107251" cy="1107251"/>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8996" y="2111036"/>
            <a:ext cx="1615397" cy="1615397"/>
          </a:xfrm>
          <a:prstGeom prst="rect">
            <a:avLst/>
          </a:prstGeom>
        </p:spPr>
      </p:pic>
      <p:sp>
        <p:nvSpPr>
          <p:cNvPr id="22" name="TextBox 21">
            <a:extLst>
              <a:ext uri="{FF2B5EF4-FFF2-40B4-BE49-F238E27FC236}">
                <a16:creationId xmlns:a16="http://schemas.microsoft.com/office/drawing/2014/main" id="{AEE5AF6F-31AC-48A7-BC0A-BCF68596CD25}"/>
              </a:ext>
            </a:extLst>
          </p:cNvPr>
          <p:cNvSpPr txBox="1"/>
          <p:nvPr/>
        </p:nvSpPr>
        <p:spPr>
          <a:xfrm>
            <a:off x="8909931" y="2768228"/>
            <a:ext cx="1758604"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FUYOH (FYH) Polygon</a:t>
            </a:r>
          </a:p>
        </p:txBody>
      </p:sp>
      <p:sp>
        <p:nvSpPr>
          <p:cNvPr id="3" name="Rectangle 2">
            <a:extLst>
              <a:ext uri="{FF2B5EF4-FFF2-40B4-BE49-F238E27FC236}">
                <a16:creationId xmlns:a16="http://schemas.microsoft.com/office/drawing/2014/main" id="{9050BB62-8CD8-4D37-B031-EF1EB79E92F5}"/>
              </a:ext>
            </a:extLst>
          </p:cNvPr>
          <p:cNvSpPr/>
          <p:nvPr/>
        </p:nvSpPr>
        <p:spPr>
          <a:xfrm>
            <a:off x="8893153" y="3147549"/>
            <a:ext cx="2701381" cy="261610"/>
          </a:xfrm>
          <a:prstGeom prst="rect">
            <a:avLst/>
          </a:prstGeom>
        </p:spPr>
        <p:txBody>
          <a:bodyPr wrap="none">
            <a:spAutoFit/>
          </a:bodyPr>
          <a:lstStyle/>
          <a:p>
            <a:r>
              <a:rPr lang="en-SG" sz="1100" dirty="0">
                <a:solidFill>
                  <a:srgbClr val="1E2022"/>
                </a:solidFill>
                <a:latin typeface="Helvetica" panose="020B0604020202020204" pitchFamily="34" charset="0"/>
              </a:rPr>
              <a:t>7,853,559,467,353,930.585794976 FYH</a:t>
            </a:r>
            <a:endParaRPr lang="en-SG" sz="1100" dirty="0"/>
          </a:p>
        </p:txBody>
      </p:sp>
      <p:sp>
        <p:nvSpPr>
          <p:cNvPr id="6" name="TextBox 5">
            <a:extLst>
              <a:ext uri="{FF2B5EF4-FFF2-40B4-BE49-F238E27FC236}">
                <a16:creationId xmlns:a16="http://schemas.microsoft.com/office/drawing/2014/main" id="{1AFD40CF-BE7C-49AF-87EF-262D0EFA71A5}"/>
              </a:ext>
            </a:extLst>
          </p:cNvPr>
          <p:cNvSpPr txBox="1"/>
          <p:nvPr/>
        </p:nvSpPr>
        <p:spPr>
          <a:xfrm>
            <a:off x="8913481" y="2962180"/>
            <a:ext cx="1079142" cy="261610"/>
          </a:xfrm>
          <a:prstGeom prst="rect">
            <a:avLst/>
          </a:prstGeom>
          <a:noFill/>
        </p:spPr>
        <p:txBody>
          <a:bodyPr wrap="none" rtlCol="0">
            <a:spAutoFit/>
          </a:bodyPr>
          <a:lstStyle/>
          <a:p>
            <a:r>
              <a:rPr lang="en-US" sz="1100" dirty="0">
                <a:solidFill>
                  <a:schemeClr val="accent5">
                    <a:lumMod val="75000"/>
                  </a:schemeClr>
                </a:solidFill>
              </a:rPr>
              <a:t>Locked Amount</a:t>
            </a:r>
            <a:endParaRPr lang="en-SG" sz="1100" dirty="0">
              <a:solidFill>
                <a:schemeClr val="accent5">
                  <a:lumMod val="75000"/>
                </a:schemeClr>
              </a:solidFill>
            </a:endParaRPr>
          </a:p>
        </p:txBody>
      </p:sp>
      <p:sp>
        <p:nvSpPr>
          <p:cNvPr id="7" name="Rectangle 6">
            <a:extLst>
              <a:ext uri="{FF2B5EF4-FFF2-40B4-BE49-F238E27FC236}">
                <a16:creationId xmlns:a16="http://schemas.microsoft.com/office/drawing/2014/main" id="{692FD4E4-7D3A-4058-8D91-229735A079FA}"/>
              </a:ext>
            </a:extLst>
          </p:cNvPr>
          <p:cNvSpPr/>
          <p:nvPr/>
        </p:nvSpPr>
        <p:spPr>
          <a:xfrm>
            <a:off x="8909931" y="3604791"/>
            <a:ext cx="819455" cy="261610"/>
          </a:xfrm>
          <a:prstGeom prst="rect">
            <a:avLst/>
          </a:prstGeom>
        </p:spPr>
        <p:txBody>
          <a:bodyPr wrap="none">
            <a:spAutoFit/>
          </a:bodyPr>
          <a:lstStyle/>
          <a:p>
            <a:r>
              <a:rPr lang="en-SG" sz="1100" dirty="0">
                <a:solidFill>
                  <a:srgbClr val="1E2022"/>
                </a:solidFill>
                <a:latin typeface="Helvetica" panose="020B0604020202020204" pitchFamily="34" charset="0"/>
              </a:rPr>
              <a:t>78.5356%</a:t>
            </a:r>
            <a:endParaRPr lang="en-SG" sz="1100" dirty="0"/>
          </a:p>
        </p:txBody>
      </p:sp>
      <p:sp>
        <p:nvSpPr>
          <p:cNvPr id="26" name="TextBox 25">
            <a:extLst>
              <a:ext uri="{FF2B5EF4-FFF2-40B4-BE49-F238E27FC236}">
                <a16:creationId xmlns:a16="http://schemas.microsoft.com/office/drawing/2014/main" id="{0C026046-E731-4B0D-B938-CA097916F6E0}"/>
              </a:ext>
            </a:extLst>
          </p:cNvPr>
          <p:cNvSpPr txBox="1"/>
          <p:nvPr/>
        </p:nvSpPr>
        <p:spPr>
          <a:xfrm>
            <a:off x="8913481" y="3431388"/>
            <a:ext cx="1263487" cy="261610"/>
          </a:xfrm>
          <a:prstGeom prst="rect">
            <a:avLst/>
          </a:prstGeom>
          <a:noFill/>
        </p:spPr>
        <p:txBody>
          <a:bodyPr wrap="none" rtlCol="0">
            <a:spAutoFit/>
          </a:bodyPr>
          <a:lstStyle/>
          <a:p>
            <a:r>
              <a:rPr lang="en-US" sz="1100" dirty="0">
                <a:solidFill>
                  <a:schemeClr val="accent5">
                    <a:lumMod val="75000"/>
                  </a:schemeClr>
                </a:solidFill>
              </a:rPr>
              <a:t>Locked Percentage</a:t>
            </a:r>
            <a:endParaRPr lang="en-SG" sz="1100" dirty="0">
              <a:solidFill>
                <a:schemeClr val="accent5">
                  <a:lumMod val="75000"/>
                </a:schemeClr>
              </a:solidFill>
            </a:endParaRPr>
          </a:p>
        </p:txBody>
      </p:sp>
      <p:sp>
        <p:nvSpPr>
          <p:cNvPr id="8" name="Rectangle 7">
            <a:extLst>
              <a:ext uri="{FF2B5EF4-FFF2-40B4-BE49-F238E27FC236}">
                <a16:creationId xmlns:a16="http://schemas.microsoft.com/office/drawing/2014/main" id="{DAE986F0-8505-49A9-9ACC-9F26FC9DCA8E}"/>
              </a:ext>
            </a:extLst>
          </p:cNvPr>
          <p:cNvSpPr/>
          <p:nvPr/>
        </p:nvSpPr>
        <p:spPr>
          <a:xfrm>
            <a:off x="8915315" y="3997136"/>
            <a:ext cx="2088106" cy="577081"/>
          </a:xfrm>
          <a:prstGeom prst="rect">
            <a:avLst/>
          </a:prstGeom>
        </p:spPr>
        <p:txBody>
          <a:bodyPr wrap="square">
            <a:spAutoFit/>
          </a:bodyPr>
          <a:lstStyle/>
          <a:p>
            <a:r>
              <a:rPr lang="en-SG" sz="1050" dirty="0"/>
              <a:t>https://polygonscan.com/address/0x2621816be08e4279cf881bc640be4089bfaf491a</a:t>
            </a:r>
          </a:p>
        </p:txBody>
      </p:sp>
      <p:sp>
        <p:nvSpPr>
          <p:cNvPr id="28" name="TextBox 27">
            <a:extLst>
              <a:ext uri="{FF2B5EF4-FFF2-40B4-BE49-F238E27FC236}">
                <a16:creationId xmlns:a16="http://schemas.microsoft.com/office/drawing/2014/main" id="{4F3C0AE0-9CE1-4BE9-BFE8-CCDB41729323}"/>
              </a:ext>
            </a:extLst>
          </p:cNvPr>
          <p:cNvSpPr txBox="1"/>
          <p:nvPr/>
        </p:nvSpPr>
        <p:spPr>
          <a:xfrm>
            <a:off x="8909931" y="3835786"/>
            <a:ext cx="1600118" cy="261610"/>
          </a:xfrm>
          <a:prstGeom prst="rect">
            <a:avLst/>
          </a:prstGeom>
          <a:noFill/>
        </p:spPr>
        <p:txBody>
          <a:bodyPr wrap="none" rtlCol="0">
            <a:spAutoFit/>
          </a:bodyPr>
          <a:lstStyle/>
          <a:p>
            <a:r>
              <a:rPr lang="en-US" sz="1100" dirty="0">
                <a:solidFill>
                  <a:schemeClr val="accent5">
                    <a:lumMod val="75000"/>
                  </a:schemeClr>
                </a:solidFill>
              </a:rPr>
              <a:t>Locked Contract Address</a:t>
            </a:r>
            <a:endParaRPr lang="en-SG" sz="1100" dirty="0">
              <a:solidFill>
                <a:schemeClr val="accent5">
                  <a:lumMod val="75000"/>
                </a:schemeClr>
              </a:solidFill>
            </a:endParaRPr>
          </a:p>
        </p:txBody>
      </p:sp>
      <p:sp>
        <p:nvSpPr>
          <p:cNvPr id="30" name="TextBox 29">
            <a:extLst>
              <a:ext uri="{FF2B5EF4-FFF2-40B4-BE49-F238E27FC236}">
                <a16:creationId xmlns:a16="http://schemas.microsoft.com/office/drawing/2014/main" id="{78E303B1-6B8A-437B-8697-0A33146F81F3}"/>
              </a:ext>
            </a:extLst>
          </p:cNvPr>
          <p:cNvSpPr txBox="1"/>
          <p:nvPr/>
        </p:nvSpPr>
        <p:spPr>
          <a:xfrm>
            <a:off x="8932093" y="4861370"/>
            <a:ext cx="1758604" cy="297517"/>
          </a:xfrm>
          <a:prstGeom prst="rect">
            <a:avLst/>
          </a:prstGeom>
          <a:noFill/>
        </p:spPr>
        <p:txBody>
          <a:bodyPr wrap="square" lIns="91440" rIns="9144" rtlCol="0" anchor="ctr" anchorCtr="0">
            <a:spAutoFit/>
          </a:bodyPr>
          <a:lstStyle/>
          <a:p>
            <a:r>
              <a:rPr lang="en-US" sz="2000" i="0" u="none" strike="noStrike" baseline="30000" dirty="0">
                <a:solidFill>
                  <a:srgbClr val="004B6E"/>
                </a:solidFill>
                <a:cs typeface="Adobe Arabic" panose="02040503050201020203" pitchFamily="18" charset="-78"/>
              </a:rPr>
              <a:t>FUYOH (FYH) BSC</a:t>
            </a:r>
          </a:p>
        </p:txBody>
      </p:sp>
      <p:sp>
        <p:nvSpPr>
          <p:cNvPr id="31" name="Rectangle 30">
            <a:extLst>
              <a:ext uri="{FF2B5EF4-FFF2-40B4-BE49-F238E27FC236}">
                <a16:creationId xmlns:a16="http://schemas.microsoft.com/office/drawing/2014/main" id="{B2BB0DA8-E9EF-4B86-86A0-D24ACFB5BA29}"/>
              </a:ext>
            </a:extLst>
          </p:cNvPr>
          <p:cNvSpPr/>
          <p:nvPr/>
        </p:nvSpPr>
        <p:spPr>
          <a:xfrm>
            <a:off x="8915315" y="5240691"/>
            <a:ext cx="2577950" cy="276999"/>
          </a:xfrm>
          <a:prstGeom prst="rect">
            <a:avLst/>
          </a:prstGeom>
        </p:spPr>
        <p:txBody>
          <a:bodyPr wrap="none">
            <a:spAutoFit/>
          </a:bodyPr>
          <a:lstStyle/>
          <a:p>
            <a:r>
              <a:rPr lang="en-SG" sz="1200" dirty="0"/>
              <a:t>7,256,594,835,740,840.96593742 FYH</a:t>
            </a:r>
            <a:endParaRPr lang="en-SG" sz="900" dirty="0"/>
          </a:p>
        </p:txBody>
      </p:sp>
      <p:sp>
        <p:nvSpPr>
          <p:cNvPr id="32" name="TextBox 31">
            <a:extLst>
              <a:ext uri="{FF2B5EF4-FFF2-40B4-BE49-F238E27FC236}">
                <a16:creationId xmlns:a16="http://schemas.microsoft.com/office/drawing/2014/main" id="{4DC16477-8366-4EB4-B95F-9DABB4E49E66}"/>
              </a:ext>
            </a:extLst>
          </p:cNvPr>
          <p:cNvSpPr txBox="1"/>
          <p:nvPr/>
        </p:nvSpPr>
        <p:spPr>
          <a:xfrm>
            <a:off x="8935643" y="5055322"/>
            <a:ext cx="1079142" cy="261610"/>
          </a:xfrm>
          <a:prstGeom prst="rect">
            <a:avLst/>
          </a:prstGeom>
          <a:noFill/>
        </p:spPr>
        <p:txBody>
          <a:bodyPr wrap="none" rtlCol="0">
            <a:spAutoFit/>
          </a:bodyPr>
          <a:lstStyle/>
          <a:p>
            <a:r>
              <a:rPr lang="en-US" sz="1100" dirty="0">
                <a:solidFill>
                  <a:schemeClr val="accent5">
                    <a:lumMod val="75000"/>
                  </a:schemeClr>
                </a:solidFill>
              </a:rPr>
              <a:t>Locked Amount</a:t>
            </a:r>
            <a:endParaRPr lang="en-SG" sz="1100" dirty="0">
              <a:solidFill>
                <a:schemeClr val="accent5">
                  <a:lumMod val="75000"/>
                </a:schemeClr>
              </a:solidFill>
            </a:endParaRPr>
          </a:p>
        </p:txBody>
      </p:sp>
      <p:sp>
        <p:nvSpPr>
          <p:cNvPr id="33" name="Rectangle 32">
            <a:extLst>
              <a:ext uri="{FF2B5EF4-FFF2-40B4-BE49-F238E27FC236}">
                <a16:creationId xmlns:a16="http://schemas.microsoft.com/office/drawing/2014/main" id="{CF72A90F-AB26-4404-8E6A-A971591C7CD8}"/>
              </a:ext>
            </a:extLst>
          </p:cNvPr>
          <p:cNvSpPr/>
          <p:nvPr/>
        </p:nvSpPr>
        <p:spPr>
          <a:xfrm>
            <a:off x="8932093" y="5721796"/>
            <a:ext cx="753732" cy="261610"/>
          </a:xfrm>
          <a:prstGeom prst="rect">
            <a:avLst/>
          </a:prstGeom>
        </p:spPr>
        <p:txBody>
          <a:bodyPr wrap="none">
            <a:spAutoFit/>
          </a:bodyPr>
          <a:lstStyle/>
          <a:p>
            <a:r>
              <a:rPr lang="en-SG" sz="1100" dirty="0"/>
              <a:t>72.5654%</a:t>
            </a:r>
            <a:endParaRPr lang="en-SG" sz="800" dirty="0"/>
          </a:p>
        </p:txBody>
      </p:sp>
      <p:sp>
        <p:nvSpPr>
          <p:cNvPr id="34" name="TextBox 33">
            <a:extLst>
              <a:ext uri="{FF2B5EF4-FFF2-40B4-BE49-F238E27FC236}">
                <a16:creationId xmlns:a16="http://schemas.microsoft.com/office/drawing/2014/main" id="{0C839EFB-ADC9-4A8D-9ED5-CFA334E994FA}"/>
              </a:ext>
            </a:extLst>
          </p:cNvPr>
          <p:cNvSpPr txBox="1"/>
          <p:nvPr/>
        </p:nvSpPr>
        <p:spPr>
          <a:xfrm>
            <a:off x="8935643" y="5524530"/>
            <a:ext cx="1263487" cy="261610"/>
          </a:xfrm>
          <a:prstGeom prst="rect">
            <a:avLst/>
          </a:prstGeom>
          <a:noFill/>
        </p:spPr>
        <p:txBody>
          <a:bodyPr wrap="none" rtlCol="0">
            <a:spAutoFit/>
          </a:bodyPr>
          <a:lstStyle/>
          <a:p>
            <a:r>
              <a:rPr lang="en-US" sz="1100" dirty="0">
                <a:solidFill>
                  <a:schemeClr val="accent5">
                    <a:lumMod val="75000"/>
                  </a:schemeClr>
                </a:solidFill>
              </a:rPr>
              <a:t>Locked Percentage</a:t>
            </a:r>
            <a:endParaRPr lang="en-SG" sz="1100" dirty="0">
              <a:solidFill>
                <a:schemeClr val="accent5">
                  <a:lumMod val="75000"/>
                </a:schemeClr>
              </a:solidFill>
            </a:endParaRPr>
          </a:p>
        </p:txBody>
      </p:sp>
      <p:sp>
        <p:nvSpPr>
          <p:cNvPr id="43" name="Rectangle 42">
            <a:extLst>
              <a:ext uri="{FF2B5EF4-FFF2-40B4-BE49-F238E27FC236}">
                <a16:creationId xmlns:a16="http://schemas.microsoft.com/office/drawing/2014/main" id="{515E7ADE-876D-4341-9346-CC2F42B3B7CB}"/>
              </a:ext>
            </a:extLst>
          </p:cNvPr>
          <p:cNvSpPr/>
          <p:nvPr/>
        </p:nvSpPr>
        <p:spPr>
          <a:xfrm>
            <a:off x="8937477" y="6090278"/>
            <a:ext cx="2088106" cy="577081"/>
          </a:xfrm>
          <a:prstGeom prst="rect">
            <a:avLst/>
          </a:prstGeom>
        </p:spPr>
        <p:txBody>
          <a:bodyPr wrap="square">
            <a:spAutoFit/>
          </a:bodyPr>
          <a:lstStyle/>
          <a:p>
            <a:r>
              <a:rPr lang="en-SG" sz="1050" dirty="0"/>
              <a:t>https://bscscan.com/address/0xeaed594b5926a7d5fbbc61985390baaf936a6b8d</a:t>
            </a:r>
          </a:p>
        </p:txBody>
      </p:sp>
      <p:sp>
        <p:nvSpPr>
          <p:cNvPr id="44" name="TextBox 43">
            <a:extLst>
              <a:ext uri="{FF2B5EF4-FFF2-40B4-BE49-F238E27FC236}">
                <a16:creationId xmlns:a16="http://schemas.microsoft.com/office/drawing/2014/main" id="{3ECABE55-C4E3-49FC-A0E7-7E0605CC49E0}"/>
              </a:ext>
            </a:extLst>
          </p:cNvPr>
          <p:cNvSpPr txBox="1"/>
          <p:nvPr/>
        </p:nvSpPr>
        <p:spPr>
          <a:xfrm>
            <a:off x="8932093" y="5928928"/>
            <a:ext cx="1600118" cy="261610"/>
          </a:xfrm>
          <a:prstGeom prst="rect">
            <a:avLst/>
          </a:prstGeom>
          <a:noFill/>
        </p:spPr>
        <p:txBody>
          <a:bodyPr wrap="none" rtlCol="0">
            <a:spAutoFit/>
          </a:bodyPr>
          <a:lstStyle/>
          <a:p>
            <a:r>
              <a:rPr lang="en-US" sz="1100" dirty="0">
                <a:solidFill>
                  <a:schemeClr val="accent5">
                    <a:lumMod val="75000"/>
                  </a:schemeClr>
                </a:solidFill>
              </a:rPr>
              <a:t>Locked Contract Address</a:t>
            </a:r>
            <a:endParaRPr lang="en-SG" sz="1100" dirty="0">
              <a:solidFill>
                <a:schemeClr val="accent5">
                  <a:lumMod val="75000"/>
                </a:schemeClr>
              </a:solidFill>
            </a:endParaRPr>
          </a:p>
        </p:txBody>
      </p:sp>
      <p:pic>
        <p:nvPicPr>
          <p:cNvPr id="45" name="Picture 44">
            <a:extLst>
              <a:ext uri="{FF2B5EF4-FFF2-40B4-BE49-F238E27FC236}">
                <a16:creationId xmlns:a16="http://schemas.microsoft.com/office/drawing/2014/main" id="{C4CF8E35-E9A3-4650-99B8-A05A91BF87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4440" y="4973540"/>
            <a:ext cx="1357269" cy="1357269"/>
          </a:xfrm>
          <a:prstGeom prst="rect">
            <a:avLst/>
          </a:prstGeom>
        </p:spPr>
      </p:pic>
      <p:pic>
        <p:nvPicPr>
          <p:cNvPr id="46" name="Picture 45">
            <a:extLst>
              <a:ext uri="{FF2B5EF4-FFF2-40B4-BE49-F238E27FC236}">
                <a16:creationId xmlns:a16="http://schemas.microsoft.com/office/drawing/2014/main" id="{CB94DEC5-98BD-43C8-854E-F80FE32462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0293" y="3020347"/>
            <a:ext cx="1361416" cy="1361416"/>
          </a:xfrm>
          <a:prstGeom prst="rect">
            <a:avLst/>
          </a:prstGeom>
        </p:spPr>
      </p:pic>
    </p:spTree>
    <p:extLst>
      <p:ext uri="{BB962C8B-B14F-4D97-AF65-F5344CB8AC3E}">
        <p14:creationId xmlns:p14="http://schemas.microsoft.com/office/powerpoint/2010/main" val="301494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F4B860-9281-40B4-A37B-C37E722BC699}"/>
              </a:ext>
            </a:extLst>
          </p:cNvPr>
          <p:cNvSpPr txBox="1"/>
          <p:nvPr/>
        </p:nvSpPr>
        <p:spPr>
          <a:xfrm>
            <a:off x="747654" y="1009241"/>
            <a:ext cx="3301751" cy="543739"/>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WHAT WE WILL DO!</a:t>
            </a:r>
          </a:p>
        </p:txBody>
      </p:sp>
      <p:pic>
        <p:nvPicPr>
          <p:cNvPr id="5" name="Graphic 4">
            <a:extLst>
              <a:ext uri="{FF2B5EF4-FFF2-40B4-BE49-F238E27FC236}">
                <a16:creationId xmlns:a16="http://schemas.microsoft.com/office/drawing/2014/main" id="{3D365442-6F5B-4244-AAA4-85EB68F234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sp>
        <p:nvSpPr>
          <p:cNvPr id="6" name="TextBox 5">
            <a:extLst>
              <a:ext uri="{FF2B5EF4-FFF2-40B4-BE49-F238E27FC236}">
                <a16:creationId xmlns:a16="http://schemas.microsoft.com/office/drawing/2014/main" id="{49057620-5F7C-4324-AF9D-B955824774B5}"/>
              </a:ext>
            </a:extLst>
          </p:cNvPr>
          <p:cNvSpPr txBox="1"/>
          <p:nvPr/>
        </p:nvSpPr>
        <p:spPr>
          <a:xfrm>
            <a:off x="824635" y="1370267"/>
            <a:ext cx="10766684" cy="307777"/>
          </a:xfrm>
          <a:prstGeom prst="rect">
            <a:avLst/>
          </a:prstGeom>
          <a:noFill/>
        </p:spPr>
        <p:txBody>
          <a:bodyPr wrap="square" rtlCol="0">
            <a:spAutoFit/>
          </a:bodyPr>
          <a:lstStyle/>
          <a:p>
            <a:pPr algn="just">
              <a:lnSpc>
                <a:spcPct val="150000"/>
              </a:lnSpc>
            </a:pPr>
            <a:r>
              <a:rPr lang="en-US" sz="1400" b="0" i="0" u="none" strike="noStrike" baseline="30000" dirty="0">
                <a:solidFill>
                  <a:srgbClr val="000000"/>
                </a:solidFill>
                <a:cs typeface="Adobe Arabic" panose="02040503050201020203" pitchFamily="18" charset="-78"/>
              </a:rPr>
              <a:t>What we have plan and layout to proceed with </a:t>
            </a:r>
            <a:r>
              <a:rPr lang="en-US" sz="1400" b="0" i="0" u="none" strike="noStrike" baseline="30000" dirty="0" err="1">
                <a:solidFill>
                  <a:srgbClr val="000000"/>
                </a:solidFill>
                <a:cs typeface="Adobe Arabic" panose="02040503050201020203" pitchFamily="18" charset="-78"/>
              </a:rPr>
              <a:t>Fuyoh</a:t>
            </a:r>
            <a:r>
              <a:rPr lang="en-US" sz="1400" b="0" i="0" u="none" strike="noStrike" baseline="30000" dirty="0">
                <a:solidFill>
                  <a:srgbClr val="000000"/>
                </a:solidFill>
                <a:cs typeface="Adobe Arabic" panose="02040503050201020203" pitchFamily="18" charset="-78"/>
              </a:rPr>
              <a:t> as a Asia Meme Community</a:t>
            </a:r>
          </a:p>
        </p:txBody>
      </p:sp>
      <p:grpSp>
        <p:nvGrpSpPr>
          <p:cNvPr id="9" name="Graphic 7">
            <a:extLst>
              <a:ext uri="{FF2B5EF4-FFF2-40B4-BE49-F238E27FC236}">
                <a16:creationId xmlns:a16="http://schemas.microsoft.com/office/drawing/2014/main" id="{115B6C80-8A5D-4810-ADB2-80C22EC40315}"/>
              </a:ext>
            </a:extLst>
          </p:cNvPr>
          <p:cNvGrpSpPr/>
          <p:nvPr/>
        </p:nvGrpSpPr>
        <p:grpSpPr>
          <a:xfrm>
            <a:off x="3030498" y="2786743"/>
            <a:ext cx="2845337" cy="2868218"/>
            <a:chOff x="4655058" y="2988968"/>
            <a:chExt cx="2505866" cy="2526017"/>
          </a:xfrm>
        </p:grpSpPr>
        <p:sp>
          <p:nvSpPr>
            <p:cNvPr id="10" name="Freeform: Shape 9">
              <a:extLst>
                <a:ext uri="{FF2B5EF4-FFF2-40B4-BE49-F238E27FC236}">
                  <a16:creationId xmlns:a16="http://schemas.microsoft.com/office/drawing/2014/main" id="{8267DCE4-41DB-439A-A9A8-4B23472842EF}"/>
                </a:ext>
              </a:extLst>
            </p:cNvPr>
            <p:cNvSpPr/>
            <p:nvPr/>
          </p:nvSpPr>
          <p:spPr>
            <a:xfrm>
              <a:off x="5655909" y="3028890"/>
              <a:ext cx="498587" cy="498587"/>
            </a:xfrm>
            <a:custGeom>
              <a:avLst/>
              <a:gdLst>
                <a:gd name="connsiteX0" fmla="*/ 494532 w 498587"/>
                <a:gd name="connsiteY0" fmla="*/ 249294 h 498587"/>
                <a:gd name="connsiteX1" fmla="*/ 490477 w 498587"/>
                <a:gd name="connsiteY1" fmla="*/ 249294 h 498587"/>
                <a:gd name="connsiteX2" fmla="*/ 419757 w 498587"/>
                <a:gd name="connsiteY2" fmla="*/ 419883 h 498587"/>
                <a:gd name="connsiteX3" fmla="*/ 249167 w 498587"/>
                <a:gd name="connsiteY3" fmla="*/ 490603 h 498587"/>
                <a:gd name="connsiteX4" fmla="*/ 78578 w 498587"/>
                <a:gd name="connsiteY4" fmla="*/ 419883 h 498587"/>
                <a:gd name="connsiteX5" fmla="*/ 7985 w 498587"/>
                <a:gd name="connsiteY5" fmla="*/ 249294 h 498587"/>
                <a:gd name="connsiteX6" fmla="*/ 78578 w 498587"/>
                <a:gd name="connsiteY6" fmla="*/ 78704 h 498587"/>
                <a:gd name="connsiteX7" fmla="*/ 249167 w 498587"/>
                <a:gd name="connsiteY7" fmla="*/ 8111 h 498587"/>
                <a:gd name="connsiteX8" fmla="*/ 419757 w 498587"/>
                <a:gd name="connsiteY8" fmla="*/ 78704 h 498587"/>
                <a:gd name="connsiteX9" fmla="*/ 490477 w 498587"/>
                <a:gd name="connsiteY9" fmla="*/ 249294 h 498587"/>
                <a:gd name="connsiteX10" fmla="*/ 494532 w 498587"/>
                <a:gd name="connsiteY10" fmla="*/ 249294 h 498587"/>
                <a:gd name="connsiteX11" fmla="*/ 498588 w 498587"/>
                <a:gd name="connsiteY11" fmla="*/ 249294 h 498587"/>
                <a:gd name="connsiteX12" fmla="*/ 249294 w 498587"/>
                <a:gd name="connsiteY12" fmla="*/ 0 h 498587"/>
                <a:gd name="connsiteX13" fmla="*/ 0 w 498587"/>
                <a:gd name="connsiteY13" fmla="*/ 249294 h 498587"/>
                <a:gd name="connsiteX14" fmla="*/ 249294 w 498587"/>
                <a:gd name="connsiteY14" fmla="*/ 498588 h 498587"/>
                <a:gd name="connsiteX15" fmla="*/ 498588 w 498587"/>
                <a:gd name="connsiteY15" fmla="*/ 249294 h 498587"/>
                <a:gd name="connsiteX16" fmla="*/ 494532 w 498587"/>
                <a:gd name="connsiteY16" fmla="*/ 249294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8587" h="498587">
                  <a:moveTo>
                    <a:pt x="494532" y="249294"/>
                  </a:moveTo>
                  <a:lnTo>
                    <a:pt x="490477" y="249294"/>
                  </a:lnTo>
                  <a:cubicBezTo>
                    <a:pt x="490477" y="315958"/>
                    <a:pt x="463481" y="376159"/>
                    <a:pt x="419757" y="419883"/>
                  </a:cubicBezTo>
                  <a:cubicBezTo>
                    <a:pt x="376159" y="463608"/>
                    <a:pt x="315832" y="490477"/>
                    <a:pt x="249167" y="490603"/>
                  </a:cubicBezTo>
                  <a:cubicBezTo>
                    <a:pt x="182503" y="490603"/>
                    <a:pt x="122302" y="463608"/>
                    <a:pt x="78578" y="419883"/>
                  </a:cubicBezTo>
                  <a:cubicBezTo>
                    <a:pt x="34980" y="376286"/>
                    <a:pt x="7985" y="315958"/>
                    <a:pt x="7985" y="249294"/>
                  </a:cubicBezTo>
                  <a:cubicBezTo>
                    <a:pt x="7985" y="182630"/>
                    <a:pt x="34980" y="122429"/>
                    <a:pt x="78578" y="78704"/>
                  </a:cubicBezTo>
                  <a:cubicBezTo>
                    <a:pt x="122302" y="35106"/>
                    <a:pt x="182503" y="8111"/>
                    <a:pt x="249167" y="8111"/>
                  </a:cubicBezTo>
                  <a:cubicBezTo>
                    <a:pt x="315832" y="8111"/>
                    <a:pt x="376032" y="35106"/>
                    <a:pt x="419757" y="78704"/>
                  </a:cubicBezTo>
                  <a:cubicBezTo>
                    <a:pt x="463355" y="122429"/>
                    <a:pt x="490477" y="182630"/>
                    <a:pt x="490477" y="249294"/>
                  </a:cubicBezTo>
                  <a:lnTo>
                    <a:pt x="494532" y="249294"/>
                  </a:lnTo>
                  <a:lnTo>
                    <a:pt x="498588" y="249294"/>
                  </a:lnTo>
                  <a:cubicBezTo>
                    <a:pt x="498588" y="111656"/>
                    <a:pt x="386932" y="0"/>
                    <a:pt x="249294" y="0"/>
                  </a:cubicBezTo>
                  <a:cubicBezTo>
                    <a:pt x="111656" y="0"/>
                    <a:pt x="0" y="111656"/>
                    <a:pt x="0" y="249294"/>
                  </a:cubicBezTo>
                  <a:cubicBezTo>
                    <a:pt x="0" y="386932"/>
                    <a:pt x="111656" y="498588"/>
                    <a:pt x="249294" y="498588"/>
                  </a:cubicBezTo>
                  <a:cubicBezTo>
                    <a:pt x="386932" y="498588"/>
                    <a:pt x="498588" y="387058"/>
                    <a:pt x="498588" y="249294"/>
                  </a:cubicBezTo>
                  <a:lnTo>
                    <a:pt x="494532" y="249294"/>
                  </a:lnTo>
                  <a:close/>
                </a:path>
              </a:pathLst>
            </a:custGeom>
            <a:solidFill>
              <a:srgbClr val="004B6E"/>
            </a:solidFill>
            <a:ln w="1265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00F8B58-0D22-43E1-88BF-DE9B05C39FCB}"/>
                </a:ext>
              </a:extLst>
            </p:cNvPr>
            <p:cNvSpPr/>
            <p:nvPr/>
          </p:nvSpPr>
          <p:spPr>
            <a:xfrm>
              <a:off x="6346125" y="3314938"/>
              <a:ext cx="498587" cy="498587"/>
            </a:xfrm>
            <a:custGeom>
              <a:avLst/>
              <a:gdLst>
                <a:gd name="connsiteX0" fmla="*/ 422798 w 498587"/>
                <a:gd name="connsiteY0" fmla="*/ 422672 h 498587"/>
                <a:gd name="connsiteX1" fmla="*/ 420010 w 498587"/>
                <a:gd name="connsiteY1" fmla="*/ 419883 h 498587"/>
                <a:gd name="connsiteX2" fmla="*/ 249547 w 498587"/>
                <a:gd name="connsiteY2" fmla="*/ 490603 h 498587"/>
                <a:gd name="connsiteX3" fmla="*/ 78831 w 498587"/>
                <a:gd name="connsiteY3" fmla="*/ 419883 h 498587"/>
                <a:gd name="connsiteX4" fmla="*/ 8238 w 498587"/>
                <a:gd name="connsiteY4" fmla="*/ 249294 h 498587"/>
                <a:gd name="connsiteX5" fmla="*/ 78831 w 498587"/>
                <a:gd name="connsiteY5" fmla="*/ 78704 h 498587"/>
                <a:gd name="connsiteX6" fmla="*/ 249928 w 498587"/>
                <a:gd name="connsiteY6" fmla="*/ 7985 h 498587"/>
                <a:gd name="connsiteX7" fmla="*/ 420010 w 498587"/>
                <a:gd name="connsiteY7" fmla="*/ 78578 h 498587"/>
                <a:gd name="connsiteX8" fmla="*/ 490730 w 498587"/>
                <a:gd name="connsiteY8" fmla="*/ 249294 h 498587"/>
                <a:gd name="connsiteX9" fmla="*/ 420010 w 498587"/>
                <a:gd name="connsiteY9" fmla="*/ 419757 h 498587"/>
                <a:gd name="connsiteX10" fmla="*/ 422798 w 498587"/>
                <a:gd name="connsiteY10" fmla="*/ 422672 h 498587"/>
                <a:gd name="connsiteX11" fmla="*/ 425587 w 498587"/>
                <a:gd name="connsiteY11" fmla="*/ 425460 h 498587"/>
                <a:gd name="connsiteX12" fmla="*/ 498588 w 498587"/>
                <a:gd name="connsiteY12" fmla="*/ 249421 h 498587"/>
                <a:gd name="connsiteX13" fmla="*/ 425587 w 498587"/>
                <a:gd name="connsiteY13" fmla="*/ 73001 h 498587"/>
                <a:gd name="connsiteX14" fmla="*/ 249801 w 498587"/>
                <a:gd name="connsiteY14" fmla="*/ 0 h 498587"/>
                <a:gd name="connsiteX15" fmla="*/ 73001 w 498587"/>
                <a:gd name="connsiteY15" fmla="*/ 73001 h 498587"/>
                <a:gd name="connsiteX16" fmla="*/ 0 w 498587"/>
                <a:gd name="connsiteY16" fmla="*/ 249294 h 498587"/>
                <a:gd name="connsiteX17" fmla="*/ 73001 w 498587"/>
                <a:gd name="connsiteY17" fmla="*/ 425587 h 498587"/>
                <a:gd name="connsiteX18" fmla="*/ 249421 w 498587"/>
                <a:gd name="connsiteY18" fmla="*/ 498588 h 498587"/>
                <a:gd name="connsiteX19" fmla="*/ 425460 w 498587"/>
                <a:gd name="connsiteY19" fmla="*/ 425587 h 498587"/>
                <a:gd name="connsiteX20" fmla="*/ 422798 w 498587"/>
                <a:gd name="connsiteY20" fmla="*/ 422672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587" h="498587">
                  <a:moveTo>
                    <a:pt x="422798" y="422672"/>
                  </a:moveTo>
                  <a:lnTo>
                    <a:pt x="420010" y="419883"/>
                  </a:lnTo>
                  <a:cubicBezTo>
                    <a:pt x="372990" y="466903"/>
                    <a:pt x="311269" y="490477"/>
                    <a:pt x="249547" y="490603"/>
                  </a:cubicBezTo>
                  <a:cubicBezTo>
                    <a:pt x="187699" y="490603"/>
                    <a:pt x="125978" y="467030"/>
                    <a:pt x="78831" y="419883"/>
                  </a:cubicBezTo>
                  <a:cubicBezTo>
                    <a:pt x="31685" y="372737"/>
                    <a:pt x="8238" y="311015"/>
                    <a:pt x="8238" y="249294"/>
                  </a:cubicBezTo>
                  <a:cubicBezTo>
                    <a:pt x="8238" y="187572"/>
                    <a:pt x="31811" y="125851"/>
                    <a:pt x="78831" y="78704"/>
                  </a:cubicBezTo>
                  <a:cubicBezTo>
                    <a:pt x="126104" y="31431"/>
                    <a:pt x="187953" y="8111"/>
                    <a:pt x="249928" y="7985"/>
                  </a:cubicBezTo>
                  <a:cubicBezTo>
                    <a:pt x="311522" y="7985"/>
                    <a:pt x="372990" y="31685"/>
                    <a:pt x="420010" y="78578"/>
                  </a:cubicBezTo>
                  <a:cubicBezTo>
                    <a:pt x="467157" y="125724"/>
                    <a:pt x="490603" y="187572"/>
                    <a:pt x="490730" y="249294"/>
                  </a:cubicBezTo>
                  <a:cubicBezTo>
                    <a:pt x="490730" y="311015"/>
                    <a:pt x="467157" y="372610"/>
                    <a:pt x="420010" y="419757"/>
                  </a:cubicBezTo>
                  <a:lnTo>
                    <a:pt x="422798" y="422672"/>
                  </a:lnTo>
                  <a:lnTo>
                    <a:pt x="425587" y="425460"/>
                  </a:lnTo>
                  <a:cubicBezTo>
                    <a:pt x="474254" y="376793"/>
                    <a:pt x="498588" y="313043"/>
                    <a:pt x="498588" y="249421"/>
                  </a:cubicBezTo>
                  <a:cubicBezTo>
                    <a:pt x="498588" y="185545"/>
                    <a:pt x="474254" y="121669"/>
                    <a:pt x="425587" y="73001"/>
                  </a:cubicBezTo>
                  <a:cubicBezTo>
                    <a:pt x="377046" y="24460"/>
                    <a:pt x="313423" y="0"/>
                    <a:pt x="249801" y="0"/>
                  </a:cubicBezTo>
                  <a:cubicBezTo>
                    <a:pt x="185925" y="0"/>
                    <a:pt x="121795" y="24207"/>
                    <a:pt x="73001" y="73001"/>
                  </a:cubicBezTo>
                  <a:cubicBezTo>
                    <a:pt x="24334" y="121669"/>
                    <a:pt x="0" y="185545"/>
                    <a:pt x="0" y="249294"/>
                  </a:cubicBezTo>
                  <a:cubicBezTo>
                    <a:pt x="0" y="313043"/>
                    <a:pt x="24334" y="376919"/>
                    <a:pt x="73001" y="425587"/>
                  </a:cubicBezTo>
                  <a:cubicBezTo>
                    <a:pt x="121668" y="474254"/>
                    <a:pt x="185545" y="498588"/>
                    <a:pt x="249421" y="498588"/>
                  </a:cubicBezTo>
                  <a:cubicBezTo>
                    <a:pt x="313170" y="498588"/>
                    <a:pt x="376919" y="474254"/>
                    <a:pt x="425460" y="425587"/>
                  </a:cubicBezTo>
                  <a:lnTo>
                    <a:pt x="422798" y="422672"/>
                  </a:lnTo>
                  <a:close/>
                </a:path>
              </a:pathLst>
            </a:custGeom>
            <a:solidFill>
              <a:srgbClr val="004B6E"/>
            </a:solidFill>
            <a:ln w="1265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3462E34-7880-4F25-9155-F696917E065D}"/>
                </a:ext>
              </a:extLst>
            </p:cNvPr>
            <p:cNvSpPr/>
            <p:nvPr/>
          </p:nvSpPr>
          <p:spPr>
            <a:xfrm>
              <a:off x="6632173" y="4005154"/>
              <a:ext cx="498587" cy="498587"/>
            </a:xfrm>
            <a:custGeom>
              <a:avLst/>
              <a:gdLst>
                <a:gd name="connsiteX0" fmla="*/ 249294 w 498587"/>
                <a:gd name="connsiteY0" fmla="*/ 494532 h 498587"/>
                <a:gd name="connsiteX1" fmla="*/ 249294 w 498587"/>
                <a:gd name="connsiteY1" fmla="*/ 490477 h 498587"/>
                <a:gd name="connsiteX2" fmla="*/ 78704 w 498587"/>
                <a:gd name="connsiteY2" fmla="*/ 419757 h 498587"/>
                <a:gd name="connsiteX3" fmla="*/ 8111 w 498587"/>
                <a:gd name="connsiteY3" fmla="*/ 249167 h 498587"/>
                <a:gd name="connsiteX4" fmla="*/ 78704 w 498587"/>
                <a:gd name="connsiteY4" fmla="*/ 78578 h 498587"/>
                <a:gd name="connsiteX5" fmla="*/ 249294 w 498587"/>
                <a:gd name="connsiteY5" fmla="*/ 7984 h 498587"/>
                <a:gd name="connsiteX6" fmla="*/ 419884 w 498587"/>
                <a:gd name="connsiteY6" fmla="*/ 78578 h 498587"/>
                <a:gd name="connsiteX7" fmla="*/ 490477 w 498587"/>
                <a:gd name="connsiteY7" fmla="*/ 249167 h 498587"/>
                <a:gd name="connsiteX8" fmla="*/ 419884 w 498587"/>
                <a:gd name="connsiteY8" fmla="*/ 419757 h 498587"/>
                <a:gd name="connsiteX9" fmla="*/ 249294 w 498587"/>
                <a:gd name="connsiteY9" fmla="*/ 490477 h 498587"/>
                <a:gd name="connsiteX10" fmla="*/ 249294 w 498587"/>
                <a:gd name="connsiteY10" fmla="*/ 494532 h 498587"/>
                <a:gd name="connsiteX11" fmla="*/ 249294 w 498587"/>
                <a:gd name="connsiteY11" fmla="*/ 498588 h 498587"/>
                <a:gd name="connsiteX12" fmla="*/ 498588 w 498587"/>
                <a:gd name="connsiteY12" fmla="*/ 249294 h 498587"/>
                <a:gd name="connsiteX13" fmla="*/ 249294 w 498587"/>
                <a:gd name="connsiteY13" fmla="*/ 0 h 498587"/>
                <a:gd name="connsiteX14" fmla="*/ 0 w 498587"/>
                <a:gd name="connsiteY14" fmla="*/ 249294 h 498587"/>
                <a:gd name="connsiteX15" fmla="*/ 249294 w 498587"/>
                <a:gd name="connsiteY15" fmla="*/ 498588 h 498587"/>
                <a:gd name="connsiteX16" fmla="*/ 249294 w 498587"/>
                <a:gd name="connsiteY16" fmla="*/ 494532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8587" h="498587">
                  <a:moveTo>
                    <a:pt x="249294" y="494532"/>
                  </a:moveTo>
                  <a:lnTo>
                    <a:pt x="249294" y="490477"/>
                  </a:lnTo>
                  <a:cubicBezTo>
                    <a:pt x="182630" y="490477"/>
                    <a:pt x="122429" y="463481"/>
                    <a:pt x="78704" y="419757"/>
                  </a:cubicBezTo>
                  <a:cubicBezTo>
                    <a:pt x="35107" y="376159"/>
                    <a:pt x="8111" y="315831"/>
                    <a:pt x="8111" y="249167"/>
                  </a:cubicBezTo>
                  <a:cubicBezTo>
                    <a:pt x="8111" y="182503"/>
                    <a:pt x="35107" y="122302"/>
                    <a:pt x="78704" y="78578"/>
                  </a:cubicBezTo>
                  <a:cubicBezTo>
                    <a:pt x="122429" y="34980"/>
                    <a:pt x="182630" y="7984"/>
                    <a:pt x="249294" y="7984"/>
                  </a:cubicBezTo>
                  <a:cubicBezTo>
                    <a:pt x="315958" y="7984"/>
                    <a:pt x="376159" y="34980"/>
                    <a:pt x="419884" y="78578"/>
                  </a:cubicBezTo>
                  <a:cubicBezTo>
                    <a:pt x="463481" y="122302"/>
                    <a:pt x="490477" y="182503"/>
                    <a:pt x="490477" y="249167"/>
                  </a:cubicBezTo>
                  <a:cubicBezTo>
                    <a:pt x="490477" y="315831"/>
                    <a:pt x="463481" y="376032"/>
                    <a:pt x="419884" y="419757"/>
                  </a:cubicBezTo>
                  <a:cubicBezTo>
                    <a:pt x="376159" y="463355"/>
                    <a:pt x="315958" y="490350"/>
                    <a:pt x="249294" y="490477"/>
                  </a:cubicBezTo>
                  <a:lnTo>
                    <a:pt x="249294" y="494532"/>
                  </a:lnTo>
                  <a:lnTo>
                    <a:pt x="249294" y="498588"/>
                  </a:lnTo>
                  <a:cubicBezTo>
                    <a:pt x="386932" y="498588"/>
                    <a:pt x="498588" y="386932"/>
                    <a:pt x="498588" y="249294"/>
                  </a:cubicBezTo>
                  <a:cubicBezTo>
                    <a:pt x="498588" y="111656"/>
                    <a:pt x="386932" y="0"/>
                    <a:pt x="249294" y="0"/>
                  </a:cubicBezTo>
                  <a:cubicBezTo>
                    <a:pt x="111656" y="0"/>
                    <a:pt x="0" y="111656"/>
                    <a:pt x="0" y="249294"/>
                  </a:cubicBezTo>
                  <a:cubicBezTo>
                    <a:pt x="0" y="386932"/>
                    <a:pt x="111656" y="498588"/>
                    <a:pt x="249294" y="498588"/>
                  </a:cubicBezTo>
                  <a:lnTo>
                    <a:pt x="249294" y="494532"/>
                  </a:lnTo>
                  <a:close/>
                </a:path>
              </a:pathLst>
            </a:custGeom>
            <a:solidFill>
              <a:srgbClr val="004B6E"/>
            </a:solidFill>
            <a:ln w="1265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013D136-7C3F-4255-869B-59AEDE160DD3}"/>
                </a:ext>
              </a:extLst>
            </p:cNvPr>
            <p:cNvSpPr/>
            <p:nvPr/>
          </p:nvSpPr>
          <p:spPr>
            <a:xfrm>
              <a:off x="6346378" y="4695496"/>
              <a:ext cx="498461" cy="498461"/>
            </a:xfrm>
            <a:custGeom>
              <a:avLst/>
              <a:gdLst>
                <a:gd name="connsiteX0" fmla="*/ 75663 w 498461"/>
                <a:gd name="connsiteY0" fmla="*/ 422672 h 498461"/>
                <a:gd name="connsiteX1" fmla="*/ 78451 w 498461"/>
                <a:gd name="connsiteY1" fmla="*/ 419884 h 498461"/>
                <a:gd name="connsiteX2" fmla="*/ 7858 w 498461"/>
                <a:gd name="connsiteY2" fmla="*/ 249547 h 498461"/>
                <a:gd name="connsiteX3" fmla="*/ 78451 w 498461"/>
                <a:gd name="connsiteY3" fmla="*/ 78704 h 498461"/>
                <a:gd name="connsiteX4" fmla="*/ 249167 w 498461"/>
                <a:gd name="connsiteY4" fmla="*/ 8111 h 498461"/>
                <a:gd name="connsiteX5" fmla="*/ 419503 w 498461"/>
                <a:gd name="connsiteY5" fmla="*/ 78704 h 498461"/>
                <a:gd name="connsiteX6" fmla="*/ 490097 w 498461"/>
                <a:gd name="connsiteY6" fmla="*/ 249167 h 498461"/>
                <a:gd name="connsiteX7" fmla="*/ 419503 w 498461"/>
                <a:gd name="connsiteY7" fmla="*/ 419884 h 498461"/>
                <a:gd name="connsiteX8" fmla="*/ 249421 w 498461"/>
                <a:gd name="connsiteY8" fmla="*/ 490477 h 498461"/>
                <a:gd name="connsiteX9" fmla="*/ 78324 w 498461"/>
                <a:gd name="connsiteY9" fmla="*/ 419884 h 498461"/>
                <a:gd name="connsiteX10" fmla="*/ 75663 w 498461"/>
                <a:gd name="connsiteY10" fmla="*/ 422672 h 498461"/>
                <a:gd name="connsiteX11" fmla="*/ 72874 w 498461"/>
                <a:gd name="connsiteY11" fmla="*/ 425460 h 498461"/>
                <a:gd name="connsiteX12" fmla="*/ 249674 w 498461"/>
                <a:gd name="connsiteY12" fmla="*/ 498461 h 498461"/>
                <a:gd name="connsiteX13" fmla="*/ 425460 w 498461"/>
                <a:gd name="connsiteY13" fmla="*/ 425460 h 498461"/>
                <a:gd name="connsiteX14" fmla="*/ 498461 w 498461"/>
                <a:gd name="connsiteY14" fmla="*/ 249041 h 498461"/>
                <a:gd name="connsiteX15" fmla="*/ 425460 w 498461"/>
                <a:gd name="connsiteY15" fmla="*/ 73001 h 498461"/>
                <a:gd name="connsiteX16" fmla="*/ 249421 w 498461"/>
                <a:gd name="connsiteY16" fmla="*/ 0 h 498461"/>
                <a:gd name="connsiteX17" fmla="*/ 73001 w 498461"/>
                <a:gd name="connsiteY17" fmla="*/ 73001 h 498461"/>
                <a:gd name="connsiteX18" fmla="*/ 0 w 498461"/>
                <a:gd name="connsiteY18" fmla="*/ 249547 h 498461"/>
                <a:gd name="connsiteX19" fmla="*/ 73001 w 498461"/>
                <a:gd name="connsiteY19" fmla="*/ 425587 h 498461"/>
                <a:gd name="connsiteX20" fmla="*/ 75663 w 498461"/>
                <a:gd name="connsiteY20" fmla="*/ 422672 h 49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461" h="498461">
                  <a:moveTo>
                    <a:pt x="75663" y="422672"/>
                  </a:moveTo>
                  <a:lnTo>
                    <a:pt x="78451" y="419884"/>
                  </a:lnTo>
                  <a:cubicBezTo>
                    <a:pt x="31431" y="372864"/>
                    <a:pt x="7858" y="311269"/>
                    <a:pt x="7858" y="249547"/>
                  </a:cubicBezTo>
                  <a:cubicBezTo>
                    <a:pt x="7858" y="187699"/>
                    <a:pt x="31304" y="125851"/>
                    <a:pt x="78451" y="78704"/>
                  </a:cubicBezTo>
                  <a:cubicBezTo>
                    <a:pt x="125598" y="31558"/>
                    <a:pt x="187446" y="8111"/>
                    <a:pt x="249167" y="8111"/>
                  </a:cubicBezTo>
                  <a:cubicBezTo>
                    <a:pt x="310889" y="8111"/>
                    <a:pt x="372484" y="31685"/>
                    <a:pt x="419503" y="78704"/>
                  </a:cubicBezTo>
                  <a:cubicBezTo>
                    <a:pt x="466523" y="125724"/>
                    <a:pt x="490097" y="187446"/>
                    <a:pt x="490097" y="249167"/>
                  </a:cubicBezTo>
                  <a:cubicBezTo>
                    <a:pt x="490097" y="311016"/>
                    <a:pt x="466650" y="372737"/>
                    <a:pt x="419503" y="419884"/>
                  </a:cubicBezTo>
                  <a:cubicBezTo>
                    <a:pt x="372484" y="466903"/>
                    <a:pt x="311015" y="490477"/>
                    <a:pt x="249421" y="490477"/>
                  </a:cubicBezTo>
                  <a:cubicBezTo>
                    <a:pt x="187572" y="490477"/>
                    <a:pt x="125598" y="467030"/>
                    <a:pt x="78324" y="419884"/>
                  </a:cubicBezTo>
                  <a:lnTo>
                    <a:pt x="75663" y="422672"/>
                  </a:lnTo>
                  <a:lnTo>
                    <a:pt x="72874" y="425460"/>
                  </a:lnTo>
                  <a:cubicBezTo>
                    <a:pt x="121669" y="474254"/>
                    <a:pt x="185671" y="498461"/>
                    <a:pt x="249674" y="498461"/>
                  </a:cubicBezTo>
                  <a:cubicBezTo>
                    <a:pt x="313297" y="498461"/>
                    <a:pt x="376919" y="474001"/>
                    <a:pt x="425460" y="425460"/>
                  </a:cubicBezTo>
                  <a:cubicBezTo>
                    <a:pt x="474127" y="376793"/>
                    <a:pt x="498461" y="312917"/>
                    <a:pt x="498461" y="249041"/>
                  </a:cubicBezTo>
                  <a:cubicBezTo>
                    <a:pt x="498461" y="185291"/>
                    <a:pt x="474001" y="121542"/>
                    <a:pt x="425460" y="73001"/>
                  </a:cubicBezTo>
                  <a:cubicBezTo>
                    <a:pt x="376793" y="24334"/>
                    <a:pt x="313043" y="0"/>
                    <a:pt x="249421" y="0"/>
                  </a:cubicBezTo>
                  <a:cubicBezTo>
                    <a:pt x="185545" y="0"/>
                    <a:pt x="121669" y="24334"/>
                    <a:pt x="73001" y="73001"/>
                  </a:cubicBezTo>
                  <a:cubicBezTo>
                    <a:pt x="24207" y="121669"/>
                    <a:pt x="0" y="185671"/>
                    <a:pt x="0" y="249547"/>
                  </a:cubicBezTo>
                  <a:cubicBezTo>
                    <a:pt x="0" y="313297"/>
                    <a:pt x="24461" y="376919"/>
                    <a:pt x="73001" y="425587"/>
                  </a:cubicBezTo>
                  <a:lnTo>
                    <a:pt x="75663" y="422672"/>
                  </a:lnTo>
                  <a:close/>
                </a:path>
              </a:pathLst>
            </a:custGeom>
            <a:solidFill>
              <a:srgbClr val="004B6E"/>
            </a:solidFill>
            <a:ln w="1265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25FB40-C2B5-415B-9863-CCD26A8CEAB5}"/>
                </a:ext>
              </a:extLst>
            </p:cNvPr>
            <p:cNvSpPr/>
            <p:nvPr/>
          </p:nvSpPr>
          <p:spPr>
            <a:xfrm>
              <a:off x="5655909" y="4981418"/>
              <a:ext cx="498587" cy="498587"/>
            </a:xfrm>
            <a:custGeom>
              <a:avLst/>
              <a:gdLst>
                <a:gd name="connsiteX0" fmla="*/ 494532 w 498587"/>
                <a:gd name="connsiteY0" fmla="*/ 249294 h 498587"/>
                <a:gd name="connsiteX1" fmla="*/ 490477 w 498587"/>
                <a:gd name="connsiteY1" fmla="*/ 249294 h 498587"/>
                <a:gd name="connsiteX2" fmla="*/ 419757 w 498587"/>
                <a:gd name="connsiteY2" fmla="*/ 419883 h 498587"/>
                <a:gd name="connsiteX3" fmla="*/ 249167 w 498587"/>
                <a:gd name="connsiteY3" fmla="*/ 490477 h 498587"/>
                <a:gd name="connsiteX4" fmla="*/ 78578 w 498587"/>
                <a:gd name="connsiteY4" fmla="*/ 419883 h 498587"/>
                <a:gd name="connsiteX5" fmla="*/ 7985 w 498587"/>
                <a:gd name="connsiteY5" fmla="*/ 249294 h 498587"/>
                <a:gd name="connsiteX6" fmla="*/ 78578 w 498587"/>
                <a:gd name="connsiteY6" fmla="*/ 78704 h 498587"/>
                <a:gd name="connsiteX7" fmla="*/ 249167 w 498587"/>
                <a:gd name="connsiteY7" fmla="*/ 8111 h 498587"/>
                <a:gd name="connsiteX8" fmla="*/ 419757 w 498587"/>
                <a:gd name="connsiteY8" fmla="*/ 78704 h 498587"/>
                <a:gd name="connsiteX9" fmla="*/ 490477 w 498587"/>
                <a:gd name="connsiteY9" fmla="*/ 249294 h 498587"/>
                <a:gd name="connsiteX10" fmla="*/ 494532 w 498587"/>
                <a:gd name="connsiteY10" fmla="*/ 249294 h 498587"/>
                <a:gd name="connsiteX11" fmla="*/ 498588 w 498587"/>
                <a:gd name="connsiteY11" fmla="*/ 249294 h 498587"/>
                <a:gd name="connsiteX12" fmla="*/ 249294 w 498587"/>
                <a:gd name="connsiteY12" fmla="*/ 0 h 498587"/>
                <a:gd name="connsiteX13" fmla="*/ 0 w 498587"/>
                <a:gd name="connsiteY13" fmla="*/ 249294 h 498587"/>
                <a:gd name="connsiteX14" fmla="*/ 249294 w 498587"/>
                <a:gd name="connsiteY14" fmla="*/ 498588 h 498587"/>
                <a:gd name="connsiteX15" fmla="*/ 498588 w 498587"/>
                <a:gd name="connsiteY15" fmla="*/ 249294 h 498587"/>
                <a:gd name="connsiteX16" fmla="*/ 494532 w 498587"/>
                <a:gd name="connsiteY16" fmla="*/ 249294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8587" h="498587">
                  <a:moveTo>
                    <a:pt x="494532" y="249294"/>
                  </a:moveTo>
                  <a:lnTo>
                    <a:pt x="490477" y="249294"/>
                  </a:lnTo>
                  <a:cubicBezTo>
                    <a:pt x="490477" y="315958"/>
                    <a:pt x="463481" y="376159"/>
                    <a:pt x="419757" y="419883"/>
                  </a:cubicBezTo>
                  <a:cubicBezTo>
                    <a:pt x="376159" y="463481"/>
                    <a:pt x="315832" y="490477"/>
                    <a:pt x="249167" y="490477"/>
                  </a:cubicBezTo>
                  <a:cubicBezTo>
                    <a:pt x="182503" y="490477"/>
                    <a:pt x="122302" y="463481"/>
                    <a:pt x="78578" y="419883"/>
                  </a:cubicBezTo>
                  <a:cubicBezTo>
                    <a:pt x="34980" y="376159"/>
                    <a:pt x="7985" y="315958"/>
                    <a:pt x="7985" y="249294"/>
                  </a:cubicBezTo>
                  <a:cubicBezTo>
                    <a:pt x="7985" y="182630"/>
                    <a:pt x="34980" y="122429"/>
                    <a:pt x="78578" y="78704"/>
                  </a:cubicBezTo>
                  <a:cubicBezTo>
                    <a:pt x="122302" y="35106"/>
                    <a:pt x="182503" y="8111"/>
                    <a:pt x="249167" y="8111"/>
                  </a:cubicBezTo>
                  <a:cubicBezTo>
                    <a:pt x="315832" y="8111"/>
                    <a:pt x="376032" y="35106"/>
                    <a:pt x="419757" y="78704"/>
                  </a:cubicBezTo>
                  <a:cubicBezTo>
                    <a:pt x="463481" y="122302"/>
                    <a:pt x="490477" y="182630"/>
                    <a:pt x="490477" y="249294"/>
                  </a:cubicBezTo>
                  <a:lnTo>
                    <a:pt x="494532" y="249294"/>
                  </a:lnTo>
                  <a:lnTo>
                    <a:pt x="498588" y="249294"/>
                  </a:lnTo>
                  <a:cubicBezTo>
                    <a:pt x="498588" y="111656"/>
                    <a:pt x="386932" y="0"/>
                    <a:pt x="249294" y="0"/>
                  </a:cubicBezTo>
                  <a:cubicBezTo>
                    <a:pt x="111656" y="0"/>
                    <a:pt x="0" y="111656"/>
                    <a:pt x="0" y="249294"/>
                  </a:cubicBezTo>
                  <a:cubicBezTo>
                    <a:pt x="0" y="386932"/>
                    <a:pt x="111656" y="498588"/>
                    <a:pt x="249294" y="498588"/>
                  </a:cubicBezTo>
                  <a:cubicBezTo>
                    <a:pt x="386932" y="498588"/>
                    <a:pt x="498588" y="386932"/>
                    <a:pt x="498588" y="249294"/>
                  </a:cubicBezTo>
                  <a:lnTo>
                    <a:pt x="494532" y="249294"/>
                  </a:lnTo>
                  <a:close/>
                </a:path>
              </a:pathLst>
            </a:custGeom>
            <a:solidFill>
              <a:srgbClr val="004B6E"/>
            </a:solidFill>
            <a:ln w="1265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F164321-487F-4DD8-B2C6-EC8A8C7CE748}"/>
                </a:ext>
              </a:extLst>
            </p:cNvPr>
            <p:cNvSpPr/>
            <p:nvPr/>
          </p:nvSpPr>
          <p:spPr>
            <a:xfrm>
              <a:off x="4965566" y="4695496"/>
              <a:ext cx="498461" cy="498587"/>
            </a:xfrm>
            <a:custGeom>
              <a:avLst/>
              <a:gdLst>
                <a:gd name="connsiteX0" fmla="*/ 422672 w 498461"/>
                <a:gd name="connsiteY0" fmla="*/ 422672 h 498587"/>
                <a:gd name="connsiteX1" fmla="*/ 419883 w 498461"/>
                <a:gd name="connsiteY1" fmla="*/ 419884 h 498587"/>
                <a:gd name="connsiteX2" fmla="*/ 248787 w 498461"/>
                <a:gd name="connsiteY2" fmla="*/ 490477 h 498587"/>
                <a:gd name="connsiteX3" fmla="*/ 78704 w 498461"/>
                <a:gd name="connsiteY3" fmla="*/ 419884 h 498587"/>
                <a:gd name="connsiteX4" fmla="*/ 8111 w 498461"/>
                <a:gd name="connsiteY4" fmla="*/ 249801 h 498587"/>
                <a:gd name="connsiteX5" fmla="*/ 78704 w 498461"/>
                <a:gd name="connsiteY5" fmla="*/ 78704 h 498587"/>
                <a:gd name="connsiteX6" fmla="*/ 249167 w 498461"/>
                <a:gd name="connsiteY6" fmla="*/ 8111 h 498587"/>
                <a:gd name="connsiteX7" fmla="*/ 419883 w 498461"/>
                <a:gd name="connsiteY7" fmla="*/ 78704 h 498587"/>
                <a:gd name="connsiteX8" fmla="*/ 490477 w 498461"/>
                <a:gd name="connsiteY8" fmla="*/ 249421 h 498587"/>
                <a:gd name="connsiteX9" fmla="*/ 419883 w 498461"/>
                <a:gd name="connsiteY9" fmla="*/ 419884 h 498587"/>
                <a:gd name="connsiteX10" fmla="*/ 422672 w 498461"/>
                <a:gd name="connsiteY10" fmla="*/ 422672 h 498587"/>
                <a:gd name="connsiteX11" fmla="*/ 425460 w 498461"/>
                <a:gd name="connsiteY11" fmla="*/ 425460 h 498587"/>
                <a:gd name="connsiteX12" fmla="*/ 498461 w 498461"/>
                <a:gd name="connsiteY12" fmla="*/ 249421 h 498587"/>
                <a:gd name="connsiteX13" fmla="*/ 425460 w 498461"/>
                <a:gd name="connsiteY13" fmla="*/ 73001 h 498587"/>
                <a:gd name="connsiteX14" fmla="*/ 249040 w 498461"/>
                <a:gd name="connsiteY14" fmla="*/ 0 h 498587"/>
                <a:gd name="connsiteX15" fmla="*/ 73001 w 498461"/>
                <a:gd name="connsiteY15" fmla="*/ 73001 h 498587"/>
                <a:gd name="connsiteX16" fmla="*/ 0 w 498461"/>
                <a:gd name="connsiteY16" fmla="*/ 249801 h 498587"/>
                <a:gd name="connsiteX17" fmla="*/ 73001 w 498461"/>
                <a:gd name="connsiteY17" fmla="*/ 425587 h 498587"/>
                <a:gd name="connsiteX18" fmla="*/ 248787 w 498461"/>
                <a:gd name="connsiteY18" fmla="*/ 498588 h 498587"/>
                <a:gd name="connsiteX19" fmla="*/ 425587 w 498461"/>
                <a:gd name="connsiteY19" fmla="*/ 425587 h 498587"/>
                <a:gd name="connsiteX20" fmla="*/ 422672 w 498461"/>
                <a:gd name="connsiteY20" fmla="*/ 422672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461" h="498587">
                  <a:moveTo>
                    <a:pt x="422672" y="422672"/>
                  </a:moveTo>
                  <a:lnTo>
                    <a:pt x="419883" y="419884"/>
                  </a:lnTo>
                  <a:cubicBezTo>
                    <a:pt x="372610" y="467157"/>
                    <a:pt x="310762" y="490477"/>
                    <a:pt x="248787" y="490477"/>
                  </a:cubicBezTo>
                  <a:cubicBezTo>
                    <a:pt x="187192" y="490477"/>
                    <a:pt x="125724" y="466777"/>
                    <a:pt x="78704" y="419884"/>
                  </a:cubicBezTo>
                  <a:cubicBezTo>
                    <a:pt x="31685" y="372864"/>
                    <a:pt x="8111" y="311396"/>
                    <a:pt x="8111" y="249801"/>
                  </a:cubicBezTo>
                  <a:cubicBezTo>
                    <a:pt x="8111" y="187826"/>
                    <a:pt x="31558" y="125978"/>
                    <a:pt x="78704" y="78704"/>
                  </a:cubicBezTo>
                  <a:cubicBezTo>
                    <a:pt x="125724" y="31685"/>
                    <a:pt x="187446" y="8111"/>
                    <a:pt x="249167" y="8111"/>
                  </a:cubicBezTo>
                  <a:cubicBezTo>
                    <a:pt x="311015" y="8111"/>
                    <a:pt x="372737" y="31558"/>
                    <a:pt x="419883" y="78704"/>
                  </a:cubicBezTo>
                  <a:cubicBezTo>
                    <a:pt x="467030" y="125851"/>
                    <a:pt x="490477" y="187572"/>
                    <a:pt x="490477" y="249421"/>
                  </a:cubicBezTo>
                  <a:cubicBezTo>
                    <a:pt x="490477" y="311142"/>
                    <a:pt x="466903" y="372737"/>
                    <a:pt x="419883" y="419884"/>
                  </a:cubicBezTo>
                  <a:lnTo>
                    <a:pt x="422672" y="422672"/>
                  </a:lnTo>
                  <a:lnTo>
                    <a:pt x="425460" y="425460"/>
                  </a:lnTo>
                  <a:cubicBezTo>
                    <a:pt x="474127" y="376793"/>
                    <a:pt x="498461" y="313043"/>
                    <a:pt x="498461" y="249421"/>
                  </a:cubicBezTo>
                  <a:cubicBezTo>
                    <a:pt x="498461" y="185545"/>
                    <a:pt x="474127" y="121669"/>
                    <a:pt x="425460" y="73001"/>
                  </a:cubicBezTo>
                  <a:cubicBezTo>
                    <a:pt x="376792" y="24334"/>
                    <a:pt x="312916" y="0"/>
                    <a:pt x="249040" y="0"/>
                  </a:cubicBezTo>
                  <a:cubicBezTo>
                    <a:pt x="185291" y="0"/>
                    <a:pt x="121542" y="24461"/>
                    <a:pt x="73001" y="73001"/>
                  </a:cubicBezTo>
                  <a:cubicBezTo>
                    <a:pt x="24207" y="121795"/>
                    <a:pt x="0" y="185798"/>
                    <a:pt x="0" y="249801"/>
                  </a:cubicBezTo>
                  <a:cubicBezTo>
                    <a:pt x="0" y="313424"/>
                    <a:pt x="24460" y="377046"/>
                    <a:pt x="73001" y="425587"/>
                  </a:cubicBezTo>
                  <a:cubicBezTo>
                    <a:pt x="121542" y="474127"/>
                    <a:pt x="185164" y="498588"/>
                    <a:pt x="248787" y="498588"/>
                  </a:cubicBezTo>
                  <a:cubicBezTo>
                    <a:pt x="312663" y="498588"/>
                    <a:pt x="376792" y="474381"/>
                    <a:pt x="425587" y="425587"/>
                  </a:cubicBezTo>
                  <a:lnTo>
                    <a:pt x="422672" y="422672"/>
                  </a:lnTo>
                  <a:close/>
                </a:path>
              </a:pathLst>
            </a:custGeom>
            <a:solidFill>
              <a:srgbClr val="004B6E"/>
            </a:solidFill>
            <a:ln w="1265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E9A00EB-F84D-4302-B898-DB1045492CB9}"/>
                </a:ext>
              </a:extLst>
            </p:cNvPr>
            <p:cNvSpPr/>
            <p:nvPr/>
          </p:nvSpPr>
          <p:spPr>
            <a:xfrm>
              <a:off x="4679645" y="4005154"/>
              <a:ext cx="498587" cy="498587"/>
            </a:xfrm>
            <a:custGeom>
              <a:avLst/>
              <a:gdLst>
                <a:gd name="connsiteX0" fmla="*/ 249294 w 498587"/>
                <a:gd name="connsiteY0" fmla="*/ 494532 h 498587"/>
                <a:gd name="connsiteX1" fmla="*/ 249294 w 498587"/>
                <a:gd name="connsiteY1" fmla="*/ 490477 h 498587"/>
                <a:gd name="connsiteX2" fmla="*/ 78704 w 498587"/>
                <a:gd name="connsiteY2" fmla="*/ 419757 h 498587"/>
                <a:gd name="connsiteX3" fmla="*/ 7985 w 498587"/>
                <a:gd name="connsiteY3" fmla="*/ 249167 h 498587"/>
                <a:gd name="connsiteX4" fmla="*/ 78704 w 498587"/>
                <a:gd name="connsiteY4" fmla="*/ 78578 h 498587"/>
                <a:gd name="connsiteX5" fmla="*/ 249294 w 498587"/>
                <a:gd name="connsiteY5" fmla="*/ 7984 h 498587"/>
                <a:gd name="connsiteX6" fmla="*/ 419883 w 498587"/>
                <a:gd name="connsiteY6" fmla="*/ 78578 h 498587"/>
                <a:gd name="connsiteX7" fmla="*/ 490603 w 498587"/>
                <a:gd name="connsiteY7" fmla="*/ 249167 h 498587"/>
                <a:gd name="connsiteX8" fmla="*/ 419883 w 498587"/>
                <a:gd name="connsiteY8" fmla="*/ 419757 h 498587"/>
                <a:gd name="connsiteX9" fmla="*/ 249294 w 498587"/>
                <a:gd name="connsiteY9" fmla="*/ 490477 h 498587"/>
                <a:gd name="connsiteX10" fmla="*/ 249294 w 498587"/>
                <a:gd name="connsiteY10" fmla="*/ 494532 h 498587"/>
                <a:gd name="connsiteX11" fmla="*/ 249294 w 498587"/>
                <a:gd name="connsiteY11" fmla="*/ 498588 h 498587"/>
                <a:gd name="connsiteX12" fmla="*/ 498588 w 498587"/>
                <a:gd name="connsiteY12" fmla="*/ 249294 h 498587"/>
                <a:gd name="connsiteX13" fmla="*/ 249294 w 498587"/>
                <a:gd name="connsiteY13" fmla="*/ 0 h 498587"/>
                <a:gd name="connsiteX14" fmla="*/ 0 w 498587"/>
                <a:gd name="connsiteY14" fmla="*/ 249294 h 498587"/>
                <a:gd name="connsiteX15" fmla="*/ 249294 w 498587"/>
                <a:gd name="connsiteY15" fmla="*/ 498588 h 498587"/>
                <a:gd name="connsiteX16" fmla="*/ 249294 w 498587"/>
                <a:gd name="connsiteY16" fmla="*/ 494532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8587" h="498587">
                  <a:moveTo>
                    <a:pt x="249294" y="494532"/>
                  </a:moveTo>
                  <a:lnTo>
                    <a:pt x="249294" y="490477"/>
                  </a:lnTo>
                  <a:cubicBezTo>
                    <a:pt x="182630" y="490477"/>
                    <a:pt x="122429" y="463481"/>
                    <a:pt x="78704" y="419757"/>
                  </a:cubicBezTo>
                  <a:cubicBezTo>
                    <a:pt x="34980" y="376032"/>
                    <a:pt x="7985" y="315831"/>
                    <a:pt x="7985" y="249167"/>
                  </a:cubicBezTo>
                  <a:cubicBezTo>
                    <a:pt x="7985" y="182503"/>
                    <a:pt x="34980" y="122302"/>
                    <a:pt x="78704" y="78578"/>
                  </a:cubicBezTo>
                  <a:cubicBezTo>
                    <a:pt x="122429" y="34853"/>
                    <a:pt x="182630" y="7984"/>
                    <a:pt x="249294" y="7984"/>
                  </a:cubicBezTo>
                  <a:cubicBezTo>
                    <a:pt x="315958" y="7984"/>
                    <a:pt x="376159" y="34980"/>
                    <a:pt x="419883" y="78578"/>
                  </a:cubicBezTo>
                  <a:cubicBezTo>
                    <a:pt x="463608" y="122176"/>
                    <a:pt x="490477" y="182503"/>
                    <a:pt x="490603" y="249167"/>
                  </a:cubicBezTo>
                  <a:cubicBezTo>
                    <a:pt x="490603" y="315831"/>
                    <a:pt x="463608" y="376032"/>
                    <a:pt x="419883" y="419757"/>
                  </a:cubicBezTo>
                  <a:cubicBezTo>
                    <a:pt x="376159" y="463481"/>
                    <a:pt x="315958" y="490350"/>
                    <a:pt x="249294" y="490477"/>
                  </a:cubicBezTo>
                  <a:lnTo>
                    <a:pt x="249294" y="494532"/>
                  </a:lnTo>
                  <a:lnTo>
                    <a:pt x="249294" y="498588"/>
                  </a:lnTo>
                  <a:cubicBezTo>
                    <a:pt x="386932" y="498588"/>
                    <a:pt x="498588" y="386932"/>
                    <a:pt x="498588" y="249294"/>
                  </a:cubicBezTo>
                  <a:cubicBezTo>
                    <a:pt x="498588" y="111656"/>
                    <a:pt x="386932" y="0"/>
                    <a:pt x="249294" y="0"/>
                  </a:cubicBezTo>
                  <a:cubicBezTo>
                    <a:pt x="111656" y="0"/>
                    <a:pt x="0" y="111656"/>
                    <a:pt x="0" y="249294"/>
                  </a:cubicBezTo>
                  <a:cubicBezTo>
                    <a:pt x="0" y="386932"/>
                    <a:pt x="111656" y="498588"/>
                    <a:pt x="249294" y="498588"/>
                  </a:cubicBezTo>
                  <a:lnTo>
                    <a:pt x="249294" y="494532"/>
                  </a:lnTo>
                  <a:close/>
                </a:path>
              </a:pathLst>
            </a:custGeom>
            <a:solidFill>
              <a:srgbClr val="004B6E"/>
            </a:solidFill>
            <a:ln w="1265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40AD1D3-33E6-4148-992E-8AFEFFA6EDB5}"/>
                </a:ext>
              </a:extLst>
            </p:cNvPr>
            <p:cNvSpPr/>
            <p:nvPr/>
          </p:nvSpPr>
          <p:spPr>
            <a:xfrm>
              <a:off x="4965693" y="3314811"/>
              <a:ext cx="498587" cy="498587"/>
            </a:xfrm>
            <a:custGeom>
              <a:avLst/>
              <a:gdLst>
                <a:gd name="connsiteX0" fmla="*/ 75789 w 498587"/>
                <a:gd name="connsiteY0" fmla="*/ 422798 h 498587"/>
                <a:gd name="connsiteX1" fmla="*/ 78578 w 498587"/>
                <a:gd name="connsiteY1" fmla="*/ 420010 h 498587"/>
                <a:gd name="connsiteX2" fmla="*/ 7985 w 498587"/>
                <a:gd name="connsiteY2" fmla="*/ 248914 h 498587"/>
                <a:gd name="connsiteX3" fmla="*/ 78578 w 498587"/>
                <a:gd name="connsiteY3" fmla="*/ 78831 h 498587"/>
                <a:gd name="connsiteX4" fmla="*/ 249167 w 498587"/>
                <a:gd name="connsiteY4" fmla="*/ 8238 h 498587"/>
                <a:gd name="connsiteX5" fmla="*/ 419757 w 498587"/>
                <a:gd name="connsiteY5" fmla="*/ 78831 h 498587"/>
                <a:gd name="connsiteX6" fmla="*/ 490350 w 498587"/>
                <a:gd name="connsiteY6" fmla="*/ 249421 h 498587"/>
                <a:gd name="connsiteX7" fmla="*/ 419757 w 498587"/>
                <a:gd name="connsiteY7" fmla="*/ 420010 h 498587"/>
                <a:gd name="connsiteX8" fmla="*/ 249674 w 498587"/>
                <a:gd name="connsiteY8" fmla="*/ 490730 h 498587"/>
                <a:gd name="connsiteX9" fmla="*/ 78578 w 498587"/>
                <a:gd name="connsiteY9" fmla="*/ 420010 h 498587"/>
                <a:gd name="connsiteX10" fmla="*/ 75789 w 498587"/>
                <a:gd name="connsiteY10" fmla="*/ 422798 h 498587"/>
                <a:gd name="connsiteX11" fmla="*/ 73001 w 498587"/>
                <a:gd name="connsiteY11" fmla="*/ 425587 h 498587"/>
                <a:gd name="connsiteX12" fmla="*/ 249801 w 498587"/>
                <a:gd name="connsiteY12" fmla="*/ 498588 h 498587"/>
                <a:gd name="connsiteX13" fmla="*/ 425587 w 498587"/>
                <a:gd name="connsiteY13" fmla="*/ 425587 h 498587"/>
                <a:gd name="connsiteX14" fmla="*/ 498588 w 498587"/>
                <a:gd name="connsiteY14" fmla="*/ 249294 h 498587"/>
                <a:gd name="connsiteX15" fmla="*/ 425587 w 498587"/>
                <a:gd name="connsiteY15" fmla="*/ 73001 h 498587"/>
                <a:gd name="connsiteX16" fmla="*/ 249294 w 498587"/>
                <a:gd name="connsiteY16" fmla="*/ 0 h 498587"/>
                <a:gd name="connsiteX17" fmla="*/ 73001 w 498587"/>
                <a:gd name="connsiteY17" fmla="*/ 73001 h 498587"/>
                <a:gd name="connsiteX18" fmla="*/ 0 w 498587"/>
                <a:gd name="connsiteY18" fmla="*/ 248787 h 498587"/>
                <a:gd name="connsiteX19" fmla="*/ 73001 w 498587"/>
                <a:gd name="connsiteY19" fmla="*/ 425587 h 498587"/>
                <a:gd name="connsiteX20" fmla="*/ 75789 w 498587"/>
                <a:gd name="connsiteY20" fmla="*/ 422798 h 49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587" h="498587">
                  <a:moveTo>
                    <a:pt x="75789" y="422798"/>
                  </a:moveTo>
                  <a:lnTo>
                    <a:pt x="78578" y="420010"/>
                  </a:lnTo>
                  <a:cubicBezTo>
                    <a:pt x="31304" y="372737"/>
                    <a:pt x="7985" y="310889"/>
                    <a:pt x="7985" y="248914"/>
                  </a:cubicBezTo>
                  <a:cubicBezTo>
                    <a:pt x="7985" y="187319"/>
                    <a:pt x="31685" y="125851"/>
                    <a:pt x="78578" y="78831"/>
                  </a:cubicBezTo>
                  <a:cubicBezTo>
                    <a:pt x="125724" y="31685"/>
                    <a:pt x="187446" y="8238"/>
                    <a:pt x="249167" y="8238"/>
                  </a:cubicBezTo>
                  <a:cubicBezTo>
                    <a:pt x="310889" y="8238"/>
                    <a:pt x="372610" y="31811"/>
                    <a:pt x="419757" y="78831"/>
                  </a:cubicBezTo>
                  <a:cubicBezTo>
                    <a:pt x="466903" y="125978"/>
                    <a:pt x="490350" y="187699"/>
                    <a:pt x="490350" y="249421"/>
                  </a:cubicBezTo>
                  <a:cubicBezTo>
                    <a:pt x="490350" y="311142"/>
                    <a:pt x="466777" y="372864"/>
                    <a:pt x="419757" y="420010"/>
                  </a:cubicBezTo>
                  <a:cubicBezTo>
                    <a:pt x="372737" y="467030"/>
                    <a:pt x="311269" y="490730"/>
                    <a:pt x="249674" y="490730"/>
                  </a:cubicBezTo>
                  <a:cubicBezTo>
                    <a:pt x="187826" y="490730"/>
                    <a:pt x="125851" y="467284"/>
                    <a:pt x="78578" y="420010"/>
                  </a:cubicBezTo>
                  <a:lnTo>
                    <a:pt x="75789" y="422798"/>
                  </a:lnTo>
                  <a:lnTo>
                    <a:pt x="73001" y="425587"/>
                  </a:lnTo>
                  <a:cubicBezTo>
                    <a:pt x="121795" y="474381"/>
                    <a:pt x="185798" y="498588"/>
                    <a:pt x="249801" y="498588"/>
                  </a:cubicBezTo>
                  <a:cubicBezTo>
                    <a:pt x="313423" y="498588"/>
                    <a:pt x="377046" y="474127"/>
                    <a:pt x="425587" y="425587"/>
                  </a:cubicBezTo>
                  <a:cubicBezTo>
                    <a:pt x="474254" y="376919"/>
                    <a:pt x="498588" y="313043"/>
                    <a:pt x="498588" y="249294"/>
                  </a:cubicBezTo>
                  <a:cubicBezTo>
                    <a:pt x="498588" y="185545"/>
                    <a:pt x="474254" y="121669"/>
                    <a:pt x="425587" y="73001"/>
                  </a:cubicBezTo>
                  <a:cubicBezTo>
                    <a:pt x="376919" y="24334"/>
                    <a:pt x="313043" y="0"/>
                    <a:pt x="249294" y="0"/>
                  </a:cubicBezTo>
                  <a:cubicBezTo>
                    <a:pt x="185545" y="0"/>
                    <a:pt x="121669" y="24334"/>
                    <a:pt x="73001" y="73001"/>
                  </a:cubicBezTo>
                  <a:cubicBezTo>
                    <a:pt x="24460" y="121542"/>
                    <a:pt x="0" y="185164"/>
                    <a:pt x="0" y="248787"/>
                  </a:cubicBezTo>
                  <a:cubicBezTo>
                    <a:pt x="0" y="312790"/>
                    <a:pt x="24207" y="376793"/>
                    <a:pt x="73001" y="425587"/>
                  </a:cubicBezTo>
                  <a:lnTo>
                    <a:pt x="75789" y="422798"/>
                  </a:lnTo>
                  <a:close/>
                </a:path>
              </a:pathLst>
            </a:custGeom>
            <a:solidFill>
              <a:srgbClr val="004B6E"/>
            </a:solidFill>
            <a:ln w="1265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D702CA8-81D5-4C39-8859-C061FB960FF0}"/>
                </a:ext>
              </a:extLst>
            </p:cNvPr>
            <p:cNvSpPr/>
            <p:nvPr/>
          </p:nvSpPr>
          <p:spPr>
            <a:xfrm>
              <a:off x="5484432" y="3828354"/>
              <a:ext cx="846990" cy="847117"/>
            </a:xfrm>
            <a:custGeom>
              <a:avLst/>
              <a:gdLst>
                <a:gd name="connsiteX0" fmla="*/ 423559 w 846990"/>
                <a:gd name="connsiteY0" fmla="*/ 847118 h 847117"/>
                <a:gd name="connsiteX1" fmla="*/ 846991 w 846990"/>
                <a:gd name="connsiteY1" fmla="*/ 423559 h 847117"/>
                <a:gd name="connsiteX2" fmla="*/ 423559 w 846990"/>
                <a:gd name="connsiteY2" fmla="*/ 0 h 847117"/>
                <a:gd name="connsiteX3" fmla="*/ 0 w 846990"/>
                <a:gd name="connsiteY3" fmla="*/ 423559 h 847117"/>
                <a:gd name="connsiteX4" fmla="*/ 423559 w 846990"/>
                <a:gd name="connsiteY4" fmla="*/ 847118 h 847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990" h="847117">
                  <a:moveTo>
                    <a:pt x="423559" y="847118"/>
                  </a:moveTo>
                  <a:cubicBezTo>
                    <a:pt x="657391" y="847118"/>
                    <a:pt x="846991" y="657517"/>
                    <a:pt x="846991" y="423559"/>
                  </a:cubicBezTo>
                  <a:cubicBezTo>
                    <a:pt x="846991" y="189727"/>
                    <a:pt x="657391" y="0"/>
                    <a:pt x="423559" y="0"/>
                  </a:cubicBezTo>
                  <a:cubicBezTo>
                    <a:pt x="189727" y="0"/>
                    <a:pt x="0" y="189727"/>
                    <a:pt x="0" y="423559"/>
                  </a:cubicBezTo>
                  <a:cubicBezTo>
                    <a:pt x="0" y="657517"/>
                    <a:pt x="189600" y="847118"/>
                    <a:pt x="423559" y="847118"/>
                  </a:cubicBezTo>
                </a:path>
              </a:pathLst>
            </a:custGeom>
            <a:solidFill>
              <a:srgbClr val="004B6E"/>
            </a:solidFill>
            <a:ln w="1265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4BDB42B-B5F5-4B81-BB5B-5A891CA440D0}"/>
                </a:ext>
              </a:extLst>
            </p:cNvPr>
            <p:cNvSpPr/>
            <p:nvPr/>
          </p:nvSpPr>
          <p:spPr>
            <a:xfrm>
              <a:off x="5789238" y="3155628"/>
              <a:ext cx="228128" cy="228128"/>
            </a:xfrm>
            <a:custGeom>
              <a:avLst/>
              <a:gdLst>
                <a:gd name="connsiteX0" fmla="*/ 132315 w 228128"/>
                <a:gd name="connsiteY0" fmla="*/ 213047 h 228128"/>
                <a:gd name="connsiteX1" fmla="*/ 142200 w 228128"/>
                <a:gd name="connsiteY1" fmla="*/ 203161 h 228128"/>
                <a:gd name="connsiteX2" fmla="*/ 144355 w 228128"/>
                <a:gd name="connsiteY2" fmla="*/ 197078 h 228128"/>
                <a:gd name="connsiteX3" fmla="*/ 137764 w 228128"/>
                <a:gd name="connsiteY3" fmla="*/ 124710 h 228128"/>
                <a:gd name="connsiteX4" fmla="*/ 212540 w 228128"/>
                <a:gd name="connsiteY4" fmla="*/ 212920 h 228128"/>
                <a:gd name="connsiteX5" fmla="*/ 132315 w 228128"/>
                <a:gd name="connsiteY5" fmla="*/ 212920 h 228128"/>
                <a:gd name="connsiteX6" fmla="*/ 114064 w 228128"/>
                <a:gd name="connsiteY6" fmla="*/ 209878 h 228128"/>
                <a:gd name="connsiteX7" fmla="*/ 99109 w 228128"/>
                <a:gd name="connsiteY7" fmla="*/ 194923 h 228128"/>
                <a:gd name="connsiteX8" fmla="*/ 105700 w 228128"/>
                <a:gd name="connsiteY8" fmla="*/ 122176 h 228128"/>
                <a:gd name="connsiteX9" fmla="*/ 122302 w 228128"/>
                <a:gd name="connsiteY9" fmla="*/ 122176 h 228128"/>
                <a:gd name="connsiteX10" fmla="*/ 128893 w 228128"/>
                <a:gd name="connsiteY10" fmla="*/ 194923 h 228128"/>
                <a:gd name="connsiteX11" fmla="*/ 114064 w 228128"/>
                <a:gd name="connsiteY11" fmla="*/ 209878 h 228128"/>
                <a:gd name="connsiteX12" fmla="*/ 15462 w 228128"/>
                <a:gd name="connsiteY12" fmla="*/ 213047 h 228128"/>
                <a:gd name="connsiteX13" fmla="*/ 90237 w 228128"/>
                <a:gd name="connsiteY13" fmla="*/ 124837 h 228128"/>
                <a:gd name="connsiteX14" fmla="*/ 83647 w 228128"/>
                <a:gd name="connsiteY14" fmla="*/ 197205 h 228128"/>
                <a:gd name="connsiteX15" fmla="*/ 85802 w 228128"/>
                <a:gd name="connsiteY15" fmla="*/ 203288 h 228128"/>
                <a:gd name="connsiteX16" fmla="*/ 95561 w 228128"/>
                <a:gd name="connsiteY16" fmla="*/ 213174 h 228128"/>
                <a:gd name="connsiteX17" fmla="*/ 15462 w 228128"/>
                <a:gd name="connsiteY17" fmla="*/ 213174 h 228128"/>
                <a:gd name="connsiteX18" fmla="*/ 68439 w 228128"/>
                <a:gd name="connsiteY18" fmla="*/ 60961 h 228128"/>
                <a:gd name="connsiteX19" fmla="*/ 114064 w 228128"/>
                <a:gd name="connsiteY19" fmla="*/ 15335 h 228128"/>
                <a:gd name="connsiteX20" fmla="*/ 159690 w 228128"/>
                <a:gd name="connsiteY20" fmla="*/ 60961 h 228128"/>
                <a:gd name="connsiteX21" fmla="*/ 114064 w 228128"/>
                <a:gd name="connsiteY21" fmla="*/ 106587 h 228128"/>
                <a:gd name="connsiteX22" fmla="*/ 68439 w 228128"/>
                <a:gd name="connsiteY22" fmla="*/ 60961 h 228128"/>
                <a:gd name="connsiteX23" fmla="*/ 147650 w 228128"/>
                <a:gd name="connsiteY23" fmla="*/ 111530 h 228128"/>
                <a:gd name="connsiteX24" fmla="*/ 174899 w 228128"/>
                <a:gd name="connsiteY24" fmla="*/ 60834 h 228128"/>
                <a:gd name="connsiteX25" fmla="*/ 114064 w 228128"/>
                <a:gd name="connsiteY25" fmla="*/ 0 h 228128"/>
                <a:gd name="connsiteX26" fmla="*/ 53230 w 228128"/>
                <a:gd name="connsiteY26" fmla="*/ 60834 h 228128"/>
                <a:gd name="connsiteX27" fmla="*/ 80479 w 228128"/>
                <a:gd name="connsiteY27" fmla="*/ 111530 h 228128"/>
                <a:gd name="connsiteX28" fmla="*/ 0 w 228128"/>
                <a:gd name="connsiteY28" fmla="*/ 220524 h 228128"/>
                <a:gd name="connsiteX29" fmla="*/ 7604 w 228128"/>
                <a:gd name="connsiteY29" fmla="*/ 228129 h 228128"/>
                <a:gd name="connsiteX30" fmla="*/ 220524 w 228128"/>
                <a:gd name="connsiteY30" fmla="*/ 228129 h 228128"/>
                <a:gd name="connsiteX31" fmla="*/ 228129 w 228128"/>
                <a:gd name="connsiteY31" fmla="*/ 220524 h 228128"/>
                <a:gd name="connsiteX32" fmla="*/ 147650 w 228128"/>
                <a:gd name="connsiteY32" fmla="*/ 111530 h 2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8128" h="228128">
                  <a:moveTo>
                    <a:pt x="132315" y="213047"/>
                  </a:moveTo>
                  <a:lnTo>
                    <a:pt x="142200" y="203161"/>
                  </a:lnTo>
                  <a:cubicBezTo>
                    <a:pt x="143848" y="201514"/>
                    <a:pt x="144608" y="199359"/>
                    <a:pt x="144355" y="197078"/>
                  </a:cubicBezTo>
                  <a:lnTo>
                    <a:pt x="137764" y="124710"/>
                  </a:lnTo>
                  <a:cubicBezTo>
                    <a:pt x="178447" y="134849"/>
                    <a:pt x="209245" y="170083"/>
                    <a:pt x="212540" y="212920"/>
                  </a:cubicBezTo>
                  <a:lnTo>
                    <a:pt x="132315" y="212920"/>
                  </a:lnTo>
                  <a:close/>
                  <a:moveTo>
                    <a:pt x="114064" y="209878"/>
                  </a:moveTo>
                  <a:lnTo>
                    <a:pt x="99109" y="194923"/>
                  </a:lnTo>
                  <a:lnTo>
                    <a:pt x="105700" y="122176"/>
                  </a:lnTo>
                  <a:cubicBezTo>
                    <a:pt x="112036" y="121669"/>
                    <a:pt x="115965" y="121669"/>
                    <a:pt x="122302" y="122176"/>
                  </a:cubicBezTo>
                  <a:lnTo>
                    <a:pt x="128893" y="194923"/>
                  </a:lnTo>
                  <a:lnTo>
                    <a:pt x="114064" y="209878"/>
                  </a:lnTo>
                  <a:close/>
                  <a:moveTo>
                    <a:pt x="15462" y="213047"/>
                  </a:moveTo>
                  <a:cubicBezTo>
                    <a:pt x="18757" y="170209"/>
                    <a:pt x="49555" y="134976"/>
                    <a:pt x="90237" y="124837"/>
                  </a:cubicBezTo>
                  <a:lnTo>
                    <a:pt x="83647" y="197205"/>
                  </a:lnTo>
                  <a:cubicBezTo>
                    <a:pt x="83394" y="199486"/>
                    <a:pt x="84281" y="201640"/>
                    <a:pt x="85802" y="203288"/>
                  </a:cubicBezTo>
                  <a:lnTo>
                    <a:pt x="95561" y="213174"/>
                  </a:lnTo>
                  <a:lnTo>
                    <a:pt x="15462" y="213174"/>
                  </a:lnTo>
                  <a:close/>
                  <a:moveTo>
                    <a:pt x="68439" y="60961"/>
                  </a:moveTo>
                  <a:cubicBezTo>
                    <a:pt x="68439" y="35740"/>
                    <a:pt x="88843" y="15335"/>
                    <a:pt x="114064" y="15335"/>
                  </a:cubicBezTo>
                  <a:cubicBezTo>
                    <a:pt x="139285" y="15335"/>
                    <a:pt x="159690" y="35867"/>
                    <a:pt x="159690" y="60961"/>
                  </a:cubicBezTo>
                  <a:cubicBezTo>
                    <a:pt x="159690" y="86055"/>
                    <a:pt x="139285" y="106587"/>
                    <a:pt x="114064" y="106587"/>
                  </a:cubicBezTo>
                  <a:cubicBezTo>
                    <a:pt x="88843" y="106587"/>
                    <a:pt x="68439" y="86055"/>
                    <a:pt x="68439" y="60961"/>
                  </a:cubicBezTo>
                  <a:moveTo>
                    <a:pt x="147650" y="111530"/>
                  </a:moveTo>
                  <a:cubicBezTo>
                    <a:pt x="163999" y="100630"/>
                    <a:pt x="174899" y="82000"/>
                    <a:pt x="174899" y="60834"/>
                  </a:cubicBezTo>
                  <a:cubicBezTo>
                    <a:pt x="174899" y="27249"/>
                    <a:pt x="147650" y="0"/>
                    <a:pt x="114064" y="0"/>
                  </a:cubicBezTo>
                  <a:cubicBezTo>
                    <a:pt x="80479" y="0"/>
                    <a:pt x="53230" y="27249"/>
                    <a:pt x="53230" y="60834"/>
                  </a:cubicBezTo>
                  <a:cubicBezTo>
                    <a:pt x="53230" y="82000"/>
                    <a:pt x="64129" y="100630"/>
                    <a:pt x="80479" y="111530"/>
                  </a:cubicBezTo>
                  <a:cubicBezTo>
                    <a:pt x="33966" y="125851"/>
                    <a:pt x="0" y="169322"/>
                    <a:pt x="0" y="220524"/>
                  </a:cubicBezTo>
                  <a:cubicBezTo>
                    <a:pt x="0" y="224707"/>
                    <a:pt x="3422" y="228129"/>
                    <a:pt x="7604" y="228129"/>
                  </a:cubicBezTo>
                  <a:lnTo>
                    <a:pt x="220524" y="228129"/>
                  </a:lnTo>
                  <a:cubicBezTo>
                    <a:pt x="224707" y="228129"/>
                    <a:pt x="228129" y="224707"/>
                    <a:pt x="228129" y="220524"/>
                  </a:cubicBezTo>
                  <a:cubicBezTo>
                    <a:pt x="228129" y="169322"/>
                    <a:pt x="194163" y="125978"/>
                    <a:pt x="147650" y="111530"/>
                  </a:cubicBezTo>
                </a:path>
              </a:pathLst>
            </a:custGeom>
            <a:solidFill>
              <a:srgbClr val="4D4D4F"/>
            </a:solidFill>
            <a:ln w="1265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B2E8CAD-C0E1-48B6-A1EA-4DEB9401CCCA}"/>
                </a:ext>
              </a:extLst>
            </p:cNvPr>
            <p:cNvSpPr/>
            <p:nvPr/>
          </p:nvSpPr>
          <p:spPr>
            <a:xfrm>
              <a:off x="5100289" y="3459293"/>
              <a:ext cx="224326" cy="194416"/>
            </a:xfrm>
            <a:custGeom>
              <a:avLst/>
              <a:gdLst>
                <a:gd name="connsiteX0" fmla="*/ 149551 w 224326"/>
                <a:gd name="connsiteY0" fmla="*/ 119641 h 194416"/>
                <a:gd name="connsiteX1" fmla="*/ 74775 w 224326"/>
                <a:gd name="connsiteY1" fmla="*/ 119641 h 194416"/>
                <a:gd name="connsiteX2" fmla="*/ 14955 w 224326"/>
                <a:gd name="connsiteY2" fmla="*/ 59820 h 194416"/>
                <a:gd name="connsiteX3" fmla="*/ 209371 w 224326"/>
                <a:gd name="connsiteY3" fmla="*/ 59820 h 194416"/>
                <a:gd name="connsiteX4" fmla="*/ 149551 w 224326"/>
                <a:gd name="connsiteY4" fmla="*/ 119641 h 194416"/>
                <a:gd name="connsiteX5" fmla="*/ 209371 w 224326"/>
                <a:gd name="connsiteY5" fmla="*/ 171984 h 194416"/>
                <a:gd name="connsiteX6" fmla="*/ 201894 w 224326"/>
                <a:gd name="connsiteY6" fmla="*/ 179461 h 194416"/>
                <a:gd name="connsiteX7" fmla="*/ 22433 w 224326"/>
                <a:gd name="connsiteY7" fmla="*/ 179461 h 194416"/>
                <a:gd name="connsiteX8" fmla="*/ 14955 w 224326"/>
                <a:gd name="connsiteY8" fmla="*/ 171984 h 194416"/>
                <a:gd name="connsiteX9" fmla="*/ 14955 w 224326"/>
                <a:gd name="connsiteY9" fmla="*/ 104432 h 194416"/>
                <a:gd name="connsiteX10" fmla="*/ 74775 w 224326"/>
                <a:gd name="connsiteY10" fmla="*/ 134596 h 194416"/>
                <a:gd name="connsiteX11" fmla="*/ 149551 w 224326"/>
                <a:gd name="connsiteY11" fmla="*/ 134596 h 194416"/>
                <a:gd name="connsiteX12" fmla="*/ 209371 w 224326"/>
                <a:gd name="connsiteY12" fmla="*/ 104432 h 194416"/>
                <a:gd name="connsiteX13" fmla="*/ 209371 w 224326"/>
                <a:gd name="connsiteY13" fmla="*/ 171984 h 194416"/>
                <a:gd name="connsiteX14" fmla="*/ 67298 w 224326"/>
                <a:gd name="connsiteY14" fmla="*/ 22433 h 194416"/>
                <a:gd name="connsiteX15" fmla="*/ 74775 w 224326"/>
                <a:gd name="connsiteY15" fmla="*/ 14955 h 194416"/>
                <a:gd name="connsiteX16" fmla="*/ 149551 w 224326"/>
                <a:gd name="connsiteY16" fmla="*/ 14955 h 194416"/>
                <a:gd name="connsiteX17" fmla="*/ 157029 w 224326"/>
                <a:gd name="connsiteY17" fmla="*/ 22433 h 194416"/>
                <a:gd name="connsiteX18" fmla="*/ 157029 w 224326"/>
                <a:gd name="connsiteY18" fmla="*/ 44865 h 194416"/>
                <a:gd name="connsiteX19" fmla="*/ 67298 w 224326"/>
                <a:gd name="connsiteY19" fmla="*/ 44865 h 194416"/>
                <a:gd name="connsiteX20" fmla="*/ 67298 w 224326"/>
                <a:gd name="connsiteY20" fmla="*/ 22433 h 194416"/>
                <a:gd name="connsiteX21" fmla="*/ 216849 w 224326"/>
                <a:gd name="connsiteY21" fmla="*/ 44865 h 194416"/>
                <a:gd name="connsiteX22" fmla="*/ 171984 w 224326"/>
                <a:gd name="connsiteY22" fmla="*/ 44865 h 194416"/>
                <a:gd name="connsiteX23" fmla="*/ 171984 w 224326"/>
                <a:gd name="connsiteY23" fmla="*/ 22433 h 194416"/>
                <a:gd name="connsiteX24" fmla="*/ 149551 w 224326"/>
                <a:gd name="connsiteY24" fmla="*/ 0 h 194416"/>
                <a:gd name="connsiteX25" fmla="*/ 74775 w 224326"/>
                <a:gd name="connsiteY25" fmla="*/ 0 h 194416"/>
                <a:gd name="connsiteX26" fmla="*/ 52343 w 224326"/>
                <a:gd name="connsiteY26" fmla="*/ 22433 h 194416"/>
                <a:gd name="connsiteX27" fmla="*/ 52343 w 224326"/>
                <a:gd name="connsiteY27" fmla="*/ 44865 h 194416"/>
                <a:gd name="connsiteX28" fmla="*/ 7478 w 224326"/>
                <a:gd name="connsiteY28" fmla="*/ 44865 h 194416"/>
                <a:gd name="connsiteX29" fmla="*/ 0 w 224326"/>
                <a:gd name="connsiteY29" fmla="*/ 52343 h 194416"/>
                <a:gd name="connsiteX30" fmla="*/ 0 w 224326"/>
                <a:gd name="connsiteY30" fmla="*/ 171984 h 194416"/>
                <a:gd name="connsiteX31" fmla="*/ 22433 w 224326"/>
                <a:gd name="connsiteY31" fmla="*/ 194416 h 194416"/>
                <a:gd name="connsiteX32" fmla="*/ 201894 w 224326"/>
                <a:gd name="connsiteY32" fmla="*/ 194416 h 194416"/>
                <a:gd name="connsiteX33" fmla="*/ 224327 w 224326"/>
                <a:gd name="connsiteY33" fmla="*/ 171984 h 194416"/>
                <a:gd name="connsiteX34" fmla="*/ 224327 w 224326"/>
                <a:gd name="connsiteY34" fmla="*/ 52343 h 194416"/>
                <a:gd name="connsiteX35" fmla="*/ 216849 w 224326"/>
                <a:gd name="connsiteY35" fmla="*/ 44865 h 19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4326" h="194416">
                  <a:moveTo>
                    <a:pt x="149551" y="119641"/>
                  </a:moveTo>
                  <a:lnTo>
                    <a:pt x="74775" y="119641"/>
                  </a:lnTo>
                  <a:cubicBezTo>
                    <a:pt x="41824" y="119641"/>
                    <a:pt x="14955" y="92772"/>
                    <a:pt x="14955" y="59820"/>
                  </a:cubicBezTo>
                  <a:lnTo>
                    <a:pt x="209371" y="59820"/>
                  </a:lnTo>
                  <a:cubicBezTo>
                    <a:pt x="209371" y="92772"/>
                    <a:pt x="182503" y="119641"/>
                    <a:pt x="149551" y="119641"/>
                  </a:cubicBezTo>
                  <a:moveTo>
                    <a:pt x="209371" y="171984"/>
                  </a:moveTo>
                  <a:cubicBezTo>
                    <a:pt x="209371" y="176039"/>
                    <a:pt x="206076" y="179461"/>
                    <a:pt x="201894" y="179461"/>
                  </a:cubicBezTo>
                  <a:lnTo>
                    <a:pt x="22433" y="179461"/>
                  </a:lnTo>
                  <a:cubicBezTo>
                    <a:pt x="18250" y="179461"/>
                    <a:pt x="14955" y="176166"/>
                    <a:pt x="14955" y="171984"/>
                  </a:cubicBezTo>
                  <a:lnTo>
                    <a:pt x="14955" y="104432"/>
                  </a:lnTo>
                  <a:cubicBezTo>
                    <a:pt x="28643" y="122683"/>
                    <a:pt x="50315" y="134596"/>
                    <a:pt x="74775" y="134596"/>
                  </a:cubicBezTo>
                  <a:lnTo>
                    <a:pt x="149551" y="134596"/>
                  </a:lnTo>
                  <a:cubicBezTo>
                    <a:pt x="174011" y="134596"/>
                    <a:pt x="195684" y="122683"/>
                    <a:pt x="209371" y="104432"/>
                  </a:cubicBezTo>
                  <a:lnTo>
                    <a:pt x="209371" y="171984"/>
                  </a:lnTo>
                  <a:close/>
                  <a:moveTo>
                    <a:pt x="67298" y="22433"/>
                  </a:moveTo>
                  <a:cubicBezTo>
                    <a:pt x="67298" y="18377"/>
                    <a:pt x="70720" y="14955"/>
                    <a:pt x="74775" y="14955"/>
                  </a:cubicBezTo>
                  <a:lnTo>
                    <a:pt x="149551" y="14955"/>
                  </a:lnTo>
                  <a:cubicBezTo>
                    <a:pt x="153733" y="14955"/>
                    <a:pt x="157029" y="18250"/>
                    <a:pt x="157029" y="22433"/>
                  </a:cubicBezTo>
                  <a:lnTo>
                    <a:pt x="157029" y="44865"/>
                  </a:lnTo>
                  <a:lnTo>
                    <a:pt x="67298" y="44865"/>
                  </a:lnTo>
                  <a:lnTo>
                    <a:pt x="67298" y="22433"/>
                  </a:lnTo>
                  <a:close/>
                  <a:moveTo>
                    <a:pt x="216849" y="44865"/>
                  </a:moveTo>
                  <a:lnTo>
                    <a:pt x="171984" y="44865"/>
                  </a:lnTo>
                  <a:lnTo>
                    <a:pt x="171984" y="22433"/>
                  </a:lnTo>
                  <a:cubicBezTo>
                    <a:pt x="171984" y="10012"/>
                    <a:pt x="161971" y="0"/>
                    <a:pt x="149551" y="0"/>
                  </a:cubicBezTo>
                  <a:lnTo>
                    <a:pt x="74775" y="0"/>
                  </a:lnTo>
                  <a:cubicBezTo>
                    <a:pt x="62355" y="0"/>
                    <a:pt x="52343" y="10012"/>
                    <a:pt x="52343" y="22433"/>
                  </a:cubicBezTo>
                  <a:lnTo>
                    <a:pt x="52343" y="44865"/>
                  </a:lnTo>
                  <a:lnTo>
                    <a:pt x="7478" y="44865"/>
                  </a:lnTo>
                  <a:cubicBezTo>
                    <a:pt x="3295" y="44865"/>
                    <a:pt x="0" y="48160"/>
                    <a:pt x="0" y="52343"/>
                  </a:cubicBezTo>
                  <a:lnTo>
                    <a:pt x="0" y="171984"/>
                  </a:lnTo>
                  <a:cubicBezTo>
                    <a:pt x="0" y="184404"/>
                    <a:pt x="10012" y="194416"/>
                    <a:pt x="22433" y="194416"/>
                  </a:cubicBezTo>
                  <a:lnTo>
                    <a:pt x="201894" y="194416"/>
                  </a:lnTo>
                  <a:cubicBezTo>
                    <a:pt x="214314" y="194416"/>
                    <a:pt x="224327" y="184404"/>
                    <a:pt x="224327" y="171984"/>
                  </a:cubicBezTo>
                  <a:lnTo>
                    <a:pt x="224327" y="52343"/>
                  </a:lnTo>
                  <a:cubicBezTo>
                    <a:pt x="224327" y="48160"/>
                    <a:pt x="221031" y="44865"/>
                    <a:pt x="216849" y="44865"/>
                  </a:cubicBezTo>
                </a:path>
              </a:pathLst>
            </a:custGeom>
            <a:solidFill>
              <a:srgbClr val="4D4D4F"/>
            </a:solidFill>
            <a:ln w="1265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8B697EF-BEE6-445E-9429-D163FD987D0B}"/>
                </a:ext>
              </a:extLst>
            </p:cNvPr>
            <p:cNvSpPr/>
            <p:nvPr/>
          </p:nvSpPr>
          <p:spPr>
            <a:xfrm>
              <a:off x="4855811" y="4142158"/>
              <a:ext cx="175534" cy="219637"/>
            </a:xfrm>
            <a:custGeom>
              <a:avLst/>
              <a:gdLst>
                <a:gd name="connsiteX0" fmla="*/ 139032 w 175534"/>
                <a:gd name="connsiteY0" fmla="*/ 168435 h 219637"/>
                <a:gd name="connsiteX1" fmla="*/ 131681 w 175534"/>
                <a:gd name="connsiteY1" fmla="*/ 161084 h 219637"/>
                <a:gd name="connsiteX2" fmla="*/ 43851 w 175534"/>
                <a:gd name="connsiteY2" fmla="*/ 161084 h 219637"/>
                <a:gd name="connsiteX3" fmla="*/ 36501 w 175534"/>
                <a:gd name="connsiteY3" fmla="*/ 168435 h 219637"/>
                <a:gd name="connsiteX4" fmla="*/ 43851 w 175534"/>
                <a:gd name="connsiteY4" fmla="*/ 175786 h 219637"/>
                <a:gd name="connsiteX5" fmla="*/ 131681 w 175534"/>
                <a:gd name="connsiteY5" fmla="*/ 175786 h 219637"/>
                <a:gd name="connsiteX6" fmla="*/ 139032 w 175534"/>
                <a:gd name="connsiteY6" fmla="*/ 168435 h 219637"/>
                <a:gd name="connsiteX7" fmla="*/ 139032 w 175534"/>
                <a:gd name="connsiteY7" fmla="*/ 131808 h 219637"/>
                <a:gd name="connsiteX8" fmla="*/ 131681 w 175534"/>
                <a:gd name="connsiteY8" fmla="*/ 124457 h 219637"/>
                <a:gd name="connsiteX9" fmla="*/ 43851 w 175534"/>
                <a:gd name="connsiteY9" fmla="*/ 124457 h 219637"/>
                <a:gd name="connsiteX10" fmla="*/ 36501 w 175534"/>
                <a:gd name="connsiteY10" fmla="*/ 131808 h 219637"/>
                <a:gd name="connsiteX11" fmla="*/ 43851 w 175534"/>
                <a:gd name="connsiteY11" fmla="*/ 139159 h 219637"/>
                <a:gd name="connsiteX12" fmla="*/ 131681 w 175534"/>
                <a:gd name="connsiteY12" fmla="*/ 139159 h 219637"/>
                <a:gd name="connsiteX13" fmla="*/ 139032 w 175534"/>
                <a:gd name="connsiteY13" fmla="*/ 131808 h 219637"/>
                <a:gd name="connsiteX14" fmla="*/ 51202 w 175534"/>
                <a:gd name="connsiteY14" fmla="*/ 87830 h 219637"/>
                <a:gd name="connsiteX15" fmla="*/ 124457 w 175534"/>
                <a:gd name="connsiteY15" fmla="*/ 87830 h 219637"/>
                <a:gd name="connsiteX16" fmla="*/ 124457 w 175534"/>
                <a:gd name="connsiteY16" fmla="*/ 58553 h 219637"/>
                <a:gd name="connsiteX17" fmla="*/ 51202 w 175534"/>
                <a:gd name="connsiteY17" fmla="*/ 58553 h 219637"/>
                <a:gd name="connsiteX18" fmla="*/ 51202 w 175534"/>
                <a:gd name="connsiteY18" fmla="*/ 87830 h 219637"/>
                <a:gd name="connsiteX19" fmla="*/ 131681 w 175534"/>
                <a:gd name="connsiteY19" fmla="*/ 102531 h 219637"/>
                <a:gd name="connsiteX20" fmla="*/ 43851 w 175534"/>
                <a:gd name="connsiteY20" fmla="*/ 102531 h 219637"/>
                <a:gd name="connsiteX21" fmla="*/ 36501 w 175534"/>
                <a:gd name="connsiteY21" fmla="*/ 95180 h 219637"/>
                <a:gd name="connsiteX22" fmla="*/ 36501 w 175534"/>
                <a:gd name="connsiteY22" fmla="*/ 51202 h 219637"/>
                <a:gd name="connsiteX23" fmla="*/ 43851 w 175534"/>
                <a:gd name="connsiteY23" fmla="*/ 43851 h 219637"/>
                <a:gd name="connsiteX24" fmla="*/ 131681 w 175534"/>
                <a:gd name="connsiteY24" fmla="*/ 43851 h 219637"/>
                <a:gd name="connsiteX25" fmla="*/ 139032 w 175534"/>
                <a:gd name="connsiteY25" fmla="*/ 51202 h 219637"/>
                <a:gd name="connsiteX26" fmla="*/ 139032 w 175534"/>
                <a:gd name="connsiteY26" fmla="*/ 95180 h 219637"/>
                <a:gd name="connsiteX27" fmla="*/ 131681 w 175534"/>
                <a:gd name="connsiteY27" fmla="*/ 102531 h 219637"/>
                <a:gd name="connsiteX28" fmla="*/ 14575 w 175534"/>
                <a:gd name="connsiteY28" fmla="*/ 14575 h 219637"/>
                <a:gd name="connsiteX29" fmla="*/ 14575 w 175534"/>
                <a:gd name="connsiteY29" fmla="*/ 204936 h 219637"/>
                <a:gd name="connsiteX30" fmla="*/ 160957 w 175534"/>
                <a:gd name="connsiteY30" fmla="*/ 204936 h 219637"/>
                <a:gd name="connsiteX31" fmla="*/ 160957 w 175534"/>
                <a:gd name="connsiteY31" fmla="*/ 14575 h 219637"/>
                <a:gd name="connsiteX32" fmla="*/ 14575 w 175534"/>
                <a:gd name="connsiteY32" fmla="*/ 14575 h 219637"/>
                <a:gd name="connsiteX33" fmla="*/ 161084 w 175534"/>
                <a:gd name="connsiteY33" fmla="*/ 219637 h 219637"/>
                <a:gd name="connsiteX34" fmla="*/ 14575 w 175534"/>
                <a:gd name="connsiteY34" fmla="*/ 219637 h 219637"/>
                <a:gd name="connsiteX35" fmla="*/ 0 w 175534"/>
                <a:gd name="connsiteY35" fmla="*/ 205062 h 219637"/>
                <a:gd name="connsiteX36" fmla="*/ 0 w 175534"/>
                <a:gd name="connsiteY36" fmla="*/ 14575 h 219637"/>
                <a:gd name="connsiteX37" fmla="*/ 14575 w 175534"/>
                <a:gd name="connsiteY37" fmla="*/ 0 h 219637"/>
                <a:gd name="connsiteX38" fmla="*/ 160957 w 175534"/>
                <a:gd name="connsiteY38" fmla="*/ 0 h 219637"/>
                <a:gd name="connsiteX39" fmla="*/ 175532 w 175534"/>
                <a:gd name="connsiteY39" fmla="*/ 14575 h 219637"/>
                <a:gd name="connsiteX40" fmla="*/ 175532 w 175534"/>
                <a:gd name="connsiteY40" fmla="*/ 204936 h 219637"/>
                <a:gd name="connsiteX41" fmla="*/ 161084 w 175534"/>
                <a:gd name="connsiteY41" fmla="*/ 219637 h 21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5534" h="219637">
                  <a:moveTo>
                    <a:pt x="139032" y="168435"/>
                  </a:moveTo>
                  <a:cubicBezTo>
                    <a:pt x="139032" y="164379"/>
                    <a:pt x="135737" y="161084"/>
                    <a:pt x="131681" y="161084"/>
                  </a:cubicBezTo>
                  <a:lnTo>
                    <a:pt x="43851" y="161084"/>
                  </a:lnTo>
                  <a:cubicBezTo>
                    <a:pt x="39796" y="161084"/>
                    <a:pt x="36501" y="164379"/>
                    <a:pt x="36501" y="168435"/>
                  </a:cubicBezTo>
                  <a:cubicBezTo>
                    <a:pt x="36501" y="172491"/>
                    <a:pt x="39796" y="175786"/>
                    <a:pt x="43851" y="175786"/>
                  </a:cubicBezTo>
                  <a:lnTo>
                    <a:pt x="131681" y="175786"/>
                  </a:lnTo>
                  <a:cubicBezTo>
                    <a:pt x="135737" y="175659"/>
                    <a:pt x="139032" y="172364"/>
                    <a:pt x="139032" y="168435"/>
                  </a:cubicBezTo>
                  <a:moveTo>
                    <a:pt x="139032" y="131808"/>
                  </a:moveTo>
                  <a:cubicBezTo>
                    <a:pt x="139032" y="127752"/>
                    <a:pt x="135737" y="124457"/>
                    <a:pt x="131681" y="124457"/>
                  </a:cubicBezTo>
                  <a:lnTo>
                    <a:pt x="43851" y="124457"/>
                  </a:lnTo>
                  <a:cubicBezTo>
                    <a:pt x="39796" y="124457"/>
                    <a:pt x="36501" y="127752"/>
                    <a:pt x="36501" y="131808"/>
                  </a:cubicBezTo>
                  <a:cubicBezTo>
                    <a:pt x="36501" y="135863"/>
                    <a:pt x="39796" y="139159"/>
                    <a:pt x="43851" y="139159"/>
                  </a:cubicBezTo>
                  <a:lnTo>
                    <a:pt x="131681" y="139159"/>
                  </a:lnTo>
                  <a:cubicBezTo>
                    <a:pt x="135737" y="139032"/>
                    <a:pt x="139032" y="135863"/>
                    <a:pt x="139032" y="131808"/>
                  </a:cubicBezTo>
                  <a:moveTo>
                    <a:pt x="51202" y="87830"/>
                  </a:moveTo>
                  <a:lnTo>
                    <a:pt x="124457" y="87830"/>
                  </a:lnTo>
                  <a:lnTo>
                    <a:pt x="124457" y="58553"/>
                  </a:lnTo>
                  <a:lnTo>
                    <a:pt x="51202" y="58553"/>
                  </a:lnTo>
                  <a:lnTo>
                    <a:pt x="51202" y="87830"/>
                  </a:lnTo>
                  <a:close/>
                  <a:moveTo>
                    <a:pt x="131681" y="102531"/>
                  </a:moveTo>
                  <a:lnTo>
                    <a:pt x="43851" y="102531"/>
                  </a:lnTo>
                  <a:cubicBezTo>
                    <a:pt x="39796" y="102531"/>
                    <a:pt x="36501" y="99236"/>
                    <a:pt x="36501" y="95180"/>
                  </a:cubicBezTo>
                  <a:lnTo>
                    <a:pt x="36501" y="51202"/>
                  </a:lnTo>
                  <a:cubicBezTo>
                    <a:pt x="36501" y="47147"/>
                    <a:pt x="39796" y="43851"/>
                    <a:pt x="43851" y="43851"/>
                  </a:cubicBezTo>
                  <a:lnTo>
                    <a:pt x="131681" y="43851"/>
                  </a:lnTo>
                  <a:cubicBezTo>
                    <a:pt x="135737" y="43851"/>
                    <a:pt x="139032" y="47147"/>
                    <a:pt x="139032" y="51202"/>
                  </a:cubicBezTo>
                  <a:lnTo>
                    <a:pt x="139032" y="95180"/>
                  </a:lnTo>
                  <a:cubicBezTo>
                    <a:pt x="139032" y="99236"/>
                    <a:pt x="135737" y="102531"/>
                    <a:pt x="131681" y="102531"/>
                  </a:cubicBezTo>
                  <a:moveTo>
                    <a:pt x="14575" y="14575"/>
                  </a:moveTo>
                  <a:lnTo>
                    <a:pt x="14575" y="204936"/>
                  </a:lnTo>
                  <a:lnTo>
                    <a:pt x="160957" y="204936"/>
                  </a:lnTo>
                  <a:lnTo>
                    <a:pt x="160957" y="14575"/>
                  </a:lnTo>
                  <a:lnTo>
                    <a:pt x="14575" y="14575"/>
                  </a:lnTo>
                  <a:close/>
                  <a:moveTo>
                    <a:pt x="161084" y="219637"/>
                  </a:moveTo>
                  <a:lnTo>
                    <a:pt x="14575" y="219637"/>
                  </a:lnTo>
                  <a:cubicBezTo>
                    <a:pt x="6464" y="219637"/>
                    <a:pt x="0" y="213047"/>
                    <a:pt x="0" y="205062"/>
                  </a:cubicBezTo>
                  <a:lnTo>
                    <a:pt x="0" y="14575"/>
                  </a:lnTo>
                  <a:cubicBezTo>
                    <a:pt x="0" y="6464"/>
                    <a:pt x="6590" y="0"/>
                    <a:pt x="14575" y="0"/>
                  </a:cubicBezTo>
                  <a:lnTo>
                    <a:pt x="160957" y="0"/>
                  </a:lnTo>
                  <a:cubicBezTo>
                    <a:pt x="169069" y="0"/>
                    <a:pt x="175532" y="6590"/>
                    <a:pt x="175532" y="14575"/>
                  </a:cubicBezTo>
                  <a:lnTo>
                    <a:pt x="175532" y="204936"/>
                  </a:lnTo>
                  <a:cubicBezTo>
                    <a:pt x="175659" y="213047"/>
                    <a:pt x="169069" y="219637"/>
                    <a:pt x="161084" y="219637"/>
                  </a:cubicBezTo>
                </a:path>
              </a:pathLst>
            </a:custGeom>
            <a:solidFill>
              <a:srgbClr val="4D4D4F"/>
            </a:solidFill>
            <a:ln w="1265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03C7F5-7E0F-4C30-88AB-34AD68643A87}"/>
                </a:ext>
              </a:extLst>
            </p:cNvPr>
            <p:cNvSpPr/>
            <p:nvPr/>
          </p:nvSpPr>
          <p:spPr>
            <a:xfrm>
              <a:off x="5112836" y="4820714"/>
              <a:ext cx="228128" cy="228255"/>
            </a:xfrm>
            <a:custGeom>
              <a:avLst/>
              <a:gdLst>
                <a:gd name="connsiteX0" fmla="*/ 58680 w 228128"/>
                <a:gd name="connsiteY0" fmla="*/ 134723 h 228255"/>
                <a:gd name="connsiteX1" fmla="*/ 167421 w 228128"/>
                <a:gd name="connsiteY1" fmla="*/ 25981 h 228255"/>
                <a:gd name="connsiteX2" fmla="*/ 167421 w 228128"/>
                <a:gd name="connsiteY2" fmla="*/ 38021 h 228255"/>
                <a:gd name="connsiteX3" fmla="*/ 175025 w 228128"/>
                <a:gd name="connsiteY3" fmla="*/ 45626 h 228255"/>
                <a:gd name="connsiteX4" fmla="*/ 182630 w 228128"/>
                <a:gd name="connsiteY4" fmla="*/ 38021 h 228255"/>
                <a:gd name="connsiteX5" fmla="*/ 182630 w 228128"/>
                <a:gd name="connsiteY5" fmla="*/ 7604 h 228255"/>
                <a:gd name="connsiteX6" fmla="*/ 175025 w 228128"/>
                <a:gd name="connsiteY6" fmla="*/ 0 h 228255"/>
                <a:gd name="connsiteX7" fmla="*/ 144608 w 228128"/>
                <a:gd name="connsiteY7" fmla="*/ 0 h 228255"/>
                <a:gd name="connsiteX8" fmla="*/ 137004 w 228128"/>
                <a:gd name="connsiteY8" fmla="*/ 7604 h 228255"/>
                <a:gd name="connsiteX9" fmla="*/ 144608 w 228128"/>
                <a:gd name="connsiteY9" fmla="*/ 15209 h 228255"/>
                <a:gd name="connsiteX10" fmla="*/ 156648 w 228128"/>
                <a:gd name="connsiteY10" fmla="*/ 15209 h 228255"/>
                <a:gd name="connsiteX11" fmla="*/ 47907 w 228128"/>
                <a:gd name="connsiteY11" fmla="*/ 123950 h 228255"/>
                <a:gd name="connsiteX12" fmla="*/ 47907 w 228128"/>
                <a:gd name="connsiteY12" fmla="*/ 134723 h 228255"/>
                <a:gd name="connsiteX13" fmla="*/ 58680 w 228128"/>
                <a:gd name="connsiteY13" fmla="*/ 134723 h 228255"/>
                <a:gd name="connsiteX14" fmla="*/ 167294 w 228128"/>
                <a:gd name="connsiteY14" fmla="*/ 76170 h 228255"/>
                <a:gd name="connsiteX15" fmla="*/ 182503 w 228128"/>
                <a:gd name="connsiteY15" fmla="*/ 76170 h 228255"/>
                <a:gd name="connsiteX16" fmla="*/ 182503 w 228128"/>
                <a:gd name="connsiteY16" fmla="*/ 213047 h 228255"/>
                <a:gd name="connsiteX17" fmla="*/ 167294 w 228128"/>
                <a:gd name="connsiteY17" fmla="*/ 213047 h 228255"/>
                <a:gd name="connsiteX18" fmla="*/ 167294 w 228128"/>
                <a:gd name="connsiteY18" fmla="*/ 76170 h 228255"/>
                <a:gd name="connsiteX19" fmla="*/ 106460 w 228128"/>
                <a:gd name="connsiteY19" fmla="*/ 137004 h 228255"/>
                <a:gd name="connsiteX20" fmla="*/ 121669 w 228128"/>
                <a:gd name="connsiteY20" fmla="*/ 137004 h 228255"/>
                <a:gd name="connsiteX21" fmla="*/ 121669 w 228128"/>
                <a:gd name="connsiteY21" fmla="*/ 213047 h 228255"/>
                <a:gd name="connsiteX22" fmla="*/ 106460 w 228128"/>
                <a:gd name="connsiteY22" fmla="*/ 213047 h 228255"/>
                <a:gd name="connsiteX23" fmla="*/ 106460 w 228128"/>
                <a:gd name="connsiteY23" fmla="*/ 137004 h 228255"/>
                <a:gd name="connsiteX24" fmla="*/ 45626 w 228128"/>
                <a:gd name="connsiteY24" fmla="*/ 167421 h 228255"/>
                <a:gd name="connsiteX25" fmla="*/ 60834 w 228128"/>
                <a:gd name="connsiteY25" fmla="*/ 167421 h 228255"/>
                <a:gd name="connsiteX26" fmla="*/ 60834 w 228128"/>
                <a:gd name="connsiteY26" fmla="*/ 213047 h 228255"/>
                <a:gd name="connsiteX27" fmla="*/ 45626 w 228128"/>
                <a:gd name="connsiteY27" fmla="*/ 213047 h 228255"/>
                <a:gd name="connsiteX28" fmla="*/ 45626 w 228128"/>
                <a:gd name="connsiteY28" fmla="*/ 167421 h 228255"/>
                <a:gd name="connsiteX29" fmla="*/ 220524 w 228128"/>
                <a:gd name="connsiteY29" fmla="*/ 213047 h 228255"/>
                <a:gd name="connsiteX30" fmla="*/ 197712 w 228128"/>
                <a:gd name="connsiteY30" fmla="*/ 213047 h 228255"/>
                <a:gd name="connsiteX31" fmla="*/ 197712 w 228128"/>
                <a:gd name="connsiteY31" fmla="*/ 68565 h 228255"/>
                <a:gd name="connsiteX32" fmla="*/ 190107 w 228128"/>
                <a:gd name="connsiteY32" fmla="*/ 60961 h 228255"/>
                <a:gd name="connsiteX33" fmla="*/ 159690 w 228128"/>
                <a:gd name="connsiteY33" fmla="*/ 60961 h 228255"/>
                <a:gd name="connsiteX34" fmla="*/ 152086 w 228128"/>
                <a:gd name="connsiteY34" fmla="*/ 68565 h 228255"/>
                <a:gd name="connsiteX35" fmla="*/ 152086 w 228128"/>
                <a:gd name="connsiteY35" fmla="*/ 213047 h 228255"/>
                <a:gd name="connsiteX36" fmla="*/ 136877 w 228128"/>
                <a:gd name="connsiteY36" fmla="*/ 213047 h 228255"/>
                <a:gd name="connsiteX37" fmla="*/ 136877 w 228128"/>
                <a:gd name="connsiteY37" fmla="*/ 129400 h 228255"/>
                <a:gd name="connsiteX38" fmla="*/ 129273 w 228128"/>
                <a:gd name="connsiteY38" fmla="*/ 121795 h 228255"/>
                <a:gd name="connsiteX39" fmla="*/ 98856 w 228128"/>
                <a:gd name="connsiteY39" fmla="*/ 121795 h 228255"/>
                <a:gd name="connsiteX40" fmla="*/ 91251 w 228128"/>
                <a:gd name="connsiteY40" fmla="*/ 129400 h 228255"/>
                <a:gd name="connsiteX41" fmla="*/ 91251 w 228128"/>
                <a:gd name="connsiteY41" fmla="*/ 213047 h 228255"/>
                <a:gd name="connsiteX42" fmla="*/ 76043 w 228128"/>
                <a:gd name="connsiteY42" fmla="*/ 213047 h 228255"/>
                <a:gd name="connsiteX43" fmla="*/ 76043 w 228128"/>
                <a:gd name="connsiteY43" fmla="*/ 159817 h 228255"/>
                <a:gd name="connsiteX44" fmla="*/ 68439 w 228128"/>
                <a:gd name="connsiteY44" fmla="*/ 152212 h 228255"/>
                <a:gd name="connsiteX45" fmla="*/ 38021 w 228128"/>
                <a:gd name="connsiteY45" fmla="*/ 152212 h 228255"/>
                <a:gd name="connsiteX46" fmla="*/ 30417 w 228128"/>
                <a:gd name="connsiteY46" fmla="*/ 159817 h 228255"/>
                <a:gd name="connsiteX47" fmla="*/ 30417 w 228128"/>
                <a:gd name="connsiteY47" fmla="*/ 213047 h 228255"/>
                <a:gd name="connsiteX48" fmla="*/ 15209 w 228128"/>
                <a:gd name="connsiteY48" fmla="*/ 213047 h 228255"/>
                <a:gd name="connsiteX49" fmla="*/ 15209 w 228128"/>
                <a:gd name="connsiteY49" fmla="*/ 7731 h 228255"/>
                <a:gd name="connsiteX50" fmla="*/ 7604 w 228128"/>
                <a:gd name="connsiteY50" fmla="*/ 127 h 228255"/>
                <a:gd name="connsiteX51" fmla="*/ 0 w 228128"/>
                <a:gd name="connsiteY51" fmla="*/ 7731 h 228255"/>
                <a:gd name="connsiteX52" fmla="*/ 0 w 228128"/>
                <a:gd name="connsiteY52" fmla="*/ 220651 h 228255"/>
                <a:gd name="connsiteX53" fmla="*/ 7604 w 228128"/>
                <a:gd name="connsiteY53" fmla="*/ 228255 h 228255"/>
                <a:gd name="connsiteX54" fmla="*/ 220524 w 228128"/>
                <a:gd name="connsiteY54" fmla="*/ 228255 h 228255"/>
                <a:gd name="connsiteX55" fmla="*/ 228129 w 228128"/>
                <a:gd name="connsiteY55" fmla="*/ 220651 h 228255"/>
                <a:gd name="connsiteX56" fmla="*/ 220524 w 228128"/>
                <a:gd name="connsiteY56" fmla="*/ 213047 h 22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28128" h="228255">
                  <a:moveTo>
                    <a:pt x="58680" y="134723"/>
                  </a:moveTo>
                  <a:lnTo>
                    <a:pt x="167421" y="25981"/>
                  </a:lnTo>
                  <a:lnTo>
                    <a:pt x="167421" y="38021"/>
                  </a:lnTo>
                  <a:cubicBezTo>
                    <a:pt x="167421" y="42204"/>
                    <a:pt x="170843" y="45626"/>
                    <a:pt x="175025" y="45626"/>
                  </a:cubicBezTo>
                  <a:cubicBezTo>
                    <a:pt x="179208" y="45626"/>
                    <a:pt x="182630" y="42204"/>
                    <a:pt x="182630" y="38021"/>
                  </a:cubicBezTo>
                  <a:lnTo>
                    <a:pt x="182630" y="7604"/>
                  </a:lnTo>
                  <a:cubicBezTo>
                    <a:pt x="182630" y="3422"/>
                    <a:pt x="179208" y="0"/>
                    <a:pt x="175025" y="0"/>
                  </a:cubicBezTo>
                  <a:lnTo>
                    <a:pt x="144608" y="0"/>
                  </a:lnTo>
                  <a:cubicBezTo>
                    <a:pt x="140426" y="0"/>
                    <a:pt x="137004" y="3422"/>
                    <a:pt x="137004" y="7604"/>
                  </a:cubicBezTo>
                  <a:cubicBezTo>
                    <a:pt x="137004" y="11787"/>
                    <a:pt x="140426" y="15209"/>
                    <a:pt x="144608" y="15209"/>
                  </a:cubicBezTo>
                  <a:lnTo>
                    <a:pt x="156648" y="15209"/>
                  </a:lnTo>
                  <a:lnTo>
                    <a:pt x="47907" y="123950"/>
                  </a:lnTo>
                  <a:cubicBezTo>
                    <a:pt x="44865" y="126865"/>
                    <a:pt x="44865" y="131681"/>
                    <a:pt x="47907" y="134723"/>
                  </a:cubicBezTo>
                  <a:cubicBezTo>
                    <a:pt x="50822" y="137764"/>
                    <a:pt x="55638" y="137764"/>
                    <a:pt x="58680" y="134723"/>
                  </a:cubicBezTo>
                  <a:moveTo>
                    <a:pt x="167294" y="76170"/>
                  </a:moveTo>
                  <a:lnTo>
                    <a:pt x="182503" y="76170"/>
                  </a:lnTo>
                  <a:lnTo>
                    <a:pt x="182503" y="213047"/>
                  </a:lnTo>
                  <a:lnTo>
                    <a:pt x="167294" y="213047"/>
                  </a:lnTo>
                  <a:lnTo>
                    <a:pt x="167294" y="76170"/>
                  </a:lnTo>
                  <a:close/>
                  <a:moveTo>
                    <a:pt x="106460" y="137004"/>
                  </a:moveTo>
                  <a:lnTo>
                    <a:pt x="121669" y="137004"/>
                  </a:lnTo>
                  <a:lnTo>
                    <a:pt x="121669" y="213047"/>
                  </a:lnTo>
                  <a:lnTo>
                    <a:pt x="106460" y="213047"/>
                  </a:lnTo>
                  <a:lnTo>
                    <a:pt x="106460" y="137004"/>
                  </a:lnTo>
                  <a:close/>
                  <a:moveTo>
                    <a:pt x="45626" y="167421"/>
                  </a:moveTo>
                  <a:lnTo>
                    <a:pt x="60834" y="167421"/>
                  </a:lnTo>
                  <a:lnTo>
                    <a:pt x="60834" y="213047"/>
                  </a:lnTo>
                  <a:lnTo>
                    <a:pt x="45626" y="213047"/>
                  </a:lnTo>
                  <a:lnTo>
                    <a:pt x="45626" y="167421"/>
                  </a:lnTo>
                  <a:close/>
                  <a:moveTo>
                    <a:pt x="220524" y="213047"/>
                  </a:moveTo>
                  <a:lnTo>
                    <a:pt x="197712" y="213047"/>
                  </a:lnTo>
                  <a:lnTo>
                    <a:pt x="197712" y="68565"/>
                  </a:lnTo>
                  <a:cubicBezTo>
                    <a:pt x="197712" y="64383"/>
                    <a:pt x="194290" y="60961"/>
                    <a:pt x="190107" y="60961"/>
                  </a:cubicBezTo>
                  <a:lnTo>
                    <a:pt x="159690" y="60961"/>
                  </a:lnTo>
                  <a:cubicBezTo>
                    <a:pt x="155508" y="60961"/>
                    <a:pt x="152086" y="64383"/>
                    <a:pt x="152086" y="68565"/>
                  </a:cubicBezTo>
                  <a:lnTo>
                    <a:pt x="152086" y="213047"/>
                  </a:lnTo>
                  <a:lnTo>
                    <a:pt x="136877" y="213047"/>
                  </a:lnTo>
                  <a:lnTo>
                    <a:pt x="136877" y="129400"/>
                  </a:lnTo>
                  <a:cubicBezTo>
                    <a:pt x="136877" y="125217"/>
                    <a:pt x="133455" y="121795"/>
                    <a:pt x="129273" y="121795"/>
                  </a:cubicBezTo>
                  <a:lnTo>
                    <a:pt x="98856" y="121795"/>
                  </a:lnTo>
                  <a:cubicBezTo>
                    <a:pt x="94673" y="121795"/>
                    <a:pt x="91251" y="125217"/>
                    <a:pt x="91251" y="129400"/>
                  </a:cubicBezTo>
                  <a:lnTo>
                    <a:pt x="91251" y="213047"/>
                  </a:lnTo>
                  <a:lnTo>
                    <a:pt x="76043" y="213047"/>
                  </a:lnTo>
                  <a:lnTo>
                    <a:pt x="76043" y="159817"/>
                  </a:lnTo>
                  <a:cubicBezTo>
                    <a:pt x="76043" y="155634"/>
                    <a:pt x="72621" y="152212"/>
                    <a:pt x="68439" y="152212"/>
                  </a:cubicBezTo>
                  <a:lnTo>
                    <a:pt x="38021" y="152212"/>
                  </a:lnTo>
                  <a:cubicBezTo>
                    <a:pt x="33839" y="152212"/>
                    <a:pt x="30417" y="155634"/>
                    <a:pt x="30417" y="159817"/>
                  </a:cubicBezTo>
                  <a:lnTo>
                    <a:pt x="30417" y="213047"/>
                  </a:lnTo>
                  <a:lnTo>
                    <a:pt x="15209" y="213047"/>
                  </a:lnTo>
                  <a:lnTo>
                    <a:pt x="15209" y="7731"/>
                  </a:lnTo>
                  <a:cubicBezTo>
                    <a:pt x="15209" y="3549"/>
                    <a:pt x="11787" y="127"/>
                    <a:pt x="7604" y="127"/>
                  </a:cubicBezTo>
                  <a:cubicBezTo>
                    <a:pt x="3422" y="127"/>
                    <a:pt x="0" y="3549"/>
                    <a:pt x="0" y="7731"/>
                  </a:cubicBezTo>
                  <a:lnTo>
                    <a:pt x="0" y="220651"/>
                  </a:lnTo>
                  <a:cubicBezTo>
                    <a:pt x="0" y="224834"/>
                    <a:pt x="3422" y="228255"/>
                    <a:pt x="7604" y="228255"/>
                  </a:cubicBezTo>
                  <a:lnTo>
                    <a:pt x="220524" y="228255"/>
                  </a:lnTo>
                  <a:cubicBezTo>
                    <a:pt x="224707" y="228255"/>
                    <a:pt x="228129" y="224834"/>
                    <a:pt x="228129" y="220651"/>
                  </a:cubicBezTo>
                  <a:cubicBezTo>
                    <a:pt x="228129" y="216469"/>
                    <a:pt x="224833" y="213047"/>
                    <a:pt x="220524" y="213047"/>
                  </a:cubicBezTo>
                </a:path>
              </a:pathLst>
            </a:custGeom>
            <a:solidFill>
              <a:srgbClr val="4D4D4F"/>
            </a:solidFill>
            <a:ln w="1265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E05C56C-54F7-410A-AFB6-E875C6264D78}"/>
                </a:ext>
              </a:extLst>
            </p:cNvPr>
            <p:cNvSpPr/>
            <p:nvPr/>
          </p:nvSpPr>
          <p:spPr>
            <a:xfrm>
              <a:off x="5789238" y="5108409"/>
              <a:ext cx="228255" cy="228128"/>
            </a:xfrm>
            <a:custGeom>
              <a:avLst/>
              <a:gdLst>
                <a:gd name="connsiteX0" fmla="*/ 182503 w 228255"/>
                <a:gd name="connsiteY0" fmla="*/ 212793 h 228128"/>
                <a:gd name="connsiteX1" fmla="*/ 167294 w 228255"/>
                <a:gd name="connsiteY1" fmla="*/ 197585 h 228128"/>
                <a:gd name="connsiteX2" fmla="*/ 182503 w 228255"/>
                <a:gd name="connsiteY2" fmla="*/ 182376 h 228128"/>
                <a:gd name="connsiteX3" fmla="*/ 197711 w 228255"/>
                <a:gd name="connsiteY3" fmla="*/ 197585 h 228128"/>
                <a:gd name="connsiteX4" fmla="*/ 182503 w 228255"/>
                <a:gd name="connsiteY4" fmla="*/ 212793 h 228128"/>
                <a:gd name="connsiteX5" fmla="*/ 76043 w 228255"/>
                <a:gd name="connsiteY5" fmla="*/ 212793 h 228128"/>
                <a:gd name="connsiteX6" fmla="*/ 60834 w 228255"/>
                <a:gd name="connsiteY6" fmla="*/ 197585 h 228128"/>
                <a:gd name="connsiteX7" fmla="*/ 76043 w 228255"/>
                <a:gd name="connsiteY7" fmla="*/ 182376 h 228128"/>
                <a:gd name="connsiteX8" fmla="*/ 91251 w 228255"/>
                <a:gd name="connsiteY8" fmla="*/ 197585 h 228128"/>
                <a:gd name="connsiteX9" fmla="*/ 76043 w 228255"/>
                <a:gd name="connsiteY9" fmla="*/ 212793 h 228128"/>
                <a:gd name="connsiteX10" fmla="*/ 196444 w 228255"/>
                <a:gd name="connsiteY10" fmla="*/ 45499 h 228128"/>
                <a:gd name="connsiteX11" fmla="*/ 183390 w 228255"/>
                <a:gd name="connsiteY11" fmla="*/ 136751 h 228128"/>
                <a:gd name="connsiteX12" fmla="*/ 59694 w 228255"/>
                <a:gd name="connsiteY12" fmla="*/ 136751 h 228128"/>
                <a:gd name="connsiteX13" fmla="*/ 46640 w 228255"/>
                <a:gd name="connsiteY13" fmla="*/ 45499 h 228128"/>
                <a:gd name="connsiteX14" fmla="*/ 196444 w 228255"/>
                <a:gd name="connsiteY14" fmla="*/ 45499 h 228128"/>
                <a:gd name="connsiteX15" fmla="*/ 220524 w 228255"/>
                <a:gd name="connsiteY15" fmla="*/ 167168 h 228128"/>
                <a:gd name="connsiteX16" fmla="*/ 38021 w 228255"/>
                <a:gd name="connsiteY16" fmla="*/ 167168 h 228128"/>
                <a:gd name="connsiteX17" fmla="*/ 30417 w 228255"/>
                <a:gd name="connsiteY17" fmla="*/ 159563 h 228128"/>
                <a:gd name="connsiteX18" fmla="*/ 38021 w 228255"/>
                <a:gd name="connsiteY18" fmla="*/ 151959 h 228128"/>
                <a:gd name="connsiteX19" fmla="*/ 53230 w 228255"/>
                <a:gd name="connsiteY19" fmla="*/ 151959 h 228128"/>
                <a:gd name="connsiteX20" fmla="*/ 190107 w 228255"/>
                <a:gd name="connsiteY20" fmla="*/ 151959 h 228128"/>
                <a:gd name="connsiteX21" fmla="*/ 197585 w 228255"/>
                <a:gd name="connsiteY21" fmla="*/ 145496 h 228128"/>
                <a:gd name="connsiteX22" fmla="*/ 212793 w 228255"/>
                <a:gd name="connsiteY22" fmla="*/ 39035 h 228128"/>
                <a:gd name="connsiteX23" fmla="*/ 205316 w 228255"/>
                <a:gd name="connsiteY23" fmla="*/ 30417 h 228128"/>
                <a:gd name="connsiteX24" fmla="*/ 43978 w 228255"/>
                <a:gd name="connsiteY24" fmla="*/ 30417 h 228128"/>
                <a:gd name="connsiteX25" fmla="*/ 37768 w 228255"/>
                <a:gd name="connsiteY25" fmla="*/ 5703 h 228128"/>
                <a:gd name="connsiteX26" fmla="*/ 30417 w 228255"/>
                <a:gd name="connsiteY26" fmla="*/ 0 h 228128"/>
                <a:gd name="connsiteX27" fmla="*/ 7604 w 228255"/>
                <a:gd name="connsiteY27" fmla="*/ 0 h 228128"/>
                <a:gd name="connsiteX28" fmla="*/ 0 w 228255"/>
                <a:gd name="connsiteY28" fmla="*/ 7604 h 228128"/>
                <a:gd name="connsiteX29" fmla="*/ 7604 w 228255"/>
                <a:gd name="connsiteY29" fmla="*/ 15209 h 228128"/>
                <a:gd name="connsiteX30" fmla="*/ 24460 w 228255"/>
                <a:gd name="connsiteY30" fmla="*/ 15209 h 228128"/>
                <a:gd name="connsiteX31" fmla="*/ 44485 w 228255"/>
                <a:gd name="connsiteY31" fmla="*/ 136877 h 228128"/>
                <a:gd name="connsiteX32" fmla="*/ 38021 w 228255"/>
                <a:gd name="connsiteY32" fmla="*/ 136877 h 228128"/>
                <a:gd name="connsiteX33" fmla="*/ 15209 w 228255"/>
                <a:gd name="connsiteY33" fmla="*/ 159690 h 228128"/>
                <a:gd name="connsiteX34" fmla="*/ 38021 w 228255"/>
                <a:gd name="connsiteY34" fmla="*/ 182503 h 228128"/>
                <a:gd name="connsiteX35" fmla="*/ 49808 w 228255"/>
                <a:gd name="connsiteY35" fmla="*/ 182503 h 228128"/>
                <a:gd name="connsiteX36" fmla="*/ 45626 w 228255"/>
                <a:gd name="connsiteY36" fmla="*/ 197712 h 228128"/>
                <a:gd name="connsiteX37" fmla="*/ 76043 w 228255"/>
                <a:gd name="connsiteY37" fmla="*/ 228129 h 228128"/>
                <a:gd name="connsiteX38" fmla="*/ 106460 w 228255"/>
                <a:gd name="connsiteY38" fmla="*/ 197712 h 228128"/>
                <a:gd name="connsiteX39" fmla="*/ 102278 w 228255"/>
                <a:gd name="connsiteY39" fmla="*/ 182503 h 228128"/>
                <a:gd name="connsiteX40" fmla="*/ 156395 w 228255"/>
                <a:gd name="connsiteY40" fmla="*/ 182503 h 228128"/>
                <a:gd name="connsiteX41" fmla="*/ 152213 w 228255"/>
                <a:gd name="connsiteY41" fmla="*/ 197712 h 228128"/>
                <a:gd name="connsiteX42" fmla="*/ 182630 w 228255"/>
                <a:gd name="connsiteY42" fmla="*/ 228129 h 228128"/>
                <a:gd name="connsiteX43" fmla="*/ 213047 w 228255"/>
                <a:gd name="connsiteY43" fmla="*/ 197712 h 228128"/>
                <a:gd name="connsiteX44" fmla="*/ 208864 w 228255"/>
                <a:gd name="connsiteY44" fmla="*/ 182503 h 228128"/>
                <a:gd name="connsiteX45" fmla="*/ 220651 w 228255"/>
                <a:gd name="connsiteY45" fmla="*/ 182503 h 228128"/>
                <a:gd name="connsiteX46" fmla="*/ 228255 w 228255"/>
                <a:gd name="connsiteY46" fmla="*/ 174899 h 228128"/>
                <a:gd name="connsiteX47" fmla="*/ 220524 w 228255"/>
                <a:gd name="connsiteY47" fmla="*/ 167168 h 22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8255" h="228128">
                  <a:moveTo>
                    <a:pt x="182503" y="212793"/>
                  </a:moveTo>
                  <a:cubicBezTo>
                    <a:pt x="174138" y="212793"/>
                    <a:pt x="167294" y="205949"/>
                    <a:pt x="167294" y="197585"/>
                  </a:cubicBezTo>
                  <a:cubicBezTo>
                    <a:pt x="167294" y="189220"/>
                    <a:pt x="174138" y="182376"/>
                    <a:pt x="182503" y="182376"/>
                  </a:cubicBezTo>
                  <a:cubicBezTo>
                    <a:pt x="190868" y="182376"/>
                    <a:pt x="197711" y="189220"/>
                    <a:pt x="197711" y="197585"/>
                  </a:cubicBezTo>
                  <a:cubicBezTo>
                    <a:pt x="197711" y="205949"/>
                    <a:pt x="190868" y="212793"/>
                    <a:pt x="182503" y="212793"/>
                  </a:cubicBezTo>
                  <a:moveTo>
                    <a:pt x="76043" y="212793"/>
                  </a:moveTo>
                  <a:cubicBezTo>
                    <a:pt x="67678" y="212793"/>
                    <a:pt x="60834" y="205949"/>
                    <a:pt x="60834" y="197585"/>
                  </a:cubicBezTo>
                  <a:cubicBezTo>
                    <a:pt x="60834" y="189220"/>
                    <a:pt x="67678" y="182376"/>
                    <a:pt x="76043" y="182376"/>
                  </a:cubicBezTo>
                  <a:cubicBezTo>
                    <a:pt x="84408" y="182376"/>
                    <a:pt x="91251" y="189220"/>
                    <a:pt x="91251" y="197585"/>
                  </a:cubicBezTo>
                  <a:cubicBezTo>
                    <a:pt x="91251" y="205949"/>
                    <a:pt x="84408" y="212793"/>
                    <a:pt x="76043" y="212793"/>
                  </a:cubicBezTo>
                  <a:moveTo>
                    <a:pt x="196444" y="45499"/>
                  </a:moveTo>
                  <a:lnTo>
                    <a:pt x="183390" y="136751"/>
                  </a:lnTo>
                  <a:lnTo>
                    <a:pt x="59694" y="136751"/>
                  </a:lnTo>
                  <a:lnTo>
                    <a:pt x="46640" y="45499"/>
                  </a:lnTo>
                  <a:lnTo>
                    <a:pt x="196444" y="45499"/>
                  </a:lnTo>
                  <a:close/>
                  <a:moveTo>
                    <a:pt x="220524" y="167168"/>
                  </a:moveTo>
                  <a:lnTo>
                    <a:pt x="38021" y="167168"/>
                  </a:lnTo>
                  <a:cubicBezTo>
                    <a:pt x="33839" y="167168"/>
                    <a:pt x="30417" y="163746"/>
                    <a:pt x="30417" y="159563"/>
                  </a:cubicBezTo>
                  <a:cubicBezTo>
                    <a:pt x="30417" y="155381"/>
                    <a:pt x="33839" y="151959"/>
                    <a:pt x="38021" y="151959"/>
                  </a:cubicBezTo>
                  <a:lnTo>
                    <a:pt x="53230" y="151959"/>
                  </a:lnTo>
                  <a:lnTo>
                    <a:pt x="190107" y="151959"/>
                  </a:lnTo>
                  <a:cubicBezTo>
                    <a:pt x="193909" y="151959"/>
                    <a:pt x="197078" y="149171"/>
                    <a:pt x="197585" y="145496"/>
                  </a:cubicBezTo>
                  <a:lnTo>
                    <a:pt x="212793" y="39035"/>
                  </a:lnTo>
                  <a:cubicBezTo>
                    <a:pt x="213427" y="34473"/>
                    <a:pt x="209878" y="30417"/>
                    <a:pt x="205316" y="30417"/>
                  </a:cubicBezTo>
                  <a:lnTo>
                    <a:pt x="43978" y="30417"/>
                  </a:lnTo>
                  <a:lnTo>
                    <a:pt x="37768" y="5703"/>
                  </a:lnTo>
                  <a:cubicBezTo>
                    <a:pt x="36881" y="2281"/>
                    <a:pt x="33839" y="0"/>
                    <a:pt x="30417" y="0"/>
                  </a:cubicBezTo>
                  <a:lnTo>
                    <a:pt x="7604" y="0"/>
                  </a:lnTo>
                  <a:cubicBezTo>
                    <a:pt x="3422" y="0"/>
                    <a:pt x="0" y="3422"/>
                    <a:pt x="0" y="7604"/>
                  </a:cubicBezTo>
                  <a:cubicBezTo>
                    <a:pt x="0" y="11787"/>
                    <a:pt x="3422" y="15209"/>
                    <a:pt x="7604" y="15209"/>
                  </a:cubicBezTo>
                  <a:lnTo>
                    <a:pt x="24460" y="15209"/>
                  </a:lnTo>
                  <a:cubicBezTo>
                    <a:pt x="32191" y="46260"/>
                    <a:pt x="28136" y="22559"/>
                    <a:pt x="44485" y="136877"/>
                  </a:cubicBezTo>
                  <a:lnTo>
                    <a:pt x="38021" y="136877"/>
                  </a:lnTo>
                  <a:cubicBezTo>
                    <a:pt x="25474" y="136877"/>
                    <a:pt x="15209" y="147143"/>
                    <a:pt x="15209" y="159690"/>
                  </a:cubicBezTo>
                  <a:cubicBezTo>
                    <a:pt x="15209" y="172237"/>
                    <a:pt x="25474" y="182503"/>
                    <a:pt x="38021" y="182503"/>
                  </a:cubicBezTo>
                  <a:lnTo>
                    <a:pt x="49808" y="182503"/>
                  </a:lnTo>
                  <a:cubicBezTo>
                    <a:pt x="47147" y="186939"/>
                    <a:pt x="45626" y="192135"/>
                    <a:pt x="45626" y="197712"/>
                  </a:cubicBezTo>
                  <a:cubicBezTo>
                    <a:pt x="45626" y="214441"/>
                    <a:pt x="59313" y="228129"/>
                    <a:pt x="76043" y="228129"/>
                  </a:cubicBezTo>
                  <a:cubicBezTo>
                    <a:pt x="92772" y="228129"/>
                    <a:pt x="106460" y="214441"/>
                    <a:pt x="106460" y="197712"/>
                  </a:cubicBezTo>
                  <a:cubicBezTo>
                    <a:pt x="106460" y="192135"/>
                    <a:pt x="104812" y="186939"/>
                    <a:pt x="102278" y="182503"/>
                  </a:cubicBezTo>
                  <a:lnTo>
                    <a:pt x="156395" y="182503"/>
                  </a:lnTo>
                  <a:cubicBezTo>
                    <a:pt x="153733" y="186939"/>
                    <a:pt x="152213" y="192135"/>
                    <a:pt x="152213" y="197712"/>
                  </a:cubicBezTo>
                  <a:cubicBezTo>
                    <a:pt x="152213" y="214441"/>
                    <a:pt x="165900" y="228129"/>
                    <a:pt x="182630" y="228129"/>
                  </a:cubicBezTo>
                  <a:cubicBezTo>
                    <a:pt x="199359" y="228129"/>
                    <a:pt x="213047" y="214441"/>
                    <a:pt x="213047" y="197712"/>
                  </a:cubicBezTo>
                  <a:cubicBezTo>
                    <a:pt x="213047" y="192135"/>
                    <a:pt x="211399" y="186939"/>
                    <a:pt x="208864" y="182503"/>
                  </a:cubicBezTo>
                  <a:lnTo>
                    <a:pt x="220651" y="182503"/>
                  </a:lnTo>
                  <a:cubicBezTo>
                    <a:pt x="224833" y="182503"/>
                    <a:pt x="228255" y="179081"/>
                    <a:pt x="228255" y="174899"/>
                  </a:cubicBezTo>
                  <a:cubicBezTo>
                    <a:pt x="228129" y="170590"/>
                    <a:pt x="224707" y="167168"/>
                    <a:pt x="220524" y="167168"/>
                  </a:cubicBezTo>
                </a:path>
              </a:pathLst>
            </a:custGeom>
            <a:solidFill>
              <a:srgbClr val="4D4D4F"/>
            </a:solidFill>
            <a:ln w="1265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1AC20A3-89DF-466B-BE44-0B941E96EDC6}"/>
                </a:ext>
              </a:extLst>
            </p:cNvPr>
            <p:cNvSpPr/>
            <p:nvPr/>
          </p:nvSpPr>
          <p:spPr>
            <a:xfrm>
              <a:off x="6470835" y="4843653"/>
              <a:ext cx="228128" cy="182503"/>
            </a:xfrm>
            <a:custGeom>
              <a:avLst/>
              <a:gdLst>
                <a:gd name="connsiteX0" fmla="*/ 60834 w 228128"/>
                <a:gd name="connsiteY0" fmla="*/ 60834 h 182503"/>
                <a:gd name="connsiteX1" fmla="*/ 53230 w 228128"/>
                <a:gd name="connsiteY1" fmla="*/ 53230 h 182503"/>
                <a:gd name="connsiteX2" fmla="*/ 7604 w 228128"/>
                <a:gd name="connsiteY2" fmla="*/ 53230 h 182503"/>
                <a:gd name="connsiteX3" fmla="*/ 0 w 228128"/>
                <a:gd name="connsiteY3" fmla="*/ 60834 h 182503"/>
                <a:gd name="connsiteX4" fmla="*/ 7604 w 228128"/>
                <a:gd name="connsiteY4" fmla="*/ 68439 h 182503"/>
                <a:gd name="connsiteX5" fmla="*/ 53230 w 228128"/>
                <a:gd name="connsiteY5" fmla="*/ 68439 h 182503"/>
                <a:gd name="connsiteX6" fmla="*/ 60834 w 228128"/>
                <a:gd name="connsiteY6" fmla="*/ 60834 h 182503"/>
                <a:gd name="connsiteX7" fmla="*/ 60834 w 228128"/>
                <a:gd name="connsiteY7" fmla="*/ 91251 h 182503"/>
                <a:gd name="connsiteX8" fmla="*/ 53230 w 228128"/>
                <a:gd name="connsiteY8" fmla="*/ 83647 h 182503"/>
                <a:gd name="connsiteX9" fmla="*/ 22813 w 228128"/>
                <a:gd name="connsiteY9" fmla="*/ 83647 h 182503"/>
                <a:gd name="connsiteX10" fmla="*/ 15209 w 228128"/>
                <a:gd name="connsiteY10" fmla="*/ 91251 h 182503"/>
                <a:gd name="connsiteX11" fmla="*/ 22813 w 228128"/>
                <a:gd name="connsiteY11" fmla="*/ 98856 h 182503"/>
                <a:gd name="connsiteX12" fmla="*/ 53230 w 228128"/>
                <a:gd name="connsiteY12" fmla="*/ 98856 h 182503"/>
                <a:gd name="connsiteX13" fmla="*/ 60834 w 228128"/>
                <a:gd name="connsiteY13" fmla="*/ 91251 h 182503"/>
                <a:gd name="connsiteX14" fmla="*/ 174899 w 228128"/>
                <a:gd name="connsiteY14" fmla="*/ 83647 h 182503"/>
                <a:gd name="connsiteX15" fmla="*/ 156648 w 228128"/>
                <a:gd name="connsiteY15" fmla="*/ 69960 h 182503"/>
                <a:gd name="connsiteX16" fmla="*/ 147523 w 228128"/>
                <a:gd name="connsiteY16" fmla="*/ 69960 h 182503"/>
                <a:gd name="connsiteX17" fmla="*/ 129273 w 228128"/>
                <a:gd name="connsiteY17" fmla="*/ 83647 h 182503"/>
                <a:gd name="connsiteX18" fmla="*/ 129273 w 228128"/>
                <a:gd name="connsiteY18" fmla="*/ 15209 h 182503"/>
                <a:gd name="connsiteX19" fmla="*/ 174899 w 228128"/>
                <a:gd name="connsiteY19" fmla="*/ 15209 h 182503"/>
                <a:gd name="connsiteX20" fmla="*/ 174899 w 228128"/>
                <a:gd name="connsiteY20" fmla="*/ 83647 h 182503"/>
                <a:gd name="connsiteX21" fmla="*/ 212920 w 228128"/>
                <a:gd name="connsiteY21" fmla="*/ 0 h 182503"/>
                <a:gd name="connsiteX22" fmla="*/ 60834 w 228128"/>
                <a:gd name="connsiteY22" fmla="*/ 0 h 182503"/>
                <a:gd name="connsiteX23" fmla="*/ 45626 w 228128"/>
                <a:gd name="connsiteY23" fmla="*/ 15209 h 182503"/>
                <a:gd name="connsiteX24" fmla="*/ 45626 w 228128"/>
                <a:gd name="connsiteY24" fmla="*/ 30417 h 182503"/>
                <a:gd name="connsiteX25" fmla="*/ 53230 w 228128"/>
                <a:gd name="connsiteY25" fmla="*/ 38021 h 182503"/>
                <a:gd name="connsiteX26" fmla="*/ 60834 w 228128"/>
                <a:gd name="connsiteY26" fmla="*/ 30417 h 182503"/>
                <a:gd name="connsiteX27" fmla="*/ 60834 w 228128"/>
                <a:gd name="connsiteY27" fmla="*/ 15209 h 182503"/>
                <a:gd name="connsiteX28" fmla="*/ 114064 w 228128"/>
                <a:gd name="connsiteY28" fmla="*/ 15209 h 182503"/>
                <a:gd name="connsiteX29" fmla="*/ 114064 w 228128"/>
                <a:gd name="connsiteY29" fmla="*/ 98856 h 182503"/>
                <a:gd name="connsiteX30" fmla="*/ 126231 w 228128"/>
                <a:gd name="connsiteY30" fmla="*/ 104939 h 182503"/>
                <a:gd name="connsiteX31" fmla="*/ 152086 w 228128"/>
                <a:gd name="connsiteY31" fmla="*/ 85548 h 182503"/>
                <a:gd name="connsiteX32" fmla="*/ 177940 w 228128"/>
                <a:gd name="connsiteY32" fmla="*/ 104939 h 182503"/>
                <a:gd name="connsiteX33" fmla="*/ 190107 w 228128"/>
                <a:gd name="connsiteY33" fmla="*/ 98856 h 182503"/>
                <a:gd name="connsiteX34" fmla="*/ 190107 w 228128"/>
                <a:gd name="connsiteY34" fmla="*/ 15209 h 182503"/>
                <a:gd name="connsiteX35" fmla="*/ 212920 w 228128"/>
                <a:gd name="connsiteY35" fmla="*/ 15209 h 182503"/>
                <a:gd name="connsiteX36" fmla="*/ 212920 w 228128"/>
                <a:gd name="connsiteY36" fmla="*/ 167294 h 182503"/>
                <a:gd name="connsiteX37" fmla="*/ 60834 w 228128"/>
                <a:gd name="connsiteY37" fmla="*/ 167294 h 182503"/>
                <a:gd name="connsiteX38" fmla="*/ 60834 w 228128"/>
                <a:gd name="connsiteY38" fmla="*/ 121669 h 182503"/>
                <a:gd name="connsiteX39" fmla="*/ 53230 w 228128"/>
                <a:gd name="connsiteY39" fmla="*/ 114064 h 182503"/>
                <a:gd name="connsiteX40" fmla="*/ 45626 w 228128"/>
                <a:gd name="connsiteY40" fmla="*/ 121669 h 182503"/>
                <a:gd name="connsiteX41" fmla="*/ 45626 w 228128"/>
                <a:gd name="connsiteY41" fmla="*/ 167294 h 182503"/>
                <a:gd name="connsiteX42" fmla="*/ 60834 w 228128"/>
                <a:gd name="connsiteY42" fmla="*/ 182503 h 182503"/>
                <a:gd name="connsiteX43" fmla="*/ 212920 w 228128"/>
                <a:gd name="connsiteY43" fmla="*/ 182503 h 182503"/>
                <a:gd name="connsiteX44" fmla="*/ 228129 w 228128"/>
                <a:gd name="connsiteY44" fmla="*/ 167294 h 182503"/>
                <a:gd name="connsiteX45" fmla="*/ 228129 w 228128"/>
                <a:gd name="connsiteY45" fmla="*/ 15209 h 182503"/>
                <a:gd name="connsiteX46" fmla="*/ 212920 w 228128"/>
                <a:gd name="connsiteY46" fmla="*/ 0 h 182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128" h="182503">
                  <a:moveTo>
                    <a:pt x="60834" y="60834"/>
                  </a:moveTo>
                  <a:cubicBezTo>
                    <a:pt x="60834" y="56652"/>
                    <a:pt x="57412" y="53230"/>
                    <a:pt x="53230" y="53230"/>
                  </a:cubicBezTo>
                  <a:lnTo>
                    <a:pt x="7604" y="53230"/>
                  </a:lnTo>
                  <a:cubicBezTo>
                    <a:pt x="3422" y="53230"/>
                    <a:pt x="0" y="56652"/>
                    <a:pt x="0" y="60834"/>
                  </a:cubicBezTo>
                  <a:cubicBezTo>
                    <a:pt x="0" y="65017"/>
                    <a:pt x="3422" y="68439"/>
                    <a:pt x="7604" y="68439"/>
                  </a:cubicBezTo>
                  <a:lnTo>
                    <a:pt x="53230" y="68439"/>
                  </a:lnTo>
                  <a:cubicBezTo>
                    <a:pt x="57412" y="68439"/>
                    <a:pt x="60834" y="65017"/>
                    <a:pt x="60834" y="60834"/>
                  </a:cubicBezTo>
                  <a:moveTo>
                    <a:pt x="60834" y="91251"/>
                  </a:moveTo>
                  <a:cubicBezTo>
                    <a:pt x="60834" y="87069"/>
                    <a:pt x="57412" y="83647"/>
                    <a:pt x="53230" y="83647"/>
                  </a:cubicBezTo>
                  <a:lnTo>
                    <a:pt x="22813" y="83647"/>
                  </a:lnTo>
                  <a:cubicBezTo>
                    <a:pt x="18631" y="83647"/>
                    <a:pt x="15209" y="87069"/>
                    <a:pt x="15209" y="91251"/>
                  </a:cubicBezTo>
                  <a:cubicBezTo>
                    <a:pt x="15209" y="95434"/>
                    <a:pt x="18631" y="98856"/>
                    <a:pt x="22813" y="98856"/>
                  </a:cubicBezTo>
                  <a:lnTo>
                    <a:pt x="53230" y="98856"/>
                  </a:lnTo>
                  <a:cubicBezTo>
                    <a:pt x="57412" y="98856"/>
                    <a:pt x="60834" y="95434"/>
                    <a:pt x="60834" y="91251"/>
                  </a:cubicBezTo>
                  <a:moveTo>
                    <a:pt x="174899" y="83647"/>
                  </a:moveTo>
                  <a:lnTo>
                    <a:pt x="156648" y="69960"/>
                  </a:lnTo>
                  <a:cubicBezTo>
                    <a:pt x="153987" y="67932"/>
                    <a:pt x="150185" y="67932"/>
                    <a:pt x="147523" y="69960"/>
                  </a:cubicBezTo>
                  <a:lnTo>
                    <a:pt x="129273" y="83647"/>
                  </a:lnTo>
                  <a:lnTo>
                    <a:pt x="129273" y="15209"/>
                  </a:lnTo>
                  <a:lnTo>
                    <a:pt x="174899" y="15209"/>
                  </a:lnTo>
                  <a:lnTo>
                    <a:pt x="174899" y="83647"/>
                  </a:lnTo>
                  <a:close/>
                  <a:moveTo>
                    <a:pt x="212920" y="0"/>
                  </a:moveTo>
                  <a:lnTo>
                    <a:pt x="60834" y="0"/>
                  </a:lnTo>
                  <a:cubicBezTo>
                    <a:pt x="52470" y="0"/>
                    <a:pt x="45626" y="6844"/>
                    <a:pt x="45626" y="15209"/>
                  </a:cubicBezTo>
                  <a:lnTo>
                    <a:pt x="45626" y="30417"/>
                  </a:lnTo>
                  <a:cubicBezTo>
                    <a:pt x="45626" y="34600"/>
                    <a:pt x="49048" y="38021"/>
                    <a:pt x="53230" y="38021"/>
                  </a:cubicBezTo>
                  <a:cubicBezTo>
                    <a:pt x="57412" y="38021"/>
                    <a:pt x="60834" y="34600"/>
                    <a:pt x="60834" y="30417"/>
                  </a:cubicBezTo>
                  <a:lnTo>
                    <a:pt x="60834" y="15209"/>
                  </a:lnTo>
                  <a:lnTo>
                    <a:pt x="114064" y="15209"/>
                  </a:lnTo>
                  <a:lnTo>
                    <a:pt x="114064" y="98856"/>
                  </a:lnTo>
                  <a:cubicBezTo>
                    <a:pt x="114064" y="105066"/>
                    <a:pt x="121162" y="108741"/>
                    <a:pt x="126231" y="104939"/>
                  </a:cubicBezTo>
                  <a:lnTo>
                    <a:pt x="152086" y="85548"/>
                  </a:lnTo>
                  <a:lnTo>
                    <a:pt x="177940" y="104939"/>
                  </a:lnTo>
                  <a:cubicBezTo>
                    <a:pt x="182883" y="108615"/>
                    <a:pt x="190107" y="105193"/>
                    <a:pt x="190107" y="98856"/>
                  </a:cubicBezTo>
                  <a:lnTo>
                    <a:pt x="190107" y="15209"/>
                  </a:lnTo>
                  <a:lnTo>
                    <a:pt x="212920" y="15209"/>
                  </a:lnTo>
                  <a:lnTo>
                    <a:pt x="212920" y="167294"/>
                  </a:lnTo>
                  <a:lnTo>
                    <a:pt x="60834" y="167294"/>
                  </a:lnTo>
                  <a:lnTo>
                    <a:pt x="60834" y="121669"/>
                  </a:lnTo>
                  <a:cubicBezTo>
                    <a:pt x="60834" y="117486"/>
                    <a:pt x="57412" y="114064"/>
                    <a:pt x="53230" y="114064"/>
                  </a:cubicBezTo>
                  <a:cubicBezTo>
                    <a:pt x="49048" y="114064"/>
                    <a:pt x="45626" y="117486"/>
                    <a:pt x="45626" y="121669"/>
                  </a:cubicBezTo>
                  <a:lnTo>
                    <a:pt x="45626" y="167294"/>
                  </a:lnTo>
                  <a:cubicBezTo>
                    <a:pt x="45626" y="175659"/>
                    <a:pt x="52470" y="182503"/>
                    <a:pt x="60834" y="182503"/>
                  </a:cubicBezTo>
                  <a:lnTo>
                    <a:pt x="212920" y="182503"/>
                  </a:lnTo>
                  <a:cubicBezTo>
                    <a:pt x="221285" y="182503"/>
                    <a:pt x="228129" y="175659"/>
                    <a:pt x="228129" y="167294"/>
                  </a:cubicBezTo>
                  <a:lnTo>
                    <a:pt x="228129" y="15209"/>
                  </a:lnTo>
                  <a:cubicBezTo>
                    <a:pt x="228129" y="6844"/>
                    <a:pt x="221412" y="0"/>
                    <a:pt x="212920" y="0"/>
                  </a:cubicBezTo>
                </a:path>
              </a:pathLst>
            </a:custGeom>
            <a:solidFill>
              <a:srgbClr val="4D4D4F"/>
            </a:solidFill>
            <a:ln w="1265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88AC86E-BC1A-4742-A0CC-1AB354665A16}"/>
                </a:ext>
              </a:extLst>
            </p:cNvPr>
            <p:cNvSpPr/>
            <p:nvPr/>
          </p:nvSpPr>
          <p:spPr>
            <a:xfrm>
              <a:off x="6804537" y="4133540"/>
              <a:ext cx="167294" cy="228255"/>
            </a:xfrm>
            <a:custGeom>
              <a:avLst/>
              <a:gdLst>
                <a:gd name="connsiteX0" fmla="*/ 98856 w 167294"/>
                <a:gd name="connsiteY0" fmla="*/ 106587 h 228255"/>
                <a:gd name="connsiteX1" fmla="*/ 91251 w 167294"/>
                <a:gd name="connsiteY1" fmla="*/ 106587 h 228255"/>
                <a:gd name="connsiteX2" fmla="*/ 91251 w 167294"/>
                <a:gd name="connsiteY2" fmla="*/ 83774 h 228255"/>
                <a:gd name="connsiteX3" fmla="*/ 83647 w 167294"/>
                <a:gd name="connsiteY3" fmla="*/ 76170 h 228255"/>
                <a:gd name="connsiteX4" fmla="*/ 76043 w 167294"/>
                <a:gd name="connsiteY4" fmla="*/ 83774 h 228255"/>
                <a:gd name="connsiteX5" fmla="*/ 76043 w 167294"/>
                <a:gd name="connsiteY5" fmla="*/ 114191 h 228255"/>
                <a:gd name="connsiteX6" fmla="*/ 83647 w 167294"/>
                <a:gd name="connsiteY6" fmla="*/ 121795 h 228255"/>
                <a:gd name="connsiteX7" fmla="*/ 98856 w 167294"/>
                <a:gd name="connsiteY7" fmla="*/ 121795 h 228255"/>
                <a:gd name="connsiteX8" fmla="*/ 106460 w 167294"/>
                <a:gd name="connsiteY8" fmla="*/ 114191 h 228255"/>
                <a:gd name="connsiteX9" fmla="*/ 98856 w 167294"/>
                <a:gd name="connsiteY9" fmla="*/ 106587 h 228255"/>
                <a:gd name="connsiteX10" fmla="*/ 83647 w 167294"/>
                <a:gd name="connsiteY10" fmla="*/ 182630 h 228255"/>
                <a:gd name="connsiteX11" fmla="*/ 15209 w 167294"/>
                <a:gd name="connsiteY11" fmla="*/ 114191 h 228255"/>
                <a:gd name="connsiteX12" fmla="*/ 83647 w 167294"/>
                <a:gd name="connsiteY12" fmla="*/ 45752 h 228255"/>
                <a:gd name="connsiteX13" fmla="*/ 152086 w 167294"/>
                <a:gd name="connsiteY13" fmla="*/ 114191 h 228255"/>
                <a:gd name="connsiteX14" fmla="*/ 83647 w 167294"/>
                <a:gd name="connsiteY14" fmla="*/ 182630 h 228255"/>
                <a:gd name="connsiteX15" fmla="*/ 106207 w 167294"/>
                <a:gd name="connsiteY15" fmla="*/ 213047 h 228255"/>
                <a:gd name="connsiteX16" fmla="*/ 61088 w 167294"/>
                <a:gd name="connsiteY16" fmla="*/ 213047 h 228255"/>
                <a:gd name="connsiteX17" fmla="*/ 56145 w 167294"/>
                <a:gd name="connsiteY17" fmla="*/ 193022 h 228255"/>
                <a:gd name="connsiteX18" fmla="*/ 83774 w 167294"/>
                <a:gd name="connsiteY18" fmla="*/ 197838 h 228255"/>
                <a:gd name="connsiteX19" fmla="*/ 111403 w 167294"/>
                <a:gd name="connsiteY19" fmla="*/ 193022 h 228255"/>
                <a:gd name="connsiteX20" fmla="*/ 106207 w 167294"/>
                <a:gd name="connsiteY20" fmla="*/ 213047 h 228255"/>
                <a:gd name="connsiteX21" fmla="*/ 61088 w 167294"/>
                <a:gd name="connsiteY21" fmla="*/ 15335 h 228255"/>
                <a:gd name="connsiteX22" fmla="*/ 106207 w 167294"/>
                <a:gd name="connsiteY22" fmla="*/ 15335 h 228255"/>
                <a:gd name="connsiteX23" fmla="*/ 111149 w 167294"/>
                <a:gd name="connsiteY23" fmla="*/ 35360 h 228255"/>
                <a:gd name="connsiteX24" fmla="*/ 83520 w 167294"/>
                <a:gd name="connsiteY24" fmla="*/ 30544 h 228255"/>
                <a:gd name="connsiteX25" fmla="*/ 55892 w 167294"/>
                <a:gd name="connsiteY25" fmla="*/ 35360 h 228255"/>
                <a:gd name="connsiteX26" fmla="*/ 61088 w 167294"/>
                <a:gd name="connsiteY26" fmla="*/ 15335 h 228255"/>
                <a:gd name="connsiteX27" fmla="*/ 129019 w 167294"/>
                <a:gd name="connsiteY27" fmla="*/ 43978 h 228255"/>
                <a:gd name="connsiteX28" fmla="*/ 129019 w 167294"/>
                <a:gd name="connsiteY28" fmla="*/ 43978 h 228255"/>
                <a:gd name="connsiteX29" fmla="*/ 119514 w 167294"/>
                <a:gd name="connsiteY29" fmla="*/ 5830 h 228255"/>
                <a:gd name="connsiteX30" fmla="*/ 112163 w 167294"/>
                <a:gd name="connsiteY30" fmla="*/ 0 h 228255"/>
                <a:gd name="connsiteX31" fmla="*/ 55131 w 167294"/>
                <a:gd name="connsiteY31" fmla="*/ 0 h 228255"/>
                <a:gd name="connsiteX32" fmla="*/ 47780 w 167294"/>
                <a:gd name="connsiteY32" fmla="*/ 5830 h 228255"/>
                <a:gd name="connsiteX33" fmla="*/ 38275 w 167294"/>
                <a:gd name="connsiteY33" fmla="*/ 43851 h 228255"/>
                <a:gd name="connsiteX34" fmla="*/ 38275 w 167294"/>
                <a:gd name="connsiteY34" fmla="*/ 43978 h 228255"/>
                <a:gd name="connsiteX35" fmla="*/ 0 w 167294"/>
                <a:gd name="connsiteY35" fmla="*/ 114191 h 228255"/>
                <a:gd name="connsiteX36" fmla="*/ 38275 w 167294"/>
                <a:gd name="connsiteY36" fmla="*/ 184277 h 228255"/>
                <a:gd name="connsiteX37" fmla="*/ 38275 w 167294"/>
                <a:gd name="connsiteY37" fmla="*/ 184404 h 228255"/>
                <a:gd name="connsiteX38" fmla="*/ 47780 w 167294"/>
                <a:gd name="connsiteY38" fmla="*/ 222425 h 228255"/>
                <a:gd name="connsiteX39" fmla="*/ 55131 w 167294"/>
                <a:gd name="connsiteY39" fmla="*/ 228255 h 228255"/>
                <a:gd name="connsiteX40" fmla="*/ 112163 w 167294"/>
                <a:gd name="connsiteY40" fmla="*/ 228255 h 228255"/>
                <a:gd name="connsiteX41" fmla="*/ 119514 w 167294"/>
                <a:gd name="connsiteY41" fmla="*/ 222425 h 228255"/>
                <a:gd name="connsiteX42" fmla="*/ 129019 w 167294"/>
                <a:gd name="connsiteY42" fmla="*/ 184404 h 228255"/>
                <a:gd name="connsiteX43" fmla="*/ 129019 w 167294"/>
                <a:gd name="connsiteY43" fmla="*/ 184277 h 228255"/>
                <a:gd name="connsiteX44" fmla="*/ 167294 w 167294"/>
                <a:gd name="connsiteY44" fmla="*/ 114191 h 228255"/>
                <a:gd name="connsiteX45" fmla="*/ 129019 w 167294"/>
                <a:gd name="connsiteY45" fmla="*/ 43978 h 22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67294" h="228255">
                  <a:moveTo>
                    <a:pt x="98856" y="106587"/>
                  </a:moveTo>
                  <a:lnTo>
                    <a:pt x="91251" y="106587"/>
                  </a:lnTo>
                  <a:lnTo>
                    <a:pt x="91251" y="83774"/>
                  </a:lnTo>
                  <a:cubicBezTo>
                    <a:pt x="91251" y="79592"/>
                    <a:pt x="87829" y="76170"/>
                    <a:pt x="83647" y="76170"/>
                  </a:cubicBezTo>
                  <a:cubicBezTo>
                    <a:pt x="79465" y="76170"/>
                    <a:pt x="76043" y="79592"/>
                    <a:pt x="76043" y="83774"/>
                  </a:cubicBezTo>
                  <a:lnTo>
                    <a:pt x="76043" y="114191"/>
                  </a:lnTo>
                  <a:cubicBezTo>
                    <a:pt x="76043" y="118373"/>
                    <a:pt x="79465" y="121795"/>
                    <a:pt x="83647" y="121795"/>
                  </a:cubicBezTo>
                  <a:lnTo>
                    <a:pt x="98856" y="121795"/>
                  </a:lnTo>
                  <a:cubicBezTo>
                    <a:pt x="103038" y="121795"/>
                    <a:pt x="106460" y="118373"/>
                    <a:pt x="106460" y="114191"/>
                  </a:cubicBezTo>
                  <a:cubicBezTo>
                    <a:pt x="106460" y="110009"/>
                    <a:pt x="103038" y="106587"/>
                    <a:pt x="98856" y="106587"/>
                  </a:cubicBezTo>
                  <a:moveTo>
                    <a:pt x="83647" y="182630"/>
                  </a:moveTo>
                  <a:cubicBezTo>
                    <a:pt x="45879" y="182630"/>
                    <a:pt x="15209" y="151959"/>
                    <a:pt x="15209" y="114191"/>
                  </a:cubicBezTo>
                  <a:cubicBezTo>
                    <a:pt x="15209" y="76423"/>
                    <a:pt x="45879" y="45752"/>
                    <a:pt x="83647" y="45752"/>
                  </a:cubicBezTo>
                  <a:cubicBezTo>
                    <a:pt x="121415" y="45752"/>
                    <a:pt x="152086" y="76423"/>
                    <a:pt x="152086" y="114191"/>
                  </a:cubicBezTo>
                  <a:cubicBezTo>
                    <a:pt x="152086" y="151959"/>
                    <a:pt x="121288" y="182630"/>
                    <a:pt x="83647" y="182630"/>
                  </a:cubicBezTo>
                  <a:moveTo>
                    <a:pt x="106207" y="213047"/>
                  </a:moveTo>
                  <a:lnTo>
                    <a:pt x="61088" y="213047"/>
                  </a:lnTo>
                  <a:lnTo>
                    <a:pt x="56145" y="193022"/>
                  </a:lnTo>
                  <a:cubicBezTo>
                    <a:pt x="64763" y="196064"/>
                    <a:pt x="74015" y="197838"/>
                    <a:pt x="83774" y="197838"/>
                  </a:cubicBezTo>
                  <a:cubicBezTo>
                    <a:pt x="93533" y="197838"/>
                    <a:pt x="102658" y="196064"/>
                    <a:pt x="111403" y="193022"/>
                  </a:cubicBezTo>
                  <a:lnTo>
                    <a:pt x="106207" y="213047"/>
                  </a:lnTo>
                  <a:close/>
                  <a:moveTo>
                    <a:pt x="61088" y="15335"/>
                  </a:moveTo>
                  <a:lnTo>
                    <a:pt x="106207" y="15335"/>
                  </a:lnTo>
                  <a:lnTo>
                    <a:pt x="111149" y="35360"/>
                  </a:lnTo>
                  <a:cubicBezTo>
                    <a:pt x="102531" y="32318"/>
                    <a:pt x="93279" y="30544"/>
                    <a:pt x="83520" y="30544"/>
                  </a:cubicBezTo>
                  <a:cubicBezTo>
                    <a:pt x="73761" y="30544"/>
                    <a:pt x="64636" y="32318"/>
                    <a:pt x="55892" y="35360"/>
                  </a:cubicBezTo>
                  <a:lnTo>
                    <a:pt x="61088" y="15335"/>
                  </a:lnTo>
                  <a:close/>
                  <a:moveTo>
                    <a:pt x="129019" y="43978"/>
                  </a:moveTo>
                  <a:cubicBezTo>
                    <a:pt x="129019" y="43978"/>
                    <a:pt x="129019" y="43978"/>
                    <a:pt x="129019" y="43978"/>
                  </a:cubicBezTo>
                  <a:lnTo>
                    <a:pt x="119514" y="5830"/>
                  </a:lnTo>
                  <a:cubicBezTo>
                    <a:pt x="118627" y="2408"/>
                    <a:pt x="115585" y="0"/>
                    <a:pt x="112163" y="0"/>
                  </a:cubicBezTo>
                  <a:lnTo>
                    <a:pt x="55131" y="0"/>
                  </a:lnTo>
                  <a:cubicBezTo>
                    <a:pt x="51709" y="0"/>
                    <a:pt x="48667" y="2408"/>
                    <a:pt x="47780" y="5830"/>
                  </a:cubicBezTo>
                  <a:lnTo>
                    <a:pt x="38275" y="43851"/>
                  </a:lnTo>
                  <a:cubicBezTo>
                    <a:pt x="38275" y="43851"/>
                    <a:pt x="38275" y="43978"/>
                    <a:pt x="38275" y="43978"/>
                  </a:cubicBezTo>
                  <a:cubicBezTo>
                    <a:pt x="15335" y="58933"/>
                    <a:pt x="0" y="84788"/>
                    <a:pt x="0" y="114191"/>
                  </a:cubicBezTo>
                  <a:cubicBezTo>
                    <a:pt x="0" y="143594"/>
                    <a:pt x="15335" y="169449"/>
                    <a:pt x="38275" y="184277"/>
                  </a:cubicBezTo>
                  <a:cubicBezTo>
                    <a:pt x="38275" y="184277"/>
                    <a:pt x="38275" y="184404"/>
                    <a:pt x="38275" y="184404"/>
                  </a:cubicBezTo>
                  <a:lnTo>
                    <a:pt x="47780" y="222425"/>
                  </a:lnTo>
                  <a:cubicBezTo>
                    <a:pt x="48667" y="225847"/>
                    <a:pt x="51709" y="228255"/>
                    <a:pt x="55131" y="228255"/>
                  </a:cubicBezTo>
                  <a:lnTo>
                    <a:pt x="112163" y="228255"/>
                  </a:lnTo>
                  <a:cubicBezTo>
                    <a:pt x="115712" y="228255"/>
                    <a:pt x="118754" y="225847"/>
                    <a:pt x="119514" y="222425"/>
                  </a:cubicBezTo>
                  <a:lnTo>
                    <a:pt x="129019" y="184404"/>
                  </a:lnTo>
                  <a:cubicBezTo>
                    <a:pt x="129019" y="184404"/>
                    <a:pt x="129019" y="184277"/>
                    <a:pt x="129019" y="184277"/>
                  </a:cubicBezTo>
                  <a:cubicBezTo>
                    <a:pt x="151959" y="169322"/>
                    <a:pt x="167294" y="143468"/>
                    <a:pt x="167294" y="114191"/>
                  </a:cubicBezTo>
                  <a:cubicBezTo>
                    <a:pt x="167294" y="84788"/>
                    <a:pt x="151959" y="58933"/>
                    <a:pt x="129019" y="43978"/>
                  </a:cubicBezTo>
                </a:path>
              </a:pathLst>
            </a:custGeom>
            <a:solidFill>
              <a:srgbClr val="4D4D4F"/>
            </a:solidFill>
            <a:ln w="1265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A4EC9BB-1EDB-49D7-B113-88301C909CD6}"/>
                </a:ext>
              </a:extLst>
            </p:cNvPr>
            <p:cNvSpPr/>
            <p:nvPr/>
          </p:nvSpPr>
          <p:spPr>
            <a:xfrm>
              <a:off x="6492381" y="3442944"/>
              <a:ext cx="212920" cy="228255"/>
            </a:xfrm>
            <a:custGeom>
              <a:avLst/>
              <a:gdLst>
                <a:gd name="connsiteX0" fmla="*/ 114064 w 212920"/>
                <a:gd name="connsiteY0" fmla="*/ 30544 h 228255"/>
                <a:gd name="connsiteX1" fmla="*/ 121669 w 212920"/>
                <a:gd name="connsiteY1" fmla="*/ 22940 h 228255"/>
                <a:gd name="connsiteX2" fmla="*/ 179335 w 212920"/>
                <a:gd name="connsiteY2" fmla="*/ 22940 h 228255"/>
                <a:gd name="connsiteX3" fmla="*/ 169449 w 212920"/>
                <a:gd name="connsiteY3" fmla="*/ 13054 h 228255"/>
                <a:gd name="connsiteX4" fmla="*/ 169449 w 212920"/>
                <a:gd name="connsiteY4" fmla="*/ 2281 h 228255"/>
                <a:gd name="connsiteX5" fmla="*/ 180222 w 212920"/>
                <a:gd name="connsiteY5" fmla="*/ 2281 h 228255"/>
                <a:gd name="connsiteX6" fmla="*/ 203035 w 212920"/>
                <a:gd name="connsiteY6" fmla="*/ 25094 h 228255"/>
                <a:gd name="connsiteX7" fmla="*/ 203035 w 212920"/>
                <a:gd name="connsiteY7" fmla="*/ 35867 h 228255"/>
                <a:gd name="connsiteX8" fmla="*/ 180222 w 212920"/>
                <a:gd name="connsiteY8" fmla="*/ 58680 h 228255"/>
                <a:gd name="connsiteX9" fmla="*/ 169449 w 212920"/>
                <a:gd name="connsiteY9" fmla="*/ 58680 h 228255"/>
                <a:gd name="connsiteX10" fmla="*/ 169449 w 212920"/>
                <a:gd name="connsiteY10" fmla="*/ 47907 h 228255"/>
                <a:gd name="connsiteX11" fmla="*/ 179335 w 212920"/>
                <a:gd name="connsiteY11" fmla="*/ 38021 h 228255"/>
                <a:gd name="connsiteX12" fmla="*/ 121669 w 212920"/>
                <a:gd name="connsiteY12" fmla="*/ 38021 h 228255"/>
                <a:gd name="connsiteX13" fmla="*/ 114064 w 212920"/>
                <a:gd name="connsiteY13" fmla="*/ 30544 h 228255"/>
                <a:gd name="connsiteX14" fmla="*/ 9886 w 212920"/>
                <a:gd name="connsiteY14" fmla="*/ 48034 h 228255"/>
                <a:gd name="connsiteX15" fmla="*/ 32698 w 212920"/>
                <a:gd name="connsiteY15" fmla="*/ 25221 h 228255"/>
                <a:gd name="connsiteX16" fmla="*/ 43471 w 212920"/>
                <a:gd name="connsiteY16" fmla="*/ 25221 h 228255"/>
                <a:gd name="connsiteX17" fmla="*/ 43471 w 212920"/>
                <a:gd name="connsiteY17" fmla="*/ 35994 h 228255"/>
                <a:gd name="connsiteX18" fmla="*/ 33586 w 212920"/>
                <a:gd name="connsiteY18" fmla="*/ 45879 h 228255"/>
                <a:gd name="connsiteX19" fmla="*/ 91251 w 212920"/>
                <a:gd name="connsiteY19" fmla="*/ 45879 h 228255"/>
                <a:gd name="connsiteX20" fmla="*/ 98856 w 212920"/>
                <a:gd name="connsiteY20" fmla="*/ 53484 h 228255"/>
                <a:gd name="connsiteX21" fmla="*/ 91251 w 212920"/>
                <a:gd name="connsiteY21" fmla="*/ 61088 h 228255"/>
                <a:gd name="connsiteX22" fmla="*/ 33586 w 212920"/>
                <a:gd name="connsiteY22" fmla="*/ 61088 h 228255"/>
                <a:gd name="connsiteX23" fmla="*/ 43471 w 212920"/>
                <a:gd name="connsiteY23" fmla="*/ 70973 h 228255"/>
                <a:gd name="connsiteX24" fmla="*/ 43471 w 212920"/>
                <a:gd name="connsiteY24" fmla="*/ 81746 h 228255"/>
                <a:gd name="connsiteX25" fmla="*/ 32698 w 212920"/>
                <a:gd name="connsiteY25" fmla="*/ 81746 h 228255"/>
                <a:gd name="connsiteX26" fmla="*/ 9886 w 212920"/>
                <a:gd name="connsiteY26" fmla="*/ 58933 h 228255"/>
                <a:gd name="connsiteX27" fmla="*/ 9886 w 212920"/>
                <a:gd name="connsiteY27" fmla="*/ 48034 h 228255"/>
                <a:gd name="connsiteX28" fmla="*/ 135610 w 212920"/>
                <a:gd name="connsiteY28" fmla="*/ 162352 h 228255"/>
                <a:gd name="connsiteX29" fmla="*/ 197838 w 212920"/>
                <a:gd name="connsiteY29" fmla="*/ 114445 h 228255"/>
                <a:gd name="connsiteX30" fmla="*/ 197838 w 212920"/>
                <a:gd name="connsiteY30" fmla="*/ 206076 h 228255"/>
                <a:gd name="connsiteX31" fmla="*/ 135610 w 212920"/>
                <a:gd name="connsiteY31" fmla="*/ 162352 h 228255"/>
                <a:gd name="connsiteX32" fmla="*/ 90111 w 212920"/>
                <a:gd name="connsiteY32" fmla="*/ 171984 h 228255"/>
                <a:gd name="connsiteX33" fmla="*/ 101898 w 212920"/>
                <a:gd name="connsiteY33" fmla="*/ 180982 h 228255"/>
                <a:gd name="connsiteX34" fmla="*/ 106587 w 212920"/>
                <a:gd name="connsiteY34" fmla="*/ 182503 h 228255"/>
                <a:gd name="connsiteX35" fmla="*/ 111276 w 212920"/>
                <a:gd name="connsiteY35" fmla="*/ 180982 h 228255"/>
                <a:gd name="connsiteX36" fmla="*/ 123063 w 212920"/>
                <a:gd name="connsiteY36" fmla="*/ 171984 h 228255"/>
                <a:gd name="connsiteX37" fmla="*/ 181489 w 212920"/>
                <a:gd name="connsiteY37" fmla="*/ 213047 h 228255"/>
                <a:gd name="connsiteX38" fmla="*/ 31938 w 212920"/>
                <a:gd name="connsiteY38" fmla="*/ 213047 h 228255"/>
                <a:gd name="connsiteX39" fmla="*/ 90111 w 212920"/>
                <a:gd name="connsiteY39" fmla="*/ 171984 h 228255"/>
                <a:gd name="connsiteX40" fmla="*/ 106460 w 212920"/>
                <a:gd name="connsiteY40" fmla="*/ 165520 h 228255"/>
                <a:gd name="connsiteX41" fmla="*/ 29910 w 212920"/>
                <a:gd name="connsiteY41" fmla="*/ 106714 h 228255"/>
                <a:gd name="connsiteX42" fmla="*/ 182883 w 212920"/>
                <a:gd name="connsiteY42" fmla="*/ 106714 h 228255"/>
                <a:gd name="connsiteX43" fmla="*/ 106460 w 212920"/>
                <a:gd name="connsiteY43" fmla="*/ 165520 h 228255"/>
                <a:gd name="connsiteX44" fmla="*/ 15209 w 212920"/>
                <a:gd name="connsiteY44" fmla="*/ 114445 h 228255"/>
                <a:gd name="connsiteX45" fmla="*/ 77437 w 212920"/>
                <a:gd name="connsiteY45" fmla="*/ 162352 h 228255"/>
                <a:gd name="connsiteX46" fmla="*/ 15209 w 212920"/>
                <a:gd name="connsiteY46" fmla="*/ 206076 h 228255"/>
                <a:gd name="connsiteX47" fmla="*/ 15209 w 212920"/>
                <a:gd name="connsiteY47" fmla="*/ 114445 h 228255"/>
                <a:gd name="connsiteX48" fmla="*/ 212920 w 212920"/>
                <a:gd name="connsiteY48" fmla="*/ 220651 h 228255"/>
                <a:gd name="connsiteX49" fmla="*/ 212920 w 212920"/>
                <a:gd name="connsiteY49" fmla="*/ 98983 h 228255"/>
                <a:gd name="connsiteX50" fmla="*/ 205316 w 212920"/>
                <a:gd name="connsiteY50" fmla="*/ 91378 h 228255"/>
                <a:gd name="connsiteX51" fmla="*/ 7604 w 212920"/>
                <a:gd name="connsiteY51" fmla="*/ 91378 h 228255"/>
                <a:gd name="connsiteX52" fmla="*/ 0 w 212920"/>
                <a:gd name="connsiteY52" fmla="*/ 98983 h 228255"/>
                <a:gd name="connsiteX53" fmla="*/ 0 w 212920"/>
                <a:gd name="connsiteY53" fmla="*/ 220651 h 228255"/>
                <a:gd name="connsiteX54" fmla="*/ 7604 w 212920"/>
                <a:gd name="connsiteY54" fmla="*/ 228255 h 228255"/>
                <a:gd name="connsiteX55" fmla="*/ 205316 w 212920"/>
                <a:gd name="connsiteY55" fmla="*/ 228255 h 228255"/>
                <a:gd name="connsiteX56" fmla="*/ 212920 w 212920"/>
                <a:gd name="connsiteY56" fmla="*/ 220651 h 22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12920" h="228255">
                  <a:moveTo>
                    <a:pt x="114064" y="30544"/>
                  </a:moveTo>
                  <a:cubicBezTo>
                    <a:pt x="114064" y="26362"/>
                    <a:pt x="117486" y="22940"/>
                    <a:pt x="121669" y="22940"/>
                  </a:cubicBezTo>
                  <a:lnTo>
                    <a:pt x="179335" y="22940"/>
                  </a:lnTo>
                  <a:lnTo>
                    <a:pt x="169449" y="13054"/>
                  </a:lnTo>
                  <a:cubicBezTo>
                    <a:pt x="166407" y="10139"/>
                    <a:pt x="166407" y="5323"/>
                    <a:pt x="169449" y="2281"/>
                  </a:cubicBezTo>
                  <a:cubicBezTo>
                    <a:pt x="172364" y="-760"/>
                    <a:pt x="177180" y="-760"/>
                    <a:pt x="180222" y="2281"/>
                  </a:cubicBezTo>
                  <a:lnTo>
                    <a:pt x="203035" y="25094"/>
                  </a:lnTo>
                  <a:cubicBezTo>
                    <a:pt x="205949" y="28009"/>
                    <a:pt x="206076" y="32825"/>
                    <a:pt x="203035" y="35867"/>
                  </a:cubicBezTo>
                  <a:lnTo>
                    <a:pt x="180222" y="58680"/>
                  </a:lnTo>
                  <a:cubicBezTo>
                    <a:pt x="177307" y="61595"/>
                    <a:pt x="172491" y="61595"/>
                    <a:pt x="169449" y="58680"/>
                  </a:cubicBezTo>
                  <a:cubicBezTo>
                    <a:pt x="166407" y="55765"/>
                    <a:pt x="166407" y="50949"/>
                    <a:pt x="169449" y="47907"/>
                  </a:cubicBezTo>
                  <a:lnTo>
                    <a:pt x="179335" y="38021"/>
                  </a:lnTo>
                  <a:lnTo>
                    <a:pt x="121669" y="38021"/>
                  </a:lnTo>
                  <a:cubicBezTo>
                    <a:pt x="117486" y="38148"/>
                    <a:pt x="114064" y="34726"/>
                    <a:pt x="114064" y="30544"/>
                  </a:cubicBezTo>
                  <a:moveTo>
                    <a:pt x="9886" y="48034"/>
                  </a:moveTo>
                  <a:lnTo>
                    <a:pt x="32698" y="25221"/>
                  </a:lnTo>
                  <a:cubicBezTo>
                    <a:pt x="35613" y="22179"/>
                    <a:pt x="40429" y="22179"/>
                    <a:pt x="43471" y="25221"/>
                  </a:cubicBezTo>
                  <a:cubicBezTo>
                    <a:pt x="46513" y="28136"/>
                    <a:pt x="46513" y="32952"/>
                    <a:pt x="43471" y="35994"/>
                  </a:cubicBezTo>
                  <a:lnTo>
                    <a:pt x="33586" y="45879"/>
                  </a:lnTo>
                  <a:lnTo>
                    <a:pt x="91251" y="45879"/>
                  </a:lnTo>
                  <a:cubicBezTo>
                    <a:pt x="95434" y="45879"/>
                    <a:pt x="98856" y="49301"/>
                    <a:pt x="98856" y="53484"/>
                  </a:cubicBezTo>
                  <a:cubicBezTo>
                    <a:pt x="98856" y="57666"/>
                    <a:pt x="95434" y="61088"/>
                    <a:pt x="91251" y="61088"/>
                  </a:cubicBezTo>
                  <a:lnTo>
                    <a:pt x="33586" y="61088"/>
                  </a:lnTo>
                  <a:lnTo>
                    <a:pt x="43471" y="70973"/>
                  </a:lnTo>
                  <a:cubicBezTo>
                    <a:pt x="46513" y="73888"/>
                    <a:pt x="46513" y="78704"/>
                    <a:pt x="43471" y="81746"/>
                  </a:cubicBezTo>
                  <a:cubicBezTo>
                    <a:pt x="40556" y="84788"/>
                    <a:pt x="35740" y="84788"/>
                    <a:pt x="32698" y="81746"/>
                  </a:cubicBezTo>
                  <a:lnTo>
                    <a:pt x="9886" y="58933"/>
                  </a:lnTo>
                  <a:cubicBezTo>
                    <a:pt x="6844" y="55765"/>
                    <a:pt x="6971" y="50949"/>
                    <a:pt x="9886" y="48034"/>
                  </a:cubicBezTo>
                  <a:moveTo>
                    <a:pt x="135610" y="162352"/>
                  </a:moveTo>
                  <a:lnTo>
                    <a:pt x="197838" y="114445"/>
                  </a:lnTo>
                  <a:lnTo>
                    <a:pt x="197838" y="206076"/>
                  </a:lnTo>
                  <a:lnTo>
                    <a:pt x="135610" y="162352"/>
                  </a:lnTo>
                  <a:close/>
                  <a:moveTo>
                    <a:pt x="90111" y="171984"/>
                  </a:moveTo>
                  <a:lnTo>
                    <a:pt x="101898" y="180982"/>
                  </a:lnTo>
                  <a:cubicBezTo>
                    <a:pt x="103292" y="181996"/>
                    <a:pt x="104939" y="182503"/>
                    <a:pt x="106587" y="182503"/>
                  </a:cubicBezTo>
                  <a:cubicBezTo>
                    <a:pt x="108234" y="182503"/>
                    <a:pt x="109882" y="181996"/>
                    <a:pt x="111276" y="180982"/>
                  </a:cubicBezTo>
                  <a:lnTo>
                    <a:pt x="123063" y="171984"/>
                  </a:lnTo>
                  <a:lnTo>
                    <a:pt x="181489" y="213047"/>
                  </a:lnTo>
                  <a:lnTo>
                    <a:pt x="31938" y="213047"/>
                  </a:lnTo>
                  <a:lnTo>
                    <a:pt x="90111" y="171984"/>
                  </a:lnTo>
                  <a:close/>
                  <a:moveTo>
                    <a:pt x="106460" y="165520"/>
                  </a:moveTo>
                  <a:lnTo>
                    <a:pt x="29910" y="106714"/>
                  </a:lnTo>
                  <a:lnTo>
                    <a:pt x="182883" y="106714"/>
                  </a:lnTo>
                  <a:lnTo>
                    <a:pt x="106460" y="165520"/>
                  </a:lnTo>
                  <a:close/>
                  <a:moveTo>
                    <a:pt x="15209" y="114445"/>
                  </a:moveTo>
                  <a:lnTo>
                    <a:pt x="77437" y="162352"/>
                  </a:lnTo>
                  <a:lnTo>
                    <a:pt x="15209" y="206076"/>
                  </a:lnTo>
                  <a:lnTo>
                    <a:pt x="15209" y="114445"/>
                  </a:lnTo>
                  <a:close/>
                  <a:moveTo>
                    <a:pt x="212920" y="220651"/>
                  </a:moveTo>
                  <a:lnTo>
                    <a:pt x="212920" y="98983"/>
                  </a:lnTo>
                  <a:cubicBezTo>
                    <a:pt x="212920" y="95054"/>
                    <a:pt x="209118" y="91378"/>
                    <a:pt x="205316" y="91378"/>
                  </a:cubicBezTo>
                  <a:lnTo>
                    <a:pt x="7604" y="91378"/>
                  </a:lnTo>
                  <a:cubicBezTo>
                    <a:pt x="3676" y="91378"/>
                    <a:pt x="0" y="95180"/>
                    <a:pt x="0" y="98983"/>
                  </a:cubicBezTo>
                  <a:lnTo>
                    <a:pt x="0" y="220651"/>
                  </a:lnTo>
                  <a:cubicBezTo>
                    <a:pt x="0" y="224453"/>
                    <a:pt x="3549" y="228255"/>
                    <a:pt x="7604" y="228255"/>
                  </a:cubicBezTo>
                  <a:lnTo>
                    <a:pt x="205316" y="228255"/>
                  </a:lnTo>
                  <a:cubicBezTo>
                    <a:pt x="210766" y="228255"/>
                    <a:pt x="212160" y="223946"/>
                    <a:pt x="212920" y="220651"/>
                  </a:cubicBezTo>
                </a:path>
              </a:pathLst>
            </a:custGeom>
            <a:solidFill>
              <a:srgbClr val="4D4D4F"/>
            </a:solidFill>
            <a:ln w="1265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DE8A06C-38DE-4A32-88D8-EDC4B14D352E}"/>
                </a:ext>
              </a:extLst>
            </p:cNvPr>
            <p:cNvSpPr/>
            <p:nvPr/>
          </p:nvSpPr>
          <p:spPr>
            <a:xfrm>
              <a:off x="5642855" y="3991593"/>
              <a:ext cx="520893" cy="520893"/>
            </a:xfrm>
            <a:custGeom>
              <a:avLst/>
              <a:gdLst>
                <a:gd name="connsiteX0" fmla="*/ 260447 w 520893"/>
                <a:gd name="connsiteY0" fmla="*/ 190868 h 520893"/>
                <a:gd name="connsiteX1" fmla="*/ 190994 w 520893"/>
                <a:gd name="connsiteY1" fmla="*/ 260320 h 520893"/>
                <a:gd name="connsiteX2" fmla="*/ 260447 w 520893"/>
                <a:gd name="connsiteY2" fmla="*/ 329773 h 520893"/>
                <a:gd name="connsiteX3" fmla="*/ 329899 w 520893"/>
                <a:gd name="connsiteY3" fmla="*/ 260320 h 520893"/>
                <a:gd name="connsiteX4" fmla="*/ 260447 w 520893"/>
                <a:gd name="connsiteY4" fmla="*/ 190868 h 520893"/>
                <a:gd name="connsiteX5" fmla="*/ 260447 w 520893"/>
                <a:gd name="connsiteY5" fmla="*/ 364626 h 520893"/>
                <a:gd name="connsiteX6" fmla="*/ 156268 w 520893"/>
                <a:gd name="connsiteY6" fmla="*/ 260447 h 520893"/>
                <a:gd name="connsiteX7" fmla="*/ 260447 w 520893"/>
                <a:gd name="connsiteY7" fmla="*/ 156268 h 520893"/>
                <a:gd name="connsiteX8" fmla="*/ 364626 w 520893"/>
                <a:gd name="connsiteY8" fmla="*/ 260447 h 520893"/>
                <a:gd name="connsiteX9" fmla="*/ 260447 w 520893"/>
                <a:gd name="connsiteY9" fmla="*/ 364626 h 520893"/>
                <a:gd name="connsiteX10" fmla="*/ 243084 w 520893"/>
                <a:gd name="connsiteY10" fmla="*/ 486168 h 520893"/>
                <a:gd name="connsiteX11" fmla="*/ 277810 w 520893"/>
                <a:gd name="connsiteY11" fmla="*/ 486168 h 520893"/>
                <a:gd name="connsiteX12" fmla="*/ 277810 w 520893"/>
                <a:gd name="connsiteY12" fmla="*/ 430529 h 520893"/>
                <a:gd name="connsiteX13" fmla="*/ 291751 w 520893"/>
                <a:gd name="connsiteY13" fmla="*/ 413547 h 520893"/>
                <a:gd name="connsiteX14" fmla="*/ 344981 w 520893"/>
                <a:gd name="connsiteY14" fmla="*/ 391748 h 520893"/>
                <a:gd name="connsiteX15" fmla="*/ 366653 w 520893"/>
                <a:gd name="connsiteY15" fmla="*/ 394029 h 520893"/>
                <a:gd name="connsiteX16" fmla="*/ 399479 w 520893"/>
                <a:gd name="connsiteY16" fmla="*/ 426854 h 520893"/>
                <a:gd name="connsiteX17" fmla="*/ 426981 w 520893"/>
                <a:gd name="connsiteY17" fmla="*/ 399352 h 520893"/>
                <a:gd name="connsiteX18" fmla="*/ 394156 w 520893"/>
                <a:gd name="connsiteY18" fmla="*/ 366527 h 520893"/>
                <a:gd name="connsiteX19" fmla="*/ 391874 w 520893"/>
                <a:gd name="connsiteY19" fmla="*/ 344854 h 520893"/>
                <a:gd name="connsiteX20" fmla="*/ 413673 w 520893"/>
                <a:gd name="connsiteY20" fmla="*/ 291625 h 520893"/>
                <a:gd name="connsiteX21" fmla="*/ 430656 w 520893"/>
                <a:gd name="connsiteY21" fmla="*/ 277683 h 520893"/>
                <a:gd name="connsiteX22" fmla="*/ 486294 w 520893"/>
                <a:gd name="connsiteY22" fmla="*/ 277683 h 520893"/>
                <a:gd name="connsiteX23" fmla="*/ 486294 w 520893"/>
                <a:gd name="connsiteY23" fmla="*/ 242957 h 520893"/>
                <a:gd name="connsiteX24" fmla="*/ 430656 w 520893"/>
                <a:gd name="connsiteY24" fmla="*/ 242957 h 520893"/>
                <a:gd name="connsiteX25" fmla="*/ 413673 w 520893"/>
                <a:gd name="connsiteY25" fmla="*/ 229016 h 520893"/>
                <a:gd name="connsiteX26" fmla="*/ 391874 w 520893"/>
                <a:gd name="connsiteY26" fmla="*/ 175786 h 520893"/>
                <a:gd name="connsiteX27" fmla="*/ 394156 w 520893"/>
                <a:gd name="connsiteY27" fmla="*/ 154114 h 520893"/>
                <a:gd name="connsiteX28" fmla="*/ 426981 w 520893"/>
                <a:gd name="connsiteY28" fmla="*/ 121288 h 520893"/>
                <a:gd name="connsiteX29" fmla="*/ 399479 w 520893"/>
                <a:gd name="connsiteY29" fmla="*/ 93786 h 520893"/>
                <a:gd name="connsiteX30" fmla="*/ 366653 w 520893"/>
                <a:gd name="connsiteY30" fmla="*/ 126611 h 520893"/>
                <a:gd name="connsiteX31" fmla="*/ 344981 w 520893"/>
                <a:gd name="connsiteY31" fmla="*/ 128893 h 520893"/>
                <a:gd name="connsiteX32" fmla="*/ 291751 w 520893"/>
                <a:gd name="connsiteY32" fmla="*/ 107094 h 520893"/>
                <a:gd name="connsiteX33" fmla="*/ 277810 w 520893"/>
                <a:gd name="connsiteY33" fmla="*/ 90111 h 520893"/>
                <a:gd name="connsiteX34" fmla="*/ 277810 w 520893"/>
                <a:gd name="connsiteY34" fmla="*/ 34473 h 520893"/>
                <a:gd name="connsiteX35" fmla="*/ 243084 w 520893"/>
                <a:gd name="connsiteY35" fmla="*/ 34473 h 520893"/>
                <a:gd name="connsiteX36" fmla="*/ 243084 w 520893"/>
                <a:gd name="connsiteY36" fmla="*/ 90111 h 520893"/>
                <a:gd name="connsiteX37" fmla="*/ 229143 w 520893"/>
                <a:gd name="connsiteY37" fmla="*/ 107094 h 520893"/>
                <a:gd name="connsiteX38" fmla="*/ 175913 w 520893"/>
                <a:gd name="connsiteY38" fmla="*/ 128893 h 520893"/>
                <a:gd name="connsiteX39" fmla="*/ 154240 w 520893"/>
                <a:gd name="connsiteY39" fmla="*/ 126611 h 520893"/>
                <a:gd name="connsiteX40" fmla="*/ 121415 w 520893"/>
                <a:gd name="connsiteY40" fmla="*/ 93786 h 520893"/>
                <a:gd name="connsiteX41" fmla="*/ 93913 w 520893"/>
                <a:gd name="connsiteY41" fmla="*/ 121288 h 520893"/>
                <a:gd name="connsiteX42" fmla="*/ 126738 w 520893"/>
                <a:gd name="connsiteY42" fmla="*/ 154114 h 520893"/>
                <a:gd name="connsiteX43" fmla="*/ 129019 w 520893"/>
                <a:gd name="connsiteY43" fmla="*/ 175786 h 520893"/>
                <a:gd name="connsiteX44" fmla="*/ 107220 w 520893"/>
                <a:gd name="connsiteY44" fmla="*/ 229016 h 520893"/>
                <a:gd name="connsiteX45" fmla="*/ 90238 w 520893"/>
                <a:gd name="connsiteY45" fmla="*/ 242957 h 520893"/>
                <a:gd name="connsiteX46" fmla="*/ 34600 w 520893"/>
                <a:gd name="connsiteY46" fmla="*/ 242957 h 520893"/>
                <a:gd name="connsiteX47" fmla="*/ 34600 w 520893"/>
                <a:gd name="connsiteY47" fmla="*/ 277683 h 520893"/>
                <a:gd name="connsiteX48" fmla="*/ 90238 w 520893"/>
                <a:gd name="connsiteY48" fmla="*/ 277683 h 520893"/>
                <a:gd name="connsiteX49" fmla="*/ 107220 w 520893"/>
                <a:gd name="connsiteY49" fmla="*/ 291625 h 520893"/>
                <a:gd name="connsiteX50" fmla="*/ 129019 w 520893"/>
                <a:gd name="connsiteY50" fmla="*/ 344854 h 520893"/>
                <a:gd name="connsiteX51" fmla="*/ 126738 w 520893"/>
                <a:gd name="connsiteY51" fmla="*/ 366527 h 520893"/>
                <a:gd name="connsiteX52" fmla="*/ 93913 w 520893"/>
                <a:gd name="connsiteY52" fmla="*/ 399352 h 520893"/>
                <a:gd name="connsiteX53" fmla="*/ 121415 w 520893"/>
                <a:gd name="connsiteY53" fmla="*/ 426854 h 520893"/>
                <a:gd name="connsiteX54" fmla="*/ 154240 w 520893"/>
                <a:gd name="connsiteY54" fmla="*/ 394029 h 520893"/>
                <a:gd name="connsiteX55" fmla="*/ 175913 w 520893"/>
                <a:gd name="connsiteY55" fmla="*/ 391748 h 520893"/>
                <a:gd name="connsiteX56" fmla="*/ 229143 w 520893"/>
                <a:gd name="connsiteY56" fmla="*/ 413547 h 520893"/>
                <a:gd name="connsiteX57" fmla="*/ 243084 w 520893"/>
                <a:gd name="connsiteY57" fmla="*/ 430529 h 520893"/>
                <a:gd name="connsiteX58" fmla="*/ 243084 w 520893"/>
                <a:gd name="connsiteY58" fmla="*/ 486168 h 520893"/>
                <a:gd name="connsiteX59" fmla="*/ 295173 w 520893"/>
                <a:gd name="connsiteY59" fmla="*/ 520894 h 520893"/>
                <a:gd name="connsiteX60" fmla="*/ 225721 w 520893"/>
                <a:gd name="connsiteY60" fmla="*/ 520894 h 520893"/>
                <a:gd name="connsiteX61" fmla="*/ 208358 w 520893"/>
                <a:gd name="connsiteY61" fmla="*/ 503531 h 520893"/>
                <a:gd name="connsiteX62" fmla="*/ 208358 w 520893"/>
                <a:gd name="connsiteY62" fmla="*/ 444217 h 520893"/>
                <a:gd name="connsiteX63" fmla="*/ 169322 w 520893"/>
                <a:gd name="connsiteY63" fmla="*/ 428248 h 520893"/>
                <a:gd name="connsiteX64" fmla="*/ 133836 w 520893"/>
                <a:gd name="connsiteY64" fmla="*/ 463735 h 520893"/>
                <a:gd name="connsiteX65" fmla="*/ 109248 w 520893"/>
                <a:gd name="connsiteY65" fmla="*/ 463735 h 520893"/>
                <a:gd name="connsiteX66" fmla="*/ 57159 w 520893"/>
                <a:gd name="connsiteY66" fmla="*/ 411645 h 520893"/>
                <a:gd name="connsiteX67" fmla="*/ 57159 w 520893"/>
                <a:gd name="connsiteY67" fmla="*/ 387058 h 520893"/>
                <a:gd name="connsiteX68" fmla="*/ 92646 w 520893"/>
                <a:gd name="connsiteY68" fmla="*/ 351572 h 520893"/>
                <a:gd name="connsiteX69" fmla="*/ 76677 w 520893"/>
                <a:gd name="connsiteY69" fmla="*/ 312536 h 520893"/>
                <a:gd name="connsiteX70" fmla="*/ 17363 w 520893"/>
                <a:gd name="connsiteY70" fmla="*/ 312536 h 520893"/>
                <a:gd name="connsiteX71" fmla="*/ 0 w 520893"/>
                <a:gd name="connsiteY71" fmla="*/ 295173 h 520893"/>
                <a:gd name="connsiteX72" fmla="*/ 0 w 520893"/>
                <a:gd name="connsiteY72" fmla="*/ 225721 h 520893"/>
                <a:gd name="connsiteX73" fmla="*/ 17363 w 520893"/>
                <a:gd name="connsiteY73" fmla="*/ 208358 h 520893"/>
                <a:gd name="connsiteX74" fmla="*/ 76677 w 520893"/>
                <a:gd name="connsiteY74" fmla="*/ 208358 h 520893"/>
                <a:gd name="connsiteX75" fmla="*/ 92646 w 520893"/>
                <a:gd name="connsiteY75" fmla="*/ 169322 h 520893"/>
                <a:gd name="connsiteX76" fmla="*/ 57159 w 520893"/>
                <a:gd name="connsiteY76" fmla="*/ 133835 h 520893"/>
                <a:gd name="connsiteX77" fmla="*/ 57159 w 520893"/>
                <a:gd name="connsiteY77" fmla="*/ 109248 h 520893"/>
                <a:gd name="connsiteX78" fmla="*/ 109248 w 520893"/>
                <a:gd name="connsiteY78" fmla="*/ 57159 h 520893"/>
                <a:gd name="connsiteX79" fmla="*/ 133836 w 520893"/>
                <a:gd name="connsiteY79" fmla="*/ 57159 h 520893"/>
                <a:gd name="connsiteX80" fmla="*/ 169322 w 520893"/>
                <a:gd name="connsiteY80" fmla="*/ 92646 h 520893"/>
                <a:gd name="connsiteX81" fmla="*/ 208358 w 520893"/>
                <a:gd name="connsiteY81" fmla="*/ 76677 h 520893"/>
                <a:gd name="connsiteX82" fmla="*/ 208358 w 520893"/>
                <a:gd name="connsiteY82" fmla="*/ 17363 h 520893"/>
                <a:gd name="connsiteX83" fmla="*/ 225721 w 520893"/>
                <a:gd name="connsiteY83" fmla="*/ 0 h 520893"/>
                <a:gd name="connsiteX84" fmla="*/ 295173 w 520893"/>
                <a:gd name="connsiteY84" fmla="*/ 0 h 520893"/>
                <a:gd name="connsiteX85" fmla="*/ 312536 w 520893"/>
                <a:gd name="connsiteY85" fmla="*/ 17363 h 520893"/>
                <a:gd name="connsiteX86" fmla="*/ 312536 w 520893"/>
                <a:gd name="connsiteY86" fmla="*/ 76677 h 520893"/>
                <a:gd name="connsiteX87" fmla="*/ 351572 w 520893"/>
                <a:gd name="connsiteY87" fmla="*/ 92646 h 520893"/>
                <a:gd name="connsiteX88" fmla="*/ 387058 w 520893"/>
                <a:gd name="connsiteY88" fmla="*/ 57159 h 520893"/>
                <a:gd name="connsiteX89" fmla="*/ 411646 w 520893"/>
                <a:gd name="connsiteY89" fmla="*/ 57159 h 520893"/>
                <a:gd name="connsiteX90" fmla="*/ 463735 w 520893"/>
                <a:gd name="connsiteY90" fmla="*/ 109248 h 520893"/>
                <a:gd name="connsiteX91" fmla="*/ 463735 w 520893"/>
                <a:gd name="connsiteY91" fmla="*/ 133835 h 520893"/>
                <a:gd name="connsiteX92" fmla="*/ 428248 w 520893"/>
                <a:gd name="connsiteY92" fmla="*/ 169322 h 520893"/>
                <a:gd name="connsiteX93" fmla="*/ 444217 w 520893"/>
                <a:gd name="connsiteY93" fmla="*/ 208358 h 520893"/>
                <a:gd name="connsiteX94" fmla="*/ 503531 w 520893"/>
                <a:gd name="connsiteY94" fmla="*/ 208358 h 520893"/>
                <a:gd name="connsiteX95" fmla="*/ 520894 w 520893"/>
                <a:gd name="connsiteY95" fmla="*/ 225721 h 520893"/>
                <a:gd name="connsiteX96" fmla="*/ 520894 w 520893"/>
                <a:gd name="connsiteY96" fmla="*/ 295173 h 520893"/>
                <a:gd name="connsiteX97" fmla="*/ 503531 w 520893"/>
                <a:gd name="connsiteY97" fmla="*/ 312536 h 520893"/>
                <a:gd name="connsiteX98" fmla="*/ 444217 w 520893"/>
                <a:gd name="connsiteY98" fmla="*/ 312536 h 520893"/>
                <a:gd name="connsiteX99" fmla="*/ 428248 w 520893"/>
                <a:gd name="connsiteY99" fmla="*/ 351572 h 520893"/>
                <a:gd name="connsiteX100" fmla="*/ 463735 w 520893"/>
                <a:gd name="connsiteY100" fmla="*/ 387058 h 520893"/>
                <a:gd name="connsiteX101" fmla="*/ 463735 w 520893"/>
                <a:gd name="connsiteY101" fmla="*/ 411645 h 520893"/>
                <a:gd name="connsiteX102" fmla="*/ 411646 w 520893"/>
                <a:gd name="connsiteY102" fmla="*/ 463735 h 520893"/>
                <a:gd name="connsiteX103" fmla="*/ 387058 w 520893"/>
                <a:gd name="connsiteY103" fmla="*/ 463735 h 520893"/>
                <a:gd name="connsiteX104" fmla="*/ 351572 w 520893"/>
                <a:gd name="connsiteY104" fmla="*/ 428248 h 520893"/>
                <a:gd name="connsiteX105" fmla="*/ 312536 w 520893"/>
                <a:gd name="connsiteY105" fmla="*/ 444217 h 520893"/>
                <a:gd name="connsiteX106" fmla="*/ 312536 w 520893"/>
                <a:gd name="connsiteY106" fmla="*/ 503531 h 520893"/>
                <a:gd name="connsiteX107" fmla="*/ 295173 w 520893"/>
                <a:gd name="connsiteY107" fmla="*/ 520894 h 52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20893" h="520893">
                  <a:moveTo>
                    <a:pt x="260447" y="190868"/>
                  </a:moveTo>
                  <a:cubicBezTo>
                    <a:pt x="222172" y="190868"/>
                    <a:pt x="190994" y="222045"/>
                    <a:pt x="190994" y="260320"/>
                  </a:cubicBezTo>
                  <a:cubicBezTo>
                    <a:pt x="190994" y="298595"/>
                    <a:pt x="222172" y="329773"/>
                    <a:pt x="260447" y="329773"/>
                  </a:cubicBezTo>
                  <a:cubicBezTo>
                    <a:pt x="298722" y="329773"/>
                    <a:pt x="329899" y="298595"/>
                    <a:pt x="329899" y="260320"/>
                  </a:cubicBezTo>
                  <a:cubicBezTo>
                    <a:pt x="329899" y="222045"/>
                    <a:pt x="298722" y="190868"/>
                    <a:pt x="260447" y="190868"/>
                  </a:cubicBezTo>
                  <a:moveTo>
                    <a:pt x="260447" y="364626"/>
                  </a:moveTo>
                  <a:cubicBezTo>
                    <a:pt x="203035" y="364626"/>
                    <a:pt x="156268" y="317859"/>
                    <a:pt x="156268" y="260447"/>
                  </a:cubicBezTo>
                  <a:cubicBezTo>
                    <a:pt x="156268" y="203034"/>
                    <a:pt x="203035" y="156268"/>
                    <a:pt x="260447" y="156268"/>
                  </a:cubicBezTo>
                  <a:cubicBezTo>
                    <a:pt x="317859" y="156268"/>
                    <a:pt x="364626" y="203034"/>
                    <a:pt x="364626" y="260447"/>
                  </a:cubicBezTo>
                  <a:cubicBezTo>
                    <a:pt x="364626" y="317859"/>
                    <a:pt x="317859" y="364626"/>
                    <a:pt x="260447" y="364626"/>
                  </a:cubicBezTo>
                  <a:moveTo>
                    <a:pt x="243084" y="486168"/>
                  </a:moveTo>
                  <a:lnTo>
                    <a:pt x="277810" y="486168"/>
                  </a:lnTo>
                  <a:lnTo>
                    <a:pt x="277810" y="430529"/>
                  </a:lnTo>
                  <a:cubicBezTo>
                    <a:pt x="277810" y="422291"/>
                    <a:pt x="283640" y="415194"/>
                    <a:pt x="291751" y="413547"/>
                  </a:cubicBezTo>
                  <a:cubicBezTo>
                    <a:pt x="310508" y="409744"/>
                    <a:pt x="328379" y="402394"/>
                    <a:pt x="344981" y="391748"/>
                  </a:cubicBezTo>
                  <a:cubicBezTo>
                    <a:pt x="351825" y="387312"/>
                    <a:pt x="360823" y="388199"/>
                    <a:pt x="366653" y="394029"/>
                  </a:cubicBezTo>
                  <a:lnTo>
                    <a:pt x="399479" y="426854"/>
                  </a:lnTo>
                  <a:lnTo>
                    <a:pt x="426981" y="399352"/>
                  </a:lnTo>
                  <a:lnTo>
                    <a:pt x="394156" y="366527"/>
                  </a:lnTo>
                  <a:cubicBezTo>
                    <a:pt x="388326" y="360697"/>
                    <a:pt x="387438" y="351698"/>
                    <a:pt x="391874" y="344854"/>
                  </a:cubicBezTo>
                  <a:cubicBezTo>
                    <a:pt x="402520" y="328252"/>
                    <a:pt x="409871" y="310382"/>
                    <a:pt x="413673" y="291625"/>
                  </a:cubicBezTo>
                  <a:cubicBezTo>
                    <a:pt x="415321" y="283513"/>
                    <a:pt x="422418" y="277683"/>
                    <a:pt x="430656" y="277683"/>
                  </a:cubicBezTo>
                  <a:lnTo>
                    <a:pt x="486294" y="277683"/>
                  </a:lnTo>
                  <a:lnTo>
                    <a:pt x="486294" y="242957"/>
                  </a:lnTo>
                  <a:lnTo>
                    <a:pt x="430656" y="242957"/>
                  </a:lnTo>
                  <a:cubicBezTo>
                    <a:pt x="422418" y="242957"/>
                    <a:pt x="415321" y="237127"/>
                    <a:pt x="413673" y="229016"/>
                  </a:cubicBezTo>
                  <a:cubicBezTo>
                    <a:pt x="409871" y="210259"/>
                    <a:pt x="402520" y="192389"/>
                    <a:pt x="391874" y="175786"/>
                  </a:cubicBezTo>
                  <a:cubicBezTo>
                    <a:pt x="387438" y="168942"/>
                    <a:pt x="388452" y="159944"/>
                    <a:pt x="394156" y="154114"/>
                  </a:cubicBezTo>
                  <a:lnTo>
                    <a:pt x="426981" y="121288"/>
                  </a:lnTo>
                  <a:lnTo>
                    <a:pt x="399479" y="93786"/>
                  </a:lnTo>
                  <a:lnTo>
                    <a:pt x="366653" y="126611"/>
                  </a:lnTo>
                  <a:cubicBezTo>
                    <a:pt x="360823" y="132441"/>
                    <a:pt x="351825" y="133328"/>
                    <a:pt x="344981" y="128893"/>
                  </a:cubicBezTo>
                  <a:cubicBezTo>
                    <a:pt x="328505" y="118247"/>
                    <a:pt x="310635" y="110896"/>
                    <a:pt x="291751" y="107094"/>
                  </a:cubicBezTo>
                  <a:cubicBezTo>
                    <a:pt x="283640" y="105446"/>
                    <a:pt x="277810" y="98349"/>
                    <a:pt x="277810" y="90111"/>
                  </a:cubicBezTo>
                  <a:lnTo>
                    <a:pt x="277810" y="34473"/>
                  </a:lnTo>
                  <a:lnTo>
                    <a:pt x="243084" y="34473"/>
                  </a:lnTo>
                  <a:lnTo>
                    <a:pt x="243084" y="90111"/>
                  </a:lnTo>
                  <a:cubicBezTo>
                    <a:pt x="243084" y="98349"/>
                    <a:pt x="237254" y="105446"/>
                    <a:pt x="229143" y="107094"/>
                  </a:cubicBezTo>
                  <a:cubicBezTo>
                    <a:pt x="210385" y="110896"/>
                    <a:pt x="192388" y="118247"/>
                    <a:pt x="175913" y="128893"/>
                  </a:cubicBezTo>
                  <a:cubicBezTo>
                    <a:pt x="169069" y="133328"/>
                    <a:pt x="159944" y="132315"/>
                    <a:pt x="154240" y="126611"/>
                  </a:cubicBezTo>
                  <a:lnTo>
                    <a:pt x="121415" y="93786"/>
                  </a:lnTo>
                  <a:lnTo>
                    <a:pt x="93913" y="121288"/>
                  </a:lnTo>
                  <a:lnTo>
                    <a:pt x="126738" y="154114"/>
                  </a:lnTo>
                  <a:cubicBezTo>
                    <a:pt x="132568" y="159944"/>
                    <a:pt x="133455" y="168942"/>
                    <a:pt x="129019" y="175786"/>
                  </a:cubicBezTo>
                  <a:cubicBezTo>
                    <a:pt x="118373" y="192262"/>
                    <a:pt x="111023" y="210259"/>
                    <a:pt x="107220" y="229016"/>
                  </a:cubicBezTo>
                  <a:cubicBezTo>
                    <a:pt x="105573" y="237127"/>
                    <a:pt x="98476" y="242957"/>
                    <a:pt x="90238" y="242957"/>
                  </a:cubicBezTo>
                  <a:lnTo>
                    <a:pt x="34600" y="242957"/>
                  </a:lnTo>
                  <a:lnTo>
                    <a:pt x="34600" y="277683"/>
                  </a:lnTo>
                  <a:lnTo>
                    <a:pt x="90238" y="277683"/>
                  </a:lnTo>
                  <a:cubicBezTo>
                    <a:pt x="98476" y="277683"/>
                    <a:pt x="105573" y="283513"/>
                    <a:pt x="107220" y="291625"/>
                  </a:cubicBezTo>
                  <a:cubicBezTo>
                    <a:pt x="111023" y="310382"/>
                    <a:pt x="118373" y="328378"/>
                    <a:pt x="129019" y="344854"/>
                  </a:cubicBezTo>
                  <a:cubicBezTo>
                    <a:pt x="133455" y="351698"/>
                    <a:pt x="132441" y="360824"/>
                    <a:pt x="126738" y="366527"/>
                  </a:cubicBezTo>
                  <a:lnTo>
                    <a:pt x="93913" y="399352"/>
                  </a:lnTo>
                  <a:lnTo>
                    <a:pt x="121415" y="426854"/>
                  </a:lnTo>
                  <a:lnTo>
                    <a:pt x="154240" y="394029"/>
                  </a:lnTo>
                  <a:cubicBezTo>
                    <a:pt x="160070" y="388199"/>
                    <a:pt x="169069" y="387312"/>
                    <a:pt x="175913" y="391748"/>
                  </a:cubicBezTo>
                  <a:cubicBezTo>
                    <a:pt x="192388" y="402394"/>
                    <a:pt x="210259" y="409744"/>
                    <a:pt x="229143" y="413547"/>
                  </a:cubicBezTo>
                  <a:cubicBezTo>
                    <a:pt x="237254" y="415194"/>
                    <a:pt x="243084" y="422291"/>
                    <a:pt x="243084" y="430529"/>
                  </a:cubicBezTo>
                  <a:lnTo>
                    <a:pt x="243084" y="486168"/>
                  </a:lnTo>
                  <a:close/>
                  <a:moveTo>
                    <a:pt x="295173" y="520894"/>
                  </a:moveTo>
                  <a:lnTo>
                    <a:pt x="225721" y="520894"/>
                  </a:lnTo>
                  <a:cubicBezTo>
                    <a:pt x="216089" y="520894"/>
                    <a:pt x="208358" y="513163"/>
                    <a:pt x="208358" y="503531"/>
                  </a:cubicBezTo>
                  <a:lnTo>
                    <a:pt x="208358" y="444217"/>
                  </a:lnTo>
                  <a:cubicBezTo>
                    <a:pt x="194797" y="440415"/>
                    <a:pt x="181743" y="434965"/>
                    <a:pt x="169322" y="428248"/>
                  </a:cubicBezTo>
                  <a:lnTo>
                    <a:pt x="133836" y="463735"/>
                  </a:lnTo>
                  <a:cubicBezTo>
                    <a:pt x="126992" y="470579"/>
                    <a:pt x="116092" y="470579"/>
                    <a:pt x="109248" y="463735"/>
                  </a:cubicBezTo>
                  <a:lnTo>
                    <a:pt x="57159" y="411645"/>
                  </a:lnTo>
                  <a:cubicBezTo>
                    <a:pt x="50315" y="404802"/>
                    <a:pt x="50315" y="393902"/>
                    <a:pt x="57159" y="387058"/>
                  </a:cubicBezTo>
                  <a:lnTo>
                    <a:pt x="92646" y="351572"/>
                  </a:lnTo>
                  <a:cubicBezTo>
                    <a:pt x="85802" y="339151"/>
                    <a:pt x="80479" y="326097"/>
                    <a:pt x="76677" y="312536"/>
                  </a:cubicBezTo>
                  <a:lnTo>
                    <a:pt x="17363" y="312536"/>
                  </a:lnTo>
                  <a:cubicBezTo>
                    <a:pt x="7731" y="312536"/>
                    <a:pt x="0" y="304805"/>
                    <a:pt x="0" y="295173"/>
                  </a:cubicBezTo>
                  <a:lnTo>
                    <a:pt x="0" y="225721"/>
                  </a:lnTo>
                  <a:cubicBezTo>
                    <a:pt x="0" y="216089"/>
                    <a:pt x="7731" y="208358"/>
                    <a:pt x="17363" y="208358"/>
                  </a:cubicBezTo>
                  <a:lnTo>
                    <a:pt x="76677" y="208358"/>
                  </a:lnTo>
                  <a:cubicBezTo>
                    <a:pt x="80479" y="194797"/>
                    <a:pt x="85928" y="181742"/>
                    <a:pt x="92646" y="169322"/>
                  </a:cubicBezTo>
                  <a:lnTo>
                    <a:pt x="57159" y="133835"/>
                  </a:lnTo>
                  <a:cubicBezTo>
                    <a:pt x="50315" y="127118"/>
                    <a:pt x="50315" y="116092"/>
                    <a:pt x="57159" y="109248"/>
                  </a:cubicBezTo>
                  <a:lnTo>
                    <a:pt x="109248" y="57159"/>
                  </a:lnTo>
                  <a:cubicBezTo>
                    <a:pt x="116092" y="50315"/>
                    <a:pt x="126992" y="50315"/>
                    <a:pt x="133836" y="57159"/>
                  </a:cubicBezTo>
                  <a:lnTo>
                    <a:pt x="169322" y="92646"/>
                  </a:lnTo>
                  <a:cubicBezTo>
                    <a:pt x="181743" y="85802"/>
                    <a:pt x="194797" y="80479"/>
                    <a:pt x="208358" y="76677"/>
                  </a:cubicBezTo>
                  <a:lnTo>
                    <a:pt x="208358" y="17363"/>
                  </a:lnTo>
                  <a:cubicBezTo>
                    <a:pt x="208358" y="7731"/>
                    <a:pt x="216089" y="0"/>
                    <a:pt x="225721" y="0"/>
                  </a:cubicBezTo>
                  <a:lnTo>
                    <a:pt x="295173" y="0"/>
                  </a:lnTo>
                  <a:cubicBezTo>
                    <a:pt x="304805" y="0"/>
                    <a:pt x="312536" y="7731"/>
                    <a:pt x="312536" y="17363"/>
                  </a:cubicBezTo>
                  <a:lnTo>
                    <a:pt x="312536" y="76677"/>
                  </a:lnTo>
                  <a:cubicBezTo>
                    <a:pt x="326097" y="80479"/>
                    <a:pt x="339151" y="85928"/>
                    <a:pt x="351572" y="92646"/>
                  </a:cubicBezTo>
                  <a:lnTo>
                    <a:pt x="387058" y="57159"/>
                  </a:lnTo>
                  <a:cubicBezTo>
                    <a:pt x="393775" y="50315"/>
                    <a:pt x="404802" y="50315"/>
                    <a:pt x="411646" y="57159"/>
                  </a:cubicBezTo>
                  <a:lnTo>
                    <a:pt x="463735" y="109248"/>
                  </a:lnTo>
                  <a:cubicBezTo>
                    <a:pt x="470452" y="115965"/>
                    <a:pt x="470452" y="126992"/>
                    <a:pt x="463735" y="133835"/>
                  </a:cubicBezTo>
                  <a:lnTo>
                    <a:pt x="428248" y="169322"/>
                  </a:lnTo>
                  <a:cubicBezTo>
                    <a:pt x="435092" y="181869"/>
                    <a:pt x="440415" y="194797"/>
                    <a:pt x="444217" y="208358"/>
                  </a:cubicBezTo>
                  <a:lnTo>
                    <a:pt x="503531" y="208358"/>
                  </a:lnTo>
                  <a:cubicBezTo>
                    <a:pt x="513163" y="208358"/>
                    <a:pt x="520894" y="216089"/>
                    <a:pt x="520894" y="225721"/>
                  </a:cubicBezTo>
                  <a:lnTo>
                    <a:pt x="520894" y="295173"/>
                  </a:lnTo>
                  <a:cubicBezTo>
                    <a:pt x="520894" y="304805"/>
                    <a:pt x="513163" y="312536"/>
                    <a:pt x="503531" y="312536"/>
                  </a:cubicBezTo>
                  <a:lnTo>
                    <a:pt x="444217" y="312536"/>
                  </a:lnTo>
                  <a:cubicBezTo>
                    <a:pt x="440415" y="326097"/>
                    <a:pt x="434965" y="339151"/>
                    <a:pt x="428248" y="351572"/>
                  </a:cubicBezTo>
                  <a:lnTo>
                    <a:pt x="463735" y="387058"/>
                  </a:lnTo>
                  <a:cubicBezTo>
                    <a:pt x="470452" y="393902"/>
                    <a:pt x="470452" y="404802"/>
                    <a:pt x="463735" y="411645"/>
                  </a:cubicBezTo>
                  <a:lnTo>
                    <a:pt x="411646" y="463735"/>
                  </a:lnTo>
                  <a:cubicBezTo>
                    <a:pt x="404928" y="470579"/>
                    <a:pt x="393902" y="470579"/>
                    <a:pt x="387058" y="463735"/>
                  </a:cubicBezTo>
                  <a:lnTo>
                    <a:pt x="351572" y="428248"/>
                  </a:lnTo>
                  <a:cubicBezTo>
                    <a:pt x="339025" y="435092"/>
                    <a:pt x="326097" y="440415"/>
                    <a:pt x="312536" y="444217"/>
                  </a:cubicBezTo>
                  <a:lnTo>
                    <a:pt x="312536" y="503531"/>
                  </a:lnTo>
                  <a:cubicBezTo>
                    <a:pt x="312536" y="513163"/>
                    <a:pt x="304678" y="520894"/>
                    <a:pt x="295173" y="520894"/>
                  </a:cubicBezTo>
                </a:path>
              </a:pathLst>
            </a:custGeom>
            <a:solidFill>
              <a:srgbClr val="FFFFFF"/>
            </a:solidFill>
            <a:ln w="1265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C12E68-6ACF-41E7-9048-2BB708F8F52D}"/>
                </a:ext>
              </a:extLst>
            </p:cNvPr>
            <p:cNvSpPr/>
            <p:nvPr/>
          </p:nvSpPr>
          <p:spPr>
            <a:xfrm>
              <a:off x="6185164" y="4016256"/>
              <a:ext cx="160960" cy="462627"/>
            </a:xfrm>
            <a:custGeom>
              <a:avLst/>
              <a:gdLst>
                <a:gd name="connsiteX0" fmla="*/ 160961 w 160960"/>
                <a:gd name="connsiteY0" fmla="*/ 230587 h 462627"/>
                <a:gd name="connsiteX1" fmla="*/ 155765 w 160960"/>
                <a:gd name="connsiteY1" fmla="*/ 294590 h 462627"/>
                <a:gd name="connsiteX2" fmla="*/ 141063 w 160960"/>
                <a:gd name="connsiteY2" fmla="*/ 352509 h 462627"/>
                <a:gd name="connsiteX3" fmla="*/ 91255 w 160960"/>
                <a:gd name="connsiteY3" fmla="*/ 449464 h 462627"/>
                <a:gd name="connsiteX4" fmla="*/ 43855 w 160960"/>
                <a:gd name="connsiteY4" fmla="*/ 453266 h 462627"/>
                <a:gd name="connsiteX5" fmla="*/ 10523 w 160960"/>
                <a:gd name="connsiteY5" fmla="*/ 419554 h 462627"/>
                <a:gd name="connsiteX6" fmla="*/ 6720 w 160960"/>
                <a:gd name="connsiteY6" fmla="*/ 380265 h 462627"/>
                <a:gd name="connsiteX7" fmla="*/ 37771 w 160960"/>
                <a:gd name="connsiteY7" fmla="*/ 318417 h 462627"/>
                <a:gd name="connsiteX8" fmla="*/ 50825 w 160960"/>
                <a:gd name="connsiteY8" fmla="*/ 259230 h 462627"/>
                <a:gd name="connsiteX9" fmla="*/ 51459 w 160960"/>
                <a:gd name="connsiteY9" fmla="*/ 212083 h 462627"/>
                <a:gd name="connsiteX10" fmla="*/ 44235 w 160960"/>
                <a:gd name="connsiteY10" fmla="*/ 168612 h 462627"/>
                <a:gd name="connsiteX11" fmla="*/ 4566 w 160960"/>
                <a:gd name="connsiteY11" fmla="*/ 81416 h 462627"/>
                <a:gd name="connsiteX12" fmla="*/ 8241 w 160960"/>
                <a:gd name="connsiteY12" fmla="*/ 43902 h 462627"/>
                <a:gd name="connsiteX13" fmla="*/ 43348 w 160960"/>
                <a:gd name="connsiteY13" fmla="*/ 9429 h 462627"/>
                <a:gd name="connsiteX14" fmla="*/ 89607 w 160960"/>
                <a:gd name="connsiteY14" fmla="*/ 13611 h 462627"/>
                <a:gd name="connsiteX15" fmla="*/ 150315 w 160960"/>
                <a:gd name="connsiteY15" fmla="*/ 144405 h 462627"/>
                <a:gd name="connsiteX16" fmla="*/ 159186 w 160960"/>
                <a:gd name="connsiteY16" fmla="*/ 197255 h 462627"/>
                <a:gd name="connsiteX17" fmla="*/ 160961 w 160960"/>
                <a:gd name="connsiteY17" fmla="*/ 230587 h 46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0960" h="462627">
                  <a:moveTo>
                    <a:pt x="160961" y="230587"/>
                  </a:moveTo>
                  <a:cubicBezTo>
                    <a:pt x="160834" y="253654"/>
                    <a:pt x="159060" y="274185"/>
                    <a:pt x="155765" y="294590"/>
                  </a:cubicBezTo>
                  <a:cubicBezTo>
                    <a:pt x="152596" y="314361"/>
                    <a:pt x="147527" y="333625"/>
                    <a:pt x="141063" y="352509"/>
                  </a:cubicBezTo>
                  <a:cubicBezTo>
                    <a:pt x="129276" y="387236"/>
                    <a:pt x="112293" y="419427"/>
                    <a:pt x="91255" y="449464"/>
                  </a:cubicBezTo>
                  <a:cubicBezTo>
                    <a:pt x="80102" y="465433"/>
                    <a:pt x="56782" y="467081"/>
                    <a:pt x="43855" y="453266"/>
                  </a:cubicBezTo>
                  <a:cubicBezTo>
                    <a:pt x="33082" y="441733"/>
                    <a:pt x="21802" y="430580"/>
                    <a:pt x="10523" y="419554"/>
                  </a:cubicBezTo>
                  <a:cubicBezTo>
                    <a:pt x="-250" y="409035"/>
                    <a:pt x="-2151" y="392939"/>
                    <a:pt x="6720" y="380265"/>
                  </a:cubicBezTo>
                  <a:cubicBezTo>
                    <a:pt x="19901" y="361128"/>
                    <a:pt x="30167" y="340342"/>
                    <a:pt x="37771" y="318417"/>
                  </a:cubicBezTo>
                  <a:cubicBezTo>
                    <a:pt x="44362" y="299279"/>
                    <a:pt x="48797" y="279508"/>
                    <a:pt x="50825" y="259230"/>
                  </a:cubicBezTo>
                  <a:cubicBezTo>
                    <a:pt x="52346" y="243514"/>
                    <a:pt x="52219" y="227672"/>
                    <a:pt x="51459" y="212083"/>
                  </a:cubicBezTo>
                  <a:cubicBezTo>
                    <a:pt x="50699" y="197382"/>
                    <a:pt x="47910" y="182934"/>
                    <a:pt x="44235" y="168612"/>
                  </a:cubicBezTo>
                  <a:cubicBezTo>
                    <a:pt x="36250" y="137181"/>
                    <a:pt x="23070" y="108031"/>
                    <a:pt x="4566" y="81416"/>
                  </a:cubicBezTo>
                  <a:cubicBezTo>
                    <a:pt x="-2531" y="71277"/>
                    <a:pt x="-1391" y="52900"/>
                    <a:pt x="8241" y="43902"/>
                  </a:cubicBezTo>
                  <a:cubicBezTo>
                    <a:pt x="20155" y="32749"/>
                    <a:pt x="31561" y="20836"/>
                    <a:pt x="43348" y="9429"/>
                  </a:cubicBezTo>
                  <a:cubicBezTo>
                    <a:pt x="57796" y="-4639"/>
                    <a:pt x="77694" y="-2738"/>
                    <a:pt x="89607" y="13611"/>
                  </a:cubicBezTo>
                  <a:cubicBezTo>
                    <a:pt x="118377" y="53281"/>
                    <a:pt x="138528" y="96878"/>
                    <a:pt x="150315" y="144405"/>
                  </a:cubicBezTo>
                  <a:cubicBezTo>
                    <a:pt x="154624" y="161895"/>
                    <a:pt x="157412" y="179512"/>
                    <a:pt x="159186" y="197255"/>
                  </a:cubicBezTo>
                  <a:cubicBezTo>
                    <a:pt x="160454" y="209295"/>
                    <a:pt x="160454" y="221082"/>
                    <a:pt x="160961" y="230587"/>
                  </a:cubicBezTo>
                </a:path>
              </a:pathLst>
            </a:custGeom>
            <a:solidFill>
              <a:srgbClr val="FFFFFF"/>
            </a:solidFill>
            <a:ln w="1265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F11F90-F57C-4BB3-BBE4-6492BED55E7F}"/>
                </a:ext>
              </a:extLst>
            </p:cNvPr>
            <p:cNvSpPr/>
            <p:nvPr/>
          </p:nvSpPr>
          <p:spPr>
            <a:xfrm>
              <a:off x="5460479" y="4016578"/>
              <a:ext cx="160960" cy="462669"/>
            </a:xfrm>
            <a:custGeom>
              <a:avLst/>
              <a:gdLst>
                <a:gd name="connsiteX0" fmla="*/ 0 w 160960"/>
                <a:gd name="connsiteY0" fmla="*/ 232040 h 462669"/>
                <a:gd name="connsiteX1" fmla="*/ 5196 w 160960"/>
                <a:gd name="connsiteY1" fmla="*/ 168037 h 462669"/>
                <a:gd name="connsiteX2" fmla="*/ 19898 w 160960"/>
                <a:gd name="connsiteY2" fmla="*/ 110118 h 462669"/>
                <a:gd name="connsiteX3" fmla="*/ 69706 w 160960"/>
                <a:gd name="connsiteY3" fmla="*/ 13163 h 462669"/>
                <a:gd name="connsiteX4" fmla="*/ 117106 w 160960"/>
                <a:gd name="connsiteY4" fmla="*/ 9361 h 462669"/>
                <a:gd name="connsiteX5" fmla="*/ 150438 w 160960"/>
                <a:gd name="connsiteY5" fmla="*/ 43073 h 462669"/>
                <a:gd name="connsiteX6" fmla="*/ 154240 w 160960"/>
                <a:gd name="connsiteY6" fmla="*/ 82362 h 462669"/>
                <a:gd name="connsiteX7" fmla="*/ 123189 w 160960"/>
                <a:gd name="connsiteY7" fmla="*/ 144210 h 462669"/>
                <a:gd name="connsiteX8" fmla="*/ 110135 w 160960"/>
                <a:gd name="connsiteY8" fmla="*/ 203397 h 462669"/>
                <a:gd name="connsiteX9" fmla="*/ 109502 w 160960"/>
                <a:gd name="connsiteY9" fmla="*/ 250544 h 462669"/>
                <a:gd name="connsiteX10" fmla="*/ 116726 w 160960"/>
                <a:gd name="connsiteY10" fmla="*/ 294015 h 462669"/>
                <a:gd name="connsiteX11" fmla="*/ 156395 w 160960"/>
                <a:gd name="connsiteY11" fmla="*/ 381211 h 462669"/>
                <a:gd name="connsiteX12" fmla="*/ 152719 w 160960"/>
                <a:gd name="connsiteY12" fmla="*/ 418725 h 462669"/>
                <a:gd name="connsiteX13" fmla="*/ 117613 w 160960"/>
                <a:gd name="connsiteY13" fmla="*/ 453198 h 462669"/>
                <a:gd name="connsiteX14" fmla="*/ 71354 w 160960"/>
                <a:gd name="connsiteY14" fmla="*/ 449016 h 462669"/>
                <a:gd name="connsiteX15" fmla="*/ 10646 w 160960"/>
                <a:gd name="connsiteY15" fmla="*/ 318222 h 462669"/>
                <a:gd name="connsiteX16" fmla="*/ 1774 w 160960"/>
                <a:gd name="connsiteY16" fmla="*/ 265245 h 462669"/>
                <a:gd name="connsiteX17" fmla="*/ 0 w 160960"/>
                <a:gd name="connsiteY17" fmla="*/ 232040 h 46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0960" h="462669">
                  <a:moveTo>
                    <a:pt x="0" y="232040"/>
                  </a:moveTo>
                  <a:cubicBezTo>
                    <a:pt x="127" y="208974"/>
                    <a:pt x="1901" y="188442"/>
                    <a:pt x="5196" y="168037"/>
                  </a:cubicBezTo>
                  <a:cubicBezTo>
                    <a:pt x="8365" y="148266"/>
                    <a:pt x="13434" y="129002"/>
                    <a:pt x="19898" y="110118"/>
                  </a:cubicBezTo>
                  <a:cubicBezTo>
                    <a:pt x="31685" y="75392"/>
                    <a:pt x="48667" y="43200"/>
                    <a:pt x="69706" y="13163"/>
                  </a:cubicBezTo>
                  <a:cubicBezTo>
                    <a:pt x="80859" y="-2806"/>
                    <a:pt x="104179" y="-4453"/>
                    <a:pt x="117106" y="9361"/>
                  </a:cubicBezTo>
                  <a:cubicBezTo>
                    <a:pt x="127879" y="20894"/>
                    <a:pt x="139159" y="32047"/>
                    <a:pt x="150438" y="43073"/>
                  </a:cubicBezTo>
                  <a:cubicBezTo>
                    <a:pt x="161211" y="53593"/>
                    <a:pt x="163112" y="69688"/>
                    <a:pt x="154240" y="82362"/>
                  </a:cubicBezTo>
                  <a:cubicBezTo>
                    <a:pt x="141060" y="101500"/>
                    <a:pt x="130794" y="122285"/>
                    <a:pt x="123189" y="144210"/>
                  </a:cubicBezTo>
                  <a:cubicBezTo>
                    <a:pt x="116599" y="163348"/>
                    <a:pt x="112163" y="183119"/>
                    <a:pt x="110135" y="203397"/>
                  </a:cubicBezTo>
                  <a:cubicBezTo>
                    <a:pt x="108615" y="219113"/>
                    <a:pt x="108741" y="234955"/>
                    <a:pt x="109502" y="250544"/>
                  </a:cubicBezTo>
                  <a:cubicBezTo>
                    <a:pt x="110262" y="265245"/>
                    <a:pt x="113050" y="279694"/>
                    <a:pt x="116726" y="294015"/>
                  </a:cubicBezTo>
                  <a:cubicBezTo>
                    <a:pt x="124710" y="325446"/>
                    <a:pt x="137891" y="354596"/>
                    <a:pt x="156395" y="381211"/>
                  </a:cubicBezTo>
                  <a:cubicBezTo>
                    <a:pt x="163492" y="391350"/>
                    <a:pt x="162352" y="409727"/>
                    <a:pt x="152719" y="418725"/>
                  </a:cubicBezTo>
                  <a:cubicBezTo>
                    <a:pt x="140806" y="429878"/>
                    <a:pt x="129400" y="441792"/>
                    <a:pt x="117613" y="453198"/>
                  </a:cubicBezTo>
                  <a:cubicBezTo>
                    <a:pt x="103165" y="467266"/>
                    <a:pt x="83267" y="465492"/>
                    <a:pt x="71354" y="449016"/>
                  </a:cubicBezTo>
                  <a:cubicBezTo>
                    <a:pt x="42584" y="409347"/>
                    <a:pt x="22433" y="365749"/>
                    <a:pt x="10646" y="318222"/>
                  </a:cubicBezTo>
                  <a:cubicBezTo>
                    <a:pt x="6337" y="300732"/>
                    <a:pt x="3549" y="283115"/>
                    <a:pt x="1774" y="265245"/>
                  </a:cubicBezTo>
                  <a:cubicBezTo>
                    <a:pt x="507" y="253332"/>
                    <a:pt x="380" y="241419"/>
                    <a:pt x="0" y="232040"/>
                  </a:cubicBezTo>
                </a:path>
              </a:pathLst>
            </a:custGeom>
            <a:solidFill>
              <a:srgbClr val="FFFFFF"/>
            </a:solidFill>
            <a:ln w="1265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280A1ED-55A1-4A3E-8420-DE6EF7C50FC1}"/>
                </a:ext>
              </a:extLst>
            </p:cNvPr>
            <p:cNvSpPr/>
            <p:nvPr/>
          </p:nvSpPr>
          <p:spPr>
            <a:xfrm>
              <a:off x="5790120" y="2988968"/>
              <a:ext cx="229873" cy="79948"/>
            </a:xfrm>
            <a:custGeom>
              <a:avLst/>
              <a:gdLst>
                <a:gd name="connsiteX0" fmla="*/ 114577 w 229873"/>
                <a:gd name="connsiteY0" fmla="*/ 0 h 79948"/>
                <a:gd name="connsiteX1" fmla="*/ 146388 w 229873"/>
                <a:gd name="connsiteY1" fmla="*/ 2535 h 79948"/>
                <a:gd name="connsiteX2" fmla="*/ 175157 w 229873"/>
                <a:gd name="connsiteY2" fmla="*/ 9759 h 79948"/>
                <a:gd name="connsiteX3" fmla="*/ 223318 w 229873"/>
                <a:gd name="connsiteY3" fmla="*/ 34473 h 79948"/>
                <a:gd name="connsiteX4" fmla="*/ 225219 w 229873"/>
                <a:gd name="connsiteY4" fmla="*/ 58046 h 79948"/>
                <a:gd name="connsiteX5" fmla="*/ 208489 w 229873"/>
                <a:gd name="connsiteY5" fmla="*/ 74649 h 79948"/>
                <a:gd name="connsiteX6" fmla="*/ 188972 w 229873"/>
                <a:gd name="connsiteY6" fmla="*/ 76550 h 79948"/>
                <a:gd name="connsiteX7" fmla="*/ 158301 w 229873"/>
                <a:gd name="connsiteY7" fmla="*/ 61088 h 79948"/>
                <a:gd name="connsiteX8" fmla="*/ 128898 w 229873"/>
                <a:gd name="connsiteY8" fmla="*/ 54624 h 79948"/>
                <a:gd name="connsiteX9" fmla="*/ 105451 w 229873"/>
                <a:gd name="connsiteY9" fmla="*/ 54371 h 79948"/>
                <a:gd name="connsiteX10" fmla="*/ 83779 w 229873"/>
                <a:gd name="connsiteY10" fmla="*/ 57919 h 79948"/>
                <a:gd name="connsiteX11" fmla="*/ 40435 w 229873"/>
                <a:gd name="connsiteY11" fmla="*/ 77690 h 79948"/>
                <a:gd name="connsiteX12" fmla="*/ 21804 w 229873"/>
                <a:gd name="connsiteY12" fmla="*/ 75789 h 79948"/>
                <a:gd name="connsiteX13" fmla="*/ 4695 w 229873"/>
                <a:gd name="connsiteY13" fmla="*/ 58300 h 79948"/>
                <a:gd name="connsiteX14" fmla="*/ 6722 w 229873"/>
                <a:gd name="connsiteY14" fmla="*/ 35360 h 79948"/>
                <a:gd name="connsiteX15" fmla="*/ 71739 w 229873"/>
                <a:gd name="connsiteY15" fmla="*/ 5196 h 79948"/>
                <a:gd name="connsiteX16" fmla="*/ 97974 w 229873"/>
                <a:gd name="connsiteY16" fmla="*/ 760 h 79948"/>
                <a:gd name="connsiteX17" fmla="*/ 114577 w 229873"/>
                <a:gd name="connsiteY17" fmla="*/ 0 h 7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873" h="79948">
                  <a:moveTo>
                    <a:pt x="114577" y="0"/>
                  </a:moveTo>
                  <a:cubicBezTo>
                    <a:pt x="125983" y="127"/>
                    <a:pt x="136249" y="1014"/>
                    <a:pt x="146388" y="2535"/>
                  </a:cubicBezTo>
                  <a:cubicBezTo>
                    <a:pt x="156273" y="4056"/>
                    <a:pt x="165779" y="6590"/>
                    <a:pt x="175157" y="9759"/>
                  </a:cubicBezTo>
                  <a:cubicBezTo>
                    <a:pt x="192394" y="15589"/>
                    <a:pt x="208363" y="24080"/>
                    <a:pt x="223318" y="34473"/>
                  </a:cubicBezTo>
                  <a:cubicBezTo>
                    <a:pt x="231302" y="40049"/>
                    <a:pt x="232063" y="51582"/>
                    <a:pt x="225219" y="58046"/>
                  </a:cubicBezTo>
                  <a:cubicBezTo>
                    <a:pt x="219516" y="63369"/>
                    <a:pt x="213939" y="68946"/>
                    <a:pt x="208489" y="74649"/>
                  </a:cubicBezTo>
                  <a:cubicBezTo>
                    <a:pt x="203293" y="79972"/>
                    <a:pt x="195309" y="80859"/>
                    <a:pt x="188972" y="76550"/>
                  </a:cubicBezTo>
                  <a:cubicBezTo>
                    <a:pt x="179466" y="69959"/>
                    <a:pt x="169074" y="64890"/>
                    <a:pt x="158301" y="61088"/>
                  </a:cubicBezTo>
                  <a:cubicBezTo>
                    <a:pt x="148796" y="57793"/>
                    <a:pt x="139037" y="55638"/>
                    <a:pt x="128898" y="54624"/>
                  </a:cubicBezTo>
                  <a:cubicBezTo>
                    <a:pt x="121040" y="53864"/>
                    <a:pt x="113182" y="53864"/>
                    <a:pt x="105451" y="54371"/>
                  </a:cubicBezTo>
                  <a:cubicBezTo>
                    <a:pt x="98101" y="54751"/>
                    <a:pt x="90876" y="56145"/>
                    <a:pt x="83779" y="57919"/>
                  </a:cubicBezTo>
                  <a:cubicBezTo>
                    <a:pt x="68190" y="61848"/>
                    <a:pt x="53615" y="68439"/>
                    <a:pt x="40435" y="77690"/>
                  </a:cubicBezTo>
                  <a:cubicBezTo>
                    <a:pt x="35365" y="81239"/>
                    <a:pt x="26240" y="80605"/>
                    <a:pt x="21804" y="75789"/>
                  </a:cubicBezTo>
                  <a:cubicBezTo>
                    <a:pt x="16228" y="69833"/>
                    <a:pt x="10398" y="64130"/>
                    <a:pt x="4695" y="58300"/>
                  </a:cubicBezTo>
                  <a:cubicBezTo>
                    <a:pt x="-2276" y="51075"/>
                    <a:pt x="-1389" y="41190"/>
                    <a:pt x="6722" y="35360"/>
                  </a:cubicBezTo>
                  <a:cubicBezTo>
                    <a:pt x="26493" y="21039"/>
                    <a:pt x="48039" y="11026"/>
                    <a:pt x="71739" y="5196"/>
                  </a:cubicBezTo>
                  <a:cubicBezTo>
                    <a:pt x="80357" y="3042"/>
                    <a:pt x="89229" y="1648"/>
                    <a:pt x="97974" y="760"/>
                  </a:cubicBezTo>
                  <a:cubicBezTo>
                    <a:pt x="104057" y="253"/>
                    <a:pt x="109887" y="253"/>
                    <a:pt x="114577" y="0"/>
                  </a:cubicBezTo>
                </a:path>
              </a:pathLst>
            </a:custGeom>
            <a:solidFill>
              <a:srgbClr val="668CBF"/>
            </a:solidFill>
            <a:ln w="1265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902B6F7-2788-46D9-BAD5-52B00D2F16E7}"/>
                </a:ext>
              </a:extLst>
            </p:cNvPr>
            <p:cNvSpPr/>
            <p:nvPr/>
          </p:nvSpPr>
          <p:spPr>
            <a:xfrm>
              <a:off x="4967746" y="3305638"/>
              <a:ext cx="183876" cy="160215"/>
            </a:xfrm>
            <a:custGeom>
              <a:avLst/>
              <a:gdLst>
                <a:gd name="connsiteX0" fmla="*/ 61190 w 183876"/>
                <a:gd name="connsiteY0" fmla="*/ 42505 h 160215"/>
                <a:gd name="connsiteX1" fmla="*/ 87425 w 183876"/>
                <a:gd name="connsiteY1" fmla="*/ 24255 h 160215"/>
                <a:gd name="connsiteX2" fmla="*/ 114293 w 183876"/>
                <a:gd name="connsiteY2" fmla="*/ 11581 h 160215"/>
                <a:gd name="connsiteX3" fmla="*/ 167270 w 183876"/>
                <a:gd name="connsiteY3" fmla="*/ 48 h 160215"/>
                <a:gd name="connsiteX4" fmla="*/ 183746 w 183876"/>
                <a:gd name="connsiteY4" fmla="*/ 17031 h 160215"/>
                <a:gd name="connsiteX5" fmla="*/ 181337 w 183876"/>
                <a:gd name="connsiteY5" fmla="*/ 40478 h 160215"/>
                <a:gd name="connsiteX6" fmla="*/ 167396 w 183876"/>
                <a:gd name="connsiteY6" fmla="*/ 54419 h 160215"/>
                <a:gd name="connsiteX7" fmla="*/ 133937 w 183876"/>
                <a:gd name="connsiteY7" fmla="*/ 62023 h 160215"/>
                <a:gd name="connsiteX8" fmla="*/ 107196 w 183876"/>
                <a:gd name="connsiteY8" fmla="*/ 75711 h 160215"/>
                <a:gd name="connsiteX9" fmla="*/ 88945 w 183876"/>
                <a:gd name="connsiteY9" fmla="*/ 90412 h 160215"/>
                <a:gd name="connsiteX10" fmla="*/ 74497 w 183876"/>
                <a:gd name="connsiteY10" fmla="*/ 106888 h 160215"/>
                <a:gd name="connsiteX11" fmla="*/ 53585 w 183876"/>
                <a:gd name="connsiteY11" fmla="*/ 149726 h 160215"/>
                <a:gd name="connsiteX12" fmla="*/ 37997 w 183876"/>
                <a:gd name="connsiteY12" fmla="*/ 160118 h 160215"/>
                <a:gd name="connsiteX13" fmla="*/ 13663 w 183876"/>
                <a:gd name="connsiteY13" fmla="*/ 157584 h 160215"/>
                <a:gd name="connsiteX14" fmla="*/ 609 w 183876"/>
                <a:gd name="connsiteY14" fmla="*/ 138573 h 160215"/>
                <a:gd name="connsiteX15" fmla="*/ 31533 w 183876"/>
                <a:gd name="connsiteY15" fmla="*/ 73936 h 160215"/>
                <a:gd name="connsiteX16" fmla="*/ 49023 w 183876"/>
                <a:gd name="connsiteY16" fmla="*/ 53785 h 160215"/>
                <a:gd name="connsiteX17" fmla="*/ 61190 w 183876"/>
                <a:gd name="connsiteY17" fmla="*/ 42505 h 16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3876" h="160215">
                  <a:moveTo>
                    <a:pt x="61190" y="42505"/>
                  </a:moveTo>
                  <a:cubicBezTo>
                    <a:pt x="70061" y="35281"/>
                    <a:pt x="78553" y="29451"/>
                    <a:pt x="87425" y="24255"/>
                  </a:cubicBezTo>
                  <a:cubicBezTo>
                    <a:pt x="96043" y="19186"/>
                    <a:pt x="105041" y="15130"/>
                    <a:pt x="114293" y="11581"/>
                  </a:cubicBezTo>
                  <a:cubicBezTo>
                    <a:pt x="131403" y="5118"/>
                    <a:pt x="149019" y="1442"/>
                    <a:pt x="167270" y="48"/>
                  </a:cubicBezTo>
                  <a:cubicBezTo>
                    <a:pt x="176902" y="-712"/>
                    <a:pt x="185013" y="7652"/>
                    <a:pt x="183746" y="17031"/>
                  </a:cubicBezTo>
                  <a:cubicBezTo>
                    <a:pt x="182732" y="24762"/>
                    <a:pt x="181971" y="32620"/>
                    <a:pt x="181337" y="40478"/>
                  </a:cubicBezTo>
                  <a:cubicBezTo>
                    <a:pt x="180704" y="47955"/>
                    <a:pt x="175127" y="53658"/>
                    <a:pt x="167396" y="54419"/>
                  </a:cubicBezTo>
                  <a:cubicBezTo>
                    <a:pt x="155863" y="55433"/>
                    <a:pt x="144710" y="58094"/>
                    <a:pt x="133937" y="62023"/>
                  </a:cubicBezTo>
                  <a:cubicBezTo>
                    <a:pt x="124559" y="65445"/>
                    <a:pt x="115560" y="70134"/>
                    <a:pt x="107196" y="75711"/>
                  </a:cubicBezTo>
                  <a:cubicBezTo>
                    <a:pt x="100605" y="80147"/>
                    <a:pt x="94649" y="85089"/>
                    <a:pt x="88945" y="90412"/>
                  </a:cubicBezTo>
                  <a:cubicBezTo>
                    <a:pt x="83622" y="95355"/>
                    <a:pt x="78933" y="101058"/>
                    <a:pt x="74497" y="106888"/>
                  </a:cubicBezTo>
                  <a:cubicBezTo>
                    <a:pt x="64992" y="119942"/>
                    <a:pt x="58021" y="134137"/>
                    <a:pt x="53585" y="149726"/>
                  </a:cubicBezTo>
                  <a:cubicBezTo>
                    <a:pt x="51938" y="155683"/>
                    <a:pt x="44460" y="161006"/>
                    <a:pt x="37997" y="160118"/>
                  </a:cubicBezTo>
                  <a:cubicBezTo>
                    <a:pt x="29885" y="159105"/>
                    <a:pt x="21774" y="158471"/>
                    <a:pt x="13663" y="157584"/>
                  </a:cubicBezTo>
                  <a:cubicBezTo>
                    <a:pt x="3651" y="156443"/>
                    <a:pt x="-1926" y="148205"/>
                    <a:pt x="609" y="138573"/>
                  </a:cubicBezTo>
                  <a:cubicBezTo>
                    <a:pt x="6692" y="115000"/>
                    <a:pt x="17085" y="93581"/>
                    <a:pt x="31533" y="73936"/>
                  </a:cubicBezTo>
                  <a:cubicBezTo>
                    <a:pt x="36856" y="66712"/>
                    <a:pt x="42686" y="60122"/>
                    <a:pt x="49023" y="53785"/>
                  </a:cubicBezTo>
                  <a:cubicBezTo>
                    <a:pt x="53078" y="49476"/>
                    <a:pt x="57641" y="45674"/>
                    <a:pt x="61190" y="42505"/>
                  </a:cubicBezTo>
                </a:path>
              </a:pathLst>
            </a:custGeom>
            <a:solidFill>
              <a:srgbClr val="668CBF"/>
            </a:solidFill>
            <a:ln w="1265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CEC1829-F154-4A8C-BCBD-2F65ED5A7CEA}"/>
                </a:ext>
              </a:extLst>
            </p:cNvPr>
            <p:cNvSpPr/>
            <p:nvPr/>
          </p:nvSpPr>
          <p:spPr>
            <a:xfrm>
              <a:off x="6630416" y="5044816"/>
              <a:ext cx="183854" cy="160215"/>
            </a:xfrm>
            <a:custGeom>
              <a:avLst/>
              <a:gdLst>
                <a:gd name="connsiteX0" fmla="*/ 122665 w 183854"/>
                <a:gd name="connsiteY0" fmla="*/ 117710 h 160215"/>
                <a:gd name="connsiteX1" fmla="*/ 96430 w 183854"/>
                <a:gd name="connsiteY1" fmla="*/ 135961 h 160215"/>
                <a:gd name="connsiteX2" fmla="*/ 69561 w 183854"/>
                <a:gd name="connsiteY2" fmla="*/ 148634 h 160215"/>
                <a:gd name="connsiteX3" fmla="*/ 16585 w 183854"/>
                <a:gd name="connsiteY3" fmla="*/ 160168 h 160215"/>
                <a:gd name="connsiteX4" fmla="*/ 109 w 183854"/>
                <a:gd name="connsiteY4" fmla="*/ 143184 h 160215"/>
                <a:gd name="connsiteX5" fmla="*/ 2517 w 183854"/>
                <a:gd name="connsiteY5" fmla="*/ 119738 h 160215"/>
                <a:gd name="connsiteX6" fmla="*/ 16458 w 183854"/>
                <a:gd name="connsiteY6" fmla="*/ 105797 h 160215"/>
                <a:gd name="connsiteX7" fmla="*/ 49917 w 183854"/>
                <a:gd name="connsiteY7" fmla="*/ 98193 h 160215"/>
                <a:gd name="connsiteX8" fmla="*/ 76659 w 183854"/>
                <a:gd name="connsiteY8" fmla="*/ 84505 h 160215"/>
                <a:gd name="connsiteX9" fmla="*/ 94909 w 183854"/>
                <a:gd name="connsiteY9" fmla="*/ 69803 h 160215"/>
                <a:gd name="connsiteX10" fmla="*/ 109357 w 183854"/>
                <a:gd name="connsiteY10" fmla="*/ 53327 h 160215"/>
                <a:gd name="connsiteX11" fmla="*/ 130269 w 183854"/>
                <a:gd name="connsiteY11" fmla="*/ 10490 h 160215"/>
                <a:gd name="connsiteX12" fmla="*/ 145858 w 183854"/>
                <a:gd name="connsiteY12" fmla="*/ 97 h 160215"/>
                <a:gd name="connsiteX13" fmla="*/ 170191 w 183854"/>
                <a:gd name="connsiteY13" fmla="*/ 2632 h 160215"/>
                <a:gd name="connsiteX14" fmla="*/ 183245 w 183854"/>
                <a:gd name="connsiteY14" fmla="*/ 21643 h 160215"/>
                <a:gd name="connsiteX15" fmla="*/ 152321 w 183854"/>
                <a:gd name="connsiteY15" fmla="*/ 86279 h 160215"/>
                <a:gd name="connsiteX16" fmla="*/ 134831 w 183854"/>
                <a:gd name="connsiteY16" fmla="*/ 106431 h 160215"/>
                <a:gd name="connsiteX17" fmla="*/ 122665 w 183854"/>
                <a:gd name="connsiteY17" fmla="*/ 117710 h 16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3854" h="160215">
                  <a:moveTo>
                    <a:pt x="122665" y="117710"/>
                  </a:moveTo>
                  <a:cubicBezTo>
                    <a:pt x="113793" y="124934"/>
                    <a:pt x="105301" y="130764"/>
                    <a:pt x="96430" y="135961"/>
                  </a:cubicBezTo>
                  <a:cubicBezTo>
                    <a:pt x="87812" y="141030"/>
                    <a:pt x="78813" y="145086"/>
                    <a:pt x="69561" y="148634"/>
                  </a:cubicBezTo>
                  <a:cubicBezTo>
                    <a:pt x="52452" y="155098"/>
                    <a:pt x="34835" y="158773"/>
                    <a:pt x="16585" y="160168"/>
                  </a:cubicBezTo>
                  <a:cubicBezTo>
                    <a:pt x="6953" y="160928"/>
                    <a:pt x="-1032" y="152563"/>
                    <a:pt x="109" y="143184"/>
                  </a:cubicBezTo>
                  <a:cubicBezTo>
                    <a:pt x="1123" y="135453"/>
                    <a:pt x="1883" y="127596"/>
                    <a:pt x="2517" y="119738"/>
                  </a:cubicBezTo>
                  <a:cubicBezTo>
                    <a:pt x="3150" y="112261"/>
                    <a:pt x="8727" y="106557"/>
                    <a:pt x="16458" y="105797"/>
                  </a:cubicBezTo>
                  <a:cubicBezTo>
                    <a:pt x="27991" y="104783"/>
                    <a:pt x="39144" y="102248"/>
                    <a:pt x="49917" y="98193"/>
                  </a:cubicBezTo>
                  <a:cubicBezTo>
                    <a:pt x="59296" y="94644"/>
                    <a:pt x="68294" y="90081"/>
                    <a:pt x="76659" y="84505"/>
                  </a:cubicBezTo>
                  <a:cubicBezTo>
                    <a:pt x="83249" y="80069"/>
                    <a:pt x="89206" y="75126"/>
                    <a:pt x="94909" y="69803"/>
                  </a:cubicBezTo>
                  <a:cubicBezTo>
                    <a:pt x="100359" y="64860"/>
                    <a:pt x="104921" y="59157"/>
                    <a:pt x="109357" y="53327"/>
                  </a:cubicBezTo>
                  <a:cubicBezTo>
                    <a:pt x="118862" y="40273"/>
                    <a:pt x="125833" y="26079"/>
                    <a:pt x="130269" y="10490"/>
                  </a:cubicBezTo>
                  <a:cubicBezTo>
                    <a:pt x="131916" y="4533"/>
                    <a:pt x="139394" y="-790"/>
                    <a:pt x="145858" y="97"/>
                  </a:cubicBezTo>
                  <a:cubicBezTo>
                    <a:pt x="153969" y="1111"/>
                    <a:pt x="162080" y="1745"/>
                    <a:pt x="170191" y="2632"/>
                  </a:cubicBezTo>
                  <a:cubicBezTo>
                    <a:pt x="180204" y="3773"/>
                    <a:pt x="185780" y="12011"/>
                    <a:pt x="183245" y="21643"/>
                  </a:cubicBezTo>
                  <a:cubicBezTo>
                    <a:pt x="177162" y="45216"/>
                    <a:pt x="166769" y="66761"/>
                    <a:pt x="152321" y="86279"/>
                  </a:cubicBezTo>
                  <a:cubicBezTo>
                    <a:pt x="146998" y="93503"/>
                    <a:pt x="141168" y="100094"/>
                    <a:pt x="134831" y="106431"/>
                  </a:cubicBezTo>
                  <a:cubicBezTo>
                    <a:pt x="130649" y="110740"/>
                    <a:pt x="126086" y="114542"/>
                    <a:pt x="122665" y="117710"/>
                  </a:cubicBezTo>
                </a:path>
              </a:pathLst>
            </a:custGeom>
            <a:solidFill>
              <a:srgbClr val="668CBF"/>
            </a:solidFill>
            <a:ln w="1265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0D3117C-0749-43DF-81FA-835DEE8DFB44}"/>
                </a:ext>
              </a:extLst>
            </p:cNvPr>
            <p:cNvSpPr/>
            <p:nvPr/>
          </p:nvSpPr>
          <p:spPr>
            <a:xfrm>
              <a:off x="4655058" y="4119929"/>
              <a:ext cx="87940" cy="228956"/>
            </a:xfrm>
            <a:custGeom>
              <a:avLst/>
              <a:gdLst>
                <a:gd name="connsiteX0" fmla="*/ 1014 w 87940"/>
                <a:gd name="connsiteY0" fmla="*/ 110439 h 228956"/>
                <a:gd name="connsiteX1" fmla="*/ 6590 w 87940"/>
                <a:gd name="connsiteY1" fmla="*/ 79008 h 228956"/>
                <a:gd name="connsiteX2" fmla="*/ 16603 w 87940"/>
                <a:gd name="connsiteY2" fmla="*/ 50999 h 228956"/>
                <a:gd name="connsiteX3" fmla="*/ 45879 w 87940"/>
                <a:gd name="connsiteY3" fmla="*/ 5373 h 228956"/>
                <a:gd name="connsiteX4" fmla="*/ 69453 w 87940"/>
                <a:gd name="connsiteY4" fmla="*/ 5753 h 228956"/>
                <a:gd name="connsiteX5" fmla="*/ 84281 w 87940"/>
                <a:gd name="connsiteY5" fmla="*/ 24004 h 228956"/>
                <a:gd name="connsiteX6" fmla="*/ 84281 w 87940"/>
                <a:gd name="connsiteY6" fmla="*/ 43648 h 228956"/>
                <a:gd name="connsiteX7" fmla="*/ 65904 w 87940"/>
                <a:gd name="connsiteY7" fmla="*/ 72798 h 228956"/>
                <a:gd name="connsiteX8" fmla="*/ 56652 w 87940"/>
                <a:gd name="connsiteY8" fmla="*/ 101441 h 228956"/>
                <a:gd name="connsiteX9" fmla="*/ 54117 w 87940"/>
                <a:gd name="connsiteY9" fmla="*/ 124760 h 228956"/>
                <a:gd name="connsiteX10" fmla="*/ 55638 w 87940"/>
                <a:gd name="connsiteY10" fmla="*/ 146559 h 228956"/>
                <a:gd name="connsiteX11" fmla="*/ 71100 w 87940"/>
                <a:gd name="connsiteY11" fmla="*/ 191551 h 228956"/>
                <a:gd name="connsiteX12" fmla="*/ 67425 w 87940"/>
                <a:gd name="connsiteY12" fmla="*/ 209928 h 228956"/>
                <a:gd name="connsiteX13" fmla="*/ 48414 w 87940"/>
                <a:gd name="connsiteY13" fmla="*/ 225264 h 228956"/>
                <a:gd name="connsiteX14" fmla="*/ 25728 w 87940"/>
                <a:gd name="connsiteY14" fmla="*/ 221081 h 228956"/>
                <a:gd name="connsiteX15" fmla="*/ 1901 w 87940"/>
                <a:gd name="connsiteY15" fmla="*/ 153530 h 228956"/>
                <a:gd name="connsiteX16" fmla="*/ 0 w 87940"/>
                <a:gd name="connsiteY16" fmla="*/ 126915 h 228956"/>
                <a:gd name="connsiteX17" fmla="*/ 1014 w 87940"/>
                <a:gd name="connsiteY17" fmla="*/ 110439 h 22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940" h="228956">
                  <a:moveTo>
                    <a:pt x="1014" y="110439"/>
                  </a:moveTo>
                  <a:cubicBezTo>
                    <a:pt x="2155" y="99033"/>
                    <a:pt x="4056" y="89020"/>
                    <a:pt x="6590" y="79008"/>
                  </a:cubicBezTo>
                  <a:cubicBezTo>
                    <a:pt x="9125" y="69376"/>
                    <a:pt x="12547" y="60124"/>
                    <a:pt x="16603" y="50999"/>
                  </a:cubicBezTo>
                  <a:cubicBezTo>
                    <a:pt x="24080" y="34396"/>
                    <a:pt x="34093" y="19314"/>
                    <a:pt x="45879" y="5373"/>
                  </a:cubicBezTo>
                  <a:cubicBezTo>
                    <a:pt x="52089" y="-1978"/>
                    <a:pt x="63749" y="-1724"/>
                    <a:pt x="69453" y="5753"/>
                  </a:cubicBezTo>
                  <a:cubicBezTo>
                    <a:pt x="74269" y="11963"/>
                    <a:pt x="79211" y="18047"/>
                    <a:pt x="84281" y="24004"/>
                  </a:cubicBezTo>
                  <a:cubicBezTo>
                    <a:pt x="89097" y="29707"/>
                    <a:pt x="89224" y="37691"/>
                    <a:pt x="84281" y="43648"/>
                  </a:cubicBezTo>
                  <a:cubicBezTo>
                    <a:pt x="76803" y="52520"/>
                    <a:pt x="70720" y="62279"/>
                    <a:pt x="65904" y="72798"/>
                  </a:cubicBezTo>
                  <a:cubicBezTo>
                    <a:pt x="61721" y="81923"/>
                    <a:pt x="58553" y="91428"/>
                    <a:pt x="56652" y="101441"/>
                  </a:cubicBezTo>
                  <a:cubicBezTo>
                    <a:pt x="55131" y="109172"/>
                    <a:pt x="54497" y="116903"/>
                    <a:pt x="54117" y="124760"/>
                  </a:cubicBezTo>
                  <a:cubicBezTo>
                    <a:pt x="53737" y="131984"/>
                    <a:pt x="54497" y="139335"/>
                    <a:pt x="55638" y="146559"/>
                  </a:cubicBezTo>
                  <a:cubicBezTo>
                    <a:pt x="58046" y="162528"/>
                    <a:pt x="63242" y="177483"/>
                    <a:pt x="71100" y="191551"/>
                  </a:cubicBezTo>
                  <a:cubicBezTo>
                    <a:pt x="74142" y="196874"/>
                    <a:pt x="72621" y="206000"/>
                    <a:pt x="67425" y="209928"/>
                  </a:cubicBezTo>
                  <a:cubicBezTo>
                    <a:pt x="60961" y="214871"/>
                    <a:pt x="54751" y="220194"/>
                    <a:pt x="48414" y="225264"/>
                  </a:cubicBezTo>
                  <a:cubicBezTo>
                    <a:pt x="40556" y="231474"/>
                    <a:pt x="30797" y="229700"/>
                    <a:pt x="25728" y="221081"/>
                  </a:cubicBezTo>
                  <a:cubicBezTo>
                    <a:pt x="13434" y="200170"/>
                    <a:pt x="5450" y="177610"/>
                    <a:pt x="1901" y="153530"/>
                  </a:cubicBezTo>
                  <a:cubicBezTo>
                    <a:pt x="634" y="144658"/>
                    <a:pt x="0" y="135787"/>
                    <a:pt x="0" y="126915"/>
                  </a:cubicBezTo>
                  <a:cubicBezTo>
                    <a:pt x="253" y="120958"/>
                    <a:pt x="760" y="115128"/>
                    <a:pt x="1014" y="110439"/>
                  </a:cubicBezTo>
                </a:path>
              </a:pathLst>
            </a:custGeom>
            <a:solidFill>
              <a:srgbClr val="668CBF"/>
            </a:solidFill>
            <a:ln w="1265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3ABBEBB-3DBC-4D03-BEB6-836DFF14EA1D}"/>
                </a:ext>
              </a:extLst>
            </p:cNvPr>
            <p:cNvSpPr/>
            <p:nvPr/>
          </p:nvSpPr>
          <p:spPr>
            <a:xfrm>
              <a:off x="7072984" y="4131368"/>
              <a:ext cx="87940" cy="228956"/>
            </a:xfrm>
            <a:custGeom>
              <a:avLst/>
              <a:gdLst>
                <a:gd name="connsiteX0" fmla="*/ 86927 w 87940"/>
                <a:gd name="connsiteY0" fmla="*/ 118517 h 228956"/>
                <a:gd name="connsiteX1" fmla="*/ 81350 w 87940"/>
                <a:gd name="connsiteY1" fmla="*/ 149948 h 228956"/>
                <a:gd name="connsiteX2" fmla="*/ 71338 w 87940"/>
                <a:gd name="connsiteY2" fmla="*/ 177958 h 228956"/>
                <a:gd name="connsiteX3" fmla="*/ 42061 w 87940"/>
                <a:gd name="connsiteY3" fmla="*/ 223583 h 228956"/>
                <a:gd name="connsiteX4" fmla="*/ 18488 w 87940"/>
                <a:gd name="connsiteY4" fmla="*/ 223203 h 228956"/>
                <a:gd name="connsiteX5" fmla="*/ 3660 w 87940"/>
                <a:gd name="connsiteY5" fmla="*/ 204953 h 228956"/>
                <a:gd name="connsiteX6" fmla="*/ 3660 w 87940"/>
                <a:gd name="connsiteY6" fmla="*/ 185308 h 228956"/>
                <a:gd name="connsiteX7" fmla="*/ 22037 w 87940"/>
                <a:gd name="connsiteY7" fmla="*/ 156159 h 228956"/>
                <a:gd name="connsiteX8" fmla="*/ 31289 w 87940"/>
                <a:gd name="connsiteY8" fmla="*/ 127516 h 228956"/>
                <a:gd name="connsiteX9" fmla="*/ 33823 w 87940"/>
                <a:gd name="connsiteY9" fmla="*/ 104196 h 228956"/>
                <a:gd name="connsiteX10" fmla="*/ 32302 w 87940"/>
                <a:gd name="connsiteY10" fmla="*/ 82397 h 228956"/>
                <a:gd name="connsiteX11" fmla="*/ 16840 w 87940"/>
                <a:gd name="connsiteY11" fmla="*/ 37405 h 228956"/>
                <a:gd name="connsiteX12" fmla="*/ 20516 w 87940"/>
                <a:gd name="connsiteY12" fmla="*/ 19028 h 228956"/>
                <a:gd name="connsiteX13" fmla="*/ 39527 w 87940"/>
                <a:gd name="connsiteY13" fmla="*/ 3693 h 228956"/>
                <a:gd name="connsiteX14" fmla="*/ 62213 w 87940"/>
                <a:gd name="connsiteY14" fmla="*/ 7875 h 228956"/>
                <a:gd name="connsiteX15" fmla="*/ 86040 w 87940"/>
                <a:gd name="connsiteY15" fmla="*/ 75426 h 228956"/>
                <a:gd name="connsiteX16" fmla="*/ 87941 w 87940"/>
                <a:gd name="connsiteY16" fmla="*/ 102041 h 228956"/>
                <a:gd name="connsiteX17" fmla="*/ 86927 w 87940"/>
                <a:gd name="connsiteY17" fmla="*/ 118517 h 22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940" h="228956">
                  <a:moveTo>
                    <a:pt x="86927" y="118517"/>
                  </a:moveTo>
                  <a:cubicBezTo>
                    <a:pt x="85786" y="129924"/>
                    <a:pt x="83885" y="139936"/>
                    <a:pt x="81350" y="149948"/>
                  </a:cubicBezTo>
                  <a:cubicBezTo>
                    <a:pt x="78815" y="159581"/>
                    <a:pt x="75394" y="168832"/>
                    <a:pt x="71338" y="177958"/>
                  </a:cubicBezTo>
                  <a:cubicBezTo>
                    <a:pt x="63860" y="194560"/>
                    <a:pt x="53848" y="209642"/>
                    <a:pt x="42061" y="223583"/>
                  </a:cubicBezTo>
                  <a:cubicBezTo>
                    <a:pt x="35851" y="230934"/>
                    <a:pt x="24191" y="230681"/>
                    <a:pt x="18488" y="223203"/>
                  </a:cubicBezTo>
                  <a:cubicBezTo>
                    <a:pt x="13672" y="216993"/>
                    <a:pt x="8729" y="210909"/>
                    <a:pt x="3660" y="204953"/>
                  </a:cubicBezTo>
                  <a:cubicBezTo>
                    <a:pt x="-1156" y="199250"/>
                    <a:pt x="-1283" y="191265"/>
                    <a:pt x="3660" y="185308"/>
                  </a:cubicBezTo>
                  <a:cubicBezTo>
                    <a:pt x="11137" y="176437"/>
                    <a:pt x="17221" y="166678"/>
                    <a:pt x="22037" y="156159"/>
                  </a:cubicBezTo>
                  <a:cubicBezTo>
                    <a:pt x="26219" y="147033"/>
                    <a:pt x="29388" y="137528"/>
                    <a:pt x="31289" y="127516"/>
                  </a:cubicBezTo>
                  <a:cubicBezTo>
                    <a:pt x="32810" y="119785"/>
                    <a:pt x="33443" y="112054"/>
                    <a:pt x="33823" y="104196"/>
                  </a:cubicBezTo>
                  <a:cubicBezTo>
                    <a:pt x="34204" y="96972"/>
                    <a:pt x="33443" y="89621"/>
                    <a:pt x="32302" y="82397"/>
                  </a:cubicBezTo>
                  <a:cubicBezTo>
                    <a:pt x="29894" y="66428"/>
                    <a:pt x="24698" y="51473"/>
                    <a:pt x="16840" y="37405"/>
                  </a:cubicBezTo>
                  <a:cubicBezTo>
                    <a:pt x="13799" y="32082"/>
                    <a:pt x="15320" y="23084"/>
                    <a:pt x="20516" y="19028"/>
                  </a:cubicBezTo>
                  <a:cubicBezTo>
                    <a:pt x="26980" y="14085"/>
                    <a:pt x="33190" y="8762"/>
                    <a:pt x="39527" y="3693"/>
                  </a:cubicBezTo>
                  <a:cubicBezTo>
                    <a:pt x="47384" y="-2518"/>
                    <a:pt x="57143" y="-743"/>
                    <a:pt x="62213" y="7875"/>
                  </a:cubicBezTo>
                  <a:cubicBezTo>
                    <a:pt x="74506" y="28787"/>
                    <a:pt x="82491" y="51346"/>
                    <a:pt x="86040" y="75426"/>
                  </a:cubicBezTo>
                  <a:cubicBezTo>
                    <a:pt x="87307" y="84298"/>
                    <a:pt x="87941" y="93170"/>
                    <a:pt x="87941" y="102041"/>
                  </a:cubicBezTo>
                  <a:cubicBezTo>
                    <a:pt x="87687" y="107998"/>
                    <a:pt x="87180" y="113828"/>
                    <a:pt x="86927" y="118517"/>
                  </a:cubicBezTo>
                </a:path>
              </a:pathLst>
            </a:custGeom>
            <a:solidFill>
              <a:srgbClr val="668CBF"/>
            </a:solidFill>
            <a:ln w="1265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6C61250-AAD4-4D3F-87BE-07D9F25D3ABC}"/>
                </a:ext>
              </a:extLst>
            </p:cNvPr>
            <p:cNvSpPr/>
            <p:nvPr/>
          </p:nvSpPr>
          <p:spPr>
            <a:xfrm>
              <a:off x="4937741" y="4921853"/>
              <a:ext cx="116861" cy="217095"/>
            </a:xfrm>
            <a:custGeom>
              <a:avLst/>
              <a:gdLst>
                <a:gd name="connsiteX0" fmla="*/ 12110 w 116861"/>
                <a:gd name="connsiteY0" fmla="*/ 125596 h 217095"/>
                <a:gd name="connsiteX1" fmla="*/ 3365 w 116861"/>
                <a:gd name="connsiteY1" fmla="*/ 94925 h 217095"/>
                <a:gd name="connsiteX2" fmla="*/ 70 w 116861"/>
                <a:gd name="connsiteY2" fmla="*/ 65395 h 217095"/>
                <a:gd name="connsiteX3" fmla="*/ 6406 w 116861"/>
                <a:gd name="connsiteY3" fmla="*/ 11531 h 217095"/>
                <a:gd name="connsiteX4" fmla="*/ 27825 w 116861"/>
                <a:gd name="connsiteY4" fmla="*/ 1519 h 217095"/>
                <a:gd name="connsiteX5" fmla="*/ 49244 w 116861"/>
                <a:gd name="connsiteY5" fmla="*/ 11405 h 217095"/>
                <a:gd name="connsiteX6" fmla="*/ 57862 w 116861"/>
                <a:gd name="connsiteY6" fmla="*/ 29021 h 217095"/>
                <a:gd name="connsiteX7" fmla="*/ 54187 w 116861"/>
                <a:gd name="connsiteY7" fmla="*/ 63240 h 217095"/>
                <a:gd name="connsiteX8" fmla="*/ 58369 w 116861"/>
                <a:gd name="connsiteY8" fmla="*/ 93024 h 217095"/>
                <a:gd name="connsiteX9" fmla="*/ 66227 w 116861"/>
                <a:gd name="connsiteY9" fmla="*/ 115076 h 217095"/>
                <a:gd name="connsiteX10" fmla="*/ 77126 w 116861"/>
                <a:gd name="connsiteY10" fmla="*/ 134087 h 217095"/>
                <a:gd name="connsiteX11" fmla="*/ 110839 w 116861"/>
                <a:gd name="connsiteY11" fmla="*/ 167799 h 217095"/>
                <a:gd name="connsiteX12" fmla="*/ 115655 w 116861"/>
                <a:gd name="connsiteY12" fmla="*/ 185923 h 217095"/>
                <a:gd name="connsiteX13" fmla="*/ 105262 w 116861"/>
                <a:gd name="connsiteY13" fmla="*/ 208102 h 217095"/>
                <a:gd name="connsiteX14" fmla="*/ 82956 w 116861"/>
                <a:gd name="connsiteY14" fmla="*/ 214186 h 217095"/>
                <a:gd name="connsiteX15" fmla="*/ 32008 w 116861"/>
                <a:gd name="connsiteY15" fmla="*/ 163871 h 217095"/>
                <a:gd name="connsiteX16" fmla="*/ 18700 w 116861"/>
                <a:gd name="connsiteY16" fmla="*/ 140804 h 217095"/>
                <a:gd name="connsiteX17" fmla="*/ 12110 w 116861"/>
                <a:gd name="connsiteY17" fmla="*/ 125596 h 21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861" h="217095">
                  <a:moveTo>
                    <a:pt x="12110" y="125596"/>
                  </a:moveTo>
                  <a:cubicBezTo>
                    <a:pt x="8181" y="114823"/>
                    <a:pt x="5392" y="104937"/>
                    <a:pt x="3365" y="94925"/>
                  </a:cubicBezTo>
                  <a:cubicBezTo>
                    <a:pt x="1337" y="85166"/>
                    <a:pt x="450" y="75281"/>
                    <a:pt x="70" y="65395"/>
                  </a:cubicBezTo>
                  <a:cubicBezTo>
                    <a:pt x="-437" y="47145"/>
                    <a:pt x="1844" y="29275"/>
                    <a:pt x="6406" y="11531"/>
                  </a:cubicBezTo>
                  <a:cubicBezTo>
                    <a:pt x="8814" y="2153"/>
                    <a:pt x="19334" y="-2663"/>
                    <a:pt x="27825" y="1519"/>
                  </a:cubicBezTo>
                  <a:cubicBezTo>
                    <a:pt x="34796" y="5068"/>
                    <a:pt x="42020" y="8236"/>
                    <a:pt x="49244" y="11405"/>
                  </a:cubicBezTo>
                  <a:cubicBezTo>
                    <a:pt x="56088" y="14446"/>
                    <a:pt x="59763" y="21544"/>
                    <a:pt x="57862" y="29021"/>
                  </a:cubicBezTo>
                  <a:cubicBezTo>
                    <a:pt x="55074" y="40174"/>
                    <a:pt x="53933" y="51707"/>
                    <a:pt x="54187" y="63240"/>
                  </a:cubicBezTo>
                  <a:cubicBezTo>
                    <a:pt x="54440" y="73253"/>
                    <a:pt x="55834" y="83265"/>
                    <a:pt x="58369" y="93024"/>
                  </a:cubicBezTo>
                  <a:cubicBezTo>
                    <a:pt x="60397" y="100628"/>
                    <a:pt x="63185" y="107979"/>
                    <a:pt x="66227" y="115076"/>
                  </a:cubicBezTo>
                  <a:cubicBezTo>
                    <a:pt x="69142" y="121793"/>
                    <a:pt x="72944" y="128004"/>
                    <a:pt x="77126" y="134087"/>
                  </a:cubicBezTo>
                  <a:cubicBezTo>
                    <a:pt x="86378" y="147395"/>
                    <a:pt x="97531" y="158548"/>
                    <a:pt x="110839" y="167799"/>
                  </a:cubicBezTo>
                  <a:cubicBezTo>
                    <a:pt x="115908" y="171221"/>
                    <a:pt x="118570" y="180093"/>
                    <a:pt x="115655" y="185923"/>
                  </a:cubicBezTo>
                  <a:cubicBezTo>
                    <a:pt x="111979" y="193147"/>
                    <a:pt x="108811" y="200751"/>
                    <a:pt x="105262" y="208102"/>
                  </a:cubicBezTo>
                  <a:cubicBezTo>
                    <a:pt x="100953" y="217101"/>
                    <a:pt x="91321" y="219762"/>
                    <a:pt x="82956" y="214186"/>
                  </a:cubicBezTo>
                  <a:cubicBezTo>
                    <a:pt x="62678" y="200751"/>
                    <a:pt x="45695" y="184022"/>
                    <a:pt x="32008" y="163871"/>
                  </a:cubicBezTo>
                  <a:cubicBezTo>
                    <a:pt x="26938" y="156520"/>
                    <a:pt x="22629" y="148789"/>
                    <a:pt x="18700" y="140804"/>
                  </a:cubicBezTo>
                  <a:cubicBezTo>
                    <a:pt x="16039" y="135355"/>
                    <a:pt x="14011" y="129905"/>
                    <a:pt x="12110" y="125596"/>
                  </a:cubicBezTo>
                </a:path>
              </a:pathLst>
            </a:custGeom>
            <a:solidFill>
              <a:srgbClr val="668CBF"/>
            </a:solidFill>
            <a:ln w="1265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2B80684-D761-43B6-99BD-26CA9727D040}"/>
                </a:ext>
              </a:extLst>
            </p:cNvPr>
            <p:cNvSpPr/>
            <p:nvPr/>
          </p:nvSpPr>
          <p:spPr>
            <a:xfrm>
              <a:off x="6733995" y="3351313"/>
              <a:ext cx="123111" cy="213252"/>
            </a:xfrm>
            <a:custGeom>
              <a:avLst/>
              <a:gdLst>
                <a:gd name="connsiteX0" fmla="*/ 107423 w 123111"/>
                <a:gd name="connsiteY0" fmla="*/ 87321 h 213252"/>
                <a:gd name="connsiteX1" fmla="*/ 117688 w 123111"/>
                <a:gd name="connsiteY1" fmla="*/ 117485 h 213252"/>
                <a:gd name="connsiteX2" fmla="*/ 122504 w 123111"/>
                <a:gd name="connsiteY2" fmla="*/ 146761 h 213252"/>
                <a:gd name="connsiteX3" fmla="*/ 118956 w 123111"/>
                <a:gd name="connsiteY3" fmla="*/ 200879 h 213252"/>
                <a:gd name="connsiteX4" fmla="*/ 98171 w 123111"/>
                <a:gd name="connsiteY4" fmla="*/ 212032 h 213252"/>
                <a:gd name="connsiteX5" fmla="*/ 76372 w 123111"/>
                <a:gd name="connsiteY5" fmla="*/ 203287 h 213252"/>
                <a:gd name="connsiteX6" fmla="*/ 66866 w 123111"/>
                <a:gd name="connsiteY6" fmla="*/ 186050 h 213252"/>
                <a:gd name="connsiteX7" fmla="*/ 68767 w 123111"/>
                <a:gd name="connsiteY7" fmla="*/ 151704 h 213252"/>
                <a:gd name="connsiteX8" fmla="*/ 62937 w 123111"/>
                <a:gd name="connsiteY8" fmla="*/ 122174 h 213252"/>
                <a:gd name="connsiteX9" fmla="*/ 53939 w 123111"/>
                <a:gd name="connsiteY9" fmla="*/ 100502 h 213252"/>
                <a:gd name="connsiteX10" fmla="*/ 42026 w 123111"/>
                <a:gd name="connsiteY10" fmla="*/ 82125 h 213252"/>
                <a:gd name="connsiteX11" fmla="*/ 6666 w 123111"/>
                <a:gd name="connsiteY11" fmla="*/ 50314 h 213252"/>
                <a:gd name="connsiteX12" fmla="*/ 962 w 123111"/>
                <a:gd name="connsiteY12" fmla="*/ 32444 h 213252"/>
                <a:gd name="connsiteX13" fmla="*/ 10214 w 123111"/>
                <a:gd name="connsiteY13" fmla="*/ 9757 h 213252"/>
                <a:gd name="connsiteX14" fmla="*/ 32140 w 123111"/>
                <a:gd name="connsiteY14" fmla="*/ 2407 h 213252"/>
                <a:gd name="connsiteX15" fmla="*/ 85750 w 123111"/>
                <a:gd name="connsiteY15" fmla="*/ 50060 h 213252"/>
                <a:gd name="connsiteX16" fmla="*/ 100325 w 123111"/>
                <a:gd name="connsiteY16" fmla="*/ 72366 h 213252"/>
                <a:gd name="connsiteX17" fmla="*/ 107423 w 123111"/>
                <a:gd name="connsiteY17" fmla="*/ 87321 h 21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3111" h="213252">
                  <a:moveTo>
                    <a:pt x="107423" y="87321"/>
                  </a:moveTo>
                  <a:cubicBezTo>
                    <a:pt x="111858" y="97841"/>
                    <a:pt x="115154" y="107599"/>
                    <a:pt x="117688" y="117485"/>
                  </a:cubicBezTo>
                  <a:cubicBezTo>
                    <a:pt x="120223" y="127117"/>
                    <a:pt x="121744" y="136876"/>
                    <a:pt x="122504" y="146761"/>
                  </a:cubicBezTo>
                  <a:cubicBezTo>
                    <a:pt x="124025" y="164885"/>
                    <a:pt x="122631" y="182882"/>
                    <a:pt x="118956" y="200879"/>
                  </a:cubicBezTo>
                  <a:cubicBezTo>
                    <a:pt x="117055" y="210384"/>
                    <a:pt x="106789" y="215834"/>
                    <a:pt x="98171" y="212032"/>
                  </a:cubicBezTo>
                  <a:cubicBezTo>
                    <a:pt x="90947" y="208863"/>
                    <a:pt x="83596" y="206075"/>
                    <a:pt x="76372" y="203287"/>
                  </a:cubicBezTo>
                  <a:cubicBezTo>
                    <a:pt x="69401" y="200625"/>
                    <a:pt x="65345" y="193655"/>
                    <a:pt x="66866" y="186050"/>
                  </a:cubicBezTo>
                  <a:cubicBezTo>
                    <a:pt x="69148" y="174644"/>
                    <a:pt x="69654" y="163237"/>
                    <a:pt x="68767" y="151704"/>
                  </a:cubicBezTo>
                  <a:cubicBezTo>
                    <a:pt x="68007" y="141692"/>
                    <a:pt x="66106" y="131806"/>
                    <a:pt x="62937" y="122174"/>
                  </a:cubicBezTo>
                  <a:cubicBezTo>
                    <a:pt x="60529" y="114697"/>
                    <a:pt x="57361" y="107599"/>
                    <a:pt x="53939" y="100502"/>
                  </a:cubicBezTo>
                  <a:cubicBezTo>
                    <a:pt x="50644" y="94038"/>
                    <a:pt x="46588" y="87955"/>
                    <a:pt x="42026" y="82125"/>
                  </a:cubicBezTo>
                  <a:cubicBezTo>
                    <a:pt x="32140" y="69324"/>
                    <a:pt x="20353" y="58678"/>
                    <a:pt x="6666" y="50314"/>
                  </a:cubicBezTo>
                  <a:cubicBezTo>
                    <a:pt x="1469" y="47145"/>
                    <a:pt x="-1699" y="38527"/>
                    <a:pt x="962" y="32444"/>
                  </a:cubicBezTo>
                  <a:cubicBezTo>
                    <a:pt x="4258" y="24966"/>
                    <a:pt x="7046" y="17362"/>
                    <a:pt x="10214" y="9757"/>
                  </a:cubicBezTo>
                  <a:cubicBezTo>
                    <a:pt x="14016" y="506"/>
                    <a:pt x="23395" y="-2663"/>
                    <a:pt x="32140" y="2407"/>
                  </a:cubicBezTo>
                  <a:cubicBezTo>
                    <a:pt x="53052" y="14827"/>
                    <a:pt x="70922" y="30669"/>
                    <a:pt x="85750" y="50060"/>
                  </a:cubicBezTo>
                  <a:cubicBezTo>
                    <a:pt x="91200" y="57158"/>
                    <a:pt x="95889" y="64635"/>
                    <a:pt x="100325" y="72366"/>
                  </a:cubicBezTo>
                  <a:cubicBezTo>
                    <a:pt x="102987" y="77689"/>
                    <a:pt x="105395" y="83139"/>
                    <a:pt x="107423" y="87321"/>
                  </a:cubicBezTo>
                </a:path>
              </a:pathLst>
            </a:custGeom>
            <a:solidFill>
              <a:srgbClr val="668CBF"/>
            </a:solidFill>
            <a:ln w="1265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6022021-7ECA-48EE-AEA6-98BFA50FADCD}"/>
                </a:ext>
              </a:extLst>
            </p:cNvPr>
            <p:cNvSpPr/>
            <p:nvPr/>
          </p:nvSpPr>
          <p:spPr>
            <a:xfrm>
              <a:off x="5790267" y="5434470"/>
              <a:ext cx="229618" cy="80515"/>
            </a:xfrm>
            <a:custGeom>
              <a:avLst/>
              <a:gdLst>
                <a:gd name="connsiteX0" fmla="*/ 115823 w 229618"/>
                <a:gd name="connsiteY0" fmla="*/ 80516 h 80515"/>
                <a:gd name="connsiteX1" fmla="*/ 84012 w 229618"/>
                <a:gd name="connsiteY1" fmla="*/ 78235 h 80515"/>
                <a:gd name="connsiteX2" fmla="*/ 55115 w 229618"/>
                <a:gd name="connsiteY2" fmla="*/ 71264 h 80515"/>
                <a:gd name="connsiteX3" fmla="*/ 6701 w 229618"/>
                <a:gd name="connsiteY3" fmla="*/ 46930 h 80515"/>
                <a:gd name="connsiteX4" fmla="*/ 4547 w 229618"/>
                <a:gd name="connsiteY4" fmla="*/ 23484 h 80515"/>
                <a:gd name="connsiteX5" fmla="*/ 21149 w 229618"/>
                <a:gd name="connsiteY5" fmla="*/ 6754 h 80515"/>
                <a:gd name="connsiteX6" fmla="*/ 40667 w 229618"/>
                <a:gd name="connsiteY6" fmla="*/ 4726 h 80515"/>
                <a:gd name="connsiteX7" fmla="*/ 71464 w 229618"/>
                <a:gd name="connsiteY7" fmla="*/ 19935 h 80515"/>
                <a:gd name="connsiteX8" fmla="*/ 100868 w 229618"/>
                <a:gd name="connsiteY8" fmla="*/ 26145 h 80515"/>
                <a:gd name="connsiteX9" fmla="*/ 124314 w 229618"/>
                <a:gd name="connsiteY9" fmla="*/ 26272 h 80515"/>
                <a:gd name="connsiteX10" fmla="*/ 145860 w 229618"/>
                <a:gd name="connsiteY10" fmla="*/ 22470 h 80515"/>
                <a:gd name="connsiteX11" fmla="*/ 188951 w 229618"/>
                <a:gd name="connsiteY11" fmla="*/ 2318 h 80515"/>
                <a:gd name="connsiteX12" fmla="*/ 207581 w 229618"/>
                <a:gd name="connsiteY12" fmla="*/ 3966 h 80515"/>
                <a:gd name="connsiteX13" fmla="*/ 224818 w 229618"/>
                <a:gd name="connsiteY13" fmla="*/ 21329 h 80515"/>
                <a:gd name="connsiteX14" fmla="*/ 222916 w 229618"/>
                <a:gd name="connsiteY14" fmla="*/ 44269 h 80515"/>
                <a:gd name="connsiteX15" fmla="*/ 158153 w 229618"/>
                <a:gd name="connsiteY15" fmla="*/ 74939 h 80515"/>
                <a:gd name="connsiteX16" fmla="*/ 131919 w 229618"/>
                <a:gd name="connsiteY16" fmla="*/ 79629 h 80515"/>
                <a:gd name="connsiteX17" fmla="*/ 115823 w 229618"/>
                <a:gd name="connsiteY17" fmla="*/ 80516 h 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18" h="80515">
                  <a:moveTo>
                    <a:pt x="115823" y="80516"/>
                  </a:moveTo>
                  <a:cubicBezTo>
                    <a:pt x="104416" y="80516"/>
                    <a:pt x="94151" y="79755"/>
                    <a:pt x="84012" y="78235"/>
                  </a:cubicBezTo>
                  <a:cubicBezTo>
                    <a:pt x="74126" y="76714"/>
                    <a:pt x="64621" y="74306"/>
                    <a:pt x="55115" y="71264"/>
                  </a:cubicBezTo>
                  <a:cubicBezTo>
                    <a:pt x="37752" y="65561"/>
                    <a:pt x="21783" y="57196"/>
                    <a:pt x="6701" y="46930"/>
                  </a:cubicBezTo>
                  <a:cubicBezTo>
                    <a:pt x="-1283" y="41480"/>
                    <a:pt x="-2297" y="29820"/>
                    <a:pt x="4547" y="23484"/>
                  </a:cubicBezTo>
                  <a:cubicBezTo>
                    <a:pt x="10250" y="18034"/>
                    <a:pt x="15700" y="12457"/>
                    <a:pt x="21149" y="6754"/>
                  </a:cubicBezTo>
                  <a:cubicBezTo>
                    <a:pt x="26346" y="1304"/>
                    <a:pt x="34330" y="417"/>
                    <a:pt x="40667" y="4726"/>
                  </a:cubicBezTo>
                  <a:cubicBezTo>
                    <a:pt x="50172" y="11190"/>
                    <a:pt x="60565" y="16260"/>
                    <a:pt x="71464" y="19935"/>
                  </a:cubicBezTo>
                  <a:cubicBezTo>
                    <a:pt x="80970" y="23103"/>
                    <a:pt x="90855" y="25258"/>
                    <a:pt x="100868" y="26145"/>
                  </a:cubicBezTo>
                  <a:cubicBezTo>
                    <a:pt x="108725" y="26906"/>
                    <a:pt x="116583" y="26779"/>
                    <a:pt x="124314" y="26272"/>
                  </a:cubicBezTo>
                  <a:cubicBezTo>
                    <a:pt x="131538" y="25892"/>
                    <a:pt x="138762" y="24371"/>
                    <a:pt x="145860" y="22470"/>
                  </a:cubicBezTo>
                  <a:cubicBezTo>
                    <a:pt x="161449" y="18414"/>
                    <a:pt x="175897" y="11697"/>
                    <a:pt x="188951" y="2318"/>
                  </a:cubicBezTo>
                  <a:cubicBezTo>
                    <a:pt x="194020" y="-1230"/>
                    <a:pt x="203145" y="-723"/>
                    <a:pt x="207581" y="3966"/>
                  </a:cubicBezTo>
                  <a:cubicBezTo>
                    <a:pt x="213158" y="9923"/>
                    <a:pt x="219114" y="15499"/>
                    <a:pt x="224818" y="21329"/>
                  </a:cubicBezTo>
                  <a:cubicBezTo>
                    <a:pt x="231915" y="28426"/>
                    <a:pt x="231028" y="38312"/>
                    <a:pt x="222916" y="44269"/>
                  </a:cubicBezTo>
                  <a:cubicBezTo>
                    <a:pt x="203399" y="58717"/>
                    <a:pt x="181727" y="68983"/>
                    <a:pt x="158153" y="74939"/>
                  </a:cubicBezTo>
                  <a:cubicBezTo>
                    <a:pt x="149535" y="77221"/>
                    <a:pt x="140790" y="78615"/>
                    <a:pt x="131919" y="79629"/>
                  </a:cubicBezTo>
                  <a:cubicBezTo>
                    <a:pt x="126342" y="80136"/>
                    <a:pt x="120512" y="80262"/>
                    <a:pt x="115823" y="80516"/>
                  </a:cubicBezTo>
                </a:path>
              </a:pathLst>
            </a:custGeom>
            <a:solidFill>
              <a:srgbClr val="668CBF"/>
            </a:solidFill>
            <a:ln w="12652"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FDB0A195-FB8C-4D39-95E4-F0FC1CE9ADDF}"/>
              </a:ext>
            </a:extLst>
          </p:cNvPr>
          <p:cNvGrpSpPr/>
          <p:nvPr/>
        </p:nvGrpSpPr>
        <p:grpSpPr>
          <a:xfrm>
            <a:off x="3653238" y="2155536"/>
            <a:ext cx="1778761" cy="648955"/>
            <a:chOff x="5081028" y="2099799"/>
            <a:chExt cx="1778761" cy="648955"/>
          </a:xfrm>
        </p:grpSpPr>
        <p:sp>
          <p:nvSpPr>
            <p:cNvPr id="38" name="TextBox 37">
              <a:extLst>
                <a:ext uri="{FF2B5EF4-FFF2-40B4-BE49-F238E27FC236}">
                  <a16:creationId xmlns:a16="http://schemas.microsoft.com/office/drawing/2014/main" id="{3A4839F3-D8BF-4A07-ADF7-5091CA0D1D19}"/>
                </a:ext>
              </a:extLst>
            </p:cNvPr>
            <p:cNvSpPr txBox="1"/>
            <p:nvPr/>
          </p:nvSpPr>
          <p:spPr>
            <a:xfrm>
              <a:off x="5081028" y="2287089"/>
              <a:ext cx="1778761" cy="461665"/>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We will draft it, the community decide or the community plan it and decide</a:t>
              </a:r>
            </a:p>
          </p:txBody>
        </p:sp>
        <p:sp>
          <p:nvSpPr>
            <p:cNvPr id="39" name="TextBox 38">
              <a:extLst>
                <a:ext uri="{FF2B5EF4-FFF2-40B4-BE49-F238E27FC236}">
                  <a16:creationId xmlns:a16="http://schemas.microsoft.com/office/drawing/2014/main" id="{36DD3270-486C-4570-BC73-74661A4C26CB}"/>
                </a:ext>
              </a:extLst>
            </p:cNvPr>
            <p:cNvSpPr txBox="1"/>
            <p:nvPr/>
          </p:nvSpPr>
          <p:spPr>
            <a:xfrm>
              <a:off x="5081028" y="2099799"/>
              <a:ext cx="1079828" cy="257956"/>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Community Events</a:t>
              </a:r>
            </a:p>
          </p:txBody>
        </p:sp>
      </p:grpSp>
      <p:grpSp>
        <p:nvGrpSpPr>
          <p:cNvPr id="43" name="Group 42">
            <a:extLst>
              <a:ext uri="{FF2B5EF4-FFF2-40B4-BE49-F238E27FC236}">
                <a16:creationId xmlns:a16="http://schemas.microsoft.com/office/drawing/2014/main" id="{44C33E9F-AC90-46D9-A3C9-9B08F0486472}"/>
              </a:ext>
            </a:extLst>
          </p:cNvPr>
          <p:cNvGrpSpPr/>
          <p:nvPr/>
        </p:nvGrpSpPr>
        <p:grpSpPr>
          <a:xfrm>
            <a:off x="1562720" y="2619004"/>
            <a:ext cx="1778761" cy="648955"/>
            <a:chOff x="5081028" y="2099799"/>
            <a:chExt cx="1778761" cy="648955"/>
          </a:xfrm>
        </p:grpSpPr>
        <p:sp>
          <p:nvSpPr>
            <p:cNvPr id="44" name="TextBox 43">
              <a:extLst>
                <a:ext uri="{FF2B5EF4-FFF2-40B4-BE49-F238E27FC236}">
                  <a16:creationId xmlns:a16="http://schemas.microsoft.com/office/drawing/2014/main" id="{1CE15B96-8843-471E-B898-488F3808A011}"/>
                </a:ext>
              </a:extLst>
            </p:cNvPr>
            <p:cNvSpPr txBox="1"/>
            <p:nvPr/>
          </p:nvSpPr>
          <p:spPr>
            <a:xfrm>
              <a:off x="5081028" y="2287089"/>
              <a:ext cx="1778761" cy="461665"/>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Our own non-custodial web wallet that will allow trading and swap</a:t>
              </a:r>
            </a:p>
          </p:txBody>
        </p:sp>
        <p:sp>
          <p:nvSpPr>
            <p:cNvPr id="45" name="TextBox 44">
              <a:extLst>
                <a:ext uri="{FF2B5EF4-FFF2-40B4-BE49-F238E27FC236}">
                  <a16:creationId xmlns:a16="http://schemas.microsoft.com/office/drawing/2014/main" id="{EEA45123-F502-4688-A7BD-C908E657F762}"/>
                </a:ext>
              </a:extLst>
            </p:cNvPr>
            <p:cNvSpPr txBox="1"/>
            <p:nvPr/>
          </p:nvSpPr>
          <p:spPr>
            <a:xfrm>
              <a:off x="5081028" y="2099799"/>
              <a:ext cx="1079828" cy="257956"/>
            </a:xfrm>
            <a:prstGeom prst="rect">
              <a:avLst/>
            </a:prstGeom>
            <a:noFill/>
          </p:spPr>
          <p:txBody>
            <a:bodyPr wrap="square" rtlCol="0">
              <a:spAutoFit/>
            </a:bodyPr>
            <a:lstStyle/>
            <a:p>
              <a:pPr algn="just">
                <a:lnSpc>
                  <a:spcPct val="150000"/>
                </a:lnSpc>
              </a:pPr>
              <a:r>
                <a:rPr lang="en-US" sz="1200" b="1" i="0" u="none" strike="noStrike" baseline="30000" dirty="0" err="1">
                  <a:solidFill>
                    <a:srgbClr val="000000"/>
                  </a:solidFill>
                  <a:cs typeface="Adobe Arabic" panose="02040503050201020203" pitchFamily="18" charset="-78"/>
                </a:rPr>
                <a:t>Fuyoh</a:t>
              </a:r>
              <a:r>
                <a:rPr lang="en-US" sz="1200" b="1" i="0" u="none" strike="noStrike" baseline="30000" dirty="0">
                  <a:solidFill>
                    <a:srgbClr val="000000"/>
                  </a:solidFill>
                  <a:cs typeface="Adobe Arabic" panose="02040503050201020203" pitchFamily="18" charset="-78"/>
                </a:rPr>
                <a:t> Wallet</a:t>
              </a:r>
            </a:p>
          </p:txBody>
        </p:sp>
      </p:grpSp>
      <p:grpSp>
        <p:nvGrpSpPr>
          <p:cNvPr id="46" name="Group 45">
            <a:extLst>
              <a:ext uri="{FF2B5EF4-FFF2-40B4-BE49-F238E27FC236}">
                <a16:creationId xmlns:a16="http://schemas.microsoft.com/office/drawing/2014/main" id="{D9A6311C-0965-4582-8DD4-E66B8F75CEAC}"/>
              </a:ext>
            </a:extLst>
          </p:cNvPr>
          <p:cNvGrpSpPr/>
          <p:nvPr/>
        </p:nvGrpSpPr>
        <p:grpSpPr>
          <a:xfrm>
            <a:off x="1161338" y="3781200"/>
            <a:ext cx="1778761" cy="648955"/>
            <a:chOff x="5081028" y="2099799"/>
            <a:chExt cx="1778761" cy="648955"/>
          </a:xfrm>
        </p:grpSpPr>
        <p:sp>
          <p:nvSpPr>
            <p:cNvPr id="47" name="TextBox 46">
              <a:extLst>
                <a:ext uri="{FF2B5EF4-FFF2-40B4-BE49-F238E27FC236}">
                  <a16:creationId xmlns:a16="http://schemas.microsoft.com/office/drawing/2014/main" id="{AD59A520-6798-441B-BC18-A122EA378EF0}"/>
                </a:ext>
              </a:extLst>
            </p:cNvPr>
            <p:cNvSpPr txBox="1"/>
            <p:nvPr/>
          </p:nvSpPr>
          <p:spPr>
            <a:xfrm>
              <a:off x="5081028" y="2287089"/>
              <a:ext cx="1778761" cy="461665"/>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A plan for all social activities on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will be rewarded accordingly</a:t>
              </a:r>
            </a:p>
          </p:txBody>
        </p:sp>
        <p:sp>
          <p:nvSpPr>
            <p:cNvPr id="48" name="TextBox 47">
              <a:extLst>
                <a:ext uri="{FF2B5EF4-FFF2-40B4-BE49-F238E27FC236}">
                  <a16:creationId xmlns:a16="http://schemas.microsoft.com/office/drawing/2014/main" id="{04169C56-05F9-4FA0-AF69-D56044358C23}"/>
                </a:ext>
              </a:extLst>
            </p:cNvPr>
            <p:cNvSpPr txBox="1"/>
            <p:nvPr/>
          </p:nvSpPr>
          <p:spPr>
            <a:xfrm>
              <a:off x="5081028" y="2099799"/>
              <a:ext cx="1079828" cy="257956"/>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Token Rewards</a:t>
              </a:r>
            </a:p>
          </p:txBody>
        </p:sp>
      </p:grpSp>
      <p:grpSp>
        <p:nvGrpSpPr>
          <p:cNvPr id="49" name="Group 48">
            <a:extLst>
              <a:ext uri="{FF2B5EF4-FFF2-40B4-BE49-F238E27FC236}">
                <a16:creationId xmlns:a16="http://schemas.microsoft.com/office/drawing/2014/main" id="{DAD30F78-6937-4287-8EF1-5167D2BB5390}"/>
              </a:ext>
            </a:extLst>
          </p:cNvPr>
          <p:cNvGrpSpPr/>
          <p:nvPr/>
        </p:nvGrpSpPr>
        <p:grpSpPr>
          <a:xfrm>
            <a:off x="1452525" y="4988060"/>
            <a:ext cx="1778761" cy="895503"/>
            <a:chOff x="5081028" y="2099799"/>
            <a:chExt cx="1778761" cy="710510"/>
          </a:xfrm>
        </p:grpSpPr>
        <p:sp>
          <p:nvSpPr>
            <p:cNvPr id="50" name="TextBox 49">
              <a:extLst>
                <a:ext uri="{FF2B5EF4-FFF2-40B4-BE49-F238E27FC236}">
                  <a16:creationId xmlns:a16="http://schemas.microsoft.com/office/drawing/2014/main" id="{964A8AB1-67F9-4531-8143-B6EDAB3D76F9}"/>
                </a:ext>
              </a:extLst>
            </p:cNvPr>
            <p:cNvSpPr txBox="1"/>
            <p:nvPr/>
          </p:nvSpPr>
          <p:spPr>
            <a:xfrm>
              <a:off x="5081028" y="2287089"/>
              <a:ext cx="1778761" cy="523220"/>
            </a:xfrm>
            <a:prstGeom prst="rect">
              <a:avLst/>
            </a:prstGeom>
            <a:noFill/>
          </p:spPr>
          <p:txBody>
            <a:bodyPr wrap="square" rtlCol="0">
              <a:spAutoFit/>
            </a:bodyPr>
            <a:lstStyle/>
            <a:p>
              <a:r>
                <a:rPr lang="en-US" sz="1200" b="0" i="0" u="none" strike="noStrike" baseline="30000" dirty="0">
                  <a:solidFill>
                    <a:srgbClr val="000000"/>
                  </a:solidFill>
                  <a:cs typeface="Adobe Arabic" panose="02040503050201020203" pitchFamily="18" charset="-78"/>
                </a:rPr>
                <a:t>Slowly but surely we will add more swap and exchange to allow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widely tradeable</a:t>
              </a:r>
              <a:r>
                <a:rPr lang="en-US" sz="1200" b="0" i="0" u="none" strike="noStrike" dirty="0">
                  <a:solidFill>
                    <a:srgbClr val="000000"/>
                  </a:solidFill>
                  <a:cs typeface="Adobe Arabic" panose="02040503050201020203" pitchFamily="18" charset="-78"/>
                </a:rPr>
                <a:t> </a:t>
              </a:r>
              <a:endParaRPr lang="en-US" sz="1200" b="0" i="0" u="none" strike="noStrike" baseline="30000" dirty="0">
                <a:solidFill>
                  <a:srgbClr val="000000"/>
                </a:solidFill>
                <a:cs typeface="Adobe Arabic" panose="02040503050201020203" pitchFamily="18" charset="-78"/>
              </a:endParaRPr>
            </a:p>
          </p:txBody>
        </p:sp>
        <p:sp>
          <p:nvSpPr>
            <p:cNvPr id="51" name="TextBox 50">
              <a:extLst>
                <a:ext uri="{FF2B5EF4-FFF2-40B4-BE49-F238E27FC236}">
                  <a16:creationId xmlns:a16="http://schemas.microsoft.com/office/drawing/2014/main" id="{8232FEFB-9774-4C80-BFFC-CAB2447629FE}"/>
                </a:ext>
              </a:extLst>
            </p:cNvPr>
            <p:cNvSpPr txBox="1"/>
            <p:nvPr/>
          </p:nvSpPr>
          <p:spPr>
            <a:xfrm>
              <a:off x="5081028" y="2099799"/>
              <a:ext cx="1079828" cy="204667"/>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Swap &amp; Exchanges</a:t>
              </a:r>
            </a:p>
          </p:txBody>
        </p:sp>
      </p:grpSp>
      <p:grpSp>
        <p:nvGrpSpPr>
          <p:cNvPr id="52" name="Group 51">
            <a:extLst>
              <a:ext uri="{FF2B5EF4-FFF2-40B4-BE49-F238E27FC236}">
                <a16:creationId xmlns:a16="http://schemas.microsoft.com/office/drawing/2014/main" id="{3906809A-8A26-40E1-B398-73C3D89C27AC}"/>
              </a:ext>
            </a:extLst>
          </p:cNvPr>
          <p:cNvGrpSpPr/>
          <p:nvPr/>
        </p:nvGrpSpPr>
        <p:grpSpPr>
          <a:xfrm>
            <a:off x="3809324" y="5804871"/>
            <a:ext cx="1778761" cy="833621"/>
            <a:chOff x="5081028" y="2099799"/>
            <a:chExt cx="1778761" cy="833621"/>
          </a:xfrm>
        </p:grpSpPr>
        <p:sp>
          <p:nvSpPr>
            <p:cNvPr id="53" name="TextBox 52">
              <a:extLst>
                <a:ext uri="{FF2B5EF4-FFF2-40B4-BE49-F238E27FC236}">
                  <a16:creationId xmlns:a16="http://schemas.microsoft.com/office/drawing/2014/main" id="{D2137A74-8B56-407E-8E6A-74B07E75CA3E}"/>
                </a:ext>
              </a:extLst>
            </p:cNvPr>
            <p:cNvSpPr txBox="1"/>
            <p:nvPr/>
          </p:nvSpPr>
          <p:spPr>
            <a:xfrm>
              <a:off x="5081028" y="2287089"/>
              <a:ext cx="1778761" cy="646331"/>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We are planning it but no concrete agreement yet to allow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Token to be use to purchase items online</a:t>
              </a:r>
            </a:p>
          </p:txBody>
        </p:sp>
        <p:sp>
          <p:nvSpPr>
            <p:cNvPr id="54" name="TextBox 53">
              <a:extLst>
                <a:ext uri="{FF2B5EF4-FFF2-40B4-BE49-F238E27FC236}">
                  <a16:creationId xmlns:a16="http://schemas.microsoft.com/office/drawing/2014/main" id="{5817C225-ADEC-44BC-94CD-BEBD72F5F930}"/>
                </a:ext>
              </a:extLst>
            </p:cNvPr>
            <p:cNvSpPr txBox="1"/>
            <p:nvPr/>
          </p:nvSpPr>
          <p:spPr>
            <a:xfrm>
              <a:off x="5081028" y="2099799"/>
              <a:ext cx="1079828" cy="257956"/>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Online Shopping</a:t>
              </a:r>
            </a:p>
          </p:txBody>
        </p:sp>
      </p:grpSp>
      <p:grpSp>
        <p:nvGrpSpPr>
          <p:cNvPr id="55" name="Group 54">
            <a:extLst>
              <a:ext uri="{FF2B5EF4-FFF2-40B4-BE49-F238E27FC236}">
                <a16:creationId xmlns:a16="http://schemas.microsoft.com/office/drawing/2014/main" id="{B8A922EE-3421-4243-8FFB-B7FF0D1C67D5}"/>
              </a:ext>
            </a:extLst>
          </p:cNvPr>
          <p:cNvGrpSpPr/>
          <p:nvPr/>
        </p:nvGrpSpPr>
        <p:grpSpPr>
          <a:xfrm>
            <a:off x="5725118" y="4979338"/>
            <a:ext cx="1778761" cy="833621"/>
            <a:chOff x="5081028" y="2099799"/>
            <a:chExt cx="1778761" cy="833621"/>
          </a:xfrm>
        </p:grpSpPr>
        <p:sp>
          <p:nvSpPr>
            <p:cNvPr id="56" name="TextBox 55">
              <a:extLst>
                <a:ext uri="{FF2B5EF4-FFF2-40B4-BE49-F238E27FC236}">
                  <a16:creationId xmlns:a16="http://schemas.microsoft.com/office/drawing/2014/main" id="{B4B7A31D-FC3B-48AD-9B56-AC3B0D1C367E}"/>
                </a:ext>
              </a:extLst>
            </p:cNvPr>
            <p:cNvSpPr txBox="1"/>
            <p:nvPr/>
          </p:nvSpPr>
          <p:spPr>
            <a:xfrm>
              <a:off x="5081028" y="2287089"/>
              <a:ext cx="1778761" cy="646331"/>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Partnered with Online Gaming that allow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Token to be use as one of the exchangeable token</a:t>
              </a:r>
            </a:p>
          </p:txBody>
        </p:sp>
        <p:sp>
          <p:nvSpPr>
            <p:cNvPr id="57" name="TextBox 56">
              <a:extLst>
                <a:ext uri="{FF2B5EF4-FFF2-40B4-BE49-F238E27FC236}">
                  <a16:creationId xmlns:a16="http://schemas.microsoft.com/office/drawing/2014/main" id="{A0895BDF-5A5B-4824-AE19-AFD32319E75E}"/>
                </a:ext>
              </a:extLst>
            </p:cNvPr>
            <p:cNvSpPr txBox="1"/>
            <p:nvPr/>
          </p:nvSpPr>
          <p:spPr>
            <a:xfrm>
              <a:off x="5081028" y="2099799"/>
              <a:ext cx="1079828" cy="257956"/>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Gaming</a:t>
              </a:r>
            </a:p>
          </p:txBody>
        </p:sp>
      </p:grpSp>
      <p:grpSp>
        <p:nvGrpSpPr>
          <p:cNvPr id="58" name="Group 57">
            <a:extLst>
              <a:ext uri="{FF2B5EF4-FFF2-40B4-BE49-F238E27FC236}">
                <a16:creationId xmlns:a16="http://schemas.microsoft.com/office/drawing/2014/main" id="{A2184DCE-0F3F-409F-A71E-0B433D9618BD}"/>
              </a:ext>
            </a:extLst>
          </p:cNvPr>
          <p:cNvGrpSpPr/>
          <p:nvPr/>
        </p:nvGrpSpPr>
        <p:grpSpPr>
          <a:xfrm>
            <a:off x="6062861" y="3841664"/>
            <a:ext cx="1778761" cy="833621"/>
            <a:chOff x="5081028" y="2099799"/>
            <a:chExt cx="1778761" cy="833621"/>
          </a:xfrm>
        </p:grpSpPr>
        <p:sp>
          <p:nvSpPr>
            <p:cNvPr id="59" name="TextBox 58">
              <a:extLst>
                <a:ext uri="{FF2B5EF4-FFF2-40B4-BE49-F238E27FC236}">
                  <a16:creationId xmlns:a16="http://schemas.microsoft.com/office/drawing/2014/main" id="{F6F123A5-BAE9-4308-A4FC-5B4D26C71E04}"/>
                </a:ext>
              </a:extLst>
            </p:cNvPr>
            <p:cNvSpPr txBox="1"/>
            <p:nvPr/>
          </p:nvSpPr>
          <p:spPr>
            <a:xfrm>
              <a:off x="5081028" y="2287089"/>
              <a:ext cx="1778761" cy="646331"/>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Yes. You heard that right, we will conduct a surprise airdrop from time-to-time</a:t>
              </a:r>
            </a:p>
          </p:txBody>
        </p:sp>
        <p:sp>
          <p:nvSpPr>
            <p:cNvPr id="60" name="TextBox 59">
              <a:extLst>
                <a:ext uri="{FF2B5EF4-FFF2-40B4-BE49-F238E27FC236}">
                  <a16:creationId xmlns:a16="http://schemas.microsoft.com/office/drawing/2014/main" id="{95222DFE-3FAF-4281-9FE4-63BC1A54872C}"/>
                </a:ext>
              </a:extLst>
            </p:cNvPr>
            <p:cNvSpPr txBox="1"/>
            <p:nvPr/>
          </p:nvSpPr>
          <p:spPr>
            <a:xfrm>
              <a:off x="5081028" y="2099799"/>
              <a:ext cx="1079828" cy="257956"/>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Surprise Airdrop</a:t>
              </a:r>
            </a:p>
          </p:txBody>
        </p:sp>
      </p:grpSp>
      <p:sp>
        <p:nvSpPr>
          <p:cNvPr id="62" name="TextBox 61">
            <a:extLst>
              <a:ext uri="{FF2B5EF4-FFF2-40B4-BE49-F238E27FC236}">
                <a16:creationId xmlns:a16="http://schemas.microsoft.com/office/drawing/2014/main" id="{31B1D5DA-ABFE-412D-A9A5-1E50349427F0}"/>
              </a:ext>
            </a:extLst>
          </p:cNvPr>
          <p:cNvSpPr txBox="1"/>
          <p:nvPr/>
        </p:nvSpPr>
        <p:spPr>
          <a:xfrm>
            <a:off x="5750777" y="2954509"/>
            <a:ext cx="1778761" cy="646331"/>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We are planning to have our own platform to allow community post and interaction</a:t>
            </a:r>
          </a:p>
        </p:txBody>
      </p:sp>
      <p:sp>
        <p:nvSpPr>
          <p:cNvPr id="63" name="TextBox 62">
            <a:extLst>
              <a:ext uri="{FF2B5EF4-FFF2-40B4-BE49-F238E27FC236}">
                <a16:creationId xmlns:a16="http://schemas.microsoft.com/office/drawing/2014/main" id="{A8711EAF-2C70-4E1E-A105-09D242A0737D}"/>
              </a:ext>
            </a:extLst>
          </p:cNvPr>
          <p:cNvSpPr txBox="1"/>
          <p:nvPr/>
        </p:nvSpPr>
        <p:spPr>
          <a:xfrm>
            <a:off x="5750776" y="2767219"/>
            <a:ext cx="1358001" cy="257956"/>
          </a:xfrm>
          <a:prstGeom prst="rect">
            <a:avLst/>
          </a:prstGeom>
          <a:noFill/>
        </p:spPr>
        <p:txBody>
          <a:bodyPr wrap="square" rtlCol="0">
            <a:spAutoFit/>
          </a:bodyPr>
          <a:lstStyle/>
          <a:p>
            <a:pPr algn="just">
              <a:lnSpc>
                <a:spcPct val="150000"/>
              </a:lnSpc>
            </a:pPr>
            <a:r>
              <a:rPr lang="en-US" sz="1200" b="1" i="0" u="none" strike="noStrike" baseline="30000" dirty="0">
                <a:solidFill>
                  <a:srgbClr val="000000"/>
                </a:solidFill>
                <a:cs typeface="Adobe Arabic" panose="02040503050201020203" pitchFamily="18" charset="-78"/>
              </a:rPr>
              <a:t>Social Media Platform</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41622" y="2391895"/>
            <a:ext cx="3987648" cy="3877988"/>
          </a:xfrm>
          <a:prstGeom prst="rect">
            <a:avLst/>
          </a:prstGeom>
          <a:effectLst>
            <a:softEdge rad="635000"/>
          </a:effectLst>
        </p:spPr>
      </p:pic>
    </p:spTree>
    <p:extLst>
      <p:ext uri="{BB962C8B-B14F-4D97-AF65-F5344CB8AC3E}">
        <p14:creationId xmlns:p14="http://schemas.microsoft.com/office/powerpoint/2010/main" val="361852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6AFF1-E211-4345-AE08-22CEDD5C000A}"/>
              </a:ext>
            </a:extLst>
          </p:cNvPr>
          <p:cNvSpPr txBox="1"/>
          <p:nvPr/>
        </p:nvSpPr>
        <p:spPr>
          <a:xfrm>
            <a:off x="747654" y="1009241"/>
            <a:ext cx="4251066" cy="543739"/>
          </a:xfrm>
          <a:prstGeom prst="rect">
            <a:avLst/>
          </a:prstGeom>
          <a:noFill/>
        </p:spPr>
        <p:txBody>
          <a:bodyPr wrap="square" lIns="91440" rIns="9144" rtlCol="0" anchor="ctr" anchorCtr="0">
            <a:spAutoFit/>
          </a:bodyPr>
          <a:lstStyle/>
          <a:p>
            <a:r>
              <a:rPr lang="en-US" sz="4400" i="0" u="none" strike="noStrike" baseline="30000" dirty="0">
                <a:solidFill>
                  <a:schemeClr val="tx1">
                    <a:lumMod val="85000"/>
                    <a:lumOff val="15000"/>
                  </a:schemeClr>
                </a:solidFill>
                <a:cs typeface="Adobe Arabic" panose="02040503050201020203" pitchFamily="18" charset="-78"/>
              </a:rPr>
              <a:t>TIMELINE</a:t>
            </a:r>
          </a:p>
        </p:txBody>
      </p:sp>
      <p:pic>
        <p:nvPicPr>
          <p:cNvPr id="5" name="Graphic 4">
            <a:extLst>
              <a:ext uri="{FF2B5EF4-FFF2-40B4-BE49-F238E27FC236}">
                <a16:creationId xmlns:a16="http://schemas.microsoft.com/office/drawing/2014/main" id="{3F99C505-F03F-47A1-95F0-87D2D3590A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635" y="819820"/>
            <a:ext cx="295275" cy="104775"/>
          </a:xfrm>
          <a:prstGeom prst="rect">
            <a:avLst/>
          </a:prstGeom>
        </p:spPr>
      </p:pic>
      <p:sp>
        <p:nvSpPr>
          <p:cNvPr id="26" name="Graphic 6">
            <a:extLst>
              <a:ext uri="{FF2B5EF4-FFF2-40B4-BE49-F238E27FC236}">
                <a16:creationId xmlns:a16="http://schemas.microsoft.com/office/drawing/2014/main" id="{1FE164D8-C35E-4180-AE1A-2E8E9397ECEF}"/>
              </a:ext>
            </a:extLst>
          </p:cNvPr>
          <p:cNvSpPr/>
          <p:nvPr/>
        </p:nvSpPr>
        <p:spPr>
          <a:xfrm>
            <a:off x="3136525" y="3141555"/>
            <a:ext cx="1843830" cy="12153"/>
          </a:xfrm>
          <a:custGeom>
            <a:avLst/>
            <a:gdLst>
              <a:gd name="connsiteX0" fmla="*/ 0 w 1843830"/>
              <a:gd name="connsiteY0" fmla="*/ 0 h 12153"/>
              <a:gd name="connsiteX1" fmla="*/ 1843830 w 1843830"/>
              <a:gd name="connsiteY1" fmla="*/ 0 h 12153"/>
              <a:gd name="connsiteX2" fmla="*/ 1843830 w 1843830"/>
              <a:gd name="connsiteY2" fmla="*/ 12154 h 12153"/>
              <a:gd name="connsiteX3" fmla="*/ 0 w 1843830"/>
              <a:gd name="connsiteY3" fmla="*/ 12154 h 12153"/>
            </a:gdLst>
            <a:ahLst/>
            <a:cxnLst>
              <a:cxn ang="0">
                <a:pos x="connsiteX0" y="connsiteY0"/>
              </a:cxn>
              <a:cxn ang="0">
                <a:pos x="connsiteX1" y="connsiteY1"/>
              </a:cxn>
              <a:cxn ang="0">
                <a:pos x="connsiteX2" y="connsiteY2"/>
              </a:cxn>
              <a:cxn ang="0">
                <a:pos x="connsiteX3" y="connsiteY3"/>
              </a:cxn>
            </a:cxnLst>
            <a:rect l="l" t="t" r="r" b="b"/>
            <a:pathLst>
              <a:path w="1843830" h="12153">
                <a:moveTo>
                  <a:pt x="0" y="0"/>
                </a:moveTo>
                <a:lnTo>
                  <a:pt x="1843830" y="0"/>
                </a:lnTo>
                <a:lnTo>
                  <a:pt x="1843830" y="12154"/>
                </a:lnTo>
                <a:lnTo>
                  <a:pt x="0" y="12154"/>
                </a:lnTo>
                <a:close/>
              </a:path>
            </a:pathLst>
          </a:custGeom>
          <a:solidFill>
            <a:srgbClr val="B1B3B6"/>
          </a:solidFill>
          <a:ln w="20951" cap="flat">
            <a:noFill/>
            <a:prstDash val="solid"/>
            <a:miter/>
          </a:ln>
        </p:spPr>
        <p:txBody>
          <a:bodyPr rtlCol="0" anchor="ctr"/>
          <a:lstStyle/>
          <a:p>
            <a:endParaRPr lang="en-US"/>
          </a:p>
        </p:txBody>
      </p:sp>
      <p:sp>
        <p:nvSpPr>
          <p:cNvPr id="27" name="Graphic 6">
            <a:extLst>
              <a:ext uri="{FF2B5EF4-FFF2-40B4-BE49-F238E27FC236}">
                <a16:creationId xmlns:a16="http://schemas.microsoft.com/office/drawing/2014/main" id="{1FE164D8-C35E-4180-AE1A-2E8E9397ECEF}"/>
              </a:ext>
            </a:extLst>
          </p:cNvPr>
          <p:cNvSpPr/>
          <p:nvPr/>
        </p:nvSpPr>
        <p:spPr>
          <a:xfrm>
            <a:off x="6181286" y="3141555"/>
            <a:ext cx="1843830" cy="12153"/>
          </a:xfrm>
          <a:custGeom>
            <a:avLst/>
            <a:gdLst>
              <a:gd name="connsiteX0" fmla="*/ 0 w 1843830"/>
              <a:gd name="connsiteY0" fmla="*/ 0 h 12153"/>
              <a:gd name="connsiteX1" fmla="*/ 1843830 w 1843830"/>
              <a:gd name="connsiteY1" fmla="*/ 0 h 12153"/>
              <a:gd name="connsiteX2" fmla="*/ 1843830 w 1843830"/>
              <a:gd name="connsiteY2" fmla="*/ 12154 h 12153"/>
              <a:gd name="connsiteX3" fmla="*/ 0 w 1843830"/>
              <a:gd name="connsiteY3" fmla="*/ 12154 h 12153"/>
            </a:gdLst>
            <a:ahLst/>
            <a:cxnLst>
              <a:cxn ang="0">
                <a:pos x="connsiteX0" y="connsiteY0"/>
              </a:cxn>
              <a:cxn ang="0">
                <a:pos x="connsiteX1" y="connsiteY1"/>
              </a:cxn>
              <a:cxn ang="0">
                <a:pos x="connsiteX2" y="connsiteY2"/>
              </a:cxn>
              <a:cxn ang="0">
                <a:pos x="connsiteX3" y="connsiteY3"/>
              </a:cxn>
            </a:cxnLst>
            <a:rect l="l" t="t" r="r" b="b"/>
            <a:pathLst>
              <a:path w="1843830" h="12153">
                <a:moveTo>
                  <a:pt x="0" y="0"/>
                </a:moveTo>
                <a:lnTo>
                  <a:pt x="1843830" y="0"/>
                </a:lnTo>
                <a:lnTo>
                  <a:pt x="1843830" y="12154"/>
                </a:lnTo>
                <a:lnTo>
                  <a:pt x="0" y="12154"/>
                </a:lnTo>
                <a:close/>
              </a:path>
            </a:pathLst>
          </a:custGeom>
          <a:solidFill>
            <a:srgbClr val="B1B3B6"/>
          </a:solidFill>
          <a:ln w="20951" cap="flat">
            <a:noFill/>
            <a:prstDash val="solid"/>
            <a:miter/>
          </a:ln>
        </p:spPr>
        <p:txBody>
          <a:bodyPr rtlCol="0" anchor="ctr"/>
          <a:lstStyle/>
          <a:p>
            <a:endParaRPr lang="en-US"/>
          </a:p>
        </p:txBody>
      </p:sp>
      <p:sp>
        <p:nvSpPr>
          <p:cNvPr id="28" name="Graphic 6">
            <a:extLst>
              <a:ext uri="{FF2B5EF4-FFF2-40B4-BE49-F238E27FC236}">
                <a16:creationId xmlns:a16="http://schemas.microsoft.com/office/drawing/2014/main" id="{1FE164D8-C35E-4180-AE1A-2E8E9397ECEF}"/>
              </a:ext>
            </a:extLst>
          </p:cNvPr>
          <p:cNvSpPr/>
          <p:nvPr/>
        </p:nvSpPr>
        <p:spPr>
          <a:xfrm>
            <a:off x="7382217" y="4803496"/>
            <a:ext cx="1843830" cy="12153"/>
          </a:xfrm>
          <a:custGeom>
            <a:avLst/>
            <a:gdLst>
              <a:gd name="connsiteX0" fmla="*/ 0 w 1843830"/>
              <a:gd name="connsiteY0" fmla="*/ 0 h 12153"/>
              <a:gd name="connsiteX1" fmla="*/ 1843830 w 1843830"/>
              <a:gd name="connsiteY1" fmla="*/ 0 h 12153"/>
              <a:gd name="connsiteX2" fmla="*/ 1843830 w 1843830"/>
              <a:gd name="connsiteY2" fmla="*/ 12154 h 12153"/>
              <a:gd name="connsiteX3" fmla="*/ 0 w 1843830"/>
              <a:gd name="connsiteY3" fmla="*/ 12154 h 12153"/>
            </a:gdLst>
            <a:ahLst/>
            <a:cxnLst>
              <a:cxn ang="0">
                <a:pos x="connsiteX0" y="connsiteY0"/>
              </a:cxn>
              <a:cxn ang="0">
                <a:pos x="connsiteX1" y="connsiteY1"/>
              </a:cxn>
              <a:cxn ang="0">
                <a:pos x="connsiteX2" y="connsiteY2"/>
              </a:cxn>
              <a:cxn ang="0">
                <a:pos x="connsiteX3" y="connsiteY3"/>
              </a:cxn>
            </a:cxnLst>
            <a:rect l="l" t="t" r="r" b="b"/>
            <a:pathLst>
              <a:path w="1843830" h="12153">
                <a:moveTo>
                  <a:pt x="0" y="0"/>
                </a:moveTo>
                <a:lnTo>
                  <a:pt x="1843830" y="0"/>
                </a:lnTo>
                <a:lnTo>
                  <a:pt x="1843830" y="12154"/>
                </a:lnTo>
                <a:lnTo>
                  <a:pt x="0" y="12154"/>
                </a:lnTo>
                <a:close/>
              </a:path>
            </a:pathLst>
          </a:custGeom>
          <a:solidFill>
            <a:srgbClr val="B1B3B6"/>
          </a:solidFill>
          <a:ln w="20951" cap="flat">
            <a:noFill/>
            <a:prstDash val="solid"/>
            <a:miter/>
          </a:ln>
        </p:spPr>
        <p:txBody>
          <a:bodyPr rtlCol="0" anchor="ctr"/>
          <a:lstStyle/>
          <a:p>
            <a:endParaRPr lang="en-US"/>
          </a:p>
        </p:txBody>
      </p:sp>
      <p:sp>
        <p:nvSpPr>
          <p:cNvPr id="29" name="Graphic 6">
            <a:extLst>
              <a:ext uri="{FF2B5EF4-FFF2-40B4-BE49-F238E27FC236}">
                <a16:creationId xmlns:a16="http://schemas.microsoft.com/office/drawing/2014/main" id="{1FE164D8-C35E-4180-AE1A-2E8E9397ECEF}"/>
              </a:ext>
            </a:extLst>
          </p:cNvPr>
          <p:cNvSpPr/>
          <p:nvPr/>
        </p:nvSpPr>
        <p:spPr>
          <a:xfrm>
            <a:off x="4314825" y="4803496"/>
            <a:ext cx="1843830" cy="12153"/>
          </a:xfrm>
          <a:custGeom>
            <a:avLst/>
            <a:gdLst>
              <a:gd name="connsiteX0" fmla="*/ 0 w 1843830"/>
              <a:gd name="connsiteY0" fmla="*/ 0 h 12153"/>
              <a:gd name="connsiteX1" fmla="*/ 1843831 w 1843830"/>
              <a:gd name="connsiteY1" fmla="*/ 0 h 12153"/>
              <a:gd name="connsiteX2" fmla="*/ 1843831 w 1843830"/>
              <a:gd name="connsiteY2" fmla="*/ 12154 h 12153"/>
              <a:gd name="connsiteX3" fmla="*/ 0 w 1843830"/>
              <a:gd name="connsiteY3" fmla="*/ 12154 h 12153"/>
            </a:gdLst>
            <a:ahLst/>
            <a:cxnLst>
              <a:cxn ang="0">
                <a:pos x="connsiteX0" y="connsiteY0"/>
              </a:cxn>
              <a:cxn ang="0">
                <a:pos x="connsiteX1" y="connsiteY1"/>
              </a:cxn>
              <a:cxn ang="0">
                <a:pos x="connsiteX2" y="connsiteY2"/>
              </a:cxn>
              <a:cxn ang="0">
                <a:pos x="connsiteX3" y="connsiteY3"/>
              </a:cxn>
            </a:cxnLst>
            <a:rect l="l" t="t" r="r" b="b"/>
            <a:pathLst>
              <a:path w="1843830" h="12153">
                <a:moveTo>
                  <a:pt x="0" y="0"/>
                </a:moveTo>
                <a:lnTo>
                  <a:pt x="1843831" y="0"/>
                </a:lnTo>
                <a:lnTo>
                  <a:pt x="1843831" y="12154"/>
                </a:lnTo>
                <a:lnTo>
                  <a:pt x="0" y="12154"/>
                </a:lnTo>
                <a:close/>
              </a:path>
            </a:pathLst>
          </a:custGeom>
          <a:solidFill>
            <a:srgbClr val="B1B3B6"/>
          </a:solidFill>
          <a:ln w="20951" cap="flat">
            <a:noFill/>
            <a:prstDash val="solid"/>
            <a:miter/>
          </a:ln>
        </p:spPr>
        <p:txBody>
          <a:bodyPr rtlCol="0" anchor="ctr"/>
          <a:lstStyle/>
          <a:p>
            <a:endParaRPr lang="en-US"/>
          </a:p>
        </p:txBody>
      </p:sp>
      <p:sp>
        <p:nvSpPr>
          <p:cNvPr id="31" name="Graphic 6">
            <a:extLst>
              <a:ext uri="{FF2B5EF4-FFF2-40B4-BE49-F238E27FC236}">
                <a16:creationId xmlns:a16="http://schemas.microsoft.com/office/drawing/2014/main" id="{1FE164D8-C35E-4180-AE1A-2E8E9397ECEF}"/>
              </a:ext>
            </a:extLst>
          </p:cNvPr>
          <p:cNvSpPr/>
          <p:nvPr/>
        </p:nvSpPr>
        <p:spPr>
          <a:xfrm>
            <a:off x="1270063" y="4803496"/>
            <a:ext cx="1843830" cy="12153"/>
          </a:xfrm>
          <a:custGeom>
            <a:avLst/>
            <a:gdLst>
              <a:gd name="connsiteX0" fmla="*/ 0 w 1843830"/>
              <a:gd name="connsiteY0" fmla="*/ 0 h 12153"/>
              <a:gd name="connsiteX1" fmla="*/ 1843831 w 1843830"/>
              <a:gd name="connsiteY1" fmla="*/ 0 h 12153"/>
              <a:gd name="connsiteX2" fmla="*/ 1843831 w 1843830"/>
              <a:gd name="connsiteY2" fmla="*/ 12154 h 12153"/>
              <a:gd name="connsiteX3" fmla="*/ 0 w 1843830"/>
              <a:gd name="connsiteY3" fmla="*/ 12154 h 12153"/>
            </a:gdLst>
            <a:ahLst/>
            <a:cxnLst>
              <a:cxn ang="0">
                <a:pos x="connsiteX0" y="connsiteY0"/>
              </a:cxn>
              <a:cxn ang="0">
                <a:pos x="connsiteX1" y="connsiteY1"/>
              </a:cxn>
              <a:cxn ang="0">
                <a:pos x="connsiteX2" y="connsiteY2"/>
              </a:cxn>
              <a:cxn ang="0">
                <a:pos x="connsiteX3" y="connsiteY3"/>
              </a:cxn>
            </a:cxnLst>
            <a:rect l="l" t="t" r="r" b="b"/>
            <a:pathLst>
              <a:path w="1843830" h="12153">
                <a:moveTo>
                  <a:pt x="0" y="0"/>
                </a:moveTo>
                <a:lnTo>
                  <a:pt x="1843831" y="0"/>
                </a:lnTo>
                <a:lnTo>
                  <a:pt x="1843831" y="12154"/>
                </a:lnTo>
                <a:lnTo>
                  <a:pt x="0" y="12154"/>
                </a:lnTo>
                <a:close/>
              </a:path>
            </a:pathLst>
          </a:custGeom>
          <a:solidFill>
            <a:srgbClr val="B1B3B6"/>
          </a:solidFill>
          <a:ln w="20951" cap="flat">
            <a:noFill/>
            <a:prstDash val="solid"/>
            <a:miter/>
          </a:ln>
        </p:spPr>
        <p:txBody>
          <a:bodyPr rtlCol="0" anchor="ctr"/>
          <a:lstStyle/>
          <a:p>
            <a:endParaRPr lang="en-US"/>
          </a:p>
        </p:txBody>
      </p:sp>
      <p:sp>
        <p:nvSpPr>
          <p:cNvPr id="32" name="Graphic 6">
            <a:extLst>
              <a:ext uri="{FF2B5EF4-FFF2-40B4-BE49-F238E27FC236}">
                <a16:creationId xmlns:a16="http://schemas.microsoft.com/office/drawing/2014/main" id="{1FE164D8-C35E-4180-AE1A-2E8E9397ECEF}"/>
              </a:ext>
            </a:extLst>
          </p:cNvPr>
          <p:cNvSpPr/>
          <p:nvPr/>
        </p:nvSpPr>
        <p:spPr>
          <a:xfrm>
            <a:off x="1108710" y="4712132"/>
            <a:ext cx="168897" cy="195090"/>
          </a:xfrm>
          <a:custGeom>
            <a:avLst/>
            <a:gdLst>
              <a:gd name="connsiteX0" fmla="*/ 0 w 168897"/>
              <a:gd name="connsiteY0" fmla="*/ 97441 h 195090"/>
              <a:gd name="connsiteX1" fmla="*/ 168897 w 168897"/>
              <a:gd name="connsiteY1" fmla="*/ 195091 h 195090"/>
              <a:gd name="connsiteX2" fmla="*/ 168897 w 168897"/>
              <a:gd name="connsiteY2" fmla="*/ 0 h 195090"/>
            </a:gdLst>
            <a:ahLst/>
            <a:cxnLst>
              <a:cxn ang="0">
                <a:pos x="connsiteX0" y="connsiteY0"/>
              </a:cxn>
              <a:cxn ang="0">
                <a:pos x="connsiteX1" y="connsiteY1"/>
              </a:cxn>
              <a:cxn ang="0">
                <a:pos x="connsiteX2" y="connsiteY2"/>
              </a:cxn>
            </a:cxnLst>
            <a:rect l="l" t="t" r="r" b="b"/>
            <a:pathLst>
              <a:path w="168897" h="195090">
                <a:moveTo>
                  <a:pt x="0" y="97441"/>
                </a:moveTo>
                <a:lnTo>
                  <a:pt x="168897" y="195091"/>
                </a:lnTo>
                <a:lnTo>
                  <a:pt x="168897" y="0"/>
                </a:lnTo>
                <a:close/>
              </a:path>
            </a:pathLst>
          </a:custGeom>
          <a:solidFill>
            <a:srgbClr val="6D6E71"/>
          </a:solidFill>
          <a:ln w="20951" cap="flat">
            <a:noFill/>
            <a:prstDash val="solid"/>
            <a:miter/>
          </a:ln>
        </p:spPr>
        <p:txBody>
          <a:bodyPr rtlCol="0" anchor="ctr"/>
          <a:lstStyle/>
          <a:p>
            <a:endParaRPr lang="en-US"/>
          </a:p>
        </p:txBody>
      </p:sp>
      <p:grpSp>
        <p:nvGrpSpPr>
          <p:cNvPr id="33" name="Graphic 6">
            <a:extLst>
              <a:ext uri="{FF2B5EF4-FFF2-40B4-BE49-F238E27FC236}">
                <a16:creationId xmlns:a16="http://schemas.microsoft.com/office/drawing/2014/main" id="{3367790B-B2B4-4841-A872-36BF3C658393}"/>
              </a:ext>
            </a:extLst>
          </p:cNvPr>
          <p:cNvGrpSpPr/>
          <p:nvPr/>
        </p:nvGrpSpPr>
        <p:grpSpPr>
          <a:xfrm>
            <a:off x="2284914" y="2788673"/>
            <a:ext cx="8054892" cy="2345702"/>
            <a:chOff x="2284914" y="2611120"/>
            <a:chExt cx="8054892" cy="2345702"/>
          </a:xfrm>
        </p:grpSpPr>
        <p:sp>
          <p:nvSpPr>
            <p:cNvPr id="34" name="Freeform: Shape 33">
              <a:extLst>
                <a:ext uri="{FF2B5EF4-FFF2-40B4-BE49-F238E27FC236}">
                  <a16:creationId xmlns:a16="http://schemas.microsoft.com/office/drawing/2014/main" id="{7E1BB195-2AB6-4182-8BAE-702364FE8810}"/>
                </a:ext>
              </a:extLst>
            </p:cNvPr>
            <p:cNvSpPr/>
            <p:nvPr/>
          </p:nvSpPr>
          <p:spPr>
            <a:xfrm>
              <a:off x="2284914" y="2611120"/>
              <a:ext cx="705764" cy="705973"/>
            </a:xfrm>
            <a:custGeom>
              <a:avLst/>
              <a:gdLst>
                <a:gd name="connsiteX0" fmla="*/ 352882 w 705764"/>
                <a:gd name="connsiteY0" fmla="*/ 705974 h 705973"/>
                <a:gd name="connsiteX1" fmla="*/ 705764 w 705764"/>
                <a:gd name="connsiteY1" fmla="*/ 353092 h 705973"/>
                <a:gd name="connsiteX2" fmla="*/ 352882 w 705764"/>
                <a:gd name="connsiteY2" fmla="*/ 0 h 705973"/>
                <a:gd name="connsiteX3" fmla="*/ 0 w 705764"/>
                <a:gd name="connsiteY3" fmla="*/ 353092 h 705973"/>
                <a:gd name="connsiteX4" fmla="*/ 352882 w 705764"/>
                <a:gd name="connsiteY4" fmla="*/ 705974 h 70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764" h="705973">
                  <a:moveTo>
                    <a:pt x="352882" y="705974"/>
                  </a:moveTo>
                  <a:cubicBezTo>
                    <a:pt x="547764" y="705974"/>
                    <a:pt x="705764" y="547973"/>
                    <a:pt x="705764" y="353092"/>
                  </a:cubicBezTo>
                  <a:cubicBezTo>
                    <a:pt x="705974" y="158001"/>
                    <a:pt x="547764" y="0"/>
                    <a:pt x="352882" y="0"/>
                  </a:cubicBezTo>
                  <a:cubicBezTo>
                    <a:pt x="158001" y="0"/>
                    <a:pt x="0" y="158001"/>
                    <a:pt x="0" y="353092"/>
                  </a:cubicBezTo>
                  <a:cubicBezTo>
                    <a:pt x="0" y="547973"/>
                    <a:pt x="158001" y="705974"/>
                    <a:pt x="352882" y="705974"/>
                  </a:cubicBezTo>
                </a:path>
              </a:pathLst>
            </a:custGeom>
            <a:solidFill>
              <a:srgbClr val="F1F2F2"/>
            </a:solidFill>
            <a:ln w="2095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47D931F-C166-4D45-848E-529D3D7A0436}"/>
                </a:ext>
              </a:extLst>
            </p:cNvPr>
            <p:cNvSpPr/>
            <p:nvPr/>
          </p:nvSpPr>
          <p:spPr>
            <a:xfrm>
              <a:off x="2850992" y="2734520"/>
              <a:ext cx="152887" cy="439777"/>
            </a:xfrm>
            <a:custGeom>
              <a:avLst/>
              <a:gdLst>
                <a:gd name="connsiteX0" fmla="*/ 152887 w 152887"/>
                <a:gd name="connsiteY0" fmla="*/ 219004 h 439777"/>
                <a:gd name="connsiteX1" fmla="*/ 147858 w 152887"/>
                <a:gd name="connsiteY1" fmla="*/ 279983 h 439777"/>
                <a:gd name="connsiteX2" fmla="*/ 134028 w 152887"/>
                <a:gd name="connsiteY2" fmla="*/ 335095 h 439777"/>
                <a:gd name="connsiteX3" fmla="*/ 86669 w 152887"/>
                <a:gd name="connsiteY3" fmla="*/ 427297 h 439777"/>
                <a:gd name="connsiteX4" fmla="*/ 41616 w 152887"/>
                <a:gd name="connsiteY4" fmla="*/ 430859 h 439777"/>
                <a:gd name="connsiteX5" fmla="*/ 9974 w 152887"/>
                <a:gd name="connsiteY5" fmla="*/ 398798 h 439777"/>
                <a:gd name="connsiteX6" fmla="*/ 6412 w 152887"/>
                <a:gd name="connsiteY6" fmla="*/ 361289 h 439777"/>
                <a:gd name="connsiteX7" fmla="*/ 35958 w 152887"/>
                <a:gd name="connsiteY7" fmla="*/ 302615 h 439777"/>
                <a:gd name="connsiteX8" fmla="*/ 48322 w 152887"/>
                <a:gd name="connsiteY8" fmla="*/ 246455 h 439777"/>
                <a:gd name="connsiteX9" fmla="*/ 48951 w 152887"/>
                <a:gd name="connsiteY9" fmla="*/ 201611 h 439777"/>
                <a:gd name="connsiteX10" fmla="*/ 42035 w 152887"/>
                <a:gd name="connsiteY10" fmla="*/ 160330 h 439777"/>
                <a:gd name="connsiteX11" fmla="*/ 4316 w 152887"/>
                <a:gd name="connsiteY11" fmla="*/ 77348 h 439777"/>
                <a:gd name="connsiteX12" fmla="*/ 7879 w 152887"/>
                <a:gd name="connsiteY12" fmla="*/ 41725 h 439777"/>
                <a:gd name="connsiteX13" fmla="*/ 41197 w 152887"/>
                <a:gd name="connsiteY13" fmla="*/ 9035 h 439777"/>
                <a:gd name="connsiteX14" fmla="*/ 85203 w 152887"/>
                <a:gd name="connsiteY14" fmla="*/ 13016 h 439777"/>
                <a:gd name="connsiteX15" fmla="*/ 142829 w 152887"/>
                <a:gd name="connsiteY15" fmla="*/ 137280 h 439777"/>
                <a:gd name="connsiteX16" fmla="*/ 151211 w 152887"/>
                <a:gd name="connsiteY16" fmla="*/ 187572 h 439777"/>
                <a:gd name="connsiteX17" fmla="*/ 152887 w 152887"/>
                <a:gd name="connsiteY17" fmla="*/ 219004 h 439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887" h="439777">
                  <a:moveTo>
                    <a:pt x="152887" y="219004"/>
                  </a:moveTo>
                  <a:cubicBezTo>
                    <a:pt x="152678" y="241007"/>
                    <a:pt x="151001" y="260495"/>
                    <a:pt x="147858" y="279983"/>
                  </a:cubicBezTo>
                  <a:cubicBezTo>
                    <a:pt x="144924" y="298843"/>
                    <a:pt x="140105" y="317074"/>
                    <a:pt x="134028" y="335095"/>
                  </a:cubicBezTo>
                  <a:cubicBezTo>
                    <a:pt x="122712" y="367994"/>
                    <a:pt x="106577" y="398588"/>
                    <a:pt x="86669" y="427297"/>
                  </a:cubicBezTo>
                  <a:cubicBezTo>
                    <a:pt x="76192" y="442384"/>
                    <a:pt x="53980" y="444061"/>
                    <a:pt x="41616" y="430859"/>
                  </a:cubicBezTo>
                  <a:cubicBezTo>
                    <a:pt x="31348" y="419753"/>
                    <a:pt x="20661" y="409275"/>
                    <a:pt x="9974" y="398798"/>
                  </a:cubicBezTo>
                  <a:cubicBezTo>
                    <a:pt x="-294" y="388740"/>
                    <a:pt x="-1970" y="373442"/>
                    <a:pt x="6412" y="361289"/>
                  </a:cubicBezTo>
                  <a:cubicBezTo>
                    <a:pt x="18985" y="343058"/>
                    <a:pt x="28834" y="323360"/>
                    <a:pt x="35958" y="302615"/>
                  </a:cubicBezTo>
                  <a:cubicBezTo>
                    <a:pt x="42245" y="284384"/>
                    <a:pt x="46436" y="265734"/>
                    <a:pt x="48322" y="246455"/>
                  </a:cubicBezTo>
                  <a:cubicBezTo>
                    <a:pt x="49789" y="231577"/>
                    <a:pt x="49789" y="216489"/>
                    <a:pt x="48951" y="201611"/>
                  </a:cubicBezTo>
                  <a:cubicBezTo>
                    <a:pt x="48322" y="187572"/>
                    <a:pt x="45598" y="173951"/>
                    <a:pt x="42035" y="160330"/>
                  </a:cubicBezTo>
                  <a:cubicBezTo>
                    <a:pt x="34492" y="130364"/>
                    <a:pt x="21919" y="102704"/>
                    <a:pt x="4316" y="77348"/>
                  </a:cubicBezTo>
                  <a:cubicBezTo>
                    <a:pt x="-2389" y="67709"/>
                    <a:pt x="-1342" y="50316"/>
                    <a:pt x="7879" y="41725"/>
                  </a:cubicBezTo>
                  <a:cubicBezTo>
                    <a:pt x="19194" y="31038"/>
                    <a:pt x="30091" y="19932"/>
                    <a:pt x="41197" y="9035"/>
                  </a:cubicBezTo>
                  <a:cubicBezTo>
                    <a:pt x="55027" y="-4376"/>
                    <a:pt x="73887" y="-2700"/>
                    <a:pt x="85203" y="13016"/>
                  </a:cubicBezTo>
                  <a:cubicBezTo>
                    <a:pt x="112444" y="50735"/>
                    <a:pt x="131723" y="92017"/>
                    <a:pt x="142829" y="137280"/>
                  </a:cubicBezTo>
                  <a:cubicBezTo>
                    <a:pt x="146810" y="153834"/>
                    <a:pt x="149534" y="170598"/>
                    <a:pt x="151211" y="187572"/>
                  </a:cubicBezTo>
                  <a:cubicBezTo>
                    <a:pt x="152468" y="198678"/>
                    <a:pt x="152468" y="209993"/>
                    <a:pt x="152887" y="219004"/>
                  </a:cubicBezTo>
                </a:path>
              </a:pathLst>
            </a:custGeom>
            <a:solidFill>
              <a:srgbClr val="004B6E"/>
            </a:solidFill>
            <a:ln w="2095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EB9C8AC-F005-4958-A2E3-F312A59D2E0A}"/>
                </a:ext>
              </a:extLst>
            </p:cNvPr>
            <p:cNvSpPr/>
            <p:nvPr/>
          </p:nvSpPr>
          <p:spPr>
            <a:xfrm>
              <a:off x="5236635" y="2611120"/>
              <a:ext cx="705973" cy="705973"/>
            </a:xfrm>
            <a:custGeom>
              <a:avLst/>
              <a:gdLst>
                <a:gd name="connsiteX0" fmla="*/ 353092 w 705973"/>
                <a:gd name="connsiteY0" fmla="*/ 705974 h 705973"/>
                <a:gd name="connsiteX1" fmla="*/ 705974 w 705973"/>
                <a:gd name="connsiteY1" fmla="*/ 353092 h 705973"/>
                <a:gd name="connsiteX2" fmla="*/ 353092 w 705973"/>
                <a:gd name="connsiteY2" fmla="*/ 0 h 705973"/>
                <a:gd name="connsiteX3" fmla="*/ 0 w 705973"/>
                <a:gd name="connsiteY3" fmla="*/ 353092 h 705973"/>
                <a:gd name="connsiteX4" fmla="*/ 353092 w 705973"/>
                <a:gd name="connsiteY4" fmla="*/ 705974 h 70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73" h="705973">
                  <a:moveTo>
                    <a:pt x="353092" y="705974"/>
                  </a:moveTo>
                  <a:cubicBezTo>
                    <a:pt x="547973" y="705974"/>
                    <a:pt x="705974" y="547973"/>
                    <a:pt x="705974" y="353092"/>
                  </a:cubicBezTo>
                  <a:cubicBezTo>
                    <a:pt x="705974" y="158210"/>
                    <a:pt x="547973" y="0"/>
                    <a:pt x="353092" y="0"/>
                  </a:cubicBezTo>
                  <a:cubicBezTo>
                    <a:pt x="158210" y="0"/>
                    <a:pt x="0" y="158001"/>
                    <a:pt x="0" y="353092"/>
                  </a:cubicBezTo>
                  <a:cubicBezTo>
                    <a:pt x="0" y="547973"/>
                    <a:pt x="158210" y="705974"/>
                    <a:pt x="353092" y="705974"/>
                  </a:cubicBezTo>
                </a:path>
              </a:pathLst>
            </a:custGeom>
            <a:solidFill>
              <a:srgbClr val="F1F2F2"/>
            </a:solidFill>
            <a:ln w="2095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13EE0BC-BDA6-49C0-93CD-4D699F2E8DC7}"/>
                </a:ext>
              </a:extLst>
            </p:cNvPr>
            <p:cNvSpPr/>
            <p:nvPr/>
          </p:nvSpPr>
          <p:spPr>
            <a:xfrm>
              <a:off x="5802923" y="2734520"/>
              <a:ext cx="152887" cy="439777"/>
            </a:xfrm>
            <a:custGeom>
              <a:avLst/>
              <a:gdLst>
                <a:gd name="connsiteX0" fmla="*/ 152887 w 152887"/>
                <a:gd name="connsiteY0" fmla="*/ 219004 h 439777"/>
                <a:gd name="connsiteX1" fmla="*/ 147858 w 152887"/>
                <a:gd name="connsiteY1" fmla="*/ 279983 h 439777"/>
                <a:gd name="connsiteX2" fmla="*/ 134028 w 152887"/>
                <a:gd name="connsiteY2" fmla="*/ 335095 h 439777"/>
                <a:gd name="connsiteX3" fmla="*/ 86669 w 152887"/>
                <a:gd name="connsiteY3" fmla="*/ 427297 h 439777"/>
                <a:gd name="connsiteX4" fmla="*/ 41616 w 152887"/>
                <a:gd name="connsiteY4" fmla="*/ 430859 h 439777"/>
                <a:gd name="connsiteX5" fmla="*/ 9974 w 152887"/>
                <a:gd name="connsiteY5" fmla="*/ 398798 h 439777"/>
                <a:gd name="connsiteX6" fmla="*/ 6412 w 152887"/>
                <a:gd name="connsiteY6" fmla="*/ 361289 h 439777"/>
                <a:gd name="connsiteX7" fmla="*/ 35958 w 152887"/>
                <a:gd name="connsiteY7" fmla="*/ 302615 h 439777"/>
                <a:gd name="connsiteX8" fmla="*/ 48322 w 152887"/>
                <a:gd name="connsiteY8" fmla="*/ 246455 h 439777"/>
                <a:gd name="connsiteX9" fmla="*/ 48951 w 152887"/>
                <a:gd name="connsiteY9" fmla="*/ 201611 h 439777"/>
                <a:gd name="connsiteX10" fmla="*/ 42035 w 152887"/>
                <a:gd name="connsiteY10" fmla="*/ 160330 h 439777"/>
                <a:gd name="connsiteX11" fmla="*/ 4316 w 152887"/>
                <a:gd name="connsiteY11" fmla="*/ 77348 h 439777"/>
                <a:gd name="connsiteX12" fmla="*/ 7879 w 152887"/>
                <a:gd name="connsiteY12" fmla="*/ 41725 h 439777"/>
                <a:gd name="connsiteX13" fmla="*/ 41197 w 152887"/>
                <a:gd name="connsiteY13" fmla="*/ 9035 h 439777"/>
                <a:gd name="connsiteX14" fmla="*/ 85203 w 152887"/>
                <a:gd name="connsiteY14" fmla="*/ 13016 h 439777"/>
                <a:gd name="connsiteX15" fmla="*/ 142829 w 152887"/>
                <a:gd name="connsiteY15" fmla="*/ 137280 h 439777"/>
                <a:gd name="connsiteX16" fmla="*/ 151211 w 152887"/>
                <a:gd name="connsiteY16" fmla="*/ 187572 h 439777"/>
                <a:gd name="connsiteX17" fmla="*/ 152887 w 152887"/>
                <a:gd name="connsiteY17" fmla="*/ 219004 h 439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887" h="439777">
                  <a:moveTo>
                    <a:pt x="152887" y="219004"/>
                  </a:moveTo>
                  <a:cubicBezTo>
                    <a:pt x="152678" y="241007"/>
                    <a:pt x="151001" y="260495"/>
                    <a:pt x="147858" y="279983"/>
                  </a:cubicBezTo>
                  <a:cubicBezTo>
                    <a:pt x="144924" y="298843"/>
                    <a:pt x="140105" y="317074"/>
                    <a:pt x="134028" y="335095"/>
                  </a:cubicBezTo>
                  <a:cubicBezTo>
                    <a:pt x="122712" y="367994"/>
                    <a:pt x="106577" y="398588"/>
                    <a:pt x="86669" y="427297"/>
                  </a:cubicBezTo>
                  <a:cubicBezTo>
                    <a:pt x="75982" y="442384"/>
                    <a:pt x="53980" y="444061"/>
                    <a:pt x="41616" y="430859"/>
                  </a:cubicBezTo>
                  <a:cubicBezTo>
                    <a:pt x="31348" y="419753"/>
                    <a:pt x="20661" y="409275"/>
                    <a:pt x="9974" y="398798"/>
                  </a:cubicBezTo>
                  <a:cubicBezTo>
                    <a:pt x="-294" y="388740"/>
                    <a:pt x="-1970" y="373442"/>
                    <a:pt x="6412" y="361289"/>
                  </a:cubicBezTo>
                  <a:cubicBezTo>
                    <a:pt x="18985" y="343058"/>
                    <a:pt x="28834" y="323360"/>
                    <a:pt x="35958" y="302615"/>
                  </a:cubicBezTo>
                  <a:cubicBezTo>
                    <a:pt x="42245" y="284384"/>
                    <a:pt x="46436" y="265734"/>
                    <a:pt x="48322" y="246455"/>
                  </a:cubicBezTo>
                  <a:cubicBezTo>
                    <a:pt x="49789" y="231577"/>
                    <a:pt x="49789" y="216489"/>
                    <a:pt x="48951" y="201611"/>
                  </a:cubicBezTo>
                  <a:cubicBezTo>
                    <a:pt x="48322" y="187572"/>
                    <a:pt x="45598" y="173951"/>
                    <a:pt x="42035" y="160330"/>
                  </a:cubicBezTo>
                  <a:cubicBezTo>
                    <a:pt x="34492" y="130364"/>
                    <a:pt x="21918" y="102704"/>
                    <a:pt x="4316" y="77348"/>
                  </a:cubicBezTo>
                  <a:cubicBezTo>
                    <a:pt x="-2389" y="67709"/>
                    <a:pt x="-1342" y="50316"/>
                    <a:pt x="7879" y="41725"/>
                  </a:cubicBezTo>
                  <a:cubicBezTo>
                    <a:pt x="19194" y="31038"/>
                    <a:pt x="30091" y="19932"/>
                    <a:pt x="41197" y="9035"/>
                  </a:cubicBezTo>
                  <a:cubicBezTo>
                    <a:pt x="55027" y="-4376"/>
                    <a:pt x="73887" y="-2700"/>
                    <a:pt x="85203" y="13016"/>
                  </a:cubicBezTo>
                  <a:cubicBezTo>
                    <a:pt x="112444" y="50735"/>
                    <a:pt x="131723" y="92017"/>
                    <a:pt x="142829" y="137280"/>
                  </a:cubicBezTo>
                  <a:cubicBezTo>
                    <a:pt x="146810" y="153834"/>
                    <a:pt x="149534" y="170598"/>
                    <a:pt x="151211" y="187572"/>
                  </a:cubicBezTo>
                  <a:cubicBezTo>
                    <a:pt x="152468" y="198678"/>
                    <a:pt x="152468" y="209993"/>
                    <a:pt x="152887" y="219004"/>
                  </a:cubicBezTo>
                </a:path>
              </a:pathLst>
            </a:custGeom>
            <a:solidFill>
              <a:srgbClr val="668CBF"/>
            </a:solidFill>
            <a:ln w="2095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9759A5E-D453-4C05-9637-869BDCE70EE0}"/>
                </a:ext>
              </a:extLst>
            </p:cNvPr>
            <p:cNvSpPr/>
            <p:nvPr/>
          </p:nvSpPr>
          <p:spPr>
            <a:xfrm>
              <a:off x="8250593" y="2611120"/>
              <a:ext cx="705974" cy="705973"/>
            </a:xfrm>
            <a:custGeom>
              <a:avLst/>
              <a:gdLst>
                <a:gd name="connsiteX0" fmla="*/ 353092 w 705974"/>
                <a:gd name="connsiteY0" fmla="*/ 705974 h 705973"/>
                <a:gd name="connsiteX1" fmla="*/ 705974 w 705974"/>
                <a:gd name="connsiteY1" fmla="*/ 353092 h 705973"/>
                <a:gd name="connsiteX2" fmla="*/ 353092 w 705974"/>
                <a:gd name="connsiteY2" fmla="*/ 0 h 705973"/>
                <a:gd name="connsiteX3" fmla="*/ 0 w 705974"/>
                <a:gd name="connsiteY3" fmla="*/ 353092 h 705973"/>
                <a:gd name="connsiteX4" fmla="*/ 353092 w 705974"/>
                <a:gd name="connsiteY4" fmla="*/ 705974 h 705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74" h="705973">
                  <a:moveTo>
                    <a:pt x="353092" y="705974"/>
                  </a:moveTo>
                  <a:cubicBezTo>
                    <a:pt x="547973" y="705974"/>
                    <a:pt x="705974" y="547973"/>
                    <a:pt x="705974" y="353092"/>
                  </a:cubicBezTo>
                  <a:cubicBezTo>
                    <a:pt x="705974" y="158210"/>
                    <a:pt x="547973" y="0"/>
                    <a:pt x="353092" y="0"/>
                  </a:cubicBezTo>
                  <a:cubicBezTo>
                    <a:pt x="158210" y="0"/>
                    <a:pt x="0" y="158001"/>
                    <a:pt x="0" y="353092"/>
                  </a:cubicBezTo>
                  <a:cubicBezTo>
                    <a:pt x="0" y="547973"/>
                    <a:pt x="158000" y="705974"/>
                    <a:pt x="353092" y="705974"/>
                  </a:cubicBezTo>
                </a:path>
              </a:pathLst>
            </a:custGeom>
            <a:solidFill>
              <a:srgbClr val="F1F2F2"/>
            </a:solidFill>
            <a:ln w="2095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5AB4C6A-0F99-49BC-9752-0A28875D29BF}"/>
                </a:ext>
              </a:extLst>
            </p:cNvPr>
            <p:cNvSpPr/>
            <p:nvPr/>
          </p:nvSpPr>
          <p:spPr>
            <a:xfrm>
              <a:off x="8816881" y="2734520"/>
              <a:ext cx="152887" cy="439777"/>
            </a:xfrm>
            <a:custGeom>
              <a:avLst/>
              <a:gdLst>
                <a:gd name="connsiteX0" fmla="*/ 152887 w 152887"/>
                <a:gd name="connsiteY0" fmla="*/ 219004 h 439777"/>
                <a:gd name="connsiteX1" fmla="*/ 147858 w 152887"/>
                <a:gd name="connsiteY1" fmla="*/ 279983 h 439777"/>
                <a:gd name="connsiteX2" fmla="*/ 134027 w 152887"/>
                <a:gd name="connsiteY2" fmla="*/ 335095 h 439777"/>
                <a:gd name="connsiteX3" fmla="*/ 86670 w 152887"/>
                <a:gd name="connsiteY3" fmla="*/ 427297 h 439777"/>
                <a:gd name="connsiteX4" fmla="*/ 41616 w 152887"/>
                <a:gd name="connsiteY4" fmla="*/ 430859 h 439777"/>
                <a:gd name="connsiteX5" fmla="*/ 9974 w 152887"/>
                <a:gd name="connsiteY5" fmla="*/ 398798 h 439777"/>
                <a:gd name="connsiteX6" fmla="*/ 6412 w 152887"/>
                <a:gd name="connsiteY6" fmla="*/ 361289 h 439777"/>
                <a:gd name="connsiteX7" fmla="*/ 35958 w 152887"/>
                <a:gd name="connsiteY7" fmla="*/ 302615 h 439777"/>
                <a:gd name="connsiteX8" fmla="*/ 48322 w 152887"/>
                <a:gd name="connsiteY8" fmla="*/ 246455 h 439777"/>
                <a:gd name="connsiteX9" fmla="*/ 48950 w 152887"/>
                <a:gd name="connsiteY9" fmla="*/ 201611 h 439777"/>
                <a:gd name="connsiteX10" fmla="*/ 42035 w 152887"/>
                <a:gd name="connsiteY10" fmla="*/ 160330 h 439777"/>
                <a:gd name="connsiteX11" fmla="*/ 4316 w 152887"/>
                <a:gd name="connsiteY11" fmla="*/ 77348 h 439777"/>
                <a:gd name="connsiteX12" fmla="*/ 7879 w 152887"/>
                <a:gd name="connsiteY12" fmla="*/ 41725 h 439777"/>
                <a:gd name="connsiteX13" fmla="*/ 41197 w 152887"/>
                <a:gd name="connsiteY13" fmla="*/ 9035 h 439777"/>
                <a:gd name="connsiteX14" fmla="*/ 85203 w 152887"/>
                <a:gd name="connsiteY14" fmla="*/ 13016 h 439777"/>
                <a:gd name="connsiteX15" fmla="*/ 142829 w 152887"/>
                <a:gd name="connsiteY15" fmla="*/ 137280 h 439777"/>
                <a:gd name="connsiteX16" fmla="*/ 151211 w 152887"/>
                <a:gd name="connsiteY16" fmla="*/ 187572 h 439777"/>
                <a:gd name="connsiteX17" fmla="*/ 152887 w 152887"/>
                <a:gd name="connsiteY17" fmla="*/ 219004 h 439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887" h="439777">
                  <a:moveTo>
                    <a:pt x="152887" y="219004"/>
                  </a:moveTo>
                  <a:cubicBezTo>
                    <a:pt x="152678" y="241007"/>
                    <a:pt x="151001" y="260495"/>
                    <a:pt x="147858" y="279983"/>
                  </a:cubicBezTo>
                  <a:cubicBezTo>
                    <a:pt x="144924" y="298843"/>
                    <a:pt x="140105" y="317074"/>
                    <a:pt x="134027" y="335095"/>
                  </a:cubicBezTo>
                  <a:cubicBezTo>
                    <a:pt x="122712" y="367994"/>
                    <a:pt x="106576" y="398588"/>
                    <a:pt x="86670" y="427297"/>
                  </a:cubicBezTo>
                  <a:cubicBezTo>
                    <a:pt x="75982" y="442384"/>
                    <a:pt x="53980" y="444061"/>
                    <a:pt x="41616" y="430859"/>
                  </a:cubicBezTo>
                  <a:cubicBezTo>
                    <a:pt x="31348" y="419753"/>
                    <a:pt x="20661" y="409275"/>
                    <a:pt x="9974" y="398798"/>
                  </a:cubicBezTo>
                  <a:cubicBezTo>
                    <a:pt x="-294" y="388740"/>
                    <a:pt x="-1970" y="373442"/>
                    <a:pt x="6412" y="361289"/>
                  </a:cubicBezTo>
                  <a:cubicBezTo>
                    <a:pt x="18985" y="343058"/>
                    <a:pt x="28834" y="323360"/>
                    <a:pt x="35958" y="302615"/>
                  </a:cubicBezTo>
                  <a:cubicBezTo>
                    <a:pt x="42244" y="284384"/>
                    <a:pt x="46436" y="265734"/>
                    <a:pt x="48322" y="246455"/>
                  </a:cubicBezTo>
                  <a:cubicBezTo>
                    <a:pt x="49789" y="231577"/>
                    <a:pt x="49789" y="216489"/>
                    <a:pt x="48950" y="201611"/>
                  </a:cubicBezTo>
                  <a:cubicBezTo>
                    <a:pt x="48322" y="187572"/>
                    <a:pt x="45597" y="173951"/>
                    <a:pt x="42035" y="160330"/>
                  </a:cubicBezTo>
                  <a:cubicBezTo>
                    <a:pt x="34491" y="130364"/>
                    <a:pt x="21919" y="102704"/>
                    <a:pt x="4316" y="77348"/>
                  </a:cubicBezTo>
                  <a:cubicBezTo>
                    <a:pt x="-2389" y="67709"/>
                    <a:pt x="-1342" y="50316"/>
                    <a:pt x="7879" y="41725"/>
                  </a:cubicBezTo>
                  <a:cubicBezTo>
                    <a:pt x="19194" y="31038"/>
                    <a:pt x="30091" y="19932"/>
                    <a:pt x="41197" y="9035"/>
                  </a:cubicBezTo>
                  <a:cubicBezTo>
                    <a:pt x="55027" y="-4376"/>
                    <a:pt x="73887" y="-2700"/>
                    <a:pt x="85203" y="13016"/>
                  </a:cubicBezTo>
                  <a:cubicBezTo>
                    <a:pt x="112444" y="50735"/>
                    <a:pt x="131723" y="92017"/>
                    <a:pt x="142829" y="137280"/>
                  </a:cubicBezTo>
                  <a:cubicBezTo>
                    <a:pt x="147019" y="153834"/>
                    <a:pt x="149535" y="170598"/>
                    <a:pt x="151211" y="187572"/>
                  </a:cubicBezTo>
                  <a:cubicBezTo>
                    <a:pt x="152468" y="198678"/>
                    <a:pt x="152468" y="209993"/>
                    <a:pt x="152887" y="219004"/>
                  </a:cubicBezTo>
                </a:path>
              </a:pathLst>
            </a:custGeom>
            <a:solidFill>
              <a:srgbClr val="004B6E"/>
            </a:solidFill>
            <a:ln w="2095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00DC338-8EAD-43FA-82A2-45EE4795577A}"/>
                </a:ext>
              </a:extLst>
            </p:cNvPr>
            <p:cNvSpPr/>
            <p:nvPr/>
          </p:nvSpPr>
          <p:spPr>
            <a:xfrm>
              <a:off x="9633832" y="4234922"/>
              <a:ext cx="705974" cy="705764"/>
            </a:xfrm>
            <a:custGeom>
              <a:avLst/>
              <a:gdLst>
                <a:gd name="connsiteX0" fmla="*/ 353092 w 705974"/>
                <a:gd name="connsiteY0" fmla="*/ 0 h 705764"/>
                <a:gd name="connsiteX1" fmla="*/ 0 w 705974"/>
                <a:gd name="connsiteY1" fmla="*/ 352882 h 705764"/>
                <a:gd name="connsiteX2" fmla="*/ 353092 w 705974"/>
                <a:gd name="connsiteY2" fmla="*/ 705764 h 705764"/>
                <a:gd name="connsiteX3" fmla="*/ 705974 w 705974"/>
                <a:gd name="connsiteY3" fmla="*/ 352882 h 705764"/>
                <a:gd name="connsiteX4" fmla="*/ 353092 w 705974"/>
                <a:gd name="connsiteY4" fmla="*/ 0 h 705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74" h="705764">
                  <a:moveTo>
                    <a:pt x="353092" y="0"/>
                  </a:moveTo>
                  <a:cubicBezTo>
                    <a:pt x="158211" y="0"/>
                    <a:pt x="0" y="158001"/>
                    <a:pt x="0" y="352882"/>
                  </a:cubicBezTo>
                  <a:cubicBezTo>
                    <a:pt x="0" y="547764"/>
                    <a:pt x="158001" y="705764"/>
                    <a:pt x="353092" y="705764"/>
                  </a:cubicBezTo>
                  <a:cubicBezTo>
                    <a:pt x="547974" y="705764"/>
                    <a:pt x="705974" y="547764"/>
                    <a:pt x="705974" y="352882"/>
                  </a:cubicBezTo>
                  <a:cubicBezTo>
                    <a:pt x="705974" y="158001"/>
                    <a:pt x="547974" y="0"/>
                    <a:pt x="353092" y="0"/>
                  </a:cubicBezTo>
                </a:path>
              </a:pathLst>
            </a:custGeom>
            <a:solidFill>
              <a:srgbClr val="F1F2F2"/>
            </a:solidFill>
            <a:ln w="2095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C42BFC2-2162-47FC-9562-93A3A364EF4D}"/>
                </a:ext>
              </a:extLst>
            </p:cNvPr>
            <p:cNvSpPr/>
            <p:nvPr/>
          </p:nvSpPr>
          <p:spPr>
            <a:xfrm>
              <a:off x="9620631" y="4377928"/>
              <a:ext cx="152677" cy="439567"/>
            </a:xfrm>
            <a:custGeom>
              <a:avLst/>
              <a:gdLst>
                <a:gd name="connsiteX0" fmla="*/ 0 w 152677"/>
                <a:gd name="connsiteY0" fmla="*/ 220564 h 439567"/>
                <a:gd name="connsiteX1" fmla="*/ 4819 w 152677"/>
                <a:gd name="connsiteY1" fmla="*/ 159794 h 439567"/>
                <a:gd name="connsiteX2" fmla="*/ 18650 w 152677"/>
                <a:gd name="connsiteY2" fmla="*/ 104682 h 439567"/>
                <a:gd name="connsiteX3" fmla="*/ 66008 w 152677"/>
                <a:gd name="connsiteY3" fmla="*/ 12481 h 439567"/>
                <a:gd name="connsiteX4" fmla="*/ 111061 w 152677"/>
                <a:gd name="connsiteY4" fmla="*/ 8918 h 439567"/>
                <a:gd name="connsiteX5" fmla="*/ 142704 w 152677"/>
                <a:gd name="connsiteY5" fmla="*/ 40979 h 439567"/>
                <a:gd name="connsiteX6" fmla="*/ 146265 w 152677"/>
                <a:gd name="connsiteY6" fmla="*/ 78279 h 439567"/>
                <a:gd name="connsiteX7" fmla="*/ 116719 w 152677"/>
                <a:gd name="connsiteY7" fmla="*/ 136953 h 439567"/>
                <a:gd name="connsiteX8" fmla="*/ 104355 w 152677"/>
                <a:gd name="connsiteY8" fmla="*/ 193113 h 439567"/>
                <a:gd name="connsiteX9" fmla="*/ 103727 w 152677"/>
                <a:gd name="connsiteY9" fmla="*/ 237956 h 439567"/>
                <a:gd name="connsiteX10" fmla="*/ 110642 w 152677"/>
                <a:gd name="connsiteY10" fmla="*/ 279238 h 439567"/>
                <a:gd name="connsiteX11" fmla="*/ 148361 w 152677"/>
                <a:gd name="connsiteY11" fmla="*/ 362219 h 439567"/>
                <a:gd name="connsiteX12" fmla="*/ 144798 w 152677"/>
                <a:gd name="connsiteY12" fmla="*/ 397843 h 439567"/>
                <a:gd name="connsiteX13" fmla="*/ 111480 w 152677"/>
                <a:gd name="connsiteY13" fmla="*/ 430533 h 439567"/>
                <a:gd name="connsiteX14" fmla="*/ 67475 w 152677"/>
                <a:gd name="connsiteY14" fmla="*/ 426551 h 439567"/>
                <a:gd name="connsiteX15" fmla="*/ 9849 w 152677"/>
                <a:gd name="connsiteY15" fmla="*/ 302288 h 439567"/>
                <a:gd name="connsiteX16" fmla="*/ 1466 w 152677"/>
                <a:gd name="connsiteY16" fmla="*/ 251996 h 439567"/>
                <a:gd name="connsiteX17" fmla="*/ 0 w 152677"/>
                <a:gd name="connsiteY17" fmla="*/ 220564 h 4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677" h="439567">
                  <a:moveTo>
                    <a:pt x="0" y="220564"/>
                  </a:moveTo>
                  <a:cubicBezTo>
                    <a:pt x="209" y="198561"/>
                    <a:pt x="1886" y="179073"/>
                    <a:pt x="4819" y="159794"/>
                  </a:cubicBezTo>
                  <a:cubicBezTo>
                    <a:pt x="7753" y="140935"/>
                    <a:pt x="12572" y="122704"/>
                    <a:pt x="18650" y="104682"/>
                  </a:cubicBezTo>
                  <a:cubicBezTo>
                    <a:pt x="29965" y="71783"/>
                    <a:pt x="46101" y="41189"/>
                    <a:pt x="66008" y="12481"/>
                  </a:cubicBezTo>
                  <a:cubicBezTo>
                    <a:pt x="76695" y="-2607"/>
                    <a:pt x="98698" y="-4284"/>
                    <a:pt x="111061" y="8918"/>
                  </a:cubicBezTo>
                  <a:cubicBezTo>
                    <a:pt x="121329" y="20024"/>
                    <a:pt x="132016" y="30502"/>
                    <a:pt x="142704" y="40979"/>
                  </a:cubicBezTo>
                  <a:cubicBezTo>
                    <a:pt x="152971" y="51038"/>
                    <a:pt x="154647" y="66335"/>
                    <a:pt x="146265" y="78279"/>
                  </a:cubicBezTo>
                  <a:cubicBezTo>
                    <a:pt x="133692" y="96510"/>
                    <a:pt x="123843" y="116208"/>
                    <a:pt x="116719" y="136953"/>
                  </a:cubicBezTo>
                  <a:cubicBezTo>
                    <a:pt x="110433" y="155184"/>
                    <a:pt x="106241" y="173834"/>
                    <a:pt x="104355" y="193113"/>
                  </a:cubicBezTo>
                  <a:cubicBezTo>
                    <a:pt x="102888" y="207991"/>
                    <a:pt x="102888" y="223078"/>
                    <a:pt x="103727" y="237956"/>
                  </a:cubicBezTo>
                  <a:cubicBezTo>
                    <a:pt x="104355" y="251996"/>
                    <a:pt x="107080" y="265617"/>
                    <a:pt x="110642" y="279238"/>
                  </a:cubicBezTo>
                  <a:cubicBezTo>
                    <a:pt x="118186" y="309203"/>
                    <a:pt x="130759" y="336864"/>
                    <a:pt x="148361" y="362219"/>
                  </a:cubicBezTo>
                  <a:cubicBezTo>
                    <a:pt x="155067" y="371859"/>
                    <a:pt x="154019" y="389251"/>
                    <a:pt x="144798" y="397843"/>
                  </a:cubicBezTo>
                  <a:cubicBezTo>
                    <a:pt x="133483" y="408530"/>
                    <a:pt x="122586" y="419636"/>
                    <a:pt x="111480" y="430533"/>
                  </a:cubicBezTo>
                  <a:cubicBezTo>
                    <a:pt x="97650" y="443944"/>
                    <a:pt x="78790" y="442267"/>
                    <a:pt x="67475" y="426551"/>
                  </a:cubicBezTo>
                  <a:cubicBezTo>
                    <a:pt x="40233" y="388832"/>
                    <a:pt x="20955" y="347551"/>
                    <a:pt x="9849" y="302288"/>
                  </a:cubicBezTo>
                  <a:cubicBezTo>
                    <a:pt x="5658" y="285734"/>
                    <a:pt x="3143" y="268970"/>
                    <a:pt x="1466" y="251996"/>
                  </a:cubicBezTo>
                  <a:cubicBezTo>
                    <a:pt x="629" y="240680"/>
                    <a:pt x="629" y="229574"/>
                    <a:pt x="0" y="220564"/>
                  </a:cubicBezTo>
                </a:path>
              </a:pathLst>
            </a:custGeom>
            <a:solidFill>
              <a:srgbClr val="668CBF"/>
            </a:solidFill>
            <a:ln w="2095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3619BFF-0EAA-4ACE-93D0-CCB3CDD18D1D}"/>
                </a:ext>
              </a:extLst>
            </p:cNvPr>
            <p:cNvSpPr/>
            <p:nvPr/>
          </p:nvSpPr>
          <p:spPr>
            <a:xfrm>
              <a:off x="6423945" y="4250848"/>
              <a:ext cx="705974" cy="705974"/>
            </a:xfrm>
            <a:custGeom>
              <a:avLst/>
              <a:gdLst>
                <a:gd name="connsiteX0" fmla="*/ 353092 w 705974"/>
                <a:gd name="connsiteY0" fmla="*/ 0 h 705974"/>
                <a:gd name="connsiteX1" fmla="*/ 0 w 705974"/>
                <a:gd name="connsiteY1" fmla="*/ 352882 h 705974"/>
                <a:gd name="connsiteX2" fmla="*/ 353092 w 705974"/>
                <a:gd name="connsiteY2" fmla="*/ 705974 h 705974"/>
                <a:gd name="connsiteX3" fmla="*/ 705974 w 705974"/>
                <a:gd name="connsiteY3" fmla="*/ 352882 h 705974"/>
                <a:gd name="connsiteX4" fmla="*/ 353092 w 705974"/>
                <a:gd name="connsiteY4" fmla="*/ 0 h 70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74" h="705974">
                  <a:moveTo>
                    <a:pt x="353092" y="0"/>
                  </a:moveTo>
                  <a:cubicBezTo>
                    <a:pt x="158211" y="0"/>
                    <a:pt x="0" y="158001"/>
                    <a:pt x="0" y="352882"/>
                  </a:cubicBezTo>
                  <a:cubicBezTo>
                    <a:pt x="0" y="547764"/>
                    <a:pt x="158001" y="705974"/>
                    <a:pt x="353092" y="705974"/>
                  </a:cubicBezTo>
                  <a:cubicBezTo>
                    <a:pt x="547973" y="705974"/>
                    <a:pt x="705974" y="547973"/>
                    <a:pt x="705974" y="352882"/>
                  </a:cubicBezTo>
                  <a:cubicBezTo>
                    <a:pt x="705974" y="158210"/>
                    <a:pt x="547973" y="0"/>
                    <a:pt x="353092" y="0"/>
                  </a:cubicBezTo>
                </a:path>
              </a:pathLst>
            </a:custGeom>
            <a:solidFill>
              <a:srgbClr val="F1F2F2"/>
            </a:solidFill>
            <a:ln w="2095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F0D14E0-B169-4E45-95D9-DCB7AE03C502}"/>
                </a:ext>
              </a:extLst>
            </p:cNvPr>
            <p:cNvSpPr/>
            <p:nvPr/>
          </p:nvSpPr>
          <p:spPr>
            <a:xfrm>
              <a:off x="6410953" y="4393854"/>
              <a:ext cx="152677" cy="439567"/>
            </a:xfrm>
            <a:custGeom>
              <a:avLst/>
              <a:gdLst>
                <a:gd name="connsiteX0" fmla="*/ 0 w 152677"/>
                <a:gd name="connsiteY0" fmla="*/ 220564 h 439567"/>
                <a:gd name="connsiteX1" fmla="*/ 4820 w 152677"/>
                <a:gd name="connsiteY1" fmla="*/ 159794 h 439567"/>
                <a:gd name="connsiteX2" fmla="*/ 18650 w 152677"/>
                <a:gd name="connsiteY2" fmla="*/ 104682 h 439567"/>
                <a:gd name="connsiteX3" fmla="*/ 66008 w 152677"/>
                <a:gd name="connsiteY3" fmla="*/ 12480 h 439567"/>
                <a:gd name="connsiteX4" fmla="*/ 111061 w 152677"/>
                <a:gd name="connsiteY4" fmla="*/ 8918 h 439567"/>
                <a:gd name="connsiteX5" fmla="*/ 142704 w 152677"/>
                <a:gd name="connsiteY5" fmla="*/ 40979 h 439567"/>
                <a:gd name="connsiteX6" fmla="*/ 146266 w 152677"/>
                <a:gd name="connsiteY6" fmla="*/ 78489 h 439567"/>
                <a:gd name="connsiteX7" fmla="*/ 116720 w 152677"/>
                <a:gd name="connsiteY7" fmla="*/ 137163 h 439567"/>
                <a:gd name="connsiteX8" fmla="*/ 104356 w 152677"/>
                <a:gd name="connsiteY8" fmla="*/ 193322 h 439567"/>
                <a:gd name="connsiteX9" fmla="*/ 103728 w 152677"/>
                <a:gd name="connsiteY9" fmla="*/ 238166 h 439567"/>
                <a:gd name="connsiteX10" fmla="*/ 110642 w 152677"/>
                <a:gd name="connsiteY10" fmla="*/ 279447 h 439567"/>
                <a:gd name="connsiteX11" fmla="*/ 148361 w 152677"/>
                <a:gd name="connsiteY11" fmla="*/ 362219 h 439567"/>
                <a:gd name="connsiteX12" fmla="*/ 144799 w 152677"/>
                <a:gd name="connsiteY12" fmla="*/ 397843 h 439567"/>
                <a:gd name="connsiteX13" fmla="*/ 111481 w 152677"/>
                <a:gd name="connsiteY13" fmla="*/ 430533 h 439567"/>
                <a:gd name="connsiteX14" fmla="*/ 67475 w 152677"/>
                <a:gd name="connsiteY14" fmla="*/ 426551 h 439567"/>
                <a:gd name="connsiteX15" fmla="*/ 9849 w 152677"/>
                <a:gd name="connsiteY15" fmla="*/ 302288 h 439567"/>
                <a:gd name="connsiteX16" fmla="*/ 1467 w 152677"/>
                <a:gd name="connsiteY16" fmla="*/ 251996 h 439567"/>
                <a:gd name="connsiteX17" fmla="*/ 0 w 152677"/>
                <a:gd name="connsiteY17" fmla="*/ 220564 h 4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677" h="439567">
                  <a:moveTo>
                    <a:pt x="0" y="220564"/>
                  </a:moveTo>
                  <a:cubicBezTo>
                    <a:pt x="209" y="198561"/>
                    <a:pt x="1886" y="179073"/>
                    <a:pt x="4820" y="159794"/>
                  </a:cubicBezTo>
                  <a:cubicBezTo>
                    <a:pt x="7753" y="140935"/>
                    <a:pt x="12573" y="122704"/>
                    <a:pt x="18650" y="104682"/>
                  </a:cubicBezTo>
                  <a:cubicBezTo>
                    <a:pt x="29966" y="71783"/>
                    <a:pt x="46101" y="41189"/>
                    <a:pt x="66008" y="12480"/>
                  </a:cubicBezTo>
                  <a:cubicBezTo>
                    <a:pt x="76695" y="-2607"/>
                    <a:pt x="98698" y="-4283"/>
                    <a:pt x="111061" y="8918"/>
                  </a:cubicBezTo>
                  <a:cubicBezTo>
                    <a:pt x="121330" y="20024"/>
                    <a:pt x="132016" y="30502"/>
                    <a:pt x="142704" y="40979"/>
                  </a:cubicBezTo>
                  <a:cubicBezTo>
                    <a:pt x="152971" y="51038"/>
                    <a:pt x="154648" y="66335"/>
                    <a:pt x="146266" y="78489"/>
                  </a:cubicBezTo>
                  <a:cubicBezTo>
                    <a:pt x="133693" y="96720"/>
                    <a:pt x="123844" y="116417"/>
                    <a:pt x="116720" y="137163"/>
                  </a:cubicBezTo>
                  <a:cubicBezTo>
                    <a:pt x="110433" y="155394"/>
                    <a:pt x="106242" y="174043"/>
                    <a:pt x="104356" y="193322"/>
                  </a:cubicBezTo>
                  <a:cubicBezTo>
                    <a:pt x="102889" y="208200"/>
                    <a:pt x="102889" y="223288"/>
                    <a:pt x="103728" y="238166"/>
                  </a:cubicBezTo>
                  <a:cubicBezTo>
                    <a:pt x="104356" y="252206"/>
                    <a:pt x="107080" y="265826"/>
                    <a:pt x="110642" y="279447"/>
                  </a:cubicBezTo>
                  <a:cubicBezTo>
                    <a:pt x="118187" y="309413"/>
                    <a:pt x="130759" y="337073"/>
                    <a:pt x="148361" y="362219"/>
                  </a:cubicBezTo>
                  <a:cubicBezTo>
                    <a:pt x="155067" y="371859"/>
                    <a:pt x="154019" y="389251"/>
                    <a:pt x="144799" y="397843"/>
                  </a:cubicBezTo>
                  <a:cubicBezTo>
                    <a:pt x="133483" y="408530"/>
                    <a:pt x="122587" y="419636"/>
                    <a:pt x="111481" y="430533"/>
                  </a:cubicBezTo>
                  <a:cubicBezTo>
                    <a:pt x="97650" y="443944"/>
                    <a:pt x="78791" y="442268"/>
                    <a:pt x="67475" y="426551"/>
                  </a:cubicBezTo>
                  <a:cubicBezTo>
                    <a:pt x="40234" y="388832"/>
                    <a:pt x="20955" y="347551"/>
                    <a:pt x="9849" y="302288"/>
                  </a:cubicBezTo>
                  <a:cubicBezTo>
                    <a:pt x="5867" y="285734"/>
                    <a:pt x="3143" y="268970"/>
                    <a:pt x="1467" y="251996"/>
                  </a:cubicBezTo>
                  <a:cubicBezTo>
                    <a:pt x="419" y="240890"/>
                    <a:pt x="419" y="229574"/>
                    <a:pt x="0" y="220564"/>
                  </a:cubicBezTo>
                </a:path>
              </a:pathLst>
            </a:custGeom>
            <a:solidFill>
              <a:srgbClr val="004B6E"/>
            </a:solidFill>
            <a:ln w="2095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1D94516-8D5B-4710-AE2D-59236CD2A763}"/>
                </a:ext>
              </a:extLst>
            </p:cNvPr>
            <p:cNvSpPr/>
            <p:nvPr/>
          </p:nvSpPr>
          <p:spPr>
            <a:xfrm>
              <a:off x="3367868" y="4250848"/>
              <a:ext cx="705974" cy="705974"/>
            </a:xfrm>
            <a:custGeom>
              <a:avLst/>
              <a:gdLst>
                <a:gd name="connsiteX0" fmla="*/ 353092 w 705974"/>
                <a:gd name="connsiteY0" fmla="*/ 0 h 705974"/>
                <a:gd name="connsiteX1" fmla="*/ 0 w 705974"/>
                <a:gd name="connsiteY1" fmla="*/ 352882 h 705974"/>
                <a:gd name="connsiteX2" fmla="*/ 353092 w 705974"/>
                <a:gd name="connsiteY2" fmla="*/ 705974 h 705974"/>
                <a:gd name="connsiteX3" fmla="*/ 705974 w 705974"/>
                <a:gd name="connsiteY3" fmla="*/ 352882 h 705974"/>
                <a:gd name="connsiteX4" fmla="*/ 353092 w 705974"/>
                <a:gd name="connsiteY4" fmla="*/ 0 h 70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974" h="705974">
                  <a:moveTo>
                    <a:pt x="353092" y="0"/>
                  </a:moveTo>
                  <a:cubicBezTo>
                    <a:pt x="158210" y="0"/>
                    <a:pt x="0" y="158001"/>
                    <a:pt x="0" y="352882"/>
                  </a:cubicBezTo>
                  <a:cubicBezTo>
                    <a:pt x="0" y="547764"/>
                    <a:pt x="158001" y="705974"/>
                    <a:pt x="353092" y="705974"/>
                  </a:cubicBezTo>
                  <a:cubicBezTo>
                    <a:pt x="547973" y="705974"/>
                    <a:pt x="705974" y="547973"/>
                    <a:pt x="705974" y="352882"/>
                  </a:cubicBezTo>
                  <a:cubicBezTo>
                    <a:pt x="705974" y="158210"/>
                    <a:pt x="547973" y="0"/>
                    <a:pt x="353092" y="0"/>
                  </a:cubicBezTo>
                </a:path>
              </a:pathLst>
            </a:custGeom>
            <a:solidFill>
              <a:srgbClr val="F1F2F2"/>
            </a:solidFill>
            <a:ln w="2095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E8DD670-5DF5-456E-A1A3-3BEE920059EA}"/>
                </a:ext>
              </a:extLst>
            </p:cNvPr>
            <p:cNvSpPr/>
            <p:nvPr/>
          </p:nvSpPr>
          <p:spPr>
            <a:xfrm>
              <a:off x="3354666" y="4393854"/>
              <a:ext cx="152677" cy="439567"/>
            </a:xfrm>
            <a:custGeom>
              <a:avLst/>
              <a:gdLst>
                <a:gd name="connsiteX0" fmla="*/ 0 w 152677"/>
                <a:gd name="connsiteY0" fmla="*/ 220564 h 439567"/>
                <a:gd name="connsiteX1" fmla="*/ 4820 w 152677"/>
                <a:gd name="connsiteY1" fmla="*/ 159794 h 439567"/>
                <a:gd name="connsiteX2" fmla="*/ 18650 w 152677"/>
                <a:gd name="connsiteY2" fmla="*/ 104682 h 439567"/>
                <a:gd name="connsiteX3" fmla="*/ 66008 w 152677"/>
                <a:gd name="connsiteY3" fmla="*/ 12480 h 439567"/>
                <a:gd name="connsiteX4" fmla="*/ 111062 w 152677"/>
                <a:gd name="connsiteY4" fmla="*/ 8918 h 439567"/>
                <a:gd name="connsiteX5" fmla="*/ 142704 w 152677"/>
                <a:gd name="connsiteY5" fmla="*/ 40979 h 439567"/>
                <a:gd name="connsiteX6" fmla="*/ 146266 w 152677"/>
                <a:gd name="connsiteY6" fmla="*/ 78489 h 439567"/>
                <a:gd name="connsiteX7" fmla="*/ 116719 w 152677"/>
                <a:gd name="connsiteY7" fmla="*/ 137163 h 439567"/>
                <a:gd name="connsiteX8" fmla="*/ 104356 w 152677"/>
                <a:gd name="connsiteY8" fmla="*/ 193322 h 439567"/>
                <a:gd name="connsiteX9" fmla="*/ 103727 w 152677"/>
                <a:gd name="connsiteY9" fmla="*/ 238166 h 439567"/>
                <a:gd name="connsiteX10" fmla="*/ 110642 w 152677"/>
                <a:gd name="connsiteY10" fmla="*/ 279447 h 439567"/>
                <a:gd name="connsiteX11" fmla="*/ 148361 w 152677"/>
                <a:gd name="connsiteY11" fmla="*/ 362219 h 439567"/>
                <a:gd name="connsiteX12" fmla="*/ 144799 w 152677"/>
                <a:gd name="connsiteY12" fmla="*/ 397843 h 439567"/>
                <a:gd name="connsiteX13" fmla="*/ 111481 w 152677"/>
                <a:gd name="connsiteY13" fmla="*/ 430533 h 439567"/>
                <a:gd name="connsiteX14" fmla="*/ 67475 w 152677"/>
                <a:gd name="connsiteY14" fmla="*/ 426551 h 439567"/>
                <a:gd name="connsiteX15" fmla="*/ 9849 w 152677"/>
                <a:gd name="connsiteY15" fmla="*/ 302288 h 439567"/>
                <a:gd name="connsiteX16" fmla="*/ 1467 w 152677"/>
                <a:gd name="connsiteY16" fmla="*/ 251996 h 439567"/>
                <a:gd name="connsiteX17" fmla="*/ 0 w 152677"/>
                <a:gd name="connsiteY17" fmla="*/ 220564 h 4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677" h="439567">
                  <a:moveTo>
                    <a:pt x="0" y="220564"/>
                  </a:moveTo>
                  <a:cubicBezTo>
                    <a:pt x="210" y="198561"/>
                    <a:pt x="1886" y="179073"/>
                    <a:pt x="4820" y="159794"/>
                  </a:cubicBezTo>
                  <a:cubicBezTo>
                    <a:pt x="7753" y="140935"/>
                    <a:pt x="12573" y="122704"/>
                    <a:pt x="18650" y="104682"/>
                  </a:cubicBezTo>
                  <a:cubicBezTo>
                    <a:pt x="29966" y="71783"/>
                    <a:pt x="46101" y="41189"/>
                    <a:pt x="66008" y="12480"/>
                  </a:cubicBezTo>
                  <a:cubicBezTo>
                    <a:pt x="76486" y="-2607"/>
                    <a:pt x="98698" y="-4283"/>
                    <a:pt x="111062" y="8918"/>
                  </a:cubicBezTo>
                  <a:cubicBezTo>
                    <a:pt x="121329" y="20024"/>
                    <a:pt x="132017" y="30502"/>
                    <a:pt x="142704" y="40979"/>
                  </a:cubicBezTo>
                  <a:cubicBezTo>
                    <a:pt x="152972" y="51038"/>
                    <a:pt x="154648" y="66335"/>
                    <a:pt x="146266" y="78489"/>
                  </a:cubicBezTo>
                  <a:cubicBezTo>
                    <a:pt x="133693" y="96720"/>
                    <a:pt x="123844" y="116417"/>
                    <a:pt x="116719" y="137163"/>
                  </a:cubicBezTo>
                  <a:cubicBezTo>
                    <a:pt x="110433" y="155394"/>
                    <a:pt x="106242" y="174043"/>
                    <a:pt x="104356" y="193322"/>
                  </a:cubicBezTo>
                  <a:cubicBezTo>
                    <a:pt x="102889" y="208200"/>
                    <a:pt x="102889" y="223288"/>
                    <a:pt x="103727" y="238166"/>
                  </a:cubicBezTo>
                  <a:cubicBezTo>
                    <a:pt x="104356" y="252206"/>
                    <a:pt x="107080" y="265826"/>
                    <a:pt x="110642" y="279447"/>
                  </a:cubicBezTo>
                  <a:cubicBezTo>
                    <a:pt x="118186" y="309413"/>
                    <a:pt x="130759" y="337073"/>
                    <a:pt x="148361" y="362219"/>
                  </a:cubicBezTo>
                  <a:cubicBezTo>
                    <a:pt x="155067" y="371859"/>
                    <a:pt x="154019" y="389251"/>
                    <a:pt x="144799" y="397843"/>
                  </a:cubicBezTo>
                  <a:cubicBezTo>
                    <a:pt x="133483" y="408530"/>
                    <a:pt x="122587" y="419636"/>
                    <a:pt x="111481" y="430533"/>
                  </a:cubicBezTo>
                  <a:cubicBezTo>
                    <a:pt x="97650" y="443944"/>
                    <a:pt x="78791" y="442268"/>
                    <a:pt x="67475" y="426551"/>
                  </a:cubicBezTo>
                  <a:cubicBezTo>
                    <a:pt x="40234" y="388832"/>
                    <a:pt x="20955" y="347551"/>
                    <a:pt x="9849" y="302288"/>
                  </a:cubicBezTo>
                  <a:cubicBezTo>
                    <a:pt x="5867" y="285734"/>
                    <a:pt x="3143" y="268970"/>
                    <a:pt x="1467" y="251996"/>
                  </a:cubicBezTo>
                  <a:cubicBezTo>
                    <a:pt x="629" y="240890"/>
                    <a:pt x="629" y="229574"/>
                    <a:pt x="0" y="220564"/>
                  </a:cubicBezTo>
                </a:path>
              </a:pathLst>
            </a:custGeom>
            <a:solidFill>
              <a:srgbClr val="668CBF"/>
            </a:solidFill>
            <a:ln w="20951"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E4C3858F-2BDF-47DC-B45D-150AD7E3AD0F}"/>
              </a:ext>
            </a:extLst>
          </p:cNvPr>
          <p:cNvSpPr txBox="1"/>
          <p:nvPr/>
        </p:nvSpPr>
        <p:spPr>
          <a:xfrm>
            <a:off x="1966386" y="1905660"/>
            <a:ext cx="1254334" cy="235962"/>
          </a:xfrm>
          <a:prstGeom prst="rect">
            <a:avLst/>
          </a:prstGeom>
          <a:noFill/>
        </p:spPr>
        <p:txBody>
          <a:bodyPr wrap="square" lIns="91440" rIns="9144" rtlCol="0" anchor="ctr" anchorCtr="0">
            <a:spAutoFit/>
          </a:bodyPr>
          <a:lstStyle/>
          <a:p>
            <a:r>
              <a:rPr lang="en-US" sz="1400" baseline="30000" dirty="0">
                <a:cs typeface="Adobe Arabic" panose="02040503050201020203" pitchFamily="18" charset="-78"/>
              </a:rPr>
              <a:t>Increasing Vesting</a:t>
            </a:r>
            <a:endParaRPr lang="en-US" sz="1400" i="0" u="none" strike="noStrike" baseline="30000" dirty="0">
              <a:cs typeface="Adobe Arabic" panose="02040503050201020203" pitchFamily="18" charset="-78"/>
            </a:endParaRPr>
          </a:p>
        </p:txBody>
      </p:sp>
      <p:sp>
        <p:nvSpPr>
          <p:cNvPr id="9" name="TextBox 8">
            <a:extLst>
              <a:ext uri="{FF2B5EF4-FFF2-40B4-BE49-F238E27FC236}">
                <a16:creationId xmlns:a16="http://schemas.microsoft.com/office/drawing/2014/main" id="{F6A15760-BAA0-4648-9C25-76022CFC49FA}"/>
              </a:ext>
            </a:extLst>
          </p:cNvPr>
          <p:cNvSpPr txBox="1"/>
          <p:nvPr/>
        </p:nvSpPr>
        <p:spPr>
          <a:xfrm>
            <a:off x="1966386" y="2061722"/>
            <a:ext cx="1935054" cy="461665"/>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As mentioned we are looking into locking more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token for future use</a:t>
            </a:r>
          </a:p>
        </p:txBody>
      </p:sp>
      <p:sp>
        <p:nvSpPr>
          <p:cNvPr id="10" name="TextBox 9">
            <a:extLst>
              <a:ext uri="{FF2B5EF4-FFF2-40B4-BE49-F238E27FC236}">
                <a16:creationId xmlns:a16="http://schemas.microsoft.com/office/drawing/2014/main" id="{086B0F73-A7CF-443E-B0E5-318339C3BEA9}"/>
              </a:ext>
            </a:extLst>
          </p:cNvPr>
          <p:cNvSpPr txBox="1"/>
          <p:nvPr/>
        </p:nvSpPr>
        <p:spPr>
          <a:xfrm>
            <a:off x="4966906" y="1914694"/>
            <a:ext cx="2383497" cy="235962"/>
          </a:xfrm>
          <a:prstGeom prst="rect">
            <a:avLst/>
          </a:prstGeom>
          <a:noFill/>
        </p:spPr>
        <p:txBody>
          <a:bodyPr wrap="square" lIns="91440" rIns="9144" rtlCol="0" anchor="ctr" anchorCtr="0">
            <a:spAutoFit/>
          </a:bodyPr>
          <a:lstStyle/>
          <a:p>
            <a:r>
              <a:rPr lang="en-US" sz="1400" i="0" u="none" strike="noStrike" baseline="30000" dirty="0">
                <a:cs typeface="Adobe Arabic" panose="02040503050201020203" pitchFamily="18" charset="-78"/>
              </a:rPr>
              <a:t>Building and Deploying A non-custodial Wallet</a:t>
            </a:r>
          </a:p>
        </p:txBody>
      </p:sp>
      <p:sp>
        <p:nvSpPr>
          <p:cNvPr id="11" name="TextBox 10">
            <a:extLst>
              <a:ext uri="{FF2B5EF4-FFF2-40B4-BE49-F238E27FC236}">
                <a16:creationId xmlns:a16="http://schemas.microsoft.com/office/drawing/2014/main" id="{BBFDC10F-779D-427F-9455-3791A98A17DF}"/>
              </a:ext>
            </a:extLst>
          </p:cNvPr>
          <p:cNvSpPr txBox="1"/>
          <p:nvPr/>
        </p:nvSpPr>
        <p:spPr>
          <a:xfrm>
            <a:off x="4998720" y="2061722"/>
            <a:ext cx="1935054" cy="442622"/>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A non-custodial wallet with a build-in with a Atomic Swap capability</a:t>
            </a:r>
          </a:p>
        </p:txBody>
      </p:sp>
      <p:sp>
        <p:nvSpPr>
          <p:cNvPr id="12" name="TextBox 11">
            <a:extLst>
              <a:ext uri="{FF2B5EF4-FFF2-40B4-BE49-F238E27FC236}">
                <a16:creationId xmlns:a16="http://schemas.microsoft.com/office/drawing/2014/main" id="{BCF9EAAD-1335-4823-99BB-890F2D38621D}"/>
              </a:ext>
            </a:extLst>
          </p:cNvPr>
          <p:cNvSpPr txBox="1"/>
          <p:nvPr/>
        </p:nvSpPr>
        <p:spPr>
          <a:xfrm>
            <a:off x="8178799" y="1905660"/>
            <a:ext cx="2562222" cy="235962"/>
          </a:xfrm>
          <a:prstGeom prst="rect">
            <a:avLst/>
          </a:prstGeom>
          <a:noFill/>
        </p:spPr>
        <p:txBody>
          <a:bodyPr wrap="square" lIns="91440" rIns="9144" rtlCol="0" anchor="ctr" anchorCtr="0">
            <a:spAutoFit/>
          </a:bodyPr>
          <a:lstStyle/>
          <a:p>
            <a:r>
              <a:rPr lang="en-US" sz="1400" i="0" u="none" strike="noStrike" baseline="30000" dirty="0" err="1">
                <a:cs typeface="Adobe Arabic" panose="02040503050201020203" pitchFamily="18" charset="-78"/>
              </a:rPr>
              <a:t>Fuyoh</a:t>
            </a:r>
            <a:r>
              <a:rPr lang="en-US" sz="1400" i="0" u="none" strike="noStrike" baseline="30000" dirty="0">
                <a:cs typeface="Adobe Arabic" panose="02040503050201020203" pitchFamily="18" charset="-78"/>
              </a:rPr>
              <a:t> Community Portal (Social Media Platform)</a:t>
            </a:r>
          </a:p>
        </p:txBody>
      </p:sp>
      <p:sp>
        <p:nvSpPr>
          <p:cNvPr id="13" name="TextBox 12">
            <a:extLst>
              <a:ext uri="{FF2B5EF4-FFF2-40B4-BE49-F238E27FC236}">
                <a16:creationId xmlns:a16="http://schemas.microsoft.com/office/drawing/2014/main" id="{3A3D333D-2EED-4C37-B233-A16655568B02}"/>
              </a:ext>
            </a:extLst>
          </p:cNvPr>
          <p:cNvSpPr txBox="1"/>
          <p:nvPr/>
        </p:nvSpPr>
        <p:spPr>
          <a:xfrm>
            <a:off x="8178799" y="2061722"/>
            <a:ext cx="2470727" cy="461665"/>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This will be a challenge but we have plan and idea what to deploy for the community purposes</a:t>
            </a:r>
          </a:p>
        </p:txBody>
      </p:sp>
      <p:sp>
        <p:nvSpPr>
          <p:cNvPr id="14" name="TextBox 13">
            <a:extLst>
              <a:ext uri="{FF2B5EF4-FFF2-40B4-BE49-F238E27FC236}">
                <a16:creationId xmlns:a16="http://schemas.microsoft.com/office/drawing/2014/main" id="{FD59AC30-F33D-4FA1-BC6B-9BC2F447D6FD}"/>
              </a:ext>
            </a:extLst>
          </p:cNvPr>
          <p:cNvSpPr txBox="1"/>
          <p:nvPr/>
        </p:nvSpPr>
        <p:spPr>
          <a:xfrm>
            <a:off x="8805966" y="5340062"/>
            <a:ext cx="1603415" cy="235962"/>
          </a:xfrm>
          <a:prstGeom prst="rect">
            <a:avLst/>
          </a:prstGeom>
          <a:noFill/>
        </p:spPr>
        <p:txBody>
          <a:bodyPr wrap="square" lIns="91440" rIns="9144" rtlCol="0" anchor="ctr" anchorCtr="0">
            <a:spAutoFit/>
          </a:bodyPr>
          <a:lstStyle/>
          <a:p>
            <a:r>
              <a:rPr lang="en-US" sz="1400" i="0" u="none" strike="noStrike" baseline="30000" dirty="0">
                <a:cs typeface="Adobe Arabic" panose="02040503050201020203" pitchFamily="18" charset="-78"/>
              </a:rPr>
              <a:t>Non-Crypto Gaming Portal</a:t>
            </a:r>
          </a:p>
        </p:txBody>
      </p:sp>
      <p:sp>
        <p:nvSpPr>
          <p:cNvPr id="15" name="TextBox 14">
            <a:extLst>
              <a:ext uri="{FF2B5EF4-FFF2-40B4-BE49-F238E27FC236}">
                <a16:creationId xmlns:a16="http://schemas.microsoft.com/office/drawing/2014/main" id="{16A9ABC7-B6A8-4FE5-8E8F-356FEBE933AC}"/>
              </a:ext>
            </a:extLst>
          </p:cNvPr>
          <p:cNvSpPr txBox="1"/>
          <p:nvPr/>
        </p:nvSpPr>
        <p:spPr>
          <a:xfrm>
            <a:off x="8805967" y="5496124"/>
            <a:ext cx="1935054" cy="442622"/>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To add onto our existing arrangement with a Crypto Gaming.</a:t>
            </a:r>
          </a:p>
        </p:txBody>
      </p:sp>
      <p:sp>
        <p:nvSpPr>
          <p:cNvPr id="16" name="TextBox 15">
            <a:extLst>
              <a:ext uri="{FF2B5EF4-FFF2-40B4-BE49-F238E27FC236}">
                <a16:creationId xmlns:a16="http://schemas.microsoft.com/office/drawing/2014/main" id="{860DABFD-88BB-407D-9BAB-3609A00B70B0}"/>
              </a:ext>
            </a:extLst>
          </p:cNvPr>
          <p:cNvSpPr txBox="1"/>
          <p:nvPr/>
        </p:nvSpPr>
        <p:spPr>
          <a:xfrm>
            <a:off x="5468833" y="5340062"/>
            <a:ext cx="1254334" cy="235962"/>
          </a:xfrm>
          <a:prstGeom prst="rect">
            <a:avLst/>
          </a:prstGeom>
          <a:noFill/>
        </p:spPr>
        <p:txBody>
          <a:bodyPr wrap="square" lIns="91440" rIns="9144" rtlCol="0" anchor="ctr" anchorCtr="0">
            <a:spAutoFit/>
          </a:bodyPr>
          <a:lstStyle/>
          <a:p>
            <a:r>
              <a:rPr lang="en-US" sz="1400" i="0" u="none" strike="noStrike" baseline="30000" dirty="0">
                <a:cs typeface="Adobe Arabic" panose="02040503050201020203" pitchFamily="18" charset="-78"/>
              </a:rPr>
              <a:t>Swap &amp; Exchange</a:t>
            </a:r>
          </a:p>
        </p:txBody>
      </p:sp>
      <p:sp>
        <p:nvSpPr>
          <p:cNvPr id="17" name="TextBox 16">
            <a:extLst>
              <a:ext uri="{FF2B5EF4-FFF2-40B4-BE49-F238E27FC236}">
                <a16:creationId xmlns:a16="http://schemas.microsoft.com/office/drawing/2014/main" id="{F40BB6E4-3B03-4918-96E9-214A2B7D88BF}"/>
              </a:ext>
            </a:extLst>
          </p:cNvPr>
          <p:cNvSpPr txBox="1"/>
          <p:nvPr/>
        </p:nvSpPr>
        <p:spPr>
          <a:xfrm>
            <a:off x="5457889" y="5496124"/>
            <a:ext cx="2058803" cy="461665"/>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We will try to add more liquidity to whichever Swap &amp; Exchange available to us</a:t>
            </a:r>
          </a:p>
        </p:txBody>
      </p:sp>
      <p:sp>
        <p:nvSpPr>
          <p:cNvPr id="18" name="TextBox 17">
            <a:extLst>
              <a:ext uri="{FF2B5EF4-FFF2-40B4-BE49-F238E27FC236}">
                <a16:creationId xmlns:a16="http://schemas.microsoft.com/office/drawing/2014/main" id="{912D783C-D99E-4AE5-868D-D4623121D924}"/>
              </a:ext>
            </a:extLst>
          </p:cNvPr>
          <p:cNvSpPr txBox="1"/>
          <p:nvPr/>
        </p:nvSpPr>
        <p:spPr>
          <a:xfrm>
            <a:off x="2545932" y="5340062"/>
            <a:ext cx="1254334" cy="235962"/>
          </a:xfrm>
          <a:prstGeom prst="rect">
            <a:avLst/>
          </a:prstGeom>
          <a:noFill/>
        </p:spPr>
        <p:txBody>
          <a:bodyPr wrap="square" lIns="91440" rIns="9144" rtlCol="0" anchor="ctr" anchorCtr="0">
            <a:spAutoFit/>
          </a:bodyPr>
          <a:lstStyle/>
          <a:p>
            <a:r>
              <a:rPr lang="en-US" sz="1400" i="0" u="none" strike="noStrike" baseline="30000" dirty="0">
                <a:cs typeface="Adobe Arabic" panose="02040503050201020203" pitchFamily="18" charset="-78"/>
              </a:rPr>
              <a:t>Online Shopping</a:t>
            </a:r>
          </a:p>
        </p:txBody>
      </p:sp>
      <p:sp>
        <p:nvSpPr>
          <p:cNvPr id="19" name="TextBox 18">
            <a:extLst>
              <a:ext uri="{FF2B5EF4-FFF2-40B4-BE49-F238E27FC236}">
                <a16:creationId xmlns:a16="http://schemas.microsoft.com/office/drawing/2014/main" id="{D1DE84A9-FC6A-43E1-A6DD-DCB3485A68C5}"/>
              </a:ext>
            </a:extLst>
          </p:cNvPr>
          <p:cNvSpPr txBox="1"/>
          <p:nvPr/>
        </p:nvSpPr>
        <p:spPr>
          <a:xfrm>
            <a:off x="2545931" y="5496124"/>
            <a:ext cx="2340105" cy="1200329"/>
          </a:xfrm>
          <a:prstGeom prst="rect">
            <a:avLst/>
          </a:prstGeom>
          <a:noFill/>
        </p:spPr>
        <p:txBody>
          <a:bodyPr wrap="square" rtlCol="0">
            <a:spAutoFit/>
          </a:bodyPr>
          <a:lstStyle/>
          <a:p>
            <a:pPr algn="just">
              <a:lnSpc>
                <a:spcPct val="150000"/>
              </a:lnSpc>
            </a:pPr>
            <a:r>
              <a:rPr lang="en-US" sz="1200" b="0" i="0" u="none" strike="noStrike" baseline="30000" dirty="0">
                <a:solidFill>
                  <a:srgbClr val="000000"/>
                </a:solidFill>
                <a:cs typeface="Adobe Arabic" panose="02040503050201020203" pitchFamily="18" charset="-78"/>
              </a:rPr>
              <a:t>This will be the most difficult as we need to work with Online shopping portal to allow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Token to be use. Or we may have to build our own Online Shopping Portal for our own community to sell/buy using </a:t>
            </a:r>
            <a:r>
              <a:rPr lang="en-US" sz="1200" b="0" i="0" u="none" strike="noStrike" baseline="30000" dirty="0" err="1">
                <a:solidFill>
                  <a:srgbClr val="000000"/>
                </a:solidFill>
                <a:cs typeface="Adobe Arabic" panose="02040503050201020203" pitchFamily="18" charset="-78"/>
              </a:rPr>
              <a:t>Fuyoh</a:t>
            </a:r>
            <a:r>
              <a:rPr lang="en-US" sz="1200" b="0" i="0" u="none" strike="noStrike" baseline="30000" dirty="0">
                <a:solidFill>
                  <a:srgbClr val="000000"/>
                </a:solidFill>
                <a:cs typeface="Adobe Arabic" panose="02040503050201020203" pitchFamily="18" charset="-78"/>
              </a:rPr>
              <a:t> Token where we can get other to join in.</a:t>
            </a:r>
          </a:p>
        </p:txBody>
      </p:sp>
      <p:sp>
        <p:nvSpPr>
          <p:cNvPr id="20" name="TextBox 19">
            <a:extLst>
              <a:ext uri="{FF2B5EF4-FFF2-40B4-BE49-F238E27FC236}">
                <a16:creationId xmlns:a16="http://schemas.microsoft.com/office/drawing/2014/main" id="{578560AA-78DF-4E58-83B5-FEFBE344B472}"/>
              </a:ext>
            </a:extLst>
          </p:cNvPr>
          <p:cNvSpPr txBox="1"/>
          <p:nvPr/>
        </p:nvSpPr>
        <p:spPr>
          <a:xfrm>
            <a:off x="2409260" y="3047615"/>
            <a:ext cx="499439" cy="379591"/>
          </a:xfrm>
          <a:prstGeom prst="rect">
            <a:avLst/>
          </a:prstGeom>
          <a:noFill/>
        </p:spPr>
        <p:txBody>
          <a:bodyPr wrap="square" lIns="91440" rIns="9144" rtlCol="0" anchor="b" anchorCtr="0">
            <a:spAutoFit/>
          </a:bodyPr>
          <a:lstStyle/>
          <a:p>
            <a:r>
              <a:rPr lang="en-US" sz="2800" i="0" u="none" strike="noStrike" baseline="30000">
                <a:solidFill>
                  <a:schemeClr val="tx1">
                    <a:lumMod val="85000"/>
                    <a:lumOff val="15000"/>
                  </a:schemeClr>
                </a:solidFill>
                <a:cs typeface="Adobe Arabic" panose="02040503050201020203" pitchFamily="18" charset="-78"/>
              </a:rPr>
              <a:t>01</a:t>
            </a:r>
          </a:p>
        </p:txBody>
      </p:sp>
      <p:sp>
        <p:nvSpPr>
          <p:cNvPr id="21" name="TextBox 20">
            <a:extLst>
              <a:ext uri="{FF2B5EF4-FFF2-40B4-BE49-F238E27FC236}">
                <a16:creationId xmlns:a16="http://schemas.microsoft.com/office/drawing/2014/main" id="{0991EDDB-88D1-4B87-B588-0AFC264A9A97}"/>
              </a:ext>
            </a:extLst>
          </p:cNvPr>
          <p:cNvSpPr txBox="1"/>
          <p:nvPr/>
        </p:nvSpPr>
        <p:spPr>
          <a:xfrm>
            <a:off x="5340655" y="3047615"/>
            <a:ext cx="499439" cy="379591"/>
          </a:xfrm>
          <a:prstGeom prst="rect">
            <a:avLst/>
          </a:prstGeom>
          <a:noFill/>
        </p:spPr>
        <p:txBody>
          <a:bodyPr wrap="square" lIns="91440" rIns="9144" rtlCol="0" anchor="b" anchorCtr="0">
            <a:spAutoFit/>
          </a:bodyPr>
          <a:lstStyle/>
          <a:p>
            <a:r>
              <a:rPr lang="en-US" sz="2800" i="0" u="none" strike="noStrike" baseline="30000">
                <a:solidFill>
                  <a:schemeClr val="tx1">
                    <a:lumMod val="85000"/>
                    <a:lumOff val="15000"/>
                  </a:schemeClr>
                </a:solidFill>
                <a:cs typeface="Adobe Arabic" panose="02040503050201020203" pitchFamily="18" charset="-78"/>
              </a:rPr>
              <a:t>02</a:t>
            </a:r>
          </a:p>
        </p:txBody>
      </p:sp>
      <p:sp>
        <p:nvSpPr>
          <p:cNvPr id="22" name="TextBox 21">
            <a:extLst>
              <a:ext uri="{FF2B5EF4-FFF2-40B4-BE49-F238E27FC236}">
                <a16:creationId xmlns:a16="http://schemas.microsoft.com/office/drawing/2014/main" id="{953D4E8B-140F-4D55-9B44-48565426E4E1}"/>
              </a:ext>
            </a:extLst>
          </p:cNvPr>
          <p:cNvSpPr txBox="1"/>
          <p:nvPr/>
        </p:nvSpPr>
        <p:spPr>
          <a:xfrm>
            <a:off x="8343074" y="3047615"/>
            <a:ext cx="499439" cy="379591"/>
          </a:xfrm>
          <a:prstGeom prst="rect">
            <a:avLst/>
          </a:prstGeom>
          <a:noFill/>
        </p:spPr>
        <p:txBody>
          <a:bodyPr wrap="square" lIns="91440" rIns="9144" rtlCol="0" anchor="b" anchorCtr="0">
            <a:spAutoFit/>
          </a:bodyPr>
          <a:lstStyle/>
          <a:p>
            <a:r>
              <a:rPr lang="en-US" sz="2800" i="0" u="none" strike="noStrike" baseline="30000">
                <a:solidFill>
                  <a:schemeClr val="tx1">
                    <a:lumMod val="85000"/>
                    <a:lumOff val="15000"/>
                  </a:schemeClr>
                </a:solidFill>
                <a:cs typeface="Adobe Arabic" panose="02040503050201020203" pitchFamily="18" charset="-78"/>
              </a:rPr>
              <a:t>03</a:t>
            </a:r>
          </a:p>
        </p:txBody>
      </p:sp>
      <p:sp>
        <p:nvSpPr>
          <p:cNvPr id="23" name="TextBox 22">
            <a:extLst>
              <a:ext uri="{FF2B5EF4-FFF2-40B4-BE49-F238E27FC236}">
                <a16:creationId xmlns:a16="http://schemas.microsoft.com/office/drawing/2014/main" id="{FFBBE5BD-419B-4E2A-B5E5-9C395E7ADA6E}"/>
              </a:ext>
            </a:extLst>
          </p:cNvPr>
          <p:cNvSpPr txBox="1"/>
          <p:nvPr/>
        </p:nvSpPr>
        <p:spPr>
          <a:xfrm>
            <a:off x="9773494" y="4705963"/>
            <a:ext cx="499439" cy="379591"/>
          </a:xfrm>
          <a:prstGeom prst="rect">
            <a:avLst/>
          </a:prstGeom>
          <a:noFill/>
        </p:spPr>
        <p:txBody>
          <a:bodyPr wrap="square" lIns="91440" rIns="9144" rtlCol="0" anchor="b" anchorCtr="0">
            <a:spAutoFit/>
          </a:bodyPr>
          <a:lstStyle/>
          <a:p>
            <a:r>
              <a:rPr lang="en-US" sz="2800" i="0" u="none" strike="noStrike" baseline="30000">
                <a:solidFill>
                  <a:schemeClr val="tx1">
                    <a:lumMod val="85000"/>
                    <a:lumOff val="15000"/>
                  </a:schemeClr>
                </a:solidFill>
                <a:cs typeface="Adobe Arabic" panose="02040503050201020203" pitchFamily="18" charset="-78"/>
              </a:rPr>
              <a:t>04</a:t>
            </a:r>
          </a:p>
        </p:txBody>
      </p:sp>
      <p:sp>
        <p:nvSpPr>
          <p:cNvPr id="24" name="TextBox 23">
            <a:extLst>
              <a:ext uri="{FF2B5EF4-FFF2-40B4-BE49-F238E27FC236}">
                <a16:creationId xmlns:a16="http://schemas.microsoft.com/office/drawing/2014/main" id="{1903808E-15CE-4544-9BCC-E50AC85F097F}"/>
              </a:ext>
            </a:extLst>
          </p:cNvPr>
          <p:cNvSpPr txBox="1"/>
          <p:nvPr/>
        </p:nvSpPr>
        <p:spPr>
          <a:xfrm>
            <a:off x="6577533" y="4705963"/>
            <a:ext cx="499439" cy="379591"/>
          </a:xfrm>
          <a:prstGeom prst="rect">
            <a:avLst/>
          </a:prstGeom>
          <a:noFill/>
        </p:spPr>
        <p:txBody>
          <a:bodyPr wrap="square" lIns="91440" rIns="9144" rtlCol="0" anchor="b" anchorCtr="0">
            <a:spAutoFit/>
          </a:bodyPr>
          <a:lstStyle/>
          <a:p>
            <a:r>
              <a:rPr lang="en-US" sz="2800" i="0" u="none" strike="noStrike" baseline="30000">
                <a:solidFill>
                  <a:schemeClr val="tx1">
                    <a:lumMod val="85000"/>
                    <a:lumOff val="15000"/>
                  </a:schemeClr>
                </a:solidFill>
                <a:cs typeface="Adobe Arabic" panose="02040503050201020203" pitchFamily="18" charset="-78"/>
              </a:rPr>
              <a:t>05</a:t>
            </a:r>
          </a:p>
        </p:txBody>
      </p:sp>
      <p:sp>
        <p:nvSpPr>
          <p:cNvPr id="25" name="TextBox 24">
            <a:extLst>
              <a:ext uri="{FF2B5EF4-FFF2-40B4-BE49-F238E27FC236}">
                <a16:creationId xmlns:a16="http://schemas.microsoft.com/office/drawing/2014/main" id="{B89ED2D5-92CF-487B-AA10-067D295FD79F}"/>
              </a:ext>
            </a:extLst>
          </p:cNvPr>
          <p:cNvSpPr txBox="1"/>
          <p:nvPr/>
        </p:nvSpPr>
        <p:spPr>
          <a:xfrm>
            <a:off x="3513459" y="4705963"/>
            <a:ext cx="499439" cy="379591"/>
          </a:xfrm>
          <a:prstGeom prst="rect">
            <a:avLst/>
          </a:prstGeom>
          <a:noFill/>
        </p:spPr>
        <p:txBody>
          <a:bodyPr wrap="square" lIns="91440" rIns="9144" rtlCol="0" anchor="b" anchorCtr="0">
            <a:spAutoFit/>
          </a:bodyPr>
          <a:lstStyle/>
          <a:p>
            <a:r>
              <a:rPr lang="en-US" sz="2800" i="0" u="none" strike="noStrike" baseline="30000">
                <a:solidFill>
                  <a:schemeClr val="tx1">
                    <a:lumMod val="85000"/>
                    <a:lumOff val="15000"/>
                  </a:schemeClr>
                </a:solidFill>
                <a:cs typeface="Adobe Arabic" panose="02040503050201020203" pitchFamily="18" charset="-78"/>
              </a:rPr>
              <a:t>06</a:t>
            </a:r>
          </a:p>
        </p:txBody>
      </p:sp>
      <p:sp>
        <p:nvSpPr>
          <p:cNvPr id="30" name="Freeform: Shape 29">
            <a:extLst>
              <a:ext uri="{FF2B5EF4-FFF2-40B4-BE49-F238E27FC236}">
                <a16:creationId xmlns:a16="http://schemas.microsoft.com/office/drawing/2014/main" id="{A6C5FF9B-5421-48B1-BE84-B4BECF72FCB2}"/>
              </a:ext>
            </a:extLst>
          </p:cNvPr>
          <p:cNvSpPr/>
          <p:nvPr/>
        </p:nvSpPr>
        <p:spPr>
          <a:xfrm>
            <a:off x="9226048" y="3141555"/>
            <a:ext cx="1849907" cy="1639938"/>
          </a:xfrm>
          <a:custGeom>
            <a:avLst/>
            <a:gdLst>
              <a:gd name="connsiteX0" fmla="*/ 1573721 w 1849907"/>
              <a:gd name="connsiteY0" fmla="*/ 1639938 h 1639938"/>
              <a:gd name="connsiteX1" fmla="*/ 1310107 w 1849907"/>
              <a:gd name="connsiteY1" fmla="*/ 1639938 h 1639938"/>
              <a:gd name="connsiteX2" fmla="*/ 1310107 w 1849907"/>
              <a:gd name="connsiteY2" fmla="*/ 1627784 h 1639938"/>
              <a:gd name="connsiteX3" fmla="*/ 1573721 w 1849907"/>
              <a:gd name="connsiteY3" fmla="*/ 1627784 h 1639938"/>
              <a:gd name="connsiteX4" fmla="*/ 1837754 w 1849907"/>
              <a:gd name="connsiteY4" fmla="*/ 1363542 h 1639938"/>
              <a:gd name="connsiteX5" fmla="*/ 1837754 w 1849907"/>
              <a:gd name="connsiteY5" fmla="*/ 276396 h 1639938"/>
              <a:gd name="connsiteX6" fmla="*/ 1573721 w 1849907"/>
              <a:gd name="connsiteY6" fmla="*/ 12154 h 1639938"/>
              <a:gd name="connsiteX7" fmla="*/ 0 w 1849907"/>
              <a:gd name="connsiteY7" fmla="*/ 12154 h 1639938"/>
              <a:gd name="connsiteX8" fmla="*/ 0 w 1849907"/>
              <a:gd name="connsiteY8" fmla="*/ 0 h 1639938"/>
              <a:gd name="connsiteX9" fmla="*/ 1573721 w 1849907"/>
              <a:gd name="connsiteY9" fmla="*/ 0 h 1639938"/>
              <a:gd name="connsiteX10" fmla="*/ 1849907 w 1849907"/>
              <a:gd name="connsiteY10" fmla="*/ 276187 h 1639938"/>
              <a:gd name="connsiteX11" fmla="*/ 1849907 w 1849907"/>
              <a:gd name="connsiteY11" fmla="*/ 1363542 h 1639938"/>
              <a:gd name="connsiteX12" fmla="*/ 1573721 w 1849907"/>
              <a:gd name="connsiteY12"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9907" h="1639938">
                <a:moveTo>
                  <a:pt x="1573721" y="1639938"/>
                </a:moveTo>
                <a:lnTo>
                  <a:pt x="1310107" y="1639938"/>
                </a:lnTo>
                <a:lnTo>
                  <a:pt x="1310107" y="1627784"/>
                </a:lnTo>
                <a:lnTo>
                  <a:pt x="1573721" y="1627784"/>
                </a:lnTo>
                <a:cubicBezTo>
                  <a:pt x="1719358" y="1627784"/>
                  <a:pt x="1837754" y="1509389"/>
                  <a:pt x="1837754" y="1363542"/>
                </a:cubicBezTo>
                <a:lnTo>
                  <a:pt x="1837754" y="276396"/>
                </a:lnTo>
                <a:cubicBezTo>
                  <a:pt x="1837754" y="130759"/>
                  <a:pt x="1719358" y="12154"/>
                  <a:pt x="1573721" y="12154"/>
                </a:cubicBezTo>
                <a:lnTo>
                  <a:pt x="0" y="12154"/>
                </a:lnTo>
                <a:lnTo>
                  <a:pt x="0" y="0"/>
                </a:lnTo>
                <a:lnTo>
                  <a:pt x="1573721" y="0"/>
                </a:lnTo>
                <a:cubicBezTo>
                  <a:pt x="1726063" y="0"/>
                  <a:pt x="1849907" y="123844"/>
                  <a:pt x="1849907" y="276187"/>
                </a:cubicBezTo>
                <a:lnTo>
                  <a:pt x="1849907" y="1363542"/>
                </a:lnTo>
                <a:cubicBezTo>
                  <a:pt x="1849907" y="1515885"/>
                  <a:pt x="1726063" y="1639938"/>
                  <a:pt x="1573721" y="1639938"/>
                </a:cubicBezTo>
              </a:path>
            </a:pathLst>
          </a:custGeom>
          <a:solidFill>
            <a:srgbClr val="B1B3B6"/>
          </a:solidFill>
          <a:ln w="20951" cap="flat">
            <a:noFill/>
            <a:prstDash val="solid"/>
            <a:miter/>
          </a:ln>
        </p:spPr>
        <p:txBody>
          <a:bodyPr rtlCol="0" anchor="ctr"/>
          <a:lstStyle/>
          <a:p>
            <a:endParaRPr lang="en-US"/>
          </a:p>
        </p:txBody>
      </p:sp>
      <p:sp>
        <p:nvSpPr>
          <p:cNvPr id="2" name="TextBox 1"/>
          <p:cNvSpPr txBox="1"/>
          <p:nvPr/>
        </p:nvSpPr>
        <p:spPr>
          <a:xfrm>
            <a:off x="2637796" y="949738"/>
            <a:ext cx="6225615" cy="369332"/>
          </a:xfrm>
          <a:prstGeom prst="rect">
            <a:avLst/>
          </a:prstGeom>
          <a:noFill/>
        </p:spPr>
        <p:txBody>
          <a:bodyPr wrap="none" rtlCol="0">
            <a:spAutoFit/>
          </a:bodyPr>
          <a:lstStyle/>
          <a:p>
            <a:r>
              <a:rPr lang="en-US" dirty="0"/>
              <a:t>We showing only those that not done or in the process/planning</a:t>
            </a:r>
            <a:endParaRPr lang="en-SG" dirty="0"/>
          </a:p>
        </p:txBody>
      </p:sp>
      <p:sp>
        <p:nvSpPr>
          <p:cNvPr id="3" name="TextBox 2">
            <a:extLst>
              <a:ext uri="{FF2B5EF4-FFF2-40B4-BE49-F238E27FC236}">
                <a16:creationId xmlns:a16="http://schemas.microsoft.com/office/drawing/2014/main" id="{86CBE3F3-9E1B-45B4-B0DE-137C88058798}"/>
              </a:ext>
            </a:extLst>
          </p:cNvPr>
          <p:cNvSpPr txBox="1"/>
          <p:nvPr/>
        </p:nvSpPr>
        <p:spPr>
          <a:xfrm>
            <a:off x="1962194" y="2406683"/>
            <a:ext cx="1351204" cy="369332"/>
          </a:xfrm>
          <a:prstGeom prst="rect">
            <a:avLst/>
          </a:prstGeom>
          <a:noFill/>
        </p:spPr>
        <p:txBody>
          <a:bodyPr wrap="none" rtlCol="0">
            <a:spAutoFit/>
          </a:bodyPr>
          <a:lstStyle/>
          <a:p>
            <a:r>
              <a:rPr lang="en-US" dirty="0"/>
              <a:t>COMPLETED</a:t>
            </a:r>
            <a:endParaRPr lang="en-SG" dirty="0"/>
          </a:p>
        </p:txBody>
      </p:sp>
    </p:spTree>
    <p:extLst>
      <p:ext uri="{BB962C8B-B14F-4D97-AF65-F5344CB8AC3E}">
        <p14:creationId xmlns:p14="http://schemas.microsoft.com/office/powerpoint/2010/main" val="1875225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1AB0D8E495A742AD22BF4E925DCC9E" ma:contentTypeVersion="11" ma:contentTypeDescription="Create a new document." ma:contentTypeScope="" ma:versionID="4f12b119c06986581b556228b7d54c6b">
  <xsd:schema xmlns:xsd="http://www.w3.org/2001/XMLSchema" xmlns:xs="http://www.w3.org/2001/XMLSchema" xmlns:p="http://schemas.microsoft.com/office/2006/metadata/properties" xmlns:ns3="384ca798-bf6a-4e52-a88a-0ab7b2904adf" targetNamespace="http://schemas.microsoft.com/office/2006/metadata/properties" ma:root="true" ma:fieldsID="263572bc9a91c8d4b2a8e43d3d2715ce" ns3:_="">
    <xsd:import namespace="384ca798-bf6a-4e52-a88a-0ab7b2904ad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4ca798-bf6a-4e52-a88a-0ab7b2904ad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BBAD39-D4C0-41BE-BAAB-B2F8B4991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4ca798-bf6a-4e52-a88a-0ab7b2904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F28B63-9C47-475D-8E54-0A89FEF29968}">
  <ds:schemaRefs>
    <ds:schemaRef ds:uri="http://schemas.microsoft.com/office/2006/metadata/properties"/>
    <ds:schemaRef ds:uri="384ca798-bf6a-4e52-a88a-0ab7b2904adf"/>
    <ds:schemaRef ds:uri="http://purl.org/dc/terms/"/>
    <ds:schemaRef ds:uri="http://www.w3.org/XML/1998/namespace"/>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58F143FB-F620-4C04-9DCE-A77614153C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555</TotalTime>
  <Words>2426</Words>
  <Application>Microsoft Office PowerPoint</Application>
  <PresentationFormat>Widescreen</PresentationFormat>
  <Paragraphs>139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Arabic</vt:lpstr>
      <vt:lpstr>Arial</vt:lpstr>
      <vt:lpstr>Calibri</vt:lpstr>
      <vt:lpstr>Calibri Light</vt:lpstr>
      <vt:lpstr>Helvetica</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Fuyoh Asia</dc:creator>
  <cp:lastModifiedBy>ANUAR ABU BAKAR</cp:lastModifiedBy>
  <cp:revision>202</cp:revision>
  <dcterms:created xsi:type="dcterms:W3CDTF">2021-08-14T17:06:44Z</dcterms:created>
  <dcterms:modified xsi:type="dcterms:W3CDTF">2022-10-06T10:12:32Z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0x010100101AB0D8E495A742AD22BF4E925DCC9E</vt:lpwstr>
  </property>
</Properties>
</file>