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加解密算法与安全通信"/>
          <p:cNvSpPr txBox="1"/>
          <p:nvPr>
            <p:ph type="ctrTitle"/>
          </p:nvPr>
        </p:nvSpPr>
        <p:spPr>
          <a:xfrm>
            <a:off x="317500" y="1905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加解密算法与安全通信</a:t>
            </a:r>
          </a:p>
        </p:txBody>
      </p:sp>
      <p:sp>
        <p:nvSpPr>
          <p:cNvPr id="120" name="Base64编码与单向加密算法…"/>
          <p:cNvSpPr txBox="1"/>
          <p:nvPr>
            <p:ph type="subTitle" sz="half" idx="1"/>
          </p:nvPr>
        </p:nvSpPr>
        <p:spPr>
          <a:xfrm>
            <a:off x="444500" y="4102100"/>
            <a:ext cx="10464800" cy="3622973"/>
          </a:xfrm>
          <a:prstGeom prst="rect">
            <a:avLst/>
          </a:prstGeom>
        </p:spPr>
        <p:txBody>
          <a:bodyPr anchor="ctr"/>
          <a:lstStyle/>
          <a:p>
            <a:pPr marL="385010" indent="-385010" algn="just">
              <a:buSzPct val="75000"/>
              <a:buChar char="•"/>
            </a:pPr>
            <a:r>
              <a:t>Base64编码与单向加密算法</a:t>
            </a:r>
          </a:p>
          <a:p>
            <a:pPr marL="385010" indent="-385010" algn="just">
              <a:buSzPct val="75000"/>
              <a:buChar char="•"/>
            </a:pPr>
            <a:r>
              <a:t>对称加密算法</a:t>
            </a:r>
          </a:p>
          <a:p>
            <a:pPr marL="385010" indent="-385010" algn="just">
              <a:buSzPct val="75000"/>
              <a:buChar char="•"/>
            </a:pPr>
            <a:r>
              <a:t>非对称加密算法</a:t>
            </a:r>
          </a:p>
          <a:p>
            <a:pPr marL="385010" indent="-385010" algn="just">
              <a:buSzPct val="75000"/>
              <a:buChar char="•"/>
            </a:pPr>
            <a:r>
              <a:t>数字证书简介</a:t>
            </a:r>
          </a:p>
          <a:p>
            <a:pPr marL="385010" indent="-385010" algn="just">
              <a:buSzPct val="75000"/>
              <a:buChar char="•"/>
            </a:pPr>
            <a:r>
              <a:t>构建单向SSL</a:t>
            </a:r>
          </a:p>
          <a:p>
            <a:pPr marL="385010" indent="-385010" algn="just">
              <a:buSzPct val="75000"/>
              <a:buChar char="•"/>
            </a:pPr>
            <a:r>
              <a:t>构建双向的SSL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单向SSL"/>
          <p:cNvSpPr txBox="1"/>
          <p:nvPr>
            <p:ph type="ctrTitle"/>
          </p:nvPr>
        </p:nvSpPr>
        <p:spPr>
          <a:xfrm>
            <a:off x="368300" y="5461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单向SSL</a:t>
            </a:r>
          </a:p>
        </p:txBody>
      </p:sp>
      <p:pic>
        <p:nvPicPr>
          <p:cNvPr id="155" name="单向ssl.jpg" descr="单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633" y="2082977"/>
            <a:ext cx="7208134" cy="7035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双向SSL"/>
          <p:cNvSpPr txBox="1"/>
          <p:nvPr>
            <p:ph type="ctrTitle"/>
          </p:nvPr>
        </p:nvSpPr>
        <p:spPr>
          <a:xfrm>
            <a:off x="457200" y="9398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双向SSL</a:t>
            </a:r>
          </a:p>
        </p:txBody>
      </p:sp>
      <p:sp>
        <p:nvSpPr>
          <p:cNvPr id="158" name="在ssl单向认证的基础上，如果客户端也有这样一个证书，服务器端也就能够验证客户端，这就是双向认证了。"/>
          <p:cNvSpPr txBox="1"/>
          <p:nvPr>
            <p:ph type="subTitle" sz="quarter" idx="1"/>
          </p:nvPr>
        </p:nvSpPr>
        <p:spPr>
          <a:xfrm>
            <a:off x="609600" y="2863876"/>
            <a:ext cx="10464800" cy="206236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在ssl单向认证的基础上，如果客户端也有这样一个证书，服务器端也就能够验证客户端，这就是双向认证了。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双向SSL"/>
          <p:cNvSpPr txBox="1"/>
          <p:nvPr>
            <p:ph type="ctrTitle"/>
          </p:nvPr>
        </p:nvSpPr>
        <p:spPr>
          <a:xfrm>
            <a:off x="457200" y="9398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双向SSL</a:t>
            </a:r>
          </a:p>
        </p:txBody>
      </p:sp>
      <p:pic>
        <p:nvPicPr>
          <p:cNvPr id="161" name="双向ssl.jpg" descr="双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576" y="2232025"/>
            <a:ext cx="7008648" cy="7140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谢谢！"/>
          <p:cNvSpPr txBox="1"/>
          <p:nvPr/>
        </p:nvSpPr>
        <p:spPr>
          <a:xfrm>
            <a:off x="4368800" y="4787899"/>
            <a:ext cx="2552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se64"/>
          <p:cNvSpPr txBox="1"/>
          <p:nvPr>
            <p:ph type="ctrTitle"/>
          </p:nvPr>
        </p:nvSpPr>
        <p:spPr>
          <a:xfrm>
            <a:off x="304800" y="14224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531622">
              <a:defRPr sz="7280"/>
            </a:lvl1pPr>
          </a:lstStyle>
          <a:p>
            <a:pPr/>
            <a:r>
              <a:t>Base64</a:t>
            </a:r>
          </a:p>
        </p:txBody>
      </p:sp>
      <p:sp>
        <p:nvSpPr>
          <p:cNvPr id="123" name="Base64是8Bit字节代码的编码方式之一，严格意义上并不算是一种加密算法。"/>
          <p:cNvSpPr txBox="1"/>
          <p:nvPr>
            <p:ph type="subTitle" sz="quarter" idx="1"/>
          </p:nvPr>
        </p:nvSpPr>
        <p:spPr>
          <a:xfrm>
            <a:off x="571500" y="3479800"/>
            <a:ext cx="10464800" cy="1130300"/>
          </a:xfrm>
          <a:prstGeom prst="rect">
            <a:avLst/>
          </a:prstGeom>
        </p:spPr>
        <p:txBody>
          <a:bodyPr/>
          <a:lstStyle>
            <a:lvl1pPr algn="l" defTabSz="519937">
              <a:defRPr sz="2848"/>
            </a:lvl1pPr>
          </a:lstStyle>
          <a:p>
            <a:pPr/>
            <a:r>
              <a:t>        Base64是8Bit字节代码的编码方式之一，严格意义上并不算是一种加密算法。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单向加密"/>
          <p:cNvSpPr txBox="1"/>
          <p:nvPr>
            <p:ph type="ctrTitle"/>
          </p:nvPr>
        </p:nvSpPr>
        <p:spPr>
          <a:xfrm>
            <a:off x="304800" y="7239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单向加密</a:t>
            </a:r>
          </a:p>
        </p:txBody>
      </p:sp>
      <p:sp>
        <p:nvSpPr>
          <p:cNvPr id="126" name="常见的单向加密算法：…"/>
          <p:cNvSpPr txBox="1"/>
          <p:nvPr>
            <p:ph type="subTitle" sz="quarter" idx="1"/>
          </p:nvPr>
        </p:nvSpPr>
        <p:spPr>
          <a:xfrm>
            <a:off x="304800" y="6462861"/>
            <a:ext cx="10464800" cy="2155677"/>
          </a:xfrm>
          <a:prstGeom prst="rect">
            <a:avLst/>
          </a:prstGeom>
        </p:spPr>
        <p:txBody>
          <a:bodyPr/>
          <a:lstStyle/>
          <a:p>
            <a:pPr algn="l" defTabSz="368045">
              <a:defRPr sz="2016"/>
            </a:pPr>
            <a:r>
              <a:t>常见的单向加密算法：</a:t>
            </a:r>
          </a:p>
          <a:p>
            <a:pPr marL="242556" indent="-242556" algn="l" defTabSz="368045">
              <a:buSzPct val="75000"/>
              <a:buChar char="•"/>
              <a:defRPr sz="2016"/>
            </a:pPr>
            <a:r>
              <a:t>MD5(Message Digest algorithm 5，信息摘要算法)</a:t>
            </a:r>
          </a:p>
          <a:p>
            <a:pPr marL="242556" indent="-242556" algn="l" defTabSz="368045">
              <a:buSzPct val="75000"/>
              <a:buChar char="•"/>
              <a:defRPr sz="2016"/>
            </a:pPr>
            <a:r>
              <a:t>SHA(Secure Hash Algorithm，安全散列算法)</a:t>
            </a:r>
          </a:p>
          <a:p>
            <a:pPr marL="242556" indent="-242556" algn="l" defTabSz="368045">
              <a:buSzPct val="75000"/>
              <a:buChar char="•"/>
              <a:defRPr sz="2016"/>
            </a:pPr>
            <a:r>
              <a:t>HMAC(Hash Message Authentication Code，散列消息鉴别码)</a:t>
            </a:r>
          </a:p>
          <a:p>
            <a:pPr algn="l" defTabSz="368045">
              <a:defRPr sz="2016"/>
            </a:pPr>
          </a:p>
        </p:txBody>
      </p:sp>
      <p:sp>
        <p:nvSpPr>
          <p:cNvPr id="127" name="特点：…"/>
          <p:cNvSpPr txBox="1"/>
          <p:nvPr/>
        </p:nvSpPr>
        <p:spPr>
          <a:xfrm>
            <a:off x="304800" y="3878684"/>
            <a:ext cx="10464800" cy="245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/>
            </a:pPr>
            <a:r>
              <a:t>特点：</a:t>
            </a:r>
          </a:p>
          <a:p>
            <a:pPr marL="385010" indent="-385010" algn="l">
              <a:buSzPct val="75000"/>
              <a:buChar char="•"/>
              <a:defRPr sz="1800"/>
            </a:pPr>
            <a:r>
              <a:t>对同一消息反复执行加密得到相同的密文（容易被彩虹表破解）。</a:t>
            </a:r>
          </a:p>
          <a:p>
            <a:pPr marL="385010" indent="-385010" algn="l">
              <a:buSzPct val="75000"/>
              <a:buChar char="•"/>
              <a:defRPr sz="1800"/>
            </a:pPr>
            <a:r>
              <a:t>加密算法生成的密文不可预见，根明文没任何关系。</a:t>
            </a:r>
          </a:p>
          <a:p>
            <a:pPr marL="385010" indent="-385010" algn="l">
              <a:buSzPct val="75000"/>
              <a:buChar char="•"/>
              <a:defRPr sz="1800"/>
            </a:pPr>
            <a:r>
              <a:t>明文的任何微小的变化都会对密文产生很大影响。</a:t>
            </a:r>
          </a:p>
          <a:p>
            <a:pPr marL="385010" indent="-385010" algn="l">
              <a:buSzPct val="75000"/>
              <a:buChar char="•"/>
              <a:defRPr sz="1800"/>
            </a:pPr>
            <a:r>
              <a:t>不可逆，即不能通过密文获取明文。</a:t>
            </a:r>
          </a:p>
        </p:txBody>
      </p:sp>
      <p:sp>
        <p:nvSpPr>
          <p:cNvPr id="128" name="单向加密又称为不可逆加密算法,明文由系统加密处理成密文，密文无法解密。广泛适用于口令加密。"/>
          <p:cNvSpPr txBox="1"/>
          <p:nvPr/>
        </p:nvSpPr>
        <p:spPr>
          <a:xfrm>
            <a:off x="315415" y="2451099"/>
            <a:ext cx="1017240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        单向加密又称为不可逆加密算法,明文由系统加密处理成密文，密文无法解密。广泛适用于口令加密。</a:t>
            </a:r>
          </a:p>
          <a:p>
            <a:pPr algn="l"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对称加密"/>
          <p:cNvSpPr txBox="1"/>
          <p:nvPr>
            <p:ph type="ctrTitle"/>
          </p:nvPr>
        </p:nvSpPr>
        <p:spPr>
          <a:xfrm>
            <a:off x="457200" y="5207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对称加密</a:t>
            </a:r>
          </a:p>
        </p:txBody>
      </p:sp>
      <p:sp>
        <p:nvSpPr>
          <p:cNvPr id="131" name="常见的对称加密算法：…"/>
          <p:cNvSpPr txBox="1"/>
          <p:nvPr>
            <p:ph type="subTitle" sz="quarter" idx="1"/>
          </p:nvPr>
        </p:nvSpPr>
        <p:spPr>
          <a:xfrm>
            <a:off x="457200" y="6413500"/>
            <a:ext cx="10464800" cy="2006600"/>
          </a:xfrm>
          <a:prstGeom prst="rect">
            <a:avLst/>
          </a:prstGeom>
        </p:spPr>
        <p:txBody>
          <a:bodyPr/>
          <a:lstStyle/>
          <a:p>
            <a:pPr algn="l">
              <a:defRPr sz="2400"/>
            </a:pPr>
            <a:r>
              <a:t>常见的对称加密算法：</a:t>
            </a:r>
          </a:p>
          <a:p>
            <a:pPr marL="385010" indent="-385010" algn="l">
              <a:buSzPct val="75000"/>
              <a:buChar char="•"/>
              <a:defRPr sz="2400"/>
            </a:pPr>
            <a:r>
              <a:t>DES(Data Encryption Standard，数据加密算法)</a:t>
            </a:r>
          </a:p>
          <a:p>
            <a:pPr marL="385010" indent="-385010" algn="l">
              <a:buSzPct val="75000"/>
              <a:buChar char="•"/>
              <a:defRPr sz="2400"/>
            </a:pPr>
            <a:r>
              <a:t>AES(Advanced Encryption Standard，高级加密算法，取代DES)</a:t>
            </a:r>
          </a:p>
          <a:p>
            <a:pPr marL="385010" indent="-385010" algn="l">
              <a:buSzPct val="75000"/>
              <a:buChar char="•"/>
              <a:defRPr sz="2400"/>
            </a:pPr>
            <a:r>
              <a:t>RC4</a:t>
            </a:r>
          </a:p>
        </p:txBody>
      </p:sp>
      <p:sp>
        <p:nvSpPr>
          <p:cNvPr id="132" name="特点：…"/>
          <p:cNvSpPr txBox="1"/>
          <p:nvPr/>
        </p:nvSpPr>
        <p:spPr>
          <a:xfrm>
            <a:off x="457200" y="3802881"/>
            <a:ext cx="10464800" cy="2147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61518">
              <a:defRPr sz="1896"/>
            </a:pPr>
            <a:r>
              <a:t>特点：</a:t>
            </a:r>
          </a:p>
          <a:p>
            <a:pPr marL="304158" indent="-304158" algn="l" defTabSz="461518">
              <a:buSzPct val="75000"/>
              <a:buChar char="•"/>
              <a:defRPr sz="1896"/>
            </a:pPr>
            <a:r>
              <a:t>算法公开</a:t>
            </a:r>
          </a:p>
          <a:p>
            <a:pPr marL="304158" indent="-304158" algn="l" defTabSz="461518">
              <a:buSzPct val="75000"/>
              <a:buChar char="•"/>
              <a:defRPr sz="1896"/>
            </a:pPr>
            <a:r>
              <a:t>计算量小</a:t>
            </a:r>
          </a:p>
          <a:p>
            <a:pPr marL="304158" indent="-304158" algn="l" defTabSz="461518">
              <a:buSzPct val="75000"/>
              <a:buChar char="•"/>
              <a:defRPr sz="1896"/>
            </a:pPr>
            <a:r>
              <a:t>加密速度快</a:t>
            </a:r>
          </a:p>
          <a:p>
            <a:pPr algn="l" defTabSz="461518">
              <a:defRPr sz="1896"/>
            </a:pPr>
            <a:r>
              <a:t>缺点：</a:t>
            </a:r>
          </a:p>
          <a:p>
            <a:pPr marL="228118" indent="-228118" algn="l" defTabSz="461518">
              <a:buSzPct val="75000"/>
              <a:buChar char="•"/>
              <a:defRPr sz="1896"/>
            </a:pPr>
            <a:r>
              <a:t>一方的秘钥遭泄露，整个通信都会遭到破解</a:t>
            </a:r>
          </a:p>
        </p:txBody>
      </p:sp>
      <p:sp>
        <p:nvSpPr>
          <p:cNvPr id="133" name="采用单钥密码系统的加密方法，同一个密钥可以同时用作信息的加密和解密，这种加密方法称为对称加密，也称为单密钥加密。常用于敏感信息的加密，如身份证、手机号。"/>
          <p:cNvSpPr txBox="1"/>
          <p:nvPr/>
        </p:nvSpPr>
        <p:spPr>
          <a:xfrm>
            <a:off x="457200" y="1867210"/>
            <a:ext cx="10464800" cy="181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        采用单钥密码系统的加密方法，同一个密钥可以同时用作信息的加密和解密，这种加密方法称为对称加密，也称为单密钥加密。常用于敏感信息的加密，如身份证、手机号。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非对称加密"/>
          <p:cNvSpPr txBox="1"/>
          <p:nvPr>
            <p:ph type="ctrTitle"/>
          </p:nvPr>
        </p:nvSpPr>
        <p:spPr>
          <a:xfrm>
            <a:off x="317500" y="5969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非对称加密</a:t>
            </a:r>
          </a:p>
        </p:txBody>
      </p:sp>
      <p:sp>
        <p:nvSpPr>
          <p:cNvPr id="136" name="与对称加密算法不同，非对称加密算法需要两个密钥来进行加密和解密，这两个秘钥是公开密钥（public key，简称公钥）和私有密钥（private key，简称私钥）。广泛用于建立SSL安全信道。"/>
          <p:cNvSpPr txBox="1"/>
          <p:nvPr>
            <p:ph type="subTitle" sz="quarter" idx="1"/>
          </p:nvPr>
        </p:nvSpPr>
        <p:spPr>
          <a:xfrm>
            <a:off x="215900" y="2284474"/>
            <a:ext cx="10464800" cy="1430983"/>
          </a:xfrm>
          <a:prstGeom prst="rect">
            <a:avLst/>
          </a:prstGeom>
        </p:spPr>
        <p:txBody>
          <a:bodyPr/>
          <a:lstStyle>
            <a:lvl1pPr algn="l" defTabSz="403097">
              <a:defRPr sz="2484"/>
            </a:lvl1pPr>
          </a:lstStyle>
          <a:p>
            <a:pPr/>
            <a:r>
              <a:t>        与对称加密算法不同，非对称加密算法需要两个密钥来进行加密和解密，这两个秘钥是公开密钥（public key，简称公钥）和私有密钥（private key，简称私钥）。广泛用于建立SSL安全信道。</a:t>
            </a:r>
          </a:p>
        </p:txBody>
      </p:sp>
      <p:sp>
        <p:nvSpPr>
          <p:cNvPr id="137" name="工作过程：…"/>
          <p:cNvSpPr txBox="1"/>
          <p:nvPr/>
        </p:nvSpPr>
        <p:spPr>
          <a:xfrm>
            <a:off x="114300" y="4444727"/>
            <a:ext cx="10464800" cy="252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1800"/>
            </a:pPr>
            <a:r>
              <a:t>工作过程：</a:t>
            </a:r>
          </a:p>
          <a:p>
            <a:pPr algn="l">
              <a:defRPr sz="1800"/>
            </a:pPr>
            <a:r>
              <a:t>1、乙方生成一对密钥（公钥和私钥）并将公钥向其它方公开。</a:t>
            </a:r>
          </a:p>
          <a:p>
            <a:pPr algn="l">
              <a:defRPr sz="1800"/>
            </a:pPr>
            <a:r>
              <a:t>2、得到该公钥的甲方使用该密钥对机密信息进行加密后再发送给乙方。</a:t>
            </a:r>
          </a:p>
          <a:p>
            <a:pPr algn="l">
              <a:defRPr sz="1800"/>
            </a:pPr>
            <a:r>
              <a:t>3、乙方再用自己保存的另一把专用密钥（私钥）对加密后的信息进行解密。乙方只能用其专用密钥（私钥）解密由对应的公钥加密后的信息。</a:t>
            </a:r>
          </a:p>
          <a:p>
            <a:pPr algn="l">
              <a:defRPr sz="1800"/>
            </a:pPr>
            <a:r>
              <a:t>在传输过程中，即使攻击者截获了传输的密文，并得到了乙的公钥，也无法破解密文，因为只有乙的私钥才能解密密文。</a:t>
            </a:r>
          </a:p>
        </p:txBody>
      </p:sp>
      <p:pic>
        <p:nvPicPr>
          <p:cNvPr id="138" name="非对称加密工作过程.jpg" descr="非对称加密工作过程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439" y="3397795"/>
            <a:ext cx="8442322" cy="4082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6" grpId="2"/>
      <p:bldP build="whole" bldLvl="1" animBg="1" rev="0" advAuto="0" spid="137" grpId="1"/>
      <p:bldP build="whole" bldLvl="1" animBg="1" rev="0" advAuto="0" spid="138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非对称加密"/>
          <p:cNvSpPr txBox="1"/>
          <p:nvPr>
            <p:ph type="ctrTitle"/>
          </p:nvPr>
        </p:nvSpPr>
        <p:spPr>
          <a:xfrm>
            <a:off x="317500" y="5969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非对称加密</a:t>
            </a:r>
          </a:p>
        </p:txBody>
      </p:sp>
      <p:sp>
        <p:nvSpPr>
          <p:cNvPr id="141" name="特点：…"/>
          <p:cNvSpPr txBox="1"/>
          <p:nvPr>
            <p:ph type="subTitle" sz="half" idx="1"/>
          </p:nvPr>
        </p:nvSpPr>
        <p:spPr>
          <a:xfrm>
            <a:off x="215900" y="2284474"/>
            <a:ext cx="10464800" cy="2763839"/>
          </a:xfrm>
          <a:prstGeom prst="rect">
            <a:avLst/>
          </a:prstGeom>
        </p:spPr>
        <p:txBody>
          <a:bodyPr/>
          <a:lstStyle/>
          <a:p>
            <a:pPr algn="l" defTabSz="408940">
              <a:defRPr sz="2520"/>
            </a:pPr>
            <a:r>
              <a:t>特点：</a:t>
            </a:r>
          </a:p>
          <a:p>
            <a:pPr marL="303195" indent="-303195" algn="l" defTabSz="408940">
              <a:buSzPct val="75000"/>
              <a:buChar char="•"/>
              <a:defRPr sz="2520"/>
            </a:pPr>
            <a:r>
              <a:t>相比对称加密，安全性更高</a:t>
            </a:r>
          </a:p>
          <a:p>
            <a:pPr marL="303195" indent="-303195" algn="l" defTabSz="408940">
              <a:buSzPct val="75000"/>
              <a:buChar char="•"/>
              <a:defRPr sz="2520"/>
            </a:pPr>
            <a:r>
              <a:t>通信过程不需要同步密钥</a:t>
            </a:r>
          </a:p>
          <a:p>
            <a:pPr algn="l" defTabSz="408940">
              <a:defRPr sz="2520"/>
            </a:pPr>
            <a:r>
              <a:t>缺点：</a:t>
            </a:r>
          </a:p>
          <a:p>
            <a:pPr marL="303195" indent="-303195" algn="l" defTabSz="408940">
              <a:buSzPct val="75000"/>
              <a:buChar char="•"/>
              <a:defRPr sz="2520"/>
            </a:pPr>
            <a:r>
              <a:t>加解密过程花费时间长，速度慢，不适用于大量数据的加解密</a:t>
            </a:r>
          </a:p>
        </p:txBody>
      </p:sp>
      <p:sp>
        <p:nvSpPr>
          <p:cNvPr id="142" name="常见的非对称加密：…"/>
          <p:cNvSpPr txBox="1"/>
          <p:nvPr/>
        </p:nvSpPr>
        <p:spPr>
          <a:xfrm>
            <a:off x="215900" y="5014974"/>
            <a:ext cx="10464800" cy="276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56362">
              <a:defRPr sz="2196"/>
            </a:pPr>
          </a:p>
          <a:p>
            <a:pPr algn="l" defTabSz="356362">
              <a:defRPr sz="2196"/>
            </a:pPr>
            <a:r>
              <a:t>常见的非对称加密：</a:t>
            </a:r>
          </a:p>
          <a:p>
            <a:pPr marL="264213" indent="-264213" algn="l" defTabSz="356362">
              <a:buSzPct val="75000"/>
              <a:buChar char="•"/>
              <a:defRPr sz="2196"/>
            </a:pPr>
            <a:r>
              <a:t>RSA（由算法的提出者的名字命名，是目前最最有影响力的公钥加密算法）</a:t>
            </a:r>
          </a:p>
          <a:p>
            <a:pPr marL="264213" indent="-264213" algn="l" defTabSz="356362">
              <a:buSzPct val="75000"/>
              <a:buChar char="•"/>
              <a:defRPr sz="2196"/>
            </a:pPr>
            <a:r>
              <a:t>ECC（椭圆曲线密码编码学，是目前已知的公钥体制中，对每比特所提供加密强度最高的一种体制）</a:t>
            </a:r>
          </a:p>
          <a:p>
            <a:pPr marL="264213" indent="-264213" algn="l" defTabSz="356362">
              <a:buSzPct val="75000"/>
              <a:buChar char="•"/>
              <a:defRPr sz="2196"/>
            </a:pPr>
            <a:r>
              <a:t>SM2（我们国家密码管理局的提出的加密算法，也是一种椭圆曲线公钥密码算法）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数字证书"/>
          <p:cNvSpPr txBox="1"/>
          <p:nvPr>
            <p:ph type="ctrTitle"/>
          </p:nvPr>
        </p:nvSpPr>
        <p:spPr>
          <a:xfrm>
            <a:off x="482599" y="889000"/>
            <a:ext cx="10464801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数字证书</a:t>
            </a:r>
          </a:p>
        </p:txBody>
      </p:sp>
      <p:sp>
        <p:nvSpPr>
          <p:cNvPr id="145" name="数字证书是一种权威性的电子文档，可以由权威公正的第三方机构，即CA（例如CFCA）中心签发的证书，也可以由企业级CA系统进行签发。"/>
          <p:cNvSpPr txBox="1"/>
          <p:nvPr>
            <p:ph type="subTitle" sz="quarter" idx="1"/>
          </p:nvPr>
        </p:nvSpPr>
        <p:spPr>
          <a:xfrm>
            <a:off x="482599" y="2577827"/>
            <a:ext cx="10464801" cy="1358901"/>
          </a:xfrm>
          <a:prstGeom prst="rect">
            <a:avLst/>
          </a:prstGeom>
        </p:spPr>
        <p:txBody>
          <a:bodyPr/>
          <a:lstStyle>
            <a:lvl1pPr algn="l" defTabSz="455675">
              <a:defRPr sz="2496"/>
            </a:lvl1pPr>
          </a:lstStyle>
          <a:p>
            <a:pPr/>
            <a:r>
              <a:t>        数字证书是一种权威性的电子文档，可以由权威公正的第三方机构，即CA（例如CFCA）中心签发的证书，也可以由企业级CA系统进行签发。</a:t>
            </a:r>
          </a:p>
        </p:txBody>
      </p:sp>
      <p:sp>
        <p:nvSpPr>
          <p:cNvPr id="146" name="以数字证书为核心的加密技术(加密传输、数字签名、数字信封等安全技术)可以对网络上传输的信息进行加密和解密、数字签名和签名验证，确保网上传递信息的机密性、完整性及交易的不可抵赖性。"/>
          <p:cNvSpPr txBox="1"/>
          <p:nvPr/>
        </p:nvSpPr>
        <p:spPr>
          <a:xfrm>
            <a:off x="438150" y="4197349"/>
            <a:ext cx="1029970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        以数字证书为核心的加密技术(加密传输、数字签名、数字信封等安全技术)可以对网络上传输的信息进行加密和解密、数字签名和签名验证，确保网上传递信息的机密性、完整性及交易的不可抵赖性。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SL协议加密方式"/>
          <p:cNvSpPr txBox="1"/>
          <p:nvPr>
            <p:ph type="ctrTitle"/>
          </p:nvPr>
        </p:nvSpPr>
        <p:spPr>
          <a:xfrm>
            <a:off x="571500" y="7620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SSL协议加密方式</a:t>
            </a:r>
          </a:p>
        </p:txBody>
      </p:sp>
      <p:sp>
        <p:nvSpPr>
          <p:cNvPr id="149" name="SSL协议即用到了对称加密也用到了非对称加密(公钥加密)，在建立传输链路时，SSL首先对对称加密的密钥使用公钥进行非对称加密，链路建立好之后，SSL对传输内容使用对称加密。…"/>
          <p:cNvSpPr txBox="1"/>
          <p:nvPr>
            <p:ph type="subTitle" sz="half" idx="1"/>
          </p:nvPr>
        </p:nvSpPr>
        <p:spPr>
          <a:xfrm>
            <a:off x="279400" y="2673548"/>
            <a:ext cx="10464800" cy="4406504"/>
          </a:xfrm>
          <a:prstGeom prst="rect">
            <a:avLst/>
          </a:prstGeom>
        </p:spPr>
        <p:txBody>
          <a:bodyPr/>
          <a:lstStyle/>
          <a:p>
            <a:pPr algn="l" defTabSz="455675">
              <a:defRPr sz="2496"/>
            </a:pPr>
            <a:r>
              <a:t>        SSL协议即用到了对称加密也用到了非对称加密(公钥加密)，在建立传输链路时，SSL首先对对称加密的密钥使用公钥进行非对称加密，链路建立好之后，SSL对传输内容使用对称加密。</a:t>
            </a:r>
          </a:p>
          <a:p>
            <a:pPr algn="l" defTabSz="455675">
              <a:defRPr sz="2496"/>
            </a:pPr>
          </a:p>
          <a:p>
            <a:pPr lvl="2" indent="356615" algn="l" defTabSz="455675">
              <a:defRPr sz="2496"/>
            </a:pPr>
            <a:r>
              <a:t>1、对称加密 </a:t>
            </a:r>
          </a:p>
          <a:p>
            <a:pPr lvl="2" indent="356615" algn="l" defTabSz="455675">
              <a:defRPr sz="2496"/>
            </a:pPr>
            <a:r>
              <a:t>速度高，可加密内容较大，用来加密会话过程中的消息</a:t>
            </a:r>
          </a:p>
          <a:p>
            <a:pPr algn="l" defTabSz="455675">
              <a:defRPr sz="2496"/>
            </a:pPr>
          </a:p>
          <a:p>
            <a:pPr lvl="2" indent="356615" algn="l" defTabSz="455675">
              <a:defRPr sz="2496"/>
            </a:pPr>
            <a:r>
              <a:t>2、公钥加密 </a:t>
            </a:r>
          </a:p>
          <a:p>
            <a:pPr lvl="2" indent="356615" algn="l" defTabSz="455675">
              <a:defRPr sz="2496"/>
            </a:pPr>
            <a:r>
              <a:t>加密速度较慢，但能提供更好的身份认证技术，用来加密对称加密的密钥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单向SSL"/>
          <p:cNvSpPr txBox="1"/>
          <p:nvPr>
            <p:ph type="ctrTitle"/>
          </p:nvPr>
        </p:nvSpPr>
        <p:spPr>
          <a:xfrm>
            <a:off x="368300" y="7620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20"/>
            </a:lvl1pPr>
          </a:lstStyle>
          <a:p>
            <a:pPr/>
            <a:r>
              <a:t>单向SSL</a:t>
            </a:r>
          </a:p>
        </p:txBody>
      </p:sp>
      <p:sp>
        <p:nvSpPr>
          <p:cNvPr id="152" name="服务器端下发证书，客户端接受证书。证书带有公钥信息，用于验证服务器端、对数据加密/解密，起到OSI五类服务的认证（鉴别）服务和保密性服务。…"/>
          <p:cNvSpPr txBox="1"/>
          <p:nvPr>
            <p:ph type="subTitle" sz="half" idx="1"/>
          </p:nvPr>
        </p:nvSpPr>
        <p:spPr>
          <a:xfrm>
            <a:off x="368300" y="2355876"/>
            <a:ext cx="10464800" cy="2958010"/>
          </a:xfrm>
          <a:prstGeom prst="rect">
            <a:avLst/>
          </a:prstGeom>
        </p:spPr>
        <p:txBody>
          <a:bodyPr/>
          <a:lstStyle/>
          <a:p>
            <a:pPr algn="l" defTabSz="490727">
              <a:defRPr sz="2688"/>
            </a:pPr>
            <a:r>
              <a:t>        服务器端下发证书，客户端接受证书。证书带有公钥信息，用于验证服务器端、对数据加密/解密，起到OSI五类服务的认证（鉴别）服务和保密性服务。</a:t>
            </a:r>
          </a:p>
          <a:p>
            <a:pPr algn="l" defTabSz="490727">
              <a:defRPr sz="3191"/>
            </a:pPr>
            <a:r>
              <a:t>特点：</a:t>
            </a:r>
          </a:p>
          <a:p>
            <a:pPr algn="l" defTabSz="490727">
              <a:defRPr sz="3191"/>
            </a:pPr>
            <a:r>
              <a:t>只需要验证SSL服务器身份，不需要验证SSL客户端身份。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