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1270000" y="4203698"/>
            <a:ext cx="10464800" cy="8128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加解密算法与安全通信"/>
          <p:cNvSpPr txBox="1"/>
          <p:nvPr>
            <p:ph type="ctrTitle"/>
          </p:nvPr>
        </p:nvSpPr>
        <p:spPr>
          <a:xfrm>
            <a:off x="1270000" y="406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认识HTTPS</a:t>
            </a:r>
          </a:p>
        </p:txBody>
      </p:sp>
      <p:sp>
        <p:nvSpPr>
          <p:cNvPr id="120" name="Base64编码与单向加密算法…"/>
          <p:cNvSpPr txBox="1"/>
          <p:nvPr>
            <p:ph type="subTitle" sz="quarter" idx="1"/>
          </p:nvPr>
        </p:nvSpPr>
        <p:spPr>
          <a:xfrm>
            <a:off x="2624137" y="4488854"/>
            <a:ext cx="7756526" cy="235992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t>傅永德</a:t>
            </a:r>
          </a:p>
          <a:p>
            <a:pPr algn="r"/>
            <a:r>
              <a:t>2017-07-10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数字证书</a:t>
            </a:r>
          </a:p>
        </p:txBody>
      </p:sp>
      <p:sp>
        <p:nvSpPr>
          <p:cNvPr id="159" name="Base64是8Bit字节代码的编码方式之一，严格意义上并不算是一种加密算法。"/>
          <p:cNvSpPr txBox="1"/>
          <p:nvPr>
            <p:ph type="subTitle" sz="quarter" idx="1"/>
          </p:nvPr>
        </p:nvSpPr>
        <p:spPr>
          <a:xfrm>
            <a:off x="1270000" y="2189013"/>
            <a:ext cx="10464800" cy="1848496"/>
          </a:xfrm>
          <a:prstGeom prst="rect">
            <a:avLst/>
          </a:prstGeom>
        </p:spPr>
        <p:txBody>
          <a:bodyPr/>
          <a:lstStyle/>
          <a:p>
            <a:pPr lvl="2" algn="l" defTabSz="314415">
              <a:defRPr sz="1932"/>
            </a:pPr>
            <a:r>
              <a:t>        数字证书是一种权威性的电子文档，可以由权威公正的第三方机构，即CA（例如CFCA）中心签发的证书，也可以由企业级CA系统进行签发。用来标记用户身份，相当于用户在网络上的身份证。</a:t>
            </a:r>
          </a:p>
          <a:p>
            <a:pPr marL="236600" indent="-236600" algn="l" defTabSz="630936">
              <a:spcBef>
                <a:spcPts val="500"/>
              </a:spcBef>
              <a:buFont typeface="Arial"/>
              <a:defRPr sz="1932"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常见的数字证书</a:t>
            </a:r>
          </a:p>
        </p:txBody>
      </p:sp>
      <p:sp>
        <p:nvSpPr>
          <p:cNvPr id="162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5781775"/>
          </a:xfrm>
          <a:prstGeom prst="rect">
            <a:avLst/>
          </a:prstGeom>
        </p:spPr>
        <p:txBody>
          <a:bodyPr/>
          <a:lstStyle/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X.509</a:t>
            </a:r>
          </a:p>
          <a:p>
            <a:pPr marL="274320" indent="-274320" algn="l" defTabSz="731520">
              <a:spcBef>
                <a:spcPts val="600"/>
              </a:spcBef>
              <a:buFont typeface="Arial"/>
              <a:defRPr sz="256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1600"/>
              <a:t>通用的数字证书格式，规范了数字证书的标准</a:t>
            </a:r>
            <a:endParaRPr sz="1600"/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编码（也用于扩展名）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b="1" sz="1600"/>
              <a:t>.pem</a:t>
            </a:r>
            <a:r>
              <a:rPr sz="1600"/>
              <a:t> ASCII(Base64)</a:t>
            </a:r>
            <a:r>
              <a:rPr sz="1600"/>
              <a:t>编码</a:t>
            </a:r>
            <a:r>
              <a:rPr sz="1600"/>
              <a:t>,</a:t>
            </a:r>
            <a:r>
              <a:rPr sz="1600"/>
              <a:t>可用来存储 私钥、公钥和证书签名请求文件</a:t>
            </a:r>
            <a:r>
              <a:rPr sz="1600"/>
              <a:t>(csr)</a:t>
            </a:r>
            <a:r>
              <a:rPr sz="1600"/>
              <a:t>等，</a:t>
            </a:r>
            <a:r>
              <a:rPr sz="1600"/>
              <a:t>openssl</a:t>
            </a:r>
            <a:r>
              <a:rPr sz="1600"/>
              <a:t>默认的证书文件格式</a:t>
            </a:r>
            <a:endParaRPr sz="1600"/>
          </a:p>
          <a:p>
            <a:pPr marL="274320" indent="-274320" algn="l" defTabSz="731520">
              <a:spcBef>
                <a:spcPts val="300"/>
              </a:spcBef>
              <a:buFont typeface="Arial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b="1"/>
              <a:t>.der </a:t>
            </a:r>
            <a:r>
              <a:t>二进制</a:t>
            </a:r>
            <a:r>
              <a:t>DER</a:t>
            </a:r>
            <a:r>
              <a:t>编码，可用来存储私钥、公钥和</a:t>
            </a:r>
            <a:r>
              <a:t>csr</a:t>
            </a:r>
            <a:r>
              <a:t>文件，大多数浏览器默认的证书文件格式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.crt、.cer</a:t>
            </a:r>
          </a:p>
          <a:p>
            <a:pPr marL="274320" indent="-274320" algn="l" defTabSz="731520">
              <a:spcBef>
                <a:spcPts val="600"/>
              </a:spcBef>
              <a:buFont typeface="Arial"/>
              <a:defRPr sz="256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</a:t>
            </a:r>
            <a:r>
              <a:rPr sz="1600"/>
              <a:t>证书文件，可以是.pem或.der编码，编码相同时两者可相互转化</a:t>
            </a:r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.pfx 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sz="1600"/>
              <a:t>用于存放个人证书</a:t>
            </a:r>
            <a:r>
              <a:rPr sz="1600"/>
              <a:t>/</a:t>
            </a:r>
            <a:r>
              <a:rPr sz="1600"/>
              <a:t>私钥，他通常包含保护密码，</a:t>
            </a:r>
            <a:r>
              <a:rPr sz="1600"/>
              <a:t>2</a:t>
            </a:r>
            <a:r>
              <a:rPr sz="1600"/>
              <a:t>进制方式。对私钥二次加密，如果没有密码，拿到</a:t>
            </a:r>
            <a:r>
              <a:rPr sz="1600"/>
              <a:t>pfx</a:t>
            </a:r>
            <a:r>
              <a:rPr sz="1600"/>
              <a:t>文件也没用。</a:t>
            </a:r>
            <a:endParaRPr sz="1600"/>
          </a:p>
          <a:p>
            <a:pPr marL="224589" indent="-224589" algn="l" defTabSz="731520">
              <a:spcBef>
                <a:spcPts val="500"/>
              </a:spcBef>
              <a:buSzPct val="100000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.jks（Java Key Store）</a:t>
            </a:r>
            <a:endParaRPr sz="1600"/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1600"/>
              <a:t>     用于存储公私玥，可直接用</a:t>
            </a:r>
            <a:r>
              <a:rPr sz="1600"/>
              <a:t>Java</a:t>
            </a:r>
            <a:r>
              <a:rPr sz="1600"/>
              <a:t>代码解析出公私玥，可直接导入</a:t>
            </a:r>
            <a:r>
              <a:rPr sz="1600"/>
              <a:t>tomcat</a:t>
            </a:r>
            <a:r>
              <a:rPr sz="1600"/>
              <a:t>等容器。也可.keystore作为后缀</a:t>
            </a:r>
            <a:endParaRPr sz="1600"/>
          </a:p>
          <a:p>
            <a:pPr marL="274320" indent="-274320" algn="l" defTabSz="731520">
              <a:spcBef>
                <a:spcPts val="500"/>
              </a:spcBef>
              <a:buSzPct val="100000"/>
              <a:buFont typeface="Arial"/>
              <a:buChar char="•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.csr(Certificate Signing Request)</a:t>
            </a:r>
          </a:p>
          <a:p>
            <a:pPr marL="274320" indent="-274320" algn="l" defTabSz="731520">
              <a:spcBef>
                <a:spcPts val="500"/>
              </a:spcBef>
              <a:buFont typeface="Arial"/>
              <a:defRPr sz="224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rPr sz="1600"/>
              <a:t>向</a:t>
            </a:r>
            <a:r>
              <a:rPr sz="1600"/>
              <a:t>CA</a:t>
            </a:r>
            <a:r>
              <a:rPr sz="1600"/>
              <a:t>申请证书前需提交的文件，主要包括公钥、签名等信息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SL协议加密方式"/>
          <p:cNvSpPr txBox="1"/>
          <p:nvPr>
            <p:ph type="ctrTitle"/>
          </p:nvPr>
        </p:nvSpPr>
        <p:spPr>
          <a:xfrm>
            <a:off x="571500" y="7620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SSL协议加密方式</a:t>
            </a:r>
          </a:p>
        </p:txBody>
      </p:sp>
      <p:sp>
        <p:nvSpPr>
          <p:cNvPr id="165" name="SSL协议即用到了对称加密也用到了非对称加密(公钥加密)，在建立传输链路时，SSL首先对对称加密的密钥使用公钥进行非对称加密，链路建立好之后，SSL对传输内容使用对称加密。…"/>
          <p:cNvSpPr txBox="1"/>
          <p:nvPr>
            <p:ph type="subTitle" sz="half" idx="1"/>
          </p:nvPr>
        </p:nvSpPr>
        <p:spPr>
          <a:xfrm>
            <a:off x="279400" y="2673548"/>
            <a:ext cx="10464800" cy="4406504"/>
          </a:xfrm>
          <a:prstGeom prst="rect">
            <a:avLst/>
          </a:prstGeom>
        </p:spPr>
        <p:txBody>
          <a:bodyPr/>
          <a:lstStyle/>
          <a:p>
            <a:pPr algn="l" defTabSz="455674">
              <a:defRPr sz="2400"/>
            </a:pPr>
            <a:r>
              <a:t>        SSL协议即用到了对称加密也用到了非对称加密(公钥加密)，在建立传输链路时，SSL首先对对称加密的密钥使用公钥进行非对称加密，链路建立好之后，SSL对传输内容使用对称加密。</a:t>
            </a:r>
          </a:p>
          <a:p>
            <a:pPr algn="l" defTabSz="455674">
              <a:defRPr sz="2400"/>
            </a:pPr>
          </a:p>
          <a:p>
            <a:pPr lvl="2" indent="356615" algn="l" defTabSz="455674">
              <a:defRPr sz="2400"/>
            </a:pPr>
            <a:r>
              <a:t>1、对称加密 </a:t>
            </a:r>
          </a:p>
          <a:p>
            <a:pPr lvl="2" indent="356615" algn="l" defTabSz="455674">
              <a:defRPr sz="2400"/>
            </a:pPr>
            <a:r>
              <a:t>速度高，可加密内容较大，用来加密会话过程中的消息</a:t>
            </a:r>
          </a:p>
          <a:p>
            <a:pPr algn="l" defTabSz="455674">
              <a:defRPr sz="2400"/>
            </a:pPr>
          </a:p>
          <a:p>
            <a:pPr lvl="2" indent="356615" algn="l" defTabSz="455674">
              <a:defRPr sz="2400"/>
            </a:pPr>
            <a:r>
              <a:t>2、公钥加密 </a:t>
            </a:r>
          </a:p>
          <a:p>
            <a:pPr lvl="2" indent="356615" algn="l" defTabSz="455674">
              <a:defRPr sz="2400"/>
            </a:pPr>
            <a:r>
              <a:t>加密速度较慢，但能提供更好的身份认证技术，用来加密对称加密的密钥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单向SSL"/>
          <p:cNvSpPr txBox="1"/>
          <p:nvPr>
            <p:ph type="ctrTitle"/>
          </p:nvPr>
        </p:nvSpPr>
        <p:spPr>
          <a:xfrm>
            <a:off x="368300" y="7620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单向SSL</a:t>
            </a:r>
          </a:p>
        </p:txBody>
      </p:sp>
      <p:sp>
        <p:nvSpPr>
          <p:cNvPr id="168" name="服务器端下发证书，客户端接受证书。证书带有公钥信息，用于验证服务器端、对数据加密/解密，起到OSI五类服务的认证（鉴别）服务和保密性服务。…"/>
          <p:cNvSpPr txBox="1"/>
          <p:nvPr>
            <p:ph type="subTitle" sz="half" idx="1"/>
          </p:nvPr>
        </p:nvSpPr>
        <p:spPr>
          <a:xfrm>
            <a:off x="368300" y="2355875"/>
            <a:ext cx="10464800" cy="2958011"/>
          </a:xfrm>
          <a:prstGeom prst="rect">
            <a:avLst/>
          </a:prstGeom>
        </p:spPr>
        <p:txBody>
          <a:bodyPr/>
          <a:lstStyle/>
          <a:p>
            <a:pPr algn="l" defTabSz="490727">
              <a:defRPr sz="2600"/>
            </a:pPr>
            <a:r>
              <a:t>        服务器端下发证书，客户端接受证书。证书带有公钥信息，用于验证服务器端、对数据加密/解密，起到OSI五类服务的认证（鉴别）服务和保密性服务。</a:t>
            </a:r>
          </a:p>
          <a:p>
            <a:pPr algn="l" defTabSz="490727">
              <a:defRPr sz="3100"/>
            </a:pPr>
            <a:r>
              <a:t>特点：</a:t>
            </a:r>
          </a:p>
          <a:p>
            <a:pPr algn="l" defTabSz="490727">
              <a:defRPr sz="3100"/>
            </a:pPr>
            <a:r>
              <a:t>只需要验证SSL服务器身份，不需要验证SSL客户端身份。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单向SSL"/>
          <p:cNvSpPr txBox="1"/>
          <p:nvPr>
            <p:ph type="ctrTitle"/>
          </p:nvPr>
        </p:nvSpPr>
        <p:spPr>
          <a:xfrm>
            <a:off x="368300" y="5461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单向SSL</a:t>
            </a:r>
          </a:p>
        </p:txBody>
      </p:sp>
      <p:pic>
        <p:nvPicPr>
          <p:cNvPr id="171" name="单向ssl.jpg" descr="单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6632" y="2082976"/>
            <a:ext cx="7208135" cy="7035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双向SSL"/>
          <p:cNvSpPr txBox="1"/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双向SSL</a:t>
            </a:r>
          </a:p>
        </p:txBody>
      </p:sp>
      <p:sp>
        <p:nvSpPr>
          <p:cNvPr id="174" name="在ssl单向认证的基础上，如果客户端也有这样一个证书，服务器端也就能够验证客户端，这就是双向认证了。"/>
          <p:cNvSpPr txBox="1"/>
          <p:nvPr>
            <p:ph type="subTitle" sz="quarter" idx="1"/>
          </p:nvPr>
        </p:nvSpPr>
        <p:spPr>
          <a:xfrm>
            <a:off x="609600" y="2863875"/>
            <a:ext cx="10464800" cy="206236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在ssl单向认证的基础上，如果客户端也有这样一个证书，服务器端也就能够验证客户端，这就是双向认证了。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5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双向SSL"/>
          <p:cNvSpPr txBox="1"/>
          <p:nvPr>
            <p:ph type="ctrTitle"/>
          </p:nvPr>
        </p:nvSpPr>
        <p:spPr>
          <a:xfrm>
            <a:off x="457200" y="939800"/>
            <a:ext cx="10464800" cy="1225005"/>
          </a:xfrm>
          <a:prstGeom prst="rect">
            <a:avLst/>
          </a:prstGeom>
        </p:spPr>
        <p:txBody>
          <a:bodyPr/>
          <a:lstStyle>
            <a:lvl1pPr algn="l" defTabSz="461518">
              <a:defRPr sz="6300"/>
            </a:lvl1pPr>
          </a:lstStyle>
          <a:p>
            <a:pPr/>
            <a:r>
              <a:t>双向SSL</a:t>
            </a:r>
          </a:p>
        </p:txBody>
      </p:sp>
      <p:pic>
        <p:nvPicPr>
          <p:cNvPr id="177" name="双向ssl.jpg" descr="双向ss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575" y="2232025"/>
            <a:ext cx="7008650" cy="7140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谢谢！"/>
          <p:cNvSpPr txBox="1"/>
          <p:nvPr/>
        </p:nvSpPr>
        <p:spPr>
          <a:xfrm>
            <a:off x="4368799" y="4787898"/>
            <a:ext cx="2552701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谢谢！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294749B8-5739-4AA8-84C0-2B944B0DF849.png" descr="294749B8-5739-4AA8-84C0-2B944B0DF8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123" y="3011654"/>
            <a:ext cx="8266554" cy="525659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当看到下图的页面时，你会怎么做？关闭or继续浏览？"/>
          <p:cNvSpPr txBox="1"/>
          <p:nvPr>
            <p:ph type="body" sz="quarter" idx="4294967295"/>
          </p:nvPr>
        </p:nvSpPr>
        <p:spPr>
          <a:xfrm>
            <a:off x="1270000" y="1538733"/>
            <a:ext cx="10464800" cy="733675"/>
          </a:xfrm>
          <a:prstGeom prst="rect">
            <a:avLst/>
          </a:prstGeom>
        </p:spPr>
        <p:txBody>
          <a:bodyPr/>
          <a:lstStyle>
            <a:lvl1pPr marL="0" indent="0" algn="just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当看到下图的页面时，你会怎么做？关闭or继续浏览？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目录"/>
          <p:cNvSpPr txBox="1"/>
          <p:nvPr>
            <p:ph type="ctrTitle"/>
          </p:nvPr>
        </p:nvSpPr>
        <p:spPr>
          <a:xfrm>
            <a:off x="1270000" y="4191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6" name="通信安全…"/>
          <p:cNvSpPr txBox="1"/>
          <p:nvPr>
            <p:ph type="subTitle" sz="quarter" idx="1"/>
          </p:nvPr>
        </p:nvSpPr>
        <p:spPr>
          <a:xfrm>
            <a:off x="4248844" y="4432300"/>
            <a:ext cx="4507112" cy="3653334"/>
          </a:xfrm>
          <a:prstGeom prst="rect">
            <a:avLst/>
          </a:prstGeom>
        </p:spPr>
        <p:txBody>
          <a:bodyPr/>
          <a:lstStyle/>
          <a:p>
            <a:pPr marL="320842" indent="-320842" algn="l">
              <a:buSzPct val="100000"/>
              <a:buChar char="•"/>
            </a:pPr>
            <a:r>
              <a:t>通信安全</a:t>
            </a:r>
          </a:p>
          <a:p>
            <a:pPr marL="320842" indent="-320842" algn="l">
              <a:buSzPct val="100000"/>
              <a:buChar char="•"/>
            </a:pPr>
            <a:r>
              <a:t>密码学</a:t>
            </a:r>
          </a:p>
          <a:p>
            <a:pPr marL="320842" indent="-320842" algn="l">
              <a:buSzPct val="100000"/>
              <a:buChar char="•"/>
            </a:pPr>
            <a:r>
              <a:t>HTTPS原理</a:t>
            </a:r>
          </a:p>
          <a:p>
            <a:pPr marL="320842" indent="-320842" algn="l">
              <a:buSzPct val="100000"/>
              <a:buChar char="•"/>
            </a:pPr>
            <a:r>
              <a:t>HTTPS实战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常见的通信安全攻击</a:t>
            </a:r>
          </a:p>
        </p:txBody>
      </p:sp>
      <p:sp>
        <p:nvSpPr>
          <p:cNvPr id="129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537557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窃取信息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春晖给蒙工打电话，我的银行卡密码是</a:t>
            </a:r>
            <a:r>
              <a:rPr sz="2000"/>
              <a:t>45678</a:t>
            </a:r>
            <a:r>
              <a:rPr sz="2000"/>
              <a:t>，然后罗少在旁边偷听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篡改信息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春晖发</a:t>
            </a:r>
            <a:r>
              <a:rPr sz="2000"/>
              <a:t>qq</a:t>
            </a:r>
            <a:r>
              <a:rPr sz="2000"/>
              <a:t>消息给蒙工，转</a:t>
            </a:r>
            <a:r>
              <a:rPr sz="2000"/>
              <a:t>100</a:t>
            </a:r>
            <a:r>
              <a:rPr sz="2000"/>
              <a:t>块钱到我的卡上，卡号是</a:t>
            </a:r>
            <a:r>
              <a:rPr sz="2000"/>
              <a:t>abc</a:t>
            </a:r>
            <a:endParaRPr sz="2000"/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t>然后罗少拦截了消息，把卡号改成自己的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t>结果蒙工傻傻的给罗少转账了一百块钱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冒名顶替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t>春晖打电话给蒙工，我的银行卡密码是</a:t>
            </a:r>
            <a:r>
              <a:t>45678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t>其实，对方收听电话的是罗少</a:t>
            </a:r>
          </a:p>
        </p:txBody>
      </p:sp>
      <p:sp>
        <p:nvSpPr>
          <p:cNvPr id="130" name="-保密性"/>
          <p:cNvSpPr txBox="1"/>
          <p:nvPr/>
        </p:nvSpPr>
        <p:spPr>
          <a:xfrm>
            <a:off x="4673500" y="2044699"/>
            <a:ext cx="236810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-保密性</a:t>
            </a:r>
          </a:p>
        </p:txBody>
      </p:sp>
      <p:sp>
        <p:nvSpPr>
          <p:cNvPr id="131" name="-完整性"/>
          <p:cNvSpPr txBox="1"/>
          <p:nvPr/>
        </p:nvSpPr>
        <p:spPr>
          <a:xfrm>
            <a:off x="4673500" y="3352799"/>
            <a:ext cx="236810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-完整性</a:t>
            </a:r>
          </a:p>
        </p:txBody>
      </p:sp>
      <p:sp>
        <p:nvSpPr>
          <p:cNvPr id="132" name="-端认证"/>
          <p:cNvSpPr txBox="1"/>
          <p:nvPr/>
        </p:nvSpPr>
        <p:spPr>
          <a:xfrm>
            <a:off x="4765898" y="5359399"/>
            <a:ext cx="218330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-端认证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通信安全三要素</a:t>
            </a:r>
          </a:p>
        </p:txBody>
      </p:sp>
      <p:sp>
        <p:nvSpPr>
          <p:cNvPr id="135" name="Base64是8Bit字节代码的编码方式之一，严格意义上并不算是一种加密算法。"/>
          <p:cNvSpPr txBox="1"/>
          <p:nvPr>
            <p:ph type="subTitle" sz="half" idx="1"/>
          </p:nvPr>
        </p:nvSpPr>
        <p:spPr>
          <a:xfrm>
            <a:off x="1270000" y="2189013"/>
            <a:ext cx="10464800" cy="409793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保密性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春晖给蒙工打电话，用英语（罗少听不懂）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完整性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</a:t>
            </a:r>
            <a:r>
              <a:rPr sz="2000"/>
              <a:t>春晖把转账内容用信封装起来，然后加上印戳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可用性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  <a:r>
              <a:t>春晖先问个只有他和蒙工才知道答案的问题确认蒙工身份，比如，昨天晚上我们一起干了啥？</a:t>
            </a:r>
          </a:p>
        </p:txBody>
      </p:sp>
      <p:sp>
        <p:nvSpPr>
          <p:cNvPr id="136" name="-加密算法"/>
          <p:cNvSpPr txBox="1"/>
          <p:nvPr/>
        </p:nvSpPr>
        <p:spPr>
          <a:xfrm>
            <a:off x="4383697" y="2031999"/>
            <a:ext cx="22054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-加密算法</a:t>
            </a:r>
          </a:p>
        </p:txBody>
      </p:sp>
      <p:sp>
        <p:nvSpPr>
          <p:cNvPr id="137" name="-信息校验码"/>
          <p:cNvSpPr txBox="1"/>
          <p:nvPr/>
        </p:nvSpPr>
        <p:spPr>
          <a:xfrm>
            <a:off x="4231297" y="3260724"/>
            <a:ext cx="300228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-信息校验码</a:t>
            </a:r>
          </a:p>
        </p:txBody>
      </p:sp>
      <p:sp>
        <p:nvSpPr>
          <p:cNvPr id="138" name="-SSL证书"/>
          <p:cNvSpPr txBox="1"/>
          <p:nvPr/>
        </p:nvSpPr>
        <p:spPr>
          <a:xfrm>
            <a:off x="4437265" y="4489449"/>
            <a:ext cx="2098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-SSL证书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密码学</a:t>
            </a:r>
          </a:p>
        </p:txBody>
      </p:sp>
      <p:sp>
        <p:nvSpPr>
          <p:cNvPr id="141" name="Base64是8Bit字节代码的编码方式之一，严格意义上并不算是一种加密算法。"/>
          <p:cNvSpPr txBox="1"/>
          <p:nvPr>
            <p:ph type="subTitle" sz="half" idx="1"/>
          </p:nvPr>
        </p:nvSpPr>
        <p:spPr>
          <a:xfrm>
            <a:off x="1270000" y="2189013"/>
            <a:ext cx="10464800" cy="4097934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加密</a:t>
            </a:r>
            <a:r>
              <a:t>算法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信息</a:t>
            </a:r>
            <a:r>
              <a:t>校验码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SSL</a:t>
            </a:r>
            <a:r>
              <a:t>数字证书</a:t>
            </a:r>
          </a:p>
          <a:p>
            <a:pPr marL="342900" indent="-342900" algn="l" defTabSz="914400">
              <a:spcBef>
                <a:spcPts val="400"/>
              </a:spcBef>
              <a:buFont typeface="Arial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加密算法的分类</a:t>
            </a:r>
          </a:p>
        </p:txBody>
      </p:sp>
      <p:sp>
        <p:nvSpPr>
          <p:cNvPr id="144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4995616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单向</a:t>
            </a:r>
            <a:r>
              <a:t>散列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单向加密又称为不可逆加密算法,明文由系统加密处理成密文，密文无法解密。</a:t>
            </a:r>
            <a:r>
              <a:rPr sz="2000"/>
              <a:t>如：MD5、SHA</a:t>
            </a:r>
            <a:endParaRPr sz="2000"/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对称</a:t>
            </a:r>
            <a:r>
              <a:t>加密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采用单钥密码系统的加密方法，同一个密钥可以同时用作信息的加密和解密。如：DES、AES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非对称</a:t>
            </a:r>
            <a:r>
              <a:t>加密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</a:t>
            </a:r>
            <a:r>
              <a:rPr sz="1800"/>
              <a:t>与对称加密不同，非对称加密需要两个密钥（公钥/私钥），公钥加密，私钥解密。如：RSA、SM2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优缺点</a:t>
            </a:r>
          </a:p>
        </p:txBody>
      </p:sp>
      <p:sp>
        <p:nvSpPr>
          <p:cNvPr id="147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5869931"/>
          </a:xfrm>
          <a:prstGeom prst="rect">
            <a:avLst/>
          </a:prstGeom>
        </p:spPr>
        <p:txBody>
          <a:bodyPr/>
          <a:lstStyle/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单向</a:t>
            </a:r>
            <a:r>
              <a:t>散列</a:t>
            </a: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endParaRPr sz="1420"/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对称</a:t>
            </a:r>
            <a:r>
              <a:t>加密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243459" indent="-243459" algn="l" defTabSz="649223">
              <a:spcBef>
                <a:spcPts val="400"/>
              </a:spcBef>
              <a:buSzPct val="100000"/>
              <a:buFont typeface="Arial"/>
              <a:buChar char="•"/>
              <a:defRPr sz="1987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非对称</a:t>
            </a:r>
            <a:r>
              <a:t>加密</a:t>
            </a:r>
          </a:p>
          <a:p>
            <a:pPr marL="243459" indent="-243459" algn="l" defTabSz="649223">
              <a:spcBef>
                <a:spcPts val="500"/>
              </a:spcBef>
              <a:buFont typeface="Arial"/>
              <a:defRPr sz="227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</a:t>
            </a:r>
          </a:p>
        </p:txBody>
      </p:sp>
      <p:sp>
        <p:nvSpPr>
          <p:cNvPr id="148" name="对同一消息反复执行加密得到相同的密文。…"/>
          <p:cNvSpPr txBox="1"/>
          <p:nvPr/>
        </p:nvSpPr>
        <p:spPr>
          <a:xfrm>
            <a:off x="1695758" y="2635249"/>
            <a:ext cx="567628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914400">
              <a:spcBef>
                <a:spcPts val="700"/>
              </a:spcBef>
              <a:buSzPct val="100000"/>
              <a:buAutoNum type="arabicPeriod" startAt="1"/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对同一消息反复执行加密得到相同的密文。</a:t>
            </a:r>
          </a:p>
          <a:p>
            <a:pPr marL="240631" indent="-240631" algn="l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加密算法生成的密文不可预见，根明文没任何关系。</a:t>
            </a:r>
          </a:p>
          <a:p>
            <a:pPr marL="240631" indent="-240631" algn="l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明文的任何微小的变化都会对密文产生很大影响。</a:t>
            </a:r>
          </a:p>
          <a:p>
            <a:pPr marL="240631" indent="-240631" algn="l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不可逆，即不能通过密文获取明文。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容易被彩虹表破解</a:t>
            </a:r>
          </a:p>
        </p:txBody>
      </p:sp>
      <p:sp>
        <p:nvSpPr>
          <p:cNvPr id="149" name="算法公开…"/>
          <p:cNvSpPr txBox="1"/>
          <p:nvPr/>
        </p:nvSpPr>
        <p:spPr>
          <a:xfrm>
            <a:off x="1727200" y="5130799"/>
            <a:ext cx="476188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61518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算法公开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计算量小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加密速度快</a:t>
            </a:r>
          </a:p>
          <a:p>
            <a:pPr algn="l" defTabSz="461518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一方的秘钥遭泄露，整个通信都会遭到破解</a:t>
            </a:r>
          </a:p>
          <a:p>
            <a:pPr marL="240631" indent="-240631" algn="l" defTabSz="461518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无法广泛部署</a:t>
            </a:r>
          </a:p>
        </p:txBody>
      </p:sp>
      <p:sp>
        <p:nvSpPr>
          <p:cNvPr id="150" name="相比对称加密，安全性更高…"/>
          <p:cNvSpPr txBox="1"/>
          <p:nvPr/>
        </p:nvSpPr>
        <p:spPr>
          <a:xfrm>
            <a:off x="1651802" y="7626349"/>
            <a:ext cx="652713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 defTabSz="408940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相比对称加密，安全性更高</a:t>
            </a:r>
          </a:p>
          <a:p>
            <a:pPr marL="240631" indent="-240631" algn="l" defTabSz="408940">
              <a:buSzPct val="100000"/>
              <a:buAutoNum type="arabicPeriod" startAt="1"/>
              <a:defRPr sz="1800">
                <a:solidFill>
                  <a:srgbClr val="FFFFFF"/>
                </a:solidFill>
              </a:defRPr>
            </a:pPr>
            <a:r>
              <a:t>通信过程不需要同步密钥</a:t>
            </a:r>
          </a:p>
          <a:p>
            <a:pPr algn="l" defTabSz="408940">
              <a:defRPr sz="1800">
                <a:solidFill>
                  <a:srgbClr val="FFFFFF"/>
                </a:solidFill>
              </a:defRPr>
            </a:pPr>
            <a:r>
              <a:t>缺点：</a:t>
            </a:r>
          </a:p>
          <a:p>
            <a:pPr marL="240631" indent="-240631" algn="l" defTabSz="408940">
              <a:buSzPct val="100000"/>
              <a:buAutoNum type="arabicPeriod" startAt="3"/>
              <a:defRPr sz="1800">
                <a:solidFill>
                  <a:srgbClr val="FFFFFF"/>
                </a:solidFill>
              </a:defRPr>
            </a:pPr>
            <a:r>
              <a:t>加解密过程花费时间长，速度慢，不适用于大量数据的加解密</a:t>
            </a:r>
          </a:p>
        </p:txBody>
      </p:sp>
      <p:sp>
        <p:nvSpPr>
          <p:cNvPr id="151" name="-多用于产生消息摘要"/>
          <p:cNvSpPr txBox="1"/>
          <p:nvPr/>
        </p:nvSpPr>
        <p:spPr>
          <a:xfrm>
            <a:off x="3532797" y="1854199"/>
            <a:ext cx="46184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-多用于产生消息摘要</a:t>
            </a:r>
          </a:p>
        </p:txBody>
      </p:sp>
      <p:sp>
        <p:nvSpPr>
          <p:cNvPr id="152" name="-多用于对通讯内容加密"/>
          <p:cNvSpPr txBox="1"/>
          <p:nvPr/>
        </p:nvSpPr>
        <p:spPr>
          <a:xfrm>
            <a:off x="3418497" y="4622799"/>
            <a:ext cx="510100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-多用于对通讯内容加密</a:t>
            </a:r>
          </a:p>
        </p:txBody>
      </p:sp>
      <p:sp>
        <p:nvSpPr>
          <p:cNvPr id="153" name="-多用于建立SSL信道"/>
          <p:cNvSpPr txBox="1"/>
          <p:nvPr/>
        </p:nvSpPr>
        <p:spPr>
          <a:xfrm>
            <a:off x="3586365" y="6997699"/>
            <a:ext cx="451127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-多用于建立SSL信道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ase64"/>
          <p:cNvSpPr txBox="1"/>
          <p:nvPr>
            <p:ph type="ctrTitle"/>
          </p:nvPr>
        </p:nvSpPr>
        <p:spPr>
          <a:xfrm>
            <a:off x="1270000" y="520700"/>
            <a:ext cx="10464800" cy="870298"/>
          </a:xfrm>
          <a:prstGeom prst="rect">
            <a:avLst/>
          </a:prstGeom>
        </p:spPr>
        <p:txBody>
          <a:bodyPr/>
          <a:lstStyle>
            <a:lvl1pPr algn="l" defTabSz="318973">
              <a:defRPr sz="4320"/>
            </a:lvl1pPr>
          </a:lstStyle>
          <a:p>
            <a:pPr/>
            <a:r>
              <a:t>信息校验码</a:t>
            </a:r>
          </a:p>
        </p:txBody>
      </p:sp>
      <p:sp>
        <p:nvSpPr>
          <p:cNvPr id="156" name="Base64是8Bit字节代码的编码方式之一，严格意义上并不算是一种加密算法。"/>
          <p:cNvSpPr txBox="1"/>
          <p:nvPr>
            <p:ph type="subTitle" idx="1"/>
          </p:nvPr>
        </p:nvSpPr>
        <p:spPr>
          <a:xfrm>
            <a:off x="1270000" y="2189013"/>
            <a:ext cx="10464800" cy="4995616"/>
          </a:xfrm>
          <a:prstGeom prst="rect">
            <a:avLst/>
          </a:prstGeom>
        </p:spPr>
        <p:txBody>
          <a:bodyPr/>
          <a:lstStyle/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明文+</a:t>
            </a:r>
            <a:r>
              <a:t>私钥</a:t>
            </a:r>
            <a:r>
              <a:t>生成消息摘要，得到信息校验码</a:t>
            </a:r>
          </a:p>
          <a:p>
            <a:pPr marL="342900" indent="-342900" algn="l" defTabSz="914400">
              <a:spcBef>
                <a:spcPts val="600"/>
              </a:spcBef>
              <a:buSzPct val="100000"/>
              <a:buFont typeface="Arial"/>
              <a:buChar char="•"/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验证消息的完整性</a:t>
            </a: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marL="342900" indent="-342900" algn="l" defTabSz="914400">
              <a:spcBef>
                <a:spcPts val="700"/>
              </a:spcBef>
              <a:buFont typeface="Arial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常见的算法：MAC、HMAC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