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1" r:id="rId2"/>
    <p:sldId id="306" r:id="rId3"/>
    <p:sldId id="364" r:id="rId4"/>
    <p:sldId id="258" r:id="rId5"/>
    <p:sldId id="259" r:id="rId6"/>
    <p:sldId id="311" r:id="rId7"/>
    <p:sldId id="313" r:id="rId8"/>
    <p:sldId id="314" r:id="rId9"/>
    <p:sldId id="315" r:id="rId10"/>
    <p:sldId id="316" r:id="rId11"/>
    <p:sldId id="317" r:id="rId12"/>
    <p:sldId id="319" r:id="rId13"/>
    <p:sldId id="320" r:id="rId14"/>
    <p:sldId id="321" r:id="rId15"/>
    <p:sldId id="322" r:id="rId16"/>
    <p:sldId id="323" r:id="rId17"/>
    <p:sldId id="359" r:id="rId18"/>
    <p:sldId id="326" r:id="rId19"/>
    <p:sldId id="365" r:id="rId20"/>
    <p:sldId id="327" r:id="rId21"/>
    <p:sldId id="328" r:id="rId22"/>
    <p:sldId id="329" r:id="rId23"/>
    <p:sldId id="330" r:id="rId24"/>
    <p:sldId id="331" r:id="rId25"/>
    <p:sldId id="332" r:id="rId26"/>
    <p:sldId id="339" r:id="rId27"/>
    <p:sldId id="333" r:id="rId28"/>
    <p:sldId id="340" r:id="rId29"/>
    <p:sldId id="341" r:id="rId30"/>
    <p:sldId id="334" r:id="rId31"/>
    <p:sldId id="335" r:id="rId32"/>
    <p:sldId id="360" r:id="rId33"/>
    <p:sldId id="337" r:id="rId34"/>
    <p:sldId id="338" r:id="rId35"/>
    <p:sldId id="342" r:id="rId36"/>
    <p:sldId id="343" r:id="rId37"/>
    <p:sldId id="345" r:id="rId38"/>
    <p:sldId id="350" r:id="rId39"/>
    <p:sldId id="348" r:id="rId40"/>
    <p:sldId id="349" r:id="rId41"/>
    <p:sldId id="351" r:id="rId42"/>
    <p:sldId id="352" r:id="rId43"/>
    <p:sldId id="361" r:id="rId44"/>
    <p:sldId id="354" r:id="rId45"/>
    <p:sldId id="355" r:id="rId46"/>
    <p:sldId id="357" r:id="rId47"/>
    <p:sldId id="362" r:id="rId48"/>
    <p:sldId id="358" r:id="rId49"/>
    <p:sldId id="363" r:id="rId50"/>
    <p:sldId id="307"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84787" autoAdjust="0"/>
  </p:normalViewPr>
  <p:slideViewPr>
    <p:cSldViewPr>
      <p:cViewPr>
        <p:scale>
          <a:sx n="64" d="100"/>
          <a:sy n="64" d="100"/>
        </p:scale>
        <p:origin x="-2994"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0239047-25F4-4753-A01C-075EB04EFD23}" type="datetimeFigureOut">
              <a:rPr lang="zh-CN" altLang="en-US"/>
              <a:pPr>
                <a:defRPr/>
              </a:pPr>
              <a:t>2014/10/15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634C18B-E3F4-4E39-A541-0201DFF0B4A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CC1DE7-06D9-48D1-9071-5660F3FD4E3E}" type="slidenum">
              <a:rPr lang="zh-CN" altLang="en-US" smtClean="0"/>
              <a:pPr/>
              <a:t>29</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a:t>
            </a:r>
            <a:r>
              <a:rPr lang="en-US" altLang="zh-CN" dirty="0" smtClean="0"/>
              <a:t>SSL</a:t>
            </a:r>
            <a:r>
              <a:rPr lang="zh-CN" altLang="en-US" dirty="0" smtClean="0"/>
              <a:t>服务器进行负载均衡；</a:t>
            </a:r>
            <a:endParaRPr lang="en-US" altLang="zh-CN" dirty="0" smtClean="0"/>
          </a:p>
          <a:p>
            <a:r>
              <a:rPr lang="zh-CN" altLang="en-US" dirty="0" smtClean="0"/>
              <a:t>无法针对</a:t>
            </a:r>
            <a:r>
              <a:rPr lang="en-US" altLang="zh-CN" dirty="0" smtClean="0"/>
              <a:t>http</a:t>
            </a:r>
            <a:r>
              <a:rPr lang="zh-CN" altLang="en-US" dirty="0" smtClean="0"/>
              <a:t>内容进行转发处理；无法添加类似客户端真实</a:t>
            </a:r>
            <a:r>
              <a:rPr lang="en-US" altLang="zh-CN" dirty="0" smtClean="0"/>
              <a:t>IP</a:t>
            </a:r>
            <a:r>
              <a:rPr lang="zh-CN" altLang="en-US" dirty="0" smtClean="0"/>
              <a:t>等信息</a:t>
            </a:r>
            <a:endParaRPr lang="zh-CN" altLang="en-US" dirty="0"/>
          </a:p>
        </p:txBody>
      </p:sp>
      <p:sp>
        <p:nvSpPr>
          <p:cNvPr id="4" name="灯片编号占位符 3"/>
          <p:cNvSpPr>
            <a:spLocks noGrp="1"/>
          </p:cNvSpPr>
          <p:nvPr>
            <p:ph type="sldNum" sz="quarter" idx="10"/>
          </p:nvPr>
        </p:nvSpPr>
        <p:spPr/>
        <p:txBody>
          <a:bodyPr/>
          <a:lstStyle/>
          <a:p>
            <a:pPr>
              <a:defRPr/>
            </a:pPr>
            <a:fld id="{0634C18B-E3F4-4E39-A541-0201DFF0B4A8}" type="slidenum">
              <a:rPr lang="zh-CN" altLang="en-US" smtClean="0"/>
              <a:pPr>
                <a:defRPr/>
              </a:pPr>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22E153B-C783-4950-ABD9-603DE4DDDCF0}" type="datetime1">
              <a:rPr lang="zh-CN" altLang="en-US"/>
              <a:pPr>
                <a:defRPr/>
              </a:pPr>
              <a:t>2014/10/15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C13A500-CDDA-42DE-AF40-B92028514DF2}"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F6FB22A-DBAB-4A0D-ACDA-D18E7D9A0149}" type="datetime1">
              <a:rPr lang="zh-CN" altLang="en-US"/>
              <a:pPr>
                <a:defRPr/>
              </a:pPr>
              <a:t>2014/10/15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EC2C0B5-9386-4F41-A8DE-B8E472160058}"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F57913C-F29C-40EA-BD4A-405667788726}" type="datetime1">
              <a:rPr lang="zh-CN" altLang="en-US"/>
              <a:pPr>
                <a:defRPr/>
              </a:pPr>
              <a:t>2014/10/15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0AF3E0B-020C-4106-9C7D-BFA6C675F519}"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BF34D94F-3ECE-4E30-AD88-CCB494DC2A3E}" type="datetime1">
              <a:rPr lang="zh-CN" altLang="en-US"/>
              <a:pPr>
                <a:defRPr/>
              </a:pPr>
              <a:t>2014/10/15</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208A5100-7747-4329-B5C3-839A2AB1B829}"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1E1F34-1B0B-4031-B2AF-0A712FD71517}" type="datetime1">
              <a:rPr lang="zh-CN" altLang="en-US"/>
              <a:pPr>
                <a:defRPr/>
              </a:pPr>
              <a:t>2014/10/15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D5C0AF0-4FCC-40B7-A701-58746E615FC8}"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9C97BE3-E633-48A3-ABF2-11EF85956F82}" type="datetime1">
              <a:rPr lang="zh-CN" altLang="en-US"/>
              <a:pPr>
                <a:defRPr/>
              </a:pPr>
              <a:t>2014/10/15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A7F28042-CE1D-4CFA-8106-59D565E3786B}"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3AEBBC4-CF4D-410C-B006-DD0CCDEFF903}" type="datetime1">
              <a:rPr lang="zh-CN" altLang="en-US"/>
              <a:pPr>
                <a:defRPr/>
              </a:pPr>
              <a:t>2014/10/15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AF2B38D-3E88-4705-A55A-D30886C5608D}"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0AB0737-13FD-41E0-9534-DD24EC180344}" type="datetime1">
              <a:rPr lang="zh-CN" altLang="en-US"/>
              <a:pPr>
                <a:defRPr/>
              </a:pPr>
              <a:t>2014/10/15</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E709C153-1F2D-4966-BAB6-4E6CB7302D92}"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9CB0021-D644-4BD5-81AB-35B5AA737235}" type="datetime1">
              <a:rPr lang="zh-CN" altLang="en-US"/>
              <a:pPr>
                <a:defRPr/>
              </a:pPr>
              <a:t>2014/10/15</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5E481B96-7390-40E8-B775-A122A22E21F8}"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E3374EB-0D45-498A-8B37-437B7B798677}" type="datetime1">
              <a:rPr lang="zh-CN" altLang="en-US"/>
              <a:pPr>
                <a:defRPr/>
              </a:pPr>
              <a:t>2014/10/15</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F9A08C98-618C-41B7-A326-A5579E124BFA}"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14A07C4-C516-4D87-8C32-1338BB8BB2AA}" type="datetime1">
              <a:rPr lang="zh-CN" altLang="en-US"/>
              <a:pPr>
                <a:defRPr/>
              </a:pPr>
              <a:t>2014/10/15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8B2F53AD-B26E-4968-8891-2C597ACF3A55}"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03D89FD6-87DA-4468-9FCD-AAC23F176149}" type="datetime1">
              <a:rPr lang="zh-CN" altLang="en-US"/>
              <a:pPr>
                <a:defRPr/>
              </a:pPr>
              <a:t>2014/10/15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0ADF1B93-AAFE-4A3B-8060-0D3CAF131956}" type="slidenum">
              <a:rPr lang="zh-CN" altLang="en-US"/>
              <a:pPr>
                <a:defRPr/>
              </a:pPr>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mn-ea"/>
              </a:defRPr>
            </a:lvl1pPr>
          </a:lstStyle>
          <a:p>
            <a:pPr>
              <a:defRPr/>
            </a:pPr>
            <a:fld id="{6FE12537-2807-4EC2-83EC-C435AA81ED88}" type="datetime1">
              <a:rPr lang="zh-CN" altLang="en-US"/>
              <a:pPr>
                <a:defRPr/>
              </a:pPr>
              <a:t>2014/10/15</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ea typeface="+mn-ea"/>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mn-ea"/>
              </a:defRPr>
            </a:lvl1pPr>
          </a:lstStyle>
          <a:p>
            <a:pPr>
              <a:defRPr/>
            </a:pPr>
            <a:fld id="{1A5CC084-650A-427D-BC99-9292B4C5FB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SSL&#25569;&#25163;.jpg" TargetMode="External"/><Relationship Id="rId5" Type="http://schemas.openxmlformats.org/officeDocument/2006/relationships/image" Target="../media/image2.jpe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2.jpe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2.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2.jpe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jpe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jpe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jpe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jpe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hyperlink" Target="https://www.sssis.com/" TargetMode="Externa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jpe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clrChange>
              <a:clrFrom>
                <a:srgbClr val="FFFFFF"/>
              </a:clrFrom>
              <a:clrTo>
                <a:srgbClr val="FFFFFF">
                  <a:alpha val="0"/>
                </a:srgbClr>
              </a:clrTo>
            </a:clrChange>
          </a:blip>
          <a:srcRect l="13576" t="9749" r="16475" b="15024"/>
          <a:stretch>
            <a:fillRect/>
          </a:stretch>
        </p:blipFill>
        <p:spPr bwMode="auto">
          <a:xfrm>
            <a:off x="0" y="-12700"/>
            <a:ext cx="9180513" cy="6870700"/>
          </a:xfrm>
          <a:prstGeom prst="rect">
            <a:avLst/>
          </a:prstGeom>
          <a:noFill/>
          <a:ln w="9525">
            <a:noFill/>
            <a:miter lim="800000"/>
            <a:headEnd/>
            <a:tailEnd/>
          </a:ln>
        </p:spPr>
      </p:pic>
      <p:sp>
        <p:nvSpPr>
          <p:cNvPr id="14339" name="TextBox 5"/>
          <p:cNvSpPr>
            <a:spLocks noChangeArrowheads="1"/>
          </p:cNvSpPr>
          <p:nvPr/>
        </p:nvSpPr>
        <p:spPr bwMode="auto">
          <a:xfrm>
            <a:off x="2271713" y="2565400"/>
            <a:ext cx="5294312" cy="830263"/>
          </a:xfrm>
          <a:prstGeom prst="rect">
            <a:avLst/>
          </a:prstGeom>
          <a:noFill/>
          <a:ln w="9525">
            <a:noFill/>
            <a:miter lim="800000"/>
            <a:headEnd/>
            <a:tailEnd/>
          </a:ln>
        </p:spPr>
        <p:txBody>
          <a:bodyPr>
            <a:spAutoFit/>
          </a:bodyPr>
          <a:lstStyle/>
          <a:p>
            <a:pPr algn="r"/>
            <a:r>
              <a:rPr lang="en-US" altLang="zh-CN" sz="4800">
                <a:solidFill>
                  <a:srgbClr val="FF7F00"/>
                </a:solidFill>
                <a:latin typeface="微软雅黑" pitchFamily="34" charset="-122"/>
                <a:ea typeface="微软雅黑" pitchFamily="34" charset="-122"/>
                <a:sym typeface="微软雅黑" pitchFamily="34" charset="-122"/>
              </a:rPr>
              <a:t>HTTPS</a:t>
            </a:r>
            <a:r>
              <a:rPr lang="zh-CN" altLang="en-US" sz="4800">
                <a:solidFill>
                  <a:srgbClr val="FF7F00"/>
                </a:solidFill>
                <a:latin typeface="微软雅黑" pitchFamily="34" charset="-122"/>
                <a:ea typeface="微软雅黑" pitchFamily="34" charset="-122"/>
                <a:sym typeface="微软雅黑" pitchFamily="34" charset="-122"/>
              </a:rPr>
              <a:t>揭秘</a:t>
            </a:r>
            <a:endParaRPr lang="en-US" altLang="zh-CN" sz="4800">
              <a:solidFill>
                <a:srgbClr val="FF7F00"/>
              </a:solidFill>
              <a:latin typeface="微软雅黑" pitchFamily="34" charset="-122"/>
              <a:ea typeface="微软雅黑" pitchFamily="34" charset="-122"/>
              <a:sym typeface="微软雅黑" pitchFamily="34" charset="-122"/>
            </a:endParaRPr>
          </a:p>
        </p:txBody>
      </p:sp>
      <p:sp>
        <p:nvSpPr>
          <p:cNvPr id="14340" name="TextBox 6"/>
          <p:cNvSpPr>
            <a:spLocks noChangeArrowheads="1"/>
          </p:cNvSpPr>
          <p:nvPr/>
        </p:nvSpPr>
        <p:spPr bwMode="auto">
          <a:xfrm>
            <a:off x="5616575" y="3422650"/>
            <a:ext cx="2627313" cy="365125"/>
          </a:xfrm>
          <a:prstGeom prst="rect">
            <a:avLst/>
          </a:prstGeom>
          <a:noFill/>
          <a:ln w="9525">
            <a:noFill/>
            <a:miter lim="800000"/>
            <a:headEnd/>
            <a:tailEnd/>
          </a:ln>
        </p:spPr>
        <p:txBody>
          <a:bodyPr>
            <a:spAutoFit/>
          </a:bodyPr>
          <a:lstStyle/>
          <a:p>
            <a:pPr algn="r"/>
            <a:endParaRPr lang="zh-CN" altLang="en-US"/>
          </a:p>
        </p:txBody>
      </p:sp>
      <p:sp>
        <p:nvSpPr>
          <p:cNvPr id="14341" name="TextBox 8"/>
          <p:cNvSpPr txBox="1">
            <a:spLocks noChangeArrowheads="1"/>
          </p:cNvSpPr>
          <p:nvPr/>
        </p:nvSpPr>
        <p:spPr bwMode="auto">
          <a:xfrm>
            <a:off x="5368925" y="3908425"/>
            <a:ext cx="2640013" cy="1384300"/>
          </a:xfrm>
          <a:prstGeom prst="rect">
            <a:avLst/>
          </a:prstGeom>
          <a:noFill/>
          <a:ln w="9525">
            <a:noFill/>
            <a:miter lim="800000"/>
            <a:headEnd/>
            <a:tailEnd/>
          </a:ln>
        </p:spPr>
        <p:txBody>
          <a:bodyPr>
            <a:spAutoFit/>
          </a:bodyPr>
          <a:lstStyle/>
          <a:p>
            <a:r>
              <a:rPr lang="en-US" altLang="zh-CN" sz="2800">
                <a:solidFill>
                  <a:srgbClr val="FF7F00"/>
                </a:solidFill>
                <a:latin typeface="微软雅黑" pitchFamily="34" charset="-122"/>
                <a:ea typeface="微软雅黑" pitchFamily="34" charset="-122"/>
                <a:sym typeface="微软雅黑" pitchFamily="34" charset="-122"/>
              </a:rPr>
              <a:t>chiukong</a:t>
            </a:r>
          </a:p>
          <a:p>
            <a:endParaRPr lang="en-US" altLang="zh-CN" sz="2800">
              <a:solidFill>
                <a:srgbClr val="FF7F00"/>
              </a:solidFill>
              <a:latin typeface="微软雅黑" pitchFamily="34" charset="-122"/>
              <a:ea typeface="微软雅黑" pitchFamily="34" charset="-122"/>
              <a:sym typeface="微软雅黑" pitchFamily="34" charset="-122"/>
            </a:endParaRPr>
          </a:p>
          <a:p>
            <a:r>
              <a:rPr lang="en-US" altLang="zh-CN" sz="2800">
                <a:solidFill>
                  <a:srgbClr val="FF7F00"/>
                </a:solidFill>
                <a:latin typeface="微软雅黑" pitchFamily="34" charset="-122"/>
                <a:ea typeface="微软雅黑" pitchFamily="34" charset="-122"/>
                <a:sym typeface="微软雅黑" pitchFamily="34" charset="-122"/>
              </a:rPr>
              <a:t>2014-10-14</a:t>
            </a:r>
            <a:endParaRPr lang="zh-CN" altLang="en-US" sz="2800">
              <a:solidFill>
                <a:srgbClr val="FF7F00"/>
              </a:solidFill>
              <a:latin typeface="微软雅黑" pitchFamily="34" charset="-122"/>
              <a:ea typeface="微软雅黑" pitchFamily="34" charset="-122"/>
              <a:sym typeface="微软雅黑" pitchFamily="34" charset="-122"/>
            </a:endParaRPr>
          </a:p>
        </p:txBody>
      </p:sp>
      <p:pic>
        <p:nvPicPr>
          <p:cNvPr id="14342" name="Picture 3" descr="C:\Users\L\Downloads\logo.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253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253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2533"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加密算法的分类</a:t>
            </a:r>
            <a:endParaRPr lang="en-US" altLang="zh-CN"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对称加密</a:t>
            </a:r>
            <a:endParaRPr lang="en-US" altLang="zh-CN" sz="2800" smtClean="0">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加密与解密使用的密钥一致</a:t>
            </a:r>
            <a:r>
              <a:rPr lang="en-US" altLang="zh-CN" sz="2000" smtClean="0">
                <a:latin typeface="微软雅黑" pitchFamily="34" charset="-122"/>
                <a:ea typeface="微软雅黑" pitchFamily="34" charset="-122"/>
              </a:rPr>
              <a:t>;</a:t>
            </a: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常见的对称加密算法：</a:t>
            </a:r>
            <a:r>
              <a:rPr lang="en-US" altLang="zh-CN" sz="2000" smtClean="0">
                <a:latin typeface="微软雅黑" pitchFamily="34" charset="-122"/>
                <a:ea typeface="微软雅黑" pitchFamily="34" charset="-122"/>
              </a:rPr>
              <a:t>AES,DES,RC4,RC5</a:t>
            </a:r>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非对称加密</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公钥加密</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私钥解密；</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常见的非对称加密算法：</a:t>
            </a:r>
            <a:r>
              <a:rPr lang="en-US" altLang="zh-CN" sz="2000" smtClean="0">
                <a:latin typeface="微软雅黑" pitchFamily="34" charset="-122"/>
                <a:ea typeface="微软雅黑" pitchFamily="34" charset="-122"/>
              </a:rPr>
              <a:t>RSA,DSA,Diffie-Hellman</a:t>
            </a:r>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单项散列</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不能逆向推出明文；</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常见的单项散列算法：</a:t>
            </a:r>
            <a:r>
              <a:rPr lang="en-US" altLang="zh-CN" sz="2000" smtClean="0">
                <a:latin typeface="微软雅黑" pitchFamily="34" charset="-122"/>
                <a:ea typeface="微软雅黑" pitchFamily="34" charset="-122"/>
              </a:rPr>
              <a:t>MD5,SHA</a:t>
            </a: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22534"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253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253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355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355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355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加密算法的“公理”</a:t>
            </a:r>
            <a:endParaRPr lang="en-US" altLang="zh-CN" b="1" dirty="0" smtClean="0">
              <a:latin typeface="微软雅黑" pitchFamily="34" charset="-122"/>
              <a:ea typeface="微软雅黑" pitchFamily="34" charset="-122"/>
            </a:endParaRPr>
          </a:p>
          <a:p>
            <a:pPr eaLnBrk="1" hangingPunct="1">
              <a:buFont typeface="Arial" charset="0"/>
              <a:buNone/>
            </a:pPr>
            <a:endParaRPr lang="en-US" altLang="zh-CN" sz="1200" b="1"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单向散列算法用于生产消息摘要</a:t>
            </a:r>
            <a:endParaRPr lang="en-US" altLang="zh-CN" sz="2800" dirty="0" smtClean="0">
              <a:latin typeface="微软雅黑" pitchFamily="34" charset="-122"/>
              <a:ea typeface="微软雅黑" pitchFamily="34" charset="-122"/>
            </a:endParaRPr>
          </a:p>
          <a:p>
            <a:pPr eaLnBrk="1" hangingPunct="1"/>
            <a:endParaRPr lang="en-US" altLang="zh-CN" sz="28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对称加密算法的难度在于双方使用共同的密钥，无法广泛部署，多用于服务器</a:t>
            </a:r>
            <a:endParaRPr lang="en-US" altLang="zh-CN" sz="2800" dirty="0" smtClean="0">
              <a:latin typeface="微软雅黑" pitchFamily="34" charset="-122"/>
              <a:ea typeface="微软雅黑" pitchFamily="34" charset="-122"/>
            </a:endParaRPr>
          </a:p>
          <a:p>
            <a:pPr eaLnBrk="1" hangingPunct="1"/>
            <a:endParaRPr lang="en-US" altLang="zh-CN" sz="28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相同条件下，对称加密算法速度比非对称加密算法更快（极端情况，慢</a:t>
            </a:r>
            <a:r>
              <a:rPr lang="en-US" altLang="zh-CN" sz="2800" dirty="0" smtClean="0">
                <a:latin typeface="微软雅黑" pitchFamily="34" charset="-122"/>
                <a:ea typeface="微软雅黑" pitchFamily="34" charset="-122"/>
              </a:rPr>
              <a:t>1000</a:t>
            </a:r>
            <a:r>
              <a:rPr lang="zh-CN" altLang="en-US" sz="2800" dirty="0" smtClean="0">
                <a:latin typeface="微软雅黑" pitchFamily="34" charset="-122"/>
                <a:ea typeface="微软雅黑" pitchFamily="34" charset="-122"/>
              </a:rPr>
              <a:t>倍？）</a:t>
            </a:r>
            <a:endParaRPr lang="en-US" altLang="zh-CN" sz="2000" dirty="0" smtClean="0">
              <a:latin typeface="微软雅黑" pitchFamily="34" charset="-122"/>
              <a:ea typeface="微软雅黑" pitchFamily="34" charset="-122"/>
            </a:endParaRPr>
          </a:p>
          <a:p>
            <a:pPr eaLnBrk="1" hangingPunct="1">
              <a:buFont typeface="Arial" charset="0"/>
              <a:buNone/>
            </a:pPr>
            <a:r>
              <a:rPr lang="en-US" altLang="zh-CN" sz="2800" dirty="0" smtClean="0">
                <a:latin typeface="微软雅黑" pitchFamily="34" charset="-122"/>
                <a:ea typeface="微软雅黑" pitchFamily="34" charset="-122"/>
              </a:rPr>
              <a:t>	</a:t>
            </a:r>
          </a:p>
        </p:txBody>
      </p:sp>
      <p:sp>
        <p:nvSpPr>
          <p:cNvPr id="23558"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355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3560"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457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458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4581"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信息验证码 </a:t>
            </a:r>
            <a:r>
              <a:rPr lang="zh-CN" altLang="en-US" sz="2000" b="1" smtClean="0">
                <a:latin typeface="微软雅黑" pitchFamily="34" charset="-122"/>
                <a:ea typeface="微软雅黑" pitchFamily="34" charset="-122"/>
              </a:rPr>
              <a:t>（</a:t>
            </a:r>
            <a:r>
              <a:rPr lang="en-US" altLang="zh-CN" sz="2000" b="1" smtClean="0">
                <a:latin typeface="微软雅黑" pitchFamily="34" charset="-122"/>
                <a:ea typeface="微软雅黑" pitchFamily="34" charset="-122"/>
              </a:rPr>
              <a:t>message authentication codes</a:t>
            </a:r>
            <a:r>
              <a:rPr lang="zh-CN" altLang="en-US" sz="2000" b="1" smtClean="0">
                <a:latin typeface="微软雅黑" pitchFamily="34" charset="-122"/>
                <a:ea typeface="微软雅黑" pitchFamily="34" charset="-122"/>
              </a:rPr>
              <a:t>，</a:t>
            </a:r>
            <a:r>
              <a:rPr lang="en-US" altLang="zh-CN" sz="2000" b="1" smtClean="0">
                <a:latin typeface="微软雅黑" pitchFamily="34" charset="-122"/>
                <a:ea typeface="微软雅黑" pitchFamily="34" charset="-122"/>
              </a:rPr>
              <a:t>MAC</a:t>
            </a:r>
            <a:r>
              <a:rPr lang="zh-CN" altLang="en-US" sz="2000" b="1" smtClean="0">
                <a:latin typeface="微软雅黑" pitchFamily="34" charset="-122"/>
                <a:ea typeface="微软雅黑" pitchFamily="34" charset="-122"/>
              </a:rPr>
              <a:t>）</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明文</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私钥，生成消息摘要，得到信息验证码</a:t>
            </a: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验证消息完整性</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24582"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458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458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560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560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560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数字证书</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身份证</a:t>
            </a: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25606"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560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560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25609" name="Picture 5"/>
          <p:cNvPicPr>
            <a:picLocks noChangeAspect="1" noChangeArrowheads="1"/>
          </p:cNvPicPr>
          <p:nvPr/>
        </p:nvPicPr>
        <p:blipFill>
          <a:blip r:embed="rId6"/>
          <a:srcRect/>
          <a:stretch>
            <a:fillRect/>
          </a:stretch>
        </p:blipFill>
        <p:spPr bwMode="auto">
          <a:xfrm>
            <a:off x="2125663" y="2625725"/>
            <a:ext cx="5983287" cy="4052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662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662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662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常见的</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数字证书</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X.509 </a:t>
            </a: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一种通用的证书格式，规范了证书标准</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编码（也用于扩展名）</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en-US" altLang="zh-CN" sz="2000" b="1" smtClean="0">
                <a:latin typeface="微软雅黑" pitchFamily="34" charset="-122"/>
                <a:ea typeface="微软雅黑" pitchFamily="34" charset="-122"/>
              </a:rPr>
              <a:t>.pem</a:t>
            </a:r>
            <a:r>
              <a:rPr lang="en-US" altLang="zh-CN" sz="2000" smtClean="0">
                <a:latin typeface="微软雅黑" pitchFamily="34" charset="-122"/>
                <a:ea typeface="微软雅黑" pitchFamily="34" charset="-122"/>
              </a:rPr>
              <a:t> ASCII(Base64)</a:t>
            </a:r>
            <a:r>
              <a:rPr lang="zh-CN" altLang="en-US" sz="2000" smtClean="0">
                <a:latin typeface="微软雅黑" pitchFamily="34" charset="-122"/>
                <a:ea typeface="微软雅黑" pitchFamily="34" charset="-122"/>
              </a:rPr>
              <a:t>编码</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可用来存储 私钥、公钥和证书签名请求文件</a:t>
            </a:r>
            <a:r>
              <a:rPr lang="en-US" altLang="zh-CN" sz="2000" smtClean="0">
                <a:latin typeface="微软雅黑" pitchFamily="34" charset="-122"/>
                <a:ea typeface="微软雅黑" pitchFamily="34" charset="-122"/>
              </a:rPr>
              <a:t>(csr)</a:t>
            </a:r>
            <a:r>
              <a:rPr lang="zh-CN" altLang="en-US" sz="2000" smtClean="0">
                <a:latin typeface="微软雅黑" pitchFamily="34" charset="-122"/>
                <a:ea typeface="微软雅黑" pitchFamily="34" charset="-122"/>
              </a:rPr>
              <a:t>等，</a:t>
            </a:r>
            <a:r>
              <a:rPr lang="en-US" altLang="zh-CN" sz="2000" smtClean="0">
                <a:latin typeface="微软雅黑" pitchFamily="34" charset="-122"/>
                <a:ea typeface="微软雅黑" pitchFamily="34" charset="-122"/>
              </a:rPr>
              <a:t>openssl</a:t>
            </a:r>
            <a:r>
              <a:rPr lang="zh-CN" altLang="en-US" sz="2000" smtClean="0">
                <a:latin typeface="微软雅黑" pitchFamily="34" charset="-122"/>
                <a:ea typeface="微软雅黑" pitchFamily="34" charset="-122"/>
              </a:rPr>
              <a:t>默认的证书文件格式</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en-US" altLang="zh-CN" sz="2000" b="1" smtClean="0">
                <a:latin typeface="微软雅黑" pitchFamily="34" charset="-122"/>
                <a:ea typeface="微软雅黑" pitchFamily="34" charset="-122"/>
              </a:rPr>
              <a:t>.der </a:t>
            </a:r>
            <a:r>
              <a:rPr lang="zh-CN" altLang="en-US" sz="2000" smtClean="0">
                <a:latin typeface="微软雅黑" pitchFamily="34" charset="-122"/>
                <a:ea typeface="微软雅黑" pitchFamily="34" charset="-122"/>
              </a:rPr>
              <a:t>二进制</a:t>
            </a:r>
            <a:r>
              <a:rPr lang="en-US" altLang="zh-CN" sz="2000" smtClean="0">
                <a:latin typeface="微软雅黑" pitchFamily="34" charset="-122"/>
                <a:ea typeface="微软雅黑" pitchFamily="34" charset="-122"/>
              </a:rPr>
              <a:t>DER</a:t>
            </a:r>
            <a:r>
              <a:rPr lang="zh-CN" altLang="en-US" sz="2000" smtClean="0">
                <a:latin typeface="微软雅黑" pitchFamily="34" charset="-122"/>
                <a:ea typeface="微软雅黑" pitchFamily="34" charset="-122"/>
              </a:rPr>
              <a:t>编码，可用来存储私钥、公钥和</a:t>
            </a:r>
            <a:r>
              <a:rPr lang="en-US" altLang="zh-CN" sz="2000" smtClean="0">
                <a:latin typeface="微软雅黑" pitchFamily="34" charset="-122"/>
                <a:ea typeface="微软雅黑" pitchFamily="34" charset="-122"/>
              </a:rPr>
              <a:t>csr</a:t>
            </a:r>
            <a:r>
              <a:rPr lang="zh-CN" altLang="en-US" sz="2000" smtClean="0">
                <a:latin typeface="微软雅黑" pitchFamily="34" charset="-122"/>
                <a:ea typeface="微软雅黑" pitchFamily="34" charset="-122"/>
              </a:rPr>
              <a:t>文件，大多数浏览器默认的证书文件格式</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私钥、公钥、数字证书</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zh-CN" altLang="en-US" sz="2000" b="1" smtClean="0">
                <a:latin typeface="微软雅黑" pitchFamily="34" charset="-122"/>
                <a:ea typeface="微软雅黑" pitchFamily="34" charset="-122"/>
              </a:rPr>
              <a:t>公私玥 </a:t>
            </a:r>
            <a:r>
              <a:rPr lang="zh-CN" altLang="en-US" sz="2000" smtClean="0">
                <a:latin typeface="微软雅黑" pitchFamily="34" charset="-122"/>
                <a:ea typeface="微软雅黑" pitchFamily="34" charset="-122"/>
              </a:rPr>
              <a:t>加密加密过程中使用的密钥</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b="1" smtClean="0">
                <a:latin typeface="微软雅黑" pitchFamily="34" charset="-122"/>
                <a:ea typeface="微软雅黑" pitchFamily="34" charset="-122"/>
              </a:rPr>
              <a:t>证书</a:t>
            </a:r>
            <a:r>
              <a:rPr lang="zh-CN" altLang="en-US" sz="2000" smtClean="0">
                <a:latin typeface="微软雅黑" pitchFamily="34" charset="-122"/>
                <a:ea typeface="微软雅黑" pitchFamily="34" charset="-122"/>
              </a:rPr>
              <a:t> 包含公钥、证书申请人基本信息、签名的数字文件</a:t>
            </a: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26630"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663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663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765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765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7653"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常见的</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数字证书</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.crt </a:t>
            </a: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证书文件，可以是</a:t>
            </a:r>
            <a:r>
              <a:rPr lang="en-US" altLang="zh-CN" sz="2000" smtClean="0">
                <a:latin typeface="微软雅黑" pitchFamily="34" charset="-122"/>
                <a:ea typeface="微软雅黑" pitchFamily="34" charset="-122"/>
              </a:rPr>
              <a:t>pem</a:t>
            </a:r>
            <a:r>
              <a:rPr lang="zh-CN" altLang="en-US" sz="2000" smtClean="0">
                <a:latin typeface="微软雅黑" pitchFamily="34" charset="-122"/>
                <a:ea typeface="微软雅黑" pitchFamily="34" charset="-122"/>
              </a:rPr>
              <a:t>或</a:t>
            </a:r>
            <a:r>
              <a:rPr lang="en-US" altLang="zh-CN" sz="2000" smtClean="0">
                <a:latin typeface="微软雅黑" pitchFamily="34" charset="-122"/>
                <a:ea typeface="微软雅黑" pitchFamily="34" charset="-122"/>
              </a:rPr>
              <a:t>der</a:t>
            </a:r>
            <a:r>
              <a:rPr lang="zh-CN" altLang="en-US" sz="2000" smtClean="0">
                <a:latin typeface="微软雅黑" pitchFamily="34" charset="-122"/>
                <a:ea typeface="微软雅黑" pitchFamily="34" charset="-122"/>
              </a:rPr>
              <a:t>编码</a:t>
            </a:r>
            <a:endParaRPr lang="en-US" altLang="zh-CN" sz="2000"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.cer</a:t>
            </a:r>
          </a:p>
          <a:p>
            <a:pPr eaLnBrk="1" hangingPunct="1">
              <a:buFont typeface="Arial" charset="0"/>
              <a:buNone/>
            </a:pPr>
            <a:r>
              <a:rPr lang="en-US" altLang="zh-CN" sz="28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crt</a:t>
            </a:r>
            <a:r>
              <a:rPr lang="zh-CN" altLang="en-US" sz="2000" smtClean="0">
                <a:latin typeface="微软雅黑" pitchFamily="34" charset="-122"/>
                <a:ea typeface="微软雅黑" pitchFamily="34" charset="-122"/>
              </a:rPr>
              <a:t>证书的微软型式，编码相同时，可与</a:t>
            </a:r>
            <a:r>
              <a:rPr lang="en-US" altLang="zh-CN" sz="2000" smtClean="0">
                <a:latin typeface="微软雅黑" pitchFamily="34" charset="-122"/>
                <a:ea typeface="微软雅黑" pitchFamily="34" charset="-122"/>
              </a:rPr>
              <a:t>crt</a:t>
            </a:r>
            <a:r>
              <a:rPr lang="zh-CN" altLang="en-US" sz="2000" smtClean="0">
                <a:latin typeface="微软雅黑" pitchFamily="34" charset="-122"/>
                <a:ea typeface="微软雅黑" pitchFamily="34" charset="-122"/>
              </a:rPr>
              <a:t>互相转换</a:t>
            </a:r>
            <a:endParaRPr lang="en-US" altLang="zh-CN" sz="2000"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.key </a:t>
            </a: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一般指</a:t>
            </a:r>
            <a:r>
              <a:rPr lang="en-US" altLang="zh-CN" sz="2000" smtClean="0">
                <a:latin typeface="微软雅黑" pitchFamily="34" charset="-122"/>
                <a:ea typeface="微软雅黑" pitchFamily="34" charset="-122"/>
              </a:rPr>
              <a:t>pem</a:t>
            </a:r>
            <a:r>
              <a:rPr lang="zh-CN" altLang="en-US" sz="2000" smtClean="0">
                <a:latin typeface="微软雅黑" pitchFamily="34" charset="-122"/>
                <a:ea typeface="微软雅黑" pitchFamily="34" charset="-122"/>
              </a:rPr>
              <a:t>编码的私钥文件</a:t>
            </a:r>
            <a:endParaRPr lang="en-US" altLang="zh-CN" sz="2000"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.pfx </a:t>
            </a: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用于存放个人证书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私钥，他通常包含保护密码，</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进制方式。对私钥二次加密，如果没有密码，拿到</a:t>
            </a:r>
            <a:r>
              <a:rPr lang="en-US" altLang="zh-CN" sz="2000" smtClean="0">
                <a:latin typeface="微软雅黑" pitchFamily="34" charset="-122"/>
                <a:ea typeface="微软雅黑" pitchFamily="34" charset="-122"/>
              </a:rPr>
              <a:t>pfx</a:t>
            </a:r>
            <a:r>
              <a:rPr lang="zh-CN" altLang="en-US" sz="2000" smtClean="0">
                <a:latin typeface="微软雅黑" pitchFamily="34" charset="-122"/>
                <a:ea typeface="微软雅黑" pitchFamily="34" charset="-122"/>
              </a:rPr>
              <a:t>文件也没用。</a:t>
            </a:r>
            <a:endParaRPr lang="en-US" altLang="zh-CN" sz="20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27654"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765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765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867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867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867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常见的</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数字证书</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.jks(Java Key Store)</a:t>
            </a: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用于存储公私玥，可直接用</a:t>
            </a:r>
            <a:r>
              <a:rPr lang="en-US" altLang="zh-CN" sz="2000" smtClean="0">
                <a:latin typeface="微软雅黑" pitchFamily="34" charset="-122"/>
                <a:ea typeface="微软雅黑" pitchFamily="34" charset="-122"/>
              </a:rPr>
              <a:t>Java</a:t>
            </a:r>
            <a:r>
              <a:rPr lang="zh-CN" altLang="en-US" sz="2000" smtClean="0">
                <a:latin typeface="微软雅黑" pitchFamily="34" charset="-122"/>
                <a:ea typeface="微软雅黑" pitchFamily="34" charset="-122"/>
              </a:rPr>
              <a:t>代码解析出公私玥，可直接导入</a:t>
            </a:r>
            <a:r>
              <a:rPr lang="en-US" altLang="zh-CN" sz="2000" smtClean="0">
                <a:latin typeface="微软雅黑" pitchFamily="34" charset="-122"/>
                <a:ea typeface="微软雅黑" pitchFamily="34" charset="-122"/>
              </a:rPr>
              <a:t>tomcat</a:t>
            </a:r>
            <a:r>
              <a:rPr lang="zh-CN" altLang="en-US" sz="2000" smtClean="0">
                <a:latin typeface="微软雅黑" pitchFamily="34" charset="-122"/>
                <a:ea typeface="微软雅黑" pitchFamily="34" charset="-122"/>
              </a:rPr>
              <a:t>等容器</a:t>
            </a:r>
            <a:endParaRPr lang="en-US" altLang="zh-CN" sz="2000"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.csr(Certificate Signing Request)</a:t>
            </a: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向</a:t>
            </a:r>
            <a:r>
              <a:rPr lang="en-US" altLang="zh-CN" sz="2000" smtClean="0">
                <a:latin typeface="微软雅黑" pitchFamily="34" charset="-122"/>
                <a:ea typeface="微软雅黑" pitchFamily="34" charset="-122"/>
              </a:rPr>
              <a:t>CA</a:t>
            </a:r>
            <a:r>
              <a:rPr lang="zh-CN" altLang="en-US" sz="2000" smtClean="0">
                <a:latin typeface="微软雅黑" pitchFamily="34" charset="-122"/>
                <a:ea typeface="微软雅黑" pitchFamily="34" charset="-122"/>
              </a:rPr>
              <a:t>申请证书前需提交的文件，主要包括公钥、签名等信息</a:t>
            </a:r>
            <a:endParaRPr lang="en-US" altLang="zh-CN" sz="2000" smtClean="0">
              <a:latin typeface="微软雅黑" pitchFamily="34" charset="-122"/>
              <a:ea typeface="微软雅黑" pitchFamily="34" charset="-122"/>
            </a:endParaRP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28678"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867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8680"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638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638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grpSp>
        <p:nvGrpSpPr>
          <p:cNvPr id="2" name="Group 5"/>
          <p:cNvGrpSpPr>
            <a:grpSpLocks/>
          </p:cNvGrpSpPr>
          <p:nvPr/>
        </p:nvGrpSpPr>
        <p:grpSpPr bwMode="auto">
          <a:xfrm>
            <a:off x="2636811" y="2224120"/>
            <a:ext cx="3816350" cy="512763"/>
            <a:chOff x="0" y="0"/>
            <a:chExt cx="3816425" cy="513348"/>
          </a:xfrm>
        </p:grpSpPr>
        <p:grpSp>
          <p:nvGrpSpPr>
            <p:cNvPr id="3" name="Group 6"/>
            <p:cNvGrpSpPr>
              <a:grpSpLocks/>
            </p:cNvGrpSpPr>
            <p:nvPr/>
          </p:nvGrpSpPr>
          <p:grpSpPr bwMode="auto">
            <a:xfrm>
              <a:off x="0" y="81300"/>
              <a:ext cx="3816425" cy="432048"/>
              <a:chOff x="0" y="0"/>
              <a:chExt cx="3816425" cy="432048"/>
            </a:xfrm>
          </p:grpSpPr>
          <p:sp>
            <p:nvSpPr>
              <p:cNvPr id="16425" name="矩形 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7" name="TextBox 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基础</a:t>
                </a:r>
                <a:endParaRPr lang="zh-CN" altLang="en-US" dirty="0"/>
              </a:p>
            </p:txBody>
          </p:sp>
        </p:grpSp>
        <p:sp>
          <p:nvSpPr>
            <p:cNvPr id="16424" name="TextBox 7"/>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1</a:t>
              </a:r>
              <a:endParaRPr lang="zh-CN" altLang="en-US"/>
            </a:p>
          </p:txBody>
        </p:sp>
      </p:grpSp>
      <p:grpSp>
        <p:nvGrpSpPr>
          <p:cNvPr id="4" name="Group 11"/>
          <p:cNvGrpSpPr>
            <a:grpSpLocks/>
          </p:cNvGrpSpPr>
          <p:nvPr/>
        </p:nvGrpSpPr>
        <p:grpSpPr bwMode="auto">
          <a:xfrm>
            <a:off x="2636811" y="3767170"/>
            <a:ext cx="3816350" cy="512763"/>
            <a:chOff x="0" y="0"/>
            <a:chExt cx="3816425" cy="513348"/>
          </a:xfrm>
        </p:grpSpPr>
        <p:grpSp>
          <p:nvGrpSpPr>
            <p:cNvPr id="5" name="Group 12"/>
            <p:cNvGrpSpPr>
              <a:grpSpLocks/>
            </p:cNvGrpSpPr>
            <p:nvPr/>
          </p:nvGrpSpPr>
          <p:grpSpPr bwMode="auto">
            <a:xfrm>
              <a:off x="0" y="81300"/>
              <a:ext cx="3816425" cy="432048"/>
              <a:chOff x="0" y="0"/>
              <a:chExt cx="3816425" cy="432048"/>
            </a:xfrm>
          </p:grpSpPr>
          <p:sp>
            <p:nvSpPr>
              <p:cNvPr id="16420" name="矩形 1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2" name="TextBox 1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实战</a:t>
                </a:r>
              </a:p>
            </p:txBody>
          </p:sp>
        </p:grpSp>
        <p:sp>
          <p:nvSpPr>
            <p:cNvPr id="16419" name="TextBox 12"/>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3</a:t>
              </a:r>
              <a:endParaRPr lang="zh-CN" altLang="en-US"/>
            </a:p>
          </p:txBody>
        </p:sp>
      </p:grpSp>
      <p:grpSp>
        <p:nvGrpSpPr>
          <p:cNvPr id="6" name="Group 17"/>
          <p:cNvGrpSpPr>
            <a:grpSpLocks/>
          </p:cNvGrpSpPr>
          <p:nvPr/>
        </p:nvGrpSpPr>
        <p:grpSpPr bwMode="auto">
          <a:xfrm>
            <a:off x="2636811" y="2995645"/>
            <a:ext cx="3816350" cy="512763"/>
            <a:chOff x="0" y="0"/>
            <a:chExt cx="3816425" cy="513348"/>
          </a:xfrm>
        </p:grpSpPr>
        <p:grpSp>
          <p:nvGrpSpPr>
            <p:cNvPr id="7" name="Group 18"/>
            <p:cNvGrpSpPr>
              <a:grpSpLocks/>
            </p:cNvGrpSpPr>
            <p:nvPr/>
          </p:nvGrpSpPr>
          <p:grpSpPr bwMode="auto">
            <a:xfrm>
              <a:off x="0" y="81300"/>
              <a:ext cx="3816425" cy="432048"/>
              <a:chOff x="0" y="0"/>
              <a:chExt cx="3816425" cy="432048"/>
            </a:xfrm>
          </p:grpSpPr>
          <p:sp>
            <p:nvSpPr>
              <p:cNvPr id="16415" name="矩形 19"/>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7" name="TextBox 21"/>
              <p:cNvSpPr>
                <a:spLocks noChangeArrowheads="1"/>
              </p:cNvSpPr>
              <p:nvPr/>
            </p:nvSpPr>
            <p:spPr bwMode="auto">
              <a:xfrm>
                <a:off x="936105" y="31358"/>
                <a:ext cx="2304256" cy="369754"/>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原理探析</a:t>
                </a:r>
                <a:endParaRPr lang="zh-CN" altLang="en-US"/>
              </a:p>
            </p:txBody>
          </p:sp>
        </p:grpSp>
        <p:sp>
          <p:nvSpPr>
            <p:cNvPr id="16414" name="TextBox 18"/>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2</a:t>
              </a:r>
              <a:endParaRPr lang="zh-CN" altLang="en-US"/>
            </a:p>
          </p:txBody>
        </p:sp>
      </p:grpSp>
      <p:grpSp>
        <p:nvGrpSpPr>
          <p:cNvPr id="8" name="Group 23"/>
          <p:cNvGrpSpPr>
            <a:grpSpLocks/>
          </p:cNvGrpSpPr>
          <p:nvPr/>
        </p:nvGrpSpPr>
        <p:grpSpPr bwMode="auto">
          <a:xfrm>
            <a:off x="2636811" y="4537108"/>
            <a:ext cx="3816350" cy="514350"/>
            <a:chOff x="0" y="0"/>
            <a:chExt cx="3816425" cy="513348"/>
          </a:xfrm>
        </p:grpSpPr>
        <p:grpSp>
          <p:nvGrpSpPr>
            <p:cNvPr id="9" name="Group 24"/>
            <p:cNvGrpSpPr>
              <a:grpSpLocks/>
            </p:cNvGrpSpPr>
            <p:nvPr/>
          </p:nvGrpSpPr>
          <p:grpSpPr bwMode="auto">
            <a:xfrm>
              <a:off x="0" y="81300"/>
              <a:ext cx="3816425" cy="432048"/>
              <a:chOff x="0" y="0"/>
              <a:chExt cx="3816425" cy="432048"/>
            </a:xfrm>
          </p:grpSpPr>
          <p:sp>
            <p:nvSpPr>
              <p:cNvPr id="16410"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2"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性能与优化</a:t>
                </a:r>
                <a:endParaRPr lang="zh-CN" altLang="en-US"/>
              </a:p>
            </p:txBody>
          </p:sp>
        </p:grpSp>
        <p:sp>
          <p:nvSpPr>
            <p:cNvPr id="16409"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4</a:t>
              </a:r>
              <a:endParaRPr lang="zh-CN" altLang="en-US"/>
            </a:p>
          </p:txBody>
        </p:sp>
      </p:grpSp>
      <p:sp>
        <p:nvSpPr>
          <p:cNvPr id="16393"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目录｜</a:t>
            </a:r>
            <a:r>
              <a:rPr lang="en-US" altLang="zh-CN" sz="2400">
                <a:solidFill>
                  <a:srgbClr val="FF7F00"/>
                </a:solidFill>
                <a:latin typeface="微软雅黑" pitchFamily="34" charset="-122"/>
                <a:ea typeface="微软雅黑" pitchFamily="34" charset="-122"/>
                <a:sym typeface="微软雅黑" pitchFamily="34" charset="-122"/>
              </a:rPr>
              <a:t>Contents</a:t>
            </a:r>
            <a:endParaRPr lang="zh-CN" altLang="en-US"/>
          </a:p>
        </p:txBody>
      </p:sp>
      <p:grpSp>
        <p:nvGrpSpPr>
          <p:cNvPr id="10" name="Group 23"/>
          <p:cNvGrpSpPr>
            <a:grpSpLocks/>
          </p:cNvGrpSpPr>
          <p:nvPr/>
        </p:nvGrpSpPr>
        <p:grpSpPr bwMode="auto">
          <a:xfrm>
            <a:off x="2641573" y="5324508"/>
            <a:ext cx="3816350" cy="514350"/>
            <a:chOff x="0" y="0"/>
            <a:chExt cx="3816425" cy="513348"/>
          </a:xfrm>
        </p:grpSpPr>
        <p:grpSp>
          <p:nvGrpSpPr>
            <p:cNvPr id="11" name="Group 24"/>
            <p:cNvGrpSpPr>
              <a:grpSpLocks/>
            </p:cNvGrpSpPr>
            <p:nvPr/>
          </p:nvGrpSpPr>
          <p:grpSpPr bwMode="auto">
            <a:xfrm>
              <a:off x="0" y="81300"/>
              <a:ext cx="3816425" cy="432048"/>
              <a:chOff x="0" y="0"/>
              <a:chExt cx="3816425" cy="432048"/>
            </a:xfrm>
          </p:grpSpPr>
          <p:sp>
            <p:nvSpPr>
              <p:cNvPr id="16405"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0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07"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sym typeface="微软雅黑" pitchFamily="34" charset="-122"/>
                  </a:rPr>
                  <a:t>最佳实践</a:t>
                </a:r>
                <a:endParaRPr lang="zh-CN" altLang="en-US"/>
              </a:p>
            </p:txBody>
          </p:sp>
        </p:grpSp>
        <p:sp>
          <p:nvSpPr>
            <p:cNvPr id="16404"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5</a:t>
              </a:r>
              <a:endParaRPr lang="zh-CN" altLang="en-US"/>
            </a:p>
          </p:txBody>
        </p:sp>
      </p:grpSp>
      <p:sp>
        <p:nvSpPr>
          <p:cNvPr id="1639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639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6"/>
                                        </p:tgtEl>
                                        <p:attrNameLst>
                                          <p:attrName>style.color</p:attrName>
                                        </p:attrNameLst>
                                      </p:cBhvr>
                                      <p:to>
                                        <a:schemeClr val="accent2"/>
                                      </p:to>
                                    </p:animClr>
                                    <p:animClr clrSpc="rgb">
                                      <p:cBhvr>
                                        <p:cTn id="7" dur="100" fill="hold"/>
                                        <p:tgtEl>
                                          <p:spTgt spid="6"/>
                                        </p:tgtEl>
                                        <p:attrNameLst>
                                          <p:attrName>fillcolor</p:attrName>
                                        </p:attrNameLst>
                                      </p:cBhvr>
                                      <p:to>
                                        <a:schemeClr val="accent2"/>
                                      </p:to>
                                    </p:animClr>
                                    <p:set>
                                      <p:cBhvr>
                                        <p:cTn id="8" dur="100" fill="hold"/>
                                        <p:tgtEl>
                                          <p:spTgt spid="6"/>
                                        </p:tgtEl>
                                        <p:attrNameLst>
                                          <p:attrName>fill.type</p:attrName>
                                        </p:attrNameLst>
                                      </p:cBhvr>
                                      <p:to>
                                        <p:strVal val="solid"/>
                                      </p:to>
                                    </p:set>
                                    <p:set>
                                      <p:cBhvr>
                                        <p:cTn id="9" dur="100" fill="hold"/>
                                        <p:tgtEl>
                                          <p:spTgt spid="6"/>
                                        </p:tgtEl>
                                        <p:attrNameLst>
                                          <p:attrName>fill.on</p:attrName>
                                        </p:attrNameLst>
                                      </p:cBhvr>
                                      <p:to>
                                        <p:strVal val="true"/>
                                      </p:to>
                                    </p:set>
                                    <p:animRot by="120000">
                                      <p:cBhvr>
                                        <p:cTn id="10" dur="100" fill="hold">
                                          <p:stCondLst>
                                            <p:cond delay="0"/>
                                          </p:stCondLst>
                                        </p:cTn>
                                        <p:tgtEl>
                                          <p:spTgt spid="6"/>
                                        </p:tgtEl>
                                        <p:attrNameLst>
                                          <p:attrName>r</p:attrName>
                                        </p:attrNameLst>
                                      </p:cBhvr>
                                    </p:animRot>
                                    <p:animRot by="-240000">
                                      <p:cBhvr>
                                        <p:cTn id="11" dur="200" fill="hold">
                                          <p:stCondLst>
                                            <p:cond delay="200"/>
                                          </p:stCondLst>
                                        </p:cTn>
                                        <p:tgtEl>
                                          <p:spTgt spid="6"/>
                                        </p:tgtEl>
                                        <p:attrNameLst>
                                          <p:attrName>r</p:attrName>
                                        </p:attrNameLst>
                                      </p:cBhvr>
                                    </p:animRot>
                                    <p:animRot by="240000">
                                      <p:cBhvr>
                                        <p:cTn id="12" dur="200" fill="hold">
                                          <p:stCondLst>
                                            <p:cond delay="400"/>
                                          </p:stCondLst>
                                        </p:cTn>
                                        <p:tgtEl>
                                          <p:spTgt spid="6"/>
                                        </p:tgtEl>
                                        <p:attrNameLst>
                                          <p:attrName>r</p:attrName>
                                        </p:attrNameLst>
                                      </p:cBhvr>
                                    </p:animRot>
                                    <p:animRot by="-240000">
                                      <p:cBhvr>
                                        <p:cTn id="13" dur="200" fill="hold">
                                          <p:stCondLst>
                                            <p:cond delay="600"/>
                                          </p:stCondLst>
                                        </p:cTn>
                                        <p:tgtEl>
                                          <p:spTgt spid="6"/>
                                        </p:tgtEl>
                                        <p:attrNameLst>
                                          <p:attrName>r</p:attrName>
                                        </p:attrNameLst>
                                      </p:cBhvr>
                                    </p:animRot>
                                    <p:animRot by="120000">
                                      <p:cBhvr>
                                        <p:cTn id="1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072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072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072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概述</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HTTPS = HTTP + SSL</a:t>
            </a:r>
          </a:p>
          <a:p>
            <a:pPr eaLnBrk="1" hangingPunct="1"/>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“伪协议”</a:t>
            </a: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明文、密文</a:t>
            </a:r>
            <a:endParaRPr lang="en-US" altLang="zh-CN" sz="2800" smtClean="0">
              <a:latin typeface="微软雅黑" pitchFamily="34" charset="-122"/>
              <a:ea typeface="微软雅黑" pitchFamily="34" charset="-122"/>
            </a:endParaRP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30726" name="TextBox 9"/>
          <p:cNvSpPr>
            <a:spLocks noChangeArrowheads="1"/>
          </p:cNvSpPr>
          <p:nvPr/>
        </p:nvSpPr>
        <p:spPr bwMode="auto">
          <a:xfrm>
            <a:off x="881063" y="735013"/>
            <a:ext cx="4859337"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概述</a:t>
            </a:r>
            <a:endParaRPr lang="zh-CN" altLang="en-US" dirty="0"/>
          </a:p>
        </p:txBody>
      </p:sp>
      <p:sp>
        <p:nvSpPr>
          <p:cNvPr id="3072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072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30729" name="Picture 2"/>
          <p:cNvPicPr>
            <a:picLocks noChangeAspect="1" noChangeArrowheads="1"/>
          </p:cNvPicPr>
          <p:nvPr/>
        </p:nvPicPr>
        <p:blipFill>
          <a:blip r:embed="rId6"/>
          <a:srcRect/>
          <a:stretch>
            <a:fillRect/>
          </a:stretch>
        </p:blipFill>
        <p:spPr bwMode="auto">
          <a:xfrm>
            <a:off x="3038475" y="3282950"/>
            <a:ext cx="5514975" cy="1847850"/>
          </a:xfrm>
          <a:prstGeom prst="rect">
            <a:avLst/>
          </a:prstGeom>
          <a:noFill/>
          <a:ln w="9525">
            <a:noFill/>
            <a:miter lim="800000"/>
            <a:headEnd/>
            <a:tailEnd/>
          </a:ln>
        </p:spPr>
      </p:pic>
      <p:sp>
        <p:nvSpPr>
          <p:cNvPr id="10" name="TextBox 9"/>
          <p:cNvSpPr txBox="1"/>
          <p:nvPr/>
        </p:nvSpPr>
        <p:spPr>
          <a:xfrm>
            <a:off x="519113" y="2333625"/>
            <a:ext cx="5732462" cy="35401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3200" dirty="0"/>
              <a:t>1.</a:t>
            </a:r>
            <a:r>
              <a:rPr lang="zh-CN" altLang="en-US" sz="3200" dirty="0"/>
              <a:t>为什么是在传输层与应用层之间新增</a:t>
            </a:r>
            <a:r>
              <a:rPr lang="en-US" altLang="zh-CN" sz="3200" dirty="0"/>
              <a:t>SSL</a:t>
            </a:r>
            <a:r>
              <a:rPr lang="zh-CN" altLang="en-US" sz="3200" dirty="0"/>
              <a:t>协议，而不是直接创造</a:t>
            </a:r>
            <a:r>
              <a:rPr lang="en-US" altLang="zh-CN" sz="3200" dirty="0"/>
              <a:t>HTTPS</a:t>
            </a:r>
            <a:r>
              <a:rPr lang="zh-CN" altLang="en-US" sz="3200" dirty="0"/>
              <a:t>协议？</a:t>
            </a:r>
            <a:endParaRPr lang="en-US" altLang="zh-CN" sz="3200" dirty="0"/>
          </a:p>
          <a:p>
            <a:pPr>
              <a:defRPr/>
            </a:pPr>
            <a:endParaRPr lang="en-US" altLang="zh-CN" sz="3200" dirty="0"/>
          </a:p>
          <a:p>
            <a:pPr>
              <a:defRPr/>
            </a:pPr>
            <a:r>
              <a:rPr lang="en-US" altLang="zh-CN" sz="3200" dirty="0"/>
              <a:t>2.</a:t>
            </a:r>
            <a:r>
              <a:rPr lang="zh-CN" altLang="en-US" sz="3200" dirty="0"/>
              <a:t>为什么</a:t>
            </a:r>
            <a:r>
              <a:rPr lang="en-US" altLang="zh-CN" sz="3200" dirty="0"/>
              <a:t>SSL</a:t>
            </a:r>
            <a:r>
              <a:rPr lang="zh-CN" altLang="en-US" sz="3200" dirty="0"/>
              <a:t>运行在</a:t>
            </a:r>
            <a:r>
              <a:rPr lang="en-US" altLang="zh-CN" sz="3200" dirty="0"/>
              <a:t>TCP</a:t>
            </a:r>
            <a:r>
              <a:rPr lang="zh-CN" altLang="en-US" sz="3200" dirty="0"/>
              <a:t>协议之上，而不是</a:t>
            </a:r>
            <a:r>
              <a:rPr lang="en-US" altLang="zh-CN" sz="3200" dirty="0"/>
              <a:t>UDP</a:t>
            </a:r>
            <a:r>
              <a:rPr lang="zh-CN" altLang="en-US" sz="3200" dirty="0"/>
              <a:t>协议？</a:t>
            </a:r>
            <a:endParaRPr lang="en-US" altLang="zh-CN" sz="3200" dirty="0"/>
          </a:p>
          <a:p>
            <a:pPr>
              <a:defRPr/>
            </a:pPr>
            <a:endParaRPr lang="zh-CN" altLang="en-US" sz="3200" dirty="0"/>
          </a:p>
        </p:txBody>
      </p:sp>
      <p:pic>
        <p:nvPicPr>
          <p:cNvPr id="11" name="Picture 9"/>
          <p:cNvPicPr>
            <a:picLocks noChangeAspect="1" noChangeArrowheads="1"/>
          </p:cNvPicPr>
          <p:nvPr/>
        </p:nvPicPr>
        <p:blipFill>
          <a:blip r:embed="rId7"/>
          <a:srcRect/>
          <a:stretch>
            <a:fillRect/>
          </a:stretch>
        </p:blipFill>
        <p:spPr bwMode="auto">
          <a:xfrm>
            <a:off x="4491038" y="5195888"/>
            <a:ext cx="1760537" cy="1662112"/>
          </a:xfrm>
          <a:prstGeom prst="rect">
            <a:avLst/>
          </a:prstGeom>
          <a:noFill/>
          <a:ln w="317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072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072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072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HTTPS</a:t>
            </a:r>
            <a:r>
              <a:rPr lang="zh-CN" altLang="en-US" b="1" dirty="0" smtClean="0">
                <a:latin typeface="微软雅黑" pitchFamily="34" charset="-122"/>
                <a:ea typeface="微软雅黑" pitchFamily="34" charset="-122"/>
              </a:rPr>
              <a:t>原理</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b="1" dirty="0" smtClean="0">
              <a:latin typeface="微软雅黑" pitchFamily="34" charset="-122"/>
              <a:ea typeface="微软雅黑" pitchFamily="34" charset="-122"/>
            </a:endParaRPr>
          </a:p>
          <a:p>
            <a:pPr eaLnBrk="1" hangingPunct="1">
              <a:buFont typeface="Arial" charset="0"/>
              <a:buNone/>
            </a:pPr>
            <a:endParaRPr lang="en-US" altLang="zh-CN" sz="2800" dirty="0" smtClean="0">
              <a:latin typeface="微软雅黑" pitchFamily="34" charset="-122"/>
              <a:ea typeface="微软雅黑" pitchFamily="34" charset="-122"/>
            </a:endParaRPr>
          </a:p>
          <a:p>
            <a:pPr eaLnBrk="1" hangingPunct="1">
              <a:buFont typeface="Arial" charset="0"/>
              <a:buNone/>
            </a:pPr>
            <a:endParaRPr lang="en-US" altLang="zh-CN" sz="2800" dirty="0" smtClean="0">
              <a:latin typeface="微软雅黑" pitchFamily="34" charset="-122"/>
              <a:ea typeface="微软雅黑" pitchFamily="34" charset="-122"/>
            </a:endParaRPr>
          </a:p>
          <a:p>
            <a:pPr eaLnBrk="1" hangingPunct="1"/>
            <a:endParaRPr lang="en-US" altLang="zh-CN" sz="2800" dirty="0" smtClean="0">
              <a:latin typeface="微软雅黑" pitchFamily="34" charset="-122"/>
              <a:ea typeface="微软雅黑" pitchFamily="34" charset="-122"/>
            </a:endParaRPr>
          </a:p>
          <a:p>
            <a:pPr eaLnBrk="1" hangingPunct="1">
              <a:buFont typeface="Arial" charset="0"/>
              <a:buNone/>
            </a:pPr>
            <a:r>
              <a:rPr lang="en-US" altLang="zh-CN" sz="2800" dirty="0" smtClean="0">
                <a:latin typeface="微软雅黑" pitchFamily="34" charset="-122"/>
                <a:ea typeface="微软雅黑" pitchFamily="34" charset="-122"/>
              </a:rPr>
              <a:t>	</a:t>
            </a:r>
          </a:p>
        </p:txBody>
      </p:sp>
      <p:sp>
        <p:nvSpPr>
          <p:cNvPr id="30726" name="TextBox 9"/>
          <p:cNvSpPr>
            <a:spLocks noChangeArrowheads="1"/>
          </p:cNvSpPr>
          <p:nvPr/>
        </p:nvSpPr>
        <p:spPr bwMode="auto">
          <a:xfrm>
            <a:off x="881063" y="735013"/>
            <a:ext cx="4859337"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概述</a:t>
            </a:r>
            <a:endParaRPr lang="zh-CN" altLang="en-US" dirty="0"/>
          </a:p>
        </p:txBody>
      </p:sp>
      <p:sp>
        <p:nvSpPr>
          <p:cNvPr id="3072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072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2051" name="Picture 3"/>
          <p:cNvPicPr>
            <a:picLocks noChangeAspect="1" noChangeArrowheads="1"/>
          </p:cNvPicPr>
          <p:nvPr/>
        </p:nvPicPr>
        <p:blipFill>
          <a:blip r:embed="rId6"/>
          <a:srcRect/>
          <a:stretch>
            <a:fillRect/>
          </a:stretch>
        </p:blipFill>
        <p:spPr bwMode="auto">
          <a:xfrm>
            <a:off x="1870038" y="2314575"/>
            <a:ext cx="5219700"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536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536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15365"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思考</a:t>
            </a:r>
            <a:endParaRPr lang="zh-CN" altLang="en-US"/>
          </a:p>
        </p:txBody>
      </p:sp>
      <p:sp>
        <p:nvSpPr>
          <p:cNvPr id="15366"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5367"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38" name="内容占位符 2"/>
          <p:cNvSpPr txBox="1">
            <a:spLocks noChangeArrowheads="1"/>
          </p:cNvSpPr>
          <p:nvPr/>
        </p:nvSpPr>
        <p:spPr bwMode="auto">
          <a:xfrm>
            <a:off x="457200" y="1600200"/>
            <a:ext cx="8229600" cy="5257800"/>
          </a:xfrm>
          <a:prstGeom prst="rect">
            <a:avLst/>
          </a:prstGeom>
          <a:noFill/>
          <a:ln w="9525">
            <a:noFill/>
            <a:miter lim="800000"/>
            <a:headEnd/>
            <a:tailEnd/>
          </a:ln>
        </p:spPr>
        <p:txBody>
          <a:bodyPr/>
          <a:lstStyle/>
          <a:p>
            <a:pPr marL="342900" indent="-342900">
              <a:spcBef>
                <a:spcPct val="20000"/>
              </a:spcBef>
              <a:buFont typeface="Arial" charset="0"/>
              <a:buChar char="•"/>
              <a:defRPr/>
            </a:pPr>
            <a:r>
              <a:rPr lang="en-US" altLang="zh-CN" sz="3200" kern="0" dirty="0">
                <a:latin typeface="微软雅黑" pitchFamily="34" charset="-122"/>
                <a:ea typeface="微软雅黑" pitchFamily="34" charset="-122"/>
                <a:sym typeface="Calibri" pitchFamily="34" charset="0"/>
              </a:rPr>
              <a:t>HTTPS</a:t>
            </a:r>
            <a:r>
              <a:rPr lang="zh-CN" altLang="en-US" sz="3200" kern="0" dirty="0">
                <a:latin typeface="微软雅黑" pitchFamily="34" charset="-122"/>
                <a:ea typeface="微软雅黑" pitchFamily="34" charset="-122"/>
                <a:sym typeface="Calibri" pitchFamily="34" charset="0"/>
              </a:rPr>
              <a:t>真的安全吗</a:t>
            </a:r>
            <a:r>
              <a:rPr lang="zh-CN" altLang="en-US" sz="3200" kern="0" dirty="0" smtClean="0">
                <a:latin typeface="微软雅黑" pitchFamily="34" charset="-122"/>
                <a:ea typeface="微软雅黑" pitchFamily="34" charset="-122"/>
                <a:sym typeface="Calibri" pitchFamily="34" charset="0"/>
              </a:rPr>
              <a:t>？ </a:t>
            </a:r>
            <a:endParaRPr lang="en-US" altLang="zh-CN" sz="3200" kern="0" dirty="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endParaRPr lang="zh-CN" altLang="zh-CN" sz="3200" kern="0" dirty="0">
              <a:latin typeface="微软雅黑" pitchFamily="34" charset="-122"/>
              <a:ea typeface="微软雅黑" pitchFamily="34" charset="-122"/>
              <a:sym typeface="Calibri" pitchFamily="34" charset="0"/>
            </a:endParaRPr>
          </a:p>
        </p:txBody>
      </p:sp>
      <p:pic>
        <p:nvPicPr>
          <p:cNvPr id="15369" name="Picture 9"/>
          <p:cNvPicPr>
            <a:picLocks noChangeAspect="1" noChangeArrowheads="1"/>
          </p:cNvPicPr>
          <p:nvPr/>
        </p:nvPicPr>
        <p:blipFill>
          <a:blip r:embed="rId6"/>
          <a:srcRect/>
          <a:stretch>
            <a:fillRect/>
          </a:stretch>
        </p:blipFill>
        <p:spPr bwMode="auto">
          <a:xfrm>
            <a:off x="2016125" y="2333625"/>
            <a:ext cx="4572000"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174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174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174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概述</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安全套接字（</a:t>
            </a:r>
            <a:r>
              <a:rPr lang="en-US" altLang="zh-CN" sz="2800" smtClean="0">
                <a:latin typeface="微软雅黑" pitchFamily="34" charset="-122"/>
                <a:ea typeface="微软雅黑" pitchFamily="34" charset="-122"/>
              </a:rPr>
              <a:t> Secure Socket Layer</a:t>
            </a: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SSL</a:t>
            </a:r>
            <a:r>
              <a:rPr lang="zh-CN" altLang="en-US" sz="2800" smtClean="0">
                <a:latin typeface="微软雅黑" pitchFamily="34" charset="-122"/>
                <a:ea typeface="微软雅黑" pitchFamily="34" charset="-122"/>
              </a:rPr>
              <a:t>）</a:t>
            </a: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安全通信协议</a:t>
            </a:r>
            <a:r>
              <a:rPr lang="zh-CN" altLang="en-US" sz="1600" smtClean="0">
                <a:latin typeface="微软雅黑" pitchFamily="34" charset="-122"/>
                <a:ea typeface="微软雅黑" pitchFamily="34" charset="-122"/>
              </a:rPr>
              <a:t>（保密性、完整性、端认证）</a:t>
            </a:r>
            <a:endParaRPr lang="en-US" altLang="zh-CN" sz="16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两台机器之间通信，明文输入，密文传输，明文输出</a:t>
            </a: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SSL/TLS</a:t>
            </a: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31750"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概述</a:t>
            </a:r>
            <a:endParaRPr lang="zh-CN" altLang="en-US" dirty="0"/>
          </a:p>
        </p:txBody>
      </p:sp>
      <p:sp>
        <p:nvSpPr>
          <p:cNvPr id="3175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175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277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277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2773"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SSL</a:t>
            </a:r>
            <a:r>
              <a:rPr lang="zh-CN" altLang="en-US" b="1" dirty="0" smtClean="0">
                <a:latin typeface="微软雅黑" pitchFamily="34" charset="-122"/>
                <a:ea typeface="微软雅黑" pitchFamily="34" charset="-122"/>
              </a:rPr>
              <a:t>实现原理</a:t>
            </a:r>
            <a:endParaRPr lang="en-US" altLang="zh-CN" b="1" dirty="0" smtClean="0">
              <a:latin typeface="微软雅黑" pitchFamily="34" charset="-122"/>
              <a:ea typeface="微软雅黑" pitchFamily="34" charset="-122"/>
            </a:endParaRPr>
          </a:p>
          <a:p>
            <a:pPr eaLnBrk="1" hangingPunct="1">
              <a:buFont typeface="Arial" charset="0"/>
              <a:buNone/>
            </a:pPr>
            <a:endParaRPr lang="en-US" altLang="zh-CN" sz="1200" b="1" dirty="0" smtClean="0">
              <a:latin typeface="微软雅黑" pitchFamily="34" charset="-122"/>
              <a:ea typeface="微软雅黑" pitchFamily="34" charset="-122"/>
            </a:endParaRPr>
          </a:p>
          <a:p>
            <a:pPr eaLnBrk="1" hangingPunct="1"/>
            <a:r>
              <a:rPr lang="en-US" altLang="zh-CN" sz="2800" dirty="0" smtClean="0">
                <a:latin typeface="微软雅黑" pitchFamily="34" charset="-122"/>
                <a:ea typeface="微软雅黑" pitchFamily="34" charset="-122"/>
              </a:rPr>
              <a:t>SSL</a:t>
            </a:r>
            <a:r>
              <a:rPr lang="zh-CN" altLang="en-US" sz="2800" dirty="0" smtClean="0">
                <a:latin typeface="微软雅黑" pitchFamily="34" charset="-122"/>
                <a:ea typeface="微软雅黑" pitchFamily="34" charset="-122"/>
              </a:rPr>
              <a:t>握手</a:t>
            </a:r>
            <a:endParaRPr lang="en-US" altLang="zh-CN" sz="2800" dirty="0" smtClean="0">
              <a:latin typeface="微软雅黑" pitchFamily="34" charset="-122"/>
              <a:ea typeface="微软雅黑" pitchFamily="34" charset="-122"/>
            </a:endParaRPr>
          </a:p>
          <a:p>
            <a:pPr eaLnBrk="1" hangingPunct="1">
              <a:buFont typeface="Arial" charset="0"/>
              <a:buNone/>
            </a:pPr>
            <a:r>
              <a:rPr lang="en-US" altLang="zh-CN" sz="28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确定加密算法</a:t>
            </a:r>
            <a:endParaRPr lang="en-US" altLang="zh-CN" sz="2000" dirty="0" smtClean="0">
              <a:latin typeface="微软雅黑" pitchFamily="34" charset="-122"/>
              <a:ea typeface="微软雅黑" pitchFamily="34" charset="-122"/>
            </a:endParaRPr>
          </a:p>
          <a:p>
            <a:pPr eaLnBrk="1" hangingPunct="1">
              <a:buFont typeface="Arial"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协商会话密钥</a:t>
            </a:r>
            <a:endParaRPr lang="en-US" altLang="zh-CN" sz="2000" dirty="0" smtClean="0">
              <a:latin typeface="微软雅黑" pitchFamily="34" charset="-122"/>
              <a:ea typeface="微软雅黑" pitchFamily="34" charset="-122"/>
            </a:endParaRPr>
          </a:p>
          <a:p>
            <a:pPr eaLnBrk="1" hangingPunct="1">
              <a:buFont typeface="Arial"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客户端认证</a:t>
            </a:r>
            <a:r>
              <a:rPr lang="en-US" altLang="zh-CN" sz="2000" dirty="0" smtClean="0">
                <a:solidFill>
                  <a:schemeClr val="bg1">
                    <a:lumMod val="50000"/>
                  </a:schemeClr>
                </a:solidFill>
                <a:latin typeface="微软雅黑" pitchFamily="34" charset="-122"/>
                <a:ea typeface="微软雅黑" pitchFamily="34" charset="-122"/>
              </a:rPr>
              <a:t>[</a:t>
            </a:r>
            <a:r>
              <a:rPr lang="zh-CN" altLang="en-US" sz="2000" dirty="0" smtClean="0">
                <a:solidFill>
                  <a:schemeClr val="bg1">
                    <a:lumMod val="50000"/>
                  </a:schemeClr>
                </a:solidFill>
                <a:latin typeface="微软雅黑" pitchFamily="34" charset="-122"/>
                <a:ea typeface="微软雅黑" pitchFamily="34" charset="-122"/>
              </a:rPr>
              <a:t>可选</a:t>
            </a:r>
            <a:r>
              <a:rPr lang="en-US" altLang="zh-CN" sz="2000" dirty="0" smtClean="0">
                <a:solidFill>
                  <a:schemeClr val="bg1">
                    <a:lumMod val="50000"/>
                  </a:schemeClr>
                </a:solidFill>
                <a:latin typeface="微软雅黑" pitchFamily="34" charset="-122"/>
                <a:ea typeface="微软雅黑" pitchFamily="34" charset="-122"/>
              </a:rPr>
              <a:t>]</a:t>
            </a:r>
            <a:endParaRPr lang="en-US" altLang="zh-CN" sz="2800" dirty="0" smtClean="0">
              <a:solidFill>
                <a:schemeClr val="bg1">
                  <a:lumMod val="50000"/>
                </a:schemeClr>
              </a:solidFill>
              <a:latin typeface="微软雅黑" pitchFamily="34" charset="-122"/>
              <a:ea typeface="微软雅黑" pitchFamily="34" charset="-122"/>
            </a:endParaRPr>
          </a:p>
          <a:p>
            <a:pPr eaLnBrk="1" hangingPunct="1"/>
            <a:r>
              <a:rPr lang="en-US" altLang="zh-CN" sz="2800" dirty="0" smtClean="0">
                <a:latin typeface="微软雅黑" pitchFamily="34" charset="-122"/>
                <a:ea typeface="微软雅黑" pitchFamily="34" charset="-122"/>
              </a:rPr>
              <a:t>SSL</a:t>
            </a:r>
            <a:r>
              <a:rPr lang="zh-CN" altLang="en-US" sz="2800" dirty="0" smtClean="0">
                <a:latin typeface="微软雅黑" pitchFamily="34" charset="-122"/>
                <a:ea typeface="微软雅黑" pitchFamily="34" charset="-122"/>
              </a:rPr>
              <a:t>数据传输</a:t>
            </a:r>
            <a:endParaRPr lang="en-US" altLang="zh-CN" sz="2800" dirty="0" smtClean="0">
              <a:latin typeface="微软雅黑" pitchFamily="34" charset="-122"/>
              <a:ea typeface="微软雅黑" pitchFamily="34" charset="-122"/>
            </a:endParaRPr>
          </a:p>
          <a:p>
            <a:pPr eaLnBrk="1" hangingPunct="1">
              <a:buFont typeface="Arial" charset="0"/>
              <a:buNone/>
            </a:pPr>
            <a:r>
              <a:rPr lang="en-US" altLang="zh-CN" sz="28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对数据进行加密传输</a:t>
            </a:r>
            <a:endParaRPr lang="en-US" altLang="zh-CN" sz="2000" dirty="0" smtClean="0">
              <a:latin typeface="微软雅黑" pitchFamily="34" charset="-122"/>
              <a:ea typeface="微软雅黑" pitchFamily="34" charset="-122"/>
            </a:endParaRPr>
          </a:p>
          <a:p>
            <a:pPr eaLnBrk="1" hangingPunct="1"/>
            <a:endParaRPr lang="en-US" altLang="zh-CN" sz="2800" dirty="0" smtClean="0">
              <a:latin typeface="微软雅黑" pitchFamily="34" charset="-122"/>
              <a:ea typeface="微软雅黑" pitchFamily="34" charset="-122"/>
            </a:endParaRPr>
          </a:p>
          <a:p>
            <a:pPr eaLnBrk="1" hangingPunct="1">
              <a:buFont typeface="Arial" charset="0"/>
              <a:buNone/>
            </a:pPr>
            <a:r>
              <a:rPr lang="en-US" altLang="zh-CN" sz="2800" dirty="0" smtClean="0">
                <a:latin typeface="微软雅黑" pitchFamily="34" charset="-122"/>
                <a:ea typeface="微软雅黑" pitchFamily="34" charset="-122"/>
              </a:rPr>
              <a:t>	</a:t>
            </a:r>
          </a:p>
        </p:txBody>
      </p:sp>
      <p:sp>
        <p:nvSpPr>
          <p:cNvPr id="32774" name="TextBox 9"/>
          <p:cNvSpPr>
            <a:spLocks noChangeArrowheads="1"/>
          </p:cNvSpPr>
          <p:nvPr/>
        </p:nvSpPr>
        <p:spPr bwMode="auto">
          <a:xfrm>
            <a:off x="881063" y="735013"/>
            <a:ext cx="4786312"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实现原理</a:t>
            </a:r>
            <a:endParaRPr lang="zh-CN" altLang="en-US" dirty="0"/>
          </a:p>
        </p:txBody>
      </p:sp>
      <p:sp>
        <p:nvSpPr>
          <p:cNvPr id="3277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277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379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379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379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握手</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buFont typeface="Arial" charset="0"/>
              <a:buNone/>
            </a:pPr>
            <a:endParaRPr lang="en-US" altLang="zh-CN" sz="2800"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p>
        </p:txBody>
      </p:sp>
      <p:sp>
        <p:nvSpPr>
          <p:cNvPr id="33798"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379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3800"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33801" name="图片 8" descr="SSL握手.jpg">
            <a:hlinkClick r:id="rId6" action="ppaction://hlinkfile"/>
          </p:cNvPr>
          <p:cNvPicPr>
            <a:picLocks noChangeAspect="1"/>
          </p:cNvPicPr>
          <p:nvPr/>
        </p:nvPicPr>
        <p:blipFill>
          <a:blip r:embed="rId7"/>
          <a:srcRect/>
          <a:stretch>
            <a:fillRect/>
          </a:stretch>
        </p:blipFill>
        <p:spPr bwMode="auto">
          <a:xfrm>
            <a:off x="2125663" y="2187575"/>
            <a:ext cx="5251450"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481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482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4821"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SSL</a:t>
            </a:r>
            <a:r>
              <a:rPr lang="zh-CN" altLang="en-US" b="1" dirty="0" smtClean="0">
                <a:latin typeface="微软雅黑" pitchFamily="34" charset="-122"/>
                <a:ea typeface="微软雅黑" pitchFamily="34" charset="-122"/>
              </a:rPr>
              <a:t>握手</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阶段</a:t>
            </a: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，打个招呼，完成基本信息确认</a:t>
            </a:r>
            <a:endParaRPr lang="en-US" altLang="zh-CN" sz="2800" dirty="0" smtClean="0">
              <a:latin typeface="微软雅黑" pitchFamily="34" charset="-122"/>
              <a:ea typeface="微软雅黑" pitchFamily="34" charset="-122"/>
            </a:endParaRPr>
          </a:p>
          <a:p>
            <a:pPr eaLnBrk="1" hangingPunct="1"/>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给</a:t>
            </a:r>
            <a:r>
              <a:rPr lang="en-US" altLang="zh-CN" sz="2000" dirty="0" smtClean="0">
                <a:latin typeface="微软雅黑" pitchFamily="34" charset="-122"/>
                <a:ea typeface="微软雅黑" pitchFamily="34" charset="-122"/>
              </a:rPr>
              <a:t>server</a:t>
            </a:r>
            <a:r>
              <a:rPr lang="zh-CN" altLang="en-US" sz="2000" dirty="0" smtClean="0">
                <a:latin typeface="微软雅黑" pitchFamily="34" charset="-122"/>
                <a:ea typeface="微软雅黑" pitchFamily="34" charset="-122"/>
              </a:rPr>
              <a:t>发送了个</a:t>
            </a:r>
            <a:r>
              <a:rPr lang="en-US" altLang="zh-CN" sz="2000" dirty="0" err="1" smtClean="0">
                <a:latin typeface="微软雅黑" pitchFamily="34" charset="-122"/>
                <a:ea typeface="微软雅黑" pitchFamily="34" charset="-122"/>
              </a:rPr>
              <a:t>ClientHello</a:t>
            </a:r>
            <a:r>
              <a:rPr lang="zh-CN" altLang="en-US" sz="2000" dirty="0" smtClean="0">
                <a:latin typeface="微软雅黑" pitchFamily="34" charset="-122"/>
                <a:ea typeface="微软雅黑" pitchFamily="34" charset="-122"/>
              </a:rPr>
              <a:t>，里面包括：</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能支持的</a:t>
            </a:r>
            <a:r>
              <a:rPr lang="en-US" altLang="zh-CN" sz="2000" dirty="0" smtClean="0">
                <a:latin typeface="微软雅黑" pitchFamily="34" charset="-122"/>
                <a:ea typeface="微软雅黑" pitchFamily="34" charset="-122"/>
              </a:rPr>
              <a:t>TLS</a:t>
            </a:r>
            <a:r>
              <a:rPr lang="zh-CN" altLang="en-US" sz="2000" dirty="0" smtClean="0">
                <a:latin typeface="微软雅黑" pitchFamily="34" charset="-122"/>
                <a:ea typeface="微软雅黑" pitchFamily="34" charset="-122"/>
              </a:rPr>
              <a:t>的最高版本、一个随机数</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所能支持的加密算法集合、</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所能支持的压缩算法集合。</a:t>
            </a:r>
            <a:endParaRPr lang="en-US" altLang="zh-CN" sz="2000" dirty="0" smtClean="0">
              <a:latin typeface="微软雅黑" pitchFamily="34" charset="-122"/>
              <a:ea typeface="微软雅黑" pitchFamily="34" charset="-122"/>
            </a:endParaRPr>
          </a:p>
          <a:p>
            <a:pPr eaLnBrk="1" hangingPunct="1"/>
            <a:r>
              <a:rPr lang="en-US" altLang="zh-CN" sz="2000" dirty="0" smtClean="0">
                <a:latin typeface="微软雅黑" pitchFamily="34" charset="-122"/>
                <a:ea typeface="微软雅黑" pitchFamily="34" charset="-122"/>
              </a:rPr>
              <a:t>server</a:t>
            </a:r>
            <a:r>
              <a:rPr lang="zh-CN" altLang="en-US" sz="2000" dirty="0" smtClean="0">
                <a:latin typeface="微软雅黑" pitchFamily="34" charset="-122"/>
                <a:ea typeface="微软雅黑" pitchFamily="34" charset="-122"/>
              </a:rPr>
              <a:t>生成个随机数</a:t>
            </a:r>
            <a:r>
              <a:rPr lang="en-US" altLang="zh-CN" sz="2000" dirty="0" smtClean="0">
                <a:latin typeface="微软雅黑" pitchFamily="34" charset="-122"/>
                <a:ea typeface="微软雅黑" pitchFamily="34" charset="-122"/>
              </a:rPr>
              <a:t>B</a:t>
            </a:r>
            <a:r>
              <a:rPr lang="zh-CN" altLang="en-US" sz="2000" dirty="0" smtClean="0">
                <a:latin typeface="微软雅黑" pitchFamily="34" charset="-122"/>
                <a:ea typeface="微软雅黑" pitchFamily="34" charset="-122"/>
              </a:rPr>
              <a:t>，从</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传过来的加密算法集合中挑一个具体的加密算法 </a:t>
            </a:r>
            <a:r>
              <a:rPr lang="en-US" altLang="zh-CN" sz="2000" dirty="0" smtClean="0">
                <a:latin typeface="微软雅黑" pitchFamily="34" charset="-122"/>
                <a:ea typeface="微软雅黑" pitchFamily="34" charset="-122"/>
              </a:rPr>
              <a:t>M</a:t>
            </a:r>
            <a:r>
              <a:rPr lang="zh-CN" altLang="en-US" sz="2000" dirty="0" smtClean="0">
                <a:latin typeface="微软雅黑" pitchFamily="34" charset="-122"/>
                <a:ea typeface="微软雅黑" pitchFamily="34" charset="-122"/>
              </a:rPr>
              <a:t>（注意，这里的</a:t>
            </a:r>
            <a:r>
              <a:rPr lang="en-US" altLang="zh-CN" sz="2000" dirty="0" smtClean="0">
                <a:latin typeface="微软雅黑" pitchFamily="34" charset="-122"/>
                <a:ea typeface="微软雅黑" pitchFamily="34" charset="-122"/>
              </a:rPr>
              <a:t>M</a:t>
            </a:r>
            <a:r>
              <a:rPr lang="zh-CN" altLang="en-US" sz="2000" dirty="0" smtClean="0">
                <a:latin typeface="微软雅黑" pitchFamily="34" charset="-122"/>
                <a:ea typeface="微软雅黑" pitchFamily="34" charset="-122"/>
              </a:rPr>
              <a:t>其实也是一个集合，包括：非对称加密算法用于加密</a:t>
            </a:r>
            <a:r>
              <a:rPr lang="en-US" altLang="zh-CN" sz="2000" dirty="0" smtClean="0">
                <a:latin typeface="微软雅黑" pitchFamily="34" charset="-122"/>
                <a:ea typeface="微软雅黑" pitchFamily="34" charset="-122"/>
              </a:rPr>
              <a:t>pre-master secret</a:t>
            </a:r>
            <a:r>
              <a:rPr lang="zh-CN" altLang="en-US" sz="2000" dirty="0" smtClean="0">
                <a:latin typeface="微软雅黑" pitchFamily="34" charset="-122"/>
                <a:ea typeface="微软雅黑" pitchFamily="34" charset="-122"/>
              </a:rPr>
              <a:t>，比如</a:t>
            </a:r>
            <a:r>
              <a:rPr lang="en-US" altLang="zh-CN" sz="2000" dirty="0" smtClean="0">
                <a:latin typeface="微软雅黑" pitchFamily="34" charset="-122"/>
                <a:ea typeface="微软雅黑" pitchFamily="34" charset="-122"/>
              </a:rPr>
              <a:t>RSA</a:t>
            </a:r>
            <a:r>
              <a:rPr lang="zh-CN" altLang="en-US" sz="2000" dirty="0" smtClean="0">
                <a:latin typeface="微软雅黑" pitchFamily="34" charset="-122"/>
                <a:ea typeface="微软雅黑" pitchFamily="34" charset="-122"/>
              </a:rPr>
              <a:t>算法、对称加密算法用于数据传输时双方使用的加密自己的内容解密对方内容的依据、</a:t>
            </a:r>
            <a:r>
              <a:rPr lang="en-US" altLang="zh-CN" sz="2000" dirty="0" smtClean="0">
                <a:latin typeface="微软雅黑" pitchFamily="34" charset="-122"/>
                <a:ea typeface="微软雅黑" pitchFamily="34" charset="-122"/>
              </a:rPr>
              <a:t>MAC</a:t>
            </a:r>
            <a:r>
              <a:rPr lang="zh-CN" altLang="en-US" sz="2000" dirty="0" smtClean="0">
                <a:latin typeface="微软雅黑" pitchFamily="34" charset="-122"/>
                <a:ea typeface="微软雅黑" pitchFamily="34" charset="-122"/>
              </a:rPr>
              <a:t>算法用于校验信息是否被篡改、伪</a:t>
            </a:r>
            <a:r>
              <a:rPr lang="zh-CN" altLang="en-US" sz="2000" smtClean="0">
                <a:latin typeface="微软雅黑" pitchFamily="34" charset="-122"/>
                <a:ea typeface="微软雅黑" pitchFamily="34" charset="-122"/>
              </a:rPr>
              <a:t>随机算法用于</a:t>
            </a:r>
            <a:r>
              <a:rPr lang="zh-CN" altLang="en-US" sz="2000" dirty="0" smtClean="0">
                <a:latin typeface="微软雅黑" pitchFamily="34" charset="-122"/>
                <a:ea typeface="微软雅黑" pitchFamily="34" charset="-122"/>
              </a:rPr>
              <a:t>生成最终通讯时对称加密算法所需要的密钥</a:t>
            </a:r>
            <a:r>
              <a:rPr lang="en-US" altLang="zh-CN" sz="2000" dirty="0" smtClean="0">
                <a:latin typeface="微软雅黑" pitchFamily="34" charset="-122"/>
                <a:ea typeface="微软雅黑" pitchFamily="34" charset="-122"/>
              </a:rPr>
              <a:t>master secret</a:t>
            </a:r>
            <a:r>
              <a:rPr lang="zh-CN" altLang="en-US" sz="2000" dirty="0" smtClean="0">
                <a:latin typeface="微软雅黑" pitchFamily="34" charset="-122"/>
                <a:ea typeface="微软雅黑" pitchFamily="34" charset="-122"/>
              </a:rPr>
              <a:t>），从压缩算法集合中挑一个具体的压缩算法</a:t>
            </a:r>
            <a:r>
              <a:rPr lang="en-US" altLang="zh-CN" sz="2000" dirty="0"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。然后发送一个</a:t>
            </a:r>
            <a:r>
              <a:rPr lang="en-US" altLang="zh-CN" sz="2000" dirty="0" err="1" smtClean="0">
                <a:latin typeface="微软雅黑" pitchFamily="34" charset="-122"/>
                <a:ea typeface="微软雅黑" pitchFamily="34" charset="-122"/>
              </a:rPr>
              <a:t>ServerHello</a:t>
            </a:r>
            <a:r>
              <a:rPr lang="zh-CN" altLang="en-US" sz="2000" dirty="0" smtClean="0">
                <a:latin typeface="微软雅黑" pitchFamily="34" charset="-122"/>
                <a:ea typeface="微软雅黑" pitchFamily="34" charset="-122"/>
              </a:rPr>
              <a:t>作为回应给</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，这个</a:t>
            </a:r>
            <a:r>
              <a:rPr lang="en-US" altLang="zh-CN" sz="2000" dirty="0" err="1" smtClean="0">
                <a:latin typeface="微软雅黑" pitchFamily="34" charset="-122"/>
                <a:ea typeface="微软雅黑" pitchFamily="34" charset="-122"/>
              </a:rPr>
              <a:t>ServerHello</a:t>
            </a:r>
            <a:r>
              <a:rPr lang="zh-CN" altLang="en-US" sz="2000" dirty="0" smtClean="0">
                <a:latin typeface="微软雅黑" pitchFamily="34" charset="-122"/>
                <a:ea typeface="微软雅黑" pitchFamily="34" charset="-122"/>
              </a:rPr>
              <a:t>就包括上面提到的</a:t>
            </a:r>
            <a:r>
              <a:rPr lang="en-US" altLang="zh-CN" sz="2000" dirty="0" err="1" smtClean="0">
                <a:latin typeface="微软雅黑" pitchFamily="34" charset="-122"/>
                <a:ea typeface="微软雅黑" pitchFamily="34" charset="-122"/>
              </a:rPr>
              <a:t>TLS_version</a:t>
            </a:r>
            <a:r>
              <a:rPr lang="en-US" altLang="zh-CN" sz="2000" dirty="0" smtClean="0">
                <a:latin typeface="微软雅黑" pitchFamily="34" charset="-122"/>
                <a:ea typeface="微软雅黑" pitchFamily="34" charset="-122"/>
              </a:rPr>
              <a:t>/B/M/N</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p:txBody>
      </p:sp>
      <p:sp>
        <p:nvSpPr>
          <p:cNvPr id="34822"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482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482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584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584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584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握手</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阶段</a:t>
            </a:r>
            <a:r>
              <a:rPr lang="en-US" altLang="zh-CN" sz="2800" smtClean="0">
                <a:latin typeface="微软雅黑" pitchFamily="34" charset="-122"/>
                <a:ea typeface="微软雅黑" pitchFamily="34" charset="-122"/>
              </a:rPr>
              <a:t>2</a:t>
            </a:r>
            <a:r>
              <a:rPr lang="zh-CN" altLang="en-US" sz="2800" smtClean="0">
                <a:latin typeface="微软雅黑" pitchFamily="34" charset="-122"/>
                <a:ea typeface="微软雅黑" pitchFamily="34" charset="-122"/>
              </a:rPr>
              <a:t>，身份认证</a:t>
            </a:r>
            <a:endParaRPr lang="en-US" altLang="zh-CN" sz="28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server</a:t>
            </a:r>
            <a:r>
              <a:rPr lang="zh-CN" altLang="en-US" sz="2000" smtClean="0">
                <a:latin typeface="微软雅黑" pitchFamily="34" charset="-122"/>
                <a:ea typeface="微软雅黑" pitchFamily="34" charset="-122"/>
              </a:rPr>
              <a:t>发送自己经过第三方认证的证书给</a:t>
            </a:r>
            <a:r>
              <a:rPr lang="en-US" altLang="zh-CN" sz="2000" smtClean="0">
                <a:latin typeface="微软雅黑" pitchFamily="34" charset="-122"/>
                <a:ea typeface="微软雅黑" pitchFamily="34" charset="-122"/>
              </a:rPr>
              <a:t>client</a:t>
            </a:r>
          </a:p>
          <a:p>
            <a:pPr eaLnBrk="1" hangingPunct="1"/>
            <a:r>
              <a:rPr lang="en-US" altLang="zh-CN" sz="2000" smtClean="0">
                <a:latin typeface="微软雅黑" pitchFamily="34" charset="-122"/>
                <a:ea typeface="微软雅黑" pitchFamily="34" charset="-122"/>
              </a:rPr>
              <a:t>client</a:t>
            </a:r>
            <a:r>
              <a:rPr lang="zh-CN" altLang="en-US" sz="2000" smtClean="0">
                <a:latin typeface="微软雅黑" pitchFamily="34" charset="-122"/>
                <a:ea typeface="微软雅黑" pitchFamily="34" charset="-122"/>
              </a:rPr>
              <a:t>拿到证书后，经过一系列验证，如果发现有问题，客户端可选择断开连接或发出连接警告。验证消息包括：</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服务器域名信息是否一致；</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证书完整性，包括证书有效期，签名，是否可信任证书等；</a:t>
            </a:r>
            <a:endParaRPr lang="en-US" altLang="zh-CN" sz="2000" smtClean="0">
              <a:latin typeface="微软雅黑" pitchFamily="34" charset="-122"/>
              <a:ea typeface="微软雅黑" pitchFamily="34" charset="-122"/>
            </a:endParaRPr>
          </a:p>
        </p:txBody>
      </p:sp>
      <p:sp>
        <p:nvSpPr>
          <p:cNvPr id="35846"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584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584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686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686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686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握手</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阶段</a:t>
            </a:r>
            <a:r>
              <a:rPr lang="en-US" altLang="zh-CN" sz="2800" smtClean="0">
                <a:latin typeface="微软雅黑" pitchFamily="34" charset="-122"/>
                <a:ea typeface="微软雅黑" pitchFamily="34" charset="-122"/>
              </a:rPr>
              <a:t>3</a:t>
            </a:r>
            <a:r>
              <a:rPr lang="zh-CN" altLang="en-US" sz="2800" smtClean="0">
                <a:latin typeface="微软雅黑" pitchFamily="34" charset="-122"/>
                <a:ea typeface="微软雅黑" pitchFamily="34" charset="-122"/>
              </a:rPr>
              <a:t>，非对称加密</a:t>
            </a:r>
            <a:endParaRPr lang="en-US" altLang="zh-CN" sz="28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client</a:t>
            </a:r>
            <a:r>
              <a:rPr lang="zh-CN" altLang="en-US" sz="2000" smtClean="0">
                <a:latin typeface="微软雅黑" pitchFamily="34" charset="-122"/>
                <a:ea typeface="微软雅黑" pitchFamily="34" charset="-122"/>
              </a:rPr>
              <a:t>产生一个称做</a:t>
            </a:r>
            <a:r>
              <a:rPr lang="en-US" altLang="zh-CN" sz="2000" smtClean="0">
                <a:latin typeface="微软雅黑" pitchFamily="34" charset="-122"/>
                <a:ea typeface="微软雅黑" pitchFamily="34" charset="-122"/>
              </a:rPr>
              <a:t>pre_master_secret</a:t>
            </a:r>
            <a:r>
              <a:rPr lang="zh-CN" altLang="en-US" sz="2000" smtClean="0">
                <a:latin typeface="微软雅黑" pitchFamily="34" charset="-122"/>
                <a:ea typeface="微软雅黑" pitchFamily="34" charset="-122"/>
              </a:rPr>
              <a:t>的随机密码串，并使用服务器的公用密钥对其进行加密，加密方法为阶段</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商定的非对称加密算法。最后，客户端将加密后的信息发送给服务器</a:t>
            </a:r>
            <a:endParaRPr lang="en-US" altLang="zh-CN" sz="20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server</a:t>
            </a:r>
            <a:r>
              <a:rPr lang="zh-CN" altLang="en-US" sz="2000" smtClean="0">
                <a:latin typeface="微软雅黑" pitchFamily="34" charset="-122"/>
                <a:ea typeface="微软雅黑" pitchFamily="34" charset="-122"/>
              </a:rPr>
              <a:t>通过私钥，解析出</a:t>
            </a:r>
            <a:r>
              <a:rPr lang="en-US" altLang="zh-CN" sz="2000" smtClean="0">
                <a:latin typeface="微软雅黑" pitchFamily="34" charset="-122"/>
                <a:ea typeface="微软雅黑" pitchFamily="34" charset="-122"/>
              </a:rPr>
              <a:t>pre_master_secret</a:t>
            </a:r>
            <a:r>
              <a:rPr lang="zh-CN" altLang="en-US" sz="2000" smtClean="0">
                <a:latin typeface="微软雅黑" pitchFamily="34" charset="-122"/>
                <a:ea typeface="微软雅黑" pitchFamily="34" charset="-122"/>
              </a:rPr>
              <a:t>的明文，此时，服务器和客户端都已经拥有了三个随机值：客户端随机数（明文传输）、服务器随机数（明文传输）、</a:t>
            </a:r>
            <a:r>
              <a:rPr lang="en-US" altLang="zh-CN" sz="2000" smtClean="0">
                <a:latin typeface="微软雅黑" pitchFamily="34" charset="-122"/>
                <a:ea typeface="微软雅黑" pitchFamily="34" charset="-122"/>
              </a:rPr>
              <a:t>pre_master_secret</a:t>
            </a:r>
            <a:r>
              <a:rPr lang="zh-CN" altLang="en-US" sz="2000" smtClean="0">
                <a:latin typeface="微软雅黑" pitchFamily="34" charset="-122"/>
                <a:ea typeface="微软雅黑" pitchFamily="34" charset="-122"/>
              </a:rPr>
              <a:t>（密文传输，一般是</a:t>
            </a:r>
            <a:r>
              <a:rPr lang="en-US" altLang="zh-CN" sz="2000" smtClean="0">
                <a:latin typeface="微软雅黑" pitchFamily="34" charset="-122"/>
                <a:ea typeface="微软雅黑" pitchFamily="34" charset="-122"/>
              </a:rPr>
              <a:t>64</a:t>
            </a:r>
            <a:r>
              <a:rPr lang="zh-CN" altLang="en-US" sz="2000" smtClean="0">
                <a:latin typeface="微软雅黑" pitchFamily="34" charset="-122"/>
                <a:ea typeface="微软雅黑" pitchFamily="34" charset="-122"/>
              </a:rPr>
              <a:t>字节）</a:t>
            </a:r>
            <a:endParaRPr lang="en-US" altLang="zh-CN" sz="20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client</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server</a:t>
            </a:r>
            <a:r>
              <a:rPr lang="zh-CN" altLang="en-US" sz="2000" smtClean="0">
                <a:latin typeface="微软雅黑" pitchFamily="34" charset="-122"/>
                <a:ea typeface="微软雅黑" pitchFamily="34" charset="-122"/>
              </a:rPr>
              <a:t>根据相同的密钥导出函数（</a:t>
            </a:r>
            <a:r>
              <a:rPr lang="en-US" altLang="zh-CN" sz="2000" smtClean="0">
                <a:latin typeface="微软雅黑" pitchFamily="34" charset="-122"/>
                <a:ea typeface="微软雅黑" pitchFamily="34" charset="-122"/>
              </a:rPr>
              <a:t>key derivation function</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KDF</a:t>
            </a:r>
            <a:r>
              <a:rPr lang="zh-CN" altLang="en-US" sz="2000" smtClean="0">
                <a:latin typeface="微软雅黑" pitchFamily="34" charset="-122"/>
                <a:ea typeface="微软雅黑" pitchFamily="34" charset="-122"/>
              </a:rPr>
              <a:t>），生成</a:t>
            </a:r>
            <a:r>
              <a:rPr lang="en-US" altLang="zh-CN" sz="2000" smtClean="0">
                <a:latin typeface="微软雅黑" pitchFamily="34" charset="-122"/>
                <a:ea typeface="微软雅黑" pitchFamily="34" charset="-122"/>
              </a:rPr>
              <a:t>master_key</a:t>
            </a:r>
            <a:r>
              <a:rPr lang="zh-CN" altLang="en-US" sz="2000" smtClean="0">
                <a:latin typeface="微软雅黑" pitchFamily="34" charset="-122"/>
                <a:ea typeface="微软雅黑" pitchFamily="34" charset="-122"/>
              </a:rPr>
              <a:t>（会话密钥）</a:t>
            </a:r>
            <a:endParaRPr lang="en-US" altLang="zh-CN" sz="2000" smtClean="0">
              <a:latin typeface="微软雅黑" pitchFamily="34" charset="-122"/>
              <a:ea typeface="微软雅黑" pitchFamily="34" charset="-122"/>
            </a:endParaRPr>
          </a:p>
        </p:txBody>
      </p:sp>
      <p:sp>
        <p:nvSpPr>
          <p:cNvPr id="36870"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687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687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10" name="TextBox 9"/>
          <p:cNvSpPr txBox="1"/>
          <p:nvPr/>
        </p:nvSpPr>
        <p:spPr>
          <a:xfrm>
            <a:off x="592138" y="2479675"/>
            <a:ext cx="8178800" cy="35401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3200" dirty="0"/>
              <a:t>1.</a:t>
            </a:r>
            <a:r>
              <a:rPr lang="zh-CN" altLang="en-US" sz="3200" dirty="0"/>
              <a:t>为什么需要三个随机数协商生成</a:t>
            </a:r>
            <a:r>
              <a:rPr lang="en-US" altLang="zh-CN" sz="3200" dirty="0" err="1"/>
              <a:t>master_key</a:t>
            </a:r>
            <a:endParaRPr lang="en-US" altLang="zh-CN" sz="3200" dirty="0"/>
          </a:p>
          <a:p>
            <a:pPr>
              <a:defRPr/>
            </a:pPr>
            <a:endParaRPr lang="en-US" altLang="zh-CN" sz="3200" dirty="0"/>
          </a:p>
          <a:p>
            <a:pPr>
              <a:defRPr/>
            </a:pPr>
            <a:endParaRPr lang="en-US" altLang="zh-CN" sz="3200" dirty="0"/>
          </a:p>
          <a:p>
            <a:pPr>
              <a:defRPr/>
            </a:pPr>
            <a:endParaRPr lang="en-US" altLang="zh-CN" sz="3200" dirty="0"/>
          </a:p>
          <a:p>
            <a:pPr>
              <a:defRPr/>
            </a:pPr>
            <a:endParaRPr lang="en-US" altLang="zh-CN" sz="3200" dirty="0"/>
          </a:p>
          <a:p>
            <a:pPr>
              <a:defRPr/>
            </a:pPr>
            <a:endParaRPr lang="en-US" altLang="zh-CN" sz="3200" dirty="0"/>
          </a:p>
          <a:p>
            <a:pPr>
              <a:defRPr/>
            </a:pPr>
            <a:endParaRPr lang="zh-CN" altLang="en-US" sz="3200" dirty="0"/>
          </a:p>
        </p:txBody>
      </p:sp>
      <p:pic>
        <p:nvPicPr>
          <p:cNvPr id="11" name="Picture 9"/>
          <p:cNvPicPr>
            <a:picLocks noChangeAspect="1" noChangeArrowheads="1"/>
          </p:cNvPicPr>
          <p:nvPr/>
        </p:nvPicPr>
        <p:blipFill>
          <a:blip r:embed="rId6"/>
          <a:srcRect/>
          <a:stretch>
            <a:fillRect/>
          </a:stretch>
        </p:blipFill>
        <p:spPr bwMode="auto">
          <a:xfrm>
            <a:off x="3257550" y="3575050"/>
            <a:ext cx="2592388" cy="2446338"/>
          </a:xfrm>
          <a:prstGeom prst="rect">
            <a:avLst/>
          </a:prstGeom>
          <a:noFill/>
          <a:ln w="317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789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789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7893"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握手</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阶段</a:t>
            </a:r>
            <a:r>
              <a:rPr lang="en-US" altLang="zh-CN" sz="2800" smtClean="0">
                <a:latin typeface="微软雅黑" pitchFamily="34" charset="-122"/>
                <a:ea typeface="微软雅黑" pitchFamily="34" charset="-122"/>
              </a:rPr>
              <a:t>3</a:t>
            </a:r>
            <a:r>
              <a:rPr lang="zh-CN" altLang="en-US" sz="2800" smtClean="0">
                <a:latin typeface="微软雅黑" pitchFamily="34" charset="-122"/>
                <a:ea typeface="微软雅黑" pitchFamily="34" charset="-122"/>
              </a:rPr>
              <a:t>，非对称加密</a:t>
            </a:r>
            <a:endParaRPr lang="en-US" altLang="zh-CN" sz="28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client</a:t>
            </a:r>
            <a:r>
              <a:rPr lang="zh-CN" altLang="en-US" sz="2000" smtClean="0">
                <a:latin typeface="微软雅黑" pitchFamily="34" charset="-122"/>
                <a:ea typeface="微软雅黑" pitchFamily="34" charset="-122"/>
              </a:rPr>
              <a:t>产生一个称做</a:t>
            </a:r>
            <a:r>
              <a:rPr lang="en-US" altLang="zh-CN" sz="2000" smtClean="0">
                <a:latin typeface="微软雅黑" pitchFamily="34" charset="-122"/>
                <a:ea typeface="微软雅黑" pitchFamily="34" charset="-122"/>
              </a:rPr>
              <a:t>pre_master_secret</a:t>
            </a:r>
            <a:r>
              <a:rPr lang="zh-CN" altLang="en-US" sz="2000" smtClean="0">
                <a:latin typeface="微软雅黑" pitchFamily="34" charset="-122"/>
                <a:ea typeface="微软雅黑" pitchFamily="34" charset="-122"/>
              </a:rPr>
              <a:t>的随机密码串，并使用服务器的公用密钥对其进行加密，加密方法为阶段</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商定的非对称加密算法。最后，客户端将加密后的信息发送给服务器</a:t>
            </a:r>
            <a:endParaRPr lang="en-US" altLang="zh-CN" sz="20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server</a:t>
            </a:r>
            <a:r>
              <a:rPr lang="zh-CN" altLang="en-US" sz="2000" smtClean="0">
                <a:latin typeface="微软雅黑" pitchFamily="34" charset="-122"/>
                <a:ea typeface="微软雅黑" pitchFamily="34" charset="-122"/>
              </a:rPr>
              <a:t>通过私钥，解析出</a:t>
            </a:r>
            <a:r>
              <a:rPr lang="en-US" altLang="zh-CN" sz="2000" smtClean="0">
                <a:latin typeface="微软雅黑" pitchFamily="34" charset="-122"/>
                <a:ea typeface="微软雅黑" pitchFamily="34" charset="-122"/>
              </a:rPr>
              <a:t>pre_master_secret</a:t>
            </a:r>
            <a:r>
              <a:rPr lang="zh-CN" altLang="en-US" sz="2000" smtClean="0">
                <a:latin typeface="微软雅黑" pitchFamily="34" charset="-122"/>
                <a:ea typeface="微软雅黑" pitchFamily="34" charset="-122"/>
              </a:rPr>
              <a:t>的明文，此时，服务器和客户端都已经拥有了三个随机值：客户端随机数（明文传输）、服务器随机数（明文传输）、</a:t>
            </a:r>
            <a:r>
              <a:rPr lang="en-US" altLang="zh-CN" sz="2000" smtClean="0">
                <a:latin typeface="微软雅黑" pitchFamily="34" charset="-122"/>
                <a:ea typeface="微软雅黑" pitchFamily="34" charset="-122"/>
              </a:rPr>
              <a:t>pre_master_secret</a:t>
            </a:r>
            <a:r>
              <a:rPr lang="zh-CN" altLang="en-US" sz="2000" smtClean="0">
                <a:latin typeface="微软雅黑" pitchFamily="34" charset="-122"/>
                <a:ea typeface="微软雅黑" pitchFamily="34" charset="-122"/>
              </a:rPr>
              <a:t>（密文传输，一般是</a:t>
            </a:r>
            <a:r>
              <a:rPr lang="en-US" altLang="zh-CN" sz="2000" smtClean="0">
                <a:latin typeface="微软雅黑" pitchFamily="34" charset="-122"/>
                <a:ea typeface="微软雅黑" pitchFamily="34" charset="-122"/>
              </a:rPr>
              <a:t>64</a:t>
            </a:r>
            <a:r>
              <a:rPr lang="zh-CN" altLang="en-US" sz="2000" smtClean="0">
                <a:latin typeface="微软雅黑" pitchFamily="34" charset="-122"/>
                <a:ea typeface="微软雅黑" pitchFamily="34" charset="-122"/>
              </a:rPr>
              <a:t>字节）</a:t>
            </a:r>
            <a:endParaRPr lang="en-US" altLang="zh-CN" sz="2000" smtClean="0">
              <a:latin typeface="微软雅黑" pitchFamily="34" charset="-122"/>
              <a:ea typeface="微软雅黑" pitchFamily="34" charset="-122"/>
            </a:endParaRPr>
          </a:p>
          <a:p>
            <a:pPr eaLnBrk="1" hangingPunct="1"/>
            <a:r>
              <a:rPr lang="en-US" altLang="zh-CN" sz="2000" smtClean="0">
                <a:latin typeface="微软雅黑" pitchFamily="34" charset="-122"/>
                <a:ea typeface="微软雅黑" pitchFamily="34" charset="-122"/>
              </a:rPr>
              <a:t>client</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server</a:t>
            </a:r>
            <a:r>
              <a:rPr lang="zh-CN" altLang="en-US" sz="2000" smtClean="0">
                <a:latin typeface="微软雅黑" pitchFamily="34" charset="-122"/>
                <a:ea typeface="微软雅黑" pitchFamily="34" charset="-122"/>
              </a:rPr>
              <a:t>根据相同的密钥导出函数（</a:t>
            </a:r>
            <a:r>
              <a:rPr lang="en-US" altLang="zh-CN" sz="2000" smtClean="0">
                <a:latin typeface="微软雅黑" pitchFamily="34" charset="-122"/>
                <a:ea typeface="微软雅黑" pitchFamily="34" charset="-122"/>
              </a:rPr>
              <a:t>key derivation function</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KDF</a:t>
            </a:r>
            <a:r>
              <a:rPr lang="zh-CN" altLang="en-US" sz="2000" smtClean="0">
                <a:latin typeface="微软雅黑" pitchFamily="34" charset="-122"/>
                <a:ea typeface="微软雅黑" pitchFamily="34" charset="-122"/>
              </a:rPr>
              <a:t>），生成</a:t>
            </a:r>
            <a:r>
              <a:rPr lang="en-US" altLang="zh-CN" sz="2000" smtClean="0">
                <a:latin typeface="微软雅黑" pitchFamily="34" charset="-122"/>
                <a:ea typeface="微软雅黑" pitchFamily="34" charset="-122"/>
              </a:rPr>
              <a:t>master_key</a:t>
            </a:r>
            <a:r>
              <a:rPr lang="zh-CN" altLang="en-US" sz="2000" smtClean="0">
                <a:latin typeface="微软雅黑" pitchFamily="34" charset="-122"/>
                <a:ea typeface="微软雅黑" pitchFamily="34" charset="-122"/>
              </a:rPr>
              <a:t>（会话密钥）</a:t>
            </a:r>
            <a:endParaRPr lang="en-US" altLang="zh-CN" sz="2000" smtClean="0">
              <a:latin typeface="微软雅黑" pitchFamily="34" charset="-122"/>
              <a:ea typeface="微软雅黑" pitchFamily="34" charset="-122"/>
            </a:endParaRPr>
          </a:p>
        </p:txBody>
      </p:sp>
      <p:sp>
        <p:nvSpPr>
          <p:cNvPr id="37894"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789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789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891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891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891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SSL</a:t>
            </a:r>
            <a:r>
              <a:rPr lang="zh-CN" altLang="en-US" b="1" dirty="0" smtClean="0">
                <a:latin typeface="微软雅黑" pitchFamily="34" charset="-122"/>
                <a:ea typeface="微软雅黑" pitchFamily="34" charset="-122"/>
              </a:rPr>
              <a:t>握手</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阶段</a:t>
            </a: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，完成握手，保证可用性</a:t>
            </a:r>
            <a:endParaRPr lang="en-US" altLang="zh-CN" sz="2800" dirty="0" smtClean="0">
              <a:latin typeface="微软雅黑" pitchFamily="34" charset="-122"/>
              <a:ea typeface="微软雅黑" pitchFamily="34" charset="-122"/>
            </a:endParaRPr>
          </a:p>
          <a:p>
            <a:pPr eaLnBrk="1" hangingPunct="1"/>
            <a:r>
              <a:rPr lang="en-US" altLang="en-US"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用双方同意的</a:t>
            </a:r>
            <a:r>
              <a:rPr lang="en-US" altLang="en-US" sz="2000" dirty="0" smtClean="0">
                <a:latin typeface="微软雅黑" pitchFamily="34" charset="-122"/>
                <a:ea typeface="微软雅黑" pitchFamily="34" charset="-122"/>
              </a:rPr>
              <a:t>MAC</a:t>
            </a:r>
            <a:r>
              <a:rPr lang="zh-CN" altLang="en-US" sz="2000" dirty="0" smtClean="0">
                <a:latin typeface="微软雅黑" pitchFamily="34" charset="-122"/>
                <a:ea typeface="微软雅黑" pitchFamily="34" charset="-122"/>
              </a:rPr>
              <a:t>算法，比如</a:t>
            </a:r>
            <a:r>
              <a:rPr lang="en-US" altLang="en-US" sz="2000" dirty="0" smtClean="0">
                <a:latin typeface="微软雅黑" pitchFamily="34" charset="-122"/>
                <a:ea typeface="微软雅黑" pitchFamily="34" charset="-122"/>
              </a:rPr>
              <a:t>MD5，</a:t>
            </a:r>
            <a:r>
              <a:rPr lang="zh-CN" altLang="en-US" sz="2000" dirty="0" smtClean="0">
                <a:latin typeface="微软雅黑" pitchFamily="34" charset="-122"/>
                <a:ea typeface="微软雅黑" pitchFamily="34" charset="-122"/>
              </a:rPr>
              <a:t>加密一段明文</a:t>
            </a:r>
            <a:r>
              <a:rPr lang="en-US" altLang="en-US" sz="2000" dirty="0" smtClean="0">
                <a:latin typeface="微软雅黑" pitchFamily="34" charset="-122"/>
                <a:ea typeface="微软雅黑" pitchFamily="34" charset="-122"/>
              </a:rPr>
              <a:t>Q</a:t>
            </a:r>
            <a:r>
              <a:rPr lang="zh-CN" altLang="en-US" sz="2000" dirty="0" smtClean="0">
                <a:latin typeface="微软雅黑" pitchFamily="34" charset="-122"/>
                <a:ea typeface="微软雅黑" pitchFamily="34" charset="-122"/>
              </a:rPr>
              <a:t>生成了</a:t>
            </a:r>
            <a:r>
              <a:rPr lang="en-US" altLang="en-US" sz="2000" dirty="0" smtClean="0">
                <a:latin typeface="微软雅黑" pitchFamily="34" charset="-122"/>
                <a:ea typeface="微软雅黑" pitchFamily="34" charset="-122"/>
              </a:rPr>
              <a:t>MAC。</a:t>
            </a:r>
            <a:r>
              <a:rPr lang="zh-CN" altLang="en-US" sz="2000" dirty="0" smtClean="0">
                <a:latin typeface="微软雅黑" pitchFamily="34" charset="-122"/>
                <a:ea typeface="微软雅黑" pitchFamily="34" charset="-122"/>
              </a:rPr>
              <a:t>然后用双方同意的对称加密算法（比如</a:t>
            </a:r>
            <a:r>
              <a:rPr lang="en-US" altLang="en-US" sz="2000" dirty="0" smtClean="0">
                <a:latin typeface="微软雅黑" pitchFamily="34" charset="-122"/>
                <a:ea typeface="微软雅黑" pitchFamily="34" charset="-122"/>
              </a:rPr>
              <a:t>AES）</a:t>
            </a:r>
            <a:r>
              <a:rPr lang="zh-CN" altLang="en-US" sz="2000" dirty="0" smtClean="0">
                <a:latin typeface="微软雅黑" pitchFamily="34" charset="-122"/>
                <a:ea typeface="微软雅黑" pitchFamily="34" charset="-122"/>
              </a:rPr>
              <a:t>加密了</a:t>
            </a:r>
            <a:r>
              <a:rPr lang="en-US" altLang="en-US" sz="2000" dirty="0" smtClean="0">
                <a:latin typeface="微软雅黑" pitchFamily="34" charset="-122"/>
                <a:ea typeface="微软雅黑" pitchFamily="34" charset="-122"/>
              </a:rPr>
              <a:t>Q</a:t>
            </a:r>
            <a:r>
              <a:rPr lang="zh-CN" altLang="en-US" sz="2000" dirty="0" smtClean="0">
                <a:latin typeface="微软雅黑" pitchFamily="34" charset="-122"/>
                <a:ea typeface="微软雅黑" pitchFamily="34" charset="-122"/>
              </a:rPr>
              <a:t>和</a:t>
            </a:r>
            <a:r>
              <a:rPr lang="en-US" altLang="en-US" sz="2000" dirty="0" smtClean="0">
                <a:latin typeface="微软雅黑" pitchFamily="34" charset="-122"/>
                <a:ea typeface="微软雅黑" pitchFamily="34" charset="-122"/>
              </a:rPr>
              <a:t>MAC</a:t>
            </a:r>
            <a:r>
              <a:rPr lang="zh-CN" altLang="en-US" sz="2000" dirty="0" smtClean="0">
                <a:latin typeface="微软雅黑" pitchFamily="34" charset="-122"/>
                <a:ea typeface="微软雅黑" pitchFamily="34" charset="-122"/>
              </a:rPr>
              <a:t>之后，生成了一段</a:t>
            </a:r>
            <a:r>
              <a:rPr lang="en-US" altLang="en-US" sz="2000" dirty="0" smtClean="0">
                <a:latin typeface="微软雅黑" pitchFamily="34" charset="-122"/>
                <a:ea typeface="微软雅黑" pitchFamily="34" charset="-122"/>
              </a:rPr>
              <a:t>Finished Message</a:t>
            </a:r>
            <a:r>
              <a:rPr lang="zh-CN" altLang="en-US" sz="2000" dirty="0" smtClean="0">
                <a:latin typeface="微软雅黑" pitchFamily="34" charset="-122"/>
                <a:ea typeface="微软雅黑" pitchFamily="34" charset="-122"/>
              </a:rPr>
              <a:t>发给了</a:t>
            </a:r>
            <a:r>
              <a:rPr lang="en-US" altLang="en-US" sz="2000" dirty="0" smtClean="0">
                <a:latin typeface="微软雅黑" pitchFamily="34" charset="-122"/>
                <a:ea typeface="微软雅黑" pitchFamily="34" charset="-122"/>
              </a:rPr>
              <a:t>server</a:t>
            </a:r>
            <a:r>
              <a:rPr lang="zh-CN" altLang="en-US" sz="2000" dirty="0" smtClean="0">
                <a:latin typeface="微软雅黑" pitchFamily="34" charset="-122"/>
                <a:ea typeface="微软雅黑" pitchFamily="34" charset="-122"/>
              </a:rPr>
              <a:t>。这相当于告诉</a:t>
            </a:r>
            <a:r>
              <a:rPr lang="en-US" altLang="en-US" sz="2000" dirty="0" smtClean="0">
                <a:latin typeface="微软雅黑" pitchFamily="34" charset="-122"/>
                <a:ea typeface="微软雅黑" pitchFamily="34" charset="-122"/>
              </a:rPr>
              <a:t>server：</a:t>
            </a:r>
            <a:r>
              <a:rPr lang="zh-CN" altLang="en-US" sz="2000" dirty="0" smtClean="0">
                <a:latin typeface="微软雅黑" pitchFamily="34" charset="-122"/>
                <a:ea typeface="微软雅黑" pitchFamily="34" charset="-122"/>
              </a:rPr>
              <a:t>我准备好加密通信了）</a:t>
            </a:r>
            <a:endParaRPr lang="en-US" altLang="zh-CN" sz="2000" dirty="0" smtClean="0">
              <a:latin typeface="微软雅黑" pitchFamily="34" charset="-122"/>
              <a:ea typeface="微软雅黑" pitchFamily="34" charset="-122"/>
            </a:endParaRPr>
          </a:p>
          <a:p>
            <a:pPr eaLnBrk="1" hangingPunct="1"/>
            <a:r>
              <a:rPr lang="en-US" altLang="zh-CN" sz="2000" dirty="0" smtClean="0"/>
              <a:t>s</a:t>
            </a:r>
            <a:r>
              <a:rPr lang="en-US" altLang="zh-CN" sz="2000" dirty="0" smtClean="0">
                <a:latin typeface="微软雅黑" pitchFamily="34" charset="-122"/>
                <a:ea typeface="微软雅黑" pitchFamily="34" charset="-122"/>
              </a:rPr>
              <a:t>erver</a:t>
            </a:r>
            <a:r>
              <a:rPr lang="zh-CN" altLang="en-US" sz="2000" dirty="0" smtClean="0">
                <a:latin typeface="微软雅黑" pitchFamily="34" charset="-122"/>
                <a:ea typeface="微软雅黑" pitchFamily="34" charset="-122"/>
              </a:rPr>
              <a:t>收到这条消息后，就会尝试先解密密文（</a:t>
            </a:r>
            <a:r>
              <a:rPr lang="en-US" altLang="zh-CN" sz="2000" dirty="0" smtClean="0">
                <a:latin typeface="微软雅黑" pitchFamily="34" charset="-122"/>
                <a:ea typeface="微软雅黑" pitchFamily="34" charset="-122"/>
              </a:rPr>
              <a:t>Decryption</a:t>
            </a:r>
            <a:r>
              <a:rPr lang="zh-CN" altLang="en-US" sz="2000" dirty="0" smtClean="0">
                <a:latin typeface="微软雅黑" pitchFamily="34" charset="-122"/>
                <a:ea typeface="微软雅黑" pitchFamily="34" charset="-122"/>
              </a:rPr>
              <a:t>），再用约定的</a:t>
            </a:r>
            <a:r>
              <a:rPr lang="en-US" altLang="zh-CN" sz="2000" dirty="0" smtClean="0">
                <a:latin typeface="微软雅黑" pitchFamily="34" charset="-122"/>
                <a:ea typeface="微软雅黑" pitchFamily="34" charset="-122"/>
              </a:rPr>
              <a:t>MAC</a:t>
            </a:r>
            <a:r>
              <a:rPr lang="zh-CN" altLang="en-US" sz="2000" dirty="0" smtClean="0">
                <a:latin typeface="微软雅黑" pitchFamily="34" charset="-122"/>
                <a:ea typeface="微软雅黑" pitchFamily="34" charset="-122"/>
              </a:rPr>
              <a:t>算法验证内容是否被篡改（</a:t>
            </a:r>
            <a:r>
              <a:rPr lang="en-US" altLang="zh-CN" sz="2000" dirty="0" smtClean="0">
                <a:latin typeface="微软雅黑" pitchFamily="34" charset="-122"/>
                <a:ea typeface="微软雅黑" pitchFamily="34" charset="-122"/>
              </a:rPr>
              <a:t>Verification</a:t>
            </a:r>
            <a:r>
              <a:rPr lang="zh-CN" altLang="en-US" sz="2000" dirty="0" smtClean="0">
                <a:latin typeface="微软雅黑" pitchFamily="34" charset="-122"/>
                <a:ea typeface="微软雅黑" pitchFamily="34" charset="-122"/>
              </a:rPr>
              <a:t>）。这时，如果这两 个任何一项工作失败了，就前功尽弃了。这里假设都成功了，于是</a:t>
            </a:r>
            <a:r>
              <a:rPr lang="en-US" altLang="zh-CN" sz="2000" dirty="0" smtClean="0">
                <a:latin typeface="微软雅黑" pitchFamily="34" charset="-122"/>
                <a:ea typeface="微软雅黑" pitchFamily="34" charset="-122"/>
              </a:rPr>
              <a:t>server</a:t>
            </a:r>
            <a:r>
              <a:rPr lang="zh-CN" altLang="en-US" sz="2000" dirty="0" smtClean="0">
                <a:latin typeface="微软雅黑" pitchFamily="34" charset="-122"/>
                <a:ea typeface="微软雅黑" pitchFamily="34" charset="-122"/>
              </a:rPr>
              <a:t>做了上一步</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同样的事情：生成一份</a:t>
            </a:r>
            <a:r>
              <a:rPr lang="en-US" altLang="zh-CN" sz="2000" dirty="0" smtClean="0">
                <a:latin typeface="微软雅黑" pitchFamily="34" charset="-122"/>
                <a:ea typeface="微软雅黑" pitchFamily="34" charset="-122"/>
              </a:rPr>
              <a:t>Finished Message</a:t>
            </a:r>
            <a:r>
              <a:rPr lang="zh-CN" altLang="en-US" sz="2000" dirty="0" smtClean="0">
                <a:latin typeface="微软雅黑" pitchFamily="34" charset="-122"/>
                <a:ea typeface="微软雅黑" pitchFamily="34" charset="-122"/>
              </a:rPr>
              <a:t>，发给</a:t>
            </a:r>
            <a:r>
              <a:rPr lang="en-US" altLang="zh-CN" sz="2000" dirty="0" smtClean="0">
                <a:latin typeface="微软雅黑" pitchFamily="34" charset="-122"/>
                <a:ea typeface="微软雅黑" pitchFamily="34" charset="-122"/>
              </a:rPr>
              <a:t>client</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eaLnBrk="1" hangingPunct="1"/>
            <a:r>
              <a:rPr lang="zh-CN" altLang="en-US" sz="2000" dirty="0" smtClean="0">
                <a:latin typeface="微软雅黑" pitchFamily="34" charset="-122"/>
                <a:ea typeface="微软雅黑" pitchFamily="34" charset="-122"/>
              </a:rPr>
              <a:t>至此，整个握手过程正式结束。下面的通讯就是数据传输了。</a:t>
            </a:r>
          </a:p>
          <a:p>
            <a:pPr eaLnBrk="1" hangingPunct="1"/>
            <a:endParaRPr lang="en-US" altLang="zh-CN" sz="2000" dirty="0" smtClean="0">
              <a:latin typeface="微软雅黑" pitchFamily="34" charset="-122"/>
              <a:ea typeface="微软雅黑" pitchFamily="34" charset="-122"/>
            </a:endParaRPr>
          </a:p>
        </p:txBody>
      </p:sp>
      <p:sp>
        <p:nvSpPr>
          <p:cNvPr id="38918"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891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8920"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3993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3994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39941"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Master_secret</a:t>
            </a:r>
            <a:r>
              <a:rPr lang="zh-CN" altLang="en-US" b="1" smtClean="0">
                <a:latin typeface="微软雅黑" pitchFamily="34" charset="-122"/>
                <a:ea typeface="微软雅黑" pitchFamily="34" charset="-122"/>
              </a:rPr>
              <a:t>生成</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p:txBody>
      </p:sp>
      <p:sp>
        <p:nvSpPr>
          <p:cNvPr id="39942"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3994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3994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39945" name="Picture 4"/>
          <p:cNvPicPr>
            <a:picLocks noChangeAspect="1" noChangeArrowheads="1"/>
          </p:cNvPicPr>
          <p:nvPr/>
        </p:nvPicPr>
        <p:blipFill>
          <a:blip r:embed="rId6"/>
          <a:srcRect/>
          <a:stretch>
            <a:fillRect/>
          </a:stretch>
        </p:blipFill>
        <p:spPr bwMode="auto">
          <a:xfrm>
            <a:off x="2089150" y="2151063"/>
            <a:ext cx="4491038" cy="4659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srcRect t="9776" r="6773"/>
          <a:stretch>
            <a:fillRect/>
          </a:stretch>
        </p:blipFill>
        <p:spPr bwMode="auto">
          <a:xfrm>
            <a:off x="0" y="0"/>
            <a:ext cx="9174163" cy="6858000"/>
          </a:xfrm>
          <a:prstGeom prst="rect">
            <a:avLst/>
          </a:prstGeom>
          <a:noFill/>
          <a:ln w="9525">
            <a:noFill/>
            <a:miter lim="800000"/>
            <a:headEnd/>
            <a:tailEnd/>
          </a:ln>
        </p:spPr>
      </p:pic>
      <p:pic>
        <p:nvPicPr>
          <p:cNvPr id="40963" name="Picture 2"/>
          <p:cNvPicPr>
            <a:picLocks noChangeAspect="1" noChangeArrowheads="1"/>
          </p:cNvPicPr>
          <p:nvPr/>
        </p:nvPicPr>
        <p:blipFill>
          <a:blip r:embed="rId4"/>
          <a:srcRect r="36926" b="24690"/>
          <a:stretch>
            <a:fillRect/>
          </a:stretch>
        </p:blipFill>
        <p:spPr bwMode="auto">
          <a:xfrm>
            <a:off x="7373938" y="5222875"/>
            <a:ext cx="1784350" cy="1635125"/>
          </a:xfrm>
          <a:prstGeom prst="rect">
            <a:avLst/>
          </a:prstGeom>
          <a:noFill/>
          <a:ln w="9525">
            <a:noFill/>
            <a:miter lim="800000"/>
            <a:headEnd/>
            <a:tailEnd/>
          </a:ln>
        </p:spPr>
      </p:pic>
      <p:pic>
        <p:nvPicPr>
          <p:cNvPr id="40964" name="Picture 2"/>
          <p:cNvPicPr>
            <a:picLocks noChangeAspect="1" noChangeArrowheads="1"/>
          </p:cNvPicPr>
          <p:nvPr/>
        </p:nvPicPr>
        <p:blipFill>
          <a:blip r:embed="rId5"/>
          <a:srcRect l="36926" t="24690"/>
          <a:stretch>
            <a:fillRect/>
          </a:stretch>
        </p:blipFill>
        <p:spPr bwMode="auto">
          <a:xfrm>
            <a:off x="-14288" y="-1588"/>
            <a:ext cx="1782763" cy="1633538"/>
          </a:xfrm>
          <a:prstGeom prst="rect">
            <a:avLst/>
          </a:prstGeom>
          <a:noFill/>
          <a:ln w="9525">
            <a:noFill/>
            <a:miter lim="800000"/>
            <a:headEnd/>
            <a:tailEnd/>
          </a:ln>
        </p:spPr>
      </p:pic>
      <p:sp>
        <p:nvSpPr>
          <p:cNvPr id="4096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Master_secret</a:t>
            </a:r>
            <a:r>
              <a:rPr lang="zh-CN" altLang="en-US" b="1" dirty="0" smtClean="0">
                <a:latin typeface="微软雅黑" pitchFamily="34" charset="-122"/>
                <a:ea typeface="微软雅黑" pitchFamily="34" charset="-122"/>
              </a:rPr>
              <a:t>组成</a:t>
            </a:r>
            <a:endParaRPr lang="en-US" altLang="zh-CN" b="1" dirty="0" smtClean="0">
              <a:latin typeface="微软雅黑" pitchFamily="34" charset="-122"/>
              <a:ea typeface="微软雅黑" pitchFamily="34" charset="-122"/>
            </a:endParaRPr>
          </a:p>
          <a:p>
            <a:pPr eaLnBrk="1" hangingPunct="1">
              <a:buFont typeface="Arial" charset="0"/>
              <a:buNone/>
            </a:pPr>
            <a:endParaRPr lang="en-US" altLang="zh-CN" sz="1200" b="1" dirty="0" smtClean="0">
              <a:latin typeface="微软雅黑" pitchFamily="34" charset="-122"/>
              <a:ea typeface="微软雅黑" pitchFamily="34" charset="-122"/>
            </a:endParaRPr>
          </a:p>
          <a:p>
            <a:pPr eaLnBrk="1" hangingPunct="1">
              <a:buFont typeface="Arial" charset="0"/>
              <a:buNone/>
            </a:pP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p:txBody>
      </p:sp>
      <p:sp>
        <p:nvSpPr>
          <p:cNvPr id="40966"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4096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0968" name="Picture 3" descr="C:\Users\L\Downloads\logo.jpg"/>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1723986" y="2238375"/>
            <a:ext cx="5981700"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536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536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15365"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思考</a:t>
            </a:r>
            <a:endParaRPr lang="zh-CN" altLang="en-US"/>
          </a:p>
        </p:txBody>
      </p:sp>
      <p:sp>
        <p:nvSpPr>
          <p:cNvPr id="15366"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5367"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38" name="内容占位符 2"/>
          <p:cNvSpPr txBox="1">
            <a:spLocks noChangeArrowheads="1"/>
          </p:cNvSpPr>
          <p:nvPr/>
        </p:nvSpPr>
        <p:spPr bwMode="auto">
          <a:xfrm>
            <a:off x="457200" y="1600200"/>
            <a:ext cx="8229600" cy="5257800"/>
          </a:xfrm>
          <a:prstGeom prst="rect">
            <a:avLst/>
          </a:prstGeom>
          <a:noFill/>
          <a:ln w="9525">
            <a:noFill/>
            <a:miter lim="800000"/>
            <a:headEnd/>
            <a:tailEnd/>
          </a:ln>
        </p:spPr>
        <p:txBody>
          <a:bodyPr/>
          <a:lstStyle/>
          <a:p>
            <a:pPr marL="342900" indent="-342900">
              <a:spcBef>
                <a:spcPct val="20000"/>
              </a:spcBef>
              <a:buFont typeface="Arial" charset="0"/>
              <a:buChar char="•"/>
              <a:defRPr/>
            </a:pPr>
            <a:r>
              <a:rPr lang="zh-CN" altLang="en-US" sz="3200" kern="0" dirty="0" smtClean="0">
                <a:latin typeface="微软雅黑" pitchFamily="34" charset="-122"/>
                <a:ea typeface="微软雅黑" pitchFamily="34" charset="-122"/>
                <a:sym typeface="Calibri" pitchFamily="34" charset="0"/>
              </a:rPr>
              <a:t>当你看到这个页面的时候，你敢点继续吗？ </a:t>
            </a:r>
            <a:endParaRPr lang="en-US" altLang="zh-CN" sz="3200" kern="0" dirty="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endParaRPr lang="zh-CN" altLang="zh-CN" sz="3200" kern="0" dirty="0">
              <a:latin typeface="微软雅黑" pitchFamily="34" charset="-122"/>
              <a:ea typeface="微软雅黑" pitchFamily="34" charset="-122"/>
              <a:sym typeface="Calibri" pitchFamily="34" charset="0"/>
            </a:endParaRPr>
          </a:p>
        </p:txBody>
      </p:sp>
      <p:pic>
        <p:nvPicPr>
          <p:cNvPr id="10" name="Picture 2"/>
          <p:cNvPicPr>
            <a:picLocks noChangeAspect="1" noChangeArrowheads="1"/>
          </p:cNvPicPr>
          <p:nvPr/>
        </p:nvPicPr>
        <p:blipFill>
          <a:blip r:embed="rId6"/>
          <a:srcRect/>
          <a:stretch>
            <a:fillRect/>
          </a:stretch>
        </p:blipFill>
        <p:spPr bwMode="auto">
          <a:xfrm>
            <a:off x="1066751" y="2552688"/>
            <a:ext cx="6796553" cy="365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198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198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198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数据传输</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endParaRPr lang="zh-CN" altLang="en-US" sz="2000" smtClean="0">
              <a:latin typeface="微软雅黑" pitchFamily="34" charset="-122"/>
              <a:ea typeface="微软雅黑" pitchFamily="34" charset="-122"/>
            </a:endParaRPr>
          </a:p>
          <a:p>
            <a:pPr eaLnBrk="1" hangingPunct="1"/>
            <a:endParaRPr lang="en-US" altLang="zh-CN" sz="2000" smtClean="0">
              <a:latin typeface="微软雅黑" pitchFamily="34" charset="-122"/>
              <a:ea typeface="微软雅黑" pitchFamily="34" charset="-122"/>
            </a:endParaRPr>
          </a:p>
        </p:txBody>
      </p:sp>
      <p:sp>
        <p:nvSpPr>
          <p:cNvPr id="41990"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4199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199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41993" name="Picture 3"/>
          <p:cNvPicPr>
            <a:picLocks noChangeAspect="1" noChangeArrowheads="1"/>
          </p:cNvPicPr>
          <p:nvPr/>
        </p:nvPicPr>
        <p:blipFill>
          <a:blip r:embed="rId6"/>
          <a:srcRect/>
          <a:stretch>
            <a:fillRect/>
          </a:stretch>
        </p:blipFill>
        <p:spPr bwMode="auto">
          <a:xfrm>
            <a:off x="1139825" y="2625725"/>
            <a:ext cx="64960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301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301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3013" name="内容占位符 2"/>
          <p:cNvSpPr>
            <a:spLocks noGrp="1" noChangeArrowheads="1"/>
          </p:cNvSpPr>
          <p:nvPr>
            <p:ph idx="4294967295"/>
          </p:nvPr>
        </p:nvSpPr>
        <p:spPr>
          <a:xfrm>
            <a:off x="457200" y="1600200"/>
            <a:ext cx="8229600" cy="4713288"/>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SSL</a:t>
            </a:r>
            <a:r>
              <a:rPr lang="zh-CN" altLang="en-US" b="1" smtClean="0">
                <a:latin typeface="微软雅黑" pitchFamily="34" charset="-122"/>
                <a:ea typeface="微软雅黑" pitchFamily="34" charset="-122"/>
              </a:rPr>
              <a:t>协议如何保障通信安全</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保密性</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非对称加密协商对称加密密钥</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完整性</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MAC</a:t>
            </a:r>
            <a:r>
              <a:rPr lang="zh-CN" altLang="en-US" sz="2000" smtClean="0">
                <a:latin typeface="微软雅黑" pitchFamily="34" charset="-122"/>
                <a:ea typeface="微软雅黑" pitchFamily="34" charset="-122"/>
              </a:rPr>
              <a:t>验证</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端认证</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数字证书</a:t>
            </a:r>
          </a:p>
          <a:p>
            <a:pPr eaLnBrk="1" hangingPunct="1"/>
            <a:endParaRPr lang="en-US" altLang="zh-CN" sz="2000" smtClean="0">
              <a:latin typeface="微软雅黑" pitchFamily="34" charset="-122"/>
              <a:ea typeface="微软雅黑" pitchFamily="34" charset="-122"/>
            </a:endParaRPr>
          </a:p>
        </p:txBody>
      </p:sp>
      <p:sp>
        <p:nvSpPr>
          <p:cNvPr id="43014"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二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SSL</a:t>
            </a:r>
            <a:r>
              <a:rPr lang="zh-CN" altLang="en-US" sz="2400" dirty="0">
                <a:solidFill>
                  <a:srgbClr val="FF7F00"/>
                </a:solidFill>
                <a:latin typeface="微软雅黑" pitchFamily="34" charset="-122"/>
                <a:ea typeface="微软雅黑" pitchFamily="34" charset="-122"/>
                <a:sym typeface="微软雅黑" pitchFamily="34" charset="-122"/>
              </a:rPr>
              <a:t>实现基础</a:t>
            </a:r>
            <a:endParaRPr lang="zh-CN" altLang="en-US" dirty="0"/>
          </a:p>
        </p:txBody>
      </p:sp>
      <p:sp>
        <p:nvSpPr>
          <p:cNvPr id="4301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301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13" name="TextBox 12"/>
          <p:cNvSpPr txBox="1"/>
          <p:nvPr/>
        </p:nvSpPr>
        <p:spPr>
          <a:xfrm>
            <a:off x="4279900" y="2443163"/>
            <a:ext cx="4819650" cy="28003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800" dirty="0">
                <a:solidFill>
                  <a:schemeClr val="tx1"/>
                </a:solidFill>
                <a:latin typeface="微软雅黑" pitchFamily="34" charset="-122"/>
                <a:ea typeface="微软雅黑" pitchFamily="34" charset="-122"/>
                <a:sym typeface="Calibri" pitchFamily="34" charset="0"/>
              </a:rPr>
              <a:t>1.</a:t>
            </a:r>
            <a:r>
              <a:rPr lang="zh-CN" altLang="en-US" sz="2800" dirty="0">
                <a:solidFill>
                  <a:schemeClr val="tx1"/>
                </a:solidFill>
                <a:latin typeface="微软雅黑" pitchFamily="34" charset="-122"/>
                <a:ea typeface="微软雅黑" pitchFamily="34" charset="-122"/>
                <a:sym typeface="Calibri" pitchFamily="34" charset="0"/>
              </a:rPr>
              <a:t>为什么不直接用非对称加密完成整个加密过程呢？</a:t>
            </a:r>
            <a:endParaRPr lang="en-US" altLang="zh-CN" sz="2800" dirty="0">
              <a:solidFill>
                <a:schemeClr val="tx1"/>
              </a:solidFill>
              <a:latin typeface="微软雅黑" pitchFamily="34" charset="-122"/>
              <a:ea typeface="微软雅黑" pitchFamily="34" charset="-122"/>
              <a:sym typeface="Calibri" pitchFamily="34" charset="0"/>
            </a:endParaRPr>
          </a:p>
          <a:p>
            <a:pPr>
              <a:defRPr/>
            </a:pPr>
            <a:r>
              <a:rPr lang="en-US" altLang="zh-CN" sz="2800" dirty="0">
                <a:solidFill>
                  <a:schemeClr val="tx1"/>
                </a:solidFill>
                <a:latin typeface="微软雅黑" pitchFamily="34" charset="-122"/>
                <a:ea typeface="微软雅黑" pitchFamily="34" charset="-122"/>
                <a:sym typeface="Calibri" pitchFamily="34" charset="0"/>
              </a:rPr>
              <a:t>2.</a:t>
            </a:r>
            <a:r>
              <a:rPr lang="zh-CN" altLang="en-US" sz="2800" dirty="0">
                <a:solidFill>
                  <a:schemeClr val="tx1"/>
                </a:solidFill>
                <a:latin typeface="微软雅黑" pitchFamily="34" charset="-122"/>
                <a:ea typeface="微软雅黑" pitchFamily="34" charset="-122"/>
                <a:sym typeface="Calibri" pitchFamily="34" charset="0"/>
              </a:rPr>
              <a:t>如果要你攻破</a:t>
            </a:r>
            <a:r>
              <a:rPr lang="en-US" altLang="zh-CN" sz="2800" dirty="0">
                <a:solidFill>
                  <a:schemeClr val="tx1"/>
                </a:solidFill>
                <a:latin typeface="微软雅黑" pitchFamily="34" charset="-122"/>
                <a:ea typeface="微软雅黑" pitchFamily="34" charset="-122"/>
                <a:sym typeface="Calibri" pitchFamily="34" charset="0"/>
              </a:rPr>
              <a:t>HTTPS</a:t>
            </a:r>
            <a:r>
              <a:rPr lang="zh-CN" altLang="en-US" sz="2800" dirty="0">
                <a:solidFill>
                  <a:schemeClr val="tx1"/>
                </a:solidFill>
                <a:latin typeface="微软雅黑" pitchFamily="34" charset="-122"/>
                <a:ea typeface="微软雅黑" pitchFamily="34" charset="-122"/>
                <a:sym typeface="Calibri" pitchFamily="34" charset="0"/>
              </a:rPr>
              <a:t>，你会怎么做</a:t>
            </a:r>
            <a:r>
              <a:rPr lang="en-US" altLang="zh-CN" sz="2800" dirty="0">
                <a:solidFill>
                  <a:schemeClr val="tx1"/>
                </a:solidFill>
                <a:latin typeface="微软雅黑" pitchFamily="34" charset="-122"/>
                <a:ea typeface="微软雅黑" pitchFamily="34" charset="-122"/>
                <a:sym typeface="Calibri" pitchFamily="34" charset="0"/>
              </a:rPr>
              <a:t>?</a:t>
            </a:r>
          </a:p>
          <a:p>
            <a:pPr>
              <a:defRPr/>
            </a:pPr>
            <a:endParaRPr lang="en-US" altLang="zh-CN" sz="3200" dirty="0"/>
          </a:p>
          <a:p>
            <a:pPr>
              <a:defRPr/>
            </a:pPr>
            <a:endParaRPr lang="zh-CN" altLang="en-US" sz="3200" dirty="0"/>
          </a:p>
        </p:txBody>
      </p:sp>
      <p:pic>
        <p:nvPicPr>
          <p:cNvPr id="14" name="Picture 9"/>
          <p:cNvPicPr>
            <a:picLocks noChangeAspect="1" noChangeArrowheads="1"/>
          </p:cNvPicPr>
          <p:nvPr/>
        </p:nvPicPr>
        <p:blipFill>
          <a:blip r:embed="rId6"/>
          <a:srcRect/>
          <a:stretch>
            <a:fillRect/>
          </a:stretch>
        </p:blipFill>
        <p:spPr bwMode="auto">
          <a:xfrm>
            <a:off x="4279900" y="4411663"/>
            <a:ext cx="2592388" cy="2446337"/>
          </a:xfrm>
          <a:prstGeom prst="rect">
            <a:avLst/>
          </a:prstGeom>
          <a:noFill/>
          <a:ln w="317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638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638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grpSp>
        <p:nvGrpSpPr>
          <p:cNvPr id="2" name="Group 5"/>
          <p:cNvGrpSpPr>
            <a:grpSpLocks/>
          </p:cNvGrpSpPr>
          <p:nvPr/>
        </p:nvGrpSpPr>
        <p:grpSpPr bwMode="auto">
          <a:xfrm>
            <a:off x="2636811" y="2224120"/>
            <a:ext cx="3816350" cy="512763"/>
            <a:chOff x="0" y="0"/>
            <a:chExt cx="3816425" cy="513348"/>
          </a:xfrm>
        </p:grpSpPr>
        <p:grpSp>
          <p:nvGrpSpPr>
            <p:cNvPr id="3" name="Group 6"/>
            <p:cNvGrpSpPr>
              <a:grpSpLocks/>
            </p:cNvGrpSpPr>
            <p:nvPr/>
          </p:nvGrpSpPr>
          <p:grpSpPr bwMode="auto">
            <a:xfrm>
              <a:off x="0" y="81300"/>
              <a:ext cx="3816425" cy="432048"/>
              <a:chOff x="0" y="0"/>
              <a:chExt cx="3816425" cy="432048"/>
            </a:xfrm>
          </p:grpSpPr>
          <p:sp>
            <p:nvSpPr>
              <p:cNvPr id="16425" name="矩形 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7" name="TextBox 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基础</a:t>
                </a:r>
                <a:endParaRPr lang="zh-CN" altLang="en-US" dirty="0"/>
              </a:p>
            </p:txBody>
          </p:sp>
        </p:grpSp>
        <p:sp>
          <p:nvSpPr>
            <p:cNvPr id="16424" name="TextBox 7"/>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1</a:t>
              </a:r>
              <a:endParaRPr lang="zh-CN" altLang="en-US"/>
            </a:p>
          </p:txBody>
        </p:sp>
      </p:grpSp>
      <p:grpSp>
        <p:nvGrpSpPr>
          <p:cNvPr id="4" name="Group 11"/>
          <p:cNvGrpSpPr>
            <a:grpSpLocks/>
          </p:cNvGrpSpPr>
          <p:nvPr/>
        </p:nvGrpSpPr>
        <p:grpSpPr bwMode="auto">
          <a:xfrm>
            <a:off x="2636811" y="3767170"/>
            <a:ext cx="3816350" cy="512763"/>
            <a:chOff x="0" y="0"/>
            <a:chExt cx="3816425" cy="513348"/>
          </a:xfrm>
        </p:grpSpPr>
        <p:grpSp>
          <p:nvGrpSpPr>
            <p:cNvPr id="5" name="Group 12"/>
            <p:cNvGrpSpPr>
              <a:grpSpLocks/>
            </p:cNvGrpSpPr>
            <p:nvPr/>
          </p:nvGrpSpPr>
          <p:grpSpPr bwMode="auto">
            <a:xfrm>
              <a:off x="0" y="81300"/>
              <a:ext cx="3816425" cy="432048"/>
              <a:chOff x="0" y="0"/>
              <a:chExt cx="3816425" cy="432048"/>
            </a:xfrm>
          </p:grpSpPr>
          <p:sp>
            <p:nvSpPr>
              <p:cNvPr id="16420" name="矩形 1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2" name="TextBox 1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实战</a:t>
                </a:r>
              </a:p>
            </p:txBody>
          </p:sp>
        </p:grpSp>
        <p:sp>
          <p:nvSpPr>
            <p:cNvPr id="16419" name="TextBox 12"/>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3</a:t>
              </a:r>
              <a:endParaRPr lang="zh-CN" altLang="en-US"/>
            </a:p>
          </p:txBody>
        </p:sp>
      </p:grpSp>
      <p:grpSp>
        <p:nvGrpSpPr>
          <p:cNvPr id="6" name="Group 17"/>
          <p:cNvGrpSpPr>
            <a:grpSpLocks/>
          </p:cNvGrpSpPr>
          <p:nvPr/>
        </p:nvGrpSpPr>
        <p:grpSpPr bwMode="auto">
          <a:xfrm>
            <a:off x="2636811" y="2995645"/>
            <a:ext cx="3816350" cy="512763"/>
            <a:chOff x="0" y="0"/>
            <a:chExt cx="3816425" cy="513348"/>
          </a:xfrm>
        </p:grpSpPr>
        <p:grpSp>
          <p:nvGrpSpPr>
            <p:cNvPr id="7" name="Group 18"/>
            <p:cNvGrpSpPr>
              <a:grpSpLocks/>
            </p:cNvGrpSpPr>
            <p:nvPr/>
          </p:nvGrpSpPr>
          <p:grpSpPr bwMode="auto">
            <a:xfrm>
              <a:off x="0" y="81300"/>
              <a:ext cx="3816425" cy="432048"/>
              <a:chOff x="0" y="0"/>
              <a:chExt cx="3816425" cy="432048"/>
            </a:xfrm>
          </p:grpSpPr>
          <p:sp>
            <p:nvSpPr>
              <p:cNvPr id="16415" name="矩形 19"/>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7" name="TextBox 21"/>
              <p:cNvSpPr>
                <a:spLocks noChangeArrowheads="1"/>
              </p:cNvSpPr>
              <p:nvPr/>
            </p:nvSpPr>
            <p:spPr bwMode="auto">
              <a:xfrm>
                <a:off x="936105" y="31358"/>
                <a:ext cx="2304256" cy="369754"/>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原理探析</a:t>
                </a:r>
                <a:endParaRPr lang="zh-CN" altLang="en-US"/>
              </a:p>
            </p:txBody>
          </p:sp>
        </p:grpSp>
        <p:sp>
          <p:nvSpPr>
            <p:cNvPr id="16414" name="TextBox 18"/>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2</a:t>
              </a:r>
              <a:endParaRPr lang="zh-CN" altLang="en-US"/>
            </a:p>
          </p:txBody>
        </p:sp>
      </p:grpSp>
      <p:grpSp>
        <p:nvGrpSpPr>
          <p:cNvPr id="8" name="Group 23"/>
          <p:cNvGrpSpPr>
            <a:grpSpLocks/>
          </p:cNvGrpSpPr>
          <p:nvPr/>
        </p:nvGrpSpPr>
        <p:grpSpPr bwMode="auto">
          <a:xfrm>
            <a:off x="2636811" y="4537108"/>
            <a:ext cx="3816350" cy="514350"/>
            <a:chOff x="0" y="0"/>
            <a:chExt cx="3816425" cy="513348"/>
          </a:xfrm>
        </p:grpSpPr>
        <p:grpSp>
          <p:nvGrpSpPr>
            <p:cNvPr id="9" name="Group 24"/>
            <p:cNvGrpSpPr>
              <a:grpSpLocks/>
            </p:cNvGrpSpPr>
            <p:nvPr/>
          </p:nvGrpSpPr>
          <p:grpSpPr bwMode="auto">
            <a:xfrm>
              <a:off x="0" y="81300"/>
              <a:ext cx="3816425" cy="432048"/>
              <a:chOff x="0" y="0"/>
              <a:chExt cx="3816425" cy="432048"/>
            </a:xfrm>
          </p:grpSpPr>
          <p:sp>
            <p:nvSpPr>
              <p:cNvPr id="16410"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2"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性能与优化</a:t>
                </a:r>
                <a:endParaRPr lang="zh-CN" altLang="en-US"/>
              </a:p>
            </p:txBody>
          </p:sp>
        </p:grpSp>
        <p:sp>
          <p:nvSpPr>
            <p:cNvPr id="16409"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4</a:t>
              </a:r>
              <a:endParaRPr lang="zh-CN" altLang="en-US"/>
            </a:p>
          </p:txBody>
        </p:sp>
      </p:grpSp>
      <p:sp>
        <p:nvSpPr>
          <p:cNvPr id="16393"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目录｜</a:t>
            </a:r>
            <a:r>
              <a:rPr lang="en-US" altLang="zh-CN" sz="2400">
                <a:solidFill>
                  <a:srgbClr val="FF7F00"/>
                </a:solidFill>
                <a:latin typeface="微软雅黑" pitchFamily="34" charset="-122"/>
                <a:ea typeface="微软雅黑" pitchFamily="34" charset="-122"/>
                <a:sym typeface="微软雅黑" pitchFamily="34" charset="-122"/>
              </a:rPr>
              <a:t>Contents</a:t>
            </a:r>
            <a:endParaRPr lang="zh-CN" altLang="en-US"/>
          </a:p>
        </p:txBody>
      </p:sp>
      <p:grpSp>
        <p:nvGrpSpPr>
          <p:cNvPr id="10" name="Group 23"/>
          <p:cNvGrpSpPr>
            <a:grpSpLocks/>
          </p:cNvGrpSpPr>
          <p:nvPr/>
        </p:nvGrpSpPr>
        <p:grpSpPr bwMode="auto">
          <a:xfrm>
            <a:off x="2641573" y="5324508"/>
            <a:ext cx="3816350" cy="514350"/>
            <a:chOff x="0" y="0"/>
            <a:chExt cx="3816425" cy="513348"/>
          </a:xfrm>
        </p:grpSpPr>
        <p:grpSp>
          <p:nvGrpSpPr>
            <p:cNvPr id="11" name="Group 24"/>
            <p:cNvGrpSpPr>
              <a:grpSpLocks/>
            </p:cNvGrpSpPr>
            <p:nvPr/>
          </p:nvGrpSpPr>
          <p:grpSpPr bwMode="auto">
            <a:xfrm>
              <a:off x="0" y="81300"/>
              <a:ext cx="3816425" cy="432048"/>
              <a:chOff x="0" y="0"/>
              <a:chExt cx="3816425" cy="432048"/>
            </a:xfrm>
          </p:grpSpPr>
          <p:sp>
            <p:nvSpPr>
              <p:cNvPr id="16405"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0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07"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sym typeface="微软雅黑" pitchFamily="34" charset="-122"/>
                  </a:rPr>
                  <a:t>最佳实践</a:t>
                </a:r>
                <a:endParaRPr lang="zh-CN" altLang="en-US"/>
              </a:p>
            </p:txBody>
          </p:sp>
        </p:grpSp>
        <p:sp>
          <p:nvSpPr>
            <p:cNvPr id="16404"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5</a:t>
              </a:r>
              <a:endParaRPr lang="zh-CN" altLang="en-US"/>
            </a:p>
          </p:txBody>
        </p:sp>
      </p:grpSp>
      <p:sp>
        <p:nvSpPr>
          <p:cNvPr id="1639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639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4"/>
                                        </p:tgtEl>
                                        <p:attrNameLst>
                                          <p:attrName>style.color</p:attrName>
                                        </p:attrNameLst>
                                      </p:cBhvr>
                                      <p:to>
                                        <a:schemeClr val="accent2"/>
                                      </p:to>
                                    </p:animClr>
                                    <p:animClr clrSpc="rgb">
                                      <p:cBhvr>
                                        <p:cTn id="7" dur="100" fill="hold"/>
                                        <p:tgtEl>
                                          <p:spTgt spid="4"/>
                                        </p:tgtEl>
                                        <p:attrNameLst>
                                          <p:attrName>fillcolor</p:attrName>
                                        </p:attrNameLst>
                                      </p:cBhvr>
                                      <p:to>
                                        <a:schemeClr val="accent2"/>
                                      </p:to>
                                    </p:animClr>
                                    <p:set>
                                      <p:cBhvr>
                                        <p:cTn id="8" dur="100" fill="hold"/>
                                        <p:tgtEl>
                                          <p:spTgt spid="4"/>
                                        </p:tgtEl>
                                        <p:attrNameLst>
                                          <p:attrName>fill.type</p:attrName>
                                        </p:attrNameLst>
                                      </p:cBhvr>
                                      <p:to>
                                        <p:strVal val="solid"/>
                                      </p:to>
                                    </p:set>
                                    <p:set>
                                      <p:cBhvr>
                                        <p:cTn id="9" dur="100" fill="hold"/>
                                        <p:tgtEl>
                                          <p:spTgt spid="4"/>
                                        </p:tgtEl>
                                        <p:attrNameLst>
                                          <p:attrName>fill.on</p:attrName>
                                        </p:attrNameLst>
                                      </p:cBhvr>
                                      <p:to>
                                        <p:strVal val="true"/>
                                      </p:to>
                                    </p:set>
                                    <p:animRot by="120000">
                                      <p:cBhvr>
                                        <p:cTn id="10" dur="100" fill="hold">
                                          <p:stCondLst>
                                            <p:cond delay="0"/>
                                          </p:stCondLst>
                                        </p:cTn>
                                        <p:tgtEl>
                                          <p:spTgt spid="4"/>
                                        </p:tgtEl>
                                        <p:attrNameLst>
                                          <p:attrName>r</p:attrName>
                                        </p:attrNameLst>
                                      </p:cBhvr>
                                    </p:animRot>
                                    <p:animRot by="-240000">
                                      <p:cBhvr>
                                        <p:cTn id="11" dur="200" fill="hold">
                                          <p:stCondLst>
                                            <p:cond delay="200"/>
                                          </p:stCondLst>
                                        </p:cTn>
                                        <p:tgtEl>
                                          <p:spTgt spid="4"/>
                                        </p:tgtEl>
                                        <p:attrNameLst>
                                          <p:attrName>r</p:attrName>
                                        </p:attrNameLst>
                                      </p:cBhvr>
                                    </p:animRot>
                                    <p:animRot by="240000">
                                      <p:cBhvr>
                                        <p:cTn id="12" dur="200" fill="hold">
                                          <p:stCondLst>
                                            <p:cond delay="400"/>
                                          </p:stCondLst>
                                        </p:cTn>
                                        <p:tgtEl>
                                          <p:spTgt spid="4"/>
                                        </p:tgtEl>
                                        <p:attrNameLst>
                                          <p:attrName>r</p:attrName>
                                        </p:attrNameLst>
                                      </p:cBhvr>
                                    </p:animRot>
                                    <p:animRot by="-240000">
                                      <p:cBhvr>
                                        <p:cTn id="13" dur="200" fill="hold">
                                          <p:stCondLst>
                                            <p:cond delay="600"/>
                                          </p:stCondLst>
                                        </p:cTn>
                                        <p:tgtEl>
                                          <p:spTgt spid="4"/>
                                        </p:tgtEl>
                                        <p:attrNameLst>
                                          <p:attrName>r</p:attrName>
                                        </p:attrNameLst>
                                      </p:cBhvr>
                                    </p:animRot>
                                    <p:animRot by="120000">
                                      <p:cBhvr>
                                        <p:cTn id="14"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505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506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5061" name="内容占位符 2"/>
          <p:cNvSpPr>
            <a:spLocks noGrp="1" noChangeArrowheads="1"/>
          </p:cNvSpPr>
          <p:nvPr>
            <p:ph idx="4294967295"/>
          </p:nvPr>
        </p:nvSpPr>
        <p:spPr>
          <a:xfrm>
            <a:off x="457200" y="1600200"/>
            <a:ext cx="8229600" cy="4713288"/>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HTTPS</a:t>
            </a:r>
            <a:r>
              <a:rPr lang="zh-CN" altLang="en-US" b="1" smtClean="0">
                <a:latin typeface="微软雅黑" pitchFamily="34" charset="-122"/>
                <a:ea typeface="微软雅黑" pitchFamily="34" charset="-122"/>
              </a:rPr>
              <a:t>实战概述</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环境搭建</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firefox + nginx</a:t>
            </a:r>
          </a:p>
          <a:p>
            <a:pPr eaLnBrk="1" hangingPunct="1">
              <a:buFont typeface="Arial" charset="0"/>
              <a:buNone/>
            </a:pPr>
            <a:r>
              <a:rPr lang="en-US" altLang="zh-CN" sz="2000" smtClean="0">
                <a:latin typeface="微软雅黑" pitchFamily="34" charset="-122"/>
                <a:ea typeface="微软雅黑" pitchFamily="34" charset="-122"/>
              </a:rPr>
              <a:t>	openssl</a:t>
            </a:r>
          </a:p>
          <a:p>
            <a:pPr eaLnBrk="1" hangingPunct="1">
              <a:buFont typeface="Arial" charset="0"/>
              <a:buNone/>
            </a:pP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协议分析</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wireshark</a:t>
            </a:r>
            <a:endParaRPr lang="zh-CN" altLang="en-US" sz="2000" smtClean="0">
              <a:latin typeface="微软雅黑" pitchFamily="34" charset="-122"/>
              <a:ea typeface="微软雅黑" pitchFamily="34" charset="-122"/>
            </a:endParaRPr>
          </a:p>
          <a:p>
            <a:pPr eaLnBrk="1" hangingPunct="1"/>
            <a:endParaRPr lang="en-US" altLang="zh-CN" sz="2000" smtClean="0">
              <a:latin typeface="微软雅黑" pitchFamily="34" charset="-122"/>
              <a:ea typeface="微软雅黑" pitchFamily="34" charset="-122"/>
            </a:endParaRPr>
          </a:p>
        </p:txBody>
      </p:sp>
      <p:sp>
        <p:nvSpPr>
          <p:cNvPr id="45062"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实战｜概述</a:t>
            </a:r>
            <a:endParaRPr lang="zh-CN" altLang="en-US" dirty="0"/>
          </a:p>
        </p:txBody>
      </p:sp>
      <p:sp>
        <p:nvSpPr>
          <p:cNvPr id="4506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506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608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608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6085" name="内容占位符 2"/>
          <p:cNvSpPr>
            <a:spLocks noGrp="1" noChangeArrowheads="1"/>
          </p:cNvSpPr>
          <p:nvPr>
            <p:ph idx="4294967295"/>
          </p:nvPr>
        </p:nvSpPr>
        <p:spPr>
          <a:xfrm>
            <a:off x="457200" y="1600200"/>
            <a:ext cx="8229600" cy="4713288"/>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HTTPS</a:t>
            </a:r>
            <a:r>
              <a:rPr lang="zh-CN" altLang="en-US" b="1" smtClean="0">
                <a:latin typeface="微软雅黑" pitchFamily="34" charset="-122"/>
                <a:ea typeface="微软雅黑" pitchFamily="34" charset="-122"/>
              </a:rPr>
              <a:t>环境搭建</a:t>
            </a:r>
            <a:r>
              <a:rPr lang="en-US" altLang="zh-CN" b="1" smtClean="0">
                <a:latin typeface="微软雅黑" pitchFamily="34" charset="-122"/>
                <a:ea typeface="微软雅黑" pitchFamily="34" charset="-122"/>
              </a:rPr>
              <a:t>_</a:t>
            </a:r>
            <a:r>
              <a:rPr lang="zh-CN" altLang="en-US" b="1" smtClean="0">
                <a:latin typeface="微软雅黑" pitchFamily="34" charset="-122"/>
                <a:ea typeface="微软雅黑" pitchFamily="34" charset="-122"/>
              </a:rPr>
              <a:t>生产证书</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下载安装</a:t>
            </a:r>
            <a:r>
              <a:rPr lang="en-US" altLang="zh-CN" sz="2800" smtClean="0">
                <a:latin typeface="微软雅黑" pitchFamily="34" charset="-122"/>
                <a:ea typeface="微软雅黑" pitchFamily="34" charset="-122"/>
              </a:rPr>
              <a:t>openssl(linux/windows)</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生成自签名证书</a:t>
            </a:r>
            <a:endParaRPr lang="zh-CN" altLang="en-US" sz="2000" smtClean="0">
              <a:latin typeface="微软雅黑" pitchFamily="34" charset="-122"/>
              <a:ea typeface="微软雅黑" pitchFamily="34" charset="-122"/>
            </a:endParaRPr>
          </a:p>
          <a:p>
            <a:pPr eaLnBrk="1" hangingPunct="1"/>
            <a:endParaRPr lang="en-US" altLang="zh-CN" sz="2000" smtClean="0">
              <a:latin typeface="微软雅黑" pitchFamily="34" charset="-122"/>
              <a:ea typeface="微软雅黑" pitchFamily="34" charset="-122"/>
            </a:endParaRPr>
          </a:p>
        </p:txBody>
      </p:sp>
      <p:sp>
        <p:nvSpPr>
          <p:cNvPr id="46086"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实战｜</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dirty="0"/>
          </a:p>
        </p:txBody>
      </p:sp>
      <p:sp>
        <p:nvSpPr>
          <p:cNvPr id="4608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608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46089" name="Picture 3"/>
          <p:cNvPicPr>
            <a:picLocks noChangeAspect="1" noChangeArrowheads="1"/>
          </p:cNvPicPr>
          <p:nvPr/>
        </p:nvPicPr>
        <p:blipFill>
          <a:blip r:embed="rId6"/>
          <a:srcRect/>
          <a:stretch>
            <a:fillRect/>
          </a:stretch>
        </p:blipFill>
        <p:spPr bwMode="auto">
          <a:xfrm>
            <a:off x="884238" y="3538538"/>
            <a:ext cx="5334000" cy="1423987"/>
          </a:xfrm>
          <a:prstGeom prst="rect">
            <a:avLst/>
          </a:prstGeom>
          <a:noFill/>
          <a:ln w="9525">
            <a:noFill/>
            <a:miter lim="800000"/>
            <a:headEnd/>
            <a:tailEnd/>
          </a:ln>
        </p:spPr>
      </p:pic>
      <p:pic>
        <p:nvPicPr>
          <p:cNvPr id="45060" name="Picture 4"/>
          <p:cNvPicPr>
            <a:picLocks noChangeAspect="1" noChangeArrowheads="1"/>
          </p:cNvPicPr>
          <p:nvPr/>
        </p:nvPicPr>
        <p:blipFill>
          <a:blip r:embed="rId7"/>
          <a:srcRect/>
          <a:stretch>
            <a:fillRect/>
          </a:stretch>
        </p:blipFill>
        <p:spPr bwMode="auto">
          <a:xfrm>
            <a:off x="884238" y="3538538"/>
            <a:ext cx="5330825" cy="3319462"/>
          </a:xfrm>
          <a:prstGeom prst="rect">
            <a:avLst/>
          </a:prstGeom>
          <a:noFill/>
          <a:ln w="9525">
            <a:noFill/>
            <a:miter lim="800000"/>
            <a:headEnd/>
            <a:tailEnd/>
          </a:ln>
        </p:spPr>
      </p:pic>
      <p:pic>
        <p:nvPicPr>
          <p:cNvPr id="45061" name="Picture 5"/>
          <p:cNvPicPr>
            <a:picLocks noChangeAspect="1" noChangeArrowheads="1"/>
          </p:cNvPicPr>
          <p:nvPr/>
        </p:nvPicPr>
        <p:blipFill>
          <a:blip r:embed="rId8"/>
          <a:srcRect/>
          <a:stretch>
            <a:fillRect/>
          </a:stretch>
        </p:blipFill>
        <p:spPr bwMode="auto">
          <a:xfrm>
            <a:off x="884238" y="3538538"/>
            <a:ext cx="6105525" cy="1038225"/>
          </a:xfrm>
          <a:prstGeom prst="rect">
            <a:avLst/>
          </a:prstGeom>
          <a:noFill/>
          <a:ln w="9525">
            <a:noFill/>
            <a:miter lim="800000"/>
            <a:headEnd/>
            <a:tailEnd/>
          </a:ln>
        </p:spPr>
      </p:pic>
      <p:pic>
        <p:nvPicPr>
          <p:cNvPr id="45062" name="Picture 6"/>
          <p:cNvPicPr>
            <a:picLocks noChangeAspect="1" noChangeArrowheads="1"/>
          </p:cNvPicPr>
          <p:nvPr/>
        </p:nvPicPr>
        <p:blipFill>
          <a:blip r:embed="rId9"/>
          <a:srcRect/>
          <a:stretch>
            <a:fillRect/>
          </a:stretch>
        </p:blipFill>
        <p:spPr bwMode="auto">
          <a:xfrm>
            <a:off x="847725" y="3502025"/>
            <a:ext cx="6413500" cy="547688"/>
          </a:xfrm>
          <a:prstGeom prst="rect">
            <a:avLst/>
          </a:prstGeom>
          <a:noFill/>
          <a:ln w="9525">
            <a:noFill/>
            <a:miter lim="800000"/>
            <a:headEnd/>
            <a:tailEnd/>
          </a:ln>
        </p:spPr>
      </p:pic>
      <p:pic>
        <p:nvPicPr>
          <p:cNvPr id="45063" name="Picture 7"/>
          <p:cNvPicPr>
            <a:picLocks noChangeAspect="1" noChangeArrowheads="1"/>
          </p:cNvPicPr>
          <p:nvPr/>
        </p:nvPicPr>
        <p:blipFill>
          <a:blip r:embed="rId10"/>
          <a:srcRect/>
          <a:stretch>
            <a:fillRect/>
          </a:stretch>
        </p:blipFill>
        <p:spPr bwMode="auto">
          <a:xfrm>
            <a:off x="4533900" y="1200150"/>
            <a:ext cx="4610100" cy="5657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ppt_x"/>
                                          </p:val>
                                        </p:tav>
                                        <p:tav tm="100000">
                                          <p:val>
                                            <p:strVal val="#ppt_x"/>
                                          </p:val>
                                        </p:tav>
                                      </p:tavLst>
                                    </p:anim>
                                    <p:anim calcmode="lin" valueType="num">
                                      <p:cBhvr additive="base">
                                        <p:cTn id="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1"/>
                                        </p:tgtEl>
                                        <p:attrNameLst>
                                          <p:attrName>style.visibility</p:attrName>
                                        </p:attrNameLst>
                                      </p:cBhvr>
                                      <p:to>
                                        <p:strVal val="visible"/>
                                      </p:to>
                                    </p:set>
                                    <p:anim calcmode="lin" valueType="num">
                                      <p:cBhvr additive="base">
                                        <p:cTn id="13" dur="500" fill="hold"/>
                                        <p:tgtEl>
                                          <p:spTgt spid="45061"/>
                                        </p:tgtEl>
                                        <p:attrNameLst>
                                          <p:attrName>ppt_x</p:attrName>
                                        </p:attrNameLst>
                                      </p:cBhvr>
                                      <p:tavLst>
                                        <p:tav tm="0">
                                          <p:val>
                                            <p:strVal val="#ppt_x"/>
                                          </p:val>
                                        </p:tav>
                                        <p:tav tm="100000">
                                          <p:val>
                                            <p:strVal val="#ppt_x"/>
                                          </p:val>
                                        </p:tav>
                                      </p:tavLst>
                                    </p:anim>
                                    <p:anim calcmode="lin" valueType="num">
                                      <p:cBhvr additive="base">
                                        <p:cTn id="14"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2"/>
                                        </p:tgtEl>
                                        <p:attrNameLst>
                                          <p:attrName>style.visibility</p:attrName>
                                        </p:attrNameLst>
                                      </p:cBhvr>
                                      <p:to>
                                        <p:strVal val="visible"/>
                                      </p:to>
                                    </p:set>
                                    <p:anim calcmode="lin" valueType="num">
                                      <p:cBhvr additive="base">
                                        <p:cTn id="19" dur="500" fill="hold"/>
                                        <p:tgtEl>
                                          <p:spTgt spid="45062"/>
                                        </p:tgtEl>
                                        <p:attrNameLst>
                                          <p:attrName>ppt_x</p:attrName>
                                        </p:attrNameLst>
                                      </p:cBhvr>
                                      <p:tavLst>
                                        <p:tav tm="0">
                                          <p:val>
                                            <p:strVal val="#ppt_x"/>
                                          </p:val>
                                        </p:tav>
                                        <p:tav tm="100000">
                                          <p:val>
                                            <p:strVal val="#ppt_x"/>
                                          </p:val>
                                        </p:tav>
                                      </p:tavLst>
                                    </p:anim>
                                    <p:anim calcmode="lin" valueType="num">
                                      <p:cBhvr additive="base">
                                        <p:cTn id="20" dur="500" fill="hold"/>
                                        <p:tgtEl>
                                          <p:spTgt spid="450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3"/>
                                        </p:tgtEl>
                                        <p:attrNameLst>
                                          <p:attrName>style.visibility</p:attrName>
                                        </p:attrNameLst>
                                      </p:cBhvr>
                                      <p:to>
                                        <p:strVal val="visible"/>
                                      </p:to>
                                    </p:set>
                                    <p:anim calcmode="lin" valueType="num">
                                      <p:cBhvr additive="base">
                                        <p:cTn id="25" dur="500" fill="hold"/>
                                        <p:tgtEl>
                                          <p:spTgt spid="45063"/>
                                        </p:tgtEl>
                                        <p:attrNameLst>
                                          <p:attrName>ppt_x</p:attrName>
                                        </p:attrNameLst>
                                      </p:cBhvr>
                                      <p:tavLst>
                                        <p:tav tm="0">
                                          <p:val>
                                            <p:strVal val="#ppt_x"/>
                                          </p:val>
                                        </p:tav>
                                        <p:tav tm="100000">
                                          <p:val>
                                            <p:strVal val="#ppt_x"/>
                                          </p:val>
                                        </p:tav>
                                      </p:tavLst>
                                    </p:anim>
                                    <p:anim calcmode="lin" valueType="num">
                                      <p:cBhvr additive="base">
                                        <p:cTn id="26"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710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710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7109" name="内容占位符 2"/>
          <p:cNvSpPr>
            <a:spLocks noGrp="1" noChangeArrowheads="1"/>
          </p:cNvSpPr>
          <p:nvPr>
            <p:ph idx="4294967295"/>
          </p:nvPr>
        </p:nvSpPr>
        <p:spPr>
          <a:xfrm>
            <a:off x="457200" y="1600200"/>
            <a:ext cx="8229600" cy="4713288"/>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HTTPS</a:t>
            </a:r>
            <a:r>
              <a:rPr lang="zh-CN" altLang="en-US" b="1" dirty="0" smtClean="0">
                <a:latin typeface="微软雅黑" pitchFamily="34" charset="-122"/>
                <a:ea typeface="微软雅黑" pitchFamily="34" charset="-122"/>
              </a:rPr>
              <a:t>环境搭建</a:t>
            </a:r>
            <a:r>
              <a:rPr lang="en-US" altLang="zh-CN" b="1" dirty="0" smtClean="0">
                <a:latin typeface="微软雅黑" pitchFamily="34" charset="-122"/>
                <a:ea typeface="微软雅黑" pitchFamily="34" charset="-122"/>
              </a:rPr>
              <a:t>_</a:t>
            </a:r>
            <a:r>
              <a:rPr lang="en-US" altLang="zh-CN" b="1" dirty="0" err="1" smtClean="0">
                <a:latin typeface="微软雅黑" pitchFamily="34" charset="-122"/>
                <a:ea typeface="微软雅黑" pitchFamily="34" charset="-122"/>
              </a:rPr>
              <a:t>nginx</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下载安装</a:t>
            </a:r>
            <a:r>
              <a:rPr lang="en-US" altLang="zh-CN" sz="2800" dirty="0" err="1" smtClean="0">
                <a:latin typeface="微软雅黑" pitchFamily="34" charset="-122"/>
                <a:ea typeface="微软雅黑" pitchFamily="34" charset="-122"/>
              </a:rPr>
              <a:t>nginx</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需要编译进去</a:t>
            </a:r>
            <a:r>
              <a:rPr lang="en-US" altLang="zh-CN" sz="2800" dirty="0" err="1" smtClean="0">
                <a:latin typeface="微软雅黑" pitchFamily="34" charset="-122"/>
                <a:ea typeface="微软雅黑" pitchFamily="34" charset="-122"/>
              </a:rPr>
              <a:t>openssl</a:t>
            </a:r>
            <a:r>
              <a:rPr lang="zh-CN" altLang="en-US" sz="2800" smtClean="0">
                <a:latin typeface="微软雅黑" pitchFamily="34" charset="-122"/>
                <a:ea typeface="微软雅黑" pitchFamily="34" charset="-122"/>
              </a:rPr>
              <a:t>模块</a:t>
            </a:r>
            <a:r>
              <a:rPr lang="en-US" altLang="zh-CN" sz="2800" smtClean="0">
                <a:latin typeface="微软雅黑" pitchFamily="34" charset="-122"/>
                <a:ea typeface="微软雅黑" pitchFamily="34" charset="-122"/>
              </a:rPr>
              <a:t>)</a:t>
            </a:r>
            <a:endParaRPr lang="en-US" altLang="zh-CN" sz="200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修改</a:t>
            </a:r>
            <a:r>
              <a:rPr lang="en-US" altLang="zh-CN" sz="2800" dirty="0" err="1" smtClean="0">
                <a:latin typeface="微软雅黑" pitchFamily="34" charset="-122"/>
                <a:ea typeface="微软雅黑" pitchFamily="34" charset="-122"/>
              </a:rPr>
              <a:t>nginx</a:t>
            </a:r>
            <a:r>
              <a:rPr lang="zh-CN" altLang="en-US" sz="2800" dirty="0" smtClean="0">
                <a:latin typeface="微软雅黑" pitchFamily="34" charset="-122"/>
                <a:ea typeface="微软雅黑" pitchFamily="34" charset="-122"/>
              </a:rPr>
              <a:t>配置，启动</a:t>
            </a:r>
            <a:r>
              <a:rPr lang="en-US" altLang="zh-CN" sz="2800" dirty="0" err="1" smtClean="0">
                <a:latin typeface="微软雅黑" pitchFamily="34" charset="-122"/>
                <a:ea typeface="微软雅黑" pitchFamily="34" charset="-122"/>
              </a:rPr>
              <a:t>nginx</a:t>
            </a:r>
            <a:endParaRPr lang="zh-CN" altLang="en-US" sz="2000" dirty="0" smtClean="0">
              <a:latin typeface="微软雅黑" pitchFamily="34" charset="-122"/>
              <a:ea typeface="微软雅黑" pitchFamily="34" charset="-122"/>
            </a:endParaRPr>
          </a:p>
          <a:p>
            <a:pPr eaLnBrk="1" hangingPunct="1"/>
            <a:endParaRPr lang="en-US" altLang="zh-CN" sz="2000" dirty="0" smtClean="0">
              <a:latin typeface="微软雅黑" pitchFamily="34" charset="-122"/>
              <a:ea typeface="微软雅黑" pitchFamily="34" charset="-122"/>
            </a:endParaRPr>
          </a:p>
        </p:txBody>
      </p:sp>
      <p:sp>
        <p:nvSpPr>
          <p:cNvPr id="47110"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实战｜</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dirty="0"/>
          </a:p>
        </p:txBody>
      </p:sp>
      <p:sp>
        <p:nvSpPr>
          <p:cNvPr id="4711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711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47114" name="Picture 10"/>
          <p:cNvPicPr>
            <a:picLocks noChangeAspect="1" noChangeArrowheads="1"/>
          </p:cNvPicPr>
          <p:nvPr/>
        </p:nvPicPr>
        <p:blipFill>
          <a:blip r:embed="rId6"/>
          <a:srcRect/>
          <a:stretch>
            <a:fillRect/>
          </a:stretch>
        </p:blipFill>
        <p:spPr bwMode="auto">
          <a:xfrm>
            <a:off x="5484813" y="2078038"/>
            <a:ext cx="3438525" cy="3638550"/>
          </a:xfrm>
          <a:prstGeom prst="rect">
            <a:avLst/>
          </a:prstGeom>
          <a:noFill/>
          <a:ln w="9525">
            <a:noFill/>
            <a:miter lim="800000"/>
            <a:headEnd/>
            <a:tailEnd/>
          </a:ln>
        </p:spPr>
      </p:pic>
      <p:pic>
        <p:nvPicPr>
          <p:cNvPr id="46082" name="Picture 2"/>
          <p:cNvPicPr>
            <a:picLocks noChangeAspect="1" noChangeArrowheads="1"/>
          </p:cNvPicPr>
          <p:nvPr/>
        </p:nvPicPr>
        <p:blipFill>
          <a:blip r:embed="rId7"/>
          <a:srcRect/>
          <a:stretch>
            <a:fillRect/>
          </a:stretch>
        </p:blipFill>
        <p:spPr bwMode="auto">
          <a:xfrm>
            <a:off x="774700" y="3538538"/>
            <a:ext cx="5842000" cy="31384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14"/>
                                        </p:tgtEl>
                                        <p:attrNameLst>
                                          <p:attrName>style.visibility</p:attrName>
                                        </p:attrNameLst>
                                      </p:cBhvr>
                                      <p:to>
                                        <p:strVal val="visible"/>
                                      </p:to>
                                    </p:set>
                                    <p:anim calcmode="lin" valueType="num">
                                      <p:cBhvr additive="base">
                                        <p:cTn id="7" dur="500" fill="hold"/>
                                        <p:tgtEl>
                                          <p:spTgt spid="47114"/>
                                        </p:tgtEl>
                                        <p:attrNameLst>
                                          <p:attrName>ppt_x</p:attrName>
                                        </p:attrNameLst>
                                      </p:cBhvr>
                                      <p:tavLst>
                                        <p:tav tm="0">
                                          <p:val>
                                            <p:strVal val="#ppt_x"/>
                                          </p:val>
                                        </p:tav>
                                        <p:tav tm="100000">
                                          <p:val>
                                            <p:strVal val="#ppt_x"/>
                                          </p:val>
                                        </p:tav>
                                      </p:tavLst>
                                    </p:anim>
                                    <p:anim calcmode="lin" valueType="num">
                                      <p:cBhvr additive="base">
                                        <p:cTn id="8" dur="500" fill="hold"/>
                                        <p:tgtEl>
                                          <p:spTgt spid="471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gtEl>
                                        <p:attrNameLst>
                                          <p:attrName>style.visibility</p:attrName>
                                        </p:attrNameLst>
                                      </p:cBhvr>
                                      <p:to>
                                        <p:strVal val="visible"/>
                                      </p:to>
                                    </p:set>
                                    <p:anim calcmode="lin" valueType="num">
                                      <p:cBhvr additive="base">
                                        <p:cTn id="13" dur="500" fill="hold"/>
                                        <p:tgtEl>
                                          <p:spTgt spid="46082"/>
                                        </p:tgtEl>
                                        <p:attrNameLst>
                                          <p:attrName>ppt_x</p:attrName>
                                        </p:attrNameLst>
                                      </p:cBhvr>
                                      <p:tavLst>
                                        <p:tav tm="0">
                                          <p:val>
                                            <p:strVal val="#ppt_x"/>
                                          </p:val>
                                        </p:tav>
                                        <p:tav tm="100000">
                                          <p:val>
                                            <p:strVal val="#ppt_x"/>
                                          </p:val>
                                        </p:tav>
                                      </p:tavLst>
                                    </p:anim>
                                    <p:anim calcmode="lin" valueType="num">
                                      <p:cBhvr additive="base">
                                        <p:cTn id="14"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813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813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8133" name="内容占位符 2"/>
          <p:cNvSpPr>
            <a:spLocks noGrp="1" noChangeArrowheads="1"/>
          </p:cNvSpPr>
          <p:nvPr>
            <p:ph idx="4294967295"/>
          </p:nvPr>
        </p:nvSpPr>
        <p:spPr>
          <a:xfrm>
            <a:off x="457200" y="1600200"/>
            <a:ext cx="8229600" cy="4713288"/>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HTTPS</a:t>
            </a:r>
            <a:r>
              <a:rPr lang="zh-CN" altLang="en-US" b="1" smtClean="0">
                <a:latin typeface="微软雅黑" pitchFamily="34" charset="-122"/>
                <a:ea typeface="微软雅黑" pitchFamily="34" charset="-122"/>
              </a:rPr>
              <a:t>环境搭建</a:t>
            </a:r>
            <a:r>
              <a:rPr lang="en-US" altLang="zh-CN" b="1" smtClean="0">
                <a:latin typeface="微软雅黑" pitchFamily="34" charset="-122"/>
                <a:ea typeface="微软雅黑" pitchFamily="34" charset="-122"/>
              </a:rPr>
              <a:t>_https</a:t>
            </a:r>
            <a:r>
              <a:rPr lang="zh-CN" altLang="en-US" b="1" smtClean="0">
                <a:latin typeface="微软雅黑" pitchFamily="34" charset="-122"/>
                <a:ea typeface="微软雅黑" pitchFamily="34" charset="-122"/>
              </a:rPr>
              <a:t>环境验证</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en-US" altLang="zh-CN" sz="2800" smtClean="0">
                <a:latin typeface="微软雅黑" pitchFamily="34" charset="-122"/>
                <a:ea typeface="微软雅黑" pitchFamily="34" charset="-122"/>
              </a:rPr>
              <a:t>openssl</a:t>
            </a:r>
            <a:r>
              <a:rPr lang="zh-CN" altLang="en-US" sz="2800" smtClean="0">
                <a:latin typeface="微软雅黑" pitchFamily="34" charset="-122"/>
                <a:ea typeface="微软雅黑" pitchFamily="34" charset="-122"/>
              </a:rPr>
              <a:t>程序测试</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8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openssl s_client -showcerts -connect localhost:443</a:t>
            </a:r>
          </a:p>
          <a:p>
            <a:pPr eaLnBrk="1" hangingPunct="1"/>
            <a:r>
              <a:rPr lang="zh-CN" altLang="en-US" sz="2800" smtClean="0">
                <a:latin typeface="微软雅黑" pitchFamily="34" charset="-122"/>
                <a:ea typeface="微软雅黑" pitchFamily="34" charset="-122"/>
              </a:rPr>
              <a:t>浏览器验证</a:t>
            </a:r>
            <a:endParaRPr lang="en-US" altLang="zh-CN" sz="2800" smtClean="0">
              <a:latin typeface="微软雅黑" pitchFamily="34" charset="-122"/>
              <a:ea typeface="微软雅黑" pitchFamily="34" charset="-122"/>
            </a:endParaRPr>
          </a:p>
          <a:p>
            <a:pPr eaLnBrk="1" hangingPunct="1"/>
            <a:endParaRPr lang="en-US" altLang="zh-CN" sz="2000" smtClean="0">
              <a:latin typeface="微软雅黑" pitchFamily="34" charset="-122"/>
              <a:ea typeface="微软雅黑" pitchFamily="34" charset="-122"/>
            </a:endParaRPr>
          </a:p>
        </p:txBody>
      </p:sp>
      <p:sp>
        <p:nvSpPr>
          <p:cNvPr id="48134"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实战｜</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dirty="0"/>
          </a:p>
        </p:txBody>
      </p:sp>
      <p:sp>
        <p:nvSpPr>
          <p:cNvPr id="4813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813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47106" name="Picture 2"/>
          <p:cNvPicPr>
            <a:picLocks noChangeAspect="1" noChangeArrowheads="1"/>
          </p:cNvPicPr>
          <p:nvPr/>
        </p:nvPicPr>
        <p:blipFill>
          <a:blip r:embed="rId6"/>
          <a:srcRect/>
          <a:stretch>
            <a:fillRect/>
          </a:stretch>
        </p:blipFill>
        <p:spPr bwMode="auto">
          <a:xfrm>
            <a:off x="3152775" y="1438275"/>
            <a:ext cx="5991225" cy="5419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4915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4915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4915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 https</a:t>
            </a:r>
            <a:r>
              <a:rPr lang="zh-CN" altLang="en-US" b="1" smtClean="0">
                <a:latin typeface="微软雅黑" pitchFamily="34" charset="-122"/>
                <a:ea typeface="微软雅黑" pitchFamily="34" charset="-122"/>
              </a:rPr>
              <a:t>协议监控</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阶段</a:t>
            </a:r>
            <a:r>
              <a:rPr lang="en-US" altLang="zh-CN" sz="2800" smtClean="0">
                <a:latin typeface="微软雅黑" pitchFamily="34" charset="-122"/>
                <a:ea typeface="微软雅黑" pitchFamily="34" charset="-122"/>
              </a:rPr>
              <a:t>1</a:t>
            </a:r>
            <a:r>
              <a:rPr lang="zh-CN" altLang="en-US" sz="2800" smtClean="0">
                <a:latin typeface="微软雅黑" pitchFamily="34" charset="-122"/>
                <a:ea typeface="微软雅黑" pitchFamily="34" charset="-122"/>
              </a:rPr>
              <a:t>，打个招呼，完成基本信息确认</a:t>
            </a:r>
            <a:endParaRPr lang="en-US" altLang="zh-CN" sz="2800" smtClean="0">
              <a:latin typeface="微软雅黑" pitchFamily="34" charset="-122"/>
              <a:ea typeface="微软雅黑" pitchFamily="34" charset="-122"/>
            </a:endParaRPr>
          </a:p>
        </p:txBody>
      </p:sp>
      <p:sp>
        <p:nvSpPr>
          <p:cNvPr id="49158"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 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dirty="0"/>
          </a:p>
        </p:txBody>
      </p:sp>
      <p:sp>
        <p:nvSpPr>
          <p:cNvPr id="4915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49160"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65538" name="Picture 2"/>
          <p:cNvPicPr>
            <a:picLocks noChangeAspect="1" noChangeArrowheads="1"/>
          </p:cNvPicPr>
          <p:nvPr/>
        </p:nvPicPr>
        <p:blipFill>
          <a:blip r:embed="rId6"/>
          <a:srcRect/>
          <a:stretch>
            <a:fillRect/>
          </a:stretch>
        </p:blipFill>
        <p:spPr bwMode="auto">
          <a:xfrm>
            <a:off x="0" y="2917825"/>
            <a:ext cx="9144000" cy="3940175"/>
          </a:xfrm>
          <a:prstGeom prst="rect">
            <a:avLst/>
          </a:prstGeom>
          <a:noFill/>
          <a:ln w="9525">
            <a:noFill/>
            <a:miter lim="800000"/>
            <a:headEnd/>
            <a:tailEnd/>
          </a:ln>
        </p:spPr>
      </p:pic>
      <p:pic>
        <p:nvPicPr>
          <p:cNvPr id="65539" name="Picture 3"/>
          <p:cNvPicPr>
            <a:picLocks noChangeAspect="1" noChangeArrowheads="1"/>
          </p:cNvPicPr>
          <p:nvPr/>
        </p:nvPicPr>
        <p:blipFill>
          <a:blip r:embed="rId7"/>
          <a:srcRect/>
          <a:stretch>
            <a:fillRect/>
          </a:stretch>
        </p:blipFill>
        <p:spPr bwMode="auto">
          <a:xfrm>
            <a:off x="1395413" y="1000125"/>
            <a:ext cx="6515100" cy="585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ppt_x"/>
                                          </p:val>
                                        </p:tav>
                                        <p:tav tm="100000">
                                          <p:val>
                                            <p:strVal val="#ppt_x"/>
                                          </p:val>
                                        </p:tav>
                                      </p:tavLst>
                                    </p:anim>
                                    <p:anim calcmode="lin" valueType="num">
                                      <p:cBhvr additive="base">
                                        <p:cTn id="8"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gtEl>
                                        <p:attrNameLst>
                                          <p:attrName>style.visibility</p:attrName>
                                        </p:attrNameLst>
                                      </p:cBhvr>
                                      <p:to>
                                        <p:strVal val="visible"/>
                                      </p:to>
                                    </p:set>
                                    <p:anim calcmode="lin" valueType="num">
                                      <p:cBhvr additive="base">
                                        <p:cTn id="13" dur="500" fill="hold"/>
                                        <p:tgtEl>
                                          <p:spTgt spid="65539"/>
                                        </p:tgtEl>
                                        <p:attrNameLst>
                                          <p:attrName>ppt_x</p:attrName>
                                        </p:attrNameLst>
                                      </p:cBhvr>
                                      <p:tavLst>
                                        <p:tav tm="0">
                                          <p:val>
                                            <p:strVal val="#ppt_x"/>
                                          </p:val>
                                        </p:tav>
                                        <p:tav tm="100000">
                                          <p:val>
                                            <p:strVal val="#ppt_x"/>
                                          </p:val>
                                        </p:tav>
                                      </p:tavLst>
                                    </p:anim>
                                    <p:anim calcmode="lin" valueType="num">
                                      <p:cBhvr additive="base">
                                        <p:cTn id="14"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017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018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0181"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en-US" altLang="zh-CN" b="1" dirty="0" smtClean="0">
                <a:latin typeface="微软雅黑" pitchFamily="34" charset="-122"/>
                <a:ea typeface="微软雅黑" pitchFamily="34" charset="-122"/>
              </a:rPr>
              <a:t> https</a:t>
            </a:r>
            <a:r>
              <a:rPr lang="zh-CN" altLang="en-US" b="1" dirty="0" smtClean="0">
                <a:latin typeface="微软雅黑" pitchFamily="34" charset="-122"/>
                <a:ea typeface="微软雅黑" pitchFamily="34" charset="-122"/>
              </a:rPr>
              <a:t>协议监控</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加密算法组件</a:t>
            </a:r>
            <a:endParaRPr lang="en-US" altLang="zh-CN" sz="2800" dirty="0" smtClean="0">
              <a:latin typeface="微软雅黑" pitchFamily="34" charset="-122"/>
              <a:ea typeface="微软雅黑" pitchFamily="34" charset="-122"/>
            </a:endParaRPr>
          </a:p>
          <a:p>
            <a:pPr eaLnBrk="1" hangingPunct="1">
              <a:buFont typeface="Arial" charset="0"/>
              <a:buNone/>
            </a:pPr>
            <a:r>
              <a:rPr lang="en-US" altLang="zh-CN" sz="28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TLS_ECDHE_RSA_WITH_AES_128_GCM_SHA256</a:t>
            </a:r>
          </a:p>
          <a:p>
            <a:pPr eaLnBrk="1" hangingPunct="1">
              <a:buFont typeface="Arial"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协议：</a:t>
            </a:r>
            <a:r>
              <a:rPr lang="en-US" altLang="zh-CN" sz="2000" dirty="0" smtClean="0">
                <a:latin typeface="微软雅黑" pitchFamily="34" charset="-122"/>
                <a:ea typeface="微软雅黑" pitchFamily="34" charset="-122"/>
              </a:rPr>
              <a:t>TLS</a:t>
            </a:r>
          </a:p>
          <a:p>
            <a:pPr eaLnBrk="1" hangingPunct="1">
              <a:buFont typeface="Arial"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公私玥算法：</a:t>
            </a:r>
            <a:r>
              <a:rPr lang="en-US" altLang="zh-CN" sz="2000" dirty="0" smtClean="0">
                <a:latin typeface="微软雅黑" pitchFamily="34" charset="-122"/>
                <a:ea typeface="微软雅黑" pitchFamily="34" charset="-122"/>
              </a:rPr>
              <a:t>ECDHE_RSA</a:t>
            </a:r>
          </a:p>
          <a:p>
            <a:pPr eaLnBrk="1" hangingPunct="1">
              <a:buFont typeface="Arial"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对称加密算法：</a:t>
            </a:r>
            <a:r>
              <a:rPr lang="en-US" altLang="zh-CN" sz="2000" dirty="0" smtClean="0">
                <a:latin typeface="微软雅黑" pitchFamily="34" charset="-122"/>
                <a:ea typeface="微软雅黑" pitchFamily="34" charset="-122"/>
              </a:rPr>
              <a:t>AES_128_GCM</a:t>
            </a:r>
          </a:p>
          <a:p>
            <a:pPr eaLnBrk="1" hangingPunct="1">
              <a:buFont typeface="Arial" charset="0"/>
              <a:buNone/>
            </a:pPr>
            <a:r>
              <a:rPr lang="en-US" altLang="zh-CN" sz="2000" dirty="0" smtClean="0">
                <a:latin typeface="微软雅黑" pitchFamily="34" charset="-122"/>
                <a:ea typeface="微软雅黑" pitchFamily="34" charset="-122"/>
              </a:rPr>
              <a:t>	MAC</a:t>
            </a:r>
            <a:r>
              <a:rPr lang="zh-CN" altLang="en-US" sz="2000" dirty="0" smtClean="0">
                <a:latin typeface="微软雅黑" pitchFamily="34" charset="-122"/>
                <a:ea typeface="微软雅黑" pitchFamily="34" charset="-122"/>
              </a:rPr>
              <a:t>验证算法：</a:t>
            </a:r>
            <a:r>
              <a:rPr lang="en-US" altLang="zh-CN" sz="2000" dirty="0" smtClean="0">
                <a:latin typeface="微软雅黑" pitchFamily="34" charset="-122"/>
                <a:ea typeface="微软雅黑" pitchFamily="34" charset="-122"/>
              </a:rPr>
              <a:t>SHA256</a:t>
            </a:r>
          </a:p>
          <a:p>
            <a:pPr eaLnBrk="1" hangingPunct="1">
              <a:buFont typeface="Arial"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密钥导出函数</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应该跟协议相关</a:t>
            </a:r>
            <a:r>
              <a:rPr lang="en-US" altLang="zh-CN" sz="2000" dirty="0" smtClean="0">
                <a:latin typeface="微软雅黑" pitchFamily="34" charset="-122"/>
                <a:ea typeface="微软雅黑" pitchFamily="34" charset="-122"/>
              </a:rPr>
              <a:t>)</a:t>
            </a:r>
          </a:p>
        </p:txBody>
      </p:sp>
      <p:sp>
        <p:nvSpPr>
          <p:cNvPr id="50182"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 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dirty="0"/>
          </a:p>
        </p:txBody>
      </p:sp>
      <p:sp>
        <p:nvSpPr>
          <p:cNvPr id="5018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018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120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120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120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 https</a:t>
            </a:r>
            <a:r>
              <a:rPr lang="zh-CN" altLang="en-US" b="1" smtClean="0">
                <a:latin typeface="微软雅黑" pitchFamily="34" charset="-122"/>
                <a:ea typeface="微软雅黑" pitchFamily="34" charset="-122"/>
              </a:rPr>
              <a:t>协议监控</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阶段</a:t>
            </a:r>
            <a:r>
              <a:rPr lang="en-US" altLang="zh-CN" sz="2800" smtClean="0">
                <a:latin typeface="微软雅黑" pitchFamily="34" charset="-122"/>
                <a:ea typeface="微软雅黑" pitchFamily="34" charset="-122"/>
              </a:rPr>
              <a:t>3</a:t>
            </a:r>
            <a:r>
              <a:rPr lang="zh-CN" altLang="en-US" sz="2800" smtClean="0">
                <a:latin typeface="微软雅黑" pitchFamily="34" charset="-122"/>
                <a:ea typeface="微软雅黑" pitchFamily="34" charset="-122"/>
              </a:rPr>
              <a:t>，非对称加密</a:t>
            </a:r>
            <a:endParaRPr lang="en-US" altLang="zh-CN" sz="2800" smtClean="0">
              <a:latin typeface="微软雅黑" pitchFamily="34" charset="-122"/>
              <a:ea typeface="微软雅黑" pitchFamily="34" charset="-122"/>
            </a:endParaRPr>
          </a:p>
        </p:txBody>
      </p:sp>
      <p:sp>
        <p:nvSpPr>
          <p:cNvPr id="51206"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smtClean="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 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sz="2400" dirty="0"/>
          </a:p>
        </p:txBody>
      </p:sp>
      <p:sp>
        <p:nvSpPr>
          <p:cNvPr id="5120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120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51209" name="Picture 3"/>
          <p:cNvPicPr>
            <a:picLocks noChangeAspect="1" noChangeArrowheads="1"/>
          </p:cNvPicPr>
          <p:nvPr/>
        </p:nvPicPr>
        <p:blipFill>
          <a:blip r:embed="rId6"/>
          <a:srcRect/>
          <a:stretch>
            <a:fillRect/>
          </a:stretch>
        </p:blipFill>
        <p:spPr bwMode="auto">
          <a:xfrm>
            <a:off x="1285875" y="2901950"/>
            <a:ext cx="606742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638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638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grpSp>
        <p:nvGrpSpPr>
          <p:cNvPr id="2" name="Group 5"/>
          <p:cNvGrpSpPr>
            <a:grpSpLocks/>
          </p:cNvGrpSpPr>
          <p:nvPr/>
        </p:nvGrpSpPr>
        <p:grpSpPr bwMode="auto">
          <a:xfrm>
            <a:off x="2636811" y="2224120"/>
            <a:ext cx="3816350" cy="512763"/>
            <a:chOff x="0" y="0"/>
            <a:chExt cx="3816425" cy="513348"/>
          </a:xfrm>
        </p:grpSpPr>
        <p:grpSp>
          <p:nvGrpSpPr>
            <p:cNvPr id="16423" name="Group 6"/>
            <p:cNvGrpSpPr>
              <a:grpSpLocks/>
            </p:cNvGrpSpPr>
            <p:nvPr/>
          </p:nvGrpSpPr>
          <p:grpSpPr bwMode="auto">
            <a:xfrm>
              <a:off x="0" y="81300"/>
              <a:ext cx="3816425" cy="432048"/>
              <a:chOff x="0" y="0"/>
              <a:chExt cx="3816425" cy="432048"/>
            </a:xfrm>
          </p:grpSpPr>
          <p:sp>
            <p:nvSpPr>
              <p:cNvPr id="16425" name="矩形 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7" name="TextBox 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基础</a:t>
                </a:r>
                <a:endParaRPr lang="zh-CN" altLang="en-US"/>
              </a:p>
            </p:txBody>
          </p:sp>
        </p:grpSp>
        <p:sp>
          <p:nvSpPr>
            <p:cNvPr id="16424" name="TextBox 7"/>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1</a:t>
              </a:r>
              <a:endParaRPr lang="zh-CN" altLang="en-US"/>
            </a:p>
          </p:txBody>
        </p:sp>
      </p:grpSp>
      <p:grpSp>
        <p:nvGrpSpPr>
          <p:cNvPr id="16390" name="Group 11"/>
          <p:cNvGrpSpPr>
            <a:grpSpLocks/>
          </p:cNvGrpSpPr>
          <p:nvPr/>
        </p:nvGrpSpPr>
        <p:grpSpPr bwMode="auto">
          <a:xfrm>
            <a:off x="2636811" y="3767170"/>
            <a:ext cx="3816350" cy="512763"/>
            <a:chOff x="0" y="0"/>
            <a:chExt cx="3816425" cy="513348"/>
          </a:xfrm>
        </p:grpSpPr>
        <p:grpSp>
          <p:nvGrpSpPr>
            <p:cNvPr id="16418" name="Group 12"/>
            <p:cNvGrpSpPr>
              <a:grpSpLocks/>
            </p:cNvGrpSpPr>
            <p:nvPr/>
          </p:nvGrpSpPr>
          <p:grpSpPr bwMode="auto">
            <a:xfrm>
              <a:off x="0" y="81300"/>
              <a:ext cx="3816425" cy="432048"/>
              <a:chOff x="0" y="0"/>
              <a:chExt cx="3816425" cy="432048"/>
            </a:xfrm>
          </p:grpSpPr>
          <p:sp>
            <p:nvSpPr>
              <p:cNvPr id="16420" name="矩形 1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2" name="TextBox 1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实战</a:t>
                </a:r>
              </a:p>
            </p:txBody>
          </p:sp>
        </p:grpSp>
        <p:sp>
          <p:nvSpPr>
            <p:cNvPr id="16419" name="TextBox 12"/>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3</a:t>
              </a:r>
              <a:endParaRPr lang="zh-CN" altLang="en-US"/>
            </a:p>
          </p:txBody>
        </p:sp>
      </p:grpSp>
      <p:grpSp>
        <p:nvGrpSpPr>
          <p:cNvPr id="16391" name="Group 17"/>
          <p:cNvGrpSpPr>
            <a:grpSpLocks/>
          </p:cNvGrpSpPr>
          <p:nvPr/>
        </p:nvGrpSpPr>
        <p:grpSpPr bwMode="auto">
          <a:xfrm>
            <a:off x="2636811" y="2995645"/>
            <a:ext cx="3816350" cy="512763"/>
            <a:chOff x="0" y="0"/>
            <a:chExt cx="3816425" cy="513348"/>
          </a:xfrm>
        </p:grpSpPr>
        <p:grpSp>
          <p:nvGrpSpPr>
            <p:cNvPr id="16413" name="Group 18"/>
            <p:cNvGrpSpPr>
              <a:grpSpLocks/>
            </p:cNvGrpSpPr>
            <p:nvPr/>
          </p:nvGrpSpPr>
          <p:grpSpPr bwMode="auto">
            <a:xfrm>
              <a:off x="0" y="81300"/>
              <a:ext cx="3816425" cy="432048"/>
              <a:chOff x="0" y="0"/>
              <a:chExt cx="3816425" cy="432048"/>
            </a:xfrm>
          </p:grpSpPr>
          <p:sp>
            <p:nvSpPr>
              <p:cNvPr id="16415" name="矩形 19"/>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7" name="TextBox 21"/>
              <p:cNvSpPr>
                <a:spLocks noChangeArrowheads="1"/>
              </p:cNvSpPr>
              <p:nvPr/>
            </p:nvSpPr>
            <p:spPr bwMode="auto">
              <a:xfrm>
                <a:off x="936105" y="31358"/>
                <a:ext cx="2304256" cy="369754"/>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原理探析</a:t>
                </a:r>
                <a:endParaRPr lang="zh-CN" altLang="en-US"/>
              </a:p>
            </p:txBody>
          </p:sp>
        </p:grpSp>
        <p:sp>
          <p:nvSpPr>
            <p:cNvPr id="16414" name="TextBox 18"/>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2</a:t>
              </a:r>
              <a:endParaRPr lang="zh-CN" altLang="en-US"/>
            </a:p>
          </p:txBody>
        </p:sp>
      </p:grpSp>
      <p:grpSp>
        <p:nvGrpSpPr>
          <p:cNvPr id="16392" name="Group 23"/>
          <p:cNvGrpSpPr>
            <a:grpSpLocks/>
          </p:cNvGrpSpPr>
          <p:nvPr/>
        </p:nvGrpSpPr>
        <p:grpSpPr bwMode="auto">
          <a:xfrm>
            <a:off x="2636811" y="4537108"/>
            <a:ext cx="3816350" cy="514350"/>
            <a:chOff x="0" y="0"/>
            <a:chExt cx="3816425" cy="513348"/>
          </a:xfrm>
        </p:grpSpPr>
        <p:grpSp>
          <p:nvGrpSpPr>
            <p:cNvPr id="16408" name="Group 24"/>
            <p:cNvGrpSpPr>
              <a:grpSpLocks/>
            </p:cNvGrpSpPr>
            <p:nvPr/>
          </p:nvGrpSpPr>
          <p:grpSpPr bwMode="auto">
            <a:xfrm>
              <a:off x="0" y="81300"/>
              <a:ext cx="3816425" cy="432048"/>
              <a:chOff x="0" y="0"/>
              <a:chExt cx="3816425" cy="432048"/>
            </a:xfrm>
          </p:grpSpPr>
          <p:sp>
            <p:nvSpPr>
              <p:cNvPr id="16410"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2"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性能与优化</a:t>
                </a:r>
                <a:endParaRPr lang="zh-CN" altLang="en-US"/>
              </a:p>
            </p:txBody>
          </p:sp>
        </p:grpSp>
        <p:sp>
          <p:nvSpPr>
            <p:cNvPr id="16409"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4</a:t>
              </a:r>
              <a:endParaRPr lang="zh-CN" altLang="en-US"/>
            </a:p>
          </p:txBody>
        </p:sp>
      </p:grpSp>
      <p:sp>
        <p:nvSpPr>
          <p:cNvPr id="16393"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目录｜</a:t>
            </a:r>
            <a:r>
              <a:rPr lang="en-US" altLang="zh-CN" sz="2400">
                <a:solidFill>
                  <a:srgbClr val="FF7F00"/>
                </a:solidFill>
                <a:latin typeface="微软雅黑" pitchFamily="34" charset="-122"/>
                <a:ea typeface="微软雅黑" pitchFamily="34" charset="-122"/>
                <a:sym typeface="微软雅黑" pitchFamily="34" charset="-122"/>
              </a:rPr>
              <a:t>Contents</a:t>
            </a:r>
            <a:endParaRPr lang="zh-CN" altLang="en-US"/>
          </a:p>
        </p:txBody>
      </p:sp>
      <p:grpSp>
        <p:nvGrpSpPr>
          <p:cNvPr id="16394" name="Group 23"/>
          <p:cNvGrpSpPr>
            <a:grpSpLocks/>
          </p:cNvGrpSpPr>
          <p:nvPr/>
        </p:nvGrpSpPr>
        <p:grpSpPr bwMode="auto">
          <a:xfrm>
            <a:off x="2641573" y="5324508"/>
            <a:ext cx="3816350" cy="514350"/>
            <a:chOff x="0" y="0"/>
            <a:chExt cx="3816425" cy="513348"/>
          </a:xfrm>
        </p:grpSpPr>
        <p:grpSp>
          <p:nvGrpSpPr>
            <p:cNvPr id="16403" name="Group 24"/>
            <p:cNvGrpSpPr>
              <a:grpSpLocks/>
            </p:cNvGrpSpPr>
            <p:nvPr/>
          </p:nvGrpSpPr>
          <p:grpSpPr bwMode="auto">
            <a:xfrm>
              <a:off x="0" y="81300"/>
              <a:ext cx="3816425" cy="432048"/>
              <a:chOff x="0" y="0"/>
              <a:chExt cx="3816425" cy="432048"/>
            </a:xfrm>
          </p:grpSpPr>
          <p:sp>
            <p:nvSpPr>
              <p:cNvPr id="16405"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0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07"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sym typeface="微软雅黑" pitchFamily="34" charset="-122"/>
                  </a:rPr>
                  <a:t>最佳实践</a:t>
                </a:r>
                <a:endParaRPr lang="zh-CN" altLang="en-US"/>
              </a:p>
            </p:txBody>
          </p:sp>
        </p:grpSp>
        <p:sp>
          <p:nvSpPr>
            <p:cNvPr id="16404"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5</a:t>
              </a:r>
              <a:endParaRPr lang="zh-CN" altLang="en-US"/>
            </a:p>
          </p:txBody>
        </p:sp>
      </p:grpSp>
      <p:sp>
        <p:nvSpPr>
          <p:cNvPr id="1639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639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dir="cw">
                                      <p:cBhvr override="childStyle">
                                        <p:cTn id="6" dur="100" fill="hold"/>
                                        <p:tgtEl>
                                          <p:spTgt spid="2"/>
                                        </p:tgtEl>
                                        <p:attrNameLst>
                                          <p:attrName>style.color</p:attrName>
                                        </p:attrNameLst>
                                      </p:cBhvr>
                                      <p:to>
                                        <a:schemeClr val="accent2"/>
                                      </p:to>
                                    </p:animClr>
                                    <p:animClr clrSpc="rgb" dir="cw">
                                      <p:cBhvr>
                                        <p:cTn id="7" dur="100" fill="hold"/>
                                        <p:tgtEl>
                                          <p:spTgt spid="2"/>
                                        </p:tgtEl>
                                        <p:attrNameLst>
                                          <p:attrName>fillcolor</p:attrName>
                                        </p:attrNameLst>
                                      </p:cBhvr>
                                      <p:to>
                                        <a:schemeClr val="accent2"/>
                                      </p:to>
                                    </p:animClr>
                                    <p:set>
                                      <p:cBhvr>
                                        <p:cTn id="8" dur="100" fill="hold"/>
                                        <p:tgtEl>
                                          <p:spTgt spid="2"/>
                                        </p:tgtEl>
                                        <p:attrNameLst>
                                          <p:attrName>fill.type</p:attrName>
                                        </p:attrNameLst>
                                      </p:cBhvr>
                                      <p:to>
                                        <p:strVal val="solid"/>
                                      </p:to>
                                    </p:set>
                                    <p:set>
                                      <p:cBhvr>
                                        <p:cTn id="9" dur="100" fill="hold"/>
                                        <p:tgtEl>
                                          <p:spTgt spid="2"/>
                                        </p:tgtEl>
                                        <p:attrNameLst>
                                          <p:attrName>fill.on</p:attrName>
                                        </p:attrNameLst>
                                      </p:cBhvr>
                                      <p:to>
                                        <p:strVal val="true"/>
                                      </p:to>
                                    </p:set>
                                    <p:animRot by="120000">
                                      <p:cBhvr>
                                        <p:cTn id="10" dur="100" fill="hold">
                                          <p:stCondLst>
                                            <p:cond delay="0"/>
                                          </p:stCondLst>
                                        </p:cTn>
                                        <p:tgtEl>
                                          <p:spTgt spid="2"/>
                                        </p:tgtEl>
                                        <p:attrNameLst>
                                          <p:attrName>r</p:attrName>
                                        </p:attrNameLst>
                                      </p:cBhvr>
                                    </p:animRot>
                                    <p:animRot by="-240000">
                                      <p:cBhvr>
                                        <p:cTn id="11" dur="200" fill="hold">
                                          <p:stCondLst>
                                            <p:cond delay="200"/>
                                          </p:stCondLst>
                                        </p:cTn>
                                        <p:tgtEl>
                                          <p:spTgt spid="2"/>
                                        </p:tgtEl>
                                        <p:attrNameLst>
                                          <p:attrName>r</p:attrName>
                                        </p:attrNameLst>
                                      </p:cBhvr>
                                    </p:animRot>
                                    <p:animRot by="240000">
                                      <p:cBhvr>
                                        <p:cTn id="12" dur="200" fill="hold">
                                          <p:stCondLst>
                                            <p:cond delay="400"/>
                                          </p:stCondLst>
                                        </p:cTn>
                                        <p:tgtEl>
                                          <p:spTgt spid="2"/>
                                        </p:tgtEl>
                                        <p:attrNameLst>
                                          <p:attrName>r</p:attrName>
                                        </p:attrNameLst>
                                      </p:cBhvr>
                                    </p:animRot>
                                    <p:animRot by="-240000">
                                      <p:cBhvr>
                                        <p:cTn id="13" dur="200" fill="hold">
                                          <p:stCondLst>
                                            <p:cond delay="600"/>
                                          </p:stCondLst>
                                        </p:cTn>
                                        <p:tgtEl>
                                          <p:spTgt spid="2"/>
                                        </p:tgtEl>
                                        <p:attrNameLst>
                                          <p:attrName>r</p:attrName>
                                        </p:attrNameLst>
                                      </p:cBhvr>
                                    </p:animRot>
                                    <p:animRot by="120000">
                                      <p:cBhvr>
                                        <p:cTn id="14"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222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222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222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rPr>
              <a:t>https</a:t>
            </a:r>
            <a:r>
              <a:rPr lang="zh-CN" altLang="en-US" b="1" smtClean="0">
                <a:latin typeface="微软雅黑" pitchFamily="34" charset="-122"/>
                <a:ea typeface="微软雅黑" pitchFamily="34" charset="-122"/>
              </a:rPr>
              <a:t>协议监控</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endParaRPr lang="en-US" altLang="zh-CN" sz="2000" smtClean="0">
              <a:latin typeface="微软雅黑" pitchFamily="34" charset="-122"/>
              <a:ea typeface="微软雅黑" pitchFamily="34" charset="-122"/>
            </a:endParaRPr>
          </a:p>
        </p:txBody>
      </p:sp>
      <p:sp>
        <p:nvSpPr>
          <p:cNvPr id="52230"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 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sz="2400" dirty="0"/>
          </a:p>
        </p:txBody>
      </p:sp>
      <p:sp>
        <p:nvSpPr>
          <p:cNvPr id="5223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223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52233" name="Picture 2"/>
          <p:cNvPicPr>
            <a:picLocks noChangeAspect="1" noChangeArrowheads="1"/>
          </p:cNvPicPr>
          <p:nvPr/>
        </p:nvPicPr>
        <p:blipFill>
          <a:blip r:embed="rId6"/>
          <a:srcRect/>
          <a:stretch>
            <a:fillRect/>
          </a:stretch>
        </p:blipFill>
        <p:spPr bwMode="auto">
          <a:xfrm>
            <a:off x="342900" y="2808288"/>
            <a:ext cx="88011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325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325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3253"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如何校验证书的合法性</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000" dirty="0" smtClean="0">
                <a:latin typeface="微软雅黑" pitchFamily="34" charset="-122"/>
                <a:ea typeface="微软雅黑" pitchFamily="34" charset="-122"/>
              </a:rPr>
              <a:t>数字证书是依赖根证书的信任传递机制的，所以验证一张数字证书的合法性，需要其上级证书参与进来进行验证。</a:t>
            </a:r>
          </a:p>
          <a:p>
            <a:pPr eaLnBrk="1" hangingPunct="1"/>
            <a:r>
              <a:rPr lang="zh-CN" altLang="en-US" sz="2000" dirty="0" smtClean="0">
                <a:latin typeface="微软雅黑" pitchFamily="34" charset="-122"/>
                <a:ea typeface="微软雅黑" pitchFamily="34" charset="-122"/>
              </a:rPr>
              <a:t>除了根证书，每一张数字证书都包含了其上级证书对其的签名，也就是用上级证书的私钥对证书摘要（简记为</a:t>
            </a:r>
            <a:r>
              <a:rPr lang="en-US" altLang="zh-CN" sz="2000" dirty="0" smtClean="0">
                <a:latin typeface="微软雅黑" pitchFamily="34" charset="-122"/>
                <a:ea typeface="微软雅黑" pitchFamily="34" charset="-122"/>
              </a:rPr>
              <a:t>H1</a:t>
            </a:r>
            <a:r>
              <a:rPr lang="zh-CN" altLang="en-US" sz="2000" dirty="0" smtClean="0">
                <a:latin typeface="微软雅黑" pitchFamily="34" charset="-122"/>
                <a:ea typeface="微软雅黑" pitchFamily="34" charset="-122"/>
              </a:rPr>
              <a:t>）进行加密。</a:t>
            </a:r>
            <a:endParaRPr lang="en-US" altLang="zh-CN" sz="20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验证根证书是否为受信任的根证书；</a:t>
            </a:r>
          </a:p>
          <a:p>
            <a:pPr eaLnBrk="1" hangingPunct="1"/>
            <a:r>
              <a:rPr lang="zh-CN" altLang="en-US" sz="2800" dirty="0" smtClean="0">
                <a:latin typeface="微软雅黑" pitchFamily="34" charset="-122"/>
                <a:ea typeface="微软雅黑" pitchFamily="34" charset="-122"/>
              </a:rPr>
              <a:t>及下面证书链上每一张数字证书解密后的证书摘要（</a:t>
            </a:r>
            <a:r>
              <a:rPr lang="en-US" altLang="zh-CN" sz="2800" dirty="0" smtClean="0">
                <a:latin typeface="微软雅黑" pitchFamily="34" charset="-122"/>
                <a:ea typeface="微软雅黑" pitchFamily="34" charset="-122"/>
              </a:rPr>
              <a:t>H2</a:t>
            </a:r>
            <a:r>
              <a:rPr lang="zh-CN" altLang="en-US" sz="2800" dirty="0" smtClean="0">
                <a:latin typeface="微软雅黑" pitchFamily="34" charset="-122"/>
                <a:ea typeface="微软雅黑" pitchFamily="34" charset="-122"/>
              </a:rPr>
              <a:t>）是否与证书内容计算得出的摘要（</a:t>
            </a:r>
            <a:r>
              <a:rPr lang="en-US" altLang="zh-CN" sz="2800" dirty="0" smtClean="0">
                <a:latin typeface="微软雅黑" pitchFamily="34" charset="-122"/>
                <a:ea typeface="微软雅黑" pitchFamily="34" charset="-122"/>
              </a:rPr>
              <a:t>H1</a:t>
            </a:r>
            <a:r>
              <a:rPr lang="zh-CN" altLang="en-US" sz="2800" dirty="0" smtClean="0">
                <a:latin typeface="微软雅黑" pitchFamily="34" charset="-122"/>
                <a:ea typeface="微软雅黑" pitchFamily="34" charset="-122"/>
              </a:rPr>
              <a:t>）一致。 </a:t>
            </a:r>
          </a:p>
          <a:p>
            <a:pPr eaLnBrk="1" hangingPunct="1"/>
            <a:endParaRPr lang="en-US" altLang="zh-CN" sz="2000" dirty="0" smtClean="0">
              <a:latin typeface="微软雅黑" pitchFamily="34" charset="-122"/>
              <a:ea typeface="微软雅黑" pitchFamily="34" charset="-122"/>
            </a:endParaRPr>
          </a:p>
        </p:txBody>
      </p:sp>
      <p:sp>
        <p:nvSpPr>
          <p:cNvPr id="53254"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 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sz="2400" dirty="0"/>
          </a:p>
        </p:txBody>
      </p:sp>
      <p:sp>
        <p:nvSpPr>
          <p:cNvPr id="5325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325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427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427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427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如何校验证书的合法性</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浏览器的根证书库</a:t>
            </a:r>
            <a:endParaRPr lang="en-US" altLang="zh-CN" sz="28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不同浏览器，其根证书库是不一样的。</a:t>
            </a:r>
            <a:r>
              <a:rPr lang="en-US" altLang="zh-CN" sz="2800" dirty="0" smtClean="0">
                <a:hlinkClick r:id="rId5"/>
              </a:rPr>
              <a:t>https://www.sssis.com/</a:t>
            </a:r>
            <a:r>
              <a:rPr lang="en-US" altLang="zh-CN" sz="2800" dirty="0" smtClean="0"/>
              <a:t> </a:t>
            </a:r>
            <a:endParaRPr lang="en-US" altLang="zh-CN" sz="2800" dirty="0" smtClean="0">
              <a:latin typeface="微软雅黑" pitchFamily="34" charset="-122"/>
              <a:ea typeface="微软雅黑" pitchFamily="34" charset="-122"/>
            </a:endParaRPr>
          </a:p>
        </p:txBody>
      </p:sp>
      <p:sp>
        <p:nvSpPr>
          <p:cNvPr id="54278"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三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原理探析｜</a:t>
            </a:r>
            <a:r>
              <a:rPr lang="en-US" altLang="zh-CN" sz="2400" dirty="0">
                <a:solidFill>
                  <a:srgbClr val="FF7F00"/>
                </a:solidFill>
                <a:latin typeface="微软雅黑" pitchFamily="34" charset="-122"/>
                <a:ea typeface="微软雅黑" pitchFamily="34" charset="-122"/>
                <a:sym typeface="微软雅黑" pitchFamily="34" charset="-122"/>
              </a:rPr>
              <a:t> HTTPS</a:t>
            </a:r>
            <a:r>
              <a:rPr lang="zh-CN" altLang="en-US" sz="2400" dirty="0">
                <a:solidFill>
                  <a:srgbClr val="FF7F00"/>
                </a:solidFill>
                <a:latin typeface="微软雅黑" pitchFamily="34" charset="-122"/>
                <a:ea typeface="微软雅黑" pitchFamily="34" charset="-122"/>
                <a:sym typeface="微软雅黑" pitchFamily="34" charset="-122"/>
              </a:rPr>
              <a:t>环境搭建</a:t>
            </a:r>
            <a:endParaRPr lang="zh-CN" altLang="en-US" sz="2400" dirty="0"/>
          </a:p>
        </p:txBody>
      </p:sp>
      <p:sp>
        <p:nvSpPr>
          <p:cNvPr id="5427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4280" name="Picture 3" descr="C:\Users\L\Downloads\logo.jpg"/>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11" name="Picture 3"/>
          <p:cNvPicPr>
            <a:picLocks noChangeAspect="1" noChangeArrowheads="1"/>
          </p:cNvPicPr>
          <p:nvPr/>
        </p:nvPicPr>
        <p:blipFill>
          <a:blip r:embed="rId7"/>
          <a:srcRect/>
          <a:stretch>
            <a:fillRect/>
          </a:stretch>
        </p:blipFill>
        <p:spPr bwMode="auto">
          <a:xfrm>
            <a:off x="0" y="2260600"/>
            <a:ext cx="9315450" cy="427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638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638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grpSp>
        <p:nvGrpSpPr>
          <p:cNvPr id="2" name="Group 5"/>
          <p:cNvGrpSpPr>
            <a:grpSpLocks/>
          </p:cNvGrpSpPr>
          <p:nvPr/>
        </p:nvGrpSpPr>
        <p:grpSpPr bwMode="auto">
          <a:xfrm>
            <a:off x="2636811" y="2224120"/>
            <a:ext cx="3816350" cy="512763"/>
            <a:chOff x="0" y="0"/>
            <a:chExt cx="3816425" cy="513348"/>
          </a:xfrm>
        </p:grpSpPr>
        <p:grpSp>
          <p:nvGrpSpPr>
            <p:cNvPr id="3" name="Group 6"/>
            <p:cNvGrpSpPr>
              <a:grpSpLocks/>
            </p:cNvGrpSpPr>
            <p:nvPr/>
          </p:nvGrpSpPr>
          <p:grpSpPr bwMode="auto">
            <a:xfrm>
              <a:off x="0" y="81300"/>
              <a:ext cx="3816425" cy="432048"/>
              <a:chOff x="0" y="0"/>
              <a:chExt cx="3816425" cy="432048"/>
            </a:xfrm>
          </p:grpSpPr>
          <p:sp>
            <p:nvSpPr>
              <p:cNvPr id="16425" name="矩形 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7" name="TextBox 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基础</a:t>
                </a:r>
                <a:endParaRPr lang="zh-CN" altLang="en-US" dirty="0"/>
              </a:p>
            </p:txBody>
          </p:sp>
        </p:grpSp>
        <p:sp>
          <p:nvSpPr>
            <p:cNvPr id="16424" name="TextBox 7"/>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1</a:t>
              </a:r>
              <a:endParaRPr lang="zh-CN" altLang="en-US"/>
            </a:p>
          </p:txBody>
        </p:sp>
      </p:grpSp>
      <p:grpSp>
        <p:nvGrpSpPr>
          <p:cNvPr id="4" name="Group 11"/>
          <p:cNvGrpSpPr>
            <a:grpSpLocks/>
          </p:cNvGrpSpPr>
          <p:nvPr/>
        </p:nvGrpSpPr>
        <p:grpSpPr bwMode="auto">
          <a:xfrm>
            <a:off x="2636811" y="3767170"/>
            <a:ext cx="3816350" cy="512763"/>
            <a:chOff x="0" y="0"/>
            <a:chExt cx="3816425" cy="513348"/>
          </a:xfrm>
        </p:grpSpPr>
        <p:grpSp>
          <p:nvGrpSpPr>
            <p:cNvPr id="5" name="Group 12"/>
            <p:cNvGrpSpPr>
              <a:grpSpLocks/>
            </p:cNvGrpSpPr>
            <p:nvPr/>
          </p:nvGrpSpPr>
          <p:grpSpPr bwMode="auto">
            <a:xfrm>
              <a:off x="0" y="81300"/>
              <a:ext cx="3816425" cy="432048"/>
              <a:chOff x="0" y="0"/>
              <a:chExt cx="3816425" cy="432048"/>
            </a:xfrm>
          </p:grpSpPr>
          <p:sp>
            <p:nvSpPr>
              <p:cNvPr id="16420" name="矩形 1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2" name="TextBox 1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实战</a:t>
                </a:r>
              </a:p>
            </p:txBody>
          </p:sp>
        </p:grpSp>
        <p:sp>
          <p:nvSpPr>
            <p:cNvPr id="16419" name="TextBox 12"/>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3</a:t>
              </a:r>
              <a:endParaRPr lang="zh-CN" altLang="en-US"/>
            </a:p>
          </p:txBody>
        </p:sp>
      </p:grpSp>
      <p:grpSp>
        <p:nvGrpSpPr>
          <p:cNvPr id="6" name="Group 17"/>
          <p:cNvGrpSpPr>
            <a:grpSpLocks/>
          </p:cNvGrpSpPr>
          <p:nvPr/>
        </p:nvGrpSpPr>
        <p:grpSpPr bwMode="auto">
          <a:xfrm>
            <a:off x="2636811" y="2995645"/>
            <a:ext cx="3816350" cy="512763"/>
            <a:chOff x="0" y="0"/>
            <a:chExt cx="3816425" cy="513348"/>
          </a:xfrm>
        </p:grpSpPr>
        <p:grpSp>
          <p:nvGrpSpPr>
            <p:cNvPr id="7" name="Group 18"/>
            <p:cNvGrpSpPr>
              <a:grpSpLocks/>
            </p:cNvGrpSpPr>
            <p:nvPr/>
          </p:nvGrpSpPr>
          <p:grpSpPr bwMode="auto">
            <a:xfrm>
              <a:off x="0" y="81300"/>
              <a:ext cx="3816425" cy="432048"/>
              <a:chOff x="0" y="0"/>
              <a:chExt cx="3816425" cy="432048"/>
            </a:xfrm>
          </p:grpSpPr>
          <p:sp>
            <p:nvSpPr>
              <p:cNvPr id="16415" name="矩形 19"/>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7" name="TextBox 21"/>
              <p:cNvSpPr>
                <a:spLocks noChangeArrowheads="1"/>
              </p:cNvSpPr>
              <p:nvPr/>
            </p:nvSpPr>
            <p:spPr bwMode="auto">
              <a:xfrm>
                <a:off x="936105" y="31358"/>
                <a:ext cx="2304256" cy="369754"/>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原理探析</a:t>
                </a:r>
                <a:endParaRPr lang="zh-CN" altLang="en-US"/>
              </a:p>
            </p:txBody>
          </p:sp>
        </p:grpSp>
        <p:sp>
          <p:nvSpPr>
            <p:cNvPr id="16414" name="TextBox 18"/>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2</a:t>
              </a:r>
              <a:endParaRPr lang="zh-CN" altLang="en-US"/>
            </a:p>
          </p:txBody>
        </p:sp>
      </p:grpSp>
      <p:grpSp>
        <p:nvGrpSpPr>
          <p:cNvPr id="8" name="Group 23"/>
          <p:cNvGrpSpPr>
            <a:grpSpLocks/>
          </p:cNvGrpSpPr>
          <p:nvPr/>
        </p:nvGrpSpPr>
        <p:grpSpPr bwMode="auto">
          <a:xfrm>
            <a:off x="2636811" y="4537108"/>
            <a:ext cx="3816350" cy="514350"/>
            <a:chOff x="0" y="0"/>
            <a:chExt cx="3816425" cy="513348"/>
          </a:xfrm>
        </p:grpSpPr>
        <p:grpSp>
          <p:nvGrpSpPr>
            <p:cNvPr id="9" name="Group 24"/>
            <p:cNvGrpSpPr>
              <a:grpSpLocks/>
            </p:cNvGrpSpPr>
            <p:nvPr/>
          </p:nvGrpSpPr>
          <p:grpSpPr bwMode="auto">
            <a:xfrm>
              <a:off x="0" y="81300"/>
              <a:ext cx="3816425" cy="432048"/>
              <a:chOff x="0" y="0"/>
              <a:chExt cx="3816425" cy="432048"/>
            </a:xfrm>
          </p:grpSpPr>
          <p:sp>
            <p:nvSpPr>
              <p:cNvPr id="16410"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2"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性能与优化</a:t>
                </a:r>
                <a:endParaRPr lang="zh-CN" altLang="en-US"/>
              </a:p>
            </p:txBody>
          </p:sp>
        </p:grpSp>
        <p:sp>
          <p:nvSpPr>
            <p:cNvPr id="16409"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4</a:t>
              </a:r>
              <a:endParaRPr lang="zh-CN" altLang="en-US"/>
            </a:p>
          </p:txBody>
        </p:sp>
      </p:grpSp>
      <p:sp>
        <p:nvSpPr>
          <p:cNvPr id="16393"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目录｜</a:t>
            </a:r>
            <a:r>
              <a:rPr lang="en-US" altLang="zh-CN" sz="2400">
                <a:solidFill>
                  <a:srgbClr val="FF7F00"/>
                </a:solidFill>
                <a:latin typeface="微软雅黑" pitchFamily="34" charset="-122"/>
                <a:ea typeface="微软雅黑" pitchFamily="34" charset="-122"/>
                <a:sym typeface="微软雅黑" pitchFamily="34" charset="-122"/>
              </a:rPr>
              <a:t>Contents</a:t>
            </a:r>
            <a:endParaRPr lang="zh-CN" altLang="en-US"/>
          </a:p>
        </p:txBody>
      </p:sp>
      <p:grpSp>
        <p:nvGrpSpPr>
          <p:cNvPr id="10" name="Group 23"/>
          <p:cNvGrpSpPr>
            <a:grpSpLocks/>
          </p:cNvGrpSpPr>
          <p:nvPr/>
        </p:nvGrpSpPr>
        <p:grpSpPr bwMode="auto">
          <a:xfrm>
            <a:off x="2641573" y="5324508"/>
            <a:ext cx="3816350" cy="514350"/>
            <a:chOff x="0" y="0"/>
            <a:chExt cx="3816425" cy="513348"/>
          </a:xfrm>
        </p:grpSpPr>
        <p:grpSp>
          <p:nvGrpSpPr>
            <p:cNvPr id="11" name="Group 24"/>
            <p:cNvGrpSpPr>
              <a:grpSpLocks/>
            </p:cNvGrpSpPr>
            <p:nvPr/>
          </p:nvGrpSpPr>
          <p:grpSpPr bwMode="auto">
            <a:xfrm>
              <a:off x="0" y="81300"/>
              <a:ext cx="3816425" cy="432048"/>
              <a:chOff x="0" y="0"/>
              <a:chExt cx="3816425" cy="432048"/>
            </a:xfrm>
          </p:grpSpPr>
          <p:sp>
            <p:nvSpPr>
              <p:cNvPr id="16405"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0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07"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sym typeface="微软雅黑" pitchFamily="34" charset="-122"/>
                  </a:rPr>
                  <a:t>最佳实践</a:t>
                </a:r>
                <a:endParaRPr lang="zh-CN" altLang="en-US"/>
              </a:p>
            </p:txBody>
          </p:sp>
        </p:grpSp>
        <p:sp>
          <p:nvSpPr>
            <p:cNvPr id="16404"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5</a:t>
              </a:r>
              <a:endParaRPr lang="zh-CN" altLang="en-US"/>
            </a:p>
          </p:txBody>
        </p:sp>
      </p:grpSp>
      <p:sp>
        <p:nvSpPr>
          <p:cNvPr id="1639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639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8"/>
                                        </p:tgtEl>
                                        <p:attrNameLst>
                                          <p:attrName>style.color</p:attrName>
                                        </p:attrNameLst>
                                      </p:cBhvr>
                                      <p:to>
                                        <a:schemeClr val="accent2"/>
                                      </p:to>
                                    </p:animClr>
                                    <p:animClr clrSpc="rgb">
                                      <p:cBhvr>
                                        <p:cTn id="7" dur="100" fill="hold"/>
                                        <p:tgtEl>
                                          <p:spTgt spid="8"/>
                                        </p:tgtEl>
                                        <p:attrNameLst>
                                          <p:attrName>fillcolor</p:attrName>
                                        </p:attrNameLst>
                                      </p:cBhvr>
                                      <p:to>
                                        <a:schemeClr val="accent2"/>
                                      </p:to>
                                    </p:animClr>
                                    <p:set>
                                      <p:cBhvr>
                                        <p:cTn id="8" dur="100" fill="hold"/>
                                        <p:tgtEl>
                                          <p:spTgt spid="8"/>
                                        </p:tgtEl>
                                        <p:attrNameLst>
                                          <p:attrName>fill.type</p:attrName>
                                        </p:attrNameLst>
                                      </p:cBhvr>
                                      <p:to>
                                        <p:strVal val="solid"/>
                                      </p:to>
                                    </p:set>
                                    <p:set>
                                      <p:cBhvr>
                                        <p:cTn id="9" dur="100" fill="hold"/>
                                        <p:tgtEl>
                                          <p:spTgt spid="8"/>
                                        </p:tgtEl>
                                        <p:attrNameLst>
                                          <p:attrName>fill.on</p:attrName>
                                        </p:attrNameLst>
                                      </p:cBhvr>
                                      <p:to>
                                        <p:strVal val="true"/>
                                      </p:to>
                                    </p:set>
                                    <p:animRot by="120000">
                                      <p:cBhvr>
                                        <p:cTn id="10" dur="100" fill="hold">
                                          <p:stCondLst>
                                            <p:cond delay="0"/>
                                          </p:stCondLst>
                                        </p:cTn>
                                        <p:tgtEl>
                                          <p:spTgt spid="8"/>
                                        </p:tgtEl>
                                        <p:attrNameLst>
                                          <p:attrName>r</p:attrName>
                                        </p:attrNameLst>
                                      </p:cBhvr>
                                    </p:animRot>
                                    <p:animRot by="-240000">
                                      <p:cBhvr>
                                        <p:cTn id="11" dur="200" fill="hold">
                                          <p:stCondLst>
                                            <p:cond delay="200"/>
                                          </p:stCondLst>
                                        </p:cTn>
                                        <p:tgtEl>
                                          <p:spTgt spid="8"/>
                                        </p:tgtEl>
                                        <p:attrNameLst>
                                          <p:attrName>r</p:attrName>
                                        </p:attrNameLst>
                                      </p:cBhvr>
                                    </p:animRot>
                                    <p:animRot by="240000">
                                      <p:cBhvr>
                                        <p:cTn id="12" dur="200" fill="hold">
                                          <p:stCondLst>
                                            <p:cond delay="400"/>
                                          </p:stCondLst>
                                        </p:cTn>
                                        <p:tgtEl>
                                          <p:spTgt spid="8"/>
                                        </p:tgtEl>
                                        <p:attrNameLst>
                                          <p:attrName>r</p:attrName>
                                        </p:attrNameLst>
                                      </p:cBhvr>
                                    </p:animRot>
                                    <p:animRot by="-240000">
                                      <p:cBhvr>
                                        <p:cTn id="13" dur="200" fill="hold">
                                          <p:stCondLst>
                                            <p:cond delay="600"/>
                                          </p:stCondLst>
                                        </p:cTn>
                                        <p:tgtEl>
                                          <p:spTgt spid="8"/>
                                        </p:tgtEl>
                                        <p:attrNameLst>
                                          <p:attrName>r</p:attrName>
                                        </p:attrNameLst>
                                      </p:cBhvr>
                                    </p:animRot>
                                    <p:animRot by="120000">
                                      <p:cBhvr>
                                        <p:cTn id="14"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632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632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6325"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性能消耗</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en-US" altLang="zh-CN" sz="2800" dirty="0" smtClean="0">
                <a:latin typeface="微软雅黑" pitchFamily="34" charset="-122"/>
                <a:ea typeface="微软雅黑" pitchFamily="34" charset="-122"/>
              </a:rPr>
              <a:t>http   = </a:t>
            </a:r>
            <a:r>
              <a:rPr lang="en-US" altLang="zh-CN" sz="2800" dirty="0" err="1" smtClean="0">
                <a:latin typeface="微软雅黑" pitchFamily="34" charset="-122"/>
                <a:ea typeface="微软雅黑" pitchFamily="34" charset="-122"/>
              </a:rPr>
              <a:t>tcp</a:t>
            </a:r>
            <a:r>
              <a:rPr lang="zh-CN" altLang="en-US" sz="2800" dirty="0" smtClean="0">
                <a:latin typeface="微软雅黑" pitchFamily="34" charset="-122"/>
                <a:ea typeface="微软雅黑" pitchFamily="34" charset="-122"/>
              </a:rPr>
              <a:t>握手</a:t>
            </a:r>
            <a:endParaRPr lang="en-US" altLang="zh-CN" sz="2800" dirty="0" smtClean="0">
              <a:latin typeface="微软雅黑" pitchFamily="34" charset="-122"/>
              <a:ea typeface="微软雅黑" pitchFamily="34" charset="-122"/>
            </a:endParaRPr>
          </a:p>
          <a:p>
            <a:pPr eaLnBrk="1" hangingPunct="1"/>
            <a:r>
              <a:rPr lang="en-US" altLang="zh-CN" sz="2800" dirty="0" smtClean="0">
                <a:latin typeface="微软雅黑" pitchFamily="34" charset="-122"/>
                <a:ea typeface="微软雅黑" pitchFamily="34" charset="-122"/>
              </a:rPr>
              <a:t>https = </a:t>
            </a:r>
            <a:r>
              <a:rPr lang="en-US" altLang="zh-CN" sz="2800" dirty="0" err="1" smtClean="0">
                <a:latin typeface="微软雅黑" pitchFamily="34" charset="-122"/>
                <a:ea typeface="微软雅黑" pitchFamily="34" charset="-122"/>
              </a:rPr>
              <a:t>tcp</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握手 </a:t>
            </a:r>
            <a:r>
              <a:rPr lang="en-US" altLang="zh-CN" sz="2800" dirty="0" smtClean="0">
                <a:latin typeface="微软雅黑" pitchFamily="34" charset="-122"/>
                <a:ea typeface="微软雅黑" pitchFamily="34" charset="-122"/>
              </a:rPr>
              <a:t>+ </a:t>
            </a:r>
            <a:r>
              <a:rPr lang="en-US" altLang="zh-CN" sz="2800" dirty="0" err="1" smtClean="0">
                <a:latin typeface="微软雅黑" pitchFamily="34" charset="-122"/>
                <a:ea typeface="微软雅黑" pitchFamily="34" charset="-122"/>
              </a:rPr>
              <a:t>ssl</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握手</a:t>
            </a:r>
            <a:r>
              <a:rPr lang="en-US" altLang="zh-CN" sz="2800" dirty="0" smtClean="0">
                <a:latin typeface="微软雅黑" pitchFamily="34" charset="-122"/>
                <a:ea typeface="微软雅黑" pitchFamily="34" charset="-122"/>
              </a:rPr>
              <a:t> + </a:t>
            </a:r>
            <a:r>
              <a:rPr lang="zh-CN" altLang="en-US" sz="2800" dirty="0" smtClean="0">
                <a:latin typeface="微软雅黑" pitchFamily="34" charset="-122"/>
                <a:ea typeface="微软雅黑" pitchFamily="34" charset="-122"/>
              </a:rPr>
              <a:t>对称加密</a:t>
            </a:r>
          </a:p>
          <a:p>
            <a:pPr eaLnBrk="1" hangingPunct="1"/>
            <a:endParaRPr lang="en-US" altLang="zh-CN" sz="2000" dirty="0" smtClean="0">
              <a:latin typeface="微软雅黑" pitchFamily="34" charset="-122"/>
              <a:ea typeface="微软雅黑" pitchFamily="34" charset="-122"/>
            </a:endParaRPr>
          </a:p>
          <a:p>
            <a:pPr eaLnBrk="1" hangingPunct="1"/>
            <a:endParaRPr lang="en-US" altLang="zh-CN" sz="2000" dirty="0" smtClean="0">
              <a:latin typeface="微软雅黑" pitchFamily="34" charset="-122"/>
              <a:ea typeface="微软雅黑" pitchFamily="34" charset="-122"/>
            </a:endParaRPr>
          </a:p>
          <a:p>
            <a:pPr eaLnBrk="1" hangingPunct="1"/>
            <a:endParaRPr lang="en-US" altLang="zh-CN" sz="2000" dirty="0" smtClean="0">
              <a:latin typeface="微软雅黑" pitchFamily="34" charset="-122"/>
              <a:ea typeface="微软雅黑" pitchFamily="34" charset="-122"/>
            </a:endParaRPr>
          </a:p>
          <a:p>
            <a:pPr eaLnBrk="1" hangingPunct="1"/>
            <a:endParaRPr lang="en-US" altLang="zh-CN" sz="20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性能消耗</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（瓶颈：</a:t>
            </a:r>
            <a:r>
              <a:rPr lang="en-US" altLang="zh-CN" sz="2800" dirty="0" smtClean="0">
                <a:latin typeface="微软雅黑" pitchFamily="34" charset="-122"/>
                <a:ea typeface="微软雅黑" pitchFamily="34" charset="-122"/>
              </a:rPr>
              <a:t>CPU</a:t>
            </a:r>
            <a:r>
              <a:rPr lang="zh-CN" altLang="en-US" sz="2800" dirty="0" smtClean="0">
                <a:latin typeface="微软雅黑" pitchFamily="34" charset="-122"/>
                <a:ea typeface="微软雅黑" pitchFamily="34" charset="-122"/>
              </a:rPr>
              <a:t>计算）</a:t>
            </a:r>
          </a:p>
          <a:p>
            <a:pPr eaLnBrk="1" hangingPunct="1"/>
            <a:r>
              <a:rPr lang="zh-CN" altLang="en-US" sz="2000" b="1" dirty="0" smtClean="0">
                <a:latin typeface="微软雅黑" pitchFamily="34" charset="-122"/>
                <a:ea typeface="微软雅黑" pitchFamily="34" charset="-122"/>
              </a:rPr>
              <a:t>解密</a:t>
            </a:r>
            <a:r>
              <a:rPr lang="en-US" altLang="zh-CN" sz="2000" b="1" dirty="0" err="1" smtClean="0">
                <a:latin typeface="微软雅黑" pitchFamily="34" charset="-122"/>
                <a:ea typeface="微软雅黑" pitchFamily="34" charset="-122"/>
              </a:rPr>
              <a:t>pre_master_secret</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（超过一半时间）</a:t>
            </a:r>
            <a:endParaRPr lang="en-US" altLang="zh-CN" sz="2000" b="1"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计算</a:t>
            </a:r>
            <a:r>
              <a:rPr lang="en-US" altLang="zh-CN" sz="2000" b="1" dirty="0" err="1" smtClean="0">
                <a:latin typeface="微软雅黑" pitchFamily="34" charset="-122"/>
                <a:ea typeface="微软雅黑" pitchFamily="34" charset="-122"/>
              </a:rPr>
              <a:t>master_secret</a:t>
            </a:r>
            <a:endParaRPr lang="en-US" altLang="zh-CN" sz="2000" b="1" dirty="0" smtClean="0">
              <a:latin typeface="微软雅黑" pitchFamily="34" charset="-122"/>
              <a:ea typeface="微软雅黑" pitchFamily="34" charset="-122"/>
            </a:endParaRPr>
          </a:p>
          <a:p>
            <a:pPr eaLnBrk="1" hangingPunct="1"/>
            <a:r>
              <a:rPr lang="en-US" altLang="zh-CN" sz="2000" dirty="0" err="1" smtClean="0">
                <a:latin typeface="微软雅黑" pitchFamily="34" charset="-122"/>
                <a:ea typeface="微软雅黑" pitchFamily="34" charset="-122"/>
              </a:rPr>
              <a:t>tcp</a:t>
            </a:r>
            <a:r>
              <a:rPr lang="zh-CN" altLang="en-US" sz="2000" dirty="0" smtClean="0">
                <a:latin typeface="微软雅黑" pitchFamily="34" charset="-122"/>
                <a:ea typeface="微软雅黑" pitchFamily="34" charset="-122"/>
              </a:rPr>
              <a:t>连接往返</a:t>
            </a:r>
            <a:endParaRPr lang="en-US" altLang="zh-CN" sz="2000" dirty="0" smtClean="0">
              <a:latin typeface="微软雅黑" pitchFamily="34" charset="-122"/>
              <a:ea typeface="微软雅黑" pitchFamily="34" charset="-122"/>
            </a:endParaRPr>
          </a:p>
        </p:txBody>
      </p:sp>
      <p:sp>
        <p:nvSpPr>
          <p:cNvPr id="56326"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四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性能与优化｜性能</a:t>
            </a:r>
            <a:endParaRPr lang="zh-CN" altLang="en-US" sz="2400" dirty="0"/>
          </a:p>
        </p:txBody>
      </p:sp>
      <p:sp>
        <p:nvSpPr>
          <p:cNvPr id="5632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632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56329" name="Picture 1" descr="C:\Users\L\Documents\Tencent Files\448951907\Image\8{0Q$9BTDWJE`W`2~558(BJ.jpg"/>
          <p:cNvPicPr>
            <a:picLocks noChangeAspect="1" noChangeArrowheads="1"/>
          </p:cNvPicPr>
          <p:nvPr/>
        </p:nvPicPr>
        <p:blipFill>
          <a:blip r:embed="rId6"/>
          <a:srcRect/>
          <a:stretch>
            <a:fillRect/>
          </a:stretch>
        </p:blipFill>
        <p:spPr bwMode="auto">
          <a:xfrm>
            <a:off x="0" y="3716338"/>
            <a:ext cx="9144000" cy="108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5734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5734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5734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性能优化</a:t>
            </a:r>
            <a:endParaRPr lang="en-US" altLang="zh-CN" sz="2000"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硬件加速</a:t>
            </a:r>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会话恢复</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会话缓存</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会话恢复频繁的场景</a:t>
            </a:r>
            <a:endParaRPr lang="en-US" altLang="zh-CN" sz="28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内存</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会话</a:t>
            </a:r>
            <a:r>
              <a:rPr lang="en-US" altLang="zh-CN" sz="2000" smtClean="0">
                <a:latin typeface="微软雅黑" pitchFamily="34" charset="-122"/>
                <a:ea typeface="微软雅黑" pitchFamily="34" charset="-122"/>
              </a:rPr>
              <a:t>session)</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50-100</a:t>
            </a:r>
            <a:r>
              <a:rPr lang="zh-CN" altLang="en-US" sz="2000" smtClean="0">
                <a:latin typeface="微软雅黑" pitchFamily="34" charset="-122"/>
                <a:ea typeface="微软雅黑" pitchFamily="34" charset="-122"/>
              </a:rPr>
              <a:t>字节</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检查会话的</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时间</a:t>
            </a:r>
          </a:p>
          <a:p>
            <a:pPr eaLnBrk="1" hangingPunct="1"/>
            <a:r>
              <a:rPr lang="zh-CN" altLang="en-US" sz="2000" smtClean="0">
                <a:latin typeface="微软雅黑" pitchFamily="34" charset="-122"/>
                <a:ea typeface="微软雅黑" pitchFamily="34" charset="-122"/>
              </a:rPr>
              <a:t>账号登陆</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支付中心</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基本准则</a:t>
            </a:r>
            <a:endParaRPr lang="en-US" altLang="zh-CN" sz="2800" smtClean="0">
              <a:latin typeface="微软雅黑" pitchFamily="34" charset="-122"/>
              <a:ea typeface="微软雅黑" pitchFamily="34" charset="-122"/>
            </a:endParaRPr>
          </a:p>
          <a:p>
            <a:pPr eaLnBrk="1" hangingPunct="1"/>
            <a:r>
              <a:rPr lang="zh-CN" altLang="en-US" sz="2000" smtClean="0">
                <a:latin typeface="微软雅黑" pitchFamily="34" charset="-122"/>
                <a:ea typeface="微软雅黑" pitchFamily="34" charset="-122"/>
              </a:rPr>
              <a:t>对称算法：</a:t>
            </a:r>
            <a:r>
              <a:rPr lang="en-US" altLang="zh-CN" sz="2000" smtClean="0">
                <a:latin typeface="微软雅黑" pitchFamily="34" charset="-122"/>
                <a:ea typeface="微软雅黑" pitchFamily="34" charset="-122"/>
              </a:rPr>
              <a:t>RC4</a:t>
            </a:r>
            <a:r>
              <a:rPr lang="zh-CN" altLang="en-US" sz="2000" smtClean="0">
                <a:latin typeface="微软雅黑" pitchFamily="34" charset="-122"/>
                <a:ea typeface="微软雅黑" pitchFamily="34" charset="-122"/>
              </a:rPr>
              <a:t>最佳性能，</a:t>
            </a:r>
            <a:r>
              <a:rPr lang="en-US" altLang="zh-CN" sz="2000" smtClean="0">
                <a:latin typeface="微软雅黑" pitchFamily="34" charset="-122"/>
                <a:ea typeface="微软雅黑" pitchFamily="34" charset="-122"/>
              </a:rPr>
              <a:t>3DES</a:t>
            </a:r>
            <a:r>
              <a:rPr lang="zh-CN" altLang="en-US" sz="2000" smtClean="0">
                <a:latin typeface="微软雅黑" pitchFamily="34" charset="-122"/>
                <a:ea typeface="微软雅黑" pitchFamily="34" charset="-122"/>
              </a:rPr>
              <a:t>最佳保密性</a:t>
            </a:r>
            <a:endParaRPr lang="en-US" altLang="zh-CN" sz="2000" smtClean="0">
              <a:latin typeface="微软雅黑" pitchFamily="34" charset="-122"/>
              <a:ea typeface="微软雅黑" pitchFamily="34" charset="-122"/>
            </a:endParaRPr>
          </a:p>
          <a:p>
            <a:pPr eaLnBrk="1" hangingPunct="1"/>
            <a:r>
              <a:rPr lang="zh-CN" altLang="en-US" sz="2000" smtClean="0">
                <a:latin typeface="微软雅黑" pitchFamily="34" charset="-122"/>
                <a:ea typeface="微软雅黑" pitchFamily="34" charset="-122"/>
              </a:rPr>
              <a:t>私钥长度：一般</a:t>
            </a:r>
            <a:r>
              <a:rPr lang="en-US" altLang="zh-CN" sz="2000" smtClean="0">
                <a:latin typeface="微软雅黑" pitchFamily="34" charset="-122"/>
                <a:ea typeface="微软雅黑" pitchFamily="34" charset="-122"/>
              </a:rPr>
              <a:t>768</a:t>
            </a:r>
            <a:r>
              <a:rPr lang="zh-CN" altLang="en-US" sz="2000" smtClean="0">
                <a:latin typeface="微软雅黑" pitchFamily="34" charset="-122"/>
                <a:ea typeface="微软雅黑" pitchFamily="34" charset="-122"/>
              </a:rPr>
              <a:t>就够了</a:t>
            </a:r>
            <a:endParaRPr lang="en-US" altLang="zh-CN" sz="2000" smtClean="0">
              <a:latin typeface="微软雅黑" pitchFamily="34" charset="-122"/>
              <a:ea typeface="微软雅黑" pitchFamily="34" charset="-122"/>
            </a:endParaRPr>
          </a:p>
          <a:p>
            <a:pPr eaLnBrk="1" hangingPunct="1"/>
            <a:r>
              <a:rPr lang="zh-CN" altLang="en-US" sz="2000" smtClean="0">
                <a:latin typeface="微软雅黑" pitchFamily="34" charset="-122"/>
                <a:ea typeface="微软雅黑" pitchFamily="34" charset="-122"/>
              </a:rPr>
              <a:t>非对称算法：</a:t>
            </a:r>
            <a:r>
              <a:rPr lang="en-US" altLang="zh-CN" sz="2000" smtClean="0">
                <a:latin typeface="微软雅黑" pitchFamily="34" charset="-122"/>
                <a:ea typeface="微软雅黑" pitchFamily="34" charset="-122"/>
              </a:rPr>
              <a:t>RSA</a:t>
            </a:r>
          </a:p>
          <a:p>
            <a:pPr eaLnBrk="1" hangingPunct="1"/>
            <a:r>
              <a:rPr lang="zh-CN" altLang="en-US" sz="2000" smtClean="0">
                <a:latin typeface="微软雅黑" pitchFamily="34" charset="-122"/>
                <a:ea typeface="微软雅黑" pitchFamily="34" charset="-122"/>
              </a:rPr>
              <a:t>摘要算法：</a:t>
            </a:r>
            <a:r>
              <a:rPr lang="en-US" altLang="zh-CN" sz="2000" smtClean="0">
                <a:latin typeface="微软雅黑" pitchFamily="34" charset="-122"/>
                <a:ea typeface="微软雅黑" pitchFamily="34" charset="-122"/>
              </a:rPr>
              <a:t>SHA-1</a:t>
            </a:r>
          </a:p>
          <a:p>
            <a:pPr eaLnBrk="1" hangingPunct="1"/>
            <a:endParaRPr lang="en-US" altLang="zh-CN" sz="2000" smtClean="0">
              <a:latin typeface="微软雅黑" pitchFamily="34" charset="-122"/>
              <a:ea typeface="微软雅黑" pitchFamily="34" charset="-122"/>
            </a:endParaRPr>
          </a:p>
        </p:txBody>
      </p:sp>
      <p:sp>
        <p:nvSpPr>
          <p:cNvPr id="57350"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四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性能与优化｜优化</a:t>
            </a:r>
            <a:endParaRPr lang="zh-CN" altLang="en-US" sz="2400" dirty="0"/>
          </a:p>
        </p:txBody>
      </p:sp>
      <p:sp>
        <p:nvSpPr>
          <p:cNvPr id="5735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735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a:srcRect t="9776" r="6773"/>
          <a:stretch>
            <a:fillRect/>
          </a:stretch>
        </p:blipFill>
        <p:spPr bwMode="auto">
          <a:xfrm>
            <a:off x="0" y="0"/>
            <a:ext cx="9174163" cy="6858000"/>
          </a:xfrm>
          <a:prstGeom prst="rect">
            <a:avLst/>
          </a:prstGeom>
          <a:noFill/>
          <a:ln w="9525">
            <a:noFill/>
            <a:miter lim="800000"/>
            <a:headEnd/>
            <a:tailEnd/>
          </a:ln>
        </p:spPr>
      </p:pic>
      <p:pic>
        <p:nvPicPr>
          <p:cNvPr id="58371" name="Picture 2"/>
          <p:cNvPicPr>
            <a:picLocks noChangeAspect="1" noChangeArrowheads="1"/>
          </p:cNvPicPr>
          <p:nvPr/>
        </p:nvPicPr>
        <p:blipFill>
          <a:blip r:embed="rId4"/>
          <a:srcRect r="36926" b="24690"/>
          <a:stretch>
            <a:fillRect/>
          </a:stretch>
        </p:blipFill>
        <p:spPr bwMode="auto">
          <a:xfrm>
            <a:off x="7373938" y="5222875"/>
            <a:ext cx="1784350" cy="1635125"/>
          </a:xfrm>
          <a:prstGeom prst="rect">
            <a:avLst/>
          </a:prstGeom>
          <a:noFill/>
          <a:ln w="9525">
            <a:noFill/>
            <a:miter lim="800000"/>
            <a:headEnd/>
            <a:tailEnd/>
          </a:ln>
        </p:spPr>
      </p:pic>
      <p:pic>
        <p:nvPicPr>
          <p:cNvPr id="58372" name="Picture 2"/>
          <p:cNvPicPr>
            <a:picLocks noChangeAspect="1" noChangeArrowheads="1"/>
          </p:cNvPicPr>
          <p:nvPr/>
        </p:nvPicPr>
        <p:blipFill>
          <a:blip r:embed="rId5"/>
          <a:srcRect l="36926" t="24690"/>
          <a:stretch>
            <a:fillRect/>
          </a:stretch>
        </p:blipFill>
        <p:spPr bwMode="auto">
          <a:xfrm>
            <a:off x="-14288" y="-1588"/>
            <a:ext cx="1782763" cy="1633538"/>
          </a:xfrm>
          <a:prstGeom prst="rect">
            <a:avLst/>
          </a:prstGeom>
          <a:noFill/>
          <a:ln w="9525">
            <a:noFill/>
            <a:miter lim="800000"/>
            <a:headEnd/>
            <a:tailEnd/>
          </a:ln>
        </p:spPr>
      </p:pic>
      <p:sp>
        <p:nvSpPr>
          <p:cNvPr id="58374"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四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性能与优化｜优化</a:t>
            </a:r>
            <a:endParaRPr lang="zh-CN" altLang="en-US" sz="2400" dirty="0"/>
          </a:p>
        </p:txBody>
      </p:sp>
      <p:sp>
        <p:nvSpPr>
          <p:cNvPr id="5837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58376" name="Picture 3" descr="C:\Users\L\Downloads\logo.jpg"/>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58377" name="Picture 3"/>
          <p:cNvPicPr>
            <a:picLocks noChangeAspect="1" noChangeArrowheads="1"/>
          </p:cNvPicPr>
          <p:nvPr/>
        </p:nvPicPr>
        <p:blipFill>
          <a:blip r:embed="rId7"/>
          <a:srcRect/>
          <a:stretch>
            <a:fillRect/>
          </a:stretch>
        </p:blipFill>
        <p:spPr bwMode="auto">
          <a:xfrm>
            <a:off x="847674" y="1819275"/>
            <a:ext cx="3829050" cy="5038725"/>
          </a:xfrm>
          <a:prstGeom prst="rect">
            <a:avLst/>
          </a:prstGeom>
          <a:noFill/>
          <a:ln w="9525">
            <a:noFill/>
            <a:miter lim="800000"/>
            <a:headEnd/>
            <a:tailEnd/>
          </a:ln>
        </p:spPr>
      </p:pic>
      <p:sp>
        <p:nvSpPr>
          <p:cNvPr id="58373"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负载均衡</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buFont typeface="Arial" charset="0"/>
              <a:buNone/>
            </a:pPr>
            <a:endParaRPr lang="en-US" altLang="zh-CN" sz="2000" dirty="0" smtClean="0">
              <a:latin typeface="微软雅黑" pitchFamily="34" charset="-122"/>
              <a:ea typeface="微软雅黑" pitchFamily="34" charset="-122"/>
            </a:endParaRPr>
          </a:p>
        </p:txBody>
      </p:sp>
      <p:sp>
        <p:nvSpPr>
          <p:cNvPr id="11" name="TextBox 10"/>
          <p:cNvSpPr txBox="1"/>
          <p:nvPr/>
        </p:nvSpPr>
        <p:spPr>
          <a:xfrm>
            <a:off x="4791078" y="1785915"/>
            <a:ext cx="4352922"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dirty="0">
                <a:solidFill>
                  <a:schemeClr val="tx1"/>
                </a:solidFill>
                <a:latin typeface="微软雅黑" pitchFamily="34" charset="-122"/>
                <a:ea typeface="微软雅黑" pitchFamily="34" charset="-122"/>
                <a:sym typeface="Calibri" pitchFamily="34" charset="0"/>
              </a:rPr>
              <a:t>1</a:t>
            </a:r>
            <a:r>
              <a:rPr lang="en-US" altLang="zh-CN" sz="2800" dirty="0" smtClean="0">
                <a:solidFill>
                  <a:schemeClr val="tx1"/>
                </a:solidFill>
                <a:latin typeface="微软雅黑" pitchFamily="34" charset="-122"/>
                <a:ea typeface="微软雅黑" pitchFamily="34" charset="-122"/>
                <a:sym typeface="Calibri" pitchFamily="34" charset="0"/>
              </a:rPr>
              <a:t>.</a:t>
            </a:r>
            <a:r>
              <a:rPr lang="zh-CN" altLang="en-US" sz="2800" dirty="0" smtClean="0">
                <a:solidFill>
                  <a:schemeClr val="tx1"/>
                </a:solidFill>
                <a:latin typeface="微软雅黑" pitchFamily="34" charset="-122"/>
                <a:ea typeface="微软雅黑" pitchFamily="34" charset="-122"/>
                <a:sym typeface="Calibri" pitchFamily="34" charset="0"/>
              </a:rPr>
              <a:t>如果把</a:t>
            </a:r>
            <a:r>
              <a:rPr lang="en-US" altLang="zh-CN" sz="2800" dirty="0" smtClean="0">
                <a:solidFill>
                  <a:schemeClr val="tx1"/>
                </a:solidFill>
                <a:latin typeface="微软雅黑" pitchFamily="34" charset="-122"/>
                <a:ea typeface="微软雅黑" pitchFamily="34" charset="-122"/>
                <a:sym typeface="Calibri" pitchFamily="34" charset="0"/>
              </a:rPr>
              <a:t>load balance</a:t>
            </a:r>
            <a:r>
              <a:rPr lang="zh-CN" altLang="en-US" sz="2800" dirty="0" smtClean="0">
                <a:solidFill>
                  <a:schemeClr val="tx1"/>
                </a:solidFill>
                <a:latin typeface="微软雅黑" pitchFamily="34" charset="-122"/>
                <a:ea typeface="微软雅黑" pitchFamily="34" charset="-122"/>
                <a:sym typeface="Calibri" pitchFamily="34" charset="0"/>
              </a:rPr>
              <a:t>放在</a:t>
            </a:r>
            <a:r>
              <a:rPr lang="en-US" altLang="zh-CN" sz="2800" dirty="0" err="1" smtClean="0">
                <a:solidFill>
                  <a:schemeClr val="tx1"/>
                </a:solidFill>
                <a:latin typeface="微软雅黑" pitchFamily="34" charset="-122"/>
                <a:ea typeface="微软雅黑" pitchFamily="34" charset="-122"/>
                <a:sym typeface="Calibri" pitchFamily="34" charset="0"/>
              </a:rPr>
              <a:t>ssl</a:t>
            </a:r>
            <a:r>
              <a:rPr lang="zh-CN" altLang="en-US" sz="2800" dirty="0" smtClean="0">
                <a:solidFill>
                  <a:schemeClr val="tx1"/>
                </a:solidFill>
                <a:latin typeface="微软雅黑" pitchFamily="34" charset="-122"/>
                <a:ea typeface="微软雅黑" pitchFamily="34" charset="-122"/>
                <a:sym typeface="Calibri" pitchFamily="34" charset="0"/>
              </a:rPr>
              <a:t>之前，会有什么优劣？</a:t>
            </a:r>
            <a:endParaRPr lang="en-US" altLang="zh-CN" sz="2800" dirty="0" smtClean="0">
              <a:solidFill>
                <a:schemeClr val="tx1"/>
              </a:solidFill>
              <a:latin typeface="微软雅黑" pitchFamily="34" charset="-122"/>
              <a:ea typeface="微软雅黑" pitchFamily="34" charset="-122"/>
              <a:sym typeface="Calibri" pitchFamily="34" charset="0"/>
            </a:endParaRPr>
          </a:p>
          <a:p>
            <a:pPr>
              <a:defRPr/>
            </a:pPr>
            <a:endParaRPr lang="en-US" altLang="zh-CN" sz="3200" dirty="0" smtClean="0"/>
          </a:p>
          <a:p>
            <a:pPr>
              <a:defRPr/>
            </a:pPr>
            <a:endParaRPr lang="zh-CN" altLang="en-US" sz="3200" dirty="0"/>
          </a:p>
        </p:txBody>
      </p:sp>
      <p:pic>
        <p:nvPicPr>
          <p:cNvPr id="12" name="Picture 9"/>
          <p:cNvPicPr>
            <a:picLocks noChangeAspect="1" noChangeArrowheads="1"/>
          </p:cNvPicPr>
          <p:nvPr/>
        </p:nvPicPr>
        <p:blipFill>
          <a:blip r:embed="rId8"/>
          <a:srcRect/>
          <a:stretch>
            <a:fillRect/>
          </a:stretch>
        </p:blipFill>
        <p:spPr bwMode="auto">
          <a:xfrm>
            <a:off x="4791078" y="3754415"/>
            <a:ext cx="2592388" cy="2446337"/>
          </a:xfrm>
          <a:prstGeom prst="rect">
            <a:avLst/>
          </a:prstGeom>
          <a:noFill/>
          <a:ln w="317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638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638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grpSp>
        <p:nvGrpSpPr>
          <p:cNvPr id="2" name="Group 5"/>
          <p:cNvGrpSpPr>
            <a:grpSpLocks/>
          </p:cNvGrpSpPr>
          <p:nvPr/>
        </p:nvGrpSpPr>
        <p:grpSpPr bwMode="auto">
          <a:xfrm>
            <a:off x="2636811" y="2224120"/>
            <a:ext cx="3816350" cy="512763"/>
            <a:chOff x="0" y="0"/>
            <a:chExt cx="3816425" cy="513348"/>
          </a:xfrm>
        </p:grpSpPr>
        <p:grpSp>
          <p:nvGrpSpPr>
            <p:cNvPr id="3" name="Group 6"/>
            <p:cNvGrpSpPr>
              <a:grpSpLocks/>
            </p:cNvGrpSpPr>
            <p:nvPr/>
          </p:nvGrpSpPr>
          <p:grpSpPr bwMode="auto">
            <a:xfrm>
              <a:off x="0" y="81300"/>
              <a:ext cx="3816425" cy="432048"/>
              <a:chOff x="0" y="0"/>
              <a:chExt cx="3816425" cy="432048"/>
            </a:xfrm>
          </p:grpSpPr>
          <p:sp>
            <p:nvSpPr>
              <p:cNvPr id="16425" name="矩形 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7" name="TextBox 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基础</a:t>
                </a:r>
                <a:endParaRPr lang="zh-CN" altLang="en-US" dirty="0"/>
              </a:p>
            </p:txBody>
          </p:sp>
        </p:grpSp>
        <p:sp>
          <p:nvSpPr>
            <p:cNvPr id="16424" name="TextBox 7"/>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1</a:t>
              </a:r>
              <a:endParaRPr lang="zh-CN" altLang="en-US"/>
            </a:p>
          </p:txBody>
        </p:sp>
      </p:grpSp>
      <p:grpSp>
        <p:nvGrpSpPr>
          <p:cNvPr id="4" name="Group 11"/>
          <p:cNvGrpSpPr>
            <a:grpSpLocks/>
          </p:cNvGrpSpPr>
          <p:nvPr/>
        </p:nvGrpSpPr>
        <p:grpSpPr bwMode="auto">
          <a:xfrm>
            <a:off x="2636811" y="3767170"/>
            <a:ext cx="3816350" cy="512763"/>
            <a:chOff x="0" y="0"/>
            <a:chExt cx="3816425" cy="513348"/>
          </a:xfrm>
        </p:grpSpPr>
        <p:grpSp>
          <p:nvGrpSpPr>
            <p:cNvPr id="5" name="Group 12"/>
            <p:cNvGrpSpPr>
              <a:grpSpLocks/>
            </p:cNvGrpSpPr>
            <p:nvPr/>
          </p:nvGrpSpPr>
          <p:grpSpPr bwMode="auto">
            <a:xfrm>
              <a:off x="0" y="81300"/>
              <a:ext cx="3816425" cy="432048"/>
              <a:chOff x="0" y="0"/>
              <a:chExt cx="3816425" cy="432048"/>
            </a:xfrm>
          </p:grpSpPr>
          <p:sp>
            <p:nvSpPr>
              <p:cNvPr id="16420" name="矩形 13"/>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2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22" name="TextBox 15"/>
              <p:cNvSpPr>
                <a:spLocks noChangeArrowheads="1"/>
              </p:cNvSpPr>
              <p:nvPr/>
            </p:nvSpPr>
            <p:spPr bwMode="auto">
              <a:xfrm>
                <a:off x="936105" y="31358"/>
                <a:ext cx="2304256" cy="369333"/>
              </a:xfrm>
              <a:prstGeom prst="rect">
                <a:avLst/>
              </a:prstGeom>
              <a:noFill/>
              <a:ln w="9525">
                <a:noFill/>
                <a:miter lim="800000"/>
                <a:headEnd/>
                <a:tailEnd/>
              </a:ln>
            </p:spPr>
            <p:txBody>
              <a:bodyPr>
                <a:spAutoFit/>
              </a:bodyPr>
              <a:lstStyle/>
              <a:p>
                <a:r>
                  <a:rPr lang="en-US" altLang="zh-CN" dirty="0">
                    <a:solidFill>
                      <a:schemeClr val="bg1"/>
                    </a:solidFill>
                    <a:latin typeface="微软雅黑" pitchFamily="34" charset="-122"/>
                    <a:ea typeface="微软雅黑" pitchFamily="34" charset="-122"/>
                    <a:sym typeface="微软雅黑" pitchFamily="34" charset="-122"/>
                  </a:rPr>
                  <a:t>HTTPS</a:t>
                </a:r>
                <a:r>
                  <a:rPr lang="zh-CN" altLang="en-US" dirty="0">
                    <a:solidFill>
                      <a:schemeClr val="bg1"/>
                    </a:solidFill>
                    <a:latin typeface="微软雅黑" pitchFamily="34" charset="-122"/>
                    <a:ea typeface="微软雅黑" pitchFamily="34" charset="-122"/>
                    <a:sym typeface="微软雅黑" pitchFamily="34" charset="-122"/>
                  </a:rPr>
                  <a:t>实战</a:t>
                </a:r>
              </a:p>
            </p:txBody>
          </p:sp>
        </p:grpSp>
        <p:sp>
          <p:nvSpPr>
            <p:cNvPr id="16419" name="TextBox 12"/>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3</a:t>
              </a:r>
              <a:endParaRPr lang="zh-CN" altLang="en-US"/>
            </a:p>
          </p:txBody>
        </p:sp>
      </p:grpSp>
      <p:grpSp>
        <p:nvGrpSpPr>
          <p:cNvPr id="6" name="Group 17"/>
          <p:cNvGrpSpPr>
            <a:grpSpLocks/>
          </p:cNvGrpSpPr>
          <p:nvPr/>
        </p:nvGrpSpPr>
        <p:grpSpPr bwMode="auto">
          <a:xfrm>
            <a:off x="2636811" y="2995645"/>
            <a:ext cx="3816350" cy="512763"/>
            <a:chOff x="0" y="0"/>
            <a:chExt cx="3816425" cy="513348"/>
          </a:xfrm>
        </p:grpSpPr>
        <p:grpSp>
          <p:nvGrpSpPr>
            <p:cNvPr id="7" name="Group 18"/>
            <p:cNvGrpSpPr>
              <a:grpSpLocks/>
            </p:cNvGrpSpPr>
            <p:nvPr/>
          </p:nvGrpSpPr>
          <p:grpSpPr bwMode="auto">
            <a:xfrm>
              <a:off x="0" y="81300"/>
              <a:ext cx="3816425" cy="432048"/>
              <a:chOff x="0" y="0"/>
              <a:chExt cx="3816425" cy="432048"/>
            </a:xfrm>
          </p:grpSpPr>
          <p:sp>
            <p:nvSpPr>
              <p:cNvPr id="16415" name="矩形 19"/>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7" name="TextBox 21"/>
              <p:cNvSpPr>
                <a:spLocks noChangeArrowheads="1"/>
              </p:cNvSpPr>
              <p:nvPr/>
            </p:nvSpPr>
            <p:spPr bwMode="auto">
              <a:xfrm>
                <a:off x="936105" y="31358"/>
                <a:ext cx="2304256" cy="369754"/>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原理探析</a:t>
                </a:r>
                <a:endParaRPr lang="zh-CN" altLang="en-US"/>
              </a:p>
            </p:txBody>
          </p:sp>
        </p:grpSp>
        <p:sp>
          <p:nvSpPr>
            <p:cNvPr id="16414" name="TextBox 18"/>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2</a:t>
              </a:r>
              <a:endParaRPr lang="zh-CN" altLang="en-US"/>
            </a:p>
          </p:txBody>
        </p:sp>
      </p:grpSp>
      <p:grpSp>
        <p:nvGrpSpPr>
          <p:cNvPr id="8" name="Group 23"/>
          <p:cNvGrpSpPr>
            <a:grpSpLocks/>
          </p:cNvGrpSpPr>
          <p:nvPr/>
        </p:nvGrpSpPr>
        <p:grpSpPr bwMode="auto">
          <a:xfrm>
            <a:off x="2636811" y="4537108"/>
            <a:ext cx="3816350" cy="514350"/>
            <a:chOff x="0" y="0"/>
            <a:chExt cx="3816425" cy="513348"/>
          </a:xfrm>
        </p:grpSpPr>
        <p:grpSp>
          <p:nvGrpSpPr>
            <p:cNvPr id="9" name="Group 24"/>
            <p:cNvGrpSpPr>
              <a:grpSpLocks/>
            </p:cNvGrpSpPr>
            <p:nvPr/>
          </p:nvGrpSpPr>
          <p:grpSpPr bwMode="auto">
            <a:xfrm>
              <a:off x="0" y="81300"/>
              <a:ext cx="3816425" cy="432048"/>
              <a:chOff x="0" y="0"/>
              <a:chExt cx="3816425" cy="432048"/>
            </a:xfrm>
          </p:grpSpPr>
          <p:sp>
            <p:nvSpPr>
              <p:cNvPr id="16410"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11"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12"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en-US" altLang="zh-CN">
                    <a:solidFill>
                      <a:schemeClr val="bg1"/>
                    </a:solidFill>
                    <a:latin typeface="微软雅黑" pitchFamily="34" charset="-122"/>
                    <a:ea typeface="微软雅黑" pitchFamily="34" charset="-122"/>
                    <a:sym typeface="微软雅黑" pitchFamily="34" charset="-122"/>
                  </a:rPr>
                  <a:t>HTTPS</a:t>
                </a:r>
                <a:r>
                  <a:rPr lang="zh-CN" altLang="en-US">
                    <a:solidFill>
                      <a:schemeClr val="bg1"/>
                    </a:solidFill>
                    <a:latin typeface="微软雅黑" pitchFamily="34" charset="-122"/>
                    <a:ea typeface="微软雅黑" pitchFamily="34" charset="-122"/>
                    <a:sym typeface="微软雅黑" pitchFamily="34" charset="-122"/>
                  </a:rPr>
                  <a:t>性能与优化</a:t>
                </a:r>
                <a:endParaRPr lang="zh-CN" altLang="en-US"/>
              </a:p>
            </p:txBody>
          </p:sp>
        </p:grpSp>
        <p:sp>
          <p:nvSpPr>
            <p:cNvPr id="16409"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4</a:t>
              </a:r>
              <a:endParaRPr lang="zh-CN" altLang="en-US"/>
            </a:p>
          </p:txBody>
        </p:sp>
      </p:grpSp>
      <p:sp>
        <p:nvSpPr>
          <p:cNvPr id="16393"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目录｜</a:t>
            </a:r>
            <a:r>
              <a:rPr lang="en-US" altLang="zh-CN" sz="2400">
                <a:solidFill>
                  <a:srgbClr val="FF7F00"/>
                </a:solidFill>
                <a:latin typeface="微软雅黑" pitchFamily="34" charset="-122"/>
                <a:ea typeface="微软雅黑" pitchFamily="34" charset="-122"/>
                <a:sym typeface="微软雅黑" pitchFamily="34" charset="-122"/>
              </a:rPr>
              <a:t>Contents</a:t>
            </a:r>
            <a:endParaRPr lang="zh-CN" altLang="en-US"/>
          </a:p>
        </p:txBody>
      </p:sp>
      <p:grpSp>
        <p:nvGrpSpPr>
          <p:cNvPr id="10" name="Group 23"/>
          <p:cNvGrpSpPr>
            <a:grpSpLocks/>
          </p:cNvGrpSpPr>
          <p:nvPr/>
        </p:nvGrpSpPr>
        <p:grpSpPr bwMode="auto">
          <a:xfrm>
            <a:off x="2641573" y="5324508"/>
            <a:ext cx="3816350" cy="514350"/>
            <a:chOff x="0" y="0"/>
            <a:chExt cx="3816425" cy="513348"/>
          </a:xfrm>
        </p:grpSpPr>
        <p:grpSp>
          <p:nvGrpSpPr>
            <p:cNvPr id="11" name="Group 24"/>
            <p:cNvGrpSpPr>
              <a:grpSpLocks/>
            </p:cNvGrpSpPr>
            <p:nvPr/>
          </p:nvGrpSpPr>
          <p:grpSpPr bwMode="auto">
            <a:xfrm>
              <a:off x="0" y="81300"/>
              <a:ext cx="3816425" cy="432048"/>
              <a:chOff x="0" y="0"/>
              <a:chExt cx="3816425" cy="432048"/>
            </a:xfrm>
          </p:grpSpPr>
          <p:sp>
            <p:nvSpPr>
              <p:cNvPr id="16405" name="矩形 25"/>
              <p:cNvSpPr>
                <a:spLocks noChangeArrowheads="1"/>
              </p:cNvSpPr>
              <p:nvPr/>
            </p:nvSpPr>
            <p:spPr bwMode="auto">
              <a:xfrm>
                <a:off x="0" y="0"/>
                <a:ext cx="3816425" cy="432048"/>
              </a:xfrm>
              <a:prstGeom prst="rect">
                <a:avLst/>
              </a:prstGeom>
              <a:solidFill>
                <a:srgbClr val="FF7F00"/>
              </a:solidFill>
              <a:ln w="25400">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pic>
            <p:nvPicPr>
              <p:cNvPr id="16406" name="Picture 2"/>
              <p:cNvPicPr>
                <a:picLocks noChangeAspect="1" noChangeArrowheads="1"/>
              </p:cNvPicPr>
              <p:nvPr/>
            </p:nvPicPr>
            <p:blipFill>
              <a:blip r:embed="rId3"/>
              <a:srcRect t="20493" r="36926" b="24690"/>
              <a:stretch>
                <a:fillRect/>
              </a:stretch>
            </p:blipFill>
            <p:spPr bwMode="auto">
              <a:xfrm rot="10800000">
                <a:off x="1" y="0"/>
                <a:ext cx="936104" cy="432048"/>
              </a:xfrm>
              <a:prstGeom prst="rect">
                <a:avLst/>
              </a:prstGeom>
              <a:noFill/>
              <a:ln w="9525">
                <a:noFill/>
                <a:miter lim="800000"/>
                <a:headEnd/>
                <a:tailEnd/>
              </a:ln>
            </p:spPr>
          </p:pic>
          <p:sp>
            <p:nvSpPr>
              <p:cNvPr id="16407" name="TextBox 27"/>
              <p:cNvSpPr>
                <a:spLocks noChangeArrowheads="1"/>
              </p:cNvSpPr>
              <p:nvPr/>
            </p:nvSpPr>
            <p:spPr bwMode="auto">
              <a:xfrm>
                <a:off x="936105" y="31358"/>
                <a:ext cx="2304256" cy="369332"/>
              </a:xfrm>
              <a:prstGeom prst="rect">
                <a:avLst/>
              </a:prstGeom>
              <a:noFill/>
              <a:ln w="9525">
                <a:noFill/>
                <a:miter lim="800000"/>
                <a:headEnd/>
                <a:tailEnd/>
              </a:ln>
            </p:spPr>
            <p:txBody>
              <a:bodyPr>
                <a:spAutoFit/>
              </a:bodyPr>
              <a:lstStyle/>
              <a:p>
                <a:r>
                  <a:rPr lang="zh-CN" altLang="en-US">
                    <a:solidFill>
                      <a:schemeClr val="bg1"/>
                    </a:solidFill>
                    <a:latin typeface="微软雅黑" pitchFamily="34" charset="-122"/>
                    <a:ea typeface="微软雅黑" pitchFamily="34" charset="-122"/>
                    <a:sym typeface="微软雅黑" pitchFamily="34" charset="-122"/>
                  </a:rPr>
                  <a:t>最佳实践</a:t>
                </a:r>
                <a:endParaRPr lang="zh-CN" altLang="en-US"/>
              </a:p>
            </p:txBody>
          </p:sp>
        </p:grpSp>
        <p:sp>
          <p:nvSpPr>
            <p:cNvPr id="16404" name="TextBox 24"/>
            <p:cNvSpPr>
              <a:spLocks noChangeArrowheads="1"/>
            </p:cNvSpPr>
            <p:nvPr/>
          </p:nvSpPr>
          <p:spPr bwMode="auto">
            <a:xfrm>
              <a:off x="0" y="0"/>
              <a:ext cx="360041" cy="369332"/>
            </a:xfrm>
            <a:prstGeom prst="rect">
              <a:avLst/>
            </a:prstGeom>
            <a:noFill/>
            <a:ln w="9525">
              <a:noFill/>
              <a:miter lim="800000"/>
              <a:headEnd/>
              <a:tailEnd/>
            </a:ln>
          </p:spPr>
          <p:txBody>
            <a:bodyPr>
              <a:spAutoFit/>
            </a:bodyPr>
            <a:lstStyle/>
            <a:p>
              <a:r>
                <a:rPr lang="en-US" altLang="zh-CN">
                  <a:solidFill>
                    <a:schemeClr val="bg1"/>
                  </a:solidFill>
                  <a:latin typeface="Calibri" pitchFamily="34" charset="0"/>
                  <a:sym typeface="Calibri" pitchFamily="34" charset="0"/>
                </a:rPr>
                <a:t>5</a:t>
              </a:r>
              <a:endParaRPr lang="zh-CN" altLang="en-US"/>
            </a:p>
          </p:txBody>
        </p:sp>
      </p:grpSp>
      <p:sp>
        <p:nvSpPr>
          <p:cNvPr id="1639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639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Clr clrSpc="rgb">
                                      <p:cBhvr override="childStyle">
                                        <p:cTn id="6" dur="100" fill="hold"/>
                                        <p:tgtEl>
                                          <p:spTgt spid="10"/>
                                        </p:tgtEl>
                                        <p:attrNameLst>
                                          <p:attrName>style.color</p:attrName>
                                        </p:attrNameLst>
                                      </p:cBhvr>
                                      <p:to>
                                        <a:schemeClr val="accent2"/>
                                      </p:to>
                                    </p:animClr>
                                    <p:animClr clrSpc="rgb">
                                      <p:cBhvr>
                                        <p:cTn id="7" dur="100" fill="hold"/>
                                        <p:tgtEl>
                                          <p:spTgt spid="10"/>
                                        </p:tgtEl>
                                        <p:attrNameLst>
                                          <p:attrName>fillcolor</p:attrName>
                                        </p:attrNameLst>
                                      </p:cBhvr>
                                      <p:to>
                                        <a:schemeClr val="accent2"/>
                                      </p:to>
                                    </p:animClr>
                                    <p:set>
                                      <p:cBhvr>
                                        <p:cTn id="8" dur="100" fill="hold"/>
                                        <p:tgtEl>
                                          <p:spTgt spid="10"/>
                                        </p:tgtEl>
                                        <p:attrNameLst>
                                          <p:attrName>fill.type</p:attrName>
                                        </p:attrNameLst>
                                      </p:cBhvr>
                                      <p:to>
                                        <p:strVal val="solid"/>
                                      </p:to>
                                    </p:set>
                                    <p:set>
                                      <p:cBhvr>
                                        <p:cTn id="9" dur="100" fill="hold"/>
                                        <p:tgtEl>
                                          <p:spTgt spid="10"/>
                                        </p:tgtEl>
                                        <p:attrNameLst>
                                          <p:attrName>fill.on</p:attrName>
                                        </p:attrNameLst>
                                      </p:cBhvr>
                                      <p:to>
                                        <p:strVal val="true"/>
                                      </p:to>
                                    </p:set>
                                    <p:animRot by="120000">
                                      <p:cBhvr>
                                        <p:cTn id="10" dur="100" fill="hold">
                                          <p:stCondLst>
                                            <p:cond delay="0"/>
                                          </p:stCondLst>
                                        </p:cTn>
                                        <p:tgtEl>
                                          <p:spTgt spid="10"/>
                                        </p:tgtEl>
                                        <p:attrNameLst>
                                          <p:attrName>r</p:attrName>
                                        </p:attrNameLst>
                                      </p:cBhvr>
                                    </p:animRot>
                                    <p:animRot by="-240000">
                                      <p:cBhvr>
                                        <p:cTn id="11" dur="200" fill="hold">
                                          <p:stCondLst>
                                            <p:cond delay="200"/>
                                          </p:stCondLst>
                                        </p:cTn>
                                        <p:tgtEl>
                                          <p:spTgt spid="10"/>
                                        </p:tgtEl>
                                        <p:attrNameLst>
                                          <p:attrName>r</p:attrName>
                                        </p:attrNameLst>
                                      </p:cBhvr>
                                    </p:animRot>
                                    <p:animRot by="240000">
                                      <p:cBhvr>
                                        <p:cTn id="12" dur="200" fill="hold">
                                          <p:stCondLst>
                                            <p:cond delay="400"/>
                                          </p:stCondLst>
                                        </p:cTn>
                                        <p:tgtEl>
                                          <p:spTgt spid="10"/>
                                        </p:tgtEl>
                                        <p:attrNameLst>
                                          <p:attrName>r</p:attrName>
                                        </p:attrNameLst>
                                      </p:cBhvr>
                                    </p:animRot>
                                    <p:animRot by="-240000">
                                      <p:cBhvr>
                                        <p:cTn id="13" dur="200" fill="hold">
                                          <p:stCondLst>
                                            <p:cond delay="600"/>
                                          </p:stCondLst>
                                        </p:cTn>
                                        <p:tgtEl>
                                          <p:spTgt spid="10"/>
                                        </p:tgtEl>
                                        <p:attrNameLst>
                                          <p:attrName>r</p:attrName>
                                        </p:attrNameLst>
                                      </p:cBhvr>
                                    </p:animRot>
                                    <p:animRot by="120000">
                                      <p:cBhvr>
                                        <p:cTn id="14"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6041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6042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60421"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最佳实践</a:t>
            </a:r>
            <a:endParaRPr lang="en-US" altLang="zh-CN" sz="2000" b="1" dirty="0" smtClean="0">
              <a:latin typeface="微软雅黑" pitchFamily="34" charset="-122"/>
              <a:ea typeface="微软雅黑" pitchFamily="34" charset="-122"/>
            </a:endParaRPr>
          </a:p>
          <a:p>
            <a:pPr eaLnBrk="1" hangingPunct="1">
              <a:buFont typeface="Arial" charset="0"/>
              <a:buNone/>
            </a:pPr>
            <a:endParaRPr lang="en-US" altLang="zh-CN" sz="12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使用</a:t>
            </a:r>
            <a:r>
              <a:rPr lang="en-US" altLang="zh-CN" sz="2800" dirty="0" smtClean="0">
                <a:latin typeface="微软雅黑" pitchFamily="34" charset="-122"/>
                <a:ea typeface="微软雅黑" pitchFamily="34" charset="-122"/>
              </a:rPr>
              <a:t>POST</a:t>
            </a:r>
            <a:r>
              <a:rPr lang="zh-CN" altLang="en-US" sz="2800" dirty="0" smtClean="0">
                <a:latin typeface="微软雅黑" pitchFamily="34" charset="-122"/>
                <a:ea typeface="微软雅黑" pitchFamily="34" charset="-122"/>
              </a:rPr>
              <a:t>，敏感数据坚决不使用</a:t>
            </a:r>
            <a:r>
              <a:rPr lang="en-US" altLang="zh-CN" sz="2800" dirty="0" smtClean="0">
                <a:latin typeface="微软雅黑" pitchFamily="34" charset="-122"/>
                <a:ea typeface="微软雅黑" pitchFamily="34" charset="-122"/>
              </a:rPr>
              <a:t>GET</a:t>
            </a:r>
          </a:p>
          <a:p>
            <a:pPr eaLnBrk="1" hangingPunct="1"/>
            <a:r>
              <a:rPr lang="en-US" altLang="zh-CN" sz="2000" dirty="0" smtClean="0">
                <a:latin typeface="微软雅黑" pitchFamily="34" charset="-122"/>
                <a:ea typeface="微软雅黑" pitchFamily="34" charset="-122"/>
              </a:rPr>
              <a:t>127.0.0.1 - - [13/Oct/2014:23:16:12 +0800] "GET </a:t>
            </a:r>
            <a:r>
              <a:rPr lang="en-US" altLang="zh-CN" sz="2000" dirty="0" smtClean="0">
                <a:solidFill>
                  <a:srgbClr val="FF0000"/>
                </a:solidFill>
                <a:latin typeface="微软雅黑" pitchFamily="34" charset="-122"/>
                <a:ea typeface="微软雅黑" pitchFamily="34" charset="-122"/>
              </a:rPr>
              <a:t>/</a:t>
            </a:r>
            <a:r>
              <a:rPr lang="en-US" altLang="zh-CN" sz="2000" dirty="0" err="1" smtClean="0">
                <a:solidFill>
                  <a:srgbClr val="FF0000"/>
                </a:solidFill>
                <a:latin typeface="微软雅黑" pitchFamily="34" charset="-122"/>
                <a:ea typeface="微软雅黑" pitchFamily="34" charset="-122"/>
              </a:rPr>
              <a:t>index.html?a</a:t>
            </a:r>
            <a:r>
              <a:rPr lang="en-US" altLang="zh-CN" sz="2000" dirty="0" smtClean="0">
                <a:solidFill>
                  <a:srgbClr val="FF0000"/>
                </a:solidFill>
                <a:latin typeface="微软雅黑" pitchFamily="34" charset="-122"/>
                <a:ea typeface="微软雅黑" pitchFamily="34" charset="-122"/>
              </a:rPr>
              <a:t>=1&amp;b=2</a:t>
            </a:r>
            <a:r>
              <a:rPr lang="en-US" altLang="zh-CN" sz="2000" dirty="0" smtClean="0">
                <a:latin typeface="微软雅黑" pitchFamily="34" charset="-122"/>
                <a:ea typeface="微软雅黑" pitchFamily="34" charset="-122"/>
              </a:rPr>
              <a:t> HTTP/1.1" 200 612 "-“…</a:t>
            </a:r>
          </a:p>
          <a:p>
            <a:pPr eaLnBrk="1" hangingPunct="1"/>
            <a:r>
              <a:rPr lang="zh-CN" altLang="en-US" sz="2800" dirty="0" smtClean="0">
                <a:latin typeface="微软雅黑" pitchFamily="34" charset="-122"/>
                <a:ea typeface="微软雅黑" pitchFamily="34" charset="-122"/>
              </a:rPr>
              <a:t>保护私钥</a:t>
            </a:r>
            <a:endParaRPr lang="en-US" altLang="zh-CN" sz="2800" dirty="0" smtClean="0">
              <a:latin typeface="微软雅黑" pitchFamily="34" charset="-122"/>
              <a:ea typeface="微软雅黑" pitchFamily="34" charset="-122"/>
            </a:endParaRPr>
          </a:p>
          <a:p>
            <a:pPr eaLnBrk="1" hangingPunct="1"/>
            <a:r>
              <a:rPr lang="zh-CN" altLang="en-US" sz="2000" dirty="0" smtClean="0">
                <a:latin typeface="微软雅黑" pitchFamily="34" charset="-122"/>
                <a:ea typeface="微软雅黑" pitchFamily="34" charset="-122"/>
              </a:rPr>
              <a:t>迅雷：各业务线共用一套公私玥，泄露</a:t>
            </a:r>
            <a:endParaRPr lang="en-US" altLang="zh-CN" sz="2000" dirty="0" smtClean="0">
              <a:latin typeface="微软雅黑" pitchFamily="34" charset="-122"/>
              <a:ea typeface="微软雅黑" pitchFamily="34" charset="-122"/>
            </a:endParaRPr>
          </a:p>
          <a:p>
            <a:pPr eaLnBrk="1" hangingPunct="1"/>
            <a:r>
              <a:rPr lang="en-US" altLang="zh-CN" sz="2800" dirty="0" smtClean="0">
                <a:latin typeface="微软雅黑" pitchFamily="34" charset="-122"/>
                <a:ea typeface="微软雅黑" pitchFamily="34" charset="-122"/>
              </a:rPr>
              <a:t>CA</a:t>
            </a:r>
            <a:r>
              <a:rPr lang="zh-CN" altLang="en-US" sz="2800" dirty="0" smtClean="0">
                <a:latin typeface="微软雅黑" pitchFamily="34" charset="-122"/>
                <a:ea typeface="微软雅黑" pitchFamily="34" charset="-122"/>
              </a:rPr>
              <a:t>认证证书，不用自签名证书，不安装根证书</a:t>
            </a:r>
            <a:endParaRPr lang="en-US" altLang="zh-CN" sz="3600" dirty="0" smtClean="0">
              <a:latin typeface="微软雅黑" pitchFamily="34" charset="-122"/>
              <a:ea typeface="微软雅黑" pitchFamily="34" charset="-122"/>
            </a:endParaRPr>
          </a:p>
          <a:p>
            <a:pPr eaLnBrk="1" hangingPunct="1"/>
            <a:r>
              <a:rPr lang="en-US" altLang="zh-CN" sz="2000" dirty="0" smtClean="0">
                <a:latin typeface="微软雅黑" pitchFamily="34" charset="-122"/>
                <a:ea typeface="微软雅黑" pitchFamily="34" charset="-122"/>
              </a:rPr>
              <a:t>12306</a:t>
            </a:r>
            <a:r>
              <a:rPr lang="zh-CN" altLang="en-US" sz="2000" dirty="0" smtClean="0">
                <a:latin typeface="微软雅黑" pitchFamily="34" charset="-122"/>
                <a:ea typeface="微软雅黑" pitchFamily="34" charset="-122"/>
              </a:rPr>
              <a:t>：证书更新</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根证书信任</a:t>
            </a:r>
            <a:endParaRPr lang="en-US" altLang="zh-CN" sz="2800" dirty="0" smtClean="0">
              <a:latin typeface="微软雅黑" pitchFamily="34" charset="-122"/>
              <a:ea typeface="微软雅黑" pitchFamily="34" charset="-122"/>
            </a:endParaRPr>
          </a:p>
          <a:p>
            <a:pPr eaLnBrk="1" hangingPunct="1"/>
            <a:r>
              <a:rPr lang="zh-CN" altLang="en-US" sz="2800" dirty="0" smtClean="0">
                <a:latin typeface="微软雅黑" pitchFamily="34" charset="-122"/>
                <a:ea typeface="微软雅黑" pitchFamily="34" charset="-122"/>
              </a:rPr>
              <a:t>服务端配置高强度算法</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高性能算法</a:t>
            </a:r>
            <a:endParaRPr lang="en-US" altLang="zh-CN" sz="2800" dirty="0" smtClean="0">
              <a:latin typeface="微软雅黑" pitchFamily="34" charset="-122"/>
              <a:ea typeface="微软雅黑" pitchFamily="34" charset="-122"/>
            </a:endParaRPr>
          </a:p>
          <a:p>
            <a:pPr eaLnBrk="1" hangingPunct="1"/>
            <a:r>
              <a:rPr lang="en-US" altLang="zh-CN" sz="2800" dirty="0" smtClean="0">
                <a:latin typeface="微软雅黑" pitchFamily="34" charset="-122"/>
                <a:ea typeface="微软雅黑" pitchFamily="34" charset="-122"/>
              </a:rPr>
              <a:t>SSL</a:t>
            </a:r>
            <a:r>
              <a:rPr lang="zh-CN" altLang="en-US" sz="2800" dirty="0" smtClean="0">
                <a:latin typeface="微软雅黑" pitchFamily="34" charset="-122"/>
                <a:ea typeface="微软雅黑" pitchFamily="34" charset="-122"/>
              </a:rPr>
              <a:t>前端与后端服务</a:t>
            </a:r>
            <a:r>
              <a:rPr lang="zh-CN" altLang="en-US" sz="2800" smtClean="0">
                <a:latin typeface="微软雅黑" pitchFamily="34" charset="-122"/>
                <a:ea typeface="微软雅黑" pitchFamily="34" charset="-122"/>
              </a:rPr>
              <a:t>的</a:t>
            </a:r>
            <a:r>
              <a:rPr lang="zh-CN" altLang="en-US" sz="2800" smtClean="0">
                <a:latin typeface="微软雅黑" pitchFamily="34" charset="-122"/>
                <a:ea typeface="微软雅黑" pitchFamily="34" charset="-122"/>
              </a:rPr>
              <a:t>安全性</a:t>
            </a:r>
            <a:endParaRPr lang="en-US" altLang="zh-CN" sz="2000" dirty="0" smtClean="0">
              <a:latin typeface="微软雅黑" pitchFamily="34" charset="-122"/>
              <a:ea typeface="微软雅黑" pitchFamily="34" charset="-122"/>
            </a:endParaRPr>
          </a:p>
        </p:txBody>
      </p:sp>
      <p:sp>
        <p:nvSpPr>
          <p:cNvPr id="60422" name="TextBox 9"/>
          <p:cNvSpPr>
            <a:spLocks noChangeArrowheads="1"/>
          </p:cNvSpPr>
          <p:nvPr/>
        </p:nvSpPr>
        <p:spPr bwMode="auto">
          <a:xfrm>
            <a:off x="881063" y="735013"/>
            <a:ext cx="5553075" cy="461962"/>
          </a:xfrm>
          <a:prstGeom prst="rect">
            <a:avLst/>
          </a:prstGeom>
          <a:noFill/>
          <a:ln w="9525">
            <a:noFill/>
            <a:miter lim="800000"/>
            <a:headEnd/>
            <a:tailEnd/>
          </a:ln>
        </p:spPr>
        <p:txBody>
          <a:bodyPr>
            <a:spAutoFit/>
          </a:bodyPr>
          <a:lstStyle/>
          <a:p>
            <a:r>
              <a:rPr lang="zh-CN" altLang="en-US" sz="2400" dirty="0" smtClean="0">
                <a:solidFill>
                  <a:srgbClr val="FF7F00"/>
                </a:solidFill>
                <a:latin typeface="微软雅黑" pitchFamily="34" charset="-122"/>
                <a:ea typeface="微软雅黑" pitchFamily="34" charset="-122"/>
                <a:sym typeface="微软雅黑" pitchFamily="34" charset="-122"/>
              </a:rPr>
              <a:t>五 </a:t>
            </a:r>
            <a:r>
              <a:rPr lang="en-US" altLang="zh-CN" sz="2400" dirty="0">
                <a:solidFill>
                  <a:srgbClr val="FF7F00"/>
                </a:solidFill>
                <a:latin typeface="微软雅黑" pitchFamily="34" charset="-122"/>
                <a:ea typeface="微软雅黑" pitchFamily="34" charset="-122"/>
                <a:sym typeface="微软雅黑" pitchFamily="34" charset="-122"/>
              </a:rPr>
              <a:t>HTTPS</a:t>
            </a:r>
            <a:r>
              <a:rPr lang="zh-CN" altLang="en-US" sz="2400" dirty="0">
                <a:solidFill>
                  <a:srgbClr val="FF7F00"/>
                </a:solidFill>
                <a:latin typeface="微软雅黑" pitchFamily="34" charset="-122"/>
                <a:ea typeface="微软雅黑" pitchFamily="34" charset="-122"/>
                <a:sym typeface="微软雅黑" pitchFamily="34" charset="-122"/>
              </a:rPr>
              <a:t>性能与优化｜优化</a:t>
            </a:r>
            <a:endParaRPr lang="zh-CN" altLang="en-US" sz="2400" dirty="0"/>
          </a:p>
        </p:txBody>
      </p:sp>
      <p:sp>
        <p:nvSpPr>
          <p:cNvPr id="6042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6042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536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536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15365"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思考</a:t>
            </a:r>
            <a:endParaRPr lang="zh-CN" altLang="en-US"/>
          </a:p>
        </p:txBody>
      </p:sp>
      <p:sp>
        <p:nvSpPr>
          <p:cNvPr id="15366"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5367"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38" name="内容占位符 2"/>
          <p:cNvSpPr txBox="1">
            <a:spLocks noChangeArrowheads="1"/>
          </p:cNvSpPr>
          <p:nvPr/>
        </p:nvSpPr>
        <p:spPr bwMode="auto">
          <a:xfrm>
            <a:off x="457200" y="1600200"/>
            <a:ext cx="8229600" cy="5257800"/>
          </a:xfrm>
          <a:prstGeom prst="rect">
            <a:avLst/>
          </a:prstGeom>
          <a:noFill/>
          <a:ln w="9525">
            <a:noFill/>
            <a:miter lim="800000"/>
            <a:headEnd/>
            <a:tailEnd/>
          </a:ln>
        </p:spPr>
        <p:txBody>
          <a:bodyPr/>
          <a:lstStyle/>
          <a:p>
            <a:pPr marL="342900" indent="-342900">
              <a:spcBef>
                <a:spcPct val="20000"/>
              </a:spcBef>
              <a:defRPr/>
            </a:pPr>
            <a:r>
              <a:rPr lang="en-US" altLang="zh-CN" sz="3200" kern="0" dirty="0" smtClean="0">
                <a:latin typeface="微软雅黑" pitchFamily="34" charset="-122"/>
                <a:ea typeface="微软雅黑" pitchFamily="34" charset="-122"/>
                <a:sym typeface="Calibri" pitchFamily="34" charset="0"/>
              </a:rPr>
              <a:t>	HTTPS</a:t>
            </a:r>
            <a:r>
              <a:rPr lang="zh-CN" altLang="en-US" sz="3200" kern="0" dirty="0">
                <a:latin typeface="微软雅黑" pitchFamily="34" charset="-122"/>
                <a:ea typeface="微软雅黑" pitchFamily="34" charset="-122"/>
                <a:sym typeface="Calibri" pitchFamily="34" charset="0"/>
              </a:rPr>
              <a:t>真的安全吗</a:t>
            </a:r>
            <a:r>
              <a:rPr lang="zh-CN" altLang="en-US" sz="3200" kern="0" dirty="0" smtClean="0">
                <a:latin typeface="微软雅黑" pitchFamily="34" charset="-122"/>
                <a:ea typeface="微软雅黑" pitchFamily="34" charset="-122"/>
                <a:sym typeface="Calibri" pitchFamily="34" charset="0"/>
              </a:rPr>
              <a:t>？</a:t>
            </a:r>
            <a:endParaRPr lang="en-US" altLang="zh-CN" sz="3200" kern="0" dirty="0" smtClean="0">
              <a:latin typeface="微软雅黑" pitchFamily="34" charset="-122"/>
              <a:ea typeface="微软雅黑" pitchFamily="34" charset="-122"/>
              <a:sym typeface="Calibri" pitchFamily="34" charset="0"/>
            </a:endParaRPr>
          </a:p>
          <a:p>
            <a:pPr marL="342900" indent="-342900">
              <a:spcBef>
                <a:spcPct val="20000"/>
              </a:spcBef>
              <a:defRPr/>
            </a:pPr>
            <a:endParaRPr lang="en-US" altLang="zh-CN" sz="1200" kern="0" dirty="0" smtClean="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r>
              <a:rPr lang="zh-CN" altLang="en-US" sz="2800" kern="0" dirty="0" smtClean="0">
                <a:latin typeface="微软雅黑" pitchFamily="34" charset="-122"/>
                <a:ea typeface="微软雅黑" pitchFamily="34" charset="-122"/>
                <a:sym typeface="Calibri" pitchFamily="34" charset="0"/>
              </a:rPr>
              <a:t>世界上没有绝对安全的系统</a:t>
            </a:r>
            <a:endParaRPr lang="en-US" altLang="zh-CN" sz="2800" kern="0" dirty="0" smtClean="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r>
              <a:rPr lang="en-US" altLang="zh-CN" sz="2800" kern="0" dirty="0" smtClean="0">
                <a:latin typeface="微软雅黑" pitchFamily="34" charset="-122"/>
                <a:ea typeface="微软雅黑" pitchFamily="34" charset="-122"/>
                <a:sym typeface="Calibri" pitchFamily="34" charset="0"/>
              </a:rPr>
              <a:t>Google</a:t>
            </a:r>
            <a:r>
              <a:rPr lang="zh-CN" altLang="en-US" sz="2800" kern="0" dirty="0" smtClean="0">
                <a:latin typeface="微软雅黑" pitchFamily="34" charset="-122"/>
                <a:ea typeface="微软雅黑" pitchFamily="34" charset="-122"/>
                <a:sym typeface="Calibri" pitchFamily="34" charset="0"/>
              </a:rPr>
              <a:t>在推行使用</a:t>
            </a:r>
            <a:endParaRPr lang="en-US" altLang="zh-CN" sz="2800" kern="0" dirty="0" smtClean="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r>
              <a:rPr lang="zh-CN" altLang="en-US" sz="2800" kern="0" dirty="0" smtClean="0">
                <a:latin typeface="微软雅黑" pitchFamily="34" charset="-122"/>
                <a:ea typeface="微软雅黑" pitchFamily="34" charset="-122"/>
                <a:sym typeface="Calibri" pitchFamily="34" charset="0"/>
              </a:rPr>
              <a:t>如果正确使用，可以确保安全性</a:t>
            </a:r>
            <a:endParaRPr lang="en-US" altLang="zh-CN" sz="2800" kern="0" dirty="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endParaRPr lang="zh-CN" altLang="zh-CN" sz="3200" kern="0" dirty="0">
              <a:latin typeface="微软雅黑" pitchFamily="34" charset="-122"/>
              <a:ea typeface="微软雅黑" pitchFamily="34" charset="-122"/>
              <a:sym typeface="Calibri" pitchFamily="34" charset="0"/>
            </a:endParaRPr>
          </a:p>
        </p:txBody>
      </p:sp>
      <p:pic>
        <p:nvPicPr>
          <p:cNvPr id="10" name="Picture 9"/>
          <p:cNvPicPr>
            <a:picLocks noChangeAspect="1" noChangeArrowheads="1"/>
          </p:cNvPicPr>
          <p:nvPr/>
        </p:nvPicPr>
        <p:blipFill>
          <a:blip r:embed="rId6"/>
          <a:srcRect/>
          <a:stretch>
            <a:fillRect/>
          </a:stretch>
        </p:blipFill>
        <p:spPr bwMode="auto">
          <a:xfrm>
            <a:off x="6196933" y="1457298"/>
            <a:ext cx="2947067" cy="27812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7411"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7412"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17413" name="内容占位符 2"/>
          <p:cNvSpPr>
            <a:spLocks noGrp="1" noChangeArrowheads="1"/>
          </p:cNvSpPr>
          <p:nvPr>
            <p:ph idx="4294967295"/>
          </p:nvPr>
        </p:nvSpPr>
        <p:spPr/>
        <p:txBody>
          <a:bodyPr/>
          <a:lstStyle/>
          <a:p>
            <a:pPr eaLnBrk="1" hangingPunct="1">
              <a:buFont typeface="Arial" charset="0"/>
              <a:buNone/>
            </a:pPr>
            <a:r>
              <a:rPr lang="en-US" altLang="zh-CN" b="1"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概述</a:t>
            </a:r>
            <a:endParaRPr lang="en-US" altLang="zh-CN"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通信安全</a:t>
            </a:r>
            <a:endParaRPr lang="en-US" altLang="zh-CN" smtClean="0">
              <a:latin typeface="微软雅黑" pitchFamily="34" charset="-122"/>
              <a:ea typeface="微软雅黑" pitchFamily="34" charset="-122"/>
            </a:endParaRPr>
          </a:p>
          <a:p>
            <a:pPr eaLnBrk="1" hangingPunct="1"/>
            <a:endParaRPr lang="en-US" altLang="zh-CN"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密码学</a:t>
            </a:r>
            <a:endParaRPr lang="en-US" altLang="zh-CN" smtClean="0">
              <a:latin typeface="微软雅黑" pitchFamily="34" charset="-122"/>
              <a:ea typeface="微软雅黑" pitchFamily="34" charset="-122"/>
            </a:endParaRPr>
          </a:p>
          <a:p>
            <a:pPr eaLnBrk="1" hangingPunct="1"/>
            <a:endParaRPr lang="en-US" altLang="zh-CN" smtClean="0">
              <a:latin typeface="微软雅黑" pitchFamily="34" charset="-122"/>
              <a:ea typeface="微软雅黑" pitchFamily="34" charset="-122"/>
            </a:endParaRPr>
          </a:p>
        </p:txBody>
      </p:sp>
      <p:sp>
        <p:nvSpPr>
          <p:cNvPr id="17414"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基础｜概述</a:t>
            </a:r>
            <a:endParaRPr lang="zh-CN" altLang="en-US"/>
          </a:p>
        </p:txBody>
      </p:sp>
      <p:sp>
        <p:nvSpPr>
          <p:cNvPr id="1741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7416"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6144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6144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61445"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sp>
        <p:nvSpPr>
          <p:cNvPr id="61446" name="TextBox 9"/>
          <p:cNvSpPr>
            <a:spLocks noChangeArrowheads="1"/>
          </p:cNvSpPr>
          <p:nvPr/>
        </p:nvSpPr>
        <p:spPr bwMode="auto">
          <a:xfrm>
            <a:off x="881063" y="735013"/>
            <a:ext cx="6094412" cy="461962"/>
          </a:xfrm>
          <a:prstGeom prst="rect">
            <a:avLst/>
          </a:prstGeom>
          <a:noFill/>
          <a:ln w="9525">
            <a:noFill/>
            <a:miter lim="800000"/>
            <a:headEnd/>
            <a:tailEnd/>
          </a:ln>
        </p:spPr>
        <p:txBody>
          <a:bodyPr>
            <a:spAutoFit/>
          </a:bodyPr>
          <a:lstStyle/>
          <a:p>
            <a:r>
              <a:rPr lang="en-US" altLang="zh-CN" sz="2400">
                <a:solidFill>
                  <a:srgbClr val="FF7F00"/>
                </a:solidFill>
                <a:latin typeface="微软雅黑" pitchFamily="34" charset="-122"/>
                <a:ea typeface="微软雅黑" pitchFamily="34" charset="-122"/>
                <a:sym typeface="微软雅黑" pitchFamily="34" charset="-122"/>
              </a:rPr>
              <a:t>End</a:t>
            </a:r>
            <a:endParaRPr lang="zh-CN" altLang="en-US"/>
          </a:p>
        </p:txBody>
      </p:sp>
      <p:pic>
        <p:nvPicPr>
          <p:cNvPr id="61447"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9" name="内容占位符 2"/>
          <p:cNvSpPr txBox="1">
            <a:spLocks noChangeArrowheads="1"/>
          </p:cNvSpPr>
          <p:nvPr/>
        </p:nvSpPr>
        <p:spPr bwMode="auto">
          <a:xfrm>
            <a:off x="457200" y="1604963"/>
            <a:ext cx="8229600" cy="4525962"/>
          </a:xfrm>
          <a:prstGeom prst="rect">
            <a:avLst/>
          </a:prstGeom>
          <a:noFill/>
          <a:ln w="9525">
            <a:noFill/>
            <a:miter lim="800000"/>
            <a:headEnd/>
            <a:tailEnd/>
          </a:ln>
        </p:spPr>
        <p:txBody>
          <a:bodyPr/>
          <a:lstStyle/>
          <a:p>
            <a:pPr marL="342900" indent="-342900">
              <a:spcBef>
                <a:spcPct val="20000"/>
              </a:spcBef>
              <a:buFont typeface="Arial" charset="0"/>
              <a:buChar char="•"/>
              <a:defRPr/>
            </a:pPr>
            <a:endParaRPr lang="en-US" altLang="zh-CN" sz="1200" kern="0" dirty="0">
              <a:latin typeface="微软雅黑" pitchFamily="34" charset="-122"/>
              <a:ea typeface="微软雅黑" pitchFamily="34" charset="-122"/>
              <a:sym typeface="Calibri" pitchFamily="34" charset="0"/>
            </a:endParaRPr>
          </a:p>
          <a:p>
            <a:pPr marL="342900" indent="-342900">
              <a:spcBef>
                <a:spcPct val="20000"/>
              </a:spcBef>
              <a:buFont typeface="Arial" charset="0"/>
              <a:buChar char="•"/>
              <a:defRPr/>
            </a:pPr>
            <a:endParaRPr lang="en-US" altLang="zh-CN" sz="1200" kern="0" dirty="0">
              <a:latin typeface="微软雅黑" pitchFamily="34" charset="-122"/>
              <a:ea typeface="微软雅黑" pitchFamily="34" charset="-122"/>
              <a:sym typeface="Calibri" pitchFamily="34" charset="0"/>
            </a:endParaRPr>
          </a:p>
          <a:p>
            <a:pPr marL="342900" indent="-342900">
              <a:spcBef>
                <a:spcPct val="20000"/>
              </a:spcBef>
              <a:buFont typeface="Arial" charset="0"/>
              <a:buNone/>
              <a:defRPr/>
            </a:pPr>
            <a:endParaRPr lang="en-US" altLang="zh-CN" sz="2000" kern="0" dirty="0">
              <a:latin typeface="微软雅黑" pitchFamily="34" charset="-122"/>
              <a:ea typeface="微软雅黑" pitchFamily="34" charset="-122"/>
              <a:sym typeface="Calibri" pitchFamily="34" charset="0"/>
            </a:endParaRPr>
          </a:p>
          <a:p>
            <a:pPr marL="342900" indent="-342900">
              <a:spcBef>
                <a:spcPct val="20000"/>
              </a:spcBef>
              <a:buFont typeface="Arial" charset="0"/>
              <a:buNone/>
              <a:defRPr/>
            </a:pPr>
            <a:endParaRPr lang="zh-CN" altLang="en-US" sz="2000" kern="0" dirty="0">
              <a:latin typeface="微软雅黑" pitchFamily="34" charset="-122"/>
              <a:ea typeface="微软雅黑" pitchFamily="34" charset="-122"/>
              <a:sym typeface="Calibri" pitchFamily="34" charset="0"/>
            </a:endParaRPr>
          </a:p>
        </p:txBody>
      </p:sp>
      <p:sp>
        <p:nvSpPr>
          <p:cNvPr id="10" name="矩形 9"/>
          <p:cNvSpPr/>
          <p:nvPr/>
        </p:nvSpPr>
        <p:spPr>
          <a:xfrm>
            <a:off x="1285830" y="3200951"/>
            <a:ext cx="6263959" cy="1323439"/>
          </a:xfrm>
          <a:prstGeom prst="rect">
            <a:avLst/>
          </a:prstGeom>
          <a:noFill/>
        </p:spPr>
        <p:txBody>
          <a:bodyPr wrap="none">
            <a:spAutoFit/>
          </a:bodyPr>
          <a:lstStyle/>
          <a:p>
            <a:pPr algn="ctr">
              <a:defRPr/>
            </a:pPr>
            <a:r>
              <a:rPr lang="en-US" altLang="zh-CN" sz="8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zh-CN" altLang="en-US" sz="8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8435"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8436"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1843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常见的通信安全攻击</a:t>
            </a:r>
            <a:endParaRPr lang="en-US" altLang="zh-CN"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窃取信息</a:t>
            </a:r>
            <a:endParaRPr lang="en-US" altLang="zh-CN" sz="2800" smtClean="0">
              <a:solidFill>
                <a:srgbClr val="FF0000"/>
              </a:solidFill>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春晖给蒙工打电话，我的银行卡密码是</a:t>
            </a:r>
            <a:r>
              <a:rPr lang="en-US" altLang="zh-CN" sz="2000" smtClean="0">
                <a:latin typeface="微软雅黑" pitchFamily="34" charset="-122"/>
                <a:ea typeface="微软雅黑" pitchFamily="34" charset="-122"/>
              </a:rPr>
              <a:t>45678</a:t>
            </a:r>
            <a:r>
              <a:rPr lang="zh-CN" altLang="en-US" sz="2000" smtClean="0">
                <a:latin typeface="微软雅黑" pitchFamily="34" charset="-122"/>
                <a:ea typeface="微软雅黑" pitchFamily="34" charset="-122"/>
              </a:rPr>
              <a:t>，然后罗少在旁边偷听</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篡改信息</a:t>
            </a:r>
            <a:endParaRPr lang="en-US" altLang="zh-CN" sz="2800" smtClean="0">
              <a:solidFill>
                <a:srgbClr val="FF0000"/>
              </a:solidFill>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春晖发</a:t>
            </a:r>
            <a:r>
              <a:rPr lang="en-US" altLang="zh-CN" sz="2000" smtClean="0">
                <a:latin typeface="微软雅黑" pitchFamily="34" charset="-122"/>
                <a:ea typeface="微软雅黑" pitchFamily="34" charset="-122"/>
              </a:rPr>
              <a:t>qq</a:t>
            </a:r>
            <a:r>
              <a:rPr lang="zh-CN" altLang="en-US" sz="2000" smtClean="0">
                <a:latin typeface="微软雅黑" pitchFamily="34" charset="-122"/>
                <a:ea typeface="微软雅黑" pitchFamily="34" charset="-122"/>
              </a:rPr>
              <a:t>消息给蒙工，转</a:t>
            </a:r>
            <a:r>
              <a:rPr lang="en-US" altLang="zh-CN" sz="2000" smtClean="0">
                <a:latin typeface="微软雅黑" pitchFamily="34" charset="-122"/>
                <a:ea typeface="微软雅黑" pitchFamily="34" charset="-122"/>
              </a:rPr>
              <a:t>100</a:t>
            </a:r>
            <a:r>
              <a:rPr lang="zh-CN" altLang="en-US" sz="2000" smtClean="0">
                <a:latin typeface="微软雅黑" pitchFamily="34" charset="-122"/>
                <a:ea typeface="微软雅黑" pitchFamily="34" charset="-122"/>
              </a:rPr>
              <a:t>块钱到我的卡上，卡号是</a:t>
            </a:r>
            <a:r>
              <a:rPr lang="en-US" altLang="zh-CN" sz="2000" smtClean="0">
                <a:latin typeface="微软雅黑" pitchFamily="34" charset="-122"/>
                <a:ea typeface="微软雅黑" pitchFamily="34" charset="-122"/>
              </a:rPr>
              <a:t>abc</a:t>
            </a: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然后罗少拦截了消息，把卡号改成自己的</a:t>
            </a:r>
            <a:endParaRPr lang="en-US" altLang="zh-CN" sz="2000" smtClean="0">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结果蒙工傻傻的给罗少转账了一百块钱</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冒名顶替</a:t>
            </a:r>
            <a:endParaRPr lang="en-US" altLang="zh-CN" sz="2800" smtClean="0">
              <a:solidFill>
                <a:srgbClr val="FF0000"/>
              </a:solidFill>
              <a:latin typeface="微软雅黑" pitchFamily="34" charset="-122"/>
              <a:ea typeface="微软雅黑" pitchFamily="34" charset="-122"/>
            </a:endParaRP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春晖打电话给蒙工，我的银行卡密码是</a:t>
            </a:r>
            <a:r>
              <a:rPr lang="en-US" altLang="zh-CN" sz="2000" smtClean="0">
                <a:latin typeface="微软雅黑" pitchFamily="34" charset="-122"/>
                <a:ea typeface="微软雅黑" pitchFamily="34" charset="-122"/>
              </a:rPr>
              <a:t>45678</a:t>
            </a:r>
          </a:p>
          <a:p>
            <a:pPr eaLnBrk="1" hangingPunct="1">
              <a:buFont typeface="Arial" charset="0"/>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其实，对方收听电话的是罗少</a:t>
            </a:r>
            <a:endParaRPr lang="en-US" altLang="zh-CN" sz="2000" smtClean="0">
              <a:latin typeface="微软雅黑" pitchFamily="34" charset="-122"/>
              <a:ea typeface="微软雅黑" pitchFamily="34" charset="-122"/>
            </a:endParaRPr>
          </a:p>
        </p:txBody>
      </p:sp>
      <p:sp>
        <p:nvSpPr>
          <p:cNvPr id="18438"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基础｜通信安全</a:t>
            </a:r>
            <a:endParaRPr lang="zh-CN" altLang="en-US"/>
          </a:p>
        </p:txBody>
      </p:sp>
      <p:sp>
        <p:nvSpPr>
          <p:cNvPr id="18439"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8440"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9" name="TextBox 8"/>
          <p:cNvSpPr txBox="1">
            <a:spLocks noChangeArrowheads="1"/>
          </p:cNvSpPr>
          <p:nvPr/>
        </p:nvSpPr>
        <p:spPr bwMode="auto">
          <a:xfrm>
            <a:off x="2892425" y="2406650"/>
            <a:ext cx="3870325" cy="523875"/>
          </a:xfrm>
          <a:prstGeom prst="rect">
            <a:avLst/>
          </a:prstGeom>
          <a:noFill/>
          <a:ln w="9525">
            <a:noFill/>
            <a:miter lim="800000"/>
            <a:headEnd/>
            <a:tailEnd/>
          </a:ln>
        </p:spPr>
        <p:txBody>
          <a:bodyPr>
            <a:spAutoFit/>
          </a:bodyPr>
          <a:lstStyle/>
          <a:p>
            <a:pPr marL="342900" indent="-342900">
              <a:spcBef>
                <a:spcPct val="20000"/>
              </a:spcBef>
            </a:pPr>
            <a:r>
              <a:rPr lang="en-US" altLang="zh-CN" sz="2800">
                <a:solidFill>
                  <a:srgbClr val="FF0000"/>
                </a:solidFill>
                <a:latin typeface="微软雅黑" pitchFamily="34" charset="-122"/>
                <a:ea typeface="微软雅黑" pitchFamily="34" charset="-122"/>
                <a:sym typeface="Calibri" pitchFamily="34" charset="0"/>
              </a:rPr>
              <a:t>—— </a:t>
            </a:r>
            <a:r>
              <a:rPr lang="zh-CN" altLang="en-US" sz="2800">
                <a:solidFill>
                  <a:srgbClr val="FF0000"/>
                </a:solidFill>
                <a:latin typeface="微软雅黑" pitchFamily="34" charset="-122"/>
                <a:ea typeface="微软雅黑" pitchFamily="34" charset="-122"/>
                <a:sym typeface="Calibri" pitchFamily="34" charset="0"/>
              </a:rPr>
              <a:t>保密性</a:t>
            </a:r>
          </a:p>
        </p:txBody>
      </p:sp>
      <p:sp>
        <p:nvSpPr>
          <p:cNvPr id="10" name="TextBox 9"/>
          <p:cNvSpPr txBox="1">
            <a:spLocks noChangeArrowheads="1"/>
          </p:cNvSpPr>
          <p:nvPr/>
        </p:nvSpPr>
        <p:spPr bwMode="auto">
          <a:xfrm>
            <a:off x="2928938" y="3489325"/>
            <a:ext cx="3870325" cy="523875"/>
          </a:xfrm>
          <a:prstGeom prst="rect">
            <a:avLst/>
          </a:prstGeom>
          <a:noFill/>
          <a:ln w="9525">
            <a:noFill/>
            <a:miter lim="800000"/>
            <a:headEnd/>
            <a:tailEnd/>
          </a:ln>
        </p:spPr>
        <p:txBody>
          <a:bodyPr>
            <a:spAutoFit/>
          </a:bodyPr>
          <a:lstStyle/>
          <a:p>
            <a:pPr marL="342900" indent="-342900">
              <a:spcBef>
                <a:spcPct val="20000"/>
              </a:spcBef>
            </a:pPr>
            <a:r>
              <a:rPr lang="en-US" altLang="zh-CN" sz="2800">
                <a:solidFill>
                  <a:srgbClr val="FF0000"/>
                </a:solidFill>
                <a:latin typeface="微软雅黑" pitchFamily="34" charset="-122"/>
                <a:ea typeface="微软雅黑" pitchFamily="34" charset="-122"/>
                <a:sym typeface="Calibri" pitchFamily="34" charset="0"/>
              </a:rPr>
              <a:t>—— </a:t>
            </a:r>
            <a:r>
              <a:rPr lang="zh-CN" altLang="en-US" sz="2800">
                <a:solidFill>
                  <a:srgbClr val="FF0000"/>
                </a:solidFill>
                <a:latin typeface="微软雅黑" pitchFamily="34" charset="-122"/>
                <a:ea typeface="微软雅黑" pitchFamily="34" charset="-122"/>
                <a:sym typeface="Calibri" pitchFamily="34" charset="0"/>
              </a:rPr>
              <a:t>完整性</a:t>
            </a:r>
          </a:p>
        </p:txBody>
      </p:sp>
      <p:sp>
        <p:nvSpPr>
          <p:cNvPr id="11" name="TextBox 10"/>
          <p:cNvSpPr txBox="1">
            <a:spLocks noChangeArrowheads="1"/>
          </p:cNvSpPr>
          <p:nvPr/>
        </p:nvSpPr>
        <p:spPr bwMode="auto">
          <a:xfrm>
            <a:off x="2965450" y="5314950"/>
            <a:ext cx="3870325" cy="523875"/>
          </a:xfrm>
          <a:prstGeom prst="rect">
            <a:avLst/>
          </a:prstGeom>
          <a:noFill/>
          <a:ln w="9525">
            <a:noFill/>
            <a:miter lim="800000"/>
            <a:headEnd/>
            <a:tailEnd/>
          </a:ln>
        </p:spPr>
        <p:txBody>
          <a:bodyPr>
            <a:spAutoFit/>
          </a:bodyPr>
          <a:lstStyle/>
          <a:p>
            <a:pPr marL="342900" indent="-342900">
              <a:spcBef>
                <a:spcPct val="20000"/>
              </a:spcBef>
            </a:pPr>
            <a:r>
              <a:rPr lang="en-US" altLang="zh-CN" sz="2800">
                <a:solidFill>
                  <a:srgbClr val="FF0000"/>
                </a:solidFill>
                <a:latin typeface="微软雅黑" pitchFamily="34" charset="-122"/>
                <a:ea typeface="微软雅黑" pitchFamily="34" charset="-122"/>
                <a:sym typeface="Calibri" pitchFamily="34" charset="0"/>
              </a:rPr>
              <a:t>—— </a:t>
            </a:r>
            <a:r>
              <a:rPr lang="zh-CN" altLang="en-US" sz="2800">
                <a:solidFill>
                  <a:srgbClr val="FF0000"/>
                </a:solidFill>
                <a:latin typeface="微软雅黑" pitchFamily="34" charset="-122"/>
                <a:ea typeface="微软雅黑" pitchFamily="34" charset="-122"/>
                <a:sym typeface="Calibri" pitchFamily="34" charset="0"/>
              </a:rPr>
              <a:t>端认证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19459"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19460"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18437"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通信安全三要素</a:t>
            </a:r>
            <a:endParaRPr lang="en-US" altLang="zh-CN" b="1" smtClean="0">
              <a:latin typeface="微软雅黑" pitchFamily="34" charset="-122"/>
              <a:ea typeface="微软雅黑" pitchFamily="34" charset="-122"/>
            </a:endParaRPr>
          </a:p>
          <a:p>
            <a:pPr eaLnBrk="1" hangingPunct="1">
              <a:buFont typeface="Arial" charset="0"/>
              <a:buNone/>
            </a:pPr>
            <a:endParaRPr lang="en-US" altLang="zh-CN" sz="12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保密性</a:t>
            </a:r>
            <a:endParaRPr lang="en-US" altLang="zh-CN" sz="2800" smtClean="0">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春晖给蒙工打电话，用英语（罗少听不懂）</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完整性</a:t>
            </a:r>
            <a:endParaRPr lang="en-US" altLang="zh-CN" sz="2800" smtClean="0">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春晖把转账内容用信封装起来，然后加上印戳</a:t>
            </a:r>
            <a:endParaRPr lang="en-US" altLang="zh-CN" sz="20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端认证</a:t>
            </a:r>
            <a:endParaRPr lang="en-US" altLang="zh-CN" sz="2800" smtClean="0">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春晖先问个只有他和蒙工才知道答案的问题确认蒙工身份，比如，昨天晚上我们一起干了啥？</a:t>
            </a:r>
            <a:endParaRPr lang="en-US" altLang="zh-CN" sz="2000" smtClean="0">
              <a:latin typeface="微软雅黑" pitchFamily="34" charset="-122"/>
              <a:ea typeface="微软雅黑" pitchFamily="34" charset="-122"/>
            </a:endParaRPr>
          </a:p>
        </p:txBody>
      </p:sp>
      <p:sp>
        <p:nvSpPr>
          <p:cNvPr id="19462"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基础｜通信安全</a:t>
            </a:r>
            <a:endParaRPr lang="zh-CN" altLang="en-US"/>
          </a:p>
        </p:txBody>
      </p:sp>
      <p:sp>
        <p:nvSpPr>
          <p:cNvPr id="19463"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19464"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
        <p:nvSpPr>
          <p:cNvPr id="14" name="TextBox 13"/>
          <p:cNvSpPr txBox="1">
            <a:spLocks noChangeArrowheads="1"/>
          </p:cNvSpPr>
          <p:nvPr/>
        </p:nvSpPr>
        <p:spPr bwMode="auto">
          <a:xfrm>
            <a:off x="4133850" y="2357438"/>
            <a:ext cx="2044700" cy="523875"/>
          </a:xfrm>
          <a:prstGeom prst="rect">
            <a:avLst/>
          </a:prstGeom>
          <a:noFill/>
          <a:ln w="9525">
            <a:noFill/>
            <a:miter lim="800000"/>
            <a:headEnd/>
            <a:tailEnd/>
          </a:ln>
        </p:spPr>
        <p:txBody>
          <a:bodyPr>
            <a:spAutoFit/>
          </a:bodyPr>
          <a:lstStyle/>
          <a:p>
            <a:pPr algn="dist"/>
            <a:r>
              <a:rPr lang="zh-CN" altLang="en-US" sz="2800" b="1">
                <a:solidFill>
                  <a:srgbClr val="FF0000"/>
                </a:solidFill>
              </a:rPr>
              <a:t>加密算法</a:t>
            </a:r>
          </a:p>
        </p:txBody>
      </p:sp>
      <p:cxnSp>
        <p:nvCxnSpPr>
          <p:cNvPr id="16" name="直接箭头连接符 15"/>
          <p:cNvCxnSpPr/>
          <p:nvPr/>
        </p:nvCxnSpPr>
        <p:spPr>
          <a:xfrm>
            <a:off x="3001963" y="4852988"/>
            <a:ext cx="766762" cy="1587"/>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4170363" y="4597400"/>
            <a:ext cx="2044700" cy="523875"/>
          </a:xfrm>
          <a:prstGeom prst="rect">
            <a:avLst/>
          </a:prstGeom>
          <a:noFill/>
          <a:ln w="9525">
            <a:noFill/>
            <a:miter lim="800000"/>
            <a:headEnd/>
            <a:tailEnd/>
          </a:ln>
        </p:spPr>
        <p:txBody>
          <a:bodyPr>
            <a:spAutoFit/>
          </a:bodyPr>
          <a:lstStyle/>
          <a:p>
            <a:pPr algn="dist"/>
            <a:r>
              <a:rPr lang="zh-CN" altLang="en-US" sz="2800" b="1">
                <a:solidFill>
                  <a:srgbClr val="FF0000"/>
                </a:solidFill>
              </a:rPr>
              <a:t>数字证书</a:t>
            </a:r>
          </a:p>
        </p:txBody>
      </p:sp>
      <p:cxnSp>
        <p:nvCxnSpPr>
          <p:cNvPr id="19" name="直接箭头连接符 18"/>
          <p:cNvCxnSpPr/>
          <p:nvPr/>
        </p:nvCxnSpPr>
        <p:spPr>
          <a:xfrm>
            <a:off x="2965450" y="2624138"/>
            <a:ext cx="766763" cy="1587"/>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001963" y="3757613"/>
            <a:ext cx="766762" cy="1587"/>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170363" y="3525838"/>
            <a:ext cx="2044700" cy="523875"/>
          </a:xfrm>
          <a:prstGeom prst="rect">
            <a:avLst/>
          </a:prstGeom>
          <a:noFill/>
          <a:ln w="9525">
            <a:noFill/>
            <a:miter lim="800000"/>
            <a:headEnd/>
            <a:tailEnd/>
          </a:ln>
        </p:spPr>
        <p:txBody>
          <a:bodyPr>
            <a:spAutoFit/>
          </a:bodyPr>
          <a:lstStyle/>
          <a:p>
            <a:pPr algn="dist"/>
            <a:r>
              <a:rPr lang="zh-CN" altLang="en-US" sz="2800" b="1">
                <a:solidFill>
                  <a:srgbClr val="FF0000"/>
                </a:solidFill>
              </a:rPr>
              <a:t>信息验证码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0483"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0484"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0485" name="内容占位符 2"/>
          <p:cNvSpPr>
            <a:spLocks noGrp="1" noChangeArrowheads="1"/>
          </p:cNvSpPr>
          <p:nvPr>
            <p:ph idx="4294967295"/>
          </p:nvPr>
        </p:nvSpPr>
        <p:spPr>
          <a:xfrm>
            <a:off x="457200" y="1420813"/>
            <a:ext cx="8229600" cy="5437187"/>
          </a:xfrm>
        </p:spPr>
        <p:txBody>
          <a:bodyPr/>
          <a:lstStyle/>
          <a:p>
            <a:pPr eaLnBrk="1" hangingPunct="1">
              <a:buFont typeface="Arial" charset="0"/>
              <a:buNone/>
            </a:pPr>
            <a:r>
              <a:rPr lang="en-US" altLang="zh-CN" b="1"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密码学</a:t>
            </a:r>
            <a:endParaRPr lang="en-US" altLang="zh-CN"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加密算法</a:t>
            </a:r>
            <a:endParaRPr lang="en-US" altLang="zh-CN" smtClean="0">
              <a:latin typeface="微软雅黑" pitchFamily="34" charset="-122"/>
              <a:ea typeface="微软雅黑" pitchFamily="34" charset="-122"/>
            </a:endParaRPr>
          </a:p>
          <a:p>
            <a:pPr eaLnBrk="1" hangingPunct="1"/>
            <a:endParaRPr lang="en-US" altLang="zh-CN" smtClean="0">
              <a:latin typeface="微软雅黑" pitchFamily="34" charset="-122"/>
              <a:ea typeface="微软雅黑" pitchFamily="34" charset="-122"/>
            </a:endParaRPr>
          </a:p>
          <a:p>
            <a:pPr eaLnBrk="1" hangingPunct="1"/>
            <a:r>
              <a:rPr lang="zh-CN" altLang="en-US" smtClean="0">
                <a:latin typeface="微软雅黑" pitchFamily="34" charset="-122"/>
                <a:ea typeface="微软雅黑" pitchFamily="34" charset="-122"/>
              </a:rPr>
              <a:t>信息验证码</a:t>
            </a:r>
            <a:endParaRPr lang="en-US" altLang="zh-CN" smtClean="0">
              <a:latin typeface="微软雅黑" pitchFamily="34" charset="-122"/>
              <a:ea typeface="微软雅黑" pitchFamily="34" charset="-122"/>
            </a:endParaRPr>
          </a:p>
          <a:p>
            <a:pPr eaLnBrk="1" hangingPunct="1"/>
            <a:endParaRPr lang="en-US" altLang="zh-CN" smtClean="0">
              <a:latin typeface="微软雅黑" pitchFamily="34" charset="-122"/>
              <a:ea typeface="微软雅黑" pitchFamily="34" charset="-122"/>
            </a:endParaRPr>
          </a:p>
          <a:p>
            <a:pPr eaLnBrk="1" hangingPunct="1"/>
            <a:r>
              <a:rPr lang="en-US" altLang="zh-CN" smtClean="0">
                <a:latin typeface="微软雅黑" pitchFamily="34" charset="-122"/>
                <a:ea typeface="微软雅黑" pitchFamily="34" charset="-122"/>
              </a:rPr>
              <a:t>SSL</a:t>
            </a:r>
            <a:r>
              <a:rPr lang="zh-CN" altLang="en-US" smtClean="0">
                <a:latin typeface="微软雅黑" pitchFamily="34" charset="-122"/>
                <a:ea typeface="微软雅黑" pitchFamily="34" charset="-122"/>
              </a:rPr>
              <a:t>数字证书</a:t>
            </a:r>
            <a:endParaRPr lang="en-US" altLang="zh-CN" smtClean="0">
              <a:latin typeface="微软雅黑" pitchFamily="34" charset="-122"/>
              <a:ea typeface="微软雅黑" pitchFamily="34" charset="-122"/>
            </a:endParaRPr>
          </a:p>
        </p:txBody>
      </p:sp>
      <p:sp>
        <p:nvSpPr>
          <p:cNvPr id="20486"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0487"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0488"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t="9776" r="6773"/>
          <a:stretch>
            <a:fillRect/>
          </a:stretch>
        </p:blipFill>
        <p:spPr bwMode="auto">
          <a:xfrm>
            <a:off x="0" y="0"/>
            <a:ext cx="9174163" cy="6858000"/>
          </a:xfrm>
          <a:prstGeom prst="rect">
            <a:avLst/>
          </a:prstGeom>
          <a:noFill/>
          <a:ln w="9525">
            <a:noFill/>
            <a:miter lim="800000"/>
            <a:headEnd/>
            <a:tailEnd/>
          </a:ln>
        </p:spPr>
      </p:pic>
      <p:pic>
        <p:nvPicPr>
          <p:cNvPr id="21507" name="Picture 2"/>
          <p:cNvPicPr>
            <a:picLocks noChangeAspect="1" noChangeArrowheads="1"/>
          </p:cNvPicPr>
          <p:nvPr/>
        </p:nvPicPr>
        <p:blipFill>
          <a:blip r:embed="rId3"/>
          <a:srcRect r="36926" b="24690"/>
          <a:stretch>
            <a:fillRect/>
          </a:stretch>
        </p:blipFill>
        <p:spPr bwMode="auto">
          <a:xfrm>
            <a:off x="7373938" y="5222875"/>
            <a:ext cx="1784350" cy="1635125"/>
          </a:xfrm>
          <a:prstGeom prst="rect">
            <a:avLst/>
          </a:prstGeom>
          <a:noFill/>
          <a:ln w="9525">
            <a:noFill/>
            <a:miter lim="800000"/>
            <a:headEnd/>
            <a:tailEnd/>
          </a:ln>
        </p:spPr>
      </p:pic>
      <p:pic>
        <p:nvPicPr>
          <p:cNvPr id="21508" name="Picture 2"/>
          <p:cNvPicPr>
            <a:picLocks noChangeAspect="1" noChangeArrowheads="1"/>
          </p:cNvPicPr>
          <p:nvPr/>
        </p:nvPicPr>
        <p:blipFill>
          <a:blip r:embed="rId4"/>
          <a:srcRect l="36926" t="24690"/>
          <a:stretch>
            <a:fillRect/>
          </a:stretch>
        </p:blipFill>
        <p:spPr bwMode="auto">
          <a:xfrm>
            <a:off x="-14288" y="-1588"/>
            <a:ext cx="1782763" cy="1633538"/>
          </a:xfrm>
          <a:prstGeom prst="rect">
            <a:avLst/>
          </a:prstGeom>
          <a:noFill/>
          <a:ln w="9525">
            <a:noFill/>
            <a:miter lim="800000"/>
            <a:headEnd/>
            <a:tailEnd/>
          </a:ln>
        </p:spPr>
      </p:pic>
      <p:sp>
        <p:nvSpPr>
          <p:cNvPr id="21509" name="内容占位符 2"/>
          <p:cNvSpPr>
            <a:spLocks noGrp="1" noChangeArrowheads="1"/>
          </p:cNvSpPr>
          <p:nvPr>
            <p:ph idx="4294967295"/>
          </p:nvPr>
        </p:nvSpPr>
        <p:spPr>
          <a:xfrm>
            <a:off x="457200" y="1600200"/>
            <a:ext cx="8229600" cy="5257800"/>
          </a:xfrm>
        </p:spPr>
        <p:txBody>
          <a:bodyPr/>
          <a:lstStyle/>
          <a:p>
            <a:pPr eaLnBrk="1" hangingPunct="1">
              <a:buFont typeface="Arial" charset="0"/>
              <a:buNone/>
            </a:pPr>
            <a:r>
              <a:rPr lang="en-US" altLang="zh-CN" smtClean="0">
                <a:latin typeface="微软雅黑" pitchFamily="34" charset="-122"/>
                <a:ea typeface="微软雅黑" pitchFamily="34" charset="-122"/>
              </a:rPr>
              <a:t>	</a:t>
            </a:r>
            <a:r>
              <a:rPr lang="zh-CN" altLang="en-US" b="1" smtClean="0">
                <a:latin typeface="微软雅黑" pitchFamily="34" charset="-122"/>
                <a:ea typeface="微软雅黑" pitchFamily="34" charset="-122"/>
              </a:rPr>
              <a:t>加密算法</a:t>
            </a:r>
            <a:endParaRPr lang="en-US" altLang="zh-CN" b="1" smtClean="0">
              <a:latin typeface="微软雅黑" pitchFamily="34" charset="-122"/>
              <a:ea typeface="微软雅黑" pitchFamily="34" charset="-122"/>
            </a:endParaRPr>
          </a:p>
          <a:p>
            <a:pPr eaLnBrk="1" hangingPunct="1">
              <a:buFont typeface="Arial" charset="0"/>
              <a:buNone/>
            </a:pPr>
            <a:endParaRPr lang="en-US" altLang="zh-CN" sz="1200" b="1"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加密算法接收一些数据（明文）并在密钥的控制下将其转换为密文</a:t>
            </a:r>
            <a:endParaRPr lang="en-US" altLang="zh-CN" sz="2800" smtClean="0">
              <a:latin typeface="微软雅黑" pitchFamily="34" charset="-122"/>
              <a:ea typeface="微软雅黑" pitchFamily="34" charset="-122"/>
            </a:endParaRPr>
          </a:p>
          <a:p>
            <a:pPr eaLnBrk="1" hangingPunct="1">
              <a:buFont typeface="Arial" charset="0"/>
              <a:buNone/>
            </a:pPr>
            <a:r>
              <a:rPr lang="en-US" altLang="zh-CN" smtClean="0">
                <a:latin typeface="微软雅黑" pitchFamily="34" charset="-122"/>
                <a:ea typeface="微软雅黑" pitchFamily="34" charset="-122"/>
              </a:rPr>
              <a:t>   </a:t>
            </a:r>
            <a:endParaRPr lang="en-US" altLang="zh-CN" sz="2000" smtClean="0">
              <a:latin typeface="微软雅黑" pitchFamily="34" charset="-122"/>
              <a:ea typeface="微软雅黑" pitchFamily="34" charset="-122"/>
            </a:endParaRPr>
          </a:p>
          <a:p>
            <a:pPr eaLnBrk="1" hangingPunct="1"/>
            <a:endParaRPr lang="en-US" altLang="zh-CN" smtClean="0">
              <a:latin typeface="微软雅黑" pitchFamily="34" charset="-122"/>
              <a:ea typeface="微软雅黑" pitchFamily="34" charset="-122"/>
            </a:endParaRPr>
          </a:p>
          <a:p>
            <a:pPr eaLnBrk="1" hangingPunct="1"/>
            <a:endParaRPr lang="en-US" altLang="zh-CN" sz="2800" smtClean="0">
              <a:latin typeface="微软雅黑" pitchFamily="34" charset="-122"/>
              <a:ea typeface="微软雅黑" pitchFamily="34" charset="-122"/>
            </a:endParaRPr>
          </a:p>
          <a:p>
            <a:pPr eaLnBrk="1" hangingPunct="1"/>
            <a:r>
              <a:rPr lang="zh-CN" altLang="en-US" sz="2800" smtClean="0">
                <a:latin typeface="微软雅黑" pitchFamily="34" charset="-122"/>
                <a:ea typeface="微软雅黑" pitchFamily="34" charset="-122"/>
              </a:rPr>
              <a:t>好的加密算法的安全，应当依赖于密钥的安全，而不是算法的保密</a:t>
            </a:r>
            <a:endParaRPr lang="en-US" altLang="zh-CN" sz="2800" smtClean="0">
              <a:latin typeface="微软雅黑" pitchFamily="34" charset="-122"/>
              <a:ea typeface="微软雅黑" pitchFamily="34" charset="-122"/>
            </a:endParaRPr>
          </a:p>
        </p:txBody>
      </p:sp>
      <p:sp>
        <p:nvSpPr>
          <p:cNvPr id="21510" name="TextBox 9"/>
          <p:cNvSpPr>
            <a:spLocks noChangeArrowheads="1"/>
          </p:cNvSpPr>
          <p:nvPr/>
        </p:nvSpPr>
        <p:spPr bwMode="auto">
          <a:xfrm>
            <a:off x="881063" y="735013"/>
            <a:ext cx="4284662" cy="461962"/>
          </a:xfrm>
          <a:prstGeom prst="rect">
            <a:avLst/>
          </a:prstGeom>
          <a:noFill/>
          <a:ln w="9525">
            <a:noFill/>
            <a:miter lim="800000"/>
            <a:headEnd/>
            <a:tailEnd/>
          </a:ln>
        </p:spPr>
        <p:txBody>
          <a:bodyPr>
            <a:spAutoFit/>
          </a:bodyPr>
          <a:lstStyle/>
          <a:p>
            <a:r>
              <a:rPr lang="zh-CN" altLang="en-US" sz="2400">
                <a:solidFill>
                  <a:srgbClr val="FF7F00"/>
                </a:solidFill>
                <a:latin typeface="微软雅黑" pitchFamily="34" charset="-122"/>
                <a:ea typeface="微软雅黑" pitchFamily="34" charset="-122"/>
                <a:sym typeface="微软雅黑" pitchFamily="34" charset="-122"/>
              </a:rPr>
              <a:t>一 </a:t>
            </a:r>
            <a:r>
              <a:rPr lang="en-US" altLang="zh-CN" sz="2400">
                <a:solidFill>
                  <a:srgbClr val="FF7F00"/>
                </a:solidFill>
                <a:latin typeface="微软雅黑" pitchFamily="34" charset="-122"/>
                <a:ea typeface="微软雅黑" pitchFamily="34" charset="-122"/>
                <a:sym typeface="微软雅黑" pitchFamily="34" charset="-122"/>
              </a:rPr>
              <a:t>HTTPS</a:t>
            </a:r>
            <a:r>
              <a:rPr lang="zh-CN" altLang="en-US" sz="2400">
                <a:solidFill>
                  <a:srgbClr val="FF7F00"/>
                </a:solidFill>
                <a:latin typeface="微软雅黑" pitchFamily="34" charset="-122"/>
                <a:ea typeface="微软雅黑" pitchFamily="34" charset="-122"/>
                <a:sym typeface="微软雅黑" pitchFamily="34" charset="-122"/>
              </a:rPr>
              <a:t>基础｜密码学</a:t>
            </a:r>
            <a:endParaRPr lang="zh-CN" altLang="en-US"/>
          </a:p>
        </p:txBody>
      </p:sp>
      <p:sp>
        <p:nvSpPr>
          <p:cNvPr id="21511" name="直接连接符 29"/>
          <p:cNvSpPr>
            <a:spLocks noChangeShapeType="1"/>
          </p:cNvSpPr>
          <p:nvPr/>
        </p:nvSpPr>
        <p:spPr bwMode="auto">
          <a:xfrm flipV="1">
            <a:off x="107950" y="1295400"/>
            <a:ext cx="6918325" cy="3175"/>
          </a:xfrm>
          <a:prstGeom prst="line">
            <a:avLst/>
          </a:prstGeom>
          <a:noFill/>
          <a:ln w="9525">
            <a:solidFill>
              <a:srgbClr val="FF7F00"/>
            </a:solidFill>
            <a:round/>
            <a:headEnd/>
            <a:tailEnd/>
          </a:ln>
        </p:spPr>
        <p:txBody>
          <a:bodyPr/>
          <a:lstStyle/>
          <a:p>
            <a:endParaRPr lang="zh-CN" altLang="en-US"/>
          </a:p>
        </p:txBody>
      </p:sp>
      <p:pic>
        <p:nvPicPr>
          <p:cNvPr id="21512" name="Picture 3" descr="C:\Users\L\Downloads\logo.jp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61100" y="0"/>
            <a:ext cx="2882900" cy="841375"/>
          </a:xfrm>
          <a:prstGeom prst="rect">
            <a:avLst/>
          </a:prstGeom>
          <a:noFill/>
          <a:ln w="9525">
            <a:noFill/>
            <a:miter lim="800000"/>
            <a:headEnd/>
            <a:tailEnd/>
          </a:ln>
        </p:spPr>
      </p:pic>
      <p:pic>
        <p:nvPicPr>
          <p:cNvPr id="21513" name="Picture 3"/>
          <p:cNvPicPr>
            <a:picLocks noChangeAspect="1" noChangeArrowheads="1"/>
          </p:cNvPicPr>
          <p:nvPr/>
        </p:nvPicPr>
        <p:blipFill>
          <a:blip r:embed="rId6"/>
          <a:srcRect/>
          <a:stretch>
            <a:fillRect/>
          </a:stretch>
        </p:blipFill>
        <p:spPr bwMode="auto">
          <a:xfrm>
            <a:off x="2198688" y="3592513"/>
            <a:ext cx="4527550" cy="118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157258592</TotalTime>
  <Pages>0</Pages>
  <Words>559</Words>
  <Characters>0</Characters>
  <Application>Microsoft Office PowerPoint</Application>
  <DocSecurity>0</DocSecurity>
  <PresentationFormat>全屏显示(4:3)</PresentationFormat>
  <Lines>0</Lines>
  <Paragraphs>411</Paragraphs>
  <Slides>50</Slides>
  <Notes>2</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chiukong</dc:creator>
  <cp:lastModifiedBy>lizhaog</cp:lastModifiedBy>
  <cp:revision>654</cp:revision>
  <cp:lastPrinted>1899-12-30T00:00:00Z</cp:lastPrinted>
  <dcterms:created xsi:type="dcterms:W3CDTF">2012-03-30T11:41:00Z</dcterms:created>
  <dcterms:modified xsi:type="dcterms:W3CDTF">2014-10-15T02:33:44Z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