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0000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381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381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solidFill>
            <a:srgbClr val="FF0000">
              <a:alpha val="20000"/>
            </a:srgbClr>
          </a:solidFill>
        </a:fill>
      </a:tcStyle>
    </a:firstCol>
    <a:la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127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0000"/>
        </a:fontRef>
        <a:srgbClr val="FF0000"/>
      </a:tcTxStyle>
      <a:tcStyle>
        <a:tcBdr>
          <a:left>
            <a:ln w="12700" cap="flat">
              <a:solidFill>
                <a:srgbClr val="FF0000"/>
              </a:solidFill>
              <a:prstDash val="solid"/>
              <a:round/>
            </a:ln>
          </a:left>
          <a:right>
            <a:ln w="12700" cap="flat">
              <a:solidFill>
                <a:srgbClr val="FF0000"/>
              </a:solidFill>
              <a:prstDash val="solid"/>
              <a:round/>
            </a:ln>
          </a:right>
          <a:top>
            <a:ln w="127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solidFill>
                <a:srgbClr val="FF0000"/>
              </a:solidFill>
              <a:prstDash val="solid"/>
              <a:round/>
            </a:ln>
          </a:insideH>
          <a:insideV>
            <a:ln w="12700" cap="flat">
              <a:solidFill>
                <a:srgbClr val="FF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j-lt"/>
                <a:ea typeface="+mj-ea"/>
                <a:cs typeface="+mj-cs"/>
                <a:sym typeface="Helvetica"/>
              </a:defRPr>
            </a:lvl1pPr>
            <a:lvl2pPr marL="794083" indent="-336883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2pPr>
            <a:lvl3pPr marL="1251283" indent="-336883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3pPr>
            <a:lvl4pPr marL="1708484" indent="-336883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1270000" y="4203698"/>
            <a:ext cx="10464800" cy="8128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加解密算法与安全通信"/>
          <p:cNvSpPr txBox="1"/>
          <p:nvPr>
            <p:ph type="ctrTitle"/>
          </p:nvPr>
        </p:nvSpPr>
        <p:spPr>
          <a:xfrm>
            <a:off x="1270000" y="406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认识HTTPS</a:t>
            </a:r>
          </a:p>
        </p:txBody>
      </p:sp>
      <p:sp>
        <p:nvSpPr>
          <p:cNvPr id="120" name="Base64编码与单向加密算法…"/>
          <p:cNvSpPr txBox="1"/>
          <p:nvPr>
            <p:ph type="subTitle" sz="quarter" idx="1"/>
          </p:nvPr>
        </p:nvSpPr>
        <p:spPr>
          <a:xfrm>
            <a:off x="2624137" y="4488853"/>
            <a:ext cx="7756526" cy="2359921"/>
          </a:xfrm>
          <a:prstGeom prst="rect">
            <a:avLst/>
          </a:prstGeom>
        </p:spPr>
        <p:txBody>
          <a:bodyPr anchor="ctr"/>
          <a:lstStyle/>
          <a:p>
            <a:pPr algn="r"/>
            <a:r>
              <a:t>傅永德</a:t>
            </a:r>
          </a:p>
          <a:p>
            <a:pPr algn="r"/>
            <a:r>
              <a:t>2017-07-10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>
            <a:lvl1pPr algn="l" defTabSz="318972">
              <a:defRPr sz="4300"/>
            </a:lvl1pPr>
          </a:lstStyle>
          <a:p>
            <a:pPr/>
            <a:r>
              <a:t>数字证书</a:t>
            </a:r>
          </a:p>
        </p:txBody>
      </p:sp>
      <p:sp>
        <p:nvSpPr>
          <p:cNvPr id="159" name="Base64是8Bit字节代码的编码方式之一，严格意义上并不算是一种加密算法。"/>
          <p:cNvSpPr txBox="1"/>
          <p:nvPr>
            <p:ph type="subTitle" sz="quarter" idx="1"/>
          </p:nvPr>
        </p:nvSpPr>
        <p:spPr>
          <a:xfrm>
            <a:off x="1270000" y="2189013"/>
            <a:ext cx="10464800" cy="1848497"/>
          </a:xfrm>
          <a:prstGeom prst="rect">
            <a:avLst/>
          </a:prstGeom>
        </p:spPr>
        <p:txBody>
          <a:bodyPr/>
          <a:lstStyle/>
          <a:p>
            <a:pPr lvl="2" algn="l" defTabSz="314414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       数字证书是一种权威性的电子文档，可以由权威公正的第三方机构，即CA（例如CFCA）中心签发的证书，也可以由企业级CA系统进行签发。用来标记用户身份，相当于用户在网络上的身份证。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>
            <a:lvl1pPr algn="l" defTabSz="318972">
              <a:defRPr sz="4300"/>
            </a:lvl1pPr>
          </a:lstStyle>
          <a:p>
            <a:pPr/>
            <a:r>
              <a:t>常见的数字证书</a:t>
            </a:r>
          </a:p>
        </p:txBody>
      </p:sp>
      <p:sp>
        <p:nvSpPr>
          <p:cNvPr id="162" name="Base64是8Bit字节代码的编码方式之一，严格意义上并不算是一种加密算法。"/>
          <p:cNvSpPr txBox="1"/>
          <p:nvPr>
            <p:ph type="subTitle" idx="1"/>
          </p:nvPr>
        </p:nvSpPr>
        <p:spPr>
          <a:xfrm>
            <a:off x="1270000" y="2189013"/>
            <a:ext cx="10464800" cy="5781776"/>
          </a:xfrm>
          <a:prstGeom prst="rect">
            <a:avLst/>
          </a:prstGeom>
        </p:spPr>
        <p:txBody>
          <a:bodyPr/>
          <a:lstStyle/>
          <a:p>
            <a:pPr marL="274320" indent="-274320" algn="l" defTabSz="731519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X.509</a:t>
            </a:r>
          </a:p>
          <a:p>
            <a:pPr marL="274320" indent="-274320" algn="l" defTabSz="731519"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  </a:t>
            </a:r>
            <a:r>
              <a:rPr sz="1600"/>
              <a:t>通用的数字证书格式，规范了数字证书的标准</a:t>
            </a:r>
          </a:p>
          <a:p>
            <a:pPr marL="274320" indent="-274320" algn="l" defTabSz="731519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编码（也用于扩展名）</a:t>
            </a:r>
          </a:p>
          <a:p>
            <a:pPr marL="274320" indent="-274320" algn="l" defTabSz="731519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	</a:t>
            </a:r>
            <a:r>
              <a:rPr b="1" sz="1600"/>
              <a:t>.pem</a:t>
            </a:r>
            <a:r>
              <a:rPr sz="1600"/>
              <a:t> ASCII(Base64)编码,可用来存储 私钥、公钥和证书签名请求文件(csr)等，openssl默认的证书文件格式</a:t>
            </a:r>
          </a:p>
          <a:p>
            <a:pPr marL="274320" indent="-274320" algn="l" defTabSz="731519">
              <a:spcBef>
                <a:spcPts val="300"/>
              </a:spcBef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	</a:t>
            </a:r>
            <a:r>
              <a:rPr b="1"/>
              <a:t>.der </a:t>
            </a:r>
            <a:r>
              <a:t>二进制DER编码，可用来存储私钥、公钥和csr文件，大多数浏览器默认的证书文件格式</a:t>
            </a:r>
          </a:p>
          <a:p>
            <a:pPr marL="274320" indent="-274320" algn="l" defTabSz="731519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.crt、.cer</a:t>
            </a:r>
          </a:p>
          <a:p>
            <a:pPr marL="274320" indent="-274320" algn="l" defTabSz="731519"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 sz="1600"/>
              <a:t>证书文件，可以是.pem或.der编码，编码相同时两者可相互转化</a:t>
            </a:r>
          </a:p>
          <a:p>
            <a:pPr marL="274320" indent="-274320" algn="l" defTabSz="731519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.pfx </a:t>
            </a:r>
          </a:p>
          <a:p>
            <a:pPr marL="274320" indent="-274320" algn="l" defTabSz="731519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	</a:t>
            </a:r>
            <a:r>
              <a:rPr sz="1600"/>
              <a:t>用于存放个人证书/私钥，他通常包含保护密码，2进制方式。对私钥二次加密，如果没有密码，拿到pfx文件也没用。</a:t>
            </a:r>
          </a:p>
          <a:p>
            <a:pPr marL="224589" indent="-224589" algn="l" defTabSz="731519">
              <a:spcBef>
                <a:spcPts val="500"/>
              </a:spcBef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.jks（Java Key Store）</a:t>
            </a:r>
            <a:endParaRPr sz="1600"/>
          </a:p>
          <a:p>
            <a:pPr marL="274320" indent="-274320" algn="l" defTabSz="731519">
              <a:spcBef>
                <a:spcPts val="500"/>
              </a:spcBef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   用于存储公私玥，可直接用Java代码解析出公私玥，可直接导入tomcat等容器。也可.keystore作为后缀</a:t>
            </a:r>
            <a:endParaRPr sz="2200"/>
          </a:p>
          <a:p>
            <a:pPr marL="274320" indent="-274320" algn="l" defTabSz="731519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.csr(Certificate Signing Request)</a:t>
            </a:r>
          </a:p>
          <a:p>
            <a:pPr marL="274320" indent="-274320" algn="l" defTabSz="731519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	</a:t>
            </a:r>
            <a:r>
              <a:rPr sz="1600"/>
              <a:t>向CA申请证书前需提交的文件，主要包括公钥、签名等信息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/>
          <a:p>
            <a:pPr algn="l" defTabSz="318972">
              <a:defRPr sz="4300"/>
            </a:pPr>
            <a:r>
              <a:t>HTTPS</a:t>
            </a:r>
            <a:r>
              <a:t>原理</a:t>
            </a:r>
          </a:p>
        </p:txBody>
      </p:sp>
      <p:sp>
        <p:nvSpPr>
          <p:cNvPr id="165" name="Base64是8Bit字节代码的编码方式之一，严格意义上并不算是一种加密算法。"/>
          <p:cNvSpPr txBox="1"/>
          <p:nvPr>
            <p:ph type="subTitle" idx="1"/>
          </p:nvPr>
        </p:nvSpPr>
        <p:spPr>
          <a:xfrm>
            <a:off x="1270000" y="2216176"/>
            <a:ext cx="10464800" cy="5781776"/>
          </a:xfrm>
          <a:prstGeom prst="rect">
            <a:avLst/>
          </a:prstGeom>
        </p:spPr>
        <p:txBody>
          <a:bodyPr/>
          <a:lstStyle/>
          <a:p>
            <a:pPr algn="l" defTabSz="731519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HTTPS</a:t>
            </a:r>
            <a:r>
              <a:t>是在</a:t>
            </a:r>
            <a:r>
              <a:t>HTTP</a:t>
            </a:r>
            <a:r>
              <a:t>上建立</a:t>
            </a:r>
            <a:r>
              <a:t>SSL</a:t>
            </a:r>
            <a:r>
              <a:t>加密层，并对传输数据进行加密，是</a:t>
            </a:r>
            <a:r>
              <a:t>HTTP</a:t>
            </a:r>
            <a:r>
              <a:t>协议的安全版。</a:t>
            </a:r>
          </a:p>
          <a:p>
            <a:pPr algn="l" defTabSz="731519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HTTPS=HTTP+SSL/TLS</a:t>
            </a:r>
          </a:p>
        </p:txBody>
      </p:sp>
      <p:pic>
        <p:nvPicPr>
          <p:cNvPr id="1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5490" y="3969396"/>
            <a:ext cx="6573300" cy="3382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/>
          <a:p>
            <a:pPr algn="l" defTabSz="318972">
              <a:defRPr sz="4300"/>
            </a:pPr>
            <a:r>
              <a:t>HTTPS</a:t>
            </a:r>
            <a:r>
              <a:t>原理</a:t>
            </a:r>
          </a:p>
        </p:txBody>
      </p:sp>
      <p:sp>
        <p:nvSpPr>
          <p:cNvPr id="169" name="Base64是8Bit字节代码的编码方式之一，严格意义上并不算是一种加密算法。"/>
          <p:cNvSpPr txBox="1"/>
          <p:nvPr>
            <p:ph type="subTitle" idx="1"/>
          </p:nvPr>
        </p:nvSpPr>
        <p:spPr>
          <a:xfrm>
            <a:off x="1270000" y="2216176"/>
            <a:ext cx="10464800" cy="5781776"/>
          </a:xfrm>
          <a:prstGeom prst="rect">
            <a:avLst/>
          </a:prstGeom>
        </p:spPr>
        <p:txBody>
          <a:bodyPr/>
          <a:lstStyle/>
          <a:p>
            <a:pPr algn="l" defTabSz="731519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思考：</a:t>
            </a:r>
          </a:p>
          <a:p>
            <a:pPr algn="l" defTabSz="731519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1.</a:t>
            </a:r>
            <a:r>
              <a:t>为什么是在传输层与应用层之间新增</a:t>
            </a:r>
            <a:r>
              <a:t>SSL</a:t>
            </a:r>
            <a:r>
              <a:t>协议，而不是直接创造</a:t>
            </a:r>
            <a:r>
              <a:t>HTTPS</a:t>
            </a:r>
            <a:r>
              <a:t>协议？</a:t>
            </a:r>
          </a:p>
          <a:p>
            <a:pPr algn="l" defTabSz="731519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2.</a:t>
            </a:r>
            <a:r>
              <a:t>为什么</a:t>
            </a:r>
            <a:r>
              <a:t>SSL</a:t>
            </a:r>
            <a:r>
              <a:t>运行在</a:t>
            </a:r>
            <a:r>
              <a:t>TCP</a:t>
            </a:r>
            <a:r>
              <a:t>协议之上，而不是</a:t>
            </a:r>
            <a:r>
              <a:t>UDP</a:t>
            </a:r>
            <a:r>
              <a:t>协议？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/>
          <a:p>
            <a:pPr algn="l" defTabSz="318972">
              <a:defRPr sz="4300"/>
            </a:pPr>
            <a:r>
              <a:t>什么是</a:t>
            </a:r>
            <a:r>
              <a:t>SSL/TLS?</a:t>
            </a:r>
          </a:p>
        </p:txBody>
      </p:sp>
      <p:sp>
        <p:nvSpPr>
          <p:cNvPr id="172" name="Base64是8Bit字节代码的编码方式之一，严格意义上并不算是一种加密算法。"/>
          <p:cNvSpPr txBox="1"/>
          <p:nvPr>
            <p:ph type="subTitle" idx="1"/>
          </p:nvPr>
        </p:nvSpPr>
        <p:spPr>
          <a:xfrm>
            <a:off x="1270000" y="2216176"/>
            <a:ext cx="10464800" cy="5781776"/>
          </a:xfrm>
          <a:prstGeom prst="rect">
            <a:avLst/>
          </a:prstGeom>
        </p:spPr>
        <p:txBody>
          <a:bodyPr/>
          <a:lstStyle/>
          <a:p>
            <a:pPr algn="l" defTabSz="731519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	SSL</a:t>
            </a:r>
            <a:r>
              <a:t>协议位于</a:t>
            </a:r>
            <a:r>
              <a:t>TCP/IP</a:t>
            </a:r>
            <a:r>
              <a:t>协议与各种应用层协议之间，为数据通讯提供安全支持。</a:t>
            </a:r>
            <a:r>
              <a:t>SSL</a:t>
            </a:r>
            <a:r>
              <a:t>协议可分为两层： </a:t>
            </a:r>
            <a:r>
              <a:t>SSL</a:t>
            </a:r>
            <a:r>
              <a:t>记录协议（</a:t>
            </a:r>
            <a:r>
              <a:t>SSL Record Protocol</a:t>
            </a:r>
            <a:r>
              <a:t>）：它建立在可靠的传输协议（如</a:t>
            </a:r>
            <a:r>
              <a:t>TCP</a:t>
            </a:r>
            <a:r>
              <a:t>）之上，为高层协议提供数据封装、压缩、加密等基本功能的支持。 </a:t>
            </a:r>
            <a:r>
              <a:t>SSL</a:t>
            </a:r>
            <a:r>
              <a:t>握手协议（</a:t>
            </a:r>
            <a:r>
              <a:t>SSL Handshake Protocol</a:t>
            </a:r>
            <a:r>
              <a:t>）：它建立在</a:t>
            </a:r>
            <a:r>
              <a:t>SSL</a:t>
            </a:r>
            <a:r>
              <a:t>记录协议之上，用于在实际的数据传输开始前，通讯双方进行身份认证、协商加密算法、交换加密密钥等。</a:t>
            </a:r>
          </a:p>
          <a:p>
            <a:pPr algn="l" defTabSz="731519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731519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SSL</a:t>
            </a:r>
            <a:r>
              <a:t>协议提供的服务主要有：</a:t>
            </a:r>
          </a:p>
          <a:p>
            <a:pPr algn="l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　　</a:t>
            </a:r>
            <a:r>
              <a:t>1</a:t>
            </a:r>
            <a:r>
              <a:t>）认证用户和服务器，确保数据发送到正确的客户机和服务器；</a:t>
            </a:r>
          </a:p>
          <a:p>
            <a:pPr algn="l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　　</a:t>
            </a:r>
            <a:r>
              <a:t>2</a:t>
            </a:r>
            <a:r>
              <a:t>）加密数据以防止数据中途被窃取；</a:t>
            </a:r>
          </a:p>
          <a:p>
            <a:pPr algn="l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　　</a:t>
            </a:r>
            <a:r>
              <a:t>3</a:t>
            </a:r>
            <a:r>
              <a:t>）维护数据的完整性，确保数据在传输过程中不被改变。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/>
          <a:p>
            <a:pPr algn="l" defTabSz="318972">
              <a:defRPr sz="4300"/>
            </a:pPr>
            <a:r>
              <a:t>SSL</a:t>
            </a:r>
            <a:r>
              <a:t>工作流程</a:t>
            </a:r>
          </a:p>
        </p:txBody>
      </p:sp>
      <p:sp>
        <p:nvSpPr>
          <p:cNvPr id="175" name="矩形 6"/>
          <p:cNvSpPr txBox="1"/>
          <p:nvPr/>
        </p:nvSpPr>
        <p:spPr>
          <a:xfrm>
            <a:off x="713231" y="1752868"/>
            <a:ext cx="11021570" cy="341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14350" indent="-514350" algn="l">
              <a:buSzPct val="100000"/>
              <a:buAutoNum type="arabicParenR" startAt="1"/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客户端发出请求（</a:t>
            </a:r>
            <a:r>
              <a:t>ClientHello</a:t>
            </a:r>
            <a:r>
              <a:t>）</a:t>
            </a:r>
          </a:p>
          <a:p>
            <a:pPr marL="514350" indent="-514350" algn="l">
              <a:buSzPct val="100000"/>
              <a:buAutoNum type="arabicParenR" startAt="1"/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2) </a:t>
            </a:r>
            <a:r>
              <a:t>服务器回应（</a:t>
            </a:r>
            <a:r>
              <a:t>SeverHello</a:t>
            </a:r>
            <a:r>
              <a:t>）</a:t>
            </a: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3) </a:t>
            </a:r>
            <a:r>
              <a:t>客户端回应</a:t>
            </a: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4) </a:t>
            </a:r>
            <a:r>
              <a:t>服务器的最后回应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/>
          <a:p>
            <a:pPr algn="l" defTabSz="318972">
              <a:defRPr sz="4300"/>
            </a:pPr>
            <a:r>
              <a:t>SSL</a:t>
            </a:r>
            <a:r>
              <a:t>工作流程</a:t>
            </a:r>
          </a:p>
        </p:txBody>
      </p:sp>
      <p:pic>
        <p:nvPicPr>
          <p:cNvPr id="17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7011" y="1806979"/>
            <a:ext cx="8340219" cy="7635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/>
          <a:p>
            <a:pPr algn="l" defTabSz="318972">
              <a:defRPr sz="4300"/>
            </a:pPr>
            <a:r>
              <a:t>SSL</a:t>
            </a:r>
            <a:r>
              <a:t>工作流程</a:t>
            </a:r>
          </a:p>
        </p:txBody>
      </p:sp>
      <p:sp>
        <p:nvSpPr>
          <p:cNvPr id="181" name="矩形 6"/>
          <p:cNvSpPr txBox="1"/>
          <p:nvPr/>
        </p:nvSpPr>
        <p:spPr>
          <a:xfrm>
            <a:off x="713231" y="1752867"/>
            <a:ext cx="11021570" cy="545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1.</a:t>
            </a:r>
            <a:r>
              <a:t>客户端发出请求（</a:t>
            </a:r>
            <a:r>
              <a:t>ClientHello</a:t>
            </a:r>
            <a:r>
              <a:t>）</a:t>
            </a:r>
          </a:p>
          <a:p>
            <a:pPr marL="514350" indent="-514350" algn="l">
              <a:buSzPct val="100000"/>
              <a:buAutoNum type="arabicParenR" startAt="1"/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首先，客户端（通常是浏览器）先向服务器发出加密通信的请求，这被叫做</a:t>
            </a:r>
            <a:r>
              <a:t>ClientHello</a:t>
            </a:r>
            <a:r>
              <a:t>请求。</a:t>
            </a:r>
            <a:endParaRPr>
              <a:solidFill>
                <a:srgbClr val="FF0000"/>
              </a:solidFill>
            </a:endParaR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在这一步，客户端主要向服务器提供以下信息</a:t>
            </a:r>
            <a:r>
              <a:t>:</a:t>
            </a:r>
            <a:endParaRPr>
              <a:solidFill>
                <a:srgbClr val="FF0000"/>
              </a:solidFill>
            </a:endParaR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（</a:t>
            </a:r>
            <a:r>
              <a:t>1</a:t>
            </a:r>
            <a:r>
              <a:t>） 支持的协议版本，比如</a:t>
            </a:r>
            <a:r>
              <a:t>TLS 1.2</a:t>
            </a:r>
            <a:r>
              <a:t>版。</a:t>
            </a:r>
            <a:endParaRPr>
              <a:solidFill>
                <a:srgbClr val="FF0000"/>
              </a:solidFill>
            </a:endParaR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（</a:t>
            </a:r>
            <a:r>
              <a:t>2</a:t>
            </a:r>
            <a:r>
              <a:t>） 一个客户端生成的随机数，稍后用于生成</a:t>
            </a:r>
            <a:r>
              <a:t>"</a:t>
            </a:r>
            <a:r>
              <a:t>对话密钥</a:t>
            </a:r>
            <a:r>
              <a:t>"</a:t>
            </a:r>
            <a:r>
              <a:t>。</a:t>
            </a:r>
            <a:endParaRPr>
              <a:solidFill>
                <a:srgbClr val="FF0000"/>
              </a:solidFill>
            </a:endParaR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（</a:t>
            </a:r>
            <a:r>
              <a:t>3</a:t>
            </a:r>
            <a:r>
              <a:t>） 支持的加密方法，比如</a:t>
            </a:r>
            <a:r>
              <a:t>RSA</a:t>
            </a:r>
            <a:r>
              <a:t>公钥加密。</a:t>
            </a:r>
            <a:endParaRPr>
              <a:solidFill>
                <a:srgbClr val="FF0000"/>
              </a:solidFill>
            </a:endParaR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（</a:t>
            </a:r>
            <a:r>
              <a:t>4</a:t>
            </a:r>
            <a:r>
              <a:t>） 支持的压缩方法。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/>
          <a:p>
            <a:pPr algn="l" defTabSz="318972">
              <a:defRPr sz="4300"/>
            </a:pPr>
            <a:r>
              <a:t>SSL</a:t>
            </a:r>
            <a:r>
              <a:t>工作流程</a:t>
            </a:r>
          </a:p>
        </p:txBody>
      </p:sp>
      <p:sp>
        <p:nvSpPr>
          <p:cNvPr id="184" name="矩形 6"/>
          <p:cNvSpPr txBox="1"/>
          <p:nvPr/>
        </p:nvSpPr>
        <p:spPr>
          <a:xfrm>
            <a:off x="713231" y="1752867"/>
            <a:ext cx="11021570" cy="552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2.</a:t>
            </a:r>
            <a:r>
              <a:t>服务器回应（</a:t>
            </a:r>
            <a:r>
              <a:t>SeverHello</a:t>
            </a:r>
            <a:r>
              <a:t>）</a:t>
            </a:r>
          </a:p>
          <a:p>
            <a:pPr marL="514350" indent="-514350" algn="l">
              <a:buSzPct val="100000"/>
              <a:buAutoNum type="arabicParenR" startAt="1"/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服务器收到客户端请求后，向客户端发出回应，这叫做</a:t>
            </a:r>
            <a:r>
              <a:t>SeverHello</a:t>
            </a:r>
            <a:r>
              <a:t>。</a:t>
            </a: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服务器的回应包含以下内容</a:t>
            </a:r>
            <a:r>
              <a:t>:</a:t>
            </a:r>
          </a:p>
          <a:p>
            <a:pPr lvl="1"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（</a:t>
            </a:r>
            <a:r>
              <a:t>1</a:t>
            </a:r>
            <a:r>
              <a:t>） 确认使用的加密通信协议版本，比如</a:t>
            </a:r>
            <a:r>
              <a:t>TLS 1.0</a:t>
            </a:r>
            <a:r>
              <a:t>版本。如果浏览器与服务器支持的版本不一致，服务器关闭加密通信。</a:t>
            </a:r>
            <a:endParaRPr>
              <a:solidFill>
                <a:srgbClr val="FF0000"/>
              </a:solidFill>
            </a:endParaRPr>
          </a:p>
          <a:p>
            <a:pPr lvl="1"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（</a:t>
            </a:r>
            <a:r>
              <a:t>2</a:t>
            </a:r>
            <a:r>
              <a:t>） 一个服务器生成的随机数，稍后用于生成</a:t>
            </a:r>
            <a:r>
              <a:t>"</a:t>
            </a:r>
            <a:r>
              <a:t>对话密钥</a:t>
            </a:r>
            <a:r>
              <a:t>"</a:t>
            </a:r>
            <a:r>
              <a:t>。</a:t>
            </a:r>
            <a:endParaRPr>
              <a:solidFill>
                <a:srgbClr val="FF0000"/>
              </a:solidFill>
            </a:endParaRPr>
          </a:p>
          <a:p>
            <a:pPr lvl="1"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（</a:t>
            </a:r>
            <a:r>
              <a:t>3</a:t>
            </a:r>
            <a:r>
              <a:t>） 确认使用的加密方法，比如</a:t>
            </a:r>
            <a:r>
              <a:t>RSA</a:t>
            </a:r>
            <a:r>
              <a:t>公钥加密。</a:t>
            </a:r>
            <a:endParaRPr>
              <a:solidFill>
                <a:srgbClr val="FF0000"/>
              </a:solidFill>
            </a:endParaRPr>
          </a:p>
          <a:p>
            <a:pPr lvl="1"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（</a:t>
            </a:r>
            <a:r>
              <a:t>4</a:t>
            </a:r>
            <a:r>
              <a:t>） 服务器证书。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/>
          <a:p>
            <a:pPr algn="l" defTabSz="318972">
              <a:defRPr sz="4300"/>
            </a:pPr>
            <a:r>
              <a:t>SSL</a:t>
            </a:r>
            <a:r>
              <a:t>工作流程</a:t>
            </a:r>
          </a:p>
        </p:txBody>
      </p:sp>
      <p:sp>
        <p:nvSpPr>
          <p:cNvPr id="187" name="矩形 6"/>
          <p:cNvSpPr txBox="1"/>
          <p:nvPr/>
        </p:nvSpPr>
        <p:spPr>
          <a:xfrm>
            <a:off x="713231" y="1752868"/>
            <a:ext cx="11021570" cy="654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3.</a:t>
            </a:r>
            <a:r>
              <a:t>客户端回应</a:t>
            </a:r>
          </a:p>
          <a:p>
            <a:pPr marL="514350" indent="-514350" algn="l">
              <a:buSzPct val="100000"/>
              <a:buAutoNum type="arabicParenR" startAt="1"/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客户端收到服务器回应以后，首先验证服务器证书。如果证书不是可信机构颁布、或者证书中的域名与实际域名不一致、或者证书已经过期，就会向访问者显示一个警告，由其选择是否还要继续通信。</a:t>
            </a:r>
            <a:endParaRPr>
              <a:solidFill>
                <a:srgbClr val="FF0000"/>
              </a:solidFill>
            </a:endParaR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如果证书没有问题，客户端就会从证书中取出服务器的公钥。然后，向服务器发送下面三项信息</a:t>
            </a:r>
            <a:r>
              <a:t>:</a:t>
            </a:r>
            <a:endParaRPr>
              <a:solidFill>
                <a:srgbClr val="FF0000"/>
              </a:solidFill>
            </a:endParaR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（</a:t>
            </a:r>
            <a:r>
              <a:t>1</a:t>
            </a:r>
            <a:r>
              <a:t>） 一个随机数。该随机数用服务器公钥加密，防止被窃听。</a:t>
            </a:r>
            <a:endParaRPr>
              <a:solidFill>
                <a:srgbClr val="FF0000"/>
              </a:solidFill>
            </a:endParaR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（</a:t>
            </a:r>
            <a:r>
              <a:t>2</a:t>
            </a:r>
            <a:r>
              <a:t>） 编码改变通知，表示随后的信息都将用双方商定的加密方法和密钥发送。</a:t>
            </a:r>
            <a:endParaRPr>
              <a:solidFill>
                <a:srgbClr val="FF0000"/>
              </a:solidFill>
            </a:endParaR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（</a:t>
            </a:r>
            <a:r>
              <a:t>3</a:t>
            </a:r>
            <a:r>
              <a:t>） 客户端握手结束通知，表示客户端的握手阶段已经结束。这一项同时也是前面发送的所有内容的</a:t>
            </a:r>
            <a:r>
              <a:t>hash</a:t>
            </a:r>
            <a:r>
              <a:t>值，用来供服务器校验。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294749B8-5739-4AA8-84C0-2B944B0DF849.png" descr="294749B8-5739-4AA8-84C0-2B944B0DF8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9123" y="3011653"/>
            <a:ext cx="8266555" cy="5256593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当看到下图的页面时，你会怎么做？关闭or继续浏览？"/>
          <p:cNvSpPr txBox="1"/>
          <p:nvPr>
            <p:ph type="body" sz="quarter" idx="4294967295"/>
          </p:nvPr>
        </p:nvSpPr>
        <p:spPr>
          <a:xfrm>
            <a:off x="1270000" y="1538733"/>
            <a:ext cx="10464800" cy="73367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SzTx/>
              <a:buNone/>
              <a:defRPr sz="3200"/>
            </a:lvl1pPr>
          </a:lstStyle>
          <a:p>
            <a:pPr/>
            <a:r>
              <a:t>当看到下图的页面时，你会怎么做？关闭or继续浏览？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/>
          <a:p>
            <a:pPr algn="l" defTabSz="318972">
              <a:defRPr sz="4300"/>
            </a:pPr>
            <a:r>
              <a:t>SSL</a:t>
            </a:r>
            <a:r>
              <a:t>工作流程</a:t>
            </a:r>
          </a:p>
        </p:txBody>
      </p:sp>
      <p:sp>
        <p:nvSpPr>
          <p:cNvPr id="190" name="矩形 6"/>
          <p:cNvSpPr txBox="1"/>
          <p:nvPr/>
        </p:nvSpPr>
        <p:spPr>
          <a:xfrm>
            <a:off x="713231" y="1752868"/>
            <a:ext cx="11021570" cy="689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4.</a:t>
            </a:r>
            <a:r>
              <a:t>服务器的最后回应</a:t>
            </a: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服务器收到客户端的第三个随机数</a:t>
            </a:r>
            <a:r>
              <a:t>pre-master key</a:t>
            </a:r>
            <a:r>
              <a:t>之后，计算生成本次会话所用的</a:t>
            </a:r>
            <a:r>
              <a:t>"</a:t>
            </a:r>
            <a:r>
              <a:t>会话密钥</a:t>
            </a:r>
            <a:r>
              <a:t>"</a:t>
            </a:r>
            <a:r>
              <a:t>。然后，向客户端最后发送下面信息</a:t>
            </a:r>
            <a:r>
              <a:t>:</a:t>
            </a:r>
            <a:endParaRPr>
              <a:solidFill>
                <a:srgbClr val="FF0000"/>
              </a:solidFill>
            </a:endParaR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（</a:t>
            </a:r>
            <a:r>
              <a:t>1</a:t>
            </a:r>
            <a:r>
              <a:t>）编码改变通知，表示随后的信息都将用双方商定的加密方法和密钥发送。</a:t>
            </a:r>
            <a:endParaRPr>
              <a:solidFill>
                <a:srgbClr val="FF0000"/>
              </a:solidFill>
            </a:endParaR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（</a:t>
            </a:r>
            <a:r>
              <a:t>2</a:t>
            </a:r>
            <a:r>
              <a:t>）服务器握手结束通知，表示服务器的握手阶段已经结束。这一项同时也是前面发送的所有内容的</a:t>
            </a:r>
            <a:r>
              <a:t>hash</a:t>
            </a:r>
            <a:r>
              <a:t>值，用来供客户端校验。</a:t>
            </a: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	</a:t>
            </a:r>
            <a:r>
              <a:t>至此，整个握手阶段全部结束。接下来，客户端与服务器进入加密通信，就完全是使用普通的</a:t>
            </a:r>
            <a:r>
              <a:t>HTTP</a:t>
            </a:r>
            <a:r>
              <a:t>协议，只不过用</a:t>
            </a:r>
            <a:r>
              <a:t>"</a:t>
            </a:r>
            <a:r>
              <a:t>会话密钥</a:t>
            </a:r>
            <a:r>
              <a:t>"</a:t>
            </a:r>
            <a:r>
              <a:t>加密内容。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单向SSL"/>
          <p:cNvSpPr txBox="1"/>
          <p:nvPr>
            <p:ph type="ctrTitle"/>
          </p:nvPr>
        </p:nvSpPr>
        <p:spPr>
          <a:xfrm>
            <a:off x="368300" y="5461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00"/>
            </a:lvl1pPr>
          </a:lstStyle>
          <a:p>
            <a:pPr/>
            <a:r>
              <a:t>单向SSL</a:t>
            </a:r>
          </a:p>
        </p:txBody>
      </p:sp>
      <p:pic>
        <p:nvPicPr>
          <p:cNvPr id="193" name="单向ssl.jpg" descr="单向ss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6632" y="2082975"/>
            <a:ext cx="7208136" cy="7035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双向SSL"/>
          <p:cNvSpPr txBox="1"/>
          <p:nvPr>
            <p:ph type="ctrTitle"/>
          </p:nvPr>
        </p:nvSpPr>
        <p:spPr>
          <a:xfrm>
            <a:off x="457200" y="9398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00"/>
            </a:lvl1pPr>
          </a:lstStyle>
          <a:p>
            <a:pPr/>
            <a:r>
              <a:t>双向SSL</a:t>
            </a:r>
          </a:p>
        </p:txBody>
      </p:sp>
      <p:pic>
        <p:nvPicPr>
          <p:cNvPr id="196" name="双向ssl.jpg" descr="双向ss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574" y="2232025"/>
            <a:ext cx="7008651" cy="7140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/>
          <a:p>
            <a:pPr algn="l" defTabSz="318972">
              <a:defRPr sz="4300"/>
            </a:pPr>
            <a:r>
              <a:t>SSL</a:t>
            </a:r>
            <a:r>
              <a:t>如何保证通信安全</a:t>
            </a:r>
          </a:p>
        </p:txBody>
      </p:sp>
      <p:sp>
        <p:nvSpPr>
          <p:cNvPr id="199" name="保密性…"/>
          <p:cNvSpPr txBox="1"/>
          <p:nvPr>
            <p:ph type="subTitle" idx="1"/>
          </p:nvPr>
        </p:nvSpPr>
        <p:spPr>
          <a:xfrm>
            <a:off x="1373633" y="1984684"/>
            <a:ext cx="10464801" cy="6040647"/>
          </a:xfrm>
          <a:prstGeom prst="rect">
            <a:avLst/>
          </a:prstGeom>
        </p:spPr>
        <p:txBody>
          <a:bodyPr/>
          <a:lstStyle/>
          <a:p>
            <a:pPr marL="320841" indent="-320841" algn="l">
              <a:buSzPct val="100000"/>
              <a:buChar char="•"/>
            </a:pPr>
            <a:r>
              <a:t>保密性</a:t>
            </a:r>
          </a:p>
          <a:p>
            <a:pPr marL="320841" indent="-320841" algn="l">
              <a:buSzPct val="100000"/>
              <a:buChar char="•"/>
            </a:pPr>
          </a:p>
          <a:p>
            <a:pPr lvl="1" algn="l">
              <a:defRPr sz="2800"/>
            </a:pPr>
            <a:r>
              <a:t>        非对称加密协商通信过程中的对称加密密钥</a:t>
            </a:r>
          </a:p>
          <a:p>
            <a:pPr lvl="1" algn="l">
              <a:defRPr sz="2800"/>
            </a:pPr>
          </a:p>
          <a:p>
            <a:pPr marL="320841" indent="-320841" algn="l">
              <a:buSzPct val="100000"/>
              <a:buChar char="•"/>
            </a:pPr>
            <a:r>
              <a:t>完整性</a:t>
            </a:r>
          </a:p>
          <a:p>
            <a:pPr marL="320841" indent="-320841" algn="l">
              <a:buSzPct val="100000"/>
              <a:buChar char="•"/>
            </a:pPr>
          </a:p>
          <a:p>
            <a:pPr algn="l"/>
            <a:r>
              <a:t>       MAC认证</a:t>
            </a:r>
          </a:p>
          <a:p>
            <a:pPr algn="l"/>
          </a:p>
          <a:p>
            <a:pPr marL="320841" indent="-320841" algn="l">
              <a:buSzPct val="100000"/>
              <a:buChar char="•"/>
            </a:pPr>
            <a:r>
              <a:t>端认证</a:t>
            </a:r>
          </a:p>
          <a:p>
            <a:pPr marL="320841" indent="-320841" algn="l">
              <a:buSzPct val="100000"/>
              <a:buChar char="•"/>
            </a:pPr>
          </a:p>
          <a:p>
            <a:pPr algn="l"/>
            <a:r>
              <a:t>        数字证书对通信双方的身份校验</a:t>
            </a:r>
          </a:p>
        </p:txBody>
      </p:sp>
      <p:sp>
        <p:nvSpPr>
          <p:cNvPr id="200" name="为什么不用非对称加密完成整个过程？"/>
          <p:cNvSpPr txBox="1"/>
          <p:nvPr/>
        </p:nvSpPr>
        <p:spPr>
          <a:xfrm>
            <a:off x="4083021" y="1953366"/>
            <a:ext cx="83185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satOff val="-33607"/>
                    <a:lumOff val="32450"/>
                  </a:schemeClr>
                </a:solidFill>
              </a:defRPr>
            </a:lvl1pPr>
          </a:lstStyle>
          <a:p>
            <a:pPr/>
            <a:r>
              <a:t>为什么不用非对称加密完成整个过程？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/>
          <a:p>
            <a:pPr algn="l" defTabSz="318972">
              <a:defRPr sz="4300"/>
            </a:pPr>
            <a:r>
              <a:t>HTTPS</a:t>
            </a:r>
            <a:r>
              <a:t>实战</a:t>
            </a:r>
          </a:p>
        </p:txBody>
      </p:sp>
      <p:sp>
        <p:nvSpPr>
          <p:cNvPr id="203" name="Base64是8Bit字节代码的编码方式之一，严格意义上并不算是一种加密算法。"/>
          <p:cNvSpPr txBox="1"/>
          <p:nvPr>
            <p:ph type="subTitle" idx="1"/>
          </p:nvPr>
        </p:nvSpPr>
        <p:spPr>
          <a:xfrm>
            <a:off x="1270000" y="2216176"/>
            <a:ext cx="10464800" cy="5781776"/>
          </a:xfrm>
          <a:prstGeom prst="rect">
            <a:avLst/>
          </a:prstGeom>
        </p:spPr>
        <p:txBody>
          <a:bodyPr/>
          <a:lstStyle/>
          <a:p>
            <a:pPr algn="l" defTabSz="731519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  <a:r>
              <a:t>、使用</a:t>
            </a:r>
            <a:r>
              <a:t>keytool</a:t>
            </a:r>
            <a:r>
              <a:t>生成数字证书，并完成</a:t>
            </a:r>
            <a:r>
              <a:t>SSL</a:t>
            </a:r>
            <a:r>
              <a:t>双向通讯</a:t>
            </a:r>
          </a:p>
          <a:p>
            <a:pPr algn="l" defTabSz="731519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731519">
              <a:spcBef>
                <a:spcPts val="5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  <a:r>
              <a:t>、在</a:t>
            </a:r>
            <a:r>
              <a:t>SpringBoot</a:t>
            </a:r>
            <a:r>
              <a:t>中使用</a:t>
            </a:r>
            <a:r>
              <a:t>HTTPS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谢谢！"/>
          <p:cNvSpPr txBox="1"/>
          <p:nvPr/>
        </p:nvSpPr>
        <p:spPr>
          <a:xfrm>
            <a:off x="4368798" y="4787897"/>
            <a:ext cx="255270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谢谢！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目录"/>
          <p:cNvSpPr txBox="1"/>
          <p:nvPr>
            <p:ph type="ctrTitle"/>
          </p:nvPr>
        </p:nvSpPr>
        <p:spPr>
          <a:xfrm>
            <a:off x="1270000" y="4191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126" name="通信安全…"/>
          <p:cNvSpPr txBox="1"/>
          <p:nvPr>
            <p:ph type="subTitle" sz="quarter" idx="1"/>
          </p:nvPr>
        </p:nvSpPr>
        <p:spPr>
          <a:xfrm>
            <a:off x="4248844" y="4432300"/>
            <a:ext cx="4507113" cy="3653334"/>
          </a:xfrm>
          <a:prstGeom prst="rect">
            <a:avLst/>
          </a:prstGeom>
        </p:spPr>
        <p:txBody>
          <a:bodyPr/>
          <a:lstStyle/>
          <a:p>
            <a:pPr marL="320841" indent="-320841" algn="l">
              <a:buSzPct val="100000"/>
              <a:buChar char="•"/>
            </a:pPr>
            <a:r>
              <a:t>通信安全</a:t>
            </a:r>
          </a:p>
          <a:p>
            <a:pPr marL="320841" indent="-320841" algn="l">
              <a:buSzPct val="100000"/>
              <a:buChar char="•"/>
            </a:pPr>
            <a:r>
              <a:t>密码学</a:t>
            </a:r>
          </a:p>
          <a:p>
            <a:pPr marL="320841" indent="-320841" algn="l">
              <a:buSzPct val="100000"/>
              <a:buChar char="•"/>
            </a:pPr>
            <a:r>
              <a:t>HTTPS原理</a:t>
            </a:r>
          </a:p>
          <a:p>
            <a:pPr marL="320841" indent="-320841" algn="l">
              <a:buSzPct val="100000"/>
              <a:buChar char="•"/>
            </a:pPr>
            <a:r>
              <a:t>HTTPS实战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>
            <a:lvl1pPr algn="l" defTabSz="318972">
              <a:defRPr sz="4300"/>
            </a:lvl1pPr>
          </a:lstStyle>
          <a:p>
            <a:pPr/>
            <a:r>
              <a:t>常见的通信安全攻击</a:t>
            </a:r>
          </a:p>
        </p:txBody>
      </p:sp>
      <p:sp>
        <p:nvSpPr>
          <p:cNvPr id="129" name="Base64是8Bit字节代码的编码方式之一，严格意义上并不算是一种加密算法。"/>
          <p:cNvSpPr txBox="1"/>
          <p:nvPr>
            <p:ph type="subTitle" idx="1"/>
          </p:nvPr>
        </p:nvSpPr>
        <p:spPr>
          <a:xfrm>
            <a:off x="1270000" y="2189013"/>
            <a:ext cx="10464800" cy="5375574"/>
          </a:xfrm>
          <a:prstGeom prst="rect">
            <a:avLst/>
          </a:prstGeom>
        </p:spPr>
        <p:txBody>
          <a:bodyPr/>
          <a:lstStyle/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窃取信息</a:t>
            </a:r>
          </a:p>
          <a:p>
            <a:pPr marL="342900" indent="-342900" algn="l" defTabSz="914400">
              <a:spcBef>
                <a:spcPts val="7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</a:t>
            </a:r>
            <a:r>
              <a:rPr sz="2000"/>
              <a:t>春晖给蒙工打电话，我的银行卡密码是45678，然后罗少在旁边偷听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篡改信息</a:t>
            </a:r>
          </a:p>
          <a:p>
            <a:pPr marL="342900" indent="-342900" algn="l" defTabSz="914400">
              <a:spcBef>
                <a:spcPts val="7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</a:t>
            </a:r>
            <a:r>
              <a:rPr sz="2000"/>
              <a:t>春晖发qq消息给蒙工，转100块钱到我的卡上，卡号是abc</a:t>
            </a:r>
          </a:p>
          <a:p>
            <a:pPr marL="342900" indent="-342900" algn="l" defTabSz="914400">
              <a:spcBef>
                <a:spcPts val="4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	然后罗少拦截了消息，把卡号改成自己的</a:t>
            </a:r>
          </a:p>
          <a:p>
            <a:pPr marL="342900" indent="-342900" algn="l" defTabSz="914400">
              <a:spcBef>
                <a:spcPts val="4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	结果蒙工傻傻的给罗少转账了一百块钱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冒名顶替</a:t>
            </a:r>
          </a:p>
          <a:p>
            <a:pPr marL="342900" indent="-342900" algn="l" defTabSz="914400">
              <a:spcBef>
                <a:spcPts val="4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	春晖打电话给蒙工，我的银行卡密码是45678</a:t>
            </a:r>
          </a:p>
          <a:p>
            <a:pPr marL="342900" indent="-342900" algn="l" defTabSz="914400">
              <a:spcBef>
                <a:spcPts val="4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	其实，对方收听电话的是罗少</a:t>
            </a:r>
          </a:p>
        </p:txBody>
      </p:sp>
      <p:sp>
        <p:nvSpPr>
          <p:cNvPr id="130" name="-保密性"/>
          <p:cNvSpPr txBox="1"/>
          <p:nvPr/>
        </p:nvSpPr>
        <p:spPr>
          <a:xfrm>
            <a:off x="4673500" y="2044699"/>
            <a:ext cx="236810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satOff val="-33607"/>
                    <a:lumOff val="3245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-保密性</a:t>
            </a:r>
          </a:p>
        </p:txBody>
      </p:sp>
      <p:sp>
        <p:nvSpPr>
          <p:cNvPr id="131" name="-完整性"/>
          <p:cNvSpPr txBox="1"/>
          <p:nvPr/>
        </p:nvSpPr>
        <p:spPr>
          <a:xfrm>
            <a:off x="4673500" y="3352798"/>
            <a:ext cx="236810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satOff val="-33607"/>
                    <a:lumOff val="3245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-完整性</a:t>
            </a:r>
          </a:p>
        </p:txBody>
      </p:sp>
      <p:sp>
        <p:nvSpPr>
          <p:cNvPr id="132" name="-端认证"/>
          <p:cNvSpPr txBox="1"/>
          <p:nvPr/>
        </p:nvSpPr>
        <p:spPr>
          <a:xfrm>
            <a:off x="4858296" y="5071341"/>
            <a:ext cx="218331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satOff val="-33607"/>
                    <a:lumOff val="3245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-端认证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  <p:bldP build="whole" bldLvl="1" animBg="1" rev="0" advAuto="0" spid="131" grpId="2"/>
      <p:bldP build="whole" bldLvl="1" animBg="1" rev="0" advAuto="0" spid="13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>
            <a:lvl1pPr algn="l" defTabSz="318972">
              <a:defRPr sz="4300"/>
            </a:lvl1pPr>
          </a:lstStyle>
          <a:p>
            <a:pPr/>
            <a:r>
              <a:t>通信安全三要素</a:t>
            </a:r>
          </a:p>
        </p:txBody>
      </p:sp>
      <p:sp>
        <p:nvSpPr>
          <p:cNvPr id="135" name="Base64是8Bit字节代码的编码方式之一，严格意义上并不算是一种加密算法。"/>
          <p:cNvSpPr txBox="1"/>
          <p:nvPr>
            <p:ph type="subTitle" sz="half" idx="1"/>
          </p:nvPr>
        </p:nvSpPr>
        <p:spPr>
          <a:xfrm>
            <a:off x="1270000" y="2189013"/>
            <a:ext cx="10464800" cy="4097935"/>
          </a:xfrm>
          <a:prstGeom prst="rect">
            <a:avLst/>
          </a:prstGeom>
        </p:spPr>
        <p:txBody>
          <a:bodyPr/>
          <a:lstStyle/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保密性</a:t>
            </a:r>
          </a:p>
          <a:p>
            <a:pPr marL="342900" indent="-342900" algn="l" defTabSz="914400">
              <a:spcBef>
                <a:spcPts val="7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</a:t>
            </a:r>
            <a:r>
              <a:rPr sz="2000"/>
              <a:t>春晖给蒙工打电话，用英语（罗少听不懂）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完整性</a:t>
            </a:r>
          </a:p>
          <a:p>
            <a:pPr marL="342900" indent="-342900" algn="l" defTabSz="914400">
              <a:spcBef>
                <a:spcPts val="7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</a:t>
            </a:r>
            <a:r>
              <a:rPr sz="2000"/>
              <a:t>春晖把转账内容用信封装起来，然后加上印戳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可用性</a:t>
            </a:r>
          </a:p>
          <a:p>
            <a:pPr marL="342900" indent="-342900" algn="l" defTabSz="914400">
              <a:spcBef>
                <a:spcPts val="4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	春晖先问个只有他和蒙工才知道答案的问题确认蒙工身份，比如，昨天晚上我们一起干了啥？</a:t>
            </a:r>
          </a:p>
        </p:txBody>
      </p:sp>
      <p:sp>
        <p:nvSpPr>
          <p:cNvPr id="136" name="-加密算法"/>
          <p:cNvSpPr txBox="1"/>
          <p:nvPr/>
        </p:nvSpPr>
        <p:spPr>
          <a:xfrm>
            <a:off x="4383696" y="2031999"/>
            <a:ext cx="220540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satOff val="-33607"/>
                    <a:lumOff val="3245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-加密算法</a:t>
            </a:r>
          </a:p>
        </p:txBody>
      </p:sp>
      <p:sp>
        <p:nvSpPr>
          <p:cNvPr id="137" name="-信息校验码"/>
          <p:cNvSpPr txBox="1"/>
          <p:nvPr/>
        </p:nvSpPr>
        <p:spPr>
          <a:xfrm>
            <a:off x="4231297" y="3260723"/>
            <a:ext cx="300228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satOff val="-33607"/>
                    <a:lumOff val="3245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-信息校验码</a:t>
            </a:r>
          </a:p>
        </p:txBody>
      </p:sp>
      <p:sp>
        <p:nvSpPr>
          <p:cNvPr id="138" name="-SSL证书"/>
          <p:cNvSpPr txBox="1"/>
          <p:nvPr/>
        </p:nvSpPr>
        <p:spPr>
          <a:xfrm>
            <a:off x="4490833" y="4332435"/>
            <a:ext cx="2098269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satOff val="-33607"/>
                    <a:lumOff val="3245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-SSL证书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3"/>
      <p:bldP build="whole" bldLvl="1" animBg="1" rev="0" advAuto="0" spid="137" grpId="2"/>
      <p:bldP build="whole" bldLvl="1" animBg="1" rev="0" advAuto="0" spid="13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>
            <a:lvl1pPr algn="l" defTabSz="318972">
              <a:defRPr sz="4300"/>
            </a:lvl1pPr>
          </a:lstStyle>
          <a:p>
            <a:pPr/>
            <a:r>
              <a:t>密码学</a:t>
            </a:r>
          </a:p>
        </p:txBody>
      </p:sp>
      <p:sp>
        <p:nvSpPr>
          <p:cNvPr id="141" name="Base64是8Bit字节代码的编码方式之一，严格意义上并不算是一种加密算法。"/>
          <p:cNvSpPr txBox="1"/>
          <p:nvPr>
            <p:ph type="subTitle" sz="half" idx="1"/>
          </p:nvPr>
        </p:nvSpPr>
        <p:spPr>
          <a:xfrm>
            <a:off x="1270000" y="2189013"/>
            <a:ext cx="10464800" cy="4097935"/>
          </a:xfrm>
          <a:prstGeom prst="rect">
            <a:avLst/>
          </a:prstGeom>
        </p:spPr>
        <p:txBody>
          <a:bodyPr/>
          <a:lstStyle/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加密算法</a:t>
            </a:r>
          </a:p>
          <a:p>
            <a:pPr marL="342900" indent="-342900" algn="l" defTabSz="914400">
              <a:spcBef>
                <a:spcPts val="7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</a:t>
            </a:r>
            <a:endParaRPr sz="2000"/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信息校验码</a:t>
            </a:r>
          </a:p>
          <a:p>
            <a:pPr marL="342900" indent="-342900" algn="l" defTabSz="914400">
              <a:spcBef>
                <a:spcPts val="7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SSL数字证书</a:t>
            </a:r>
          </a:p>
          <a:p>
            <a:pPr marL="342900" indent="-342900" algn="l" defTabSz="914400">
              <a:spcBef>
                <a:spcPts val="4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>
            <a:lvl1pPr algn="l" defTabSz="318972">
              <a:defRPr sz="4300"/>
            </a:lvl1pPr>
          </a:lstStyle>
          <a:p>
            <a:pPr/>
            <a:r>
              <a:t>加密算法的分类</a:t>
            </a:r>
          </a:p>
        </p:txBody>
      </p:sp>
      <p:sp>
        <p:nvSpPr>
          <p:cNvPr id="144" name="Base64是8Bit字节代码的编码方式之一，严格意义上并不算是一种加密算法。"/>
          <p:cNvSpPr txBox="1"/>
          <p:nvPr>
            <p:ph type="subTitle" idx="1"/>
          </p:nvPr>
        </p:nvSpPr>
        <p:spPr>
          <a:xfrm>
            <a:off x="1270000" y="2189013"/>
            <a:ext cx="10464800" cy="4995617"/>
          </a:xfrm>
          <a:prstGeom prst="rect">
            <a:avLst/>
          </a:prstGeom>
        </p:spPr>
        <p:txBody>
          <a:bodyPr/>
          <a:lstStyle/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单向散列</a:t>
            </a:r>
          </a:p>
          <a:p>
            <a:pPr marL="342900" indent="-342900" algn="l" defTabSz="914400">
              <a:spcBef>
                <a:spcPts val="7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</a:t>
            </a:r>
            <a:r>
              <a:rPr sz="1800"/>
              <a:t>单向加密又称为不可逆加密算法,明文由系统加密处理成密文，密文无法解密。</a:t>
            </a:r>
            <a:r>
              <a:rPr sz="2000"/>
              <a:t>如：MD5、SHA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对称加密</a:t>
            </a:r>
          </a:p>
          <a:p>
            <a:pPr marL="342900" indent="-342900" algn="l" defTabSz="914400">
              <a:spcBef>
                <a:spcPts val="7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</a:t>
            </a:r>
            <a:r>
              <a:rPr sz="1800"/>
              <a:t>采用单钥密码系统的加密方法，同一个密钥可以同时用作信息的加密和解密。如：DES、AES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非对称加密</a:t>
            </a:r>
          </a:p>
          <a:p>
            <a:pPr marL="342900" indent="-342900" algn="l" defTabSz="914400">
              <a:spcBef>
                <a:spcPts val="7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</a:t>
            </a:r>
            <a:r>
              <a:rPr sz="1800"/>
              <a:t>与对称加密不同，非对称加密需要两个密钥（公钥/私钥），公钥加密，私钥解密。如：RSA、SM2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>
            <a:lvl1pPr algn="l" defTabSz="318972">
              <a:defRPr sz="4300"/>
            </a:lvl1pPr>
          </a:lstStyle>
          <a:p>
            <a:pPr/>
            <a:r>
              <a:t>优缺点</a:t>
            </a:r>
          </a:p>
        </p:txBody>
      </p:sp>
      <p:sp>
        <p:nvSpPr>
          <p:cNvPr id="147" name="Base64是8Bit字节代码的编码方式之一，严格意义上并不算是一种加密算法。"/>
          <p:cNvSpPr txBox="1"/>
          <p:nvPr>
            <p:ph type="subTitle" idx="1"/>
          </p:nvPr>
        </p:nvSpPr>
        <p:spPr>
          <a:xfrm>
            <a:off x="1270000" y="2189012"/>
            <a:ext cx="10464800" cy="5869933"/>
          </a:xfrm>
          <a:prstGeom prst="rect">
            <a:avLst/>
          </a:prstGeom>
        </p:spPr>
        <p:txBody>
          <a:bodyPr/>
          <a:lstStyle/>
          <a:p>
            <a:pPr marL="231286" indent="-231286" algn="l" defTabSz="616761">
              <a:spcBef>
                <a:spcPts val="300"/>
              </a:spcBef>
              <a:buSzPct val="100000"/>
              <a:buFont typeface="Arial"/>
              <a:buChar char="•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t>单向散列</a:t>
            </a:r>
          </a:p>
          <a:p>
            <a:pPr marL="231286" indent="-231286" algn="l" defTabSz="616761">
              <a:spcBef>
                <a:spcPts val="300"/>
              </a:spcBef>
              <a:buSzPct val="100000"/>
              <a:buFont typeface="Arial"/>
              <a:buChar char="•"/>
              <a:defRPr sz="1804">
                <a:latin typeface="Arial"/>
                <a:ea typeface="Arial"/>
                <a:cs typeface="Arial"/>
                <a:sym typeface="Arial"/>
              </a:defRPr>
            </a:pPr>
          </a:p>
          <a:p>
            <a:pPr marL="231286" indent="-231286" algn="l" defTabSz="616761">
              <a:spcBef>
                <a:spcPts val="300"/>
              </a:spcBef>
              <a:buSzPct val="100000"/>
              <a:buFont typeface="Arial"/>
              <a:buChar char="•"/>
              <a:defRPr sz="1804">
                <a:latin typeface="Arial"/>
                <a:ea typeface="Arial"/>
                <a:cs typeface="Arial"/>
                <a:sym typeface="Arial"/>
              </a:defRPr>
            </a:pPr>
          </a:p>
          <a:p>
            <a:pPr marL="231286" indent="-231286" algn="l" defTabSz="616761">
              <a:spcBef>
                <a:spcPts val="300"/>
              </a:spcBef>
              <a:buSzPct val="100000"/>
              <a:buFont typeface="Arial"/>
              <a:buChar char="•"/>
              <a:defRPr sz="1804">
                <a:latin typeface="Arial"/>
                <a:ea typeface="Arial"/>
                <a:cs typeface="Arial"/>
                <a:sym typeface="Arial"/>
              </a:defRPr>
            </a:pPr>
          </a:p>
          <a:p>
            <a:pPr marL="231286" indent="-231286" algn="l" defTabSz="616761">
              <a:spcBef>
                <a:spcPts val="300"/>
              </a:spcBef>
              <a:buSzPct val="100000"/>
              <a:buFont typeface="Arial"/>
              <a:buChar char="•"/>
              <a:defRPr sz="1804">
                <a:latin typeface="Arial"/>
                <a:ea typeface="Arial"/>
                <a:cs typeface="Arial"/>
                <a:sym typeface="Arial"/>
              </a:defRPr>
            </a:pPr>
          </a:p>
          <a:p>
            <a:pPr marL="231286" indent="-231286" algn="l" defTabSz="616761">
              <a:spcBef>
                <a:spcPts val="300"/>
              </a:spcBef>
              <a:buSzPct val="100000"/>
              <a:buFont typeface="Arial"/>
              <a:buChar char="•"/>
              <a:defRPr sz="1804">
                <a:latin typeface="Arial"/>
                <a:ea typeface="Arial"/>
                <a:cs typeface="Arial"/>
                <a:sym typeface="Arial"/>
              </a:defRPr>
            </a:pPr>
          </a:p>
          <a:p>
            <a:pPr marL="231286" indent="-231286" algn="l" defTabSz="616761">
              <a:spcBef>
                <a:spcPts val="300"/>
              </a:spcBef>
              <a:buSzPct val="100000"/>
              <a:buFont typeface="Arial"/>
              <a:buChar char="•"/>
              <a:defRPr sz="1804">
                <a:latin typeface="Arial"/>
                <a:ea typeface="Arial"/>
                <a:cs typeface="Arial"/>
                <a:sym typeface="Arial"/>
              </a:defRPr>
            </a:pPr>
          </a:p>
          <a:p>
            <a:pPr marL="231286" indent="-231286" algn="l" defTabSz="616761">
              <a:spcBef>
                <a:spcPts val="300"/>
              </a:spcBef>
              <a:buSzPct val="100000"/>
              <a:buFont typeface="Arial"/>
              <a:buChar char="•"/>
              <a:defRPr sz="1330">
                <a:latin typeface="Arial"/>
                <a:ea typeface="Arial"/>
                <a:cs typeface="Arial"/>
                <a:sym typeface="Arial"/>
              </a:defRPr>
            </a:pPr>
          </a:p>
          <a:p>
            <a:pPr marL="231286" indent="-231286" algn="l" defTabSz="616761">
              <a:spcBef>
                <a:spcPts val="300"/>
              </a:spcBef>
              <a:buSzPct val="100000"/>
              <a:buFont typeface="Arial"/>
              <a:buChar char="•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t>对称加密</a:t>
            </a:r>
          </a:p>
          <a:p>
            <a:pPr marL="231286" indent="-231286" algn="l" defTabSz="616761">
              <a:spcBef>
                <a:spcPts val="400"/>
              </a:spcBef>
              <a:defRPr sz="209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</a:p>
          <a:p>
            <a:pPr marL="231286" indent="-231286" algn="l" defTabSz="616761">
              <a:spcBef>
                <a:spcPts val="400"/>
              </a:spcBef>
              <a:defRPr sz="2090">
                <a:latin typeface="Arial"/>
                <a:ea typeface="Arial"/>
                <a:cs typeface="Arial"/>
                <a:sym typeface="Arial"/>
              </a:defRPr>
            </a:pPr>
          </a:p>
          <a:p>
            <a:pPr marL="231286" indent="-231286" algn="l" defTabSz="616761">
              <a:spcBef>
                <a:spcPts val="400"/>
              </a:spcBef>
              <a:defRPr sz="2090">
                <a:latin typeface="Arial"/>
                <a:ea typeface="Arial"/>
                <a:cs typeface="Arial"/>
                <a:sym typeface="Arial"/>
              </a:defRPr>
            </a:pPr>
          </a:p>
          <a:p>
            <a:pPr marL="231286" indent="-231286" algn="l" defTabSz="616761">
              <a:spcBef>
                <a:spcPts val="400"/>
              </a:spcBef>
              <a:defRPr sz="2090">
                <a:latin typeface="Arial"/>
                <a:ea typeface="Arial"/>
                <a:cs typeface="Arial"/>
                <a:sym typeface="Arial"/>
              </a:defRPr>
            </a:pPr>
          </a:p>
          <a:p>
            <a:pPr marL="231286" indent="-231286" algn="l" defTabSz="616761">
              <a:spcBef>
                <a:spcPts val="400"/>
              </a:spcBef>
              <a:defRPr sz="2090">
                <a:latin typeface="Arial"/>
                <a:ea typeface="Arial"/>
                <a:cs typeface="Arial"/>
                <a:sym typeface="Arial"/>
              </a:defRPr>
            </a:pPr>
          </a:p>
          <a:p>
            <a:pPr marL="231286" indent="-231286" algn="l" defTabSz="616761">
              <a:spcBef>
                <a:spcPts val="400"/>
              </a:spcBef>
              <a:defRPr sz="2090">
                <a:latin typeface="Arial"/>
                <a:ea typeface="Arial"/>
                <a:cs typeface="Arial"/>
                <a:sym typeface="Arial"/>
              </a:defRPr>
            </a:pPr>
          </a:p>
          <a:p>
            <a:pPr marL="231286" indent="-231286" algn="l" defTabSz="616761">
              <a:spcBef>
                <a:spcPts val="300"/>
              </a:spcBef>
              <a:buSzPct val="100000"/>
              <a:buFont typeface="Arial"/>
              <a:buChar char="•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t>非对称加密</a:t>
            </a:r>
          </a:p>
          <a:p>
            <a:pPr marL="231286" indent="-231286" algn="l" defTabSz="616761">
              <a:spcBef>
                <a:spcPts val="400"/>
              </a:spcBef>
              <a:defRPr sz="209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</a:p>
        </p:txBody>
      </p:sp>
      <p:sp>
        <p:nvSpPr>
          <p:cNvPr id="148" name="对同一消息反复执行加密得到相同的密文。…"/>
          <p:cNvSpPr txBox="1"/>
          <p:nvPr/>
        </p:nvSpPr>
        <p:spPr>
          <a:xfrm>
            <a:off x="1695757" y="2627771"/>
            <a:ext cx="5676283" cy="2014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 defTabSz="914400">
              <a:spcBef>
                <a:spcPts val="700"/>
              </a:spcBef>
              <a:buSzPct val="100000"/>
              <a:buAutoNum type="arabicPeriod" startAt="1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 对同一消息反复执行加密得到相同的密文。</a:t>
            </a:r>
          </a:p>
          <a:p>
            <a:pPr marL="240631" indent="-240631" algn="l">
              <a:buSzPct val="100000"/>
              <a:buAutoNum type="arabicPeriod" startAt="1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加密算法生成的密文不可预见，根明文没任何关系。</a:t>
            </a:r>
          </a:p>
          <a:p>
            <a:pPr marL="240631" indent="-240631" algn="l">
              <a:buSzPct val="100000"/>
              <a:buAutoNum type="arabicPeriod" startAt="1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明文的任何微小的变化都会对密文产生很大影响。</a:t>
            </a:r>
          </a:p>
          <a:p>
            <a:pPr marL="240631" indent="-240631" algn="l">
              <a:buSzPct val="100000"/>
              <a:buAutoNum type="arabicPeriod" startAt="1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不可逆，即不能通过密文获取明文。</a:t>
            </a:r>
          </a:p>
          <a:p>
            <a:pPr algn="l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缺点：</a:t>
            </a:r>
          </a:p>
          <a:p>
            <a:pPr algn="l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容易被彩虹表破解</a:t>
            </a:r>
          </a:p>
        </p:txBody>
      </p:sp>
      <p:sp>
        <p:nvSpPr>
          <p:cNvPr id="149" name="算法公开…"/>
          <p:cNvSpPr txBox="1"/>
          <p:nvPr/>
        </p:nvSpPr>
        <p:spPr>
          <a:xfrm>
            <a:off x="1727200" y="5130798"/>
            <a:ext cx="4761882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 defTabSz="461518">
              <a:buSzPct val="100000"/>
              <a:buAutoNum type="arabicPeriod" startAt="1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算法公开</a:t>
            </a:r>
          </a:p>
          <a:p>
            <a:pPr marL="240631" indent="-240631" algn="l" defTabSz="461518">
              <a:buSzPct val="100000"/>
              <a:buAutoNum type="arabicPeriod" startAt="1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计算量小</a:t>
            </a:r>
          </a:p>
          <a:p>
            <a:pPr marL="240631" indent="-240631" algn="l" defTabSz="461518">
              <a:buSzPct val="100000"/>
              <a:buAutoNum type="arabicPeriod" startAt="1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加密速度快</a:t>
            </a:r>
          </a:p>
          <a:p>
            <a:pPr algn="l" defTabSz="461518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缺点：</a:t>
            </a:r>
          </a:p>
          <a:p>
            <a:pPr marL="240631" indent="-240631" algn="l" defTabSz="461518">
              <a:buSzPct val="100000"/>
              <a:buAutoNum type="arabicPeriod" startAt="1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一方的秘钥遭泄露，整个通信都会遭到破解</a:t>
            </a:r>
          </a:p>
          <a:p>
            <a:pPr marL="240631" indent="-240631" algn="l" defTabSz="461518">
              <a:buSzPct val="100000"/>
              <a:buAutoNum type="arabicPeriod" startAt="1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无法广泛部署</a:t>
            </a:r>
          </a:p>
        </p:txBody>
      </p:sp>
      <p:sp>
        <p:nvSpPr>
          <p:cNvPr id="150" name="相比对称加密，安全性更高…"/>
          <p:cNvSpPr txBox="1"/>
          <p:nvPr/>
        </p:nvSpPr>
        <p:spPr>
          <a:xfrm>
            <a:off x="1651801" y="7626349"/>
            <a:ext cx="62865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 defTabSz="408940">
              <a:buSzPct val="100000"/>
              <a:buAutoNum type="arabicPeriod" startAt="1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相比对称加密，安全性更高</a:t>
            </a:r>
          </a:p>
          <a:p>
            <a:pPr marL="240631" indent="-240631" algn="l" defTabSz="408940">
              <a:buSzPct val="100000"/>
              <a:buAutoNum type="arabicPeriod" startAt="1"/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通信过程不需要同步密钥</a:t>
            </a:r>
          </a:p>
          <a:p>
            <a:pPr algn="l" defTabSz="408940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缺点：</a:t>
            </a:r>
          </a:p>
          <a:p>
            <a:pPr algn="l" defTabSz="408940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加解密过程花费时间长，速度慢，不适用于大量数据的加解密</a:t>
            </a:r>
          </a:p>
        </p:txBody>
      </p:sp>
      <p:sp>
        <p:nvSpPr>
          <p:cNvPr id="151" name="-多用于产生消息摘要"/>
          <p:cNvSpPr txBox="1"/>
          <p:nvPr/>
        </p:nvSpPr>
        <p:spPr>
          <a:xfrm>
            <a:off x="3532796" y="1854199"/>
            <a:ext cx="461840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satOff val="-33607"/>
                    <a:lumOff val="3245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-多用于产生消息摘要</a:t>
            </a:r>
          </a:p>
        </p:txBody>
      </p:sp>
      <p:sp>
        <p:nvSpPr>
          <p:cNvPr id="152" name="-多用于对通讯内容加密"/>
          <p:cNvSpPr txBox="1"/>
          <p:nvPr/>
        </p:nvSpPr>
        <p:spPr>
          <a:xfrm>
            <a:off x="3418496" y="4622798"/>
            <a:ext cx="510100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satOff val="-33607"/>
                    <a:lumOff val="3245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-多用于对通讯内容加密</a:t>
            </a:r>
          </a:p>
        </p:txBody>
      </p:sp>
      <p:sp>
        <p:nvSpPr>
          <p:cNvPr id="153" name="-多用于建立SSL信道"/>
          <p:cNvSpPr txBox="1"/>
          <p:nvPr/>
        </p:nvSpPr>
        <p:spPr>
          <a:xfrm>
            <a:off x="3586365" y="6997699"/>
            <a:ext cx="4511269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satOff val="-33607"/>
                    <a:lumOff val="3245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-多用于建立SSL握手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2"/>
      <p:bldP build="whole" bldLvl="1" animBg="1" rev="0" advAuto="0" spid="152" grpId="5"/>
      <p:bldP build="whole" bldLvl="1" animBg="1" rev="0" advAuto="0" spid="153" grpId="6"/>
      <p:bldP build="whole" bldLvl="1" animBg="1" rev="0" advAuto="0" spid="151" grpId="4"/>
      <p:bldP build="whole" bldLvl="1" animBg="1" rev="0" advAuto="0" spid="148" grpId="1"/>
      <p:bldP build="whole" bldLvl="1" animBg="1" rev="0" advAuto="0" spid="150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ase64"/>
          <p:cNvSpPr txBox="1"/>
          <p:nvPr>
            <p:ph type="ctrTitle"/>
          </p:nvPr>
        </p:nvSpPr>
        <p:spPr>
          <a:xfrm>
            <a:off x="1270000" y="520700"/>
            <a:ext cx="10464800" cy="870299"/>
          </a:xfrm>
          <a:prstGeom prst="rect">
            <a:avLst/>
          </a:prstGeom>
        </p:spPr>
        <p:txBody>
          <a:bodyPr/>
          <a:lstStyle>
            <a:lvl1pPr algn="l" defTabSz="318972">
              <a:defRPr sz="4300"/>
            </a:lvl1pPr>
          </a:lstStyle>
          <a:p>
            <a:pPr/>
            <a:r>
              <a:t>信息校验码</a:t>
            </a:r>
          </a:p>
        </p:txBody>
      </p:sp>
      <p:sp>
        <p:nvSpPr>
          <p:cNvPr id="156" name="Base64是8Bit字节代码的编码方式之一，严格意义上并不算是一种加密算法。"/>
          <p:cNvSpPr txBox="1"/>
          <p:nvPr>
            <p:ph type="subTitle" idx="1"/>
          </p:nvPr>
        </p:nvSpPr>
        <p:spPr>
          <a:xfrm>
            <a:off x="1270000" y="2189013"/>
            <a:ext cx="10464800" cy="4995617"/>
          </a:xfrm>
          <a:prstGeom prst="rect">
            <a:avLst/>
          </a:prstGeom>
        </p:spPr>
        <p:txBody>
          <a:bodyPr/>
          <a:lstStyle/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明文+私钥生成消息摘要，得到信息校验码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验证消息的完整性</a:t>
            </a:r>
          </a:p>
          <a:p>
            <a:pPr marL="342900" indent="-342900" algn="l" defTabSz="914400">
              <a:spcBef>
                <a:spcPts val="7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l" defTabSz="914400">
              <a:spcBef>
                <a:spcPts val="7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r>
              <a:t>常见的算法：MAC、HMAC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