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69" r:id="rId22"/>
    <p:sldId id="271" r:id="rId23"/>
    <p:sldId id="283" r:id="rId24"/>
    <p:sldId id="272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5284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加解密算法与安全通信"/>
          <p:cNvSpPr txBox="1">
            <a:spLocks noGrp="1"/>
          </p:cNvSpPr>
          <p:nvPr>
            <p:ph type="ctrTitle"/>
          </p:nvPr>
        </p:nvSpPr>
        <p:spPr>
          <a:xfrm>
            <a:off x="1270000" y="4064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认识HTTPS</a:t>
            </a:r>
          </a:p>
        </p:txBody>
      </p:sp>
      <p:sp>
        <p:nvSpPr>
          <p:cNvPr id="120" name="Base64编码与单向加密算法…"/>
          <p:cNvSpPr txBox="1">
            <a:spLocks noGrp="1"/>
          </p:cNvSpPr>
          <p:nvPr>
            <p:ph type="subTitle" sz="quarter" idx="1"/>
          </p:nvPr>
        </p:nvSpPr>
        <p:spPr>
          <a:xfrm>
            <a:off x="2624137" y="4488854"/>
            <a:ext cx="7756526" cy="235992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t>傅永德</a:t>
            </a:r>
          </a:p>
          <a:p>
            <a:pPr algn="r"/>
            <a:r>
              <a:t>2017-07-10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数字证书</a:t>
            </a:r>
          </a:p>
        </p:txBody>
      </p:sp>
      <p:sp>
        <p:nvSpPr>
          <p:cNvPr id="159" name="Base64是8Bit字节代码的编码方式之一，严格意义上并不算是一种加密算法。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2189013"/>
            <a:ext cx="10464800" cy="1848496"/>
          </a:xfrm>
          <a:prstGeom prst="rect">
            <a:avLst/>
          </a:prstGeom>
        </p:spPr>
        <p:txBody>
          <a:bodyPr/>
          <a:lstStyle/>
          <a:p>
            <a:pPr lvl="2" algn="l" defTabSz="314415">
              <a:defRPr sz="1932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数字证书是一种权威性的电子文档，可以由权威公正的第三方机构，即CA（例如CFCA）中心签发的证书，也可以由企业级CA系统进行签发。用来标记用户身份，相当于用户在网络上的身份证。</a:t>
            </a:r>
          </a:p>
          <a:p>
            <a:pPr marL="236600" indent="-236600" algn="l" defTabSz="630936">
              <a:spcBef>
                <a:spcPts val="500"/>
              </a:spcBef>
              <a:buFont typeface="Arial"/>
              <a:defRPr sz="1932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常见的数字证书</a:t>
            </a:r>
          </a:p>
        </p:txBody>
      </p:sp>
      <p:sp>
        <p:nvSpPr>
          <p:cNvPr id="162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189013"/>
            <a:ext cx="10464800" cy="5781775"/>
          </a:xfrm>
          <a:prstGeom prst="rect">
            <a:avLst/>
          </a:prstGeom>
        </p:spPr>
        <p:txBody>
          <a:bodyPr/>
          <a:lstStyle/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X.509</a:t>
            </a:r>
          </a:p>
          <a:p>
            <a:pPr marL="274320" indent="-274320" algn="l" defTabSz="731520">
              <a:spcBef>
                <a:spcPts val="600"/>
              </a:spcBef>
              <a:buFont typeface="Arial"/>
              <a:defRPr sz="256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1600"/>
              <a:t>通用的数字证书格式，规范了数字证书的标准</a:t>
            </a:r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编码（也用于扩展名）</a:t>
            </a:r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sz="1600" b="1"/>
              <a:t>.pem</a:t>
            </a:r>
            <a:r>
              <a:rPr sz="1600"/>
              <a:t> ASCII(Base64)编码,可用来存储 私钥、公钥和证书签名请求文件(csr)等，openssl默认的证书文件格式</a:t>
            </a:r>
          </a:p>
          <a:p>
            <a:pPr marL="274320" indent="-274320" algn="l" defTabSz="731520">
              <a:spcBef>
                <a:spcPts val="300"/>
              </a:spcBef>
              <a:buFont typeface="Arial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b="1"/>
              <a:t>.der </a:t>
            </a:r>
            <a:r>
              <a:t>二进制DER编码，可用来存储私钥、公钥和csr文件，大多数浏览器默认的证书文件格式</a:t>
            </a:r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.crt、.cer</a:t>
            </a:r>
          </a:p>
          <a:p>
            <a:pPr marL="274320" indent="-274320" algn="l" defTabSz="731520">
              <a:spcBef>
                <a:spcPts val="600"/>
              </a:spcBef>
              <a:buFont typeface="Arial"/>
              <a:defRPr sz="256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</a:t>
            </a:r>
            <a:r>
              <a:rPr sz="1600"/>
              <a:t>证书文件，可以是.pem或.der编码，编码相同时两者可相互转化</a:t>
            </a:r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.pfx </a:t>
            </a:r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sz="1600"/>
              <a:t>用于存放个人证书/私钥，他通常包含保护密码，2进制方式。对私钥二次加密，如果没有密码，拿到pfx文件也没用。</a:t>
            </a:r>
          </a:p>
          <a:p>
            <a:pPr marL="224589" indent="-224589" algn="l" defTabSz="731520">
              <a:spcBef>
                <a:spcPts val="500"/>
              </a:spcBef>
              <a:buSzPct val="100000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.jks（Java Key Store）</a:t>
            </a:r>
            <a:endParaRPr sz="1600"/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600"/>
              <a:t>     用于存储公私玥，可直接用Java代码解析出公私玥，可直接导入tomcat等容器。也可.keystore作为后缀</a:t>
            </a:r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.csr(Certificate Signing Request)</a:t>
            </a:r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sz="1600"/>
              <a:t>向CA申请证书前需提交的文件，主要包括公钥、签名等信息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HTTPS</a:t>
            </a:r>
            <a:r>
              <a:rPr lang="zh-CN" altLang="en-US" dirty="0" smtClean="0"/>
              <a:t>原理</a:t>
            </a:r>
            <a:endParaRPr dirty="0"/>
          </a:p>
        </p:txBody>
      </p:sp>
      <p:sp>
        <p:nvSpPr>
          <p:cNvPr id="162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216177"/>
            <a:ext cx="10464800" cy="5781775"/>
          </a:xfrm>
          <a:prstGeom prst="rect">
            <a:avLst/>
          </a:prstGeom>
        </p:spPr>
        <p:txBody>
          <a:bodyPr/>
          <a:lstStyle/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/>
              <a:t>HTTPS</a:t>
            </a:r>
            <a:r>
              <a:rPr lang="zh-CN" altLang="en-US" sz="2000" dirty="0"/>
              <a:t>是在</a:t>
            </a:r>
            <a:r>
              <a:rPr lang="en-US" altLang="zh-CN" sz="2000" dirty="0"/>
              <a:t>HTTP</a:t>
            </a:r>
            <a:r>
              <a:rPr lang="zh-CN" altLang="en-US" sz="2000" dirty="0"/>
              <a:t>上建立</a:t>
            </a:r>
            <a:r>
              <a:rPr lang="en-US" altLang="zh-CN" sz="2000" dirty="0"/>
              <a:t>SSL</a:t>
            </a:r>
            <a:r>
              <a:rPr lang="zh-CN" altLang="en-US" sz="2000" dirty="0"/>
              <a:t>加密层，并对传输数据进行加密，是</a:t>
            </a:r>
            <a:r>
              <a:rPr lang="en-US" altLang="zh-CN" sz="2000" dirty="0"/>
              <a:t>HTTP</a:t>
            </a:r>
            <a:r>
              <a:rPr lang="zh-CN" altLang="en-US" sz="2000" dirty="0" smtClean="0"/>
              <a:t>协议的</a:t>
            </a:r>
            <a:r>
              <a:rPr lang="zh-CN" altLang="en-US" sz="2000" dirty="0"/>
              <a:t>安全版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HTTPS=HTTP+SSL</a:t>
            </a:r>
            <a:r>
              <a:rPr lang="en-US" altLang="zh-CN" sz="2000" dirty="0" smtClean="0"/>
              <a:t>/TLS</a:t>
            </a:r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1600" dirty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sz="1600" dirty="0"/>
          </a:p>
        </p:txBody>
      </p:sp>
      <p:pic>
        <p:nvPicPr>
          <p:cNvPr id="1026" name="Picture 2" descr="HTTPS和HTTP的区别是什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91" y="3969397"/>
            <a:ext cx="6573299" cy="338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147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HTTPS</a:t>
            </a:r>
            <a:r>
              <a:rPr lang="zh-CN" altLang="en-US" dirty="0" smtClean="0"/>
              <a:t>原理</a:t>
            </a:r>
            <a:endParaRPr dirty="0"/>
          </a:p>
        </p:txBody>
      </p:sp>
      <p:sp>
        <p:nvSpPr>
          <p:cNvPr id="162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216177"/>
            <a:ext cx="10464800" cy="5781775"/>
          </a:xfrm>
          <a:prstGeom prst="rect">
            <a:avLst/>
          </a:prstGeom>
        </p:spPr>
        <p:txBody>
          <a:bodyPr/>
          <a:lstStyle/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思考：</a:t>
            </a:r>
            <a:endParaRPr lang="en-US" sz="2000" dirty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为什么</a:t>
            </a:r>
            <a:r>
              <a:rPr lang="zh-CN" altLang="en-US" sz="2000" dirty="0"/>
              <a:t>是在传输层与应用层之间新增</a:t>
            </a:r>
            <a:r>
              <a:rPr lang="en-US" altLang="zh-CN" sz="2000" dirty="0"/>
              <a:t>SSL</a:t>
            </a:r>
            <a:r>
              <a:rPr lang="zh-CN" altLang="en-US" sz="2000" dirty="0"/>
              <a:t>协议，而不是直接创造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协议？</a:t>
            </a:r>
            <a:endParaRPr lang="en-US" altLang="zh-CN" sz="2000" dirty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为什么</a:t>
            </a:r>
            <a:r>
              <a:rPr lang="en-US" altLang="zh-CN" sz="2000" dirty="0"/>
              <a:t>SSL</a:t>
            </a:r>
            <a:r>
              <a:rPr lang="zh-CN" altLang="en-US" sz="2000" dirty="0"/>
              <a:t>运行在</a:t>
            </a:r>
            <a:r>
              <a:rPr lang="en-US" altLang="zh-CN" sz="2000" dirty="0"/>
              <a:t>TCP</a:t>
            </a:r>
            <a:r>
              <a:rPr lang="zh-CN" altLang="en-US" sz="2000" dirty="0"/>
              <a:t>协议之上，而不是</a:t>
            </a:r>
            <a:r>
              <a:rPr lang="en-US" altLang="zh-CN" sz="2000" dirty="0"/>
              <a:t>UDP</a:t>
            </a:r>
            <a:r>
              <a:rPr lang="zh-CN" altLang="en-US" sz="2000" dirty="0"/>
              <a:t>协议？</a:t>
            </a:r>
            <a:endParaRPr lang="en-US" altLang="zh-CN" sz="2000" dirty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5178503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zh-CN" altLang="en-US" dirty="0" smtClean="0"/>
              <a:t>什么是</a:t>
            </a:r>
            <a:r>
              <a:rPr lang="en-US" altLang="zh-CN" dirty="0" smtClean="0"/>
              <a:t>SSL/TLS?</a:t>
            </a:r>
            <a:endParaRPr dirty="0"/>
          </a:p>
        </p:txBody>
      </p:sp>
      <p:sp>
        <p:nvSpPr>
          <p:cNvPr id="162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216177"/>
            <a:ext cx="10464800" cy="5781775"/>
          </a:xfrm>
          <a:prstGeom prst="rect">
            <a:avLst/>
          </a:prstGeom>
        </p:spPr>
        <p:txBody>
          <a:bodyPr/>
          <a:lstStyle/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240" dirty="0" smtClean="0">
                <a:sym typeface="微软雅黑"/>
              </a:rPr>
              <a:t>	SSL</a:t>
            </a:r>
            <a:r>
              <a:rPr lang="zh-CN" altLang="en-US" sz="2240" dirty="0">
                <a:sym typeface="微软雅黑"/>
              </a:rPr>
              <a:t>协议位于</a:t>
            </a:r>
            <a:r>
              <a:rPr lang="en-US" altLang="zh-CN" sz="2240" dirty="0">
                <a:sym typeface="微软雅黑"/>
              </a:rPr>
              <a:t>TCP/IP</a:t>
            </a:r>
            <a:r>
              <a:rPr lang="zh-CN" altLang="en-US" sz="2240" dirty="0">
                <a:sym typeface="微软雅黑"/>
              </a:rPr>
              <a:t>协议与各种应用层协议之间，为数据通讯提供安全支持。</a:t>
            </a:r>
            <a:r>
              <a:rPr lang="en-US" altLang="zh-CN" sz="2240" dirty="0">
                <a:sym typeface="微软雅黑"/>
              </a:rPr>
              <a:t>SSL</a:t>
            </a:r>
            <a:r>
              <a:rPr lang="zh-CN" altLang="en-US" sz="2240" dirty="0">
                <a:sym typeface="微软雅黑"/>
              </a:rPr>
              <a:t>协议可分为两层： </a:t>
            </a:r>
            <a:r>
              <a:rPr lang="en-US" altLang="zh-CN" sz="2240" dirty="0">
                <a:sym typeface="微软雅黑"/>
              </a:rPr>
              <a:t>SSL</a:t>
            </a:r>
            <a:r>
              <a:rPr lang="zh-CN" altLang="en-US" sz="2240" dirty="0">
                <a:sym typeface="微软雅黑"/>
              </a:rPr>
              <a:t>记录协议（</a:t>
            </a:r>
            <a:r>
              <a:rPr lang="en-US" altLang="zh-CN" sz="2240" dirty="0">
                <a:sym typeface="微软雅黑"/>
              </a:rPr>
              <a:t>SSL Record Protocol</a:t>
            </a:r>
            <a:r>
              <a:rPr lang="zh-CN" altLang="en-US" sz="2240" dirty="0">
                <a:sym typeface="微软雅黑"/>
              </a:rPr>
              <a:t>）：它建立在可靠的传输协议（如</a:t>
            </a:r>
            <a:r>
              <a:rPr lang="en-US" altLang="zh-CN" sz="2240" dirty="0">
                <a:sym typeface="微软雅黑"/>
              </a:rPr>
              <a:t>TCP</a:t>
            </a:r>
            <a:r>
              <a:rPr lang="zh-CN" altLang="en-US" sz="2240" dirty="0">
                <a:sym typeface="微软雅黑"/>
              </a:rPr>
              <a:t>）之上，为高层协议提供数据封装、压缩、加密等基本功能的支持。 </a:t>
            </a:r>
            <a:r>
              <a:rPr lang="en-US" altLang="zh-CN" sz="2240" dirty="0">
                <a:sym typeface="微软雅黑"/>
              </a:rPr>
              <a:t>SSL</a:t>
            </a:r>
            <a:r>
              <a:rPr lang="zh-CN" altLang="en-US" sz="2240" dirty="0">
                <a:sym typeface="微软雅黑"/>
              </a:rPr>
              <a:t>握手协议（</a:t>
            </a:r>
            <a:r>
              <a:rPr lang="en-US" altLang="zh-CN" sz="2240" dirty="0">
                <a:sym typeface="微软雅黑"/>
              </a:rPr>
              <a:t>SSL Handshake Protocol</a:t>
            </a:r>
            <a:r>
              <a:rPr lang="zh-CN" altLang="en-US" sz="2240" dirty="0">
                <a:sym typeface="微软雅黑"/>
              </a:rPr>
              <a:t>）：它建立在</a:t>
            </a:r>
            <a:r>
              <a:rPr lang="en-US" altLang="zh-CN" sz="2240" dirty="0">
                <a:sym typeface="微软雅黑"/>
              </a:rPr>
              <a:t>SSL</a:t>
            </a:r>
            <a:r>
              <a:rPr lang="zh-CN" altLang="en-US" sz="2240" dirty="0">
                <a:sym typeface="微软雅黑"/>
              </a:rPr>
              <a:t>记录协议之上，用于在实际的数据传输开始前，通讯双方进行身份认证、协商加密算法、交换加密密钥等</a:t>
            </a:r>
            <a:r>
              <a:rPr lang="zh-CN" altLang="en-US" sz="2240" dirty="0" smtClean="0">
                <a:sym typeface="微软雅黑"/>
              </a:rPr>
              <a:t>。</a:t>
            </a:r>
            <a:endParaRPr lang="en-US" altLang="zh-CN" sz="2240" dirty="0" smtClean="0">
              <a:sym typeface="微软雅黑"/>
            </a:endParaRPr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2240" dirty="0">
              <a:sym typeface="微软雅黑"/>
            </a:endParaRPr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2000" dirty="0" smtClean="0">
              <a:sym typeface="微软雅黑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协议提供的服务主要有：</a:t>
            </a: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）认证用户和服务器，确保数据发送到正确的客户机和服务器；</a:t>
            </a: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）加密数据以防止数据中途被窃取；</a:t>
            </a:r>
          </a:p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）维护数据的完整性，确保数据在传输过程中不被改变。</a:t>
            </a:r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968152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SSL</a:t>
            </a:r>
            <a:r>
              <a:rPr lang="zh-CN" altLang="en-US" dirty="0" smtClean="0"/>
              <a:t>工作流程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713232" y="1752868"/>
            <a:ext cx="110215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zh-CN" altLang="en-US" sz="2800" b="1" dirty="0" smtClean="0">
                <a:solidFill>
                  <a:schemeClr val="bg1"/>
                </a:solidFill>
              </a:rPr>
              <a:t>客户端</a:t>
            </a:r>
            <a:r>
              <a:rPr lang="zh-CN" altLang="en-US" sz="2800" b="1" dirty="0">
                <a:solidFill>
                  <a:schemeClr val="bg1"/>
                </a:solidFill>
              </a:rPr>
              <a:t>发出请求（</a:t>
            </a:r>
            <a:r>
              <a:rPr lang="en-US" altLang="zh-CN" sz="2800" b="1" dirty="0" err="1">
                <a:solidFill>
                  <a:schemeClr val="bg1"/>
                </a:solidFill>
              </a:rPr>
              <a:t>ClientHello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）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arenR"/>
            </a:pP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2)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服务器回应（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SeverHello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）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3)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客户端回应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4)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服务器</a:t>
            </a:r>
            <a:r>
              <a:rPr lang="zh-CN" altLang="en-US" sz="2800" b="1" dirty="0">
                <a:solidFill>
                  <a:schemeClr val="bg1"/>
                </a:solidFill>
              </a:rPr>
              <a:t>的最后回应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410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SSL</a:t>
            </a:r>
            <a:r>
              <a:rPr lang="zh-CN" altLang="en-US" dirty="0" smtClean="0"/>
              <a:t>工作流程</a:t>
            </a:r>
            <a:endParaRPr dirty="0"/>
          </a:p>
        </p:txBody>
      </p:sp>
      <p:pic>
        <p:nvPicPr>
          <p:cNvPr id="2050" name="Picture 2" descr="http://image.beekka.com/blog/201402/bg2014020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11" y="1806979"/>
            <a:ext cx="8340218" cy="76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9308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SSL</a:t>
            </a:r>
            <a:r>
              <a:rPr lang="zh-CN" altLang="en-US" dirty="0" smtClean="0"/>
              <a:t>工作流程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713232" y="1752868"/>
            <a:ext cx="110215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客户端</a:t>
            </a:r>
            <a:r>
              <a:rPr lang="zh-CN" altLang="en-US" sz="2800" b="1" dirty="0">
                <a:solidFill>
                  <a:schemeClr val="bg1"/>
                </a:solidFill>
              </a:rPr>
              <a:t>发出请求（</a:t>
            </a:r>
            <a:r>
              <a:rPr lang="en-US" altLang="zh-CN" sz="2800" b="1" dirty="0" err="1">
                <a:solidFill>
                  <a:schemeClr val="bg1"/>
                </a:solidFill>
              </a:rPr>
              <a:t>ClientHello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）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arenR"/>
            </a:pP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首先</a:t>
            </a:r>
            <a:r>
              <a:rPr lang="zh-CN" altLang="en-US" sz="2800" dirty="0">
                <a:solidFill>
                  <a:schemeClr val="bg1"/>
                </a:solidFill>
              </a:rPr>
              <a:t>，客户端（通常是浏览器）先向服务器发出加密通信的请求，这被叫做</a:t>
            </a:r>
            <a:r>
              <a:rPr lang="en-US" altLang="zh-CN" sz="2800" dirty="0" err="1">
                <a:solidFill>
                  <a:schemeClr val="bg1"/>
                </a:solidFill>
              </a:rPr>
              <a:t>ClientHello</a:t>
            </a:r>
            <a:r>
              <a:rPr lang="zh-CN" altLang="en-US" sz="2800" dirty="0">
                <a:solidFill>
                  <a:schemeClr val="bg1"/>
                </a:solidFill>
              </a:rPr>
              <a:t>请求。</a:t>
            </a:r>
          </a:p>
          <a:p>
            <a:pPr algn="l"/>
            <a:endParaRPr lang="en-US" altLang="zh-CN" sz="2800" dirty="0">
              <a:solidFill>
                <a:schemeClr val="bg1"/>
              </a:solidFill>
            </a:endParaRPr>
          </a:p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在</a:t>
            </a:r>
            <a:r>
              <a:rPr lang="zh-CN" altLang="en-US" sz="2800" dirty="0">
                <a:solidFill>
                  <a:schemeClr val="bg1"/>
                </a:solidFill>
              </a:rPr>
              <a:t>这一步，客户端主要向服务器提供以下</a:t>
            </a:r>
            <a:r>
              <a:rPr lang="zh-CN" altLang="en-US" sz="2800" dirty="0" smtClean="0">
                <a:solidFill>
                  <a:schemeClr val="bg1"/>
                </a:solidFill>
              </a:rPr>
              <a:t>信息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zh-CN" altLang="en-US" sz="2800" dirty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） 支持的协议版本，比如</a:t>
            </a:r>
            <a:r>
              <a:rPr lang="en-US" altLang="zh-CN" sz="2800" dirty="0">
                <a:solidFill>
                  <a:schemeClr val="bg1"/>
                </a:solidFill>
              </a:rPr>
              <a:t>TLS </a:t>
            </a:r>
            <a:r>
              <a:rPr lang="en-US" altLang="zh-CN" sz="2800" dirty="0" smtClean="0">
                <a:solidFill>
                  <a:schemeClr val="bg1"/>
                </a:solidFill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</a:rPr>
              <a:t>版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） 一个客户端生成的随机数，稍后用于生成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对话密钥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） 支持的加密方法，比如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公钥加密。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） 支持的压缩方法。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210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SSL</a:t>
            </a:r>
            <a:r>
              <a:rPr lang="zh-CN" altLang="en-US" dirty="0" smtClean="0"/>
              <a:t>工作流程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713232" y="1752868"/>
            <a:ext cx="110215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服务器</a:t>
            </a:r>
            <a:r>
              <a:rPr lang="zh-CN" altLang="en-US" sz="2800" b="1" dirty="0">
                <a:solidFill>
                  <a:schemeClr val="bg1"/>
                </a:solidFill>
              </a:rPr>
              <a:t>回应（</a:t>
            </a:r>
            <a:r>
              <a:rPr lang="en-US" altLang="zh-CN" sz="2800" b="1" dirty="0" err="1">
                <a:solidFill>
                  <a:schemeClr val="bg1"/>
                </a:solidFill>
              </a:rPr>
              <a:t>SeverHello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arenR"/>
            </a:pP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服务器</a:t>
            </a:r>
            <a:r>
              <a:rPr lang="zh-CN" altLang="en-US" sz="2800" dirty="0">
                <a:solidFill>
                  <a:schemeClr val="bg1"/>
                </a:solidFill>
              </a:rPr>
              <a:t>收到客户端请求后，向客户端发出回应，这叫做</a:t>
            </a:r>
            <a:r>
              <a:rPr lang="en-US" altLang="zh-CN" sz="2800" dirty="0" err="1">
                <a:solidFill>
                  <a:schemeClr val="bg1"/>
                </a:solidFill>
              </a:rPr>
              <a:t>SeverHello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服务器</a:t>
            </a:r>
            <a:r>
              <a:rPr lang="zh-CN" altLang="en-US" sz="2800" dirty="0">
                <a:solidFill>
                  <a:schemeClr val="bg1"/>
                </a:solidFill>
              </a:rPr>
              <a:t>的回应包含以下</a:t>
            </a:r>
            <a:r>
              <a:rPr lang="zh-CN" altLang="en-US" sz="2800" dirty="0" smtClean="0">
                <a:solidFill>
                  <a:schemeClr val="bg1"/>
                </a:solidFill>
              </a:rPr>
              <a:t>内容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） 确认使用的加密通信协议版本，比如</a:t>
            </a:r>
            <a:r>
              <a:rPr lang="en-US" altLang="zh-CN" sz="2800" dirty="0">
                <a:solidFill>
                  <a:schemeClr val="bg1"/>
                </a:solidFill>
              </a:rPr>
              <a:t>TLS 1.0</a:t>
            </a:r>
            <a:r>
              <a:rPr lang="zh-CN" altLang="en-US" sz="2800" dirty="0">
                <a:solidFill>
                  <a:schemeClr val="bg1"/>
                </a:solidFill>
              </a:rPr>
              <a:t>版本。如果浏览器与服务器支持的版本不一致，服务器关闭加密通信。</a:t>
            </a:r>
          </a:p>
          <a:p>
            <a:pPr lvl="1"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） 一个服务器生成的随机数，稍后用于生成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对话密钥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  <a:p>
            <a:pPr lvl="1"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） 确认使用的加密方法，比如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公钥加密。</a:t>
            </a:r>
          </a:p>
          <a:p>
            <a:pPr lvl="1"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） 服务器证书。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241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SSL</a:t>
            </a:r>
            <a:r>
              <a:rPr lang="zh-CN" altLang="en-US" dirty="0" smtClean="0"/>
              <a:t>工作流程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713232" y="1752868"/>
            <a:ext cx="110215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</a:rPr>
              <a:t>客户端回应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arenR"/>
            </a:pP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客户端收到服务器回应以后，首先验证服务器证书。如果证书不是可信机构颁布、或者证书中的域名与实际域名不一致、或者证书已经过期，就会向访问者显示一个警告，由其选择是否还要继续通信。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如果证书没有问题，客户端就会从证书中取出服务器的公钥。然后，向服务器发送下面三项</a:t>
            </a:r>
            <a:r>
              <a:rPr lang="zh-CN" altLang="en-US" sz="2800" dirty="0" smtClean="0">
                <a:solidFill>
                  <a:schemeClr val="bg1"/>
                </a:solidFill>
              </a:rPr>
              <a:t>信息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zh-CN" altLang="en-US" sz="2800" dirty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） 一个随机数。该随机数用服务器公钥加密，防止被窃听。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） 编码改变通知，表示随后的信息都将用双方商定的加密方法和密钥发送。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） 客户端握手结束通知，表示客户端的握手阶段已经结束。这一项同时也是前面发送的所有内容的</a:t>
            </a:r>
            <a:r>
              <a:rPr lang="en-US" altLang="zh-CN" sz="2800" dirty="0">
                <a:solidFill>
                  <a:schemeClr val="bg1"/>
                </a:solidFill>
              </a:rPr>
              <a:t>hash</a:t>
            </a:r>
            <a:r>
              <a:rPr lang="zh-CN" altLang="en-US" sz="2800" dirty="0">
                <a:solidFill>
                  <a:schemeClr val="bg1"/>
                </a:solidFill>
              </a:rPr>
              <a:t>值，用来供服务器校验。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620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294749B8-5739-4AA8-84C0-2B944B0DF849.png" descr="294749B8-5739-4AA8-84C0-2B944B0DF8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123" y="3011654"/>
            <a:ext cx="8266554" cy="525659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当看到下图的页面时，你会怎么做？关闭or继续浏览？"/>
          <p:cNvSpPr txBox="1">
            <a:spLocks noGrp="1"/>
          </p:cNvSpPr>
          <p:nvPr>
            <p:ph type="body" sz="quarter" idx="4294967295"/>
          </p:nvPr>
        </p:nvSpPr>
        <p:spPr>
          <a:xfrm>
            <a:off x="1270000" y="1538733"/>
            <a:ext cx="10464800" cy="733675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当看到下图的页面时，你会怎么做？关闭or继续浏览？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SSL</a:t>
            </a:r>
            <a:r>
              <a:rPr lang="zh-CN" altLang="en-US" dirty="0" smtClean="0"/>
              <a:t>工作流程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713232" y="1752868"/>
            <a:ext cx="110215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bg1"/>
                </a:solidFill>
              </a:rPr>
              <a:t>4.</a:t>
            </a:r>
            <a:r>
              <a:rPr lang="zh-CN" altLang="en-US" sz="2800" b="1" dirty="0">
                <a:solidFill>
                  <a:schemeClr val="bg1"/>
                </a:solidFill>
              </a:rPr>
              <a:t>服务器的最后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回应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服务器收到客户端的第三个随机数</a:t>
            </a:r>
            <a:r>
              <a:rPr lang="en-US" altLang="zh-CN" sz="2800" dirty="0">
                <a:solidFill>
                  <a:schemeClr val="bg1"/>
                </a:solidFill>
              </a:rPr>
              <a:t>pre-master key</a:t>
            </a:r>
            <a:r>
              <a:rPr lang="zh-CN" altLang="en-US" sz="2800" dirty="0">
                <a:solidFill>
                  <a:schemeClr val="bg1"/>
                </a:solidFill>
              </a:rPr>
              <a:t>之后，计算生成本次会话所用的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会话密钥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。然后，向客户端最后发送下面</a:t>
            </a:r>
            <a:r>
              <a:rPr lang="zh-CN" altLang="en-US" sz="2800" dirty="0" smtClean="0">
                <a:solidFill>
                  <a:schemeClr val="bg1"/>
                </a:solidFill>
              </a:rPr>
              <a:t>信息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zh-CN" altLang="en-US" sz="2800" dirty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）编码改变通知，表示随后的信息都将用双方商定的加密方法和密钥发送。</a:t>
            </a: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）服务器握手结束通知，表示服务器的握手阶段已经结束。这一项同时也是前面发送的所有内容的</a:t>
            </a:r>
            <a:r>
              <a:rPr lang="en-US" altLang="zh-CN" sz="2800" dirty="0">
                <a:solidFill>
                  <a:schemeClr val="bg1"/>
                </a:solidFill>
              </a:rPr>
              <a:t>hash</a:t>
            </a:r>
            <a:r>
              <a:rPr lang="zh-CN" altLang="en-US" sz="2800" dirty="0">
                <a:solidFill>
                  <a:schemeClr val="bg1"/>
                </a:solidFill>
              </a:rPr>
              <a:t>值，用来供客户端校验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endParaRPr lang="en-US" altLang="zh-CN" sz="2800" dirty="0">
              <a:solidFill>
                <a:schemeClr val="bg1"/>
              </a:solidFill>
            </a:endParaRPr>
          </a:p>
          <a:p>
            <a:pPr algn="l"/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至此</a:t>
            </a:r>
            <a:r>
              <a:rPr lang="zh-CN" altLang="en-US" sz="2800" dirty="0">
                <a:solidFill>
                  <a:schemeClr val="bg1"/>
                </a:solidFill>
              </a:rPr>
              <a:t>，整个握手阶段全部结束。接下来，客户端与服务器进入加密通信，就完全是使用普通的</a:t>
            </a:r>
            <a:r>
              <a:rPr lang="en-US" altLang="zh-CN" sz="2800" dirty="0">
                <a:solidFill>
                  <a:schemeClr val="bg1"/>
                </a:solidFill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</a:rPr>
              <a:t>协议，只不过用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会话密钥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加密内容。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75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单向SSL"/>
          <p:cNvSpPr txBox="1">
            <a:spLocks noGrp="1"/>
          </p:cNvSpPr>
          <p:nvPr>
            <p:ph type="ctrTitle"/>
          </p:nvPr>
        </p:nvSpPr>
        <p:spPr>
          <a:xfrm>
            <a:off x="368300" y="5461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r>
              <a:t>单向SSL</a:t>
            </a:r>
          </a:p>
        </p:txBody>
      </p:sp>
      <p:pic>
        <p:nvPicPr>
          <p:cNvPr id="171" name="单向ssl.jpg" descr="单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632" y="2082976"/>
            <a:ext cx="7208135" cy="7035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双向SSL"/>
          <p:cNvSpPr txBox="1">
            <a:spLocks noGrp="1"/>
          </p:cNvSpPr>
          <p:nvPr>
            <p:ph type="ctrTitle"/>
          </p:nvPr>
        </p:nvSpPr>
        <p:spPr>
          <a:xfrm>
            <a:off x="457200" y="9398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r>
              <a:t>双向SSL</a:t>
            </a:r>
          </a:p>
        </p:txBody>
      </p:sp>
      <p:pic>
        <p:nvPicPr>
          <p:cNvPr id="177" name="双向ssl.jpg" descr="双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575" y="2232025"/>
            <a:ext cx="7008650" cy="7140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rPr lang="en-US" altLang="zh-CN" dirty="0" smtClean="0"/>
              <a:t>HTTPS</a:t>
            </a:r>
            <a:r>
              <a:rPr lang="zh-CN" altLang="en-US" dirty="0"/>
              <a:t>实战</a:t>
            </a:r>
            <a:endParaRPr dirty="0"/>
          </a:p>
        </p:txBody>
      </p:sp>
      <p:sp>
        <p:nvSpPr>
          <p:cNvPr id="162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216177"/>
            <a:ext cx="10464800" cy="5781775"/>
          </a:xfrm>
          <a:prstGeom prst="rect">
            <a:avLst/>
          </a:prstGeom>
        </p:spPr>
        <p:txBody>
          <a:bodyPr/>
          <a:lstStyle/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keytool</a:t>
            </a:r>
            <a:r>
              <a:rPr lang="zh-CN" altLang="en-US" sz="2800" dirty="0" smtClean="0"/>
              <a:t>生成数字证书，并完成</a:t>
            </a:r>
            <a:r>
              <a:rPr lang="en-US" altLang="zh-CN" sz="2800" dirty="0" smtClean="0"/>
              <a:t>SSL</a:t>
            </a:r>
            <a:r>
              <a:rPr lang="zh-CN" altLang="en-US" sz="2800" dirty="0" smtClean="0"/>
              <a:t>双向通讯</a:t>
            </a:r>
            <a:endParaRPr lang="en-US" altLang="zh-CN" sz="2800" dirty="0" smtClean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sz="2800" dirty="0" smtClean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800" dirty="0" smtClean="0"/>
              <a:t>2</a:t>
            </a:r>
            <a:r>
              <a:rPr lang="zh-CN" altLang="en-US" sz="2800" dirty="0" smtClean="0"/>
              <a:t>、在</a:t>
            </a:r>
            <a:r>
              <a:rPr lang="en-US" altLang="zh-CN" sz="2800" dirty="0" err="1" smtClean="0"/>
              <a:t>SpringBoot</a:t>
            </a:r>
            <a:r>
              <a:rPr lang="zh-CN" altLang="en-US" sz="2800" dirty="0" smtClean="0"/>
              <a:t>中使用</a:t>
            </a:r>
            <a:r>
              <a:rPr lang="en-US" altLang="zh-CN" sz="2800" dirty="0" smtClean="0"/>
              <a:t>HTTPS</a:t>
            </a:r>
            <a:endParaRPr lang="en-US" sz="2800" dirty="0"/>
          </a:p>
          <a:p>
            <a:pPr algn="l" defTabSz="731520">
              <a:spcBef>
                <a:spcPts val="500"/>
              </a:spcBef>
              <a:buSzPct val="100000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297285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谢谢！"/>
          <p:cNvSpPr txBox="1"/>
          <p:nvPr/>
        </p:nvSpPr>
        <p:spPr>
          <a:xfrm>
            <a:off x="4368799" y="4787898"/>
            <a:ext cx="2552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r>
              <a:t>谢谢！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目录"/>
          <p:cNvSpPr txBox="1">
            <a:spLocks noGrp="1"/>
          </p:cNvSpPr>
          <p:nvPr>
            <p:ph type="ctrTitle"/>
          </p:nvPr>
        </p:nvSpPr>
        <p:spPr>
          <a:xfrm>
            <a:off x="1270000" y="4191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6" name="通信安全…"/>
          <p:cNvSpPr txBox="1">
            <a:spLocks noGrp="1"/>
          </p:cNvSpPr>
          <p:nvPr>
            <p:ph type="subTitle" sz="quarter" idx="1"/>
          </p:nvPr>
        </p:nvSpPr>
        <p:spPr>
          <a:xfrm>
            <a:off x="4248844" y="4432300"/>
            <a:ext cx="4507112" cy="3653334"/>
          </a:xfrm>
          <a:prstGeom prst="rect">
            <a:avLst/>
          </a:prstGeom>
        </p:spPr>
        <p:txBody>
          <a:bodyPr/>
          <a:lstStyle/>
          <a:p>
            <a:pPr marL="320842" indent="-320842" algn="l">
              <a:buSzPct val="100000"/>
              <a:buChar char="•"/>
            </a:pPr>
            <a:r>
              <a:rPr dirty="0" err="1"/>
              <a:t>通信安全</a:t>
            </a:r>
            <a:endParaRPr dirty="0"/>
          </a:p>
          <a:p>
            <a:pPr marL="320842" indent="-320842" algn="l">
              <a:buSzPct val="100000"/>
              <a:buChar char="•"/>
            </a:pPr>
            <a:r>
              <a:rPr dirty="0" err="1"/>
              <a:t>密码学</a:t>
            </a:r>
            <a:endParaRPr dirty="0"/>
          </a:p>
          <a:p>
            <a:pPr marL="320842" indent="-320842" algn="l">
              <a:buSzPct val="100000"/>
              <a:buChar char="•"/>
            </a:pPr>
            <a:r>
              <a:rPr dirty="0" err="1"/>
              <a:t>HTTPS原理</a:t>
            </a:r>
            <a:endParaRPr dirty="0"/>
          </a:p>
          <a:p>
            <a:pPr marL="320842" indent="-320842" algn="l">
              <a:buSzPct val="100000"/>
              <a:buChar char="•"/>
            </a:pPr>
            <a:r>
              <a:rPr dirty="0" err="1"/>
              <a:t>HTTPS实战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常见的通信安全攻击</a:t>
            </a:r>
          </a:p>
        </p:txBody>
      </p:sp>
      <p:sp>
        <p:nvSpPr>
          <p:cNvPr id="129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189013"/>
            <a:ext cx="10464800" cy="537557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窃取信息</a:t>
            </a:r>
            <a:endParaRPr dirty="0"/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</a:t>
            </a:r>
            <a:r>
              <a:rPr sz="2000" dirty="0"/>
              <a:t>春晖给蒙工打电话，我的银行卡密码是45678，然后罗少在旁边偷听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篡改信息</a:t>
            </a:r>
            <a:endParaRPr dirty="0"/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</a:t>
            </a:r>
            <a:r>
              <a:rPr sz="2000" dirty="0"/>
              <a:t>春晖发qq消息给蒙工，转100块钱到我的卡上，卡号是abc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	</a:t>
            </a:r>
            <a:r>
              <a:rPr dirty="0" err="1"/>
              <a:t>然后罗少拦截了消息，把卡号改成自己的</a:t>
            </a:r>
            <a:endParaRPr dirty="0"/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	</a:t>
            </a:r>
            <a:r>
              <a:rPr dirty="0" err="1"/>
              <a:t>结果蒙工傻傻的给罗少转账了一百块钱</a:t>
            </a:r>
            <a:endParaRPr dirty="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冒名顶替</a:t>
            </a:r>
            <a:endParaRPr dirty="0"/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	春晖打电话给蒙工，我的银行卡密码是45678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	</a:t>
            </a:r>
            <a:r>
              <a:rPr dirty="0" err="1"/>
              <a:t>其实，对方收听电话的是罗少</a:t>
            </a:r>
            <a:endParaRPr dirty="0"/>
          </a:p>
        </p:txBody>
      </p:sp>
      <p:sp>
        <p:nvSpPr>
          <p:cNvPr id="130" name="-保密性"/>
          <p:cNvSpPr txBox="1"/>
          <p:nvPr/>
        </p:nvSpPr>
        <p:spPr>
          <a:xfrm>
            <a:off x="4673500" y="2044699"/>
            <a:ext cx="236810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-保密性</a:t>
            </a:r>
          </a:p>
        </p:txBody>
      </p:sp>
      <p:sp>
        <p:nvSpPr>
          <p:cNvPr id="131" name="-完整性"/>
          <p:cNvSpPr txBox="1"/>
          <p:nvPr/>
        </p:nvSpPr>
        <p:spPr>
          <a:xfrm>
            <a:off x="4673500" y="3352799"/>
            <a:ext cx="236810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-完整性</a:t>
            </a:r>
          </a:p>
        </p:txBody>
      </p:sp>
      <p:sp>
        <p:nvSpPr>
          <p:cNvPr id="132" name="-端认证"/>
          <p:cNvSpPr txBox="1"/>
          <p:nvPr/>
        </p:nvSpPr>
        <p:spPr>
          <a:xfrm>
            <a:off x="4858296" y="5071342"/>
            <a:ext cx="218330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-</a:t>
            </a:r>
            <a:r>
              <a:rPr dirty="0" err="1"/>
              <a:t>端认证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通信安全三要素</a:t>
            </a:r>
          </a:p>
        </p:txBody>
      </p:sp>
      <p:sp>
        <p:nvSpPr>
          <p:cNvPr id="135" name="Base64是8Bit字节代码的编码方式之一，严格意义上并不算是一种加密算法。"/>
          <p:cNvSpPr txBox="1">
            <a:spLocks noGrp="1"/>
          </p:cNvSpPr>
          <p:nvPr>
            <p:ph type="subTitle" sz="half" idx="1"/>
          </p:nvPr>
        </p:nvSpPr>
        <p:spPr>
          <a:xfrm>
            <a:off x="1270000" y="2189013"/>
            <a:ext cx="10464800" cy="409793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保密性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2000"/>
              <a:t>春晖给蒙工打电话，用英语（罗少听不懂）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完整性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2000"/>
              <a:t>春晖把转账内容用信封装起来，然后加上印戳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可用性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春晖先问个只有他和蒙工才知道答案的问题确认蒙工身份，比如，昨天晚上我们一起干了啥？</a:t>
            </a:r>
          </a:p>
        </p:txBody>
      </p:sp>
      <p:sp>
        <p:nvSpPr>
          <p:cNvPr id="136" name="-加密算法"/>
          <p:cNvSpPr txBox="1"/>
          <p:nvPr/>
        </p:nvSpPr>
        <p:spPr>
          <a:xfrm>
            <a:off x="4383697" y="2031999"/>
            <a:ext cx="22054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-加密算法</a:t>
            </a:r>
          </a:p>
        </p:txBody>
      </p:sp>
      <p:sp>
        <p:nvSpPr>
          <p:cNvPr id="137" name="-信息校验码"/>
          <p:cNvSpPr txBox="1"/>
          <p:nvPr/>
        </p:nvSpPr>
        <p:spPr>
          <a:xfrm>
            <a:off x="4231297" y="3260724"/>
            <a:ext cx="300228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-信息校验码</a:t>
            </a:r>
          </a:p>
        </p:txBody>
      </p:sp>
      <p:sp>
        <p:nvSpPr>
          <p:cNvPr id="138" name="-SSL证书"/>
          <p:cNvSpPr txBox="1"/>
          <p:nvPr/>
        </p:nvSpPr>
        <p:spPr>
          <a:xfrm>
            <a:off x="4490833" y="4332435"/>
            <a:ext cx="20982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-</a:t>
            </a:r>
            <a:r>
              <a:rPr dirty="0" err="1"/>
              <a:t>SSL证书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密码学</a:t>
            </a:r>
          </a:p>
        </p:txBody>
      </p:sp>
      <p:sp>
        <p:nvSpPr>
          <p:cNvPr id="141" name="Base64是8Bit字节代码的编码方式之一，严格意义上并不算是一种加密算法。"/>
          <p:cNvSpPr txBox="1">
            <a:spLocks noGrp="1"/>
          </p:cNvSpPr>
          <p:nvPr>
            <p:ph type="subTitle" sz="half" idx="1"/>
          </p:nvPr>
        </p:nvSpPr>
        <p:spPr>
          <a:xfrm>
            <a:off x="1270000" y="2189013"/>
            <a:ext cx="10464800" cy="409793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加密算法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endParaRPr sz="200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信息校验码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SSL数字证书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加密算法的分类</a:t>
            </a:r>
          </a:p>
        </p:txBody>
      </p:sp>
      <p:sp>
        <p:nvSpPr>
          <p:cNvPr id="144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189013"/>
            <a:ext cx="10464800" cy="4995616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单向散列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800"/>
              <a:t>单向加密又称为不可逆加密算法,明文由系统加密处理成密文，密文无法解密。</a:t>
            </a:r>
            <a:r>
              <a:rPr sz="2000"/>
              <a:t>如：MD5、SHA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对称加密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800"/>
              <a:t>采用单钥密码系统的加密方法，同一个密钥可以同时用作信息的加密和解密。如：DES、AES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非对称加密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800"/>
              <a:t>与对称加密不同，非对称加密需要两个密钥（公钥/私钥），公钥加密，私钥解密。如：RSA、SM2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优缺点</a:t>
            </a:r>
          </a:p>
        </p:txBody>
      </p:sp>
      <p:sp>
        <p:nvSpPr>
          <p:cNvPr id="147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189013"/>
            <a:ext cx="10464800" cy="5869931"/>
          </a:xfrm>
          <a:prstGeom prst="rect">
            <a:avLst/>
          </a:prstGeom>
        </p:spPr>
        <p:txBody>
          <a:bodyPr/>
          <a:lstStyle/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单向散列</a:t>
            </a: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 sz="1420"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对称加密</a:t>
            </a: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</a:t>
            </a: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非对称加密</a:t>
            </a: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</a:t>
            </a:r>
          </a:p>
        </p:txBody>
      </p:sp>
      <p:sp>
        <p:nvSpPr>
          <p:cNvPr id="148" name="对同一消息反复执行加密得到相同的密文。…"/>
          <p:cNvSpPr txBox="1"/>
          <p:nvPr/>
        </p:nvSpPr>
        <p:spPr>
          <a:xfrm>
            <a:off x="1695758" y="2635249"/>
            <a:ext cx="567628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914400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对同一消息反复执行加密得到相同的密文。</a:t>
            </a:r>
          </a:p>
          <a:p>
            <a:pPr marL="240631" indent="-240631" algn="l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加密算法生成的密文不可预见，根明文没任何关系。</a:t>
            </a:r>
          </a:p>
          <a:p>
            <a:pPr marL="240631" indent="-240631" algn="l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明文的任何微小的变化都会对密文产生很大影响。</a:t>
            </a:r>
          </a:p>
          <a:p>
            <a:pPr marL="240631" indent="-240631" algn="l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不可逆，即不能通过密文获取明文。</a:t>
            </a:r>
          </a:p>
          <a:p>
            <a:pPr algn="l">
              <a:defRPr sz="1800">
                <a:solidFill>
                  <a:srgbClr val="FFFFFF"/>
                </a:solidFill>
              </a:defRPr>
            </a:pPr>
            <a:r>
              <a:t>缺点：</a:t>
            </a:r>
          </a:p>
          <a:p>
            <a:pPr algn="l">
              <a:defRPr sz="1800">
                <a:solidFill>
                  <a:srgbClr val="FFFFFF"/>
                </a:solidFill>
              </a:defRPr>
            </a:pPr>
            <a:r>
              <a:t>容易被彩虹表破解</a:t>
            </a:r>
          </a:p>
        </p:txBody>
      </p:sp>
      <p:sp>
        <p:nvSpPr>
          <p:cNvPr id="149" name="算法公开…"/>
          <p:cNvSpPr txBox="1"/>
          <p:nvPr/>
        </p:nvSpPr>
        <p:spPr>
          <a:xfrm>
            <a:off x="1727200" y="5130799"/>
            <a:ext cx="476188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461518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算法公开</a:t>
            </a:r>
          </a:p>
          <a:p>
            <a:pPr marL="240631" indent="-240631" algn="l" defTabSz="461518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计算量小</a:t>
            </a:r>
          </a:p>
          <a:p>
            <a:pPr marL="240631" indent="-240631" algn="l" defTabSz="461518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加密速度快</a:t>
            </a:r>
          </a:p>
          <a:p>
            <a:pPr algn="l" defTabSz="461518">
              <a:defRPr sz="1800">
                <a:solidFill>
                  <a:srgbClr val="FFFFFF"/>
                </a:solidFill>
              </a:defRPr>
            </a:pPr>
            <a:r>
              <a:t>缺点：</a:t>
            </a:r>
          </a:p>
          <a:p>
            <a:pPr marL="240631" indent="-240631" algn="l" defTabSz="461518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一方的秘钥遭泄露，整个通信都会遭到破解</a:t>
            </a:r>
          </a:p>
          <a:p>
            <a:pPr marL="240631" indent="-240631" algn="l" defTabSz="461518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无法广泛部署</a:t>
            </a:r>
          </a:p>
        </p:txBody>
      </p:sp>
      <p:sp>
        <p:nvSpPr>
          <p:cNvPr id="150" name="相比对称加密，安全性更高…"/>
          <p:cNvSpPr txBox="1"/>
          <p:nvPr/>
        </p:nvSpPr>
        <p:spPr>
          <a:xfrm>
            <a:off x="1651802" y="7626349"/>
            <a:ext cx="652713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408940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相比对称加密，安全性更高</a:t>
            </a:r>
          </a:p>
          <a:p>
            <a:pPr marL="240631" indent="-240631" algn="l" defTabSz="408940">
              <a:buSzPct val="100000"/>
              <a:buAutoNum type="arabicPeriod"/>
              <a:defRPr sz="1800">
                <a:solidFill>
                  <a:srgbClr val="FFFFFF"/>
                </a:solidFill>
              </a:defRPr>
            </a:pPr>
            <a:r>
              <a:t>通信过程不需要同步密钥</a:t>
            </a:r>
          </a:p>
          <a:p>
            <a:pPr algn="l" defTabSz="408940">
              <a:defRPr sz="1800">
                <a:solidFill>
                  <a:srgbClr val="FFFFFF"/>
                </a:solidFill>
              </a:defRPr>
            </a:pPr>
            <a:r>
              <a:t>缺点：</a:t>
            </a:r>
          </a:p>
          <a:p>
            <a:pPr marL="240631" indent="-240631" algn="l" defTabSz="408940">
              <a:buSzPct val="100000"/>
              <a:buAutoNum type="arabicPeriod" startAt="3"/>
              <a:defRPr sz="1800">
                <a:solidFill>
                  <a:srgbClr val="FFFFFF"/>
                </a:solidFill>
              </a:defRPr>
            </a:pPr>
            <a:r>
              <a:t>加解密过程花费时间长，速度慢，不适用于大量数据的加解密</a:t>
            </a:r>
          </a:p>
        </p:txBody>
      </p:sp>
      <p:sp>
        <p:nvSpPr>
          <p:cNvPr id="151" name="-多用于产生消息摘要"/>
          <p:cNvSpPr txBox="1"/>
          <p:nvPr/>
        </p:nvSpPr>
        <p:spPr>
          <a:xfrm>
            <a:off x="3532797" y="1854199"/>
            <a:ext cx="46184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-多用于产生消息摘要</a:t>
            </a:r>
          </a:p>
        </p:txBody>
      </p:sp>
      <p:sp>
        <p:nvSpPr>
          <p:cNvPr id="152" name="-多用于对通讯内容加密"/>
          <p:cNvSpPr txBox="1"/>
          <p:nvPr/>
        </p:nvSpPr>
        <p:spPr>
          <a:xfrm>
            <a:off x="3418497" y="4622799"/>
            <a:ext cx="51010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-多用于对通讯内容加密</a:t>
            </a:r>
          </a:p>
        </p:txBody>
      </p:sp>
      <p:sp>
        <p:nvSpPr>
          <p:cNvPr id="153" name="-多用于建立SSL信道"/>
          <p:cNvSpPr txBox="1"/>
          <p:nvPr/>
        </p:nvSpPr>
        <p:spPr>
          <a:xfrm>
            <a:off x="3586365" y="6997699"/>
            <a:ext cx="45112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-多用于建立SSL信道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ase64"/>
          <p:cNvSpPr txBox="1">
            <a:spLocks noGrp="1"/>
          </p:cNvSpPr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r>
              <a:t>信息校验码</a:t>
            </a:r>
          </a:p>
        </p:txBody>
      </p:sp>
      <p:sp>
        <p:nvSpPr>
          <p:cNvPr id="156" name="Base64是8Bit字节代码的编码方式之一，严格意义上并不算是一种加密算法。"/>
          <p:cNvSpPr txBox="1">
            <a:spLocks noGrp="1"/>
          </p:cNvSpPr>
          <p:nvPr>
            <p:ph type="subTitle" idx="1"/>
          </p:nvPr>
        </p:nvSpPr>
        <p:spPr>
          <a:xfrm>
            <a:off x="1270000" y="2189013"/>
            <a:ext cx="10464800" cy="4995616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明文+私钥生成消息摘要，得到信息校验码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验证消息的完整性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常见的算法：MAC、HMAC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370</Words>
  <Application>Microsoft Office PowerPoint</Application>
  <PresentationFormat>自定义</PresentationFormat>
  <Paragraphs>173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Helvetica Light</vt:lpstr>
      <vt:lpstr>Helvetica Neue</vt:lpstr>
      <vt:lpstr>微软雅黑</vt:lpstr>
      <vt:lpstr>Arial</vt:lpstr>
      <vt:lpstr>Helvetica</vt:lpstr>
      <vt:lpstr>Gradient</vt:lpstr>
      <vt:lpstr>认识HTTPS</vt:lpstr>
      <vt:lpstr>PowerPoint 演示文稿</vt:lpstr>
      <vt:lpstr>目录</vt:lpstr>
      <vt:lpstr>常见的通信安全攻击</vt:lpstr>
      <vt:lpstr>通信安全三要素</vt:lpstr>
      <vt:lpstr>密码学</vt:lpstr>
      <vt:lpstr>加密算法的分类</vt:lpstr>
      <vt:lpstr>优缺点</vt:lpstr>
      <vt:lpstr>信息校验码</vt:lpstr>
      <vt:lpstr>数字证书</vt:lpstr>
      <vt:lpstr>常见的数字证书</vt:lpstr>
      <vt:lpstr>HTTPS原理</vt:lpstr>
      <vt:lpstr>HTTPS原理</vt:lpstr>
      <vt:lpstr>什么是SSL/TLS?</vt:lpstr>
      <vt:lpstr>SSL工作流程</vt:lpstr>
      <vt:lpstr>SSL工作流程</vt:lpstr>
      <vt:lpstr>SSL工作流程</vt:lpstr>
      <vt:lpstr>SSL工作流程</vt:lpstr>
      <vt:lpstr>SSL工作流程</vt:lpstr>
      <vt:lpstr>SSL工作流程</vt:lpstr>
      <vt:lpstr>单向SSL</vt:lpstr>
      <vt:lpstr>双向SSL</vt:lpstr>
      <vt:lpstr>HTTPS实战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认识HTTPS</dc:title>
  <cp:lastModifiedBy>傅永德</cp:lastModifiedBy>
  <cp:revision>14</cp:revision>
  <dcterms:modified xsi:type="dcterms:W3CDTF">2017-07-11T05:27:13Z</dcterms:modified>
</cp:coreProperties>
</file>