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9" r:id="rId4"/>
    <p:sldId id="281" r:id="rId5"/>
    <p:sldId id="282" r:id="rId6"/>
    <p:sldId id="261" r:id="rId7"/>
    <p:sldId id="262" r:id="rId8"/>
    <p:sldId id="263" r:id="rId9"/>
    <p:sldId id="264" r:id="rId10"/>
    <p:sldId id="283" r:id="rId11"/>
    <p:sldId id="284" r:id="rId12"/>
    <p:sldId id="265" r:id="rId13"/>
    <p:sldId id="266" r:id="rId14"/>
    <p:sldId id="267" r:id="rId15"/>
    <p:sldId id="268" r:id="rId16"/>
    <p:sldId id="279" r:id="rId17"/>
    <p:sldId id="280" r:id="rId18"/>
    <p:sldId id="272" r:id="rId19"/>
    <p:sldId id="273" r:id="rId20"/>
    <p:sldId id="274" r:id="rId21"/>
    <p:sldId id="285" r:id="rId22"/>
    <p:sldId id="275" r:id="rId23"/>
    <p:sldId id="276" r:id="rId24"/>
    <p:sldId id="277"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51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52C733-5B71-46F7-92FA-07B8E88B5B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9229DAE-B89E-4969-B3CE-CF77FE60A107}">
      <dgm:prSet custT="1"/>
      <dgm:spPr/>
      <dgm:t>
        <a:bodyPr/>
        <a:lstStyle/>
        <a:p>
          <a:pPr rtl="0"/>
          <a:r>
            <a:rPr lang="zh-CN" altLang="en-US" sz="2400" dirty="0" smtClean="0">
              <a:latin typeface="宋体" panose="02010600030101010101" pitchFamily="2" charset="-122"/>
              <a:ea typeface="宋体" panose="02010600030101010101" pitchFamily="2" charset="-122"/>
            </a:rPr>
            <a:t>一、</a:t>
          </a:r>
          <a:r>
            <a:rPr lang="zh-CN" sz="2400" dirty="0" smtClean="0">
              <a:latin typeface="宋体" panose="02010600030101010101" pitchFamily="2" charset="-122"/>
              <a:ea typeface="宋体" panose="02010600030101010101" pitchFamily="2" charset="-122"/>
            </a:rPr>
            <a:t>名词释义</a:t>
          </a:r>
          <a:endParaRPr lang="zh-CN" sz="2400" dirty="0">
            <a:latin typeface="宋体" panose="02010600030101010101" pitchFamily="2" charset="-122"/>
            <a:ea typeface="宋体" panose="02010600030101010101" pitchFamily="2" charset="-122"/>
          </a:endParaRPr>
        </a:p>
      </dgm:t>
    </dgm:pt>
    <dgm:pt modelId="{4C9DD259-B0A9-4350-8080-3A2D656C6551}" type="parTrans" cxnId="{1B374A85-7D42-4499-B5CF-B42703EAE977}">
      <dgm:prSet/>
      <dgm:spPr/>
      <dgm:t>
        <a:bodyPr/>
        <a:lstStyle/>
        <a:p>
          <a:endParaRPr lang="zh-CN" altLang="en-US"/>
        </a:p>
      </dgm:t>
    </dgm:pt>
    <dgm:pt modelId="{6679F005-CB54-429B-9807-57990BF55A4A}" type="sibTrans" cxnId="{1B374A85-7D42-4499-B5CF-B42703EAE977}">
      <dgm:prSet/>
      <dgm:spPr/>
      <dgm:t>
        <a:bodyPr/>
        <a:lstStyle/>
        <a:p>
          <a:endParaRPr lang="zh-CN" altLang="en-US"/>
        </a:p>
      </dgm:t>
    </dgm:pt>
    <dgm:pt modelId="{5F4999E5-EFD7-4C8F-8445-283DD6782063}">
      <dgm:prSet custT="1"/>
      <dgm:spPr/>
      <dgm:t>
        <a:bodyPr/>
        <a:lstStyle/>
        <a:p>
          <a:pPr rtl="0"/>
          <a:r>
            <a:rPr lang="zh-CN" altLang="en-US" sz="2400" dirty="0" smtClean="0">
              <a:latin typeface="宋体" panose="02010600030101010101" pitchFamily="2" charset="-122"/>
              <a:ea typeface="宋体" panose="02010600030101010101" pitchFamily="2" charset="-122"/>
            </a:rPr>
            <a:t>二、</a:t>
          </a:r>
          <a:r>
            <a:rPr lang="zh-CN" sz="2400" dirty="0" smtClean="0">
              <a:latin typeface="宋体" panose="02010600030101010101" pitchFamily="2" charset="-122"/>
              <a:ea typeface="宋体" panose="02010600030101010101" pitchFamily="2" charset="-122"/>
            </a:rPr>
            <a:t>产业基金业务</a:t>
          </a:r>
          <a:r>
            <a:rPr lang="zh-CN" altLang="en-US" sz="2400" dirty="0" smtClean="0">
              <a:latin typeface="宋体" panose="02010600030101010101" pitchFamily="2" charset="-122"/>
              <a:ea typeface="宋体" panose="02010600030101010101" pitchFamily="2" charset="-122"/>
            </a:rPr>
            <a:t>“穿透”及“投资主导”</a:t>
          </a:r>
          <a:r>
            <a:rPr lang="zh-CN" sz="2400" dirty="0" smtClean="0">
              <a:latin typeface="宋体" panose="02010600030101010101" pitchFamily="2" charset="-122"/>
              <a:ea typeface="宋体" panose="02010600030101010101" pitchFamily="2" charset="-122"/>
            </a:rPr>
            <a:t>原则</a:t>
          </a:r>
          <a:endParaRPr lang="zh-CN" sz="2400" dirty="0">
            <a:latin typeface="宋体" panose="02010600030101010101" pitchFamily="2" charset="-122"/>
            <a:ea typeface="宋体" panose="02010600030101010101" pitchFamily="2" charset="-122"/>
          </a:endParaRPr>
        </a:p>
      </dgm:t>
    </dgm:pt>
    <dgm:pt modelId="{9A3B5451-46FF-499A-9113-F9278774E789}" type="parTrans" cxnId="{FE233270-E3DA-48B9-83EB-509EA55A593D}">
      <dgm:prSet/>
      <dgm:spPr/>
      <dgm:t>
        <a:bodyPr/>
        <a:lstStyle/>
        <a:p>
          <a:endParaRPr lang="zh-CN" altLang="en-US"/>
        </a:p>
      </dgm:t>
    </dgm:pt>
    <dgm:pt modelId="{104974D6-3372-4FA5-BF8F-8D2789D62DDD}" type="sibTrans" cxnId="{FE233270-E3DA-48B9-83EB-509EA55A593D}">
      <dgm:prSet/>
      <dgm:spPr/>
      <dgm:t>
        <a:bodyPr/>
        <a:lstStyle/>
        <a:p>
          <a:endParaRPr lang="zh-CN" altLang="en-US"/>
        </a:p>
      </dgm:t>
    </dgm:pt>
    <dgm:pt modelId="{80650033-5721-4BC6-AD88-B49F61704BE4}">
      <dgm:prSet custT="1"/>
      <dgm:spPr/>
      <dgm:t>
        <a:bodyPr/>
        <a:lstStyle/>
        <a:p>
          <a:pPr rtl="0"/>
          <a:r>
            <a:rPr lang="zh-CN" altLang="en-US" sz="2400" dirty="0" smtClean="0">
              <a:latin typeface="宋体" panose="02010600030101010101" pitchFamily="2" charset="-122"/>
              <a:ea typeface="宋体" panose="02010600030101010101" pitchFamily="2" charset="-122"/>
            </a:rPr>
            <a:t>三、建</a:t>
          </a:r>
          <a:r>
            <a:rPr lang="zh-CN" sz="2400" dirty="0" smtClean="0">
              <a:latin typeface="宋体" panose="02010600030101010101" pitchFamily="2" charset="-122"/>
              <a:ea typeface="宋体" panose="02010600030101010101" pitchFamily="2" charset="-122"/>
            </a:rPr>
            <a:t>总行针对产业基金</a:t>
          </a:r>
          <a:r>
            <a:rPr lang="zh-CN" altLang="en-US" sz="2400" dirty="0" smtClean="0">
              <a:latin typeface="宋体" panose="02010600030101010101" pitchFamily="2" charset="-122"/>
              <a:ea typeface="宋体" panose="02010600030101010101" pitchFamily="2" charset="-122"/>
            </a:rPr>
            <a:t>的</a:t>
          </a:r>
          <a:r>
            <a:rPr lang="zh-CN" sz="2400" dirty="0" smtClean="0">
              <a:latin typeface="宋体" panose="02010600030101010101" pitchFamily="2" charset="-122"/>
              <a:ea typeface="宋体" panose="02010600030101010101" pitchFamily="2" charset="-122"/>
            </a:rPr>
            <a:t>支持偏好政策</a:t>
          </a:r>
          <a:endParaRPr lang="zh-CN" sz="2400" dirty="0">
            <a:latin typeface="宋体" panose="02010600030101010101" pitchFamily="2" charset="-122"/>
            <a:ea typeface="宋体" panose="02010600030101010101" pitchFamily="2" charset="-122"/>
          </a:endParaRPr>
        </a:p>
      </dgm:t>
    </dgm:pt>
    <dgm:pt modelId="{33D08204-5187-4481-A3C3-A87B4E0A4CE9}" type="parTrans" cxnId="{B197E1D7-4C59-4B39-87C2-2C32A5C65ABC}">
      <dgm:prSet/>
      <dgm:spPr/>
      <dgm:t>
        <a:bodyPr/>
        <a:lstStyle/>
        <a:p>
          <a:endParaRPr lang="zh-CN" altLang="en-US"/>
        </a:p>
      </dgm:t>
    </dgm:pt>
    <dgm:pt modelId="{3574063E-3CEB-4C74-84D7-F563C1E6B9C8}" type="sibTrans" cxnId="{B197E1D7-4C59-4B39-87C2-2C32A5C65ABC}">
      <dgm:prSet/>
      <dgm:spPr/>
      <dgm:t>
        <a:bodyPr/>
        <a:lstStyle/>
        <a:p>
          <a:endParaRPr lang="zh-CN" altLang="en-US"/>
        </a:p>
      </dgm:t>
    </dgm:pt>
    <dgm:pt modelId="{8643812C-EDE9-48BE-B48C-3F61E563E336}">
      <dgm:prSet custT="1"/>
      <dgm:spPr/>
      <dgm:t>
        <a:bodyPr/>
        <a:lstStyle/>
        <a:p>
          <a:pPr rtl="0"/>
          <a:r>
            <a:rPr lang="zh-CN" altLang="en-US" sz="2400" dirty="0" smtClean="0">
              <a:latin typeface="宋体" panose="02010600030101010101" pitchFamily="2" charset="-122"/>
              <a:ea typeface="宋体" panose="02010600030101010101" pitchFamily="2" charset="-122"/>
            </a:rPr>
            <a:t>四、</a:t>
          </a:r>
          <a:r>
            <a:rPr lang="zh-CN" sz="2400" dirty="0" smtClean="0">
              <a:latin typeface="宋体" panose="02010600030101010101" pitchFamily="2" charset="-122"/>
              <a:ea typeface="宋体" panose="02010600030101010101" pitchFamily="2" charset="-122"/>
            </a:rPr>
            <a:t>审批授权及合规政策调整</a:t>
          </a:r>
          <a:endParaRPr lang="zh-CN" sz="2400" dirty="0">
            <a:latin typeface="宋体" panose="02010600030101010101" pitchFamily="2" charset="-122"/>
            <a:ea typeface="宋体" panose="02010600030101010101" pitchFamily="2" charset="-122"/>
          </a:endParaRPr>
        </a:p>
      </dgm:t>
    </dgm:pt>
    <dgm:pt modelId="{920D5827-10C5-4B97-82C1-2F8CA81F6C71}" type="parTrans" cxnId="{440BEFF3-3180-4025-9D78-4C54EC227207}">
      <dgm:prSet/>
      <dgm:spPr/>
      <dgm:t>
        <a:bodyPr/>
        <a:lstStyle/>
        <a:p>
          <a:endParaRPr lang="zh-CN" altLang="en-US"/>
        </a:p>
      </dgm:t>
    </dgm:pt>
    <dgm:pt modelId="{5F771B3F-7F7B-4D29-BD47-11A723C837EB}" type="sibTrans" cxnId="{440BEFF3-3180-4025-9D78-4C54EC227207}">
      <dgm:prSet/>
      <dgm:spPr/>
      <dgm:t>
        <a:bodyPr/>
        <a:lstStyle/>
        <a:p>
          <a:endParaRPr lang="zh-CN" altLang="en-US"/>
        </a:p>
      </dgm:t>
    </dgm:pt>
    <dgm:pt modelId="{E25D1AAF-D5DB-4BED-9409-F919CCBE5A99}">
      <dgm:prSet custT="1"/>
      <dgm:spPr>
        <a:solidFill>
          <a:schemeClr val="accent1"/>
        </a:solidFill>
        <a:ln>
          <a:solidFill>
            <a:schemeClr val="accent1"/>
          </a:solidFill>
        </a:ln>
      </dgm:spPr>
      <dgm:t>
        <a:bodyPr/>
        <a:lstStyle/>
        <a:p>
          <a:pPr rtl="0"/>
          <a:r>
            <a:rPr lang="zh-CN" altLang="en-US" sz="2400" dirty="0" smtClean="0">
              <a:latin typeface="宋体" panose="02010600030101010101" pitchFamily="2" charset="-122"/>
              <a:ea typeface="宋体" panose="02010600030101010101" pitchFamily="2" charset="-122"/>
            </a:rPr>
            <a:t>五、</a:t>
          </a:r>
          <a:r>
            <a:rPr lang="zh-CN" altLang="en-US" sz="2400" dirty="0" smtClean="0">
              <a:latin typeface="宋体" panose="02010600030101010101" pitchFamily="2" charset="-122"/>
              <a:ea typeface="宋体" panose="02010600030101010101" pitchFamily="2" charset="-122"/>
            </a:rPr>
            <a:t>产业基金申报案例解析</a:t>
          </a:r>
          <a:endParaRPr lang="zh-CN" sz="2400" dirty="0">
            <a:latin typeface="宋体" panose="02010600030101010101" pitchFamily="2" charset="-122"/>
            <a:ea typeface="宋体" panose="02010600030101010101" pitchFamily="2" charset="-122"/>
          </a:endParaRPr>
        </a:p>
      </dgm:t>
    </dgm:pt>
    <dgm:pt modelId="{CBEF3797-9CF0-48CF-8C81-E002E0802EAE}" type="parTrans" cxnId="{0A368641-2ECC-42A9-B3FA-CFB360022D64}">
      <dgm:prSet/>
      <dgm:spPr/>
      <dgm:t>
        <a:bodyPr/>
        <a:lstStyle/>
        <a:p>
          <a:endParaRPr lang="zh-CN" altLang="en-US"/>
        </a:p>
      </dgm:t>
    </dgm:pt>
    <dgm:pt modelId="{7402309C-7C80-414A-B935-4F3E71BE4458}" type="sibTrans" cxnId="{0A368641-2ECC-42A9-B3FA-CFB360022D64}">
      <dgm:prSet/>
      <dgm:spPr/>
      <dgm:t>
        <a:bodyPr/>
        <a:lstStyle/>
        <a:p>
          <a:endParaRPr lang="zh-CN" altLang="en-US"/>
        </a:p>
      </dgm:t>
    </dgm:pt>
    <dgm:pt modelId="{BD9BBE20-3CC9-4D78-A22C-31B5DFDF45E1}" type="pres">
      <dgm:prSet presAssocID="{6D52C733-5B71-46F7-92FA-07B8E88B5B8C}" presName="linear" presStyleCnt="0">
        <dgm:presLayoutVars>
          <dgm:animLvl val="lvl"/>
          <dgm:resizeHandles val="exact"/>
        </dgm:presLayoutVars>
      </dgm:prSet>
      <dgm:spPr/>
      <dgm:t>
        <a:bodyPr/>
        <a:lstStyle/>
        <a:p>
          <a:endParaRPr lang="zh-CN" altLang="en-US"/>
        </a:p>
      </dgm:t>
    </dgm:pt>
    <dgm:pt modelId="{CA45E3D1-4E50-4574-BD1C-510D915ED994}" type="pres">
      <dgm:prSet presAssocID="{C9229DAE-B89E-4969-B3CE-CF77FE60A107}" presName="parentText" presStyleLbl="node1" presStyleIdx="0" presStyleCnt="5" custScaleY="101261">
        <dgm:presLayoutVars>
          <dgm:chMax val="0"/>
          <dgm:bulletEnabled val="1"/>
        </dgm:presLayoutVars>
      </dgm:prSet>
      <dgm:spPr/>
      <dgm:t>
        <a:bodyPr/>
        <a:lstStyle/>
        <a:p>
          <a:endParaRPr lang="zh-CN" altLang="en-US"/>
        </a:p>
      </dgm:t>
    </dgm:pt>
    <dgm:pt modelId="{DC43BD96-B607-4966-9819-6AB8FE566CC4}" type="pres">
      <dgm:prSet presAssocID="{6679F005-CB54-429B-9807-57990BF55A4A}" presName="spacer" presStyleCnt="0"/>
      <dgm:spPr/>
    </dgm:pt>
    <dgm:pt modelId="{C6D11862-1B4C-4405-AFFB-9CDA6327DD8F}" type="pres">
      <dgm:prSet presAssocID="{5F4999E5-EFD7-4C8F-8445-283DD6782063}" presName="parentText" presStyleLbl="node1" presStyleIdx="1" presStyleCnt="5">
        <dgm:presLayoutVars>
          <dgm:chMax val="0"/>
          <dgm:bulletEnabled val="1"/>
        </dgm:presLayoutVars>
      </dgm:prSet>
      <dgm:spPr/>
      <dgm:t>
        <a:bodyPr/>
        <a:lstStyle/>
        <a:p>
          <a:endParaRPr lang="zh-CN" altLang="en-US"/>
        </a:p>
      </dgm:t>
    </dgm:pt>
    <dgm:pt modelId="{6EA67FC5-D0E2-4DF9-8254-F7B48F986F5C}" type="pres">
      <dgm:prSet presAssocID="{104974D6-3372-4FA5-BF8F-8D2789D62DDD}" presName="spacer" presStyleCnt="0"/>
      <dgm:spPr/>
    </dgm:pt>
    <dgm:pt modelId="{256A0E6D-CB83-4EFA-A433-55246F56E953}" type="pres">
      <dgm:prSet presAssocID="{80650033-5721-4BC6-AD88-B49F61704BE4}" presName="parentText" presStyleLbl="node1" presStyleIdx="2" presStyleCnt="5">
        <dgm:presLayoutVars>
          <dgm:chMax val="0"/>
          <dgm:bulletEnabled val="1"/>
        </dgm:presLayoutVars>
      </dgm:prSet>
      <dgm:spPr/>
      <dgm:t>
        <a:bodyPr/>
        <a:lstStyle/>
        <a:p>
          <a:endParaRPr lang="zh-CN" altLang="en-US"/>
        </a:p>
      </dgm:t>
    </dgm:pt>
    <dgm:pt modelId="{0E872F2A-B2DB-4A77-AA10-C6E81E9FFC6E}" type="pres">
      <dgm:prSet presAssocID="{3574063E-3CEB-4C74-84D7-F563C1E6B9C8}" presName="spacer" presStyleCnt="0"/>
      <dgm:spPr/>
    </dgm:pt>
    <dgm:pt modelId="{714AF50D-2DCD-4130-A3F3-871C2593F2ED}" type="pres">
      <dgm:prSet presAssocID="{8643812C-EDE9-48BE-B48C-3F61E563E336}" presName="parentText" presStyleLbl="node1" presStyleIdx="3" presStyleCnt="5">
        <dgm:presLayoutVars>
          <dgm:chMax val="0"/>
          <dgm:bulletEnabled val="1"/>
        </dgm:presLayoutVars>
      </dgm:prSet>
      <dgm:spPr/>
      <dgm:t>
        <a:bodyPr/>
        <a:lstStyle/>
        <a:p>
          <a:endParaRPr lang="zh-CN" altLang="en-US"/>
        </a:p>
      </dgm:t>
    </dgm:pt>
    <dgm:pt modelId="{428420F3-FD94-434F-AE25-7FBE034F13BB}" type="pres">
      <dgm:prSet presAssocID="{5F771B3F-7F7B-4D29-BD47-11A723C837EB}" presName="spacer" presStyleCnt="0"/>
      <dgm:spPr/>
    </dgm:pt>
    <dgm:pt modelId="{D8A996D8-7665-496E-921F-658E65F34B54}" type="pres">
      <dgm:prSet presAssocID="{E25D1AAF-D5DB-4BED-9409-F919CCBE5A99}" presName="parentText" presStyleLbl="node1" presStyleIdx="4" presStyleCnt="5" custLinFactNeighborY="63538">
        <dgm:presLayoutVars>
          <dgm:chMax val="0"/>
          <dgm:bulletEnabled val="1"/>
        </dgm:presLayoutVars>
      </dgm:prSet>
      <dgm:spPr/>
      <dgm:t>
        <a:bodyPr/>
        <a:lstStyle/>
        <a:p>
          <a:endParaRPr lang="zh-CN" altLang="en-US"/>
        </a:p>
      </dgm:t>
    </dgm:pt>
  </dgm:ptLst>
  <dgm:cxnLst>
    <dgm:cxn modelId="{F22DB161-216C-455E-A8A6-0DF8768504A7}" type="presOf" srcId="{E25D1AAF-D5DB-4BED-9409-F919CCBE5A99}" destId="{D8A996D8-7665-496E-921F-658E65F34B54}" srcOrd="0" destOrd="0" presId="urn:microsoft.com/office/officeart/2005/8/layout/vList2"/>
    <dgm:cxn modelId="{0A368641-2ECC-42A9-B3FA-CFB360022D64}" srcId="{6D52C733-5B71-46F7-92FA-07B8E88B5B8C}" destId="{E25D1AAF-D5DB-4BED-9409-F919CCBE5A99}" srcOrd="4" destOrd="0" parTransId="{CBEF3797-9CF0-48CF-8C81-E002E0802EAE}" sibTransId="{7402309C-7C80-414A-B935-4F3E71BE4458}"/>
    <dgm:cxn modelId="{FE233270-E3DA-48B9-83EB-509EA55A593D}" srcId="{6D52C733-5B71-46F7-92FA-07B8E88B5B8C}" destId="{5F4999E5-EFD7-4C8F-8445-283DD6782063}" srcOrd="1" destOrd="0" parTransId="{9A3B5451-46FF-499A-9113-F9278774E789}" sibTransId="{104974D6-3372-4FA5-BF8F-8D2789D62DDD}"/>
    <dgm:cxn modelId="{B197E1D7-4C59-4B39-87C2-2C32A5C65ABC}" srcId="{6D52C733-5B71-46F7-92FA-07B8E88B5B8C}" destId="{80650033-5721-4BC6-AD88-B49F61704BE4}" srcOrd="2" destOrd="0" parTransId="{33D08204-5187-4481-A3C3-A87B4E0A4CE9}" sibTransId="{3574063E-3CEB-4C74-84D7-F563C1E6B9C8}"/>
    <dgm:cxn modelId="{DF638A5F-FD67-4333-895D-2E53E89CF38C}" type="presOf" srcId="{C9229DAE-B89E-4969-B3CE-CF77FE60A107}" destId="{CA45E3D1-4E50-4574-BD1C-510D915ED994}" srcOrd="0" destOrd="0" presId="urn:microsoft.com/office/officeart/2005/8/layout/vList2"/>
    <dgm:cxn modelId="{2D4C0BB0-1BBE-4D5A-9518-5F91702594CC}" type="presOf" srcId="{5F4999E5-EFD7-4C8F-8445-283DD6782063}" destId="{C6D11862-1B4C-4405-AFFB-9CDA6327DD8F}" srcOrd="0" destOrd="0" presId="urn:microsoft.com/office/officeart/2005/8/layout/vList2"/>
    <dgm:cxn modelId="{1F12F887-B2AD-4335-9DE2-07E8370EB07A}" type="presOf" srcId="{80650033-5721-4BC6-AD88-B49F61704BE4}" destId="{256A0E6D-CB83-4EFA-A433-55246F56E953}" srcOrd="0" destOrd="0" presId="urn:microsoft.com/office/officeart/2005/8/layout/vList2"/>
    <dgm:cxn modelId="{1B374A85-7D42-4499-B5CF-B42703EAE977}" srcId="{6D52C733-5B71-46F7-92FA-07B8E88B5B8C}" destId="{C9229DAE-B89E-4969-B3CE-CF77FE60A107}" srcOrd="0" destOrd="0" parTransId="{4C9DD259-B0A9-4350-8080-3A2D656C6551}" sibTransId="{6679F005-CB54-429B-9807-57990BF55A4A}"/>
    <dgm:cxn modelId="{2A256038-4E93-4956-B679-420280E9D694}" type="presOf" srcId="{6D52C733-5B71-46F7-92FA-07B8E88B5B8C}" destId="{BD9BBE20-3CC9-4D78-A22C-31B5DFDF45E1}" srcOrd="0" destOrd="0" presId="urn:microsoft.com/office/officeart/2005/8/layout/vList2"/>
    <dgm:cxn modelId="{21337E6A-8D1F-49EB-BEF0-142EA09C66F8}" type="presOf" srcId="{8643812C-EDE9-48BE-B48C-3F61E563E336}" destId="{714AF50D-2DCD-4130-A3F3-871C2593F2ED}" srcOrd="0" destOrd="0" presId="urn:microsoft.com/office/officeart/2005/8/layout/vList2"/>
    <dgm:cxn modelId="{440BEFF3-3180-4025-9D78-4C54EC227207}" srcId="{6D52C733-5B71-46F7-92FA-07B8E88B5B8C}" destId="{8643812C-EDE9-48BE-B48C-3F61E563E336}" srcOrd="3" destOrd="0" parTransId="{920D5827-10C5-4B97-82C1-2F8CA81F6C71}" sibTransId="{5F771B3F-7F7B-4D29-BD47-11A723C837EB}"/>
    <dgm:cxn modelId="{2E4BFC4C-CF42-47D4-A0E3-20A5CC1045D1}" type="presParOf" srcId="{BD9BBE20-3CC9-4D78-A22C-31B5DFDF45E1}" destId="{CA45E3D1-4E50-4574-BD1C-510D915ED994}" srcOrd="0" destOrd="0" presId="urn:microsoft.com/office/officeart/2005/8/layout/vList2"/>
    <dgm:cxn modelId="{EE945748-C6A8-4534-BC31-EDBD47A83999}" type="presParOf" srcId="{BD9BBE20-3CC9-4D78-A22C-31B5DFDF45E1}" destId="{DC43BD96-B607-4966-9819-6AB8FE566CC4}" srcOrd="1" destOrd="0" presId="urn:microsoft.com/office/officeart/2005/8/layout/vList2"/>
    <dgm:cxn modelId="{0C500BAE-A975-48E8-A8E8-12C964C60F22}" type="presParOf" srcId="{BD9BBE20-3CC9-4D78-A22C-31B5DFDF45E1}" destId="{C6D11862-1B4C-4405-AFFB-9CDA6327DD8F}" srcOrd="2" destOrd="0" presId="urn:microsoft.com/office/officeart/2005/8/layout/vList2"/>
    <dgm:cxn modelId="{22DBA1E6-426B-42BB-A601-E43A61B797A8}" type="presParOf" srcId="{BD9BBE20-3CC9-4D78-A22C-31B5DFDF45E1}" destId="{6EA67FC5-D0E2-4DF9-8254-F7B48F986F5C}" srcOrd="3" destOrd="0" presId="urn:microsoft.com/office/officeart/2005/8/layout/vList2"/>
    <dgm:cxn modelId="{21ADC615-347B-4381-A75D-3DC158B541A4}" type="presParOf" srcId="{BD9BBE20-3CC9-4D78-A22C-31B5DFDF45E1}" destId="{256A0E6D-CB83-4EFA-A433-55246F56E953}" srcOrd="4" destOrd="0" presId="urn:microsoft.com/office/officeart/2005/8/layout/vList2"/>
    <dgm:cxn modelId="{A97192CE-C038-481E-9078-1784F17A946D}" type="presParOf" srcId="{BD9BBE20-3CC9-4D78-A22C-31B5DFDF45E1}" destId="{0E872F2A-B2DB-4A77-AA10-C6E81E9FFC6E}" srcOrd="5" destOrd="0" presId="urn:microsoft.com/office/officeart/2005/8/layout/vList2"/>
    <dgm:cxn modelId="{7C426EAF-E500-4FC1-87B3-2203E58093EB}" type="presParOf" srcId="{BD9BBE20-3CC9-4D78-A22C-31B5DFDF45E1}" destId="{714AF50D-2DCD-4130-A3F3-871C2593F2ED}" srcOrd="6" destOrd="0" presId="urn:microsoft.com/office/officeart/2005/8/layout/vList2"/>
    <dgm:cxn modelId="{3D620646-9828-41CB-AE8E-670CB0881D64}" type="presParOf" srcId="{BD9BBE20-3CC9-4D78-A22C-31B5DFDF45E1}" destId="{428420F3-FD94-434F-AE25-7FBE034F13BB}" srcOrd="7" destOrd="0" presId="urn:microsoft.com/office/officeart/2005/8/layout/vList2"/>
    <dgm:cxn modelId="{66A45667-A9EE-4099-89B6-5EE31542EBE1}" type="presParOf" srcId="{BD9BBE20-3CC9-4D78-A22C-31B5DFDF45E1}" destId="{D8A996D8-7665-496E-921F-658E65F34B54}"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EC8C43-8D86-4403-87D8-F3AEC472796F}" type="doc">
      <dgm:prSet loTypeId="urn:microsoft.com/office/officeart/2005/8/layout/pyramid4" loCatId="pyramid" qsTypeId="urn:microsoft.com/office/officeart/2005/8/quickstyle/simple1" qsCatId="simple" csTypeId="urn:microsoft.com/office/officeart/2005/8/colors/accent1_2" csCatId="accent1" phldr="1"/>
      <dgm:spPr/>
      <dgm:t>
        <a:bodyPr/>
        <a:lstStyle/>
        <a:p>
          <a:endParaRPr lang="zh-CN" altLang="en-US"/>
        </a:p>
      </dgm:t>
    </dgm:pt>
    <dgm:pt modelId="{277C8990-686A-4D03-A455-64310FB0D105}">
      <dgm:prSet phldrT="[文本]"/>
      <dgm:spPr>
        <a:solidFill>
          <a:schemeClr val="tx2"/>
        </a:solidFill>
      </dgm:spPr>
      <dgm:t>
        <a:bodyPr/>
        <a:lstStyle/>
        <a:p>
          <a:r>
            <a:rPr lang="zh-CN" altLang="en-US" dirty="0" smtClean="0">
              <a:latin typeface="宋体" panose="02010600030101010101" pitchFamily="2" charset="-122"/>
              <a:ea typeface="宋体" panose="02010600030101010101" pitchFamily="2" charset="-122"/>
            </a:rPr>
            <a:t>拟投项目及投资上限</a:t>
          </a:r>
          <a:endParaRPr lang="zh-CN" altLang="en-US" dirty="0">
            <a:latin typeface="宋体" panose="02010600030101010101" pitchFamily="2" charset="-122"/>
            <a:ea typeface="宋体" panose="02010600030101010101" pitchFamily="2" charset="-122"/>
          </a:endParaRPr>
        </a:p>
      </dgm:t>
    </dgm:pt>
    <dgm:pt modelId="{A086FC0A-EDDB-486C-AB59-A7BA062A60BF}" type="parTrans" cxnId="{DF7D0B96-ED88-4339-B066-20A14A94F964}">
      <dgm:prSet/>
      <dgm:spPr/>
      <dgm:t>
        <a:bodyPr/>
        <a:lstStyle/>
        <a:p>
          <a:endParaRPr lang="zh-CN" altLang="en-US"/>
        </a:p>
      </dgm:t>
    </dgm:pt>
    <dgm:pt modelId="{E27071BF-CA54-4371-8BBC-7AE9106372CD}" type="sibTrans" cxnId="{DF7D0B96-ED88-4339-B066-20A14A94F964}">
      <dgm:prSet/>
      <dgm:spPr/>
      <dgm:t>
        <a:bodyPr/>
        <a:lstStyle/>
        <a:p>
          <a:endParaRPr lang="zh-CN" altLang="en-US"/>
        </a:p>
      </dgm:t>
    </dgm:pt>
    <dgm:pt modelId="{6B9D57BC-6B96-4B32-944E-10DBBF990E7B}">
      <dgm:prSet phldrT="[文本]"/>
      <dgm:spPr>
        <a:solidFill>
          <a:schemeClr val="accent3">
            <a:lumMod val="75000"/>
          </a:schemeClr>
        </a:solidFill>
      </dgm:spPr>
      <dgm:t>
        <a:bodyPr/>
        <a:lstStyle/>
        <a:p>
          <a:r>
            <a:rPr lang="zh-CN" altLang="en-US" dirty="0" smtClean="0">
              <a:latin typeface="宋体" panose="02010600030101010101" pitchFamily="2" charset="-122"/>
              <a:ea typeface="宋体" panose="02010600030101010101" pitchFamily="2" charset="-122"/>
            </a:rPr>
            <a:t>项目建设内容</a:t>
          </a:r>
          <a:endParaRPr lang="zh-CN" altLang="en-US" dirty="0">
            <a:latin typeface="宋体" panose="02010600030101010101" pitchFamily="2" charset="-122"/>
            <a:ea typeface="宋体" panose="02010600030101010101" pitchFamily="2" charset="-122"/>
          </a:endParaRPr>
        </a:p>
      </dgm:t>
    </dgm:pt>
    <dgm:pt modelId="{10F661C3-3CA9-409E-974D-962227861F1C}" type="parTrans" cxnId="{ECE241A1-F475-44B6-8A88-AE628B0AAD1E}">
      <dgm:prSet/>
      <dgm:spPr/>
      <dgm:t>
        <a:bodyPr/>
        <a:lstStyle/>
        <a:p>
          <a:endParaRPr lang="zh-CN" altLang="en-US"/>
        </a:p>
      </dgm:t>
    </dgm:pt>
    <dgm:pt modelId="{CE85B243-7DAE-4B0E-BA80-72B5F7A77C8B}" type="sibTrans" cxnId="{ECE241A1-F475-44B6-8A88-AE628B0AAD1E}">
      <dgm:prSet/>
      <dgm:spPr/>
      <dgm:t>
        <a:bodyPr/>
        <a:lstStyle/>
        <a:p>
          <a:endParaRPr lang="zh-CN" altLang="en-US"/>
        </a:p>
      </dgm:t>
    </dgm:pt>
    <dgm:pt modelId="{8D7B42F6-15B5-4890-9DB8-1FD57BD03BD6}">
      <dgm:prSet phldrT="[文本]"/>
      <dgm:spPr/>
      <dgm:t>
        <a:bodyPr/>
        <a:lstStyle/>
        <a:p>
          <a:r>
            <a:rPr lang="zh-CN" altLang="en-US" dirty="0" smtClean="0">
              <a:latin typeface="宋体" panose="02010600030101010101" pitchFamily="2" charset="-122"/>
              <a:ea typeface="宋体" panose="02010600030101010101" pitchFamily="2" charset="-122"/>
            </a:rPr>
            <a:t>穿透原则</a:t>
          </a:r>
          <a:endParaRPr lang="zh-CN" altLang="en-US" dirty="0">
            <a:latin typeface="宋体" panose="02010600030101010101" pitchFamily="2" charset="-122"/>
            <a:ea typeface="宋体" panose="02010600030101010101" pitchFamily="2" charset="-122"/>
          </a:endParaRPr>
        </a:p>
      </dgm:t>
    </dgm:pt>
    <dgm:pt modelId="{8B62D465-159A-4C74-92FE-067BF46F1D6B}" type="parTrans" cxnId="{A6FC8FB4-B792-4919-BAE2-11E82E022FF9}">
      <dgm:prSet/>
      <dgm:spPr/>
      <dgm:t>
        <a:bodyPr/>
        <a:lstStyle/>
        <a:p>
          <a:endParaRPr lang="zh-CN" altLang="en-US"/>
        </a:p>
      </dgm:t>
    </dgm:pt>
    <dgm:pt modelId="{D6FCFDC1-D5B1-4D14-8021-DCF9D91F550F}" type="sibTrans" cxnId="{A6FC8FB4-B792-4919-BAE2-11E82E022FF9}">
      <dgm:prSet/>
      <dgm:spPr/>
      <dgm:t>
        <a:bodyPr/>
        <a:lstStyle/>
        <a:p>
          <a:endParaRPr lang="zh-CN" altLang="en-US"/>
        </a:p>
      </dgm:t>
    </dgm:pt>
    <dgm:pt modelId="{25C22DD4-ADA6-412C-B5C6-BB86B48DDE81}">
      <dgm:prSet phldrT="[文本]"/>
      <dgm:spPr>
        <a:solidFill>
          <a:srgbClr val="FF0000"/>
        </a:solidFill>
      </dgm:spPr>
      <dgm:t>
        <a:bodyPr/>
        <a:lstStyle/>
        <a:p>
          <a:r>
            <a:rPr lang="zh-CN" altLang="en-US" dirty="0" smtClean="0">
              <a:latin typeface="宋体" panose="02010600030101010101" pitchFamily="2" charset="-122"/>
              <a:ea typeface="宋体" panose="02010600030101010101" pitchFamily="2" charset="-122"/>
            </a:rPr>
            <a:t>投融资方案及资金来源</a:t>
          </a:r>
          <a:endParaRPr lang="zh-CN" altLang="en-US" dirty="0">
            <a:latin typeface="宋体" panose="02010600030101010101" pitchFamily="2" charset="-122"/>
            <a:ea typeface="宋体" panose="02010600030101010101" pitchFamily="2" charset="-122"/>
          </a:endParaRPr>
        </a:p>
      </dgm:t>
    </dgm:pt>
    <dgm:pt modelId="{B3486617-FE4F-46D1-990E-03A8A0EF31BC}" type="parTrans" cxnId="{A64C83AC-6F6F-4B7A-880D-B5E691223128}">
      <dgm:prSet/>
      <dgm:spPr/>
      <dgm:t>
        <a:bodyPr/>
        <a:lstStyle/>
        <a:p>
          <a:endParaRPr lang="zh-CN" altLang="en-US"/>
        </a:p>
      </dgm:t>
    </dgm:pt>
    <dgm:pt modelId="{363F2098-95B6-4C74-8384-EE6DBA685083}" type="sibTrans" cxnId="{A64C83AC-6F6F-4B7A-880D-B5E691223128}">
      <dgm:prSet/>
      <dgm:spPr/>
      <dgm:t>
        <a:bodyPr/>
        <a:lstStyle/>
        <a:p>
          <a:endParaRPr lang="zh-CN" altLang="en-US"/>
        </a:p>
      </dgm:t>
    </dgm:pt>
    <dgm:pt modelId="{32603EFB-2952-4763-8B8D-15AE44091709}" type="pres">
      <dgm:prSet presAssocID="{4FEC8C43-8D86-4403-87D8-F3AEC472796F}" presName="compositeShape" presStyleCnt="0">
        <dgm:presLayoutVars>
          <dgm:chMax val="9"/>
          <dgm:dir/>
          <dgm:resizeHandles val="exact"/>
        </dgm:presLayoutVars>
      </dgm:prSet>
      <dgm:spPr/>
      <dgm:t>
        <a:bodyPr/>
        <a:lstStyle/>
        <a:p>
          <a:endParaRPr lang="zh-CN" altLang="en-US"/>
        </a:p>
      </dgm:t>
    </dgm:pt>
    <dgm:pt modelId="{C26ECCAD-F6C7-45C8-9C87-971AB47E6430}" type="pres">
      <dgm:prSet presAssocID="{4FEC8C43-8D86-4403-87D8-F3AEC472796F}" presName="triangle1" presStyleLbl="node1" presStyleIdx="0" presStyleCnt="4">
        <dgm:presLayoutVars>
          <dgm:bulletEnabled val="1"/>
        </dgm:presLayoutVars>
      </dgm:prSet>
      <dgm:spPr/>
      <dgm:t>
        <a:bodyPr/>
        <a:lstStyle/>
        <a:p>
          <a:endParaRPr lang="zh-CN" altLang="en-US"/>
        </a:p>
      </dgm:t>
    </dgm:pt>
    <dgm:pt modelId="{5E8F3C6F-8B5C-492A-9817-EBE02F3B529B}" type="pres">
      <dgm:prSet presAssocID="{4FEC8C43-8D86-4403-87D8-F3AEC472796F}" presName="triangle2" presStyleLbl="node1" presStyleIdx="1" presStyleCnt="4">
        <dgm:presLayoutVars>
          <dgm:bulletEnabled val="1"/>
        </dgm:presLayoutVars>
      </dgm:prSet>
      <dgm:spPr/>
      <dgm:t>
        <a:bodyPr/>
        <a:lstStyle/>
        <a:p>
          <a:endParaRPr lang="zh-CN" altLang="en-US"/>
        </a:p>
      </dgm:t>
    </dgm:pt>
    <dgm:pt modelId="{D4A7132D-6CBB-42A8-93B7-5A86B8840E53}" type="pres">
      <dgm:prSet presAssocID="{4FEC8C43-8D86-4403-87D8-F3AEC472796F}" presName="triangle3" presStyleLbl="node1" presStyleIdx="2" presStyleCnt="4">
        <dgm:presLayoutVars>
          <dgm:bulletEnabled val="1"/>
        </dgm:presLayoutVars>
      </dgm:prSet>
      <dgm:spPr/>
      <dgm:t>
        <a:bodyPr/>
        <a:lstStyle/>
        <a:p>
          <a:endParaRPr lang="zh-CN" altLang="en-US"/>
        </a:p>
      </dgm:t>
    </dgm:pt>
    <dgm:pt modelId="{F5E82DB5-D9A3-4602-BE45-11964E3FC831}" type="pres">
      <dgm:prSet presAssocID="{4FEC8C43-8D86-4403-87D8-F3AEC472796F}" presName="triangle4" presStyleLbl="node1" presStyleIdx="3" presStyleCnt="4">
        <dgm:presLayoutVars>
          <dgm:bulletEnabled val="1"/>
        </dgm:presLayoutVars>
      </dgm:prSet>
      <dgm:spPr/>
      <dgm:t>
        <a:bodyPr/>
        <a:lstStyle/>
        <a:p>
          <a:endParaRPr lang="zh-CN" altLang="en-US"/>
        </a:p>
      </dgm:t>
    </dgm:pt>
  </dgm:ptLst>
  <dgm:cxnLst>
    <dgm:cxn modelId="{AAC2FEAC-D4F2-43F9-9484-61B32EC3A50C}" type="presOf" srcId="{277C8990-686A-4D03-A455-64310FB0D105}" destId="{C26ECCAD-F6C7-45C8-9C87-971AB47E6430}" srcOrd="0" destOrd="0" presId="urn:microsoft.com/office/officeart/2005/8/layout/pyramid4"/>
    <dgm:cxn modelId="{A64C83AC-6F6F-4B7A-880D-B5E691223128}" srcId="{4FEC8C43-8D86-4403-87D8-F3AEC472796F}" destId="{25C22DD4-ADA6-412C-B5C6-BB86B48DDE81}" srcOrd="3" destOrd="0" parTransId="{B3486617-FE4F-46D1-990E-03A8A0EF31BC}" sibTransId="{363F2098-95B6-4C74-8384-EE6DBA685083}"/>
    <dgm:cxn modelId="{4DF681E9-98B0-47FD-BFDE-4FE5CF8F9FEA}" type="presOf" srcId="{4FEC8C43-8D86-4403-87D8-F3AEC472796F}" destId="{32603EFB-2952-4763-8B8D-15AE44091709}" srcOrd="0" destOrd="0" presId="urn:microsoft.com/office/officeart/2005/8/layout/pyramid4"/>
    <dgm:cxn modelId="{DF7D0B96-ED88-4339-B066-20A14A94F964}" srcId="{4FEC8C43-8D86-4403-87D8-F3AEC472796F}" destId="{277C8990-686A-4D03-A455-64310FB0D105}" srcOrd="0" destOrd="0" parTransId="{A086FC0A-EDDB-486C-AB59-A7BA062A60BF}" sibTransId="{E27071BF-CA54-4371-8BBC-7AE9106372CD}"/>
    <dgm:cxn modelId="{191D44D2-4898-4A8B-B8C1-16F0544849A8}" type="presOf" srcId="{8D7B42F6-15B5-4890-9DB8-1FD57BD03BD6}" destId="{D4A7132D-6CBB-42A8-93B7-5A86B8840E53}" srcOrd="0" destOrd="0" presId="urn:microsoft.com/office/officeart/2005/8/layout/pyramid4"/>
    <dgm:cxn modelId="{E2EE5B20-94F4-4D42-8E5D-3D9D4F65637E}" type="presOf" srcId="{6B9D57BC-6B96-4B32-944E-10DBBF990E7B}" destId="{5E8F3C6F-8B5C-492A-9817-EBE02F3B529B}" srcOrd="0" destOrd="0" presId="urn:microsoft.com/office/officeart/2005/8/layout/pyramid4"/>
    <dgm:cxn modelId="{A6FC8FB4-B792-4919-BAE2-11E82E022FF9}" srcId="{4FEC8C43-8D86-4403-87D8-F3AEC472796F}" destId="{8D7B42F6-15B5-4890-9DB8-1FD57BD03BD6}" srcOrd="2" destOrd="0" parTransId="{8B62D465-159A-4C74-92FE-067BF46F1D6B}" sibTransId="{D6FCFDC1-D5B1-4D14-8021-DCF9D91F550F}"/>
    <dgm:cxn modelId="{ECE241A1-F475-44B6-8A88-AE628B0AAD1E}" srcId="{4FEC8C43-8D86-4403-87D8-F3AEC472796F}" destId="{6B9D57BC-6B96-4B32-944E-10DBBF990E7B}" srcOrd="1" destOrd="0" parTransId="{10F661C3-3CA9-409E-974D-962227861F1C}" sibTransId="{CE85B243-7DAE-4B0E-BA80-72B5F7A77C8B}"/>
    <dgm:cxn modelId="{B9846783-3461-4C24-8752-E9474899EE73}" type="presOf" srcId="{25C22DD4-ADA6-412C-B5C6-BB86B48DDE81}" destId="{F5E82DB5-D9A3-4602-BE45-11964E3FC831}" srcOrd="0" destOrd="0" presId="urn:microsoft.com/office/officeart/2005/8/layout/pyramid4"/>
    <dgm:cxn modelId="{B1C3DF21-35E0-4B8B-8852-A6C6C7A87C75}" type="presParOf" srcId="{32603EFB-2952-4763-8B8D-15AE44091709}" destId="{C26ECCAD-F6C7-45C8-9C87-971AB47E6430}" srcOrd="0" destOrd="0" presId="urn:microsoft.com/office/officeart/2005/8/layout/pyramid4"/>
    <dgm:cxn modelId="{14A3B517-2B9B-4EB5-BE6D-CF84549FB2F9}" type="presParOf" srcId="{32603EFB-2952-4763-8B8D-15AE44091709}" destId="{5E8F3C6F-8B5C-492A-9817-EBE02F3B529B}" srcOrd="1" destOrd="0" presId="urn:microsoft.com/office/officeart/2005/8/layout/pyramid4"/>
    <dgm:cxn modelId="{E958939E-DC68-4337-A187-E0ED9B40A33D}" type="presParOf" srcId="{32603EFB-2952-4763-8B8D-15AE44091709}" destId="{D4A7132D-6CBB-42A8-93B7-5A86B8840E53}" srcOrd="2" destOrd="0" presId="urn:microsoft.com/office/officeart/2005/8/layout/pyramid4"/>
    <dgm:cxn modelId="{011F8A81-A0A3-446F-9518-9A425E017BDC}" type="presParOf" srcId="{32603EFB-2952-4763-8B8D-15AE44091709}" destId="{F5E82DB5-D9A3-4602-BE45-11964E3FC831}"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E6B0CB-3B49-4134-9AD2-C3F521E26244}" type="doc">
      <dgm:prSet loTypeId="urn:microsoft.com/office/officeart/2005/8/layout/process1" loCatId="process" qsTypeId="urn:microsoft.com/office/officeart/2005/8/quickstyle/simple1" qsCatId="simple" csTypeId="urn:microsoft.com/office/officeart/2005/8/colors/accent1_2" csCatId="accent1" phldr="1"/>
      <dgm:spPr/>
    </dgm:pt>
    <dgm:pt modelId="{EA792F96-430F-46F0-9C08-82B752B05957}">
      <dgm:prSet phldrT="[文本]" custT="1"/>
      <dgm:spPr>
        <a:solidFill>
          <a:srgbClr val="00B050"/>
        </a:solidFill>
      </dgm:spPr>
      <dgm:t>
        <a:bodyPr/>
        <a:lstStyle/>
        <a:p>
          <a:r>
            <a:rPr lang="zh-CN" altLang="en-US" sz="3200" dirty="0" smtClean="0">
              <a:latin typeface="宋体" panose="02010600030101010101" pitchFamily="2" charset="-122"/>
              <a:ea typeface="宋体" panose="02010600030101010101" pitchFamily="2" charset="-122"/>
            </a:rPr>
            <a:t>关注客户自身决策机制并加强谈判力度</a:t>
          </a:r>
          <a:r>
            <a:rPr lang="en-US" altLang="zh-CN" sz="1800" dirty="0" smtClean="0"/>
            <a:t>	</a:t>
          </a:r>
          <a:endParaRPr lang="zh-CN" altLang="en-US" sz="1800" dirty="0"/>
        </a:p>
      </dgm:t>
    </dgm:pt>
    <dgm:pt modelId="{9F7EECFD-240D-49A4-8951-8F57999EAEB7}" type="parTrans" cxnId="{84B3D99E-E868-4EC1-B417-94898B5B3DA2}">
      <dgm:prSet/>
      <dgm:spPr/>
      <dgm:t>
        <a:bodyPr/>
        <a:lstStyle/>
        <a:p>
          <a:endParaRPr lang="zh-CN" altLang="en-US"/>
        </a:p>
      </dgm:t>
    </dgm:pt>
    <dgm:pt modelId="{1D83B7F1-2538-4289-BDEE-CDCF668F2AF8}" type="sibTrans" cxnId="{84B3D99E-E868-4EC1-B417-94898B5B3DA2}">
      <dgm:prSet/>
      <dgm:spPr/>
      <dgm:t>
        <a:bodyPr/>
        <a:lstStyle/>
        <a:p>
          <a:endParaRPr lang="zh-CN" altLang="en-US"/>
        </a:p>
      </dgm:t>
    </dgm:pt>
    <dgm:pt modelId="{843CEE94-9BCD-4806-9E20-BFF784B63B7E}">
      <dgm:prSet phldrT="[文本]" custT="1"/>
      <dgm:spPr/>
      <dgm:t>
        <a:bodyPr/>
        <a:lstStyle/>
        <a:p>
          <a:r>
            <a:rPr lang="zh-CN" altLang="en-US" sz="3200" dirty="0" smtClean="0">
              <a:latin typeface="宋体" panose="02010600030101010101" pitchFamily="2" charset="-122"/>
              <a:ea typeface="宋体" panose="02010600030101010101" pitchFamily="2" charset="-122"/>
            </a:rPr>
            <a:t>总行相关部门一事一议</a:t>
          </a:r>
          <a:endParaRPr lang="zh-CN" altLang="en-US" sz="3200" dirty="0">
            <a:latin typeface="宋体" panose="02010600030101010101" pitchFamily="2" charset="-122"/>
            <a:ea typeface="宋体" panose="02010600030101010101" pitchFamily="2" charset="-122"/>
          </a:endParaRPr>
        </a:p>
      </dgm:t>
    </dgm:pt>
    <dgm:pt modelId="{DBDE9FEA-B50F-4495-9C34-C9D0390841D7}" type="parTrans" cxnId="{5E943162-0534-4721-9493-AD2322FFA04A}">
      <dgm:prSet/>
      <dgm:spPr/>
      <dgm:t>
        <a:bodyPr/>
        <a:lstStyle/>
        <a:p>
          <a:endParaRPr lang="zh-CN" altLang="en-US"/>
        </a:p>
      </dgm:t>
    </dgm:pt>
    <dgm:pt modelId="{079AF180-C843-4B7E-B7AC-60875014D4AE}" type="sibTrans" cxnId="{5E943162-0534-4721-9493-AD2322FFA04A}">
      <dgm:prSet/>
      <dgm:spPr/>
      <dgm:t>
        <a:bodyPr/>
        <a:lstStyle/>
        <a:p>
          <a:endParaRPr lang="zh-CN" altLang="en-US"/>
        </a:p>
      </dgm:t>
    </dgm:pt>
    <dgm:pt modelId="{F5CD7528-8582-48A0-8F25-2012317BB169}">
      <dgm:prSet phldrT="[文本]" custT="1"/>
      <dgm:spPr>
        <a:solidFill>
          <a:srgbClr val="FF0000"/>
        </a:solidFill>
      </dgm:spPr>
      <dgm:t>
        <a:bodyPr/>
        <a:lstStyle/>
        <a:p>
          <a:r>
            <a:rPr lang="zh-CN" altLang="en-US" sz="3200" dirty="0" smtClean="0">
              <a:latin typeface="宋体" panose="02010600030101010101" pitchFamily="2" charset="-122"/>
              <a:ea typeface="宋体" panose="02010600030101010101" pitchFamily="2" charset="-122"/>
            </a:rPr>
            <a:t>基金合作协议或意向性承诺函</a:t>
          </a:r>
          <a:endParaRPr lang="zh-CN" altLang="en-US" sz="3200" dirty="0">
            <a:latin typeface="宋体" panose="02010600030101010101" pitchFamily="2" charset="-122"/>
            <a:ea typeface="宋体" panose="02010600030101010101" pitchFamily="2" charset="-122"/>
          </a:endParaRPr>
        </a:p>
      </dgm:t>
    </dgm:pt>
    <dgm:pt modelId="{0AF19EBE-FF25-44BB-9D0C-B0F889DE4B49}" type="parTrans" cxnId="{882D4395-7B9A-441C-9654-E52A7BB1D2D7}">
      <dgm:prSet/>
      <dgm:spPr/>
      <dgm:t>
        <a:bodyPr/>
        <a:lstStyle/>
        <a:p>
          <a:endParaRPr lang="zh-CN" altLang="en-US"/>
        </a:p>
      </dgm:t>
    </dgm:pt>
    <dgm:pt modelId="{83337479-1447-4E0D-9B2C-2E1A11A834DE}" type="sibTrans" cxnId="{882D4395-7B9A-441C-9654-E52A7BB1D2D7}">
      <dgm:prSet/>
      <dgm:spPr/>
      <dgm:t>
        <a:bodyPr/>
        <a:lstStyle/>
        <a:p>
          <a:endParaRPr lang="zh-CN" altLang="en-US"/>
        </a:p>
      </dgm:t>
    </dgm:pt>
    <dgm:pt modelId="{4ED5E6D7-61C7-4847-952F-157EF8B9B993}" type="pres">
      <dgm:prSet presAssocID="{E6E6B0CB-3B49-4134-9AD2-C3F521E26244}" presName="Name0" presStyleCnt="0">
        <dgm:presLayoutVars>
          <dgm:dir/>
          <dgm:resizeHandles val="exact"/>
        </dgm:presLayoutVars>
      </dgm:prSet>
      <dgm:spPr/>
    </dgm:pt>
    <dgm:pt modelId="{C91EBD53-088D-442C-9A12-1E29194463AE}" type="pres">
      <dgm:prSet presAssocID="{EA792F96-430F-46F0-9C08-82B752B05957}" presName="node" presStyleLbl="node1" presStyleIdx="0" presStyleCnt="3">
        <dgm:presLayoutVars>
          <dgm:bulletEnabled val="1"/>
        </dgm:presLayoutVars>
      </dgm:prSet>
      <dgm:spPr/>
      <dgm:t>
        <a:bodyPr/>
        <a:lstStyle/>
        <a:p>
          <a:endParaRPr lang="zh-CN" altLang="en-US"/>
        </a:p>
      </dgm:t>
    </dgm:pt>
    <dgm:pt modelId="{9FCE1026-D9B7-4911-A756-DA7C8EB80222}" type="pres">
      <dgm:prSet presAssocID="{1D83B7F1-2538-4289-BDEE-CDCF668F2AF8}" presName="sibTrans" presStyleLbl="sibTrans2D1" presStyleIdx="0" presStyleCnt="2"/>
      <dgm:spPr/>
      <dgm:t>
        <a:bodyPr/>
        <a:lstStyle/>
        <a:p>
          <a:endParaRPr lang="zh-CN" altLang="en-US"/>
        </a:p>
      </dgm:t>
    </dgm:pt>
    <dgm:pt modelId="{3E2DA6F8-8496-44C2-AE44-6E02D65CFF8B}" type="pres">
      <dgm:prSet presAssocID="{1D83B7F1-2538-4289-BDEE-CDCF668F2AF8}" presName="connectorText" presStyleLbl="sibTrans2D1" presStyleIdx="0" presStyleCnt="2"/>
      <dgm:spPr/>
      <dgm:t>
        <a:bodyPr/>
        <a:lstStyle/>
        <a:p>
          <a:endParaRPr lang="zh-CN" altLang="en-US"/>
        </a:p>
      </dgm:t>
    </dgm:pt>
    <dgm:pt modelId="{256F2FCC-7D96-485E-BCCA-0785809B1D0D}" type="pres">
      <dgm:prSet presAssocID="{843CEE94-9BCD-4806-9E20-BFF784B63B7E}" presName="node" presStyleLbl="node1" presStyleIdx="1" presStyleCnt="3" custLinFactNeighborX="1344" custLinFactNeighborY="-738">
        <dgm:presLayoutVars>
          <dgm:bulletEnabled val="1"/>
        </dgm:presLayoutVars>
      </dgm:prSet>
      <dgm:spPr/>
      <dgm:t>
        <a:bodyPr/>
        <a:lstStyle/>
        <a:p>
          <a:endParaRPr lang="zh-CN" altLang="en-US"/>
        </a:p>
      </dgm:t>
    </dgm:pt>
    <dgm:pt modelId="{0A85A7AE-B612-41C3-834C-E6011BDE4081}" type="pres">
      <dgm:prSet presAssocID="{079AF180-C843-4B7E-B7AC-60875014D4AE}" presName="sibTrans" presStyleLbl="sibTrans2D1" presStyleIdx="1" presStyleCnt="2"/>
      <dgm:spPr/>
      <dgm:t>
        <a:bodyPr/>
        <a:lstStyle/>
        <a:p>
          <a:endParaRPr lang="zh-CN" altLang="en-US"/>
        </a:p>
      </dgm:t>
    </dgm:pt>
    <dgm:pt modelId="{FF139710-6083-4FDC-8444-0CDE4197F290}" type="pres">
      <dgm:prSet presAssocID="{079AF180-C843-4B7E-B7AC-60875014D4AE}" presName="connectorText" presStyleLbl="sibTrans2D1" presStyleIdx="1" presStyleCnt="2"/>
      <dgm:spPr/>
      <dgm:t>
        <a:bodyPr/>
        <a:lstStyle/>
        <a:p>
          <a:endParaRPr lang="zh-CN" altLang="en-US"/>
        </a:p>
      </dgm:t>
    </dgm:pt>
    <dgm:pt modelId="{2762088E-143E-4C24-BFBC-F09C17BAE8D4}" type="pres">
      <dgm:prSet presAssocID="{F5CD7528-8582-48A0-8F25-2012317BB169}" presName="node" presStyleLbl="node1" presStyleIdx="2" presStyleCnt="3" custScaleX="105499">
        <dgm:presLayoutVars>
          <dgm:bulletEnabled val="1"/>
        </dgm:presLayoutVars>
      </dgm:prSet>
      <dgm:spPr/>
      <dgm:t>
        <a:bodyPr/>
        <a:lstStyle/>
        <a:p>
          <a:endParaRPr lang="zh-CN" altLang="en-US"/>
        </a:p>
      </dgm:t>
    </dgm:pt>
  </dgm:ptLst>
  <dgm:cxnLst>
    <dgm:cxn modelId="{84B3D99E-E868-4EC1-B417-94898B5B3DA2}" srcId="{E6E6B0CB-3B49-4134-9AD2-C3F521E26244}" destId="{EA792F96-430F-46F0-9C08-82B752B05957}" srcOrd="0" destOrd="0" parTransId="{9F7EECFD-240D-49A4-8951-8F57999EAEB7}" sibTransId="{1D83B7F1-2538-4289-BDEE-CDCF668F2AF8}"/>
    <dgm:cxn modelId="{77162FCA-A96C-4F71-BA41-4486FFF7EDAC}" type="presOf" srcId="{F5CD7528-8582-48A0-8F25-2012317BB169}" destId="{2762088E-143E-4C24-BFBC-F09C17BAE8D4}" srcOrd="0" destOrd="0" presId="urn:microsoft.com/office/officeart/2005/8/layout/process1"/>
    <dgm:cxn modelId="{BF874044-52A8-480F-B0FF-DF3B0BC85FF7}" type="presOf" srcId="{E6E6B0CB-3B49-4134-9AD2-C3F521E26244}" destId="{4ED5E6D7-61C7-4847-952F-157EF8B9B993}" srcOrd="0" destOrd="0" presId="urn:microsoft.com/office/officeart/2005/8/layout/process1"/>
    <dgm:cxn modelId="{98E6DD30-EA68-46AA-A4C2-541FA18BE271}" type="presOf" srcId="{EA792F96-430F-46F0-9C08-82B752B05957}" destId="{C91EBD53-088D-442C-9A12-1E29194463AE}" srcOrd="0" destOrd="0" presId="urn:microsoft.com/office/officeart/2005/8/layout/process1"/>
    <dgm:cxn modelId="{882D4395-7B9A-441C-9654-E52A7BB1D2D7}" srcId="{E6E6B0CB-3B49-4134-9AD2-C3F521E26244}" destId="{F5CD7528-8582-48A0-8F25-2012317BB169}" srcOrd="2" destOrd="0" parTransId="{0AF19EBE-FF25-44BB-9D0C-B0F889DE4B49}" sibTransId="{83337479-1447-4E0D-9B2C-2E1A11A834DE}"/>
    <dgm:cxn modelId="{2B0E1C15-E325-4BF0-B6ED-FDDBCA22C7BE}" type="presOf" srcId="{1D83B7F1-2538-4289-BDEE-CDCF668F2AF8}" destId="{9FCE1026-D9B7-4911-A756-DA7C8EB80222}" srcOrd="0" destOrd="0" presId="urn:microsoft.com/office/officeart/2005/8/layout/process1"/>
    <dgm:cxn modelId="{AC3E8A7B-4C82-4292-AD12-9A07BFCE01D2}" type="presOf" srcId="{079AF180-C843-4B7E-B7AC-60875014D4AE}" destId="{FF139710-6083-4FDC-8444-0CDE4197F290}" srcOrd="1" destOrd="0" presId="urn:microsoft.com/office/officeart/2005/8/layout/process1"/>
    <dgm:cxn modelId="{B3EA51BF-0A36-4B31-9036-B4ADEB9A9430}" type="presOf" srcId="{1D83B7F1-2538-4289-BDEE-CDCF668F2AF8}" destId="{3E2DA6F8-8496-44C2-AE44-6E02D65CFF8B}" srcOrd="1" destOrd="0" presId="urn:microsoft.com/office/officeart/2005/8/layout/process1"/>
    <dgm:cxn modelId="{964C1124-A4A8-4BC0-A305-28A14B43A054}" type="presOf" srcId="{843CEE94-9BCD-4806-9E20-BFF784B63B7E}" destId="{256F2FCC-7D96-485E-BCCA-0785809B1D0D}" srcOrd="0" destOrd="0" presId="urn:microsoft.com/office/officeart/2005/8/layout/process1"/>
    <dgm:cxn modelId="{8867B4C2-0DAB-492A-8731-6041CF05576F}" type="presOf" srcId="{079AF180-C843-4B7E-B7AC-60875014D4AE}" destId="{0A85A7AE-B612-41C3-834C-E6011BDE4081}" srcOrd="0" destOrd="0" presId="urn:microsoft.com/office/officeart/2005/8/layout/process1"/>
    <dgm:cxn modelId="{5E943162-0534-4721-9493-AD2322FFA04A}" srcId="{E6E6B0CB-3B49-4134-9AD2-C3F521E26244}" destId="{843CEE94-9BCD-4806-9E20-BFF784B63B7E}" srcOrd="1" destOrd="0" parTransId="{DBDE9FEA-B50F-4495-9C34-C9D0390841D7}" sibTransId="{079AF180-C843-4B7E-B7AC-60875014D4AE}"/>
    <dgm:cxn modelId="{791DBA0F-5EDE-49BD-AE11-D7572E09C4C8}" type="presParOf" srcId="{4ED5E6D7-61C7-4847-952F-157EF8B9B993}" destId="{C91EBD53-088D-442C-9A12-1E29194463AE}" srcOrd="0" destOrd="0" presId="urn:microsoft.com/office/officeart/2005/8/layout/process1"/>
    <dgm:cxn modelId="{4D4804BA-89D8-4219-BEEE-76749508F3C7}" type="presParOf" srcId="{4ED5E6D7-61C7-4847-952F-157EF8B9B993}" destId="{9FCE1026-D9B7-4911-A756-DA7C8EB80222}" srcOrd="1" destOrd="0" presId="urn:microsoft.com/office/officeart/2005/8/layout/process1"/>
    <dgm:cxn modelId="{ADFDFF6F-9FE2-4368-8A3E-A177CDE82A27}" type="presParOf" srcId="{9FCE1026-D9B7-4911-A756-DA7C8EB80222}" destId="{3E2DA6F8-8496-44C2-AE44-6E02D65CFF8B}" srcOrd="0" destOrd="0" presId="urn:microsoft.com/office/officeart/2005/8/layout/process1"/>
    <dgm:cxn modelId="{B480DBFC-BE7C-44F2-94E2-9D22B23B96C2}" type="presParOf" srcId="{4ED5E6D7-61C7-4847-952F-157EF8B9B993}" destId="{256F2FCC-7D96-485E-BCCA-0785809B1D0D}" srcOrd="2" destOrd="0" presId="urn:microsoft.com/office/officeart/2005/8/layout/process1"/>
    <dgm:cxn modelId="{4E9C202C-0240-4528-BDCF-0773F1D5B4B1}" type="presParOf" srcId="{4ED5E6D7-61C7-4847-952F-157EF8B9B993}" destId="{0A85A7AE-B612-41C3-834C-E6011BDE4081}" srcOrd="3" destOrd="0" presId="urn:microsoft.com/office/officeart/2005/8/layout/process1"/>
    <dgm:cxn modelId="{E0EF078C-0A18-4363-8EC9-A0E685AA552C}" type="presParOf" srcId="{0A85A7AE-B612-41C3-834C-E6011BDE4081}" destId="{FF139710-6083-4FDC-8444-0CDE4197F290}" srcOrd="0" destOrd="0" presId="urn:microsoft.com/office/officeart/2005/8/layout/process1"/>
    <dgm:cxn modelId="{B323B6A2-D78F-45C0-8612-FD0FA5D40B5B}" type="presParOf" srcId="{4ED5E6D7-61C7-4847-952F-157EF8B9B993}" destId="{2762088E-143E-4C24-BFBC-F09C17BAE8D4}"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19E72E-763C-447E-BB7E-9A94EE74C646}" type="doc">
      <dgm:prSet loTypeId="urn:microsoft.com/office/officeart/2005/8/layout/cycle6" loCatId="relationship" qsTypeId="urn:microsoft.com/office/officeart/2005/8/quickstyle/simple3" qsCatId="simple" csTypeId="urn:microsoft.com/office/officeart/2005/8/colors/accent1_2" csCatId="accent1" phldr="1"/>
      <dgm:spPr/>
      <dgm:t>
        <a:bodyPr/>
        <a:lstStyle/>
        <a:p>
          <a:endParaRPr lang="zh-CN" altLang="en-US"/>
        </a:p>
      </dgm:t>
    </dgm:pt>
    <dgm:pt modelId="{8A09AC87-C913-46E1-B495-3E712467195B}">
      <dgm:prSet phldrT="[文本]" custT="1"/>
      <dgm:spPr/>
      <dgm:t>
        <a:bodyPr/>
        <a:lstStyle/>
        <a:p>
          <a:r>
            <a:rPr lang="en-US" altLang="zh-CN" sz="2400" dirty="0" smtClean="0">
              <a:latin typeface="宋体" panose="02010600030101010101" pitchFamily="2" charset="-122"/>
              <a:ea typeface="宋体" panose="02010600030101010101" pitchFamily="2" charset="-122"/>
            </a:rPr>
            <a:t>PPP</a:t>
          </a:r>
          <a:r>
            <a:rPr lang="zh-CN" altLang="en-US" sz="2400" dirty="0" smtClean="0">
              <a:latin typeface="宋体" panose="02010600030101010101" pitchFamily="2" charset="-122"/>
              <a:ea typeface="宋体" panose="02010600030101010101" pitchFamily="2" charset="-122"/>
            </a:rPr>
            <a:t>类</a:t>
          </a:r>
          <a:endParaRPr lang="zh-CN" altLang="en-US" sz="2400" dirty="0">
            <a:latin typeface="宋体" panose="02010600030101010101" pitchFamily="2" charset="-122"/>
            <a:ea typeface="宋体" panose="02010600030101010101" pitchFamily="2" charset="-122"/>
          </a:endParaRPr>
        </a:p>
      </dgm:t>
    </dgm:pt>
    <dgm:pt modelId="{EC3DAB40-95A3-42AD-B91B-D38898C01C06}" type="parTrans" cxnId="{3E6A5EBA-F4B9-4932-958E-DB78AE8C2874}">
      <dgm:prSet/>
      <dgm:spPr/>
      <dgm:t>
        <a:bodyPr/>
        <a:lstStyle/>
        <a:p>
          <a:endParaRPr lang="zh-CN" altLang="en-US"/>
        </a:p>
      </dgm:t>
    </dgm:pt>
    <dgm:pt modelId="{35C27E8B-91B3-4FA7-835A-9171ECEDE66F}" type="sibTrans" cxnId="{3E6A5EBA-F4B9-4932-958E-DB78AE8C2874}">
      <dgm:prSet/>
      <dgm:spPr/>
      <dgm:t>
        <a:bodyPr/>
        <a:lstStyle/>
        <a:p>
          <a:endParaRPr lang="zh-CN" altLang="en-US"/>
        </a:p>
      </dgm:t>
    </dgm:pt>
    <dgm:pt modelId="{05AD7C66-1EC1-4688-B0BD-1B66A74B9A34}">
      <dgm:prSet phldrT="[文本]" custT="1"/>
      <dgm:spPr/>
      <dgm:t>
        <a:bodyPr/>
        <a:lstStyle/>
        <a:p>
          <a:r>
            <a:rPr lang="zh-CN" altLang="en-US" sz="2400" dirty="0" smtClean="0">
              <a:latin typeface="宋体" panose="02010600030101010101" pitchFamily="2" charset="-122"/>
              <a:ea typeface="宋体" panose="02010600030101010101" pitchFamily="2" charset="-122"/>
            </a:rPr>
            <a:t>一带一路</a:t>
          </a:r>
          <a:endParaRPr lang="zh-CN" altLang="en-US" sz="2400" dirty="0">
            <a:latin typeface="宋体" panose="02010600030101010101" pitchFamily="2" charset="-122"/>
            <a:ea typeface="宋体" panose="02010600030101010101" pitchFamily="2" charset="-122"/>
          </a:endParaRPr>
        </a:p>
      </dgm:t>
    </dgm:pt>
    <dgm:pt modelId="{77C9C262-B7F7-46F0-A127-16249C1D07B8}" type="parTrans" cxnId="{52C06121-9AEB-47A5-9778-01FCB72BB284}">
      <dgm:prSet/>
      <dgm:spPr/>
      <dgm:t>
        <a:bodyPr/>
        <a:lstStyle/>
        <a:p>
          <a:endParaRPr lang="zh-CN" altLang="en-US"/>
        </a:p>
      </dgm:t>
    </dgm:pt>
    <dgm:pt modelId="{FA74FB64-49F0-425F-9F71-A49C892EC5CA}" type="sibTrans" cxnId="{52C06121-9AEB-47A5-9778-01FCB72BB284}">
      <dgm:prSet/>
      <dgm:spPr/>
      <dgm:t>
        <a:bodyPr/>
        <a:lstStyle/>
        <a:p>
          <a:endParaRPr lang="zh-CN" altLang="en-US"/>
        </a:p>
      </dgm:t>
    </dgm:pt>
    <dgm:pt modelId="{47C997C1-D09D-4C4F-AE57-52DF4703BF15}">
      <dgm:prSet phldrT="[文本]" custT="1"/>
      <dgm:spPr/>
      <dgm:t>
        <a:bodyPr/>
        <a:lstStyle/>
        <a:p>
          <a:r>
            <a:rPr lang="zh-CN" altLang="en-US" sz="2400" dirty="0" smtClean="0">
              <a:latin typeface="宋体" panose="02010600030101010101" pitchFamily="2" charset="-122"/>
              <a:ea typeface="宋体" panose="02010600030101010101" pitchFamily="2" charset="-122"/>
            </a:rPr>
            <a:t>城镇化及基础设施</a:t>
          </a:r>
          <a:endParaRPr lang="zh-CN" altLang="en-US" sz="2400" dirty="0">
            <a:latin typeface="宋体" panose="02010600030101010101" pitchFamily="2" charset="-122"/>
            <a:ea typeface="宋体" panose="02010600030101010101" pitchFamily="2" charset="-122"/>
          </a:endParaRPr>
        </a:p>
      </dgm:t>
    </dgm:pt>
    <dgm:pt modelId="{2F88DA26-C5C5-43CF-93E0-2847D82BF745}" type="parTrans" cxnId="{673A8BB1-0E9B-4D78-9E70-D357B7D2767E}">
      <dgm:prSet/>
      <dgm:spPr/>
      <dgm:t>
        <a:bodyPr/>
        <a:lstStyle/>
        <a:p>
          <a:endParaRPr lang="zh-CN" altLang="en-US"/>
        </a:p>
      </dgm:t>
    </dgm:pt>
    <dgm:pt modelId="{D156E3D7-9941-4520-B19E-0F6FBB93018A}" type="sibTrans" cxnId="{673A8BB1-0E9B-4D78-9E70-D357B7D2767E}">
      <dgm:prSet/>
      <dgm:spPr/>
      <dgm:t>
        <a:bodyPr/>
        <a:lstStyle/>
        <a:p>
          <a:endParaRPr lang="zh-CN" altLang="en-US"/>
        </a:p>
      </dgm:t>
    </dgm:pt>
    <dgm:pt modelId="{6E8E8BD9-749E-4DCF-BCE9-8910B91AD6F3}">
      <dgm:prSet phldrT="[文本]" custT="1"/>
      <dgm:spPr/>
      <dgm:t>
        <a:bodyPr/>
        <a:lstStyle/>
        <a:p>
          <a:r>
            <a:rPr lang="zh-CN" altLang="en-US" sz="2400" dirty="0" smtClean="0">
              <a:latin typeface="宋体" panose="02010600030101010101" pitchFamily="2" charset="-122"/>
              <a:ea typeface="宋体" panose="02010600030101010101" pitchFamily="2" charset="-122"/>
            </a:rPr>
            <a:t>产业并购及新兴产业引导</a:t>
          </a:r>
          <a:endParaRPr lang="zh-CN" altLang="en-US" sz="2400" dirty="0">
            <a:latin typeface="宋体" panose="02010600030101010101" pitchFamily="2" charset="-122"/>
            <a:ea typeface="宋体" panose="02010600030101010101" pitchFamily="2" charset="-122"/>
          </a:endParaRPr>
        </a:p>
      </dgm:t>
    </dgm:pt>
    <dgm:pt modelId="{B66494C6-9410-4A9E-9A86-CBF353EAF525}" type="parTrans" cxnId="{6A47C49D-D614-4583-90A6-2D6417045944}">
      <dgm:prSet/>
      <dgm:spPr/>
      <dgm:t>
        <a:bodyPr/>
        <a:lstStyle/>
        <a:p>
          <a:endParaRPr lang="zh-CN" altLang="en-US"/>
        </a:p>
      </dgm:t>
    </dgm:pt>
    <dgm:pt modelId="{DDE54ED4-4425-4118-84AD-C5B5E495D10A}" type="sibTrans" cxnId="{6A47C49D-D614-4583-90A6-2D6417045944}">
      <dgm:prSet/>
      <dgm:spPr/>
      <dgm:t>
        <a:bodyPr/>
        <a:lstStyle/>
        <a:p>
          <a:endParaRPr lang="zh-CN" altLang="en-US"/>
        </a:p>
      </dgm:t>
    </dgm:pt>
    <dgm:pt modelId="{A917D03A-8033-4CCB-8B8C-D83A793B5091}">
      <dgm:prSet phldrT="[文本]" custT="1"/>
      <dgm:spPr/>
      <dgm:t>
        <a:bodyPr/>
        <a:lstStyle/>
        <a:p>
          <a:r>
            <a:rPr lang="zh-CN" altLang="en-US" sz="2400" dirty="0" smtClean="0">
              <a:latin typeface="宋体" panose="02010600030101010101" pitchFamily="2" charset="-122"/>
              <a:ea typeface="宋体" panose="02010600030101010101" pitchFamily="2" charset="-122"/>
            </a:rPr>
            <a:t>国企混改</a:t>
          </a:r>
          <a:r>
            <a:rPr lang="en-US" altLang="zh-CN" sz="1800" dirty="0" smtClean="0"/>
            <a:t>	</a:t>
          </a:r>
          <a:endParaRPr lang="zh-CN" altLang="en-US" sz="1800" dirty="0"/>
        </a:p>
      </dgm:t>
    </dgm:pt>
    <dgm:pt modelId="{4D454EBD-69FD-4EA0-B4D7-F05E1423053F}" type="parTrans" cxnId="{3653F35A-51CA-4687-B856-DFDC7A54ADED}">
      <dgm:prSet/>
      <dgm:spPr/>
      <dgm:t>
        <a:bodyPr/>
        <a:lstStyle/>
        <a:p>
          <a:endParaRPr lang="zh-CN" altLang="en-US"/>
        </a:p>
      </dgm:t>
    </dgm:pt>
    <dgm:pt modelId="{EBE8BC89-2F54-4A37-A034-E5B395FC6E30}" type="sibTrans" cxnId="{3653F35A-51CA-4687-B856-DFDC7A54ADED}">
      <dgm:prSet/>
      <dgm:spPr/>
      <dgm:t>
        <a:bodyPr/>
        <a:lstStyle/>
        <a:p>
          <a:endParaRPr lang="zh-CN" altLang="en-US"/>
        </a:p>
      </dgm:t>
    </dgm:pt>
    <dgm:pt modelId="{44A7C09C-FD86-4EAF-B8A3-D45DCACC2D60}" type="pres">
      <dgm:prSet presAssocID="{DC19E72E-763C-447E-BB7E-9A94EE74C646}" presName="cycle" presStyleCnt="0">
        <dgm:presLayoutVars>
          <dgm:dir/>
          <dgm:resizeHandles val="exact"/>
        </dgm:presLayoutVars>
      </dgm:prSet>
      <dgm:spPr/>
      <dgm:t>
        <a:bodyPr/>
        <a:lstStyle/>
        <a:p>
          <a:endParaRPr lang="zh-CN" altLang="en-US"/>
        </a:p>
      </dgm:t>
    </dgm:pt>
    <dgm:pt modelId="{553B6A21-DE44-49B2-BFA8-058B07964783}" type="pres">
      <dgm:prSet presAssocID="{8A09AC87-C913-46E1-B495-3E712467195B}" presName="node" presStyleLbl="node1" presStyleIdx="0" presStyleCnt="5">
        <dgm:presLayoutVars>
          <dgm:bulletEnabled val="1"/>
        </dgm:presLayoutVars>
      </dgm:prSet>
      <dgm:spPr/>
      <dgm:t>
        <a:bodyPr/>
        <a:lstStyle/>
        <a:p>
          <a:endParaRPr lang="zh-CN" altLang="en-US"/>
        </a:p>
      </dgm:t>
    </dgm:pt>
    <dgm:pt modelId="{D92AABB0-2A98-4205-97B7-F7C68CEB4601}" type="pres">
      <dgm:prSet presAssocID="{8A09AC87-C913-46E1-B495-3E712467195B}" presName="spNode" presStyleCnt="0"/>
      <dgm:spPr/>
    </dgm:pt>
    <dgm:pt modelId="{07F2E324-C0D5-464A-AFA8-2AE5B781D30D}" type="pres">
      <dgm:prSet presAssocID="{35C27E8B-91B3-4FA7-835A-9171ECEDE66F}" presName="sibTrans" presStyleLbl="sibTrans1D1" presStyleIdx="0" presStyleCnt="5"/>
      <dgm:spPr/>
      <dgm:t>
        <a:bodyPr/>
        <a:lstStyle/>
        <a:p>
          <a:endParaRPr lang="zh-CN" altLang="en-US"/>
        </a:p>
      </dgm:t>
    </dgm:pt>
    <dgm:pt modelId="{42280AB5-4BF6-404A-AA9A-C08946A34AB3}" type="pres">
      <dgm:prSet presAssocID="{05AD7C66-1EC1-4688-B0BD-1B66A74B9A34}" presName="node" presStyleLbl="node1" presStyleIdx="1" presStyleCnt="5" custScaleX="125844">
        <dgm:presLayoutVars>
          <dgm:bulletEnabled val="1"/>
        </dgm:presLayoutVars>
      </dgm:prSet>
      <dgm:spPr/>
      <dgm:t>
        <a:bodyPr/>
        <a:lstStyle/>
        <a:p>
          <a:endParaRPr lang="zh-CN" altLang="en-US"/>
        </a:p>
      </dgm:t>
    </dgm:pt>
    <dgm:pt modelId="{E3746A86-8D14-463A-A3A0-642B9B471C39}" type="pres">
      <dgm:prSet presAssocID="{05AD7C66-1EC1-4688-B0BD-1B66A74B9A34}" presName="spNode" presStyleCnt="0"/>
      <dgm:spPr/>
    </dgm:pt>
    <dgm:pt modelId="{311CA853-4517-4D60-BEC2-3C1AE80ABBF7}" type="pres">
      <dgm:prSet presAssocID="{FA74FB64-49F0-425F-9F71-A49C892EC5CA}" presName="sibTrans" presStyleLbl="sibTrans1D1" presStyleIdx="1" presStyleCnt="5"/>
      <dgm:spPr/>
      <dgm:t>
        <a:bodyPr/>
        <a:lstStyle/>
        <a:p>
          <a:endParaRPr lang="zh-CN" altLang="en-US"/>
        </a:p>
      </dgm:t>
    </dgm:pt>
    <dgm:pt modelId="{ED93BC5D-E09C-4AA9-8DED-B954A11CA757}" type="pres">
      <dgm:prSet presAssocID="{47C997C1-D09D-4C4F-AE57-52DF4703BF15}" presName="node" presStyleLbl="node1" presStyleIdx="2" presStyleCnt="5" custScaleX="120163" custScaleY="154147">
        <dgm:presLayoutVars>
          <dgm:bulletEnabled val="1"/>
        </dgm:presLayoutVars>
      </dgm:prSet>
      <dgm:spPr/>
      <dgm:t>
        <a:bodyPr/>
        <a:lstStyle/>
        <a:p>
          <a:endParaRPr lang="zh-CN" altLang="en-US"/>
        </a:p>
      </dgm:t>
    </dgm:pt>
    <dgm:pt modelId="{8979D4CE-986D-4BDC-AEC1-3EFAF155DB6D}" type="pres">
      <dgm:prSet presAssocID="{47C997C1-D09D-4C4F-AE57-52DF4703BF15}" presName="spNode" presStyleCnt="0"/>
      <dgm:spPr/>
    </dgm:pt>
    <dgm:pt modelId="{4C68761E-E978-4139-8D95-2D26AA6B359F}" type="pres">
      <dgm:prSet presAssocID="{D156E3D7-9941-4520-B19E-0F6FBB93018A}" presName="sibTrans" presStyleLbl="sibTrans1D1" presStyleIdx="2" presStyleCnt="5"/>
      <dgm:spPr/>
      <dgm:t>
        <a:bodyPr/>
        <a:lstStyle/>
        <a:p>
          <a:endParaRPr lang="zh-CN" altLang="en-US"/>
        </a:p>
      </dgm:t>
    </dgm:pt>
    <dgm:pt modelId="{552CCA01-DF06-47D9-A06E-D8CDF7C9564D}" type="pres">
      <dgm:prSet presAssocID="{6E8E8BD9-749E-4DCF-BCE9-8910B91AD6F3}" presName="node" presStyleLbl="node1" presStyleIdx="3" presStyleCnt="5" custScaleX="131459" custScaleY="156253">
        <dgm:presLayoutVars>
          <dgm:bulletEnabled val="1"/>
        </dgm:presLayoutVars>
      </dgm:prSet>
      <dgm:spPr/>
      <dgm:t>
        <a:bodyPr/>
        <a:lstStyle/>
        <a:p>
          <a:endParaRPr lang="zh-CN" altLang="en-US"/>
        </a:p>
      </dgm:t>
    </dgm:pt>
    <dgm:pt modelId="{567FDBEE-7D9F-4CDC-A72C-1EC0D5620B25}" type="pres">
      <dgm:prSet presAssocID="{6E8E8BD9-749E-4DCF-BCE9-8910B91AD6F3}" presName="spNode" presStyleCnt="0"/>
      <dgm:spPr/>
    </dgm:pt>
    <dgm:pt modelId="{4010F3AF-6345-4935-B14B-4DCE277AAFE0}" type="pres">
      <dgm:prSet presAssocID="{DDE54ED4-4425-4118-84AD-C5B5E495D10A}" presName="sibTrans" presStyleLbl="sibTrans1D1" presStyleIdx="3" presStyleCnt="5"/>
      <dgm:spPr/>
      <dgm:t>
        <a:bodyPr/>
        <a:lstStyle/>
        <a:p>
          <a:endParaRPr lang="zh-CN" altLang="en-US"/>
        </a:p>
      </dgm:t>
    </dgm:pt>
    <dgm:pt modelId="{26F9331B-0EB0-493C-9778-963D17EF6625}" type="pres">
      <dgm:prSet presAssocID="{A917D03A-8033-4CCB-8B8C-D83A793B5091}" presName="node" presStyleLbl="node1" presStyleIdx="4" presStyleCnt="5" custScaleX="112680">
        <dgm:presLayoutVars>
          <dgm:bulletEnabled val="1"/>
        </dgm:presLayoutVars>
      </dgm:prSet>
      <dgm:spPr/>
      <dgm:t>
        <a:bodyPr/>
        <a:lstStyle/>
        <a:p>
          <a:endParaRPr lang="zh-CN" altLang="en-US"/>
        </a:p>
      </dgm:t>
    </dgm:pt>
    <dgm:pt modelId="{93A1E605-669D-47D5-8497-42E3725A8F89}" type="pres">
      <dgm:prSet presAssocID="{A917D03A-8033-4CCB-8B8C-D83A793B5091}" presName="spNode" presStyleCnt="0"/>
      <dgm:spPr/>
    </dgm:pt>
    <dgm:pt modelId="{2B03BA9F-7ADC-42BE-AA01-51700901FC03}" type="pres">
      <dgm:prSet presAssocID="{EBE8BC89-2F54-4A37-A034-E5B395FC6E30}" presName="sibTrans" presStyleLbl="sibTrans1D1" presStyleIdx="4" presStyleCnt="5"/>
      <dgm:spPr/>
      <dgm:t>
        <a:bodyPr/>
        <a:lstStyle/>
        <a:p>
          <a:endParaRPr lang="zh-CN" altLang="en-US"/>
        </a:p>
      </dgm:t>
    </dgm:pt>
  </dgm:ptLst>
  <dgm:cxnLst>
    <dgm:cxn modelId="{A4658465-9480-498D-B2AD-42237EA9C96A}" type="presOf" srcId="{35C27E8B-91B3-4FA7-835A-9171ECEDE66F}" destId="{07F2E324-C0D5-464A-AFA8-2AE5B781D30D}" srcOrd="0" destOrd="0" presId="urn:microsoft.com/office/officeart/2005/8/layout/cycle6"/>
    <dgm:cxn modelId="{E0A0833C-4523-4CC8-B00C-D7590AAF630E}" type="presOf" srcId="{A917D03A-8033-4CCB-8B8C-D83A793B5091}" destId="{26F9331B-0EB0-493C-9778-963D17EF6625}" srcOrd="0" destOrd="0" presId="urn:microsoft.com/office/officeart/2005/8/layout/cycle6"/>
    <dgm:cxn modelId="{67284D18-CC40-4F25-A7AD-46ADABA76259}" type="presOf" srcId="{47C997C1-D09D-4C4F-AE57-52DF4703BF15}" destId="{ED93BC5D-E09C-4AA9-8DED-B954A11CA757}" srcOrd="0" destOrd="0" presId="urn:microsoft.com/office/officeart/2005/8/layout/cycle6"/>
    <dgm:cxn modelId="{6A47C49D-D614-4583-90A6-2D6417045944}" srcId="{DC19E72E-763C-447E-BB7E-9A94EE74C646}" destId="{6E8E8BD9-749E-4DCF-BCE9-8910B91AD6F3}" srcOrd="3" destOrd="0" parTransId="{B66494C6-9410-4A9E-9A86-CBF353EAF525}" sibTransId="{DDE54ED4-4425-4118-84AD-C5B5E495D10A}"/>
    <dgm:cxn modelId="{CEA3BFBE-FD5F-44CF-B2C9-98B0A75C4099}" type="presOf" srcId="{D156E3D7-9941-4520-B19E-0F6FBB93018A}" destId="{4C68761E-E978-4139-8D95-2D26AA6B359F}" srcOrd="0" destOrd="0" presId="urn:microsoft.com/office/officeart/2005/8/layout/cycle6"/>
    <dgm:cxn modelId="{3E6A5EBA-F4B9-4932-958E-DB78AE8C2874}" srcId="{DC19E72E-763C-447E-BB7E-9A94EE74C646}" destId="{8A09AC87-C913-46E1-B495-3E712467195B}" srcOrd="0" destOrd="0" parTransId="{EC3DAB40-95A3-42AD-B91B-D38898C01C06}" sibTransId="{35C27E8B-91B3-4FA7-835A-9171ECEDE66F}"/>
    <dgm:cxn modelId="{3FE2F596-D9B2-4234-BCBE-3D19AB705737}" type="presOf" srcId="{6E8E8BD9-749E-4DCF-BCE9-8910B91AD6F3}" destId="{552CCA01-DF06-47D9-A06E-D8CDF7C9564D}" srcOrd="0" destOrd="0" presId="urn:microsoft.com/office/officeart/2005/8/layout/cycle6"/>
    <dgm:cxn modelId="{382BB911-42A0-48B4-A51D-0281ECBBDE2E}" type="presOf" srcId="{FA74FB64-49F0-425F-9F71-A49C892EC5CA}" destId="{311CA853-4517-4D60-BEC2-3C1AE80ABBF7}" srcOrd="0" destOrd="0" presId="urn:microsoft.com/office/officeart/2005/8/layout/cycle6"/>
    <dgm:cxn modelId="{4710BF56-DCE8-48D6-ADA6-9A1DD9B5494E}" type="presOf" srcId="{05AD7C66-1EC1-4688-B0BD-1B66A74B9A34}" destId="{42280AB5-4BF6-404A-AA9A-C08946A34AB3}" srcOrd="0" destOrd="0" presId="urn:microsoft.com/office/officeart/2005/8/layout/cycle6"/>
    <dgm:cxn modelId="{EC04E6B8-2DC1-4456-8EC3-5AC83C5373A3}" type="presOf" srcId="{DC19E72E-763C-447E-BB7E-9A94EE74C646}" destId="{44A7C09C-FD86-4EAF-B8A3-D45DCACC2D60}" srcOrd="0" destOrd="0" presId="urn:microsoft.com/office/officeart/2005/8/layout/cycle6"/>
    <dgm:cxn modelId="{52C06121-9AEB-47A5-9778-01FCB72BB284}" srcId="{DC19E72E-763C-447E-BB7E-9A94EE74C646}" destId="{05AD7C66-1EC1-4688-B0BD-1B66A74B9A34}" srcOrd="1" destOrd="0" parTransId="{77C9C262-B7F7-46F0-A127-16249C1D07B8}" sibTransId="{FA74FB64-49F0-425F-9F71-A49C892EC5CA}"/>
    <dgm:cxn modelId="{FF1F2C27-58AF-4049-B109-CBF3356DFD1F}" type="presOf" srcId="{8A09AC87-C913-46E1-B495-3E712467195B}" destId="{553B6A21-DE44-49B2-BFA8-058B07964783}" srcOrd="0" destOrd="0" presId="urn:microsoft.com/office/officeart/2005/8/layout/cycle6"/>
    <dgm:cxn modelId="{6889F6A9-9987-4C3F-9B7D-E97C59854ABB}" type="presOf" srcId="{DDE54ED4-4425-4118-84AD-C5B5E495D10A}" destId="{4010F3AF-6345-4935-B14B-4DCE277AAFE0}" srcOrd="0" destOrd="0" presId="urn:microsoft.com/office/officeart/2005/8/layout/cycle6"/>
    <dgm:cxn modelId="{673A8BB1-0E9B-4D78-9E70-D357B7D2767E}" srcId="{DC19E72E-763C-447E-BB7E-9A94EE74C646}" destId="{47C997C1-D09D-4C4F-AE57-52DF4703BF15}" srcOrd="2" destOrd="0" parTransId="{2F88DA26-C5C5-43CF-93E0-2847D82BF745}" sibTransId="{D156E3D7-9941-4520-B19E-0F6FBB93018A}"/>
    <dgm:cxn modelId="{D4EC067F-EC11-44F5-A835-F73DE338CEE5}" type="presOf" srcId="{EBE8BC89-2F54-4A37-A034-E5B395FC6E30}" destId="{2B03BA9F-7ADC-42BE-AA01-51700901FC03}" srcOrd="0" destOrd="0" presId="urn:microsoft.com/office/officeart/2005/8/layout/cycle6"/>
    <dgm:cxn modelId="{3653F35A-51CA-4687-B856-DFDC7A54ADED}" srcId="{DC19E72E-763C-447E-BB7E-9A94EE74C646}" destId="{A917D03A-8033-4CCB-8B8C-D83A793B5091}" srcOrd="4" destOrd="0" parTransId="{4D454EBD-69FD-4EA0-B4D7-F05E1423053F}" sibTransId="{EBE8BC89-2F54-4A37-A034-E5B395FC6E30}"/>
    <dgm:cxn modelId="{7231DB83-058A-4A28-9281-97543F110F42}" type="presParOf" srcId="{44A7C09C-FD86-4EAF-B8A3-D45DCACC2D60}" destId="{553B6A21-DE44-49B2-BFA8-058B07964783}" srcOrd="0" destOrd="0" presId="urn:microsoft.com/office/officeart/2005/8/layout/cycle6"/>
    <dgm:cxn modelId="{BED61C06-D562-47B1-B99D-EC37D7F299A6}" type="presParOf" srcId="{44A7C09C-FD86-4EAF-B8A3-D45DCACC2D60}" destId="{D92AABB0-2A98-4205-97B7-F7C68CEB4601}" srcOrd="1" destOrd="0" presId="urn:microsoft.com/office/officeart/2005/8/layout/cycle6"/>
    <dgm:cxn modelId="{F1F0E373-BDF1-44DB-84FE-23A0C3E63415}" type="presParOf" srcId="{44A7C09C-FD86-4EAF-B8A3-D45DCACC2D60}" destId="{07F2E324-C0D5-464A-AFA8-2AE5B781D30D}" srcOrd="2" destOrd="0" presId="urn:microsoft.com/office/officeart/2005/8/layout/cycle6"/>
    <dgm:cxn modelId="{20D87966-A87B-4485-808D-D5C34DD77334}" type="presParOf" srcId="{44A7C09C-FD86-4EAF-B8A3-D45DCACC2D60}" destId="{42280AB5-4BF6-404A-AA9A-C08946A34AB3}" srcOrd="3" destOrd="0" presId="urn:microsoft.com/office/officeart/2005/8/layout/cycle6"/>
    <dgm:cxn modelId="{41C6CE7F-52D7-424F-899C-847F8F33068F}" type="presParOf" srcId="{44A7C09C-FD86-4EAF-B8A3-D45DCACC2D60}" destId="{E3746A86-8D14-463A-A3A0-642B9B471C39}" srcOrd="4" destOrd="0" presId="urn:microsoft.com/office/officeart/2005/8/layout/cycle6"/>
    <dgm:cxn modelId="{890D8D01-13AF-4738-B002-2F67C877478B}" type="presParOf" srcId="{44A7C09C-FD86-4EAF-B8A3-D45DCACC2D60}" destId="{311CA853-4517-4D60-BEC2-3C1AE80ABBF7}" srcOrd="5" destOrd="0" presId="urn:microsoft.com/office/officeart/2005/8/layout/cycle6"/>
    <dgm:cxn modelId="{74576095-06E3-4048-ABC4-4DD149E06EAB}" type="presParOf" srcId="{44A7C09C-FD86-4EAF-B8A3-D45DCACC2D60}" destId="{ED93BC5D-E09C-4AA9-8DED-B954A11CA757}" srcOrd="6" destOrd="0" presId="urn:microsoft.com/office/officeart/2005/8/layout/cycle6"/>
    <dgm:cxn modelId="{C84CD2EF-E803-43AA-8098-CA42BC9335D3}" type="presParOf" srcId="{44A7C09C-FD86-4EAF-B8A3-D45DCACC2D60}" destId="{8979D4CE-986D-4BDC-AEC1-3EFAF155DB6D}" srcOrd="7" destOrd="0" presId="urn:microsoft.com/office/officeart/2005/8/layout/cycle6"/>
    <dgm:cxn modelId="{976BFF51-BE4D-48C7-AD3C-02B76C669ABF}" type="presParOf" srcId="{44A7C09C-FD86-4EAF-B8A3-D45DCACC2D60}" destId="{4C68761E-E978-4139-8D95-2D26AA6B359F}" srcOrd="8" destOrd="0" presId="urn:microsoft.com/office/officeart/2005/8/layout/cycle6"/>
    <dgm:cxn modelId="{E0CC0A98-52E1-45AC-B6E9-A20B02C3265D}" type="presParOf" srcId="{44A7C09C-FD86-4EAF-B8A3-D45DCACC2D60}" destId="{552CCA01-DF06-47D9-A06E-D8CDF7C9564D}" srcOrd="9" destOrd="0" presId="urn:microsoft.com/office/officeart/2005/8/layout/cycle6"/>
    <dgm:cxn modelId="{8C90F513-BC4F-4866-9439-8D382D965084}" type="presParOf" srcId="{44A7C09C-FD86-4EAF-B8A3-D45DCACC2D60}" destId="{567FDBEE-7D9F-4CDC-A72C-1EC0D5620B25}" srcOrd="10" destOrd="0" presId="urn:microsoft.com/office/officeart/2005/8/layout/cycle6"/>
    <dgm:cxn modelId="{0D2379C4-39EC-43A5-87D5-450D136FC5FE}" type="presParOf" srcId="{44A7C09C-FD86-4EAF-B8A3-D45DCACC2D60}" destId="{4010F3AF-6345-4935-B14B-4DCE277AAFE0}" srcOrd="11" destOrd="0" presId="urn:microsoft.com/office/officeart/2005/8/layout/cycle6"/>
    <dgm:cxn modelId="{93134450-1C77-42FD-B703-425424FF35F0}" type="presParOf" srcId="{44A7C09C-FD86-4EAF-B8A3-D45DCACC2D60}" destId="{26F9331B-0EB0-493C-9778-963D17EF6625}" srcOrd="12" destOrd="0" presId="urn:microsoft.com/office/officeart/2005/8/layout/cycle6"/>
    <dgm:cxn modelId="{81DB5B5B-BF19-43AA-91BB-051AD2499DB7}" type="presParOf" srcId="{44A7C09C-FD86-4EAF-B8A3-D45DCACC2D60}" destId="{93A1E605-669D-47D5-8497-42E3725A8F89}" srcOrd="13" destOrd="0" presId="urn:microsoft.com/office/officeart/2005/8/layout/cycle6"/>
    <dgm:cxn modelId="{AB50E473-BA70-47D0-95F8-F254E3982F72}" type="presParOf" srcId="{44A7C09C-FD86-4EAF-B8A3-D45DCACC2D60}" destId="{2B03BA9F-7ADC-42BE-AA01-51700901FC03}" srcOrd="14"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18C65E-1D80-40CE-8B29-5BF9D3EACB25}" type="doc">
      <dgm:prSet loTypeId="urn:microsoft.com/office/officeart/2005/8/layout/process1" loCatId="process" qsTypeId="urn:microsoft.com/office/officeart/2005/8/quickstyle/simple5" qsCatId="simple" csTypeId="urn:microsoft.com/office/officeart/2005/8/colors/accent1_2" csCatId="accent1" phldr="1"/>
      <dgm:spPr/>
    </dgm:pt>
    <dgm:pt modelId="{535E84B0-17F5-4DA5-8910-C20F84F559A1}">
      <dgm:prSet phldrT="[文本]" custT="1"/>
      <dgm:spPr/>
      <dgm:t>
        <a:bodyPr/>
        <a:lstStyle/>
        <a:p>
          <a:r>
            <a:rPr lang="zh-CN" altLang="en-US" sz="2600" dirty="0" smtClean="0">
              <a:solidFill>
                <a:schemeClr val="tx1"/>
              </a:solidFill>
              <a:latin typeface="宋体" panose="02010600030101010101" pitchFamily="2" charset="-122"/>
              <a:ea typeface="宋体" panose="02010600030101010101" pitchFamily="2" charset="-122"/>
            </a:rPr>
            <a:t>财政一般预算收入不低于</a:t>
          </a:r>
          <a:r>
            <a:rPr lang="en-US" altLang="zh-CN" sz="2600" dirty="0" smtClean="0">
              <a:solidFill>
                <a:schemeClr val="tx1"/>
              </a:solidFill>
              <a:latin typeface="宋体" panose="02010600030101010101" pitchFamily="2" charset="-122"/>
              <a:ea typeface="宋体" panose="02010600030101010101" pitchFamily="2" charset="-122"/>
            </a:rPr>
            <a:t>50</a:t>
          </a:r>
          <a:r>
            <a:rPr lang="zh-CN" altLang="en-US" sz="2600" dirty="0" smtClean="0">
              <a:solidFill>
                <a:schemeClr val="tx1"/>
              </a:solidFill>
              <a:latin typeface="宋体" panose="02010600030101010101" pitchFamily="2" charset="-122"/>
              <a:ea typeface="宋体" panose="02010600030101010101" pitchFamily="2" charset="-122"/>
            </a:rPr>
            <a:t>亿元</a:t>
          </a:r>
          <a:endParaRPr lang="zh-CN" altLang="en-US" sz="1800" dirty="0"/>
        </a:p>
      </dgm:t>
    </dgm:pt>
    <dgm:pt modelId="{851462A5-881B-4735-B657-17263491E0A5}" type="parTrans" cxnId="{14224555-F55A-48A5-AAA4-F5238AAD428D}">
      <dgm:prSet/>
      <dgm:spPr/>
      <dgm:t>
        <a:bodyPr/>
        <a:lstStyle/>
        <a:p>
          <a:endParaRPr lang="zh-CN" altLang="en-US"/>
        </a:p>
      </dgm:t>
    </dgm:pt>
    <dgm:pt modelId="{0E4F98F7-4515-4F42-A091-0FA2A41130B1}" type="sibTrans" cxnId="{14224555-F55A-48A5-AAA4-F5238AAD428D}">
      <dgm:prSet/>
      <dgm:spPr/>
      <dgm:t>
        <a:bodyPr/>
        <a:lstStyle/>
        <a:p>
          <a:endParaRPr lang="zh-CN" altLang="en-US"/>
        </a:p>
      </dgm:t>
    </dgm:pt>
    <dgm:pt modelId="{34AA1B56-AF2F-479E-B238-4E209C2C7958}">
      <dgm:prSet phldrT="[文本]"/>
      <dgm:spPr/>
      <dgm:t>
        <a:bodyPr/>
        <a:lstStyle/>
        <a:p>
          <a:r>
            <a:rPr lang="en-US" dirty="0" smtClean="0">
              <a:solidFill>
                <a:schemeClr val="tx1"/>
              </a:solidFill>
              <a:latin typeface="宋体" panose="02010600030101010101" pitchFamily="2" charset="-122"/>
              <a:ea typeface="宋体" panose="02010600030101010101" pitchFamily="2" charset="-122"/>
            </a:rPr>
            <a:t>GDP</a:t>
          </a:r>
          <a:r>
            <a:rPr lang="zh-CN" dirty="0" smtClean="0">
              <a:solidFill>
                <a:schemeClr val="tx1"/>
              </a:solidFill>
              <a:latin typeface="宋体" panose="02010600030101010101" pitchFamily="2" charset="-122"/>
              <a:ea typeface="宋体" panose="02010600030101010101" pitchFamily="2" charset="-122"/>
            </a:rPr>
            <a:t>不低于</a:t>
          </a:r>
          <a:r>
            <a:rPr lang="en-US" dirty="0" smtClean="0">
              <a:solidFill>
                <a:schemeClr val="tx1"/>
              </a:solidFill>
              <a:latin typeface="宋体" panose="02010600030101010101" pitchFamily="2" charset="-122"/>
              <a:ea typeface="宋体" panose="02010600030101010101" pitchFamily="2" charset="-122"/>
            </a:rPr>
            <a:t>500</a:t>
          </a:r>
          <a:r>
            <a:rPr lang="zh-CN" dirty="0" smtClean="0">
              <a:solidFill>
                <a:schemeClr val="tx1"/>
              </a:solidFill>
              <a:latin typeface="宋体" panose="02010600030101010101" pitchFamily="2" charset="-122"/>
              <a:ea typeface="宋体" panose="02010600030101010101" pitchFamily="2" charset="-122"/>
            </a:rPr>
            <a:t>亿元</a:t>
          </a:r>
          <a:endParaRPr lang="zh-CN" altLang="en-US" dirty="0">
            <a:solidFill>
              <a:schemeClr val="tx1"/>
            </a:solidFill>
            <a:latin typeface="宋体" panose="02010600030101010101" pitchFamily="2" charset="-122"/>
            <a:ea typeface="宋体" panose="02010600030101010101" pitchFamily="2" charset="-122"/>
          </a:endParaRPr>
        </a:p>
      </dgm:t>
    </dgm:pt>
    <dgm:pt modelId="{F96EE884-6EDA-430A-8791-3B724D73BE7B}" type="parTrans" cxnId="{2BF77462-D9D4-49B4-A945-6133D8E1848E}">
      <dgm:prSet/>
      <dgm:spPr/>
      <dgm:t>
        <a:bodyPr/>
        <a:lstStyle/>
        <a:p>
          <a:endParaRPr lang="zh-CN" altLang="en-US"/>
        </a:p>
      </dgm:t>
    </dgm:pt>
    <dgm:pt modelId="{FA44A97D-CD88-4CE8-B227-6F1EBB835BE4}" type="sibTrans" cxnId="{2BF77462-D9D4-49B4-A945-6133D8E1848E}">
      <dgm:prSet/>
      <dgm:spPr/>
      <dgm:t>
        <a:bodyPr/>
        <a:lstStyle/>
        <a:p>
          <a:endParaRPr lang="zh-CN" altLang="en-US"/>
        </a:p>
      </dgm:t>
    </dgm:pt>
    <dgm:pt modelId="{0B332065-67D3-41EB-AC8D-4FA590788BB3}">
      <dgm:prSet phldrT="[文本]" custT="1"/>
      <dgm:spPr/>
      <dgm:t>
        <a:bodyPr/>
        <a:lstStyle/>
        <a:p>
          <a:r>
            <a:rPr lang="zh-CN" sz="2600" dirty="0" smtClean="0">
              <a:solidFill>
                <a:schemeClr val="tx1"/>
              </a:solidFill>
              <a:latin typeface="宋体" panose="02010600030101010101" pitchFamily="2" charset="-122"/>
              <a:ea typeface="宋体" panose="02010600030101010101" pitchFamily="2" charset="-122"/>
            </a:rPr>
            <a:t>政府债务率不高于</a:t>
          </a:r>
          <a:r>
            <a:rPr lang="en-US" sz="2600" dirty="0" smtClean="0">
              <a:solidFill>
                <a:schemeClr val="tx1"/>
              </a:solidFill>
              <a:latin typeface="宋体" panose="02010600030101010101" pitchFamily="2" charset="-122"/>
              <a:ea typeface="宋体" panose="02010600030101010101" pitchFamily="2" charset="-122"/>
            </a:rPr>
            <a:t>100%</a:t>
          </a:r>
          <a:endParaRPr lang="zh-CN" altLang="en-US" sz="2600" dirty="0">
            <a:solidFill>
              <a:schemeClr val="tx1"/>
            </a:solidFill>
            <a:latin typeface="宋体" panose="02010600030101010101" pitchFamily="2" charset="-122"/>
            <a:ea typeface="宋体" panose="02010600030101010101" pitchFamily="2" charset="-122"/>
          </a:endParaRPr>
        </a:p>
      </dgm:t>
    </dgm:pt>
    <dgm:pt modelId="{B73BFD8C-8A23-4052-84AB-7DE69CCC0EED}" type="parTrans" cxnId="{346779A7-122A-4B78-BD29-9C1D36FA83E2}">
      <dgm:prSet/>
      <dgm:spPr/>
      <dgm:t>
        <a:bodyPr/>
        <a:lstStyle/>
        <a:p>
          <a:endParaRPr lang="zh-CN" altLang="en-US"/>
        </a:p>
      </dgm:t>
    </dgm:pt>
    <dgm:pt modelId="{70E6E129-1B4F-4244-92FD-F9B8EE1545F5}" type="sibTrans" cxnId="{346779A7-122A-4B78-BD29-9C1D36FA83E2}">
      <dgm:prSet/>
      <dgm:spPr/>
      <dgm:t>
        <a:bodyPr/>
        <a:lstStyle/>
        <a:p>
          <a:endParaRPr lang="zh-CN" altLang="en-US"/>
        </a:p>
      </dgm:t>
    </dgm:pt>
    <dgm:pt modelId="{E8BD155A-E38B-4E19-9E3A-79A1AF793DAB}" type="pres">
      <dgm:prSet presAssocID="{A918C65E-1D80-40CE-8B29-5BF9D3EACB25}" presName="Name0" presStyleCnt="0">
        <dgm:presLayoutVars>
          <dgm:dir/>
          <dgm:resizeHandles val="exact"/>
        </dgm:presLayoutVars>
      </dgm:prSet>
      <dgm:spPr/>
    </dgm:pt>
    <dgm:pt modelId="{0E4AB3E4-314B-469A-80DF-3ADE29C94335}" type="pres">
      <dgm:prSet presAssocID="{535E84B0-17F5-4DA5-8910-C20F84F559A1}" presName="node" presStyleLbl="node1" presStyleIdx="0" presStyleCnt="3" custScaleX="112334" custLinFactNeighborX="3687" custLinFactNeighborY="3415">
        <dgm:presLayoutVars>
          <dgm:bulletEnabled val="1"/>
        </dgm:presLayoutVars>
      </dgm:prSet>
      <dgm:spPr/>
      <dgm:t>
        <a:bodyPr/>
        <a:lstStyle/>
        <a:p>
          <a:endParaRPr lang="zh-CN" altLang="en-US"/>
        </a:p>
      </dgm:t>
    </dgm:pt>
    <dgm:pt modelId="{B0DC2325-2848-4716-91A6-54705596FEE5}" type="pres">
      <dgm:prSet presAssocID="{0E4F98F7-4515-4F42-A091-0FA2A41130B1}" presName="sibTrans" presStyleLbl="sibTrans2D1" presStyleIdx="0" presStyleCnt="2"/>
      <dgm:spPr/>
      <dgm:t>
        <a:bodyPr/>
        <a:lstStyle/>
        <a:p>
          <a:endParaRPr lang="zh-CN" altLang="en-US"/>
        </a:p>
      </dgm:t>
    </dgm:pt>
    <dgm:pt modelId="{392DEA7B-E7CB-4A42-9AD4-4A7DA586EBC3}" type="pres">
      <dgm:prSet presAssocID="{0E4F98F7-4515-4F42-A091-0FA2A41130B1}" presName="connectorText" presStyleLbl="sibTrans2D1" presStyleIdx="0" presStyleCnt="2"/>
      <dgm:spPr/>
      <dgm:t>
        <a:bodyPr/>
        <a:lstStyle/>
        <a:p>
          <a:endParaRPr lang="zh-CN" altLang="en-US"/>
        </a:p>
      </dgm:t>
    </dgm:pt>
    <dgm:pt modelId="{2E9D2505-A8F1-4BC0-AF4E-A9E611B546C0}" type="pres">
      <dgm:prSet presAssocID="{34AA1B56-AF2F-479E-B238-4E209C2C7958}" presName="node" presStyleLbl="node1" presStyleIdx="1" presStyleCnt="3" custLinFactNeighborX="1344" custLinFactNeighborY="1596">
        <dgm:presLayoutVars>
          <dgm:bulletEnabled val="1"/>
        </dgm:presLayoutVars>
      </dgm:prSet>
      <dgm:spPr/>
      <dgm:t>
        <a:bodyPr/>
        <a:lstStyle/>
        <a:p>
          <a:endParaRPr lang="zh-CN" altLang="en-US"/>
        </a:p>
      </dgm:t>
    </dgm:pt>
    <dgm:pt modelId="{E0AB223C-8E4A-4CB5-9830-1143AB97D964}" type="pres">
      <dgm:prSet presAssocID="{FA44A97D-CD88-4CE8-B227-6F1EBB835BE4}" presName="sibTrans" presStyleLbl="sibTrans2D1" presStyleIdx="1" presStyleCnt="2"/>
      <dgm:spPr/>
      <dgm:t>
        <a:bodyPr/>
        <a:lstStyle/>
        <a:p>
          <a:endParaRPr lang="zh-CN" altLang="en-US"/>
        </a:p>
      </dgm:t>
    </dgm:pt>
    <dgm:pt modelId="{E808BC1E-58BB-44D3-8685-23E0A364C634}" type="pres">
      <dgm:prSet presAssocID="{FA44A97D-CD88-4CE8-B227-6F1EBB835BE4}" presName="connectorText" presStyleLbl="sibTrans2D1" presStyleIdx="1" presStyleCnt="2"/>
      <dgm:spPr/>
      <dgm:t>
        <a:bodyPr/>
        <a:lstStyle/>
        <a:p>
          <a:endParaRPr lang="zh-CN" altLang="en-US"/>
        </a:p>
      </dgm:t>
    </dgm:pt>
    <dgm:pt modelId="{F02CF1B1-56FB-432A-B8A2-63DB2E3C5A0D}" type="pres">
      <dgm:prSet presAssocID="{0B332065-67D3-41EB-AC8D-4FA590788BB3}" presName="node" presStyleLbl="node1" presStyleIdx="2" presStyleCnt="3">
        <dgm:presLayoutVars>
          <dgm:bulletEnabled val="1"/>
        </dgm:presLayoutVars>
      </dgm:prSet>
      <dgm:spPr/>
      <dgm:t>
        <a:bodyPr/>
        <a:lstStyle/>
        <a:p>
          <a:endParaRPr lang="zh-CN" altLang="en-US"/>
        </a:p>
      </dgm:t>
    </dgm:pt>
  </dgm:ptLst>
  <dgm:cxnLst>
    <dgm:cxn modelId="{7C2DA8B7-1F7C-41AA-8AF4-43F874C95AD7}" type="presOf" srcId="{FA44A97D-CD88-4CE8-B227-6F1EBB835BE4}" destId="{E0AB223C-8E4A-4CB5-9830-1143AB97D964}" srcOrd="0" destOrd="0" presId="urn:microsoft.com/office/officeart/2005/8/layout/process1"/>
    <dgm:cxn modelId="{19791440-6EFF-4BA5-BA2D-5A06AE8D4CCB}" type="presOf" srcId="{34AA1B56-AF2F-479E-B238-4E209C2C7958}" destId="{2E9D2505-A8F1-4BC0-AF4E-A9E611B546C0}" srcOrd="0" destOrd="0" presId="urn:microsoft.com/office/officeart/2005/8/layout/process1"/>
    <dgm:cxn modelId="{346779A7-122A-4B78-BD29-9C1D36FA83E2}" srcId="{A918C65E-1D80-40CE-8B29-5BF9D3EACB25}" destId="{0B332065-67D3-41EB-AC8D-4FA590788BB3}" srcOrd="2" destOrd="0" parTransId="{B73BFD8C-8A23-4052-84AB-7DE69CCC0EED}" sibTransId="{70E6E129-1B4F-4244-92FD-F9B8EE1545F5}"/>
    <dgm:cxn modelId="{C2D6F3D5-61EE-43C3-B218-D6DF61C3B1B0}" type="presOf" srcId="{535E84B0-17F5-4DA5-8910-C20F84F559A1}" destId="{0E4AB3E4-314B-469A-80DF-3ADE29C94335}" srcOrd="0" destOrd="0" presId="urn:microsoft.com/office/officeart/2005/8/layout/process1"/>
    <dgm:cxn modelId="{14224555-F55A-48A5-AAA4-F5238AAD428D}" srcId="{A918C65E-1D80-40CE-8B29-5BF9D3EACB25}" destId="{535E84B0-17F5-4DA5-8910-C20F84F559A1}" srcOrd="0" destOrd="0" parTransId="{851462A5-881B-4735-B657-17263491E0A5}" sibTransId="{0E4F98F7-4515-4F42-A091-0FA2A41130B1}"/>
    <dgm:cxn modelId="{2BF77462-D9D4-49B4-A945-6133D8E1848E}" srcId="{A918C65E-1D80-40CE-8B29-5BF9D3EACB25}" destId="{34AA1B56-AF2F-479E-B238-4E209C2C7958}" srcOrd="1" destOrd="0" parTransId="{F96EE884-6EDA-430A-8791-3B724D73BE7B}" sibTransId="{FA44A97D-CD88-4CE8-B227-6F1EBB835BE4}"/>
    <dgm:cxn modelId="{E9B93162-B806-42E4-A832-386DFED8CAE8}" type="presOf" srcId="{0E4F98F7-4515-4F42-A091-0FA2A41130B1}" destId="{B0DC2325-2848-4716-91A6-54705596FEE5}" srcOrd="0" destOrd="0" presId="urn:microsoft.com/office/officeart/2005/8/layout/process1"/>
    <dgm:cxn modelId="{AB68E96E-2B67-4A58-84C5-F4E379465DC1}" type="presOf" srcId="{0E4F98F7-4515-4F42-A091-0FA2A41130B1}" destId="{392DEA7B-E7CB-4A42-9AD4-4A7DA586EBC3}" srcOrd="1" destOrd="0" presId="urn:microsoft.com/office/officeart/2005/8/layout/process1"/>
    <dgm:cxn modelId="{62D890C0-AB96-42FA-A233-F272343A88C6}" type="presOf" srcId="{0B332065-67D3-41EB-AC8D-4FA590788BB3}" destId="{F02CF1B1-56FB-432A-B8A2-63DB2E3C5A0D}" srcOrd="0" destOrd="0" presId="urn:microsoft.com/office/officeart/2005/8/layout/process1"/>
    <dgm:cxn modelId="{2E372FEB-E87C-4912-A340-66D46DA0F67B}" type="presOf" srcId="{FA44A97D-CD88-4CE8-B227-6F1EBB835BE4}" destId="{E808BC1E-58BB-44D3-8685-23E0A364C634}" srcOrd="1" destOrd="0" presId="urn:microsoft.com/office/officeart/2005/8/layout/process1"/>
    <dgm:cxn modelId="{40A18830-917B-4956-9C7A-DD5341B88C66}" type="presOf" srcId="{A918C65E-1D80-40CE-8B29-5BF9D3EACB25}" destId="{E8BD155A-E38B-4E19-9E3A-79A1AF793DAB}" srcOrd="0" destOrd="0" presId="urn:microsoft.com/office/officeart/2005/8/layout/process1"/>
    <dgm:cxn modelId="{1AFA2D62-A6A3-4466-8FA6-387086F91BBD}" type="presParOf" srcId="{E8BD155A-E38B-4E19-9E3A-79A1AF793DAB}" destId="{0E4AB3E4-314B-469A-80DF-3ADE29C94335}" srcOrd="0" destOrd="0" presId="urn:microsoft.com/office/officeart/2005/8/layout/process1"/>
    <dgm:cxn modelId="{B2E1FEE9-1BFD-402E-B2ED-0D1FA63A0089}" type="presParOf" srcId="{E8BD155A-E38B-4E19-9E3A-79A1AF793DAB}" destId="{B0DC2325-2848-4716-91A6-54705596FEE5}" srcOrd="1" destOrd="0" presId="urn:microsoft.com/office/officeart/2005/8/layout/process1"/>
    <dgm:cxn modelId="{EF8600A6-B682-4929-9040-165FEDAAEE3A}" type="presParOf" srcId="{B0DC2325-2848-4716-91A6-54705596FEE5}" destId="{392DEA7B-E7CB-4A42-9AD4-4A7DA586EBC3}" srcOrd="0" destOrd="0" presId="urn:microsoft.com/office/officeart/2005/8/layout/process1"/>
    <dgm:cxn modelId="{AA3B7454-1C04-4574-9054-A92378532E5E}" type="presParOf" srcId="{E8BD155A-E38B-4E19-9E3A-79A1AF793DAB}" destId="{2E9D2505-A8F1-4BC0-AF4E-A9E611B546C0}" srcOrd="2" destOrd="0" presId="urn:microsoft.com/office/officeart/2005/8/layout/process1"/>
    <dgm:cxn modelId="{11AF97C3-FEA1-4B87-A8CB-5B2AF5CC68D8}" type="presParOf" srcId="{E8BD155A-E38B-4E19-9E3A-79A1AF793DAB}" destId="{E0AB223C-8E4A-4CB5-9830-1143AB97D964}" srcOrd="3" destOrd="0" presId="urn:microsoft.com/office/officeart/2005/8/layout/process1"/>
    <dgm:cxn modelId="{4BC13DA6-8B87-4D1E-8ABF-413A61C77F47}" type="presParOf" srcId="{E0AB223C-8E4A-4CB5-9830-1143AB97D964}" destId="{E808BC1E-58BB-44D3-8685-23E0A364C634}" srcOrd="0" destOrd="0" presId="urn:microsoft.com/office/officeart/2005/8/layout/process1"/>
    <dgm:cxn modelId="{771A76B4-841E-45BC-A642-7578C3AAA6D3}" type="presParOf" srcId="{E8BD155A-E38B-4E19-9E3A-79A1AF793DAB}" destId="{F02CF1B1-56FB-432A-B8A2-63DB2E3C5A0D}"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E6A471-60A2-41C7-A5E4-FD26E65F79C4}"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A76DEB78-EF98-4058-B99E-42B2DFB3D657}">
      <dgm:prSet phldrT="[文本]" custT="1"/>
      <dgm:spPr/>
      <dgm:t>
        <a:bodyPr/>
        <a:lstStyle/>
        <a:p>
          <a:pPr algn="ctr"/>
          <a:r>
            <a:rPr lang="zh-CN" altLang="en-US" sz="2600" dirty="0" smtClean="0">
              <a:latin typeface="宋体" panose="02010600030101010101" pitchFamily="2" charset="-122"/>
              <a:ea typeface="宋体" panose="02010600030101010101" pitchFamily="2" charset="-122"/>
            </a:rPr>
            <a:t>符合建总行审批决策要求</a:t>
          </a:r>
          <a:r>
            <a:rPr lang="en-US" altLang="zh-CN" sz="1800" dirty="0" smtClean="0"/>
            <a:t>	</a:t>
          </a:r>
          <a:endParaRPr lang="zh-CN" altLang="en-US" sz="1800" dirty="0"/>
        </a:p>
      </dgm:t>
    </dgm:pt>
    <dgm:pt modelId="{93FA8F9E-041B-4458-8C74-BE459582C6B5}" type="parTrans" cxnId="{3553F277-6427-441A-B60E-FE520D91393F}">
      <dgm:prSet/>
      <dgm:spPr/>
      <dgm:t>
        <a:bodyPr/>
        <a:lstStyle/>
        <a:p>
          <a:endParaRPr lang="zh-CN" altLang="en-US"/>
        </a:p>
      </dgm:t>
    </dgm:pt>
    <dgm:pt modelId="{6FE6F2E9-78FB-4170-912E-7C23DEA11FC8}" type="sibTrans" cxnId="{3553F277-6427-441A-B60E-FE520D91393F}">
      <dgm:prSet/>
      <dgm:spPr/>
      <dgm:t>
        <a:bodyPr/>
        <a:lstStyle/>
        <a:p>
          <a:endParaRPr lang="zh-CN" altLang="en-US"/>
        </a:p>
      </dgm:t>
    </dgm:pt>
    <dgm:pt modelId="{30AD0A04-1031-4054-B638-FDBD20AA5AE5}">
      <dgm:prSet phldrT="[文本]" custT="1"/>
      <dgm:spPr/>
      <dgm:t>
        <a:bodyPr/>
        <a:lstStyle/>
        <a:p>
          <a:r>
            <a:rPr lang="zh-CN" altLang="en-US" sz="2600" dirty="0" smtClean="0">
              <a:latin typeface="宋体" panose="02010600030101010101" pitchFamily="2" charset="-122"/>
              <a:ea typeface="宋体" panose="02010600030101010101" pitchFamily="2" charset="-122"/>
            </a:rPr>
            <a:t>能够落实有效退出机制</a:t>
          </a:r>
          <a:endParaRPr lang="zh-CN" altLang="en-US" sz="2600" dirty="0">
            <a:latin typeface="宋体" panose="02010600030101010101" pitchFamily="2" charset="-122"/>
            <a:ea typeface="宋体" panose="02010600030101010101" pitchFamily="2" charset="-122"/>
          </a:endParaRPr>
        </a:p>
      </dgm:t>
    </dgm:pt>
    <dgm:pt modelId="{5EB79E9C-989B-42A2-857A-03A4A870F689}" type="parTrans" cxnId="{68B5C568-CE6E-4BF5-9D64-44BCC4EF0AD3}">
      <dgm:prSet/>
      <dgm:spPr/>
      <dgm:t>
        <a:bodyPr/>
        <a:lstStyle/>
        <a:p>
          <a:endParaRPr lang="zh-CN" altLang="en-US"/>
        </a:p>
      </dgm:t>
    </dgm:pt>
    <dgm:pt modelId="{E9667AA5-B121-4313-8900-1FFD9953BE7E}" type="sibTrans" cxnId="{68B5C568-CE6E-4BF5-9D64-44BCC4EF0AD3}">
      <dgm:prSet/>
      <dgm:spPr/>
      <dgm:t>
        <a:bodyPr/>
        <a:lstStyle/>
        <a:p>
          <a:endParaRPr lang="zh-CN" altLang="en-US"/>
        </a:p>
      </dgm:t>
    </dgm:pt>
    <dgm:pt modelId="{A1D4191A-B334-4D7E-9E07-D6F7CB0A2F6A}">
      <dgm:prSet phldrT="[文本]" custT="1"/>
      <dgm:spPr/>
      <dgm:t>
        <a:bodyPr/>
        <a:lstStyle/>
        <a:p>
          <a:r>
            <a:rPr lang="en-US" altLang="zh-CN" sz="2700" dirty="0" smtClean="0"/>
            <a:t>PERFECT</a:t>
          </a:r>
          <a:endParaRPr lang="zh-CN" altLang="en-US" sz="2700" dirty="0"/>
        </a:p>
      </dgm:t>
    </dgm:pt>
    <dgm:pt modelId="{C17C333A-75F9-46F7-B6A9-C36A73EBC76A}" type="parTrans" cxnId="{B1CA4921-E061-472A-9D68-6E5D0C5139F3}">
      <dgm:prSet/>
      <dgm:spPr/>
      <dgm:t>
        <a:bodyPr/>
        <a:lstStyle/>
        <a:p>
          <a:endParaRPr lang="zh-CN" altLang="en-US"/>
        </a:p>
      </dgm:t>
    </dgm:pt>
    <dgm:pt modelId="{A1371849-B79F-44B4-BBE0-B31BC292B701}" type="sibTrans" cxnId="{B1CA4921-E061-472A-9D68-6E5D0C5139F3}">
      <dgm:prSet/>
      <dgm:spPr/>
      <dgm:t>
        <a:bodyPr/>
        <a:lstStyle/>
        <a:p>
          <a:endParaRPr lang="zh-CN" altLang="en-US"/>
        </a:p>
      </dgm:t>
    </dgm:pt>
    <dgm:pt modelId="{AC7F8B2E-8D18-46CC-AC03-C02AC5001E43}" type="pres">
      <dgm:prSet presAssocID="{3FE6A471-60A2-41C7-A5E4-FD26E65F79C4}" presName="linearFlow" presStyleCnt="0">
        <dgm:presLayoutVars>
          <dgm:dir/>
          <dgm:resizeHandles val="exact"/>
        </dgm:presLayoutVars>
      </dgm:prSet>
      <dgm:spPr/>
    </dgm:pt>
    <dgm:pt modelId="{F1449541-DC72-4E87-ADA6-71A63494B58F}" type="pres">
      <dgm:prSet presAssocID="{A76DEB78-EF98-4058-B99E-42B2DFB3D657}" presName="node" presStyleLbl="node1" presStyleIdx="0" presStyleCnt="3" custScaleX="154045" custScaleY="127185">
        <dgm:presLayoutVars>
          <dgm:bulletEnabled val="1"/>
        </dgm:presLayoutVars>
      </dgm:prSet>
      <dgm:spPr/>
      <dgm:t>
        <a:bodyPr/>
        <a:lstStyle/>
        <a:p>
          <a:endParaRPr lang="zh-CN" altLang="en-US"/>
        </a:p>
      </dgm:t>
    </dgm:pt>
    <dgm:pt modelId="{520EC33C-6B6D-4F77-BB66-CC658127BEFE}" type="pres">
      <dgm:prSet presAssocID="{6FE6F2E9-78FB-4170-912E-7C23DEA11FC8}" presName="spacerL" presStyleCnt="0"/>
      <dgm:spPr/>
    </dgm:pt>
    <dgm:pt modelId="{A4EECFF2-5B31-49CF-A8CA-B6E57FE6A18A}" type="pres">
      <dgm:prSet presAssocID="{6FE6F2E9-78FB-4170-912E-7C23DEA11FC8}" presName="sibTrans" presStyleLbl="sibTrans2D1" presStyleIdx="0" presStyleCnt="2"/>
      <dgm:spPr/>
      <dgm:t>
        <a:bodyPr/>
        <a:lstStyle/>
        <a:p>
          <a:endParaRPr lang="zh-CN" altLang="en-US"/>
        </a:p>
      </dgm:t>
    </dgm:pt>
    <dgm:pt modelId="{CD049D20-E461-43E6-9F0C-152CE059F6AE}" type="pres">
      <dgm:prSet presAssocID="{6FE6F2E9-78FB-4170-912E-7C23DEA11FC8}" presName="spacerR" presStyleCnt="0"/>
      <dgm:spPr/>
    </dgm:pt>
    <dgm:pt modelId="{C1F4FA08-517D-4469-AD3C-590DEB17F734}" type="pres">
      <dgm:prSet presAssocID="{30AD0A04-1031-4054-B638-FDBD20AA5AE5}" presName="node" presStyleLbl="node1" presStyleIdx="1" presStyleCnt="3" custScaleX="148910" custScaleY="127185">
        <dgm:presLayoutVars>
          <dgm:bulletEnabled val="1"/>
        </dgm:presLayoutVars>
      </dgm:prSet>
      <dgm:spPr/>
      <dgm:t>
        <a:bodyPr/>
        <a:lstStyle/>
        <a:p>
          <a:endParaRPr lang="zh-CN" altLang="en-US"/>
        </a:p>
      </dgm:t>
    </dgm:pt>
    <dgm:pt modelId="{E81A0AED-CBFF-4525-A2F1-A8C9F2BB24B8}" type="pres">
      <dgm:prSet presAssocID="{E9667AA5-B121-4313-8900-1FFD9953BE7E}" presName="spacerL" presStyleCnt="0"/>
      <dgm:spPr/>
    </dgm:pt>
    <dgm:pt modelId="{70496F55-95BC-45B3-9687-29F15ADFF651}" type="pres">
      <dgm:prSet presAssocID="{E9667AA5-B121-4313-8900-1FFD9953BE7E}" presName="sibTrans" presStyleLbl="sibTrans2D1" presStyleIdx="1" presStyleCnt="2"/>
      <dgm:spPr/>
      <dgm:t>
        <a:bodyPr/>
        <a:lstStyle/>
        <a:p>
          <a:endParaRPr lang="zh-CN" altLang="en-US"/>
        </a:p>
      </dgm:t>
    </dgm:pt>
    <dgm:pt modelId="{55F4FD3F-212E-4157-8003-18C9C35DD5E0}" type="pres">
      <dgm:prSet presAssocID="{E9667AA5-B121-4313-8900-1FFD9953BE7E}" presName="spacerR" presStyleCnt="0"/>
      <dgm:spPr/>
    </dgm:pt>
    <dgm:pt modelId="{58DC58B7-FE99-498D-90A4-316AB3D27DBA}" type="pres">
      <dgm:prSet presAssocID="{A1D4191A-B334-4D7E-9E07-D6F7CB0A2F6A}" presName="node" presStyleLbl="node1" presStyleIdx="2" presStyleCnt="3" custScaleX="146175" custScaleY="132784">
        <dgm:presLayoutVars>
          <dgm:bulletEnabled val="1"/>
        </dgm:presLayoutVars>
      </dgm:prSet>
      <dgm:spPr/>
      <dgm:t>
        <a:bodyPr/>
        <a:lstStyle/>
        <a:p>
          <a:endParaRPr lang="zh-CN" altLang="en-US"/>
        </a:p>
      </dgm:t>
    </dgm:pt>
  </dgm:ptLst>
  <dgm:cxnLst>
    <dgm:cxn modelId="{625C9791-CD59-4A79-B2D3-B16F34702CB1}" type="presOf" srcId="{6FE6F2E9-78FB-4170-912E-7C23DEA11FC8}" destId="{A4EECFF2-5B31-49CF-A8CA-B6E57FE6A18A}" srcOrd="0" destOrd="0" presId="urn:microsoft.com/office/officeart/2005/8/layout/equation1"/>
    <dgm:cxn modelId="{68B5C568-CE6E-4BF5-9D64-44BCC4EF0AD3}" srcId="{3FE6A471-60A2-41C7-A5E4-FD26E65F79C4}" destId="{30AD0A04-1031-4054-B638-FDBD20AA5AE5}" srcOrd="1" destOrd="0" parTransId="{5EB79E9C-989B-42A2-857A-03A4A870F689}" sibTransId="{E9667AA5-B121-4313-8900-1FFD9953BE7E}"/>
    <dgm:cxn modelId="{7694E1AD-6226-4FB5-8BE2-50E879FBD112}" type="presOf" srcId="{30AD0A04-1031-4054-B638-FDBD20AA5AE5}" destId="{C1F4FA08-517D-4469-AD3C-590DEB17F734}" srcOrd="0" destOrd="0" presId="urn:microsoft.com/office/officeart/2005/8/layout/equation1"/>
    <dgm:cxn modelId="{2C76A72A-B1B6-401B-BE49-36F5BF1B90C6}" type="presOf" srcId="{E9667AA5-B121-4313-8900-1FFD9953BE7E}" destId="{70496F55-95BC-45B3-9687-29F15ADFF651}" srcOrd="0" destOrd="0" presId="urn:microsoft.com/office/officeart/2005/8/layout/equation1"/>
    <dgm:cxn modelId="{3553F277-6427-441A-B60E-FE520D91393F}" srcId="{3FE6A471-60A2-41C7-A5E4-FD26E65F79C4}" destId="{A76DEB78-EF98-4058-B99E-42B2DFB3D657}" srcOrd="0" destOrd="0" parTransId="{93FA8F9E-041B-4458-8C74-BE459582C6B5}" sibTransId="{6FE6F2E9-78FB-4170-912E-7C23DEA11FC8}"/>
    <dgm:cxn modelId="{AA85BBF2-1481-4F31-80A4-0A43C2AC79F5}" type="presOf" srcId="{3FE6A471-60A2-41C7-A5E4-FD26E65F79C4}" destId="{AC7F8B2E-8D18-46CC-AC03-C02AC5001E43}" srcOrd="0" destOrd="0" presId="urn:microsoft.com/office/officeart/2005/8/layout/equation1"/>
    <dgm:cxn modelId="{3E48C125-911C-4937-9787-68F1E5526526}" type="presOf" srcId="{A1D4191A-B334-4D7E-9E07-D6F7CB0A2F6A}" destId="{58DC58B7-FE99-498D-90A4-316AB3D27DBA}" srcOrd="0" destOrd="0" presId="urn:microsoft.com/office/officeart/2005/8/layout/equation1"/>
    <dgm:cxn modelId="{CAD10B7C-90D5-4918-A421-DC00DE327546}" type="presOf" srcId="{A76DEB78-EF98-4058-B99E-42B2DFB3D657}" destId="{F1449541-DC72-4E87-ADA6-71A63494B58F}" srcOrd="0" destOrd="0" presId="urn:microsoft.com/office/officeart/2005/8/layout/equation1"/>
    <dgm:cxn modelId="{B1CA4921-E061-472A-9D68-6E5D0C5139F3}" srcId="{3FE6A471-60A2-41C7-A5E4-FD26E65F79C4}" destId="{A1D4191A-B334-4D7E-9E07-D6F7CB0A2F6A}" srcOrd="2" destOrd="0" parTransId="{C17C333A-75F9-46F7-B6A9-C36A73EBC76A}" sibTransId="{A1371849-B79F-44B4-BBE0-B31BC292B701}"/>
    <dgm:cxn modelId="{296544BD-8283-4A8E-B92C-1B95A940D4BB}" type="presParOf" srcId="{AC7F8B2E-8D18-46CC-AC03-C02AC5001E43}" destId="{F1449541-DC72-4E87-ADA6-71A63494B58F}" srcOrd="0" destOrd="0" presId="urn:microsoft.com/office/officeart/2005/8/layout/equation1"/>
    <dgm:cxn modelId="{BEF581A9-3AB3-49CE-B538-F55D683A18E0}" type="presParOf" srcId="{AC7F8B2E-8D18-46CC-AC03-C02AC5001E43}" destId="{520EC33C-6B6D-4F77-BB66-CC658127BEFE}" srcOrd="1" destOrd="0" presId="urn:microsoft.com/office/officeart/2005/8/layout/equation1"/>
    <dgm:cxn modelId="{0B2216B8-2AFA-4E81-B7EE-8112FC2ED988}" type="presParOf" srcId="{AC7F8B2E-8D18-46CC-AC03-C02AC5001E43}" destId="{A4EECFF2-5B31-49CF-A8CA-B6E57FE6A18A}" srcOrd="2" destOrd="0" presId="urn:microsoft.com/office/officeart/2005/8/layout/equation1"/>
    <dgm:cxn modelId="{42FB4010-BBAE-4718-A1A9-E8287973DB1F}" type="presParOf" srcId="{AC7F8B2E-8D18-46CC-AC03-C02AC5001E43}" destId="{CD049D20-E461-43E6-9F0C-152CE059F6AE}" srcOrd="3" destOrd="0" presId="urn:microsoft.com/office/officeart/2005/8/layout/equation1"/>
    <dgm:cxn modelId="{586AB22F-089D-4FBB-A4A8-2EC0A063CF54}" type="presParOf" srcId="{AC7F8B2E-8D18-46CC-AC03-C02AC5001E43}" destId="{C1F4FA08-517D-4469-AD3C-590DEB17F734}" srcOrd="4" destOrd="0" presId="urn:microsoft.com/office/officeart/2005/8/layout/equation1"/>
    <dgm:cxn modelId="{3CCC5255-1D3A-436E-B316-EE2367FB9F94}" type="presParOf" srcId="{AC7F8B2E-8D18-46CC-AC03-C02AC5001E43}" destId="{E81A0AED-CBFF-4525-A2F1-A8C9F2BB24B8}" srcOrd="5" destOrd="0" presId="urn:microsoft.com/office/officeart/2005/8/layout/equation1"/>
    <dgm:cxn modelId="{CAC79275-216B-4C59-AF3A-41E053D10790}" type="presParOf" srcId="{AC7F8B2E-8D18-46CC-AC03-C02AC5001E43}" destId="{70496F55-95BC-45B3-9687-29F15ADFF651}" srcOrd="6" destOrd="0" presId="urn:microsoft.com/office/officeart/2005/8/layout/equation1"/>
    <dgm:cxn modelId="{471AA365-F969-4537-B242-F015D7F09997}" type="presParOf" srcId="{AC7F8B2E-8D18-46CC-AC03-C02AC5001E43}" destId="{55F4FD3F-212E-4157-8003-18C9C35DD5E0}" srcOrd="7" destOrd="0" presId="urn:microsoft.com/office/officeart/2005/8/layout/equation1"/>
    <dgm:cxn modelId="{A96E6D5D-562B-413F-876C-FD10FB66CE40}" type="presParOf" srcId="{AC7F8B2E-8D18-46CC-AC03-C02AC5001E43}" destId="{58DC58B7-FE99-498D-90A4-316AB3D27DBA}" srcOrd="8"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20EA2C-8572-406F-9F59-82745986086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5307CA1A-AED6-4C4C-ACE2-59F039EFE940}">
      <dgm:prSet custT="1"/>
      <dgm:spPr/>
      <dgm:t>
        <a:bodyPr/>
        <a:lstStyle/>
        <a:p>
          <a:pPr rtl="0"/>
          <a:r>
            <a:rPr lang="zh-CN" sz="2200" dirty="0" smtClean="0">
              <a:latin typeface="宋体" panose="02010600030101010101" pitchFamily="2" charset="-122"/>
              <a:ea typeface="宋体" panose="02010600030101010101" pitchFamily="2" charset="-122"/>
            </a:rPr>
            <a:t>（</a:t>
          </a:r>
          <a:r>
            <a:rPr lang="en-US" sz="2200" dirty="0" smtClean="0">
              <a:latin typeface="宋体" panose="02010600030101010101" pitchFamily="2" charset="-122"/>
              <a:ea typeface="宋体" panose="02010600030101010101" pitchFamily="2" charset="-122"/>
            </a:rPr>
            <a:t>1</a:t>
          </a:r>
          <a:r>
            <a:rPr lang="zh-CN" sz="2200" dirty="0" smtClean="0">
              <a:latin typeface="宋体" panose="02010600030101010101" pitchFamily="2" charset="-122"/>
              <a:ea typeface="宋体" panose="02010600030101010101" pitchFamily="2" charset="-122"/>
            </a:rPr>
            <a:t>）五大产能严重过剩行业（钢铁、水泥、平板玻璃、造船、电解铝）、煤化工、多晶硅、风电设备、炼焦、铁合金、电石行业；</a:t>
          </a:r>
          <a:endParaRPr lang="zh-CN" sz="2200" dirty="0">
            <a:latin typeface="宋体" panose="02010600030101010101" pitchFamily="2" charset="-122"/>
            <a:ea typeface="宋体" panose="02010600030101010101" pitchFamily="2" charset="-122"/>
          </a:endParaRPr>
        </a:p>
      </dgm:t>
    </dgm:pt>
    <dgm:pt modelId="{973234AE-28E6-463A-9046-F7F350C6B050}" type="parTrans" cxnId="{04E50AD6-F596-41A8-9920-3D80B76D83E7}">
      <dgm:prSet/>
      <dgm:spPr/>
      <dgm:t>
        <a:bodyPr/>
        <a:lstStyle/>
        <a:p>
          <a:endParaRPr lang="zh-CN" altLang="en-US"/>
        </a:p>
      </dgm:t>
    </dgm:pt>
    <dgm:pt modelId="{71C08414-288A-4A71-8705-3A2EABD6052E}" type="sibTrans" cxnId="{04E50AD6-F596-41A8-9920-3D80B76D83E7}">
      <dgm:prSet/>
      <dgm:spPr/>
      <dgm:t>
        <a:bodyPr/>
        <a:lstStyle/>
        <a:p>
          <a:endParaRPr lang="zh-CN" altLang="en-US"/>
        </a:p>
      </dgm:t>
    </dgm:pt>
    <dgm:pt modelId="{520A18BD-520E-4E6E-8395-16E13DE7E1A6}">
      <dgm:prSet/>
      <dgm:spPr/>
      <dgm:t>
        <a:bodyPr/>
        <a:lstStyle/>
        <a:p>
          <a:pPr rtl="0"/>
          <a:r>
            <a:rPr lang="zh-CN" dirty="0" smtClean="0">
              <a:latin typeface="宋体" panose="02010600030101010101" pitchFamily="2" charset="-122"/>
              <a:ea typeface="宋体" panose="02010600030101010101" pitchFamily="2" charset="-122"/>
            </a:rPr>
            <a:t>（</a:t>
          </a:r>
          <a:r>
            <a:rPr lang="en-US" dirty="0" smtClean="0">
              <a:latin typeface="宋体" panose="02010600030101010101" pitchFamily="2" charset="-122"/>
              <a:ea typeface="宋体" panose="02010600030101010101" pitchFamily="2" charset="-122"/>
            </a:rPr>
            <a:t>2</a:t>
          </a:r>
          <a:r>
            <a:rPr lang="zh-CN" dirty="0" smtClean="0">
              <a:latin typeface="宋体" panose="02010600030101010101" pitchFamily="2" charset="-122"/>
              <a:ea typeface="宋体" panose="02010600030101010101" pitchFamily="2" charset="-122"/>
            </a:rPr>
            <a:t>）煤炭生产类行业、煤炭贸易类行业、金属及金属矿批发行业、钢材贸易行业；</a:t>
          </a:r>
          <a:endParaRPr lang="zh-CN" dirty="0">
            <a:latin typeface="宋体" panose="02010600030101010101" pitchFamily="2" charset="-122"/>
            <a:ea typeface="宋体" panose="02010600030101010101" pitchFamily="2" charset="-122"/>
          </a:endParaRPr>
        </a:p>
      </dgm:t>
    </dgm:pt>
    <dgm:pt modelId="{B1C745AC-02AB-467B-A14D-B08384841567}" type="parTrans" cxnId="{F164A6AA-8513-45FA-962F-FE957824F288}">
      <dgm:prSet/>
      <dgm:spPr/>
      <dgm:t>
        <a:bodyPr/>
        <a:lstStyle/>
        <a:p>
          <a:endParaRPr lang="zh-CN" altLang="en-US"/>
        </a:p>
      </dgm:t>
    </dgm:pt>
    <dgm:pt modelId="{07FA75C7-2886-4EF3-9EC9-A175E6BDD7D2}" type="sibTrans" cxnId="{F164A6AA-8513-45FA-962F-FE957824F288}">
      <dgm:prSet/>
      <dgm:spPr/>
      <dgm:t>
        <a:bodyPr/>
        <a:lstStyle/>
        <a:p>
          <a:endParaRPr lang="zh-CN" altLang="en-US"/>
        </a:p>
      </dgm:t>
    </dgm:pt>
    <dgm:pt modelId="{87AF35C4-7E89-42AF-90DC-3A88F1968D11}">
      <dgm:prSet/>
      <dgm:spPr/>
      <dgm:t>
        <a:bodyPr/>
        <a:lstStyle/>
        <a:p>
          <a:pPr rtl="0"/>
          <a:r>
            <a:rPr lang="zh-CN" dirty="0" smtClean="0">
              <a:latin typeface="宋体" panose="02010600030101010101" pitchFamily="2" charset="-122"/>
              <a:ea typeface="宋体" panose="02010600030101010101" pitchFamily="2" charset="-122"/>
            </a:rPr>
            <a:t>（</a:t>
          </a:r>
          <a:r>
            <a:rPr lang="en-US" dirty="0" smtClean="0">
              <a:latin typeface="宋体" panose="02010600030101010101" pitchFamily="2" charset="-122"/>
              <a:ea typeface="宋体" panose="02010600030101010101" pitchFamily="2" charset="-122"/>
            </a:rPr>
            <a:t>3</a:t>
          </a:r>
          <a:r>
            <a:rPr lang="zh-CN" dirty="0" smtClean="0">
              <a:latin typeface="宋体" panose="02010600030101010101" pitchFamily="2" charset="-122"/>
              <a:ea typeface="宋体" panose="02010600030101010101" pitchFamily="2" charset="-122"/>
            </a:rPr>
            <a:t>）餐饮行业；</a:t>
          </a:r>
          <a:endParaRPr lang="zh-CN" dirty="0">
            <a:latin typeface="宋体" panose="02010600030101010101" pitchFamily="2" charset="-122"/>
            <a:ea typeface="宋体" panose="02010600030101010101" pitchFamily="2" charset="-122"/>
          </a:endParaRPr>
        </a:p>
      </dgm:t>
    </dgm:pt>
    <dgm:pt modelId="{C13C4AD6-2415-4BAE-BB71-AB09485D113C}" type="parTrans" cxnId="{F7250E33-9145-4B04-A892-EA3A39CC48A6}">
      <dgm:prSet/>
      <dgm:spPr/>
      <dgm:t>
        <a:bodyPr/>
        <a:lstStyle/>
        <a:p>
          <a:endParaRPr lang="zh-CN" altLang="en-US"/>
        </a:p>
      </dgm:t>
    </dgm:pt>
    <dgm:pt modelId="{5F088B9D-944A-457E-869E-E055C783A47A}" type="sibTrans" cxnId="{F7250E33-9145-4B04-A892-EA3A39CC48A6}">
      <dgm:prSet/>
      <dgm:spPr/>
      <dgm:t>
        <a:bodyPr/>
        <a:lstStyle/>
        <a:p>
          <a:endParaRPr lang="zh-CN" altLang="en-US"/>
        </a:p>
      </dgm:t>
    </dgm:pt>
    <dgm:pt modelId="{BFF6EDF6-2CDD-4585-AF53-DEC936A054FD}">
      <dgm:prSet/>
      <dgm:spPr/>
      <dgm:t>
        <a:bodyPr/>
        <a:lstStyle/>
        <a:p>
          <a:pPr rtl="0"/>
          <a:r>
            <a:rPr lang="zh-CN" dirty="0" smtClean="0">
              <a:latin typeface="宋体" panose="02010600030101010101" pitchFamily="2" charset="-122"/>
              <a:ea typeface="宋体" panose="02010600030101010101" pitchFamily="2" charset="-122"/>
            </a:rPr>
            <a:t>（</a:t>
          </a:r>
          <a:r>
            <a:rPr lang="en-US" dirty="0" smtClean="0">
              <a:latin typeface="宋体" panose="02010600030101010101" pitchFamily="2" charset="-122"/>
              <a:ea typeface="宋体" panose="02010600030101010101" pitchFamily="2" charset="-122"/>
            </a:rPr>
            <a:t>4</a:t>
          </a:r>
          <a:r>
            <a:rPr lang="zh-CN" dirty="0" smtClean="0">
              <a:latin typeface="宋体" panose="02010600030101010101" pitchFamily="2" charset="-122"/>
              <a:ea typeface="宋体" panose="02010600030101010101" pitchFamily="2" charset="-122"/>
            </a:rPr>
            <a:t>）全口径地方政府融资平台客户的债券认购业务；</a:t>
          </a:r>
          <a:endParaRPr lang="zh-CN" dirty="0">
            <a:latin typeface="宋体" panose="02010600030101010101" pitchFamily="2" charset="-122"/>
            <a:ea typeface="宋体" panose="02010600030101010101" pitchFamily="2" charset="-122"/>
          </a:endParaRPr>
        </a:p>
      </dgm:t>
    </dgm:pt>
    <dgm:pt modelId="{C7B94987-61E8-42A7-8DD2-8B97888041D1}" type="parTrans" cxnId="{069523C8-231E-427C-9CA7-535E78271032}">
      <dgm:prSet/>
      <dgm:spPr/>
      <dgm:t>
        <a:bodyPr/>
        <a:lstStyle/>
        <a:p>
          <a:endParaRPr lang="zh-CN" altLang="en-US"/>
        </a:p>
      </dgm:t>
    </dgm:pt>
    <dgm:pt modelId="{F3AFD0C6-6860-4C05-B70E-26D15DA82163}" type="sibTrans" cxnId="{069523C8-231E-427C-9CA7-535E78271032}">
      <dgm:prSet/>
      <dgm:spPr/>
      <dgm:t>
        <a:bodyPr/>
        <a:lstStyle/>
        <a:p>
          <a:endParaRPr lang="zh-CN" altLang="en-US"/>
        </a:p>
      </dgm:t>
    </dgm:pt>
    <dgm:pt modelId="{64EFC146-7578-4CAE-935A-E53906BFBB01}">
      <dgm:prSet/>
      <dgm:spPr/>
      <dgm:t>
        <a:bodyPr/>
        <a:lstStyle/>
        <a:p>
          <a:pPr rtl="0"/>
          <a:r>
            <a:rPr lang="zh-CN" dirty="0" smtClean="0">
              <a:latin typeface="宋体" panose="02010600030101010101" pitchFamily="2" charset="-122"/>
              <a:ea typeface="宋体" panose="02010600030101010101" pitchFamily="2" charset="-122"/>
            </a:rPr>
            <a:t>（</a:t>
          </a:r>
          <a:r>
            <a:rPr lang="en-US" dirty="0" smtClean="0">
              <a:latin typeface="宋体" panose="02010600030101010101" pitchFamily="2" charset="-122"/>
              <a:ea typeface="宋体" panose="02010600030101010101" pitchFamily="2" charset="-122"/>
            </a:rPr>
            <a:t>5</a:t>
          </a:r>
          <a:r>
            <a:rPr lang="zh-CN" dirty="0" smtClean="0">
              <a:latin typeface="宋体" panose="02010600030101010101" pitchFamily="2" charset="-122"/>
              <a:ea typeface="宋体" panose="02010600030101010101" pitchFamily="2" charset="-122"/>
            </a:rPr>
            <a:t>）投向为商业地产、酒店</a:t>
          </a:r>
          <a:r>
            <a:rPr lang="zh-CN" altLang="en-US" dirty="0" smtClean="0">
              <a:latin typeface="宋体" panose="02010600030101010101" pitchFamily="2" charset="-122"/>
              <a:ea typeface="宋体" panose="02010600030101010101" pitchFamily="2" charset="-122"/>
            </a:rPr>
            <a:t>等</a:t>
          </a:r>
          <a:r>
            <a:rPr lang="zh-CN" dirty="0" smtClean="0">
              <a:latin typeface="宋体" panose="02010600030101010101" pitchFamily="2" charset="-122"/>
              <a:ea typeface="宋体" panose="02010600030101010101" pitchFamily="2" charset="-122"/>
            </a:rPr>
            <a:t>建设项目。</a:t>
          </a:r>
          <a:endParaRPr lang="zh-CN" dirty="0">
            <a:latin typeface="宋体" panose="02010600030101010101" pitchFamily="2" charset="-122"/>
            <a:ea typeface="宋体" panose="02010600030101010101" pitchFamily="2" charset="-122"/>
          </a:endParaRPr>
        </a:p>
      </dgm:t>
    </dgm:pt>
    <dgm:pt modelId="{D9604E93-49E1-4BB6-8573-2BA1F1FF7C14}" type="parTrans" cxnId="{F09F7B5E-ACD0-457D-BB7A-1774B5CCAF09}">
      <dgm:prSet/>
      <dgm:spPr/>
      <dgm:t>
        <a:bodyPr/>
        <a:lstStyle/>
        <a:p>
          <a:endParaRPr lang="zh-CN" altLang="en-US"/>
        </a:p>
      </dgm:t>
    </dgm:pt>
    <dgm:pt modelId="{23E34F14-DB9A-4D7D-B801-DDE7183D26D9}" type="sibTrans" cxnId="{F09F7B5E-ACD0-457D-BB7A-1774B5CCAF09}">
      <dgm:prSet/>
      <dgm:spPr/>
      <dgm:t>
        <a:bodyPr/>
        <a:lstStyle/>
        <a:p>
          <a:endParaRPr lang="zh-CN" altLang="en-US"/>
        </a:p>
      </dgm:t>
    </dgm:pt>
    <dgm:pt modelId="{4126C873-59BB-4F5D-AB61-0239D59F2C4E}" type="pres">
      <dgm:prSet presAssocID="{BE20EA2C-8572-406F-9F59-827459860866}" presName="linear" presStyleCnt="0">
        <dgm:presLayoutVars>
          <dgm:animLvl val="lvl"/>
          <dgm:resizeHandles val="exact"/>
        </dgm:presLayoutVars>
      </dgm:prSet>
      <dgm:spPr/>
      <dgm:t>
        <a:bodyPr/>
        <a:lstStyle/>
        <a:p>
          <a:endParaRPr lang="zh-CN" altLang="en-US"/>
        </a:p>
      </dgm:t>
    </dgm:pt>
    <dgm:pt modelId="{B8896935-21FF-4FB2-A957-20B4D7B21D7F}" type="pres">
      <dgm:prSet presAssocID="{5307CA1A-AED6-4C4C-ACE2-59F039EFE940}" presName="parentText" presStyleLbl="node1" presStyleIdx="0" presStyleCnt="5">
        <dgm:presLayoutVars>
          <dgm:chMax val="0"/>
          <dgm:bulletEnabled val="1"/>
        </dgm:presLayoutVars>
      </dgm:prSet>
      <dgm:spPr/>
      <dgm:t>
        <a:bodyPr/>
        <a:lstStyle/>
        <a:p>
          <a:endParaRPr lang="zh-CN" altLang="en-US"/>
        </a:p>
      </dgm:t>
    </dgm:pt>
    <dgm:pt modelId="{180BBDDF-4976-42B6-B52C-A44522E34040}" type="pres">
      <dgm:prSet presAssocID="{71C08414-288A-4A71-8705-3A2EABD6052E}" presName="spacer" presStyleCnt="0"/>
      <dgm:spPr/>
    </dgm:pt>
    <dgm:pt modelId="{7F77A504-15BB-4942-9645-C1B1B730CD51}" type="pres">
      <dgm:prSet presAssocID="{520A18BD-520E-4E6E-8395-16E13DE7E1A6}" presName="parentText" presStyleLbl="node1" presStyleIdx="1" presStyleCnt="5">
        <dgm:presLayoutVars>
          <dgm:chMax val="0"/>
          <dgm:bulletEnabled val="1"/>
        </dgm:presLayoutVars>
      </dgm:prSet>
      <dgm:spPr/>
      <dgm:t>
        <a:bodyPr/>
        <a:lstStyle/>
        <a:p>
          <a:endParaRPr lang="zh-CN" altLang="en-US"/>
        </a:p>
      </dgm:t>
    </dgm:pt>
    <dgm:pt modelId="{2E65D239-69D2-41F2-ABED-87B51B4047F0}" type="pres">
      <dgm:prSet presAssocID="{07FA75C7-2886-4EF3-9EC9-A175E6BDD7D2}" presName="spacer" presStyleCnt="0"/>
      <dgm:spPr/>
    </dgm:pt>
    <dgm:pt modelId="{B3BD9046-560E-4574-B3B2-5E48CA7A5878}" type="pres">
      <dgm:prSet presAssocID="{87AF35C4-7E89-42AF-90DC-3A88F1968D11}" presName="parentText" presStyleLbl="node1" presStyleIdx="2" presStyleCnt="5">
        <dgm:presLayoutVars>
          <dgm:chMax val="0"/>
          <dgm:bulletEnabled val="1"/>
        </dgm:presLayoutVars>
      </dgm:prSet>
      <dgm:spPr/>
      <dgm:t>
        <a:bodyPr/>
        <a:lstStyle/>
        <a:p>
          <a:endParaRPr lang="zh-CN" altLang="en-US"/>
        </a:p>
      </dgm:t>
    </dgm:pt>
    <dgm:pt modelId="{EACECB0A-4B3D-4BF4-AF87-CA5F7CDCCCEC}" type="pres">
      <dgm:prSet presAssocID="{5F088B9D-944A-457E-869E-E055C783A47A}" presName="spacer" presStyleCnt="0"/>
      <dgm:spPr/>
    </dgm:pt>
    <dgm:pt modelId="{46533C38-BF5E-4EEB-9676-81B0BC0AD3D4}" type="pres">
      <dgm:prSet presAssocID="{BFF6EDF6-2CDD-4585-AF53-DEC936A054FD}" presName="parentText" presStyleLbl="node1" presStyleIdx="3" presStyleCnt="5">
        <dgm:presLayoutVars>
          <dgm:chMax val="0"/>
          <dgm:bulletEnabled val="1"/>
        </dgm:presLayoutVars>
      </dgm:prSet>
      <dgm:spPr/>
      <dgm:t>
        <a:bodyPr/>
        <a:lstStyle/>
        <a:p>
          <a:endParaRPr lang="zh-CN" altLang="en-US"/>
        </a:p>
      </dgm:t>
    </dgm:pt>
    <dgm:pt modelId="{E9E02376-C512-4FDE-A694-297B82E6EFD8}" type="pres">
      <dgm:prSet presAssocID="{F3AFD0C6-6860-4C05-B70E-26D15DA82163}" presName="spacer" presStyleCnt="0"/>
      <dgm:spPr/>
    </dgm:pt>
    <dgm:pt modelId="{DEE1D9F7-157A-41AA-9534-769D5D4BF596}" type="pres">
      <dgm:prSet presAssocID="{64EFC146-7578-4CAE-935A-E53906BFBB01}" presName="parentText" presStyleLbl="node1" presStyleIdx="4" presStyleCnt="5">
        <dgm:presLayoutVars>
          <dgm:chMax val="0"/>
          <dgm:bulletEnabled val="1"/>
        </dgm:presLayoutVars>
      </dgm:prSet>
      <dgm:spPr/>
      <dgm:t>
        <a:bodyPr/>
        <a:lstStyle/>
        <a:p>
          <a:endParaRPr lang="zh-CN" altLang="en-US"/>
        </a:p>
      </dgm:t>
    </dgm:pt>
  </dgm:ptLst>
  <dgm:cxnLst>
    <dgm:cxn modelId="{F164A6AA-8513-45FA-962F-FE957824F288}" srcId="{BE20EA2C-8572-406F-9F59-827459860866}" destId="{520A18BD-520E-4E6E-8395-16E13DE7E1A6}" srcOrd="1" destOrd="0" parTransId="{B1C745AC-02AB-467B-A14D-B08384841567}" sibTransId="{07FA75C7-2886-4EF3-9EC9-A175E6BDD7D2}"/>
    <dgm:cxn modelId="{F09F7B5E-ACD0-457D-BB7A-1774B5CCAF09}" srcId="{BE20EA2C-8572-406F-9F59-827459860866}" destId="{64EFC146-7578-4CAE-935A-E53906BFBB01}" srcOrd="4" destOrd="0" parTransId="{D9604E93-49E1-4BB6-8573-2BA1F1FF7C14}" sibTransId="{23E34F14-DB9A-4D7D-B801-DDE7183D26D9}"/>
    <dgm:cxn modelId="{CB1E7C5F-F34F-43CF-89DC-0FF204D3EAE5}" type="presOf" srcId="{BFF6EDF6-2CDD-4585-AF53-DEC936A054FD}" destId="{46533C38-BF5E-4EEB-9676-81B0BC0AD3D4}" srcOrd="0" destOrd="0" presId="urn:microsoft.com/office/officeart/2005/8/layout/vList2"/>
    <dgm:cxn modelId="{F7250E33-9145-4B04-A892-EA3A39CC48A6}" srcId="{BE20EA2C-8572-406F-9F59-827459860866}" destId="{87AF35C4-7E89-42AF-90DC-3A88F1968D11}" srcOrd="2" destOrd="0" parTransId="{C13C4AD6-2415-4BAE-BB71-AB09485D113C}" sibTransId="{5F088B9D-944A-457E-869E-E055C783A47A}"/>
    <dgm:cxn modelId="{E7DED42B-8439-4EB0-BDF9-50D936364B80}" type="presOf" srcId="{64EFC146-7578-4CAE-935A-E53906BFBB01}" destId="{DEE1D9F7-157A-41AA-9534-769D5D4BF596}" srcOrd="0" destOrd="0" presId="urn:microsoft.com/office/officeart/2005/8/layout/vList2"/>
    <dgm:cxn modelId="{069523C8-231E-427C-9CA7-535E78271032}" srcId="{BE20EA2C-8572-406F-9F59-827459860866}" destId="{BFF6EDF6-2CDD-4585-AF53-DEC936A054FD}" srcOrd="3" destOrd="0" parTransId="{C7B94987-61E8-42A7-8DD2-8B97888041D1}" sibTransId="{F3AFD0C6-6860-4C05-B70E-26D15DA82163}"/>
    <dgm:cxn modelId="{DEFECBE9-EBE0-446A-A36C-56AFFA8B0CF4}" type="presOf" srcId="{520A18BD-520E-4E6E-8395-16E13DE7E1A6}" destId="{7F77A504-15BB-4942-9645-C1B1B730CD51}" srcOrd="0" destOrd="0" presId="urn:microsoft.com/office/officeart/2005/8/layout/vList2"/>
    <dgm:cxn modelId="{EB75C6D5-5CAF-464B-99BB-4F3F23318E45}" type="presOf" srcId="{BE20EA2C-8572-406F-9F59-827459860866}" destId="{4126C873-59BB-4F5D-AB61-0239D59F2C4E}" srcOrd="0" destOrd="0" presId="urn:microsoft.com/office/officeart/2005/8/layout/vList2"/>
    <dgm:cxn modelId="{BD9DEFD5-4A5F-4774-9935-3CCDD8DE5FD5}" type="presOf" srcId="{5307CA1A-AED6-4C4C-ACE2-59F039EFE940}" destId="{B8896935-21FF-4FB2-A957-20B4D7B21D7F}" srcOrd="0" destOrd="0" presId="urn:microsoft.com/office/officeart/2005/8/layout/vList2"/>
    <dgm:cxn modelId="{04E50AD6-F596-41A8-9920-3D80B76D83E7}" srcId="{BE20EA2C-8572-406F-9F59-827459860866}" destId="{5307CA1A-AED6-4C4C-ACE2-59F039EFE940}" srcOrd="0" destOrd="0" parTransId="{973234AE-28E6-463A-9046-F7F350C6B050}" sibTransId="{71C08414-288A-4A71-8705-3A2EABD6052E}"/>
    <dgm:cxn modelId="{3A68887D-144C-4182-90BA-9B9DC6E7145F}" type="presOf" srcId="{87AF35C4-7E89-42AF-90DC-3A88F1968D11}" destId="{B3BD9046-560E-4574-B3B2-5E48CA7A5878}" srcOrd="0" destOrd="0" presId="urn:microsoft.com/office/officeart/2005/8/layout/vList2"/>
    <dgm:cxn modelId="{F6EC54D7-B775-4C8F-AA3E-69E6091E5DAE}" type="presParOf" srcId="{4126C873-59BB-4F5D-AB61-0239D59F2C4E}" destId="{B8896935-21FF-4FB2-A957-20B4D7B21D7F}" srcOrd="0" destOrd="0" presId="urn:microsoft.com/office/officeart/2005/8/layout/vList2"/>
    <dgm:cxn modelId="{B6BAA63F-5FB0-4BCA-B596-9129D606167E}" type="presParOf" srcId="{4126C873-59BB-4F5D-AB61-0239D59F2C4E}" destId="{180BBDDF-4976-42B6-B52C-A44522E34040}" srcOrd="1" destOrd="0" presId="urn:microsoft.com/office/officeart/2005/8/layout/vList2"/>
    <dgm:cxn modelId="{523D9DD1-3119-4E7B-9051-1706BE55D0AA}" type="presParOf" srcId="{4126C873-59BB-4F5D-AB61-0239D59F2C4E}" destId="{7F77A504-15BB-4942-9645-C1B1B730CD51}" srcOrd="2" destOrd="0" presId="urn:microsoft.com/office/officeart/2005/8/layout/vList2"/>
    <dgm:cxn modelId="{C0BBC6A2-E762-4C65-BA75-E50896C0AF36}" type="presParOf" srcId="{4126C873-59BB-4F5D-AB61-0239D59F2C4E}" destId="{2E65D239-69D2-41F2-ABED-87B51B4047F0}" srcOrd="3" destOrd="0" presId="urn:microsoft.com/office/officeart/2005/8/layout/vList2"/>
    <dgm:cxn modelId="{42C03E48-5C68-4AF1-ACFB-7D61BBE13C41}" type="presParOf" srcId="{4126C873-59BB-4F5D-AB61-0239D59F2C4E}" destId="{B3BD9046-560E-4574-B3B2-5E48CA7A5878}" srcOrd="4" destOrd="0" presId="urn:microsoft.com/office/officeart/2005/8/layout/vList2"/>
    <dgm:cxn modelId="{27E24F64-E667-4941-A073-0A586FD0F9A2}" type="presParOf" srcId="{4126C873-59BB-4F5D-AB61-0239D59F2C4E}" destId="{EACECB0A-4B3D-4BF4-AF87-CA5F7CDCCCEC}" srcOrd="5" destOrd="0" presId="urn:microsoft.com/office/officeart/2005/8/layout/vList2"/>
    <dgm:cxn modelId="{09E731E7-7AB2-4271-A3D8-D7DFFF4DEEF2}" type="presParOf" srcId="{4126C873-59BB-4F5D-AB61-0239D59F2C4E}" destId="{46533C38-BF5E-4EEB-9676-81B0BC0AD3D4}" srcOrd="6" destOrd="0" presId="urn:microsoft.com/office/officeart/2005/8/layout/vList2"/>
    <dgm:cxn modelId="{D8F09E42-3882-4111-A7BD-42B833CEC338}" type="presParOf" srcId="{4126C873-59BB-4F5D-AB61-0239D59F2C4E}" destId="{E9E02376-C512-4FDE-A694-297B82E6EFD8}" srcOrd="7" destOrd="0" presId="urn:microsoft.com/office/officeart/2005/8/layout/vList2"/>
    <dgm:cxn modelId="{AAC1FDDA-9399-4C81-930A-6C24E65B9E4B}" type="presParOf" srcId="{4126C873-59BB-4F5D-AB61-0239D59F2C4E}" destId="{DEE1D9F7-157A-41AA-9534-769D5D4BF596}"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A5D18D-6A60-4D7D-8DF8-57AB140C9D09}" type="doc">
      <dgm:prSet loTypeId="urn:microsoft.com/office/officeart/2005/8/layout/default#1" loCatId="list" qsTypeId="urn:microsoft.com/office/officeart/2005/8/quickstyle/simple3" qsCatId="simple" csTypeId="urn:microsoft.com/office/officeart/2005/8/colors/accent1_2" csCatId="accent1" phldr="1"/>
      <dgm:spPr/>
      <dgm:t>
        <a:bodyPr/>
        <a:lstStyle/>
        <a:p>
          <a:endParaRPr lang="zh-CN" altLang="en-US"/>
        </a:p>
      </dgm:t>
    </dgm:pt>
    <dgm:pt modelId="{02C54AD7-F59E-4916-8891-77D135B31003}">
      <dgm:prSet phldrT="[文本]"/>
      <dgm:spPr/>
      <dgm:t>
        <a:bodyPr/>
        <a:lstStyle/>
        <a:p>
          <a:r>
            <a:rPr lang="zh-CN" altLang="en-US" dirty="0" smtClean="0">
              <a:latin typeface="宋体" panose="02010600030101010101" pitchFamily="2" charset="-122"/>
              <a:ea typeface="宋体" panose="02010600030101010101" pitchFamily="2" charset="-122"/>
            </a:rPr>
            <a:t>投资金额及期限</a:t>
          </a:r>
          <a:endParaRPr lang="zh-CN" altLang="en-US" dirty="0">
            <a:latin typeface="宋体" panose="02010600030101010101" pitchFamily="2" charset="-122"/>
            <a:ea typeface="宋体" panose="02010600030101010101" pitchFamily="2" charset="-122"/>
          </a:endParaRPr>
        </a:p>
      </dgm:t>
    </dgm:pt>
    <dgm:pt modelId="{B0AA24DA-BEF0-4AEF-8FCC-B764B78523C8}" type="parTrans" cxnId="{5D66167E-E3BB-45E0-857B-11A5702E7E14}">
      <dgm:prSet/>
      <dgm:spPr/>
      <dgm:t>
        <a:bodyPr/>
        <a:lstStyle/>
        <a:p>
          <a:endParaRPr lang="zh-CN" altLang="en-US"/>
        </a:p>
      </dgm:t>
    </dgm:pt>
    <dgm:pt modelId="{F8A601A3-AD88-4FAE-9A07-D6CA4DF886F5}" type="sibTrans" cxnId="{5D66167E-E3BB-45E0-857B-11A5702E7E14}">
      <dgm:prSet/>
      <dgm:spPr/>
      <dgm:t>
        <a:bodyPr/>
        <a:lstStyle/>
        <a:p>
          <a:endParaRPr lang="zh-CN" altLang="en-US"/>
        </a:p>
      </dgm:t>
    </dgm:pt>
    <dgm:pt modelId="{2DDFDC34-CA21-42CC-A3D0-B7654F226768}">
      <dgm:prSet phldrT="[文本]"/>
      <dgm:spPr/>
      <dgm:t>
        <a:bodyPr/>
        <a:lstStyle/>
        <a:p>
          <a:r>
            <a:rPr lang="zh-CN" altLang="en-US" dirty="0" smtClean="0">
              <a:latin typeface="宋体" panose="02010600030101010101" pitchFamily="2" charset="-122"/>
              <a:ea typeface="宋体" panose="02010600030101010101" pitchFamily="2" charset="-122"/>
            </a:rPr>
            <a:t>退出方式</a:t>
          </a:r>
          <a:endParaRPr lang="zh-CN" altLang="en-US" dirty="0">
            <a:latin typeface="宋体" panose="02010600030101010101" pitchFamily="2" charset="-122"/>
            <a:ea typeface="宋体" panose="02010600030101010101" pitchFamily="2" charset="-122"/>
          </a:endParaRPr>
        </a:p>
      </dgm:t>
    </dgm:pt>
    <dgm:pt modelId="{C1231DFA-3A9E-4747-BA4F-B3200D13D952}" type="parTrans" cxnId="{47BB08D9-553B-4D68-B683-66ACF7079BDD}">
      <dgm:prSet/>
      <dgm:spPr/>
      <dgm:t>
        <a:bodyPr/>
        <a:lstStyle/>
        <a:p>
          <a:endParaRPr lang="zh-CN" altLang="en-US"/>
        </a:p>
      </dgm:t>
    </dgm:pt>
    <dgm:pt modelId="{367A3A5E-5713-4918-8775-9B082DA97DED}" type="sibTrans" cxnId="{47BB08D9-553B-4D68-B683-66ACF7079BDD}">
      <dgm:prSet/>
      <dgm:spPr/>
      <dgm:t>
        <a:bodyPr/>
        <a:lstStyle/>
        <a:p>
          <a:endParaRPr lang="zh-CN" altLang="en-US"/>
        </a:p>
      </dgm:t>
    </dgm:pt>
    <dgm:pt modelId="{DDCBB22C-7DC0-4F02-876B-A883C2BC7EC3}">
      <dgm:prSet phldrT="[文本]"/>
      <dgm:spPr/>
      <dgm:t>
        <a:bodyPr/>
        <a:lstStyle/>
        <a:p>
          <a:r>
            <a:rPr lang="zh-CN" altLang="en-US" dirty="0" smtClean="0">
              <a:latin typeface="宋体" panose="02010600030101010101" pitchFamily="2" charset="-122"/>
              <a:ea typeface="宋体" panose="02010600030101010101" pitchFamily="2" charset="-122"/>
            </a:rPr>
            <a:t>担保措施</a:t>
          </a:r>
          <a:endParaRPr lang="zh-CN" altLang="en-US" dirty="0">
            <a:latin typeface="宋体" panose="02010600030101010101" pitchFamily="2" charset="-122"/>
            <a:ea typeface="宋体" panose="02010600030101010101" pitchFamily="2" charset="-122"/>
          </a:endParaRPr>
        </a:p>
      </dgm:t>
    </dgm:pt>
    <dgm:pt modelId="{E5B10ACC-EEB4-4BC4-B015-20B0FF9657D9}" type="parTrans" cxnId="{25939C15-CA34-49E5-84BC-B6404030FE6D}">
      <dgm:prSet/>
      <dgm:spPr/>
      <dgm:t>
        <a:bodyPr/>
        <a:lstStyle/>
        <a:p>
          <a:endParaRPr lang="zh-CN" altLang="en-US"/>
        </a:p>
      </dgm:t>
    </dgm:pt>
    <dgm:pt modelId="{5605CA38-B38A-4182-9133-CF73223A0EAC}" type="sibTrans" cxnId="{25939C15-CA34-49E5-84BC-B6404030FE6D}">
      <dgm:prSet/>
      <dgm:spPr/>
      <dgm:t>
        <a:bodyPr/>
        <a:lstStyle/>
        <a:p>
          <a:endParaRPr lang="zh-CN" altLang="en-US"/>
        </a:p>
      </dgm:t>
    </dgm:pt>
    <dgm:pt modelId="{49B316F0-538B-444B-8C39-C56F67DF2CA6}">
      <dgm:prSet phldrT="[文本]"/>
      <dgm:spPr/>
      <dgm:t>
        <a:bodyPr/>
        <a:lstStyle/>
        <a:p>
          <a:r>
            <a:rPr lang="zh-CN" altLang="en-US" dirty="0" smtClean="0">
              <a:latin typeface="宋体" panose="02010600030101010101" pitchFamily="2" charset="-122"/>
              <a:ea typeface="宋体" panose="02010600030101010101" pitchFamily="2" charset="-122"/>
            </a:rPr>
            <a:t>收益分配</a:t>
          </a:r>
          <a:endParaRPr lang="zh-CN" altLang="en-US" dirty="0">
            <a:latin typeface="宋体" panose="02010600030101010101" pitchFamily="2" charset="-122"/>
            <a:ea typeface="宋体" panose="02010600030101010101" pitchFamily="2" charset="-122"/>
          </a:endParaRPr>
        </a:p>
      </dgm:t>
    </dgm:pt>
    <dgm:pt modelId="{F939C022-9D8E-4B9A-A3D3-5633EDF6550B}" type="parTrans" cxnId="{224EE642-882F-4791-BAF2-981295C14F25}">
      <dgm:prSet/>
      <dgm:spPr/>
      <dgm:t>
        <a:bodyPr/>
        <a:lstStyle/>
        <a:p>
          <a:endParaRPr lang="zh-CN" altLang="en-US"/>
        </a:p>
      </dgm:t>
    </dgm:pt>
    <dgm:pt modelId="{4AEBB069-EC8D-453E-8527-1086474AAE1A}" type="sibTrans" cxnId="{224EE642-882F-4791-BAF2-981295C14F25}">
      <dgm:prSet/>
      <dgm:spPr/>
      <dgm:t>
        <a:bodyPr/>
        <a:lstStyle/>
        <a:p>
          <a:endParaRPr lang="zh-CN" altLang="en-US"/>
        </a:p>
      </dgm:t>
    </dgm:pt>
    <dgm:pt modelId="{0A5F1DB5-9E25-4B27-B37B-CAC41EB1FF29}">
      <dgm:prSet phldrT="[文本]"/>
      <dgm:spPr/>
      <dgm:t>
        <a:bodyPr/>
        <a:lstStyle/>
        <a:p>
          <a:r>
            <a:rPr lang="zh-CN" altLang="en-US" dirty="0" smtClean="0">
              <a:latin typeface="宋体" panose="02010600030101010101" pitchFamily="2" charset="-122"/>
              <a:ea typeface="宋体" panose="02010600030101010101" pitchFamily="2" charset="-122"/>
            </a:rPr>
            <a:t>设立方案前提及持续等条件落实情况</a:t>
          </a:r>
          <a:endParaRPr lang="zh-CN" altLang="en-US" dirty="0">
            <a:latin typeface="宋体" panose="02010600030101010101" pitchFamily="2" charset="-122"/>
            <a:ea typeface="宋体" panose="02010600030101010101" pitchFamily="2" charset="-122"/>
          </a:endParaRPr>
        </a:p>
      </dgm:t>
    </dgm:pt>
    <dgm:pt modelId="{5EEE1620-1E36-4DC2-B12B-A3A4EDFB0AAA}" type="parTrans" cxnId="{BF29895A-0501-4CD9-BFA8-C06DCB9B6AD8}">
      <dgm:prSet/>
      <dgm:spPr/>
      <dgm:t>
        <a:bodyPr/>
        <a:lstStyle/>
        <a:p>
          <a:endParaRPr lang="zh-CN" altLang="en-US"/>
        </a:p>
      </dgm:t>
    </dgm:pt>
    <dgm:pt modelId="{27696D1D-6710-4AA0-A267-635B748D9585}" type="sibTrans" cxnId="{BF29895A-0501-4CD9-BFA8-C06DCB9B6AD8}">
      <dgm:prSet/>
      <dgm:spPr/>
      <dgm:t>
        <a:bodyPr/>
        <a:lstStyle/>
        <a:p>
          <a:endParaRPr lang="zh-CN" altLang="en-US"/>
        </a:p>
      </dgm:t>
    </dgm:pt>
    <dgm:pt modelId="{54C8AFBF-E89E-4F85-8E9F-4344329E8969}" type="pres">
      <dgm:prSet presAssocID="{D0A5D18D-6A60-4D7D-8DF8-57AB140C9D09}" presName="diagram" presStyleCnt="0">
        <dgm:presLayoutVars>
          <dgm:dir/>
          <dgm:resizeHandles val="exact"/>
        </dgm:presLayoutVars>
      </dgm:prSet>
      <dgm:spPr/>
      <dgm:t>
        <a:bodyPr/>
        <a:lstStyle/>
        <a:p>
          <a:endParaRPr lang="zh-CN" altLang="en-US"/>
        </a:p>
      </dgm:t>
    </dgm:pt>
    <dgm:pt modelId="{68F85786-A9F3-4F80-944A-CBC11D1E3798}" type="pres">
      <dgm:prSet presAssocID="{02C54AD7-F59E-4916-8891-77D135B31003}" presName="node" presStyleLbl="node1" presStyleIdx="0" presStyleCnt="5">
        <dgm:presLayoutVars>
          <dgm:bulletEnabled val="1"/>
        </dgm:presLayoutVars>
      </dgm:prSet>
      <dgm:spPr/>
      <dgm:t>
        <a:bodyPr/>
        <a:lstStyle/>
        <a:p>
          <a:endParaRPr lang="zh-CN" altLang="en-US"/>
        </a:p>
      </dgm:t>
    </dgm:pt>
    <dgm:pt modelId="{CA13E5F0-E8ED-41A9-AE28-CD3BA1E285E3}" type="pres">
      <dgm:prSet presAssocID="{F8A601A3-AD88-4FAE-9A07-D6CA4DF886F5}" presName="sibTrans" presStyleCnt="0"/>
      <dgm:spPr/>
    </dgm:pt>
    <dgm:pt modelId="{D9C8AB09-74E0-4099-968E-7774804F8845}" type="pres">
      <dgm:prSet presAssocID="{2DDFDC34-CA21-42CC-A3D0-B7654F226768}" presName="node" presStyleLbl="node1" presStyleIdx="1" presStyleCnt="5">
        <dgm:presLayoutVars>
          <dgm:bulletEnabled val="1"/>
        </dgm:presLayoutVars>
      </dgm:prSet>
      <dgm:spPr/>
      <dgm:t>
        <a:bodyPr/>
        <a:lstStyle/>
        <a:p>
          <a:endParaRPr lang="zh-CN" altLang="en-US"/>
        </a:p>
      </dgm:t>
    </dgm:pt>
    <dgm:pt modelId="{336A388B-806E-4F2D-809E-EC7E71D08FE2}" type="pres">
      <dgm:prSet presAssocID="{367A3A5E-5713-4918-8775-9B082DA97DED}" presName="sibTrans" presStyleCnt="0"/>
      <dgm:spPr/>
    </dgm:pt>
    <dgm:pt modelId="{D0B36C26-C9CB-4F0D-AADD-C57BAB3C7C97}" type="pres">
      <dgm:prSet presAssocID="{DDCBB22C-7DC0-4F02-876B-A883C2BC7EC3}" presName="node" presStyleLbl="node1" presStyleIdx="2" presStyleCnt="5">
        <dgm:presLayoutVars>
          <dgm:bulletEnabled val="1"/>
        </dgm:presLayoutVars>
      </dgm:prSet>
      <dgm:spPr/>
      <dgm:t>
        <a:bodyPr/>
        <a:lstStyle/>
        <a:p>
          <a:endParaRPr lang="zh-CN" altLang="en-US"/>
        </a:p>
      </dgm:t>
    </dgm:pt>
    <dgm:pt modelId="{60C06A57-7B40-42B0-946C-CCB75AFA7F97}" type="pres">
      <dgm:prSet presAssocID="{5605CA38-B38A-4182-9133-CF73223A0EAC}" presName="sibTrans" presStyleCnt="0"/>
      <dgm:spPr/>
    </dgm:pt>
    <dgm:pt modelId="{900138FF-D660-4988-9933-79892ECDD532}" type="pres">
      <dgm:prSet presAssocID="{49B316F0-538B-444B-8C39-C56F67DF2CA6}" presName="node" presStyleLbl="node1" presStyleIdx="3" presStyleCnt="5">
        <dgm:presLayoutVars>
          <dgm:bulletEnabled val="1"/>
        </dgm:presLayoutVars>
      </dgm:prSet>
      <dgm:spPr/>
      <dgm:t>
        <a:bodyPr/>
        <a:lstStyle/>
        <a:p>
          <a:endParaRPr lang="zh-CN" altLang="en-US"/>
        </a:p>
      </dgm:t>
    </dgm:pt>
    <dgm:pt modelId="{A189B59E-27CD-4617-8AD9-6F40B48E7A6D}" type="pres">
      <dgm:prSet presAssocID="{4AEBB069-EC8D-453E-8527-1086474AAE1A}" presName="sibTrans" presStyleCnt="0"/>
      <dgm:spPr/>
    </dgm:pt>
    <dgm:pt modelId="{5C4AFB28-A962-4270-8273-C76C25EC24B1}" type="pres">
      <dgm:prSet presAssocID="{0A5F1DB5-9E25-4B27-B37B-CAC41EB1FF29}" presName="node" presStyleLbl="node1" presStyleIdx="4" presStyleCnt="5" custScaleX="170264">
        <dgm:presLayoutVars>
          <dgm:bulletEnabled val="1"/>
        </dgm:presLayoutVars>
      </dgm:prSet>
      <dgm:spPr/>
      <dgm:t>
        <a:bodyPr/>
        <a:lstStyle/>
        <a:p>
          <a:endParaRPr lang="zh-CN" altLang="en-US"/>
        </a:p>
      </dgm:t>
    </dgm:pt>
  </dgm:ptLst>
  <dgm:cxnLst>
    <dgm:cxn modelId="{47BB08D9-553B-4D68-B683-66ACF7079BDD}" srcId="{D0A5D18D-6A60-4D7D-8DF8-57AB140C9D09}" destId="{2DDFDC34-CA21-42CC-A3D0-B7654F226768}" srcOrd="1" destOrd="0" parTransId="{C1231DFA-3A9E-4747-BA4F-B3200D13D952}" sibTransId="{367A3A5E-5713-4918-8775-9B082DA97DED}"/>
    <dgm:cxn modelId="{BF29895A-0501-4CD9-BFA8-C06DCB9B6AD8}" srcId="{D0A5D18D-6A60-4D7D-8DF8-57AB140C9D09}" destId="{0A5F1DB5-9E25-4B27-B37B-CAC41EB1FF29}" srcOrd="4" destOrd="0" parTransId="{5EEE1620-1E36-4DC2-B12B-A3A4EDFB0AAA}" sibTransId="{27696D1D-6710-4AA0-A267-635B748D9585}"/>
    <dgm:cxn modelId="{25939C15-CA34-49E5-84BC-B6404030FE6D}" srcId="{D0A5D18D-6A60-4D7D-8DF8-57AB140C9D09}" destId="{DDCBB22C-7DC0-4F02-876B-A883C2BC7EC3}" srcOrd="2" destOrd="0" parTransId="{E5B10ACC-EEB4-4BC4-B015-20B0FF9657D9}" sibTransId="{5605CA38-B38A-4182-9133-CF73223A0EAC}"/>
    <dgm:cxn modelId="{E845521C-84F9-4CAA-96CF-D565BE1C7388}" type="presOf" srcId="{D0A5D18D-6A60-4D7D-8DF8-57AB140C9D09}" destId="{54C8AFBF-E89E-4F85-8E9F-4344329E8969}" srcOrd="0" destOrd="0" presId="urn:microsoft.com/office/officeart/2005/8/layout/default#1"/>
    <dgm:cxn modelId="{224EE642-882F-4791-BAF2-981295C14F25}" srcId="{D0A5D18D-6A60-4D7D-8DF8-57AB140C9D09}" destId="{49B316F0-538B-444B-8C39-C56F67DF2CA6}" srcOrd="3" destOrd="0" parTransId="{F939C022-9D8E-4B9A-A3D3-5633EDF6550B}" sibTransId="{4AEBB069-EC8D-453E-8527-1086474AAE1A}"/>
    <dgm:cxn modelId="{848AAE26-4096-4502-AC9D-97CDE2448C93}" type="presOf" srcId="{2DDFDC34-CA21-42CC-A3D0-B7654F226768}" destId="{D9C8AB09-74E0-4099-968E-7774804F8845}" srcOrd="0" destOrd="0" presId="urn:microsoft.com/office/officeart/2005/8/layout/default#1"/>
    <dgm:cxn modelId="{936C6C7E-BFCD-4666-AE97-0D67CAA340E5}" type="presOf" srcId="{02C54AD7-F59E-4916-8891-77D135B31003}" destId="{68F85786-A9F3-4F80-944A-CBC11D1E3798}" srcOrd="0" destOrd="0" presId="urn:microsoft.com/office/officeart/2005/8/layout/default#1"/>
    <dgm:cxn modelId="{5D66167E-E3BB-45E0-857B-11A5702E7E14}" srcId="{D0A5D18D-6A60-4D7D-8DF8-57AB140C9D09}" destId="{02C54AD7-F59E-4916-8891-77D135B31003}" srcOrd="0" destOrd="0" parTransId="{B0AA24DA-BEF0-4AEF-8FCC-B764B78523C8}" sibTransId="{F8A601A3-AD88-4FAE-9A07-D6CA4DF886F5}"/>
    <dgm:cxn modelId="{17280CA7-B940-4181-967E-240F797E11F8}" type="presOf" srcId="{0A5F1DB5-9E25-4B27-B37B-CAC41EB1FF29}" destId="{5C4AFB28-A962-4270-8273-C76C25EC24B1}" srcOrd="0" destOrd="0" presId="urn:microsoft.com/office/officeart/2005/8/layout/default#1"/>
    <dgm:cxn modelId="{E632D20C-2AD0-49A5-B8D2-64FA4EA7F124}" type="presOf" srcId="{49B316F0-538B-444B-8C39-C56F67DF2CA6}" destId="{900138FF-D660-4988-9933-79892ECDD532}" srcOrd="0" destOrd="0" presId="urn:microsoft.com/office/officeart/2005/8/layout/default#1"/>
    <dgm:cxn modelId="{86D20EC5-CEEC-4A99-827F-1F40BD1C3174}" type="presOf" srcId="{DDCBB22C-7DC0-4F02-876B-A883C2BC7EC3}" destId="{D0B36C26-C9CB-4F0D-AADD-C57BAB3C7C97}" srcOrd="0" destOrd="0" presId="urn:microsoft.com/office/officeart/2005/8/layout/default#1"/>
    <dgm:cxn modelId="{5300C3FE-E26D-4C5A-BCD9-099F1F5187D3}" type="presParOf" srcId="{54C8AFBF-E89E-4F85-8E9F-4344329E8969}" destId="{68F85786-A9F3-4F80-944A-CBC11D1E3798}" srcOrd="0" destOrd="0" presId="urn:microsoft.com/office/officeart/2005/8/layout/default#1"/>
    <dgm:cxn modelId="{B2441F50-0752-4DC1-AF1C-4332A16AF358}" type="presParOf" srcId="{54C8AFBF-E89E-4F85-8E9F-4344329E8969}" destId="{CA13E5F0-E8ED-41A9-AE28-CD3BA1E285E3}" srcOrd="1" destOrd="0" presId="urn:microsoft.com/office/officeart/2005/8/layout/default#1"/>
    <dgm:cxn modelId="{BFD8915B-4ACB-40DF-9729-F0F4CE7919E9}" type="presParOf" srcId="{54C8AFBF-E89E-4F85-8E9F-4344329E8969}" destId="{D9C8AB09-74E0-4099-968E-7774804F8845}" srcOrd="2" destOrd="0" presId="urn:microsoft.com/office/officeart/2005/8/layout/default#1"/>
    <dgm:cxn modelId="{860AE946-F484-498C-AF6D-88A7355705B6}" type="presParOf" srcId="{54C8AFBF-E89E-4F85-8E9F-4344329E8969}" destId="{336A388B-806E-4F2D-809E-EC7E71D08FE2}" srcOrd="3" destOrd="0" presId="urn:microsoft.com/office/officeart/2005/8/layout/default#1"/>
    <dgm:cxn modelId="{550D6637-7D8E-48F4-A9DE-BBE0976E92FD}" type="presParOf" srcId="{54C8AFBF-E89E-4F85-8E9F-4344329E8969}" destId="{D0B36C26-C9CB-4F0D-AADD-C57BAB3C7C97}" srcOrd="4" destOrd="0" presId="urn:microsoft.com/office/officeart/2005/8/layout/default#1"/>
    <dgm:cxn modelId="{45202E05-E07E-4FDE-B304-82FF98F90B04}" type="presParOf" srcId="{54C8AFBF-E89E-4F85-8E9F-4344329E8969}" destId="{60C06A57-7B40-42B0-946C-CCB75AFA7F97}" srcOrd="5" destOrd="0" presId="urn:microsoft.com/office/officeart/2005/8/layout/default#1"/>
    <dgm:cxn modelId="{70D29509-BB39-4190-AC9E-6DC452DE9725}" type="presParOf" srcId="{54C8AFBF-E89E-4F85-8E9F-4344329E8969}" destId="{900138FF-D660-4988-9933-79892ECDD532}" srcOrd="6" destOrd="0" presId="urn:microsoft.com/office/officeart/2005/8/layout/default#1"/>
    <dgm:cxn modelId="{A7D9744D-80C6-439D-B16A-133D5BED35F5}" type="presParOf" srcId="{54C8AFBF-E89E-4F85-8E9F-4344329E8969}" destId="{A189B59E-27CD-4617-8AD9-6F40B48E7A6D}" srcOrd="7" destOrd="0" presId="urn:microsoft.com/office/officeart/2005/8/layout/default#1"/>
    <dgm:cxn modelId="{DB88F8DF-C300-4292-948D-396EF07132CD}" type="presParOf" srcId="{54C8AFBF-E89E-4F85-8E9F-4344329E8969}" destId="{5C4AFB28-A962-4270-8273-C76C25EC24B1}" srcOrd="8"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45E3D1-4E50-4574-BD1C-510D915ED994}">
      <dsp:nvSpPr>
        <dsp:cNvPr id="0" name=""/>
        <dsp:cNvSpPr/>
      </dsp:nvSpPr>
      <dsp:spPr>
        <a:xfrm>
          <a:off x="0" y="11064"/>
          <a:ext cx="6768752" cy="9288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anose="02010600030101010101" pitchFamily="2" charset="-122"/>
              <a:ea typeface="宋体" panose="02010600030101010101" pitchFamily="2" charset="-122"/>
            </a:rPr>
            <a:t>一、</a:t>
          </a:r>
          <a:r>
            <a:rPr lang="zh-CN" sz="2400" kern="1200" dirty="0" smtClean="0">
              <a:latin typeface="宋体" panose="02010600030101010101" pitchFamily="2" charset="-122"/>
              <a:ea typeface="宋体" panose="02010600030101010101" pitchFamily="2" charset="-122"/>
            </a:rPr>
            <a:t>名词释义</a:t>
          </a:r>
          <a:endParaRPr lang="zh-CN" sz="2400" kern="1200" dirty="0">
            <a:latin typeface="宋体" panose="02010600030101010101" pitchFamily="2" charset="-122"/>
            <a:ea typeface="宋体" panose="02010600030101010101" pitchFamily="2" charset="-122"/>
          </a:endParaRPr>
        </a:p>
      </dsp:txBody>
      <dsp:txXfrm>
        <a:off x="0" y="11064"/>
        <a:ext cx="6768752" cy="928846"/>
      </dsp:txXfrm>
    </dsp:sp>
    <dsp:sp modelId="{C6D11862-1B4C-4405-AFFB-9CDA6327DD8F}">
      <dsp:nvSpPr>
        <dsp:cNvPr id="0" name=""/>
        <dsp:cNvSpPr/>
      </dsp:nvSpPr>
      <dsp:spPr>
        <a:xfrm>
          <a:off x="0" y="1081031"/>
          <a:ext cx="6768752" cy="917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anose="02010600030101010101" pitchFamily="2" charset="-122"/>
              <a:ea typeface="宋体" panose="02010600030101010101" pitchFamily="2" charset="-122"/>
            </a:rPr>
            <a:t>二、</a:t>
          </a:r>
          <a:r>
            <a:rPr lang="zh-CN" sz="2400" kern="1200" dirty="0" smtClean="0">
              <a:latin typeface="宋体" panose="02010600030101010101" pitchFamily="2" charset="-122"/>
              <a:ea typeface="宋体" panose="02010600030101010101" pitchFamily="2" charset="-122"/>
            </a:rPr>
            <a:t>产业基金业务</a:t>
          </a:r>
          <a:r>
            <a:rPr lang="zh-CN" altLang="en-US" sz="2400" kern="1200" dirty="0" smtClean="0">
              <a:latin typeface="宋体" panose="02010600030101010101" pitchFamily="2" charset="-122"/>
              <a:ea typeface="宋体" panose="02010600030101010101" pitchFamily="2" charset="-122"/>
            </a:rPr>
            <a:t>“穿透”及“投资主导”</a:t>
          </a:r>
          <a:r>
            <a:rPr lang="zh-CN" sz="2400" kern="1200" dirty="0" smtClean="0">
              <a:latin typeface="宋体" panose="02010600030101010101" pitchFamily="2" charset="-122"/>
              <a:ea typeface="宋体" panose="02010600030101010101" pitchFamily="2" charset="-122"/>
            </a:rPr>
            <a:t>原则</a:t>
          </a:r>
          <a:endParaRPr lang="zh-CN" sz="2400" kern="1200" dirty="0">
            <a:latin typeface="宋体" panose="02010600030101010101" pitchFamily="2" charset="-122"/>
            <a:ea typeface="宋体" panose="02010600030101010101" pitchFamily="2" charset="-122"/>
          </a:endParaRPr>
        </a:p>
      </dsp:txBody>
      <dsp:txXfrm>
        <a:off x="0" y="1081031"/>
        <a:ext cx="6768752" cy="917280"/>
      </dsp:txXfrm>
    </dsp:sp>
    <dsp:sp modelId="{256A0E6D-CB83-4EFA-A433-55246F56E953}">
      <dsp:nvSpPr>
        <dsp:cNvPr id="0" name=""/>
        <dsp:cNvSpPr/>
      </dsp:nvSpPr>
      <dsp:spPr>
        <a:xfrm>
          <a:off x="0" y="2139431"/>
          <a:ext cx="6768752" cy="917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anose="02010600030101010101" pitchFamily="2" charset="-122"/>
              <a:ea typeface="宋体" panose="02010600030101010101" pitchFamily="2" charset="-122"/>
            </a:rPr>
            <a:t>三、建</a:t>
          </a:r>
          <a:r>
            <a:rPr lang="zh-CN" sz="2400" kern="1200" dirty="0" smtClean="0">
              <a:latin typeface="宋体" panose="02010600030101010101" pitchFamily="2" charset="-122"/>
              <a:ea typeface="宋体" panose="02010600030101010101" pitchFamily="2" charset="-122"/>
            </a:rPr>
            <a:t>总行针对产业基金</a:t>
          </a:r>
          <a:r>
            <a:rPr lang="zh-CN" altLang="en-US" sz="2400" kern="1200" dirty="0" smtClean="0">
              <a:latin typeface="宋体" panose="02010600030101010101" pitchFamily="2" charset="-122"/>
              <a:ea typeface="宋体" panose="02010600030101010101" pitchFamily="2" charset="-122"/>
            </a:rPr>
            <a:t>的</a:t>
          </a:r>
          <a:r>
            <a:rPr lang="zh-CN" sz="2400" kern="1200" dirty="0" smtClean="0">
              <a:latin typeface="宋体" panose="02010600030101010101" pitchFamily="2" charset="-122"/>
              <a:ea typeface="宋体" panose="02010600030101010101" pitchFamily="2" charset="-122"/>
            </a:rPr>
            <a:t>支持偏好政策</a:t>
          </a:r>
          <a:endParaRPr lang="zh-CN" sz="2400" kern="1200" dirty="0">
            <a:latin typeface="宋体" panose="02010600030101010101" pitchFamily="2" charset="-122"/>
            <a:ea typeface="宋体" panose="02010600030101010101" pitchFamily="2" charset="-122"/>
          </a:endParaRPr>
        </a:p>
      </dsp:txBody>
      <dsp:txXfrm>
        <a:off x="0" y="2139431"/>
        <a:ext cx="6768752" cy="917280"/>
      </dsp:txXfrm>
    </dsp:sp>
    <dsp:sp modelId="{714AF50D-2DCD-4130-A3F3-871C2593F2ED}">
      <dsp:nvSpPr>
        <dsp:cNvPr id="0" name=""/>
        <dsp:cNvSpPr/>
      </dsp:nvSpPr>
      <dsp:spPr>
        <a:xfrm>
          <a:off x="0" y="3197831"/>
          <a:ext cx="6768752" cy="917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anose="02010600030101010101" pitchFamily="2" charset="-122"/>
              <a:ea typeface="宋体" panose="02010600030101010101" pitchFamily="2" charset="-122"/>
            </a:rPr>
            <a:t>四、</a:t>
          </a:r>
          <a:r>
            <a:rPr lang="zh-CN" sz="2400" kern="1200" dirty="0" smtClean="0">
              <a:latin typeface="宋体" panose="02010600030101010101" pitchFamily="2" charset="-122"/>
              <a:ea typeface="宋体" panose="02010600030101010101" pitchFamily="2" charset="-122"/>
            </a:rPr>
            <a:t>审批授权及合规政策调整</a:t>
          </a:r>
          <a:endParaRPr lang="zh-CN" sz="2400" kern="1200" dirty="0">
            <a:latin typeface="宋体" panose="02010600030101010101" pitchFamily="2" charset="-122"/>
            <a:ea typeface="宋体" panose="02010600030101010101" pitchFamily="2" charset="-122"/>
          </a:endParaRPr>
        </a:p>
      </dsp:txBody>
      <dsp:txXfrm>
        <a:off x="0" y="3197831"/>
        <a:ext cx="6768752" cy="917280"/>
      </dsp:txXfrm>
    </dsp:sp>
    <dsp:sp modelId="{D8A996D8-7665-496E-921F-658E65F34B54}">
      <dsp:nvSpPr>
        <dsp:cNvPr id="0" name=""/>
        <dsp:cNvSpPr/>
      </dsp:nvSpPr>
      <dsp:spPr>
        <a:xfrm>
          <a:off x="0" y="4267295"/>
          <a:ext cx="6768752" cy="917280"/>
        </a:xfrm>
        <a:prstGeom prst="roundRect">
          <a:avLst/>
        </a:prstGeom>
        <a:solidFill>
          <a:schemeClr val="accent1"/>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latin typeface="宋体" panose="02010600030101010101" pitchFamily="2" charset="-122"/>
              <a:ea typeface="宋体" panose="02010600030101010101" pitchFamily="2" charset="-122"/>
            </a:rPr>
            <a:t>五、</a:t>
          </a:r>
          <a:r>
            <a:rPr lang="zh-CN" altLang="en-US" sz="2400" kern="1200" dirty="0" smtClean="0">
              <a:latin typeface="宋体" panose="02010600030101010101" pitchFamily="2" charset="-122"/>
              <a:ea typeface="宋体" panose="02010600030101010101" pitchFamily="2" charset="-122"/>
            </a:rPr>
            <a:t>产业基金申报案例解析</a:t>
          </a:r>
          <a:endParaRPr lang="zh-CN" sz="2400" kern="1200" dirty="0">
            <a:latin typeface="宋体" panose="02010600030101010101" pitchFamily="2" charset="-122"/>
            <a:ea typeface="宋体" panose="02010600030101010101" pitchFamily="2" charset="-122"/>
          </a:endParaRPr>
        </a:p>
      </dsp:txBody>
      <dsp:txXfrm>
        <a:off x="0" y="4267295"/>
        <a:ext cx="6768752" cy="9172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6ECCAD-F6C7-45C8-9C87-971AB47E6430}">
      <dsp:nvSpPr>
        <dsp:cNvPr id="0" name=""/>
        <dsp:cNvSpPr/>
      </dsp:nvSpPr>
      <dsp:spPr>
        <a:xfrm>
          <a:off x="1792312" y="0"/>
          <a:ext cx="2032000" cy="2032000"/>
        </a:xfrm>
        <a:prstGeom prst="triangl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宋体" panose="02010600030101010101" pitchFamily="2" charset="-122"/>
              <a:ea typeface="宋体" panose="02010600030101010101" pitchFamily="2" charset="-122"/>
            </a:rPr>
            <a:t>拟投项目及投资上限</a:t>
          </a:r>
          <a:endParaRPr lang="zh-CN" altLang="en-US" sz="1700" kern="1200" dirty="0">
            <a:latin typeface="宋体" panose="02010600030101010101" pitchFamily="2" charset="-122"/>
            <a:ea typeface="宋体" panose="02010600030101010101" pitchFamily="2" charset="-122"/>
          </a:endParaRPr>
        </a:p>
      </dsp:txBody>
      <dsp:txXfrm>
        <a:off x="1792312" y="0"/>
        <a:ext cx="2032000" cy="2032000"/>
      </dsp:txXfrm>
    </dsp:sp>
    <dsp:sp modelId="{5E8F3C6F-8B5C-492A-9817-EBE02F3B529B}">
      <dsp:nvSpPr>
        <dsp:cNvPr id="0" name=""/>
        <dsp:cNvSpPr/>
      </dsp:nvSpPr>
      <dsp:spPr>
        <a:xfrm>
          <a:off x="776312" y="2032000"/>
          <a:ext cx="2032000" cy="2032000"/>
        </a:xfrm>
        <a:prstGeom prst="triangle">
          <a:avLst/>
        </a:prstGeom>
        <a:solidFill>
          <a:schemeClr val="accent3">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宋体" panose="02010600030101010101" pitchFamily="2" charset="-122"/>
              <a:ea typeface="宋体" panose="02010600030101010101" pitchFamily="2" charset="-122"/>
            </a:rPr>
            <a:t>项目建设内容</a:t>
          </a:r>
          <a:endParaRPr lang="zh-CN" altLang="en-US" sz="1700" kern="1200" dirty="0">
            <a:latin typeface="宋体" panose="02010600030101010101" pitchFamily="2" charset="-122"/>
            <a:ea typeface="宋体" panose="02010600030101010101" pitchFamily="2" charset="-122"/>
          </a:endParaRPr>
        </a:p>
      </dsp:txBody>
      <dsp:txXfrm>
        <a:off x="776312" y="2032000"/>
        <a:ext cx="2032000" cy="2032000"/>
      </dsp:txXfrm>
    </dsp:sp>
    <dsp:sp modelId="{D4A7132D-6CBB-42A8-93B7-5A86B8840E53}">
      <dsp:nvSpPr>
        <dsp:cNvPr id="0" name=""/>
        <dsp:cNvSpPr/>
      </dsp:nvSpPr>
      <dsp:spPr>
        <a:xfrm rot="10800000">
          <a:off x="1792312" y="2032000"/>
          <a:ext cx="2032000" cy="2032000"/>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宋体" panose="02010600030101010101" pitchFamily="2" charset="-122"/>
              <a:ea typeface="宋体" panose="02010600030101010101" pitchFamily="2" charset="-122"/>
            </a:rPr>
            <a:t>穿透原则</a:t>
          </a:r>
          <a:endParaRPr lang="zh-CN" altLang="en-US" sz="1700" kern="1200" dirty="0">
            <a:latin typeface="宋体" panose="02010600030101010101" pitchFamily="2" charset="-122"/>
            <a:ea typeface="宋体" panose="02010600030101010101" pitchFamily="2" charset="-122"/>
          </a:endParaRPr>
        </a:p>
      </dsp:txBody>
      <dsp:txXfrm rot="10800000">
        <a:off x="1792312" y="2032000"/>
        <a:ext cx="2032000" cy="2032000"/>
      </dsp:txXfrm>
    </dsp:sp>
    <dsp:sp modelId="{F5E82DB5-D9A3-4602-BE45-11964E3FC831}">
      <dsp:nvSpPr>
        <dsp:cNvPr id="0" name=""/>
        <dsp:cNvSpPr/>
      </dsp:nvSpPr>
      <dsp:spPr>
        <a:xfrm>
          <a:off x="2808312" y="2032000"/>
          <a:ext cx="2032000" cy="2032000"/>
        </a:xfrm>
        <a:prstGeom prst="triangl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宋体" panose="02010600030101010101" pitchFamily="2" charset="-122"/>
              <a:ea typeface="宋体" panose="02010600030101010101" pitchFamily="2" charset="-122"/>
            </a:rPr>
            <a:t>投融资方案及资金来源</a:t>
          </a:r>
          <a:endParaRPr lang="zh-CN" altLang="en-US" sz="1700" kern="1200" dirty="0">
            <a:latin typeface="宋体" panose="02010600030101010101" pitchFamily="2" charset="-122"/>
            <a:ea typeface="宋体" panose="02010600030101010101" pitchFamily="2" charset="-122"/>
          </a:endParaRPr>
        </a:p>
      </dsp:txBody>
      <dsp:txXfrm>
        <a:off x="2808312" y="2032000"/>
        <a:ext cx="2032000" cy="20320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1EBD53-088D-442C-9A12-1E29194463AE}">
      <dsp:nvSpPr>
        <dsp:cNvPr id="0" name=""/>
        <dsp:cNvSpPr/>
      </dsp:nvSpPr>
      <dsp:spPr>
        <a:xfrm>
          <a:off x="4798" y="307843"/>
          <a:ext cx="1697314" cy="3448312"/>
        </a:xfrm>
        <a:prstGeom prst="roundRect">
          <a:avLst>
            <a:gd name="adj" fmla="val 10000"/>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宋体" panose="02010600030101010101" pitchFamily="2" charset="-122"/>
              <a:ea typeface="宋体" panose="02010600030101010101" pitchFamily="2" charset="-122"/>
            </a:rPr>
            <a:t>关注客户自身决策机制并加强谈判力度</a:t>
          </a:r>
          <a:r>
            <a:rPr lang="en-US" altLang="zh-CN" sz="1800" kern="1200" dirty="0" smtClean="0"/>
            <a:t>	</a:t>
          </a:r>
          <a:endParaRPr lang="zh-CN" altLang="en-US" sz="1800" kern="1200" dirty="0"/>
        </a:p>
      </dsp:txBody>
      <dsp:txXfrm>
        <a:off x="4798" y="307843"/>
        <a:ext cx="1697314" cy="3448312"/>
      </dsp:txXfrm>
    </dsp:sp>
    <dsp:sp modelId="{9FCE1026-D9B7-4911-A756-DA7C8EB80222}">
      <dsp:nvSpPr>
        <dsp:cNvPr id="0" name=""/>
        <dsp:cNvSpPr/>
      </dsp:nvSpPr>
      <dsp:spPr>
        <a:xfrm rot="21563325">
          <a:off x="1874115" y="1808698"/>
          <a:ext cx="364687" cy="4209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21563325">
        <a:off x="1874115" y="1808698"/>
        <a:ext cx="364687" cy="420934"/>
      </dsp:txXfrm>
    </dsp:sp>
    <dsp:sp modelId="{256F2FCC-7D96-485E-BCCA-0785809B1D0D}">
      <dsp:nvSpPr>
        <dsp:cNvPr id="0" name=""/>
        <dsp:cNvSpPr/>
      </dsp:nvSpPr>
      <dsp:spPr>
        <a:xfrm>
          <a:off x="2390163" y="282395"/>
          <a:ext cx="1697314" cy="34483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宋体" panose="02010600030101010101" pitchFamily="2" charset="-122"/>
              <a:ea typeface="宋体" panose="02010600030101010101" pitchFamily="2" charset="-122"/>
            </a:rPr>
            <a:t>总行相关部门一事一议</a:t>
          </a:r>
          <a:endParaRPr lang="zh-CN" altLang="en-US" sz="3200" kern="1200" dirty="0">
            <a:latin typeface="宋体" panose="02010600030101010101" pitchFamily="2" charset="-122"/>
            <a:ea typeface="宋体" panose="02010600030101010101" pitchFamily="2" charset="-122"/>
          </a:endParaRPr>
        </a:p>
      </dsp:txBody>
      <dsp:txXfrm>
        <a:off x="2390163" y="282395"/>
        <a:ext cx="1697314" cy="3448312"/>
      </dsp:txXfrm>
    </dsp:sp>
    <dsp:sp modelId="{0A85A7AE-B612-41C3-834C-E6011BDE4081}">
      <dsp:nvSpPr>
        <dsp:cNvPr id="0" name=""/>
        <dsp:cNvSpPr/>
      </dsp:nvSpPr>
      <dsp:spPr>
        <a:xfrm rot="36243">
          <a:off x="4254918" y="1808668"/>
          <a:ext cx="355014" cy="4209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36243">
        <a:off x="4254918" y="1808668"/>
        <a:ext cx="355014" cy="420934"/>
      </dsp:txXfrm>
    </dsp:sp>
    <dsp:sp modelId="{2762088E-143E-4C24-BFBC-F09C17BAE8D4}">
      <dsp:nvSpPr>
        <dsp:cNvPr id="0" name=""/>
        <dsp:cNvSpPr/>
      </dsp:nvSpPr>
      <dsp:spPr>
        <a:xfrm>
          <a:off x="4757279" y="307843"/>
          <a:ext cx="1790650" cy="3448312"/>
        </a:xfrm>
        <a:prstGeom prst="roundRect">
          <a:avLst>
            <a:gd name="adj" fmla="val 10000"/>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宋体" panose="02010600030101010101" pitchFamily="2" charset="-122"/>
              <a:ea typeface="宋体" panose="02010600030101010101" pitchFamily="2" charset="-122"/>
            </a:rPr>
            <a:t>基金合作协议或意向性承诺函</a:t>
          </a:r>
          <a:endParaRPr lang="zh-CN" altLang="en-US" sz="3200" kern="1200" dirty="0">
            <a:latin typeface="宋体" panose="02010600030101010101" pitchFamily="2" charset="-122"/>
            <a:ea typeface="宋体" panose="02010600030101010101" pitchFamily="2" charset="-122"/>
          </a:endParaRPr>
        </a:p>
      </dsp:txBody>
      <dsp:txXfrm>
        <a:off x="4757279" y="307843"/>
        <a:ext cx="1790650" cy="344831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53B6A21-DE44-49B2-BFA8-058B07964783}">
      <dsp:nvSpPr>
        <dsp:cNvPr id="0" name=""/>
        <dsp:cNvSpPr/>
      </dsp:nvSpPr>
      <dsp:spPr>
        <a:xfrm>
          <a:off x="2336571" y="-91050"/>
          <a:ext cx="1334988" cy="867742"/>
        </a:xfrm>
        <a:prstGeom prst="round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latin typeface="宋体" panose="02010600030101010101" pitchFamily="2" charset="-122"/>
              <a:ea typeface="宋体" panose="02010600030101010101" pitchFamily="2" charset="-122"/>
            </a:rPr>
            <a:t>PPP</a:t>
          </a:r>
          <a:r>
            <a:rPr lang="zh-CN" altLang="en-US" sz="2400" kern="1200" dirty="0" smtClean="0">
              <a:latin typeface="宋体" panose="02010600030101010101" pitchFamily="2" charset="-122"/>
              <a:ea typeface="宋体" panose="02010600030101010101" pitchFamily="2" charset="-122"/>
            </a:rPr>
            <a:t>类</a:t>
          </a:r>
          <a:endParaRPr lang="zh-CN" altLang="en-US" sz="2400" kern="1200" dirty="0">
            <a:latin typeface="宋体" panose="02010600030101010101" pitchFamily="2" charset="-122"/>
            <a:ea typeface="宋体" panose="02010600030101010101" pitchFamily="2" charset="-122"/>
          </a:endParaRPr>
        </a:p>
      </dsp:txBody>
      <dsp:txXfrm>
        <a:off x="2336571" y="-91050"/>
        <a:ext cx="1334988" cy="867742"/>
      </dsp:txXfrm>
    </dsp:sp>
    <dsp:sp modelId="{07F2E324-C0D5-464A-AFA8-2AE5B781D30D}">
      <dsp:nvSpPr>
        <dsp:cNvPr id="0" name=""/>
        <dsp:cNvSpPr/>
      </dsp:nvSpPr>
      <dsp:spPr>
        <a:xfrm>
          <a:off x="1271471" y="342820"/>
          <a:ext cx="3465188" cy="3465188"/>
        </a:xfrm>
        <a:custGeom>
          <a:avLst/>
          <a:gdLst/>
          <a:ahLst/>
          <a:cxnLst/>
          <a:rect l="0" t="0" r="0" b="0"/>
          <a:pathLst>
            <a:path>
              <a:moveTo>
                <a:pt x="2409246" y="137594"/>
              </a:moveTo>
              <a:arcTo wR="1732594" hR="1732594" stAng="17579295" swAng="19599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2280AB5-4BF6-404A-AA9A-C08946A34AB3}">
      <dsp:nvSpPr>
        <dsp:cNvPr id="0" name=""/>
        <dsp:cNvSpPr/>
      </dsp:nvSpPr>
      <dsp:spPr>
        <a:xfrm>
          <a:off x="3811859" y="1106142"/>
          <a:ext cx="1680002" cy="867742"/>
        </a:xfrm>
        <a:prstGeom prst="round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宋体" panose="02010600030101010101" pitchFamily="2" charset="-122"/>
              <a:ea typeface="宋体" panose="02010600030101010101" pitchFamily="2" charset="-122"/>
            </a:rPr>
            <a:t>一带一路</a:t>
          </a:r>
          <a:endParaRPr lang="zh-CN" altLang="en-US" sz="2400" kern="1200" dirty="0">
            <a:latin typeface="宋体" panose="02010600030101010101" pitchFamily="2" charset="-122"/>
            <a:ea typeface="宋体" panose="02010600030101010101" pitchFamily="2" charset="-122"/>
          </a:endParaRPr>
        </a:p>
      </dsp:txBody>
      <dsp:txXfrm>
        <a:off x="3811859" y="1106142"/>
        <a:ext cx="1680002" cy="867742"/>
      </dsp:txXfrm>
    </dsp:sp>
    <dsp:sp modelId="{311CA853-4517-4D60-BEC2-3C1AE80ABBF7}">
      <dsp:nvSpPr>
        <dsp:cNvPr id="0" name=""/>
        <dsp:cNvSpPr/>
      </dsp:nvSpPr>
      <dsp:spPr>
        <a:xfrm>
          <a:off x="1271471" y="342820"/>
          <a:ext cx="3465188" cy="3465188"/>
        </a:xfrm>
        <a:custGeom>
          <a:avLst/>
          <a:gdLst/>
          <a:ahLst/>
          <a:cxnLst/>
          <a:rect l="0" t="0" r="0" b="0"/>
          <a:pathLst>
            <a:path>
              <a:moveTo>
                <a:pt x="3462688" y="1639546"/>
              </a:moveTo>
              <a:arcTo wR="1732594" hR="1732594" stAng="21415290" swAng="166932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D93BC5D-E09C-4AA9-8DED-B954A11CA757}">
      <dsp:nvSpPr>
        <dsp:cNvPr id="0" name=""/>
        <dsp:cNvSpPr/>
      </dsp:nvSpPr>
      <dsp:spPr>
        <a:xfrm>
          <a:off x="3220378" y="2808314"/>
          <a:ext cx="1604161" cy="1337598"/>
        </a:xfrm>
        <a:prstGeom prst="round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宋体" panose="02010600030101010101" pitchFamily="2" charset="-122"/>
              <a:ea typeface="宋体" panose="02010600030101010101" pitchFamily="2" charset="-122"/>
            </a:rPr>
            <a:t>城镇化及基础设施</a:t>
          </a:r>
          <a:endParaRPr lang="zh-CN" altLang="en-US" sz="2400" kern="1200" dirty="0">
            <a:latin typeface="宋体" panose="02010600030101010101" pitchFamily="2" charset="-122"/>
            <a:ea typeface="宋体" panose="02010600030101010101" pitchFamily="2" charset="-122"/>
          </a:endParaRPr>
        </a:p>
      </dsp:txBody>
      <dsp:txXfrm>
        <a:off x="3220378" y="2808314"/>
        <a:ext cx="1604161" cy="1337598"/>
      </dsp:txXfrm>
    </dsp:sp>
    <dsp:sp modelId="{4C68761E-E978-4139-8D95-2D26AA6B359F}">
      <dsp:nvSpPr>
        <dsp:cNvPr id="0" name=""/>
        <dsp:cNvSpPr/>
      </dsp:nvSpPr>
      <dsp:spPr>
        <a:xfrm>
          <a:off x="1271471" y="342820"/>
          <a:ext cx="3465188" cy="3465188"/>
        </a:xfrm>
        <a:custGeom>
          <a:avLst/>
          <a:gdLst/>
          <a:ahLst/>
          <a:cxnLst/>
          <a:rect l="0" t="0" r="0" b="0"/>
          <a:pathLst>
            <a:path>
              <a:moveTo>
                <a:pt x="1945361" y="3452075"/>
              </a:moveTo>
              <a:arcTo wR="1732594" hR="1732594" stAng="4976768" swAng="69604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2CCA01-DF06-47D9-A06E-D8CDF7C9564D}">
      <dsp:nvSpPr>
        <dsp:cNvPr id="0" name=""/>
        <dsp:cNvSpPr/>
      </dsp:nvSpPr>
      <dsp:spPr>
        <a:xfrm>
          <a:off x="1108190" y="2799176"/>
          <a:ext cx="1754962" cy="1355873"/>
        </a:xfrm>
        <a:prstGeom prst="round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宋体" panose="02010600030101010101" pitchFamily="2" charset="-122"/>
              <a:ea typeface="宋体" panose="02010600030101010101" pitchFamily="2" charset="-122"/>
            </a:rPr>
            <a:t>产业并购及新兴产业引导</a:t>
          </a:r>
          <a:endParaRPr lang="zh-CN" altLang="en-US" sz="2400" kern="1200" dirty="0">
            <a:latin typeface="宋体" panose="02010600030101010101" pitchFamily="2" charset="-122"/>
            <a:ea typeface="宋体" panose="02010600030101010101" pitchFamily="2" charset="-122"/>
          </a:endParaRPr>
        </a:p>
      </dsp:txBody>
      <dsp:txXfrm>
        <a:off x="1108190" y="2799176"/>
        <a:ext cx="1754962" cy="1355873"/>
      </dsp:txXfrm>
    </dsp:sp>
    <dsp:sp modelId="{4010F3AF-6345-4935-B14B-4DCE277AAFE0}">
      <dsp:nvSpPr>
        <dsp:cNvPr id="0" name=""/>
        <dsp:cNvSpPr/>
      </dsp:nvSpPr>
      <dsp:spPr>
        <a:xfrm>
          <a:off x="1271471" y="342820"/>
          <a:ext cx="3465188" cy="3465188"/>
        </a:xfrm>
        <a:custGeom>
          <a:avLst/>
          <a:gdLst/>
          <a:ahLst/>
          <a:cxnLst/>
          <a:rect l="0" t="0" r="0" b="0"/>
          <a:pathLst>
            <a:path>
              <a:moveTo>
                <a:pt x="154921" y="2448717"/>
              </a:moveTo>
              <a:arcTo wR="1732594" hR="1732594" stAng="9335171" swAng="16497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F9331B-0EB0-493C-9778-963D17EF6625}">
      <dsp:nvSpPr>
        <dsp:cNvPr id="0" name=""/>
        <dsp:cNvSpPr/>
      </dsp:nvSpPr>
      <dsp:spPr>
        <a:xfrm>
          <a:off x="604137" y="1106142"/>
          <a:ext cx="1504264" cy="867742"/>
        </a:xfrm>
        <a:prstGeom prst="round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宋体" panose="02010600030101010101" pitchFamily="2" charset="-122"/>
              <a:ea typeface="宋体" panose="02010600030101010101" pitchFamily="2" charset="-122"/>
            </a:rPr>
            <a:t>国企混改</a:t>
          </a:r>
          <a:r>
            <a:rPr lang="en-US" altLang="zh-CN" sz="1800" kern="1200" dirty="0" smtClean="0"/>
            <a:t>	</a:t>
          </a:r>
          <a:endParaRPr lang="zh-CN" altLang="en-US" sz="1800" kern="1200" dirty="0"/>
        </a:p>
      </dsp:txBody>
      <dsp:txXfrm>
        <a:off x="604137" y="1106142"/>
        <a:ext cx="1504264" cy="867742"/>
      </dsp:txXfrm>
    </dsp:sp>
    <dsp:sp modelId="{2B03BA9F-7ADC-42BE-AA01-51700901FC03}">
      <dsp:nvSpPr>
        <dsp:cNvPr id="0" name=""/>
        <dsp:cNvSpPr/>
      </dsp:nvSpPr>
      <dsp:spPr>
        <a:xfrm>
          <a:off x="1271471" y="342820"/>
          <a:ext cx="3465188" cy="3465188"/>
        </a:xfrm>
        <a:custGeom>
          <a:avLst/>
          <a:gdLst/>
          <a:ahLst/>
          <a:cxnLst/>
          <a:rect l="0" t="0" r="0" b="0"/>
          <a:pathLst>
            <a:path>
              <a:moveTo>
                <a:pt x="302072" y="755102"/>
              </a:moveTo>
              <a:arcTo wR="1732594" hR="1732594" stAng="12860714" swAng="19599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4AB3E4-314B-469A-80DF-3ADE29C94335}">
      <dsp:nvSpPr>
        <dsp:cNvPr id="0" name=""/>
        <dsp:cNvSpPr/>
      </dsp:nvSpPr>
      <dsp:spPr>
        <a:xfrm>
          <a:off x="26710" y="1144015"/>
          <a:ext cx="1798725" cy="1906159"/>
        </a:xfrm>
        <a:prstGeom prst="roundRect">
          <a:avLst>
            <a:gd name="adj" fmla="val 10000"/>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accent1">
              <a:hueOff val="0"/>
              <a:satOff val="0"/>
              <a:lumOff val="0"/>
              <a:alphaOff val="0"/>
              <a:shade val="25000"/>
              <a:satMod val="18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solidFill>
                <a:schemeClr val="tx1"/>
              </a:solidFill>
              <a:latin typeface="宋体" panose="02010600030101010101" pitchFamily="2" charset="-122"/>
              <a:ea typeface="宋体" panose="02010600030101010101" pitchFamily="2" charset="-122"/>
            </a:rPr>
            <a:t>财政一般预算收入不低于</a:t>
          </a:r>
          <a:r>
            <a:rPr lang="en-US" altLang="zh-CN" sz="2600" kern="1200" dirty="0" smtClean="0">
              <a:solidFill>
                <a:schemeClr val="tx1"/>
              </a:solidFill>
              <a:latin typeface="宋体" panose="02010600030101010101" pitchFamily="2" charset="-122"/>
              <a:ea typeface="宋体" panose="02010600030101010101" pitchFamily="2" charset="-122"/>
            </a:rPr>
            <a:t>50</a:t>
          </a:r>
          <a:r>
            <a:rPr lang="zh-CN" altLang="en-US" sz="2600" kern="1200" dirty="0" smtClean="0">
              <a:solidFill>
                <a:schemeClr val="tx1"/>
              </a:solidFill>
              <a:latin typeface="宋体" panose="02010600030101010101" pitchFamily="2" charset="-122"/>
              <a:ea typeface="宋体" panose="02010600030101010101" pitchFamily="2" charset="-122"/>
            </a:rPr>
            <a:t>亿元</a:t>
          </a:r>
          <a:endParaRPr lang="zh-CN" altLang="en-US" sz="1800" kern="1200" dirty="0"/>
        </a:p>
      </dsp:txBody>
      <dsp:txXfrm>
        <a:off x="26710" y="1144015"/>
        <a:ext cx="1798725" cy="1906159"/>
      </dsp:txXfrm>
    </dsp:sp>
    <dsp:sp modelId="{B0DC2325-2848-4716-91A6-54705596FEE5}">
      <dsp:nvSpPr>
        <dsp:cNvPr id="0" name=""/>
        <dsp:cNvSpPr/>
      </dsp:nvSpPr>
      <dsp:spPr>
        <a:xfrm rot="21548746">
          <a:off x="1981788" y="1880330"/>
          <a:ext cx="331543" cy="397104"/>
        </a:xfrm>
        <a:prstGeom prst="rightArrow">
          <a:avLst>
            <a:gd name="adj1" fmla="val 60000"/>
            <a:gd name="adj2" fmla="val 50000"/>
          </a:avLst>
        </a:prstGeom>
        <a:gradFill rotWithShape="0">
          <a:gsLst>
            <a:gs pos="0">
              <a:schemeClr val="accent1">
                <a:tint val="60000"/>
                <a:hueOff val="0"/>
                <a:satOff val="0"/>
                <a:lumOff val="0"/>
                <a:alphaOff val="0"/>
                <a:tint val="96000"/>
                <a:satMod val="120000"/>
                <a:lumMod val="120000"/>
              </a:schemeClr>
            </a:gs>
            <a:gs pos="100000">
              <a:schemeClr val="accent1">
                <a:tint val="60000"/>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accent1">
              <a:tint val="60000"/>
              <a:hueOff val="0"/>
              <a:satOff val="0"/>
              <a:lumOff val="0"/>
              <a:alphaOff val="0"/>
              <a:shade val="25000"/>
              <a:satMod val="18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21548746">
        <a:off x="1981788" y="1880330"/>
        <a:ext cx="331543" cy="397104"/>
      </dsp:txXfrm>
    </dsp:sp>
    <dsp:sp modelId="{2E9D2505-A8F1-4BC0-AF4E-A9E611B546C0}">
      <dsp:nvSpPr>
        <dsp:cNvPr id="0" name=""/>
        <dsp:cNvSpPr/>
      </dsp:nvSpPr>
      <dsp:spPr>
        <a:xfrm>
          <a:off x="2450921" y="1109342"/>
          <a:ext cx="1601229" cy="1906159"/>
        </a:xfrm>
        <a:prstGeom prst="roundRect">
          <a:avLst>
            <a:gd name="adj" fmla="val 10000"/>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accent1">
              <a:hueOff val="0"/>
              <a:satOff val="0"/>
              <a:lumOff val="0"/>
              <a:alphaOff val="0"/>
              <a:shade val="25000"/>
              <a:satMod val="18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latin typeface="宋体" panose="02010600030101010101" pitchFamily="2" charset="-122"/>
              <a:ea typeface="宋体" panose="02010600030101010101" pitchFamily="2" charset="-122"/>
            </a:rPr>
            <a:t>GDP</a:t>
          </a:r>
          <a:r>
            <a:rPr lang="zh-CN" sz="2800" kern="1200" dirty="0" smtClean="0">
              <a:solidFill>
                <a:schemeClr val="tx1"/>
              </a:solidFill>
              <a:latin typeface="宋体" panose="02010600030101010101" pitchFamily="2" charset="-122"/>
              <a:ea typeface="宋体" panose="02010600030101010101" pitchFamily="2" charset="-122"/>
            </a:rPr>
            <a:t>不低于</a:t>
          </a:r>
          <a:r>
            <a:rPr lang="en-US" sz="2800" kern="1200" dirty="0" smtClean="0">
              <a:solidFill>
                <a:schemeClr val="tx1"/>
              </a:solidFill>
              <a:latin typeface="宋体" panose="02010600030101010101" pitchFamily="2" charset="-122"/>
              <a:ea typeface="宋体" panose="02010600030101010101" pitchFamily="2" charset="-122"/>
            </a:rPr>
            <a:t>500</a:t>
          </a:r>
          <a:r>
            <a:rPr lang="zh-CN" sz="2800" kern="1200" dirty="0" smtClean="0">
              <a:solidFill>
                <a:schemeClr val="tx1"/>
              </a:solidFill>
              <a:latin typeface="宋体" panose="02010600030101010101" pitchFamily="2" charset="-122"/>
              <a:ea typeface="宋体" panose="02010600030101010101" pitchFamily="2" charset="-122"/>
            </a:rPr>
            <a:t>亿元</a:t>
          </a:r>
          <a:endParaRPr lang="zh-CN" altLang="en-US" sz="2800" kern="1200" dirty="0">
            <a:solidFill>
              <a:schemeClr val="tx1"/>
            </a:solidFill>
            <a:latin typeface="宋体" panose="02010600030101010101" pitchFamily="2" charset="-122"/>
            <a:ea typeface="宋体" panose="02010600030101010101" pitchFamily="2" charset="-122"/>
          </a:endParaRPr>
        </a:p>
      </dsp:txBody>
      <dsp:txXfrm>
        <a:off x="2450921" y="1109342"/>
        <a:ext cx="1601229" cy="1906159"/>
      </dsp:txXfrm>
    </dsp:sp>
    <dsp:sp modelId="{E0AB223C-8E4A-4CB5-9830-1143AB97D964}">
      <dsp:nvSpPr>
        <dsp:cNvPr id="0" name=""/>
        <dsp:cNvSpPr/>
      </dsp:nvSpPr>
      <dsp:spPr>
        <a:xfrm rot="21553170">
          <a:off x="4210106" y="1848529"/>
          <a:ext cx="334929" cy="397104"/>
        </a:xfrm>
        <a:prstGeom prst="rightArrow">
          <a:avLst>
            <a:gd name="adj1" fmla="val 60000"/>
            <a:gd name="adj2" fmla="val 50000"/>
          </a:avLst>
        </a:prstGeom>
        <a:gradFill rotWithShape="0">
          <a:gsLst>
            <a:gs pos="0">
              <a:schemeClr val="accent1">
                <a:tint val="60000"/>
                <a:hueOff val="0"/>
                <a:satOff val="0"/>
                <a:lumOff val="0"/>
                <a:alphaOff val="0"/>
                <a:tint val="96000"/>
                <a:satMod val="120000"/>
                <a:lumMod val="120000"/>
              </a:schemeClr>
            </a:gs>
            <a:gs pos="100000">
              <a:schemeClr val="accent1">
                <a:tint val="60000"/>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accent1">
              <a:tint val="60000"/>
              <a:hueOff val="0"/>
              <a:satOff val="0"/>
              <a:lumOff val="0"/>
              <a:alphaOff val="0"/>
              <a:shade val="25000"/>
              <a:satMod val="18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21553170">
        <a:off x="4210106" y="1848529"/>
        <a:ext cx="334929" cy="397104"/>
      </dsp:txXfrm>
    </dsp:sp>
    <dsp:sp modelId="{F02CF1B1-56FB-432A-B8A2-63DB2E3C5A0D}">
      <dsp:nvSpPr>
        <dsp:cNvPr id="0" name=""/>
        <dsp:cNvSpPr/>
      </dsp:nvSpPr>
      <dsp:spPr>
        <a:xfrm>
          <a:off x="4684034" y="1078920"/>
          <a:ext cx="1601229" cy="1906159"/>
        </a:xfrm>
        <a:prstGeom prst="roundRect">
          <a:avLst>
            <a:gd name="adj" fmla="val 10000"/>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accent1">
              <a:hueOff val="0"/>
              <a:satOff val="0"/>
              <a:lumOff val="0"/>
              <a:alphaOff val="0"/>
              <a:shade val="25000"/>
              <a:satMod val="18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sz="2600" kern="1200" dirty="0" smtClean="0">
              <a:solidFill>
                <a:schemeClr val="tx1"/>
              </a:solidFill>
              <a:latin typeface="宋体" panose="02010600030101010101" pitchFamily="2" charset="-122"/>
              <a:ea typeface="宋体" panose="02010600030101010101" pitchFamily="2" charset="-122"/>
            </a:rPr>
            <a:t>政府债务率不高于</a:t>
          </a:r>
          <a:r>
            <a:rPr lang="en-US" sz="2600" kern="1200" dirty="0" smtClean="0">
              <a:solidFill>
                <a:schemeClr val="tx1"/>
              </a:solidFill>
              <a:latin typeface="宋体" panose="02010600030101010101" pitchFamily="2" charset="-122"/>
              <a:ea typeface="宋体" panose="02010600030101010101" pitchFamily="2" charset="-122"/>
            </a:rPr>
            <a:t>100%</a:t>
          </a:r>
          <a:endParaRPr lang="zh-CN" altLang="en-US" sz="2600" kern="1200" dirty="0">
            <a:solidFill>
              <a:schemeClr val="tx1"/>
            </a:solidFill>
            <a:latin typeface="宋体" panose="02010600030101010101" pitchFamily="2" charset="-122"/>
            <a:ea typeface="宋体" panose="02010600030101010101" pitchFamily="2" charset="-122"/>
          </a:endParaRPr>
        </a:p>
      </dsp:txBody>
      <dsp:txXfrm>
        <a:off x="4684034" y="1078920"/>
        <a:ext cx="1601229" cy="190615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449541-DC72-4E87-ADA6-71A63494B58F}">
      <dsp:nvSpPr>
        <dsp:cNvPr id="0" name=""/>
        <dsp:cNvSpPr/>
      </dsp:nvSpPr>
      <dsp:spPr>
        <a:xfrm>
          <a:off x="2293" y="1189616"/>
          <a:ext cx="2040570" cy="168476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宋体" panose="02010600030101010101" pitchFamily="2" charset="-122"/>
              <a:ea typeface="宋体" panose="02010600030101010101" pitchFamily="2" charset="-122"/>
            </a:rPr>
            <a:t>符合建总行审批决策要求</a:t>
          </a:r>
          <a:r>
            <a:rPr lang="en-US" altLang="zh-CN" sz="1800" kern="1200" dirty="0" smtClean="0"/>
            <a:t>	</a:t>
          </a:r>
          <a:endParaRPr lang="zh-CN" altLang="en-US" sz="1800" kern="1200" dirty="0"/>
        </a:p>
      </dsp:txBody>
      <dsp:txXfrm>
        <a:off x="2293" y="1189616"/>
        <a:ext cx="2040570" cy="1684767"/>
      </dsp:txXfrm>
    </dsp:sp>
    <dsp:sp modelId="{A4EECFF2-5B31-49CF-A8CA-B6E57FE6A18A}">
      <dsp:nvSpPr>
        <dsp:cNvPr id="0" name=""/>
        <dsp:cNvSpPr/>
      </dsp:nvSpPr>
      <dsp:spPr>
        <a:xfrm>
          <a:off x="2150426" y="1647848"/>
          <a:ext cx="768302" cy="76830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150426" y="1647848"/>
        <a:ext cx="768302" cy="768302"/>
      </dsp:txXfrm>
    </dsp:sp>
    <dsp:sp modelId="{C1F4FA08-517D-4469-AD3C-590DEB17F734}">
      <dsp:nvSpPr>
        <dsp:cNvPr id="0" name=""/>
        <dsp:cNvSpPr/>
      </dsp:nvSpPr>
      <dsp:spPr>
        <a:xfrm>
          <a:off x="3026290" y="1189616"/>
          <a:ext cx="1972549" cy="168476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宋体" panose="02010600030101010101" pitchFamily="2" charset="-122"/>
              <a:ea typeface="宋体" panose="02010600030101010101" pitchFamily="2" charset="-122"/>
            </a:rPr>
            <a:t>能够落实有效退出机制</a:t>
          </a:r>
          <a:endParaRPr lang="zh-CN" altLang="en-US" sz="2600" kern="1200" dirty="0">
            <a:latin typeface="宋体" panose="02010600030101010101" pitchFamily="2" charset="-122"/>
            <a:ea typeface="宋体" panose="02010600030101010101" pitchFamily="2" charset="-122"/>
          </a:endParaRPr>
        </a:p>
      </dsp:txBody>
      <dsp:txXfrm>
        <a:off x="3026290" y="1189616"/>
        <a:ext cx="1972549" cy="1684767"/>
      </dsp:txXfrm>
    </dsp:sp>
    <dsp:sp modelId="{70496F55-95BC-45B3-9687-29F15ADFF651}">
      <dsp:nvSpPr>
        <dsp:cNvPr id="0" name=""/>
        <dsp:cNvSpPr/>
      </dsp:nvSpPr>
      <dsp:spPr>
        <a:xfrm>
          <a:off x="5106402" y="1647848"/>
          <a:ext cx="768302" cy="768302"/>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zh-CN" altLang="en-US" sz="3200" kern="1200"/>
        </a:p>
      </dsp:txBody>
      <dsp:txXfrm>
        <a:off x="5106402" y="1647848"/>
        <a:ext cx="768302" cy="768302"/>
      </dsp:txXfrm>
    </dsp:sp>
    <dsp:sp modelId="{58DC58B7-FE99-498D-90A4-316AB3D27DBA}">
      <dsp:nvSpPr>
        <dsp:cNvPr id="0" name=""/>
        <dsp:cNvSpPr/>
      </dsp:nvSpPr>
      <dsp:spPr>
        <a:xfrm>
          <a:off x="5982266" y="1152532"/>
          <a:ext cx="1936320" cy="175893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altLang="zh-CN" sz="2700" kern="1200" dirty="0" smtClean="0"/>
            <a:t>PERFECT</a:t>
          </a:r>
          <a:endParaRPr lang="zh-CN" altLang="en-US" sz="2700" kern="1200" dirty="0"/>
        </a:p>
      </dsp:txBody>
      <dsp:txXfrm>
        <a:off x="5982266" y="1152532"/>
        <a:ext cx="1936320" cy="175893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896935-21FF-4FB2-A957-20B4D7B21D7F}">
      <dsp:nvSpPr>
        <dsp:cNvPr id="0" name=""/>
        <dsp:cNvSpPr/>
      </dsp:nvSpPr>
      <dsp:spPr>
        <a:xfrm>
          <a:off x="0" y="76959"/>
          <a:ext cx="8352928" cy="926640"/>
        </a:xfrm>
        <a:prstGeom prst="round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宋体" panose="02010600030101010101" pitchFamily="2" charset="-122"/>
              <a:ea typeface="宋体" panose="02010600030101010101" pitchFamily="2" charset="-122"/>
            </a:rPr>
            <a:t>（</a:t>
          </a:r>
          <a:r>
            <a:rPr lang="en-US" sz="2200" kern="1200" dirty="0" smtClean="0">
              <a:latin typeface="宋体" panose="02010600030101010101" pitchFamily="2" charset="-122"/>
              <a:ea typeface="宋体" panose="02010600030101010101" pitchFamily="2" charset="-122"/>
            </a:rPr>
            <a:t>1</a:t>
          </a:r>
          <a:r>
            <a:rPr lang="zh-CN" sz="2200" kern="1200" dirty="0" smtClean="0">
              <a:latin typeface="宋体" panose="02010600030101010101" pitchFamily="2" charset="-122"/>
              <a:ea typeface="宋体" panose="02010600030101010101" pitchFamily="2" charset="-122"/>
            </a:rPr>
            <a:t>）五大产能严重过剩行业（钢铁、水泥、平板玻璃、造船、电解铝）、煤化工、多晶硅、风电设备、炼焦、铁合金、电石行业；</a:t>
          </a:r>
          <a:endParaRPr lang="zh-CN" sz="2200" kern="1200" dirty="0">
            <a:latin typeface="宋体" panose="02010600030101010101" pitchFamily="2" charset="-122"/>
            <a:ea typeface="宋体" panose="02010600030101010101" pitchFamily="2" charset="-122"/>
          </a:endParaRPr>
        </a:p>
      </dsp:txBody>
      <dsp:txXfrm>
        <a:off x="0" y="76959"/>
        <a:ext cx="8352928" cy="926640"/>
      </dsp:txXfrm>
    </dsp:sp>
    <dsp:sp modelId="{7F77A504-15BB-4942-9645-C1B1B730CD51}">
      <dsp:nvSpPr>
        <dsp:cNvPr id="0" name=""/>
        <dsp:cNvSpPr/>
      </dsp:nvSpPr>
      <dsp:spPr>
        <a:xfrm>
          <a:off x="0" y="1066959"/>
          <a:ext cx="8352928" cy="926640"/>
        </a:xfrm>
        <a:prstGeom prst="round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宋体" panose="02010600030101010101" pitchFamily="2" charset="-122"/>
              <a:ea typeface="宋体" panose="02010600030101010101" pitchFamily="2" charset="-122"/>
            </a:rPr>
            <a:t>（</a:t>
          </a:r>
          <a:r>
            <a:rPr lang="en-US" sz="2200" kern="1200" dirty="0" smtClean="0">
              <a:latin typeface="宋体" panose="02010600030101010101" pitchFamily="2" charset="-122"/>
              <a:ea typeface="宋体" panose="02010600030101010101" pitchFamily="2" charset="-122"/>
            </a:rPr>
            <a:t>2</a:t>
          </a:r>
          <a:r>
            <a:rPr lang="zh-CN" sz="2200" kern="1200" dirty="0" smtClean="0">
              <a:latin typeface="宋体" panose="02010600030101010101" pitchFamily="2" charset="-122"/>
              <a:ea typeface="宋体" panose="02010600030101010101" pitchFamily="2" charset="-122"/>
            </a:rPr>
            <a:t>）煤炭生产类行业、煤炭贸易类行业、金属及金属矿批发行业、钢材贸易行业；</a:t>
          </a:r>
          <a:endParaRPr lang="zh-CN" sz="2200" kern="1200" dirty="0">
            <a:latin typeface="宋体" panose="02010600030101010101" pitchFamily="2" charset="-122"/>
            <a:ea typeface="宋体" panose="02010600030101010101" pitchFamily="2" charset="-122"/>
          </a:endParaRPr>
        </a:p>
      </dsp:txBody>
      <dsp:txXfrm>
        <a:off x="0" y="1066959"/>
        <a:ext cx="8352928" cy="926640"/>
      </dsp:txXfrm>
    </dsp:sp>
    <dsp:sp modelId="{B3BD9046-560E-4574-B3B2-5E48CA7A5878}">
      <dsp:nvSpPr>
        <dsp:cNvPr id="0" name=""/>
        <dsp:cNvSpPr/>
      </dsp:nvSpPr>
      <dsp:spPr>
        <a:xfrm>
          <a:off x="0" y="2056959"/>
          <a:ext cx="8352928" cy="926640"/>
        </a:xfrm>
        <a:prstGeom prst="round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宋体" panose="02010600030101010101" pitchFamily="2" charset="-122"/>
              <a:ea typeface="宋体" panose="02010600030101010101" pitchFamily="2" charset="-122"/>
            </a:rPr>
            <a:t>（</a:t>
          </a:r>
          <a:r>
            <a:rPr lang="en-US" sz="2200" kern="1200" dirty="0" smtClean="0">
              <a:latin typeface="宋体" panose="02010600030101010101" pitchFamily="2" charset="-122"/>
              <a:ea typeface="宋体" panose="02010600030101010101" pitchFamily="2" charset="-122"/>
            </a:rPr>
            <a:t>3</a:t>
          </a:r>
          <a:r>
            <a:rPr lang="zh-CN" sz="2200" kern="1200" dirty="0" smtClean="0">
              <a:latin typeface="宋体" panose="02010600030101010101" pitchFamily="2" charset="-122"/>
              <a:ea typeface="宋体" panose="02010600030101010101" pitchFamily="2" charset="-122"/>
            </a:rPr>
            <a:t>）餐饮行业；</a:t>
          </a:r>
          <a:endParaRPr lang="zh-CN" sz="2200" kern="1200" dirty="0">
            <a:latin typeface="宋体" panose="02010600030101010101" pitchFamily="2" charset="-122"/>
            <a:ea typeface="宋体" panose="02010600030101010101" pitchFamily="2" charset="-122"/>
          </a:endParaRPr>
        </a:p>
      </dsp:txBody>
      <dsp:txXfrm>
        <a:off x="0" y="2056959"/>
        <a:ext cx="8352928" cy="926640"/>
      </dsp:txXfrm>
    </dsp:sp>
    <dsp:sp modelId="{46533C38-BF5E-4EEB-9676-81B0BC0AD3D4}">
      <dsp:nvSpPr>
        <dsp:cNvPr id="0" name=""/>
        <dsp:cNvSpPr/>
      </dsp:nvSpPr>
      <dsp:spPr>
        <a:xfrm>
          <a:off x="0" y="3046960"/>
          <a:ext cx="8352928" cy="926640"/>
        </a:xfrm>
        <a:prstGeom prst="round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宋体" panose="02010600030101010101" pitchFamily="2" charset="-122"/>
              <a:ea typeface="宋体" panose="02010600030101010101" pitchFamily="2" charset="-122"/>
            </a:rPr>
            <a:t>（</a:t>
          </a:r>
          <a:r>
            <a:rPr lang="en-US" sz="2200" kern="1200" dirty="0" smtClean="0">
              <a:latin typeface="宋体" panose="02010600030101010101" pitchFamily="2" charset="-122"/>
              <a:ea typeface="宋体" panose="02010600030101010101" pitchFamily="2" charset="-122"/>
            </a:rPr>
            <a:t>4</a:t>
          </a:r>
          <a:r>
            <a:rPr lang="zh-CN" sz="2200" kern="1200" dirty="0" smtClean="0">
              <a:latin typeface="宋体" panose="02010600030101010101" pitchFamily="2" charset="-122"/>
              <a:ea typeface="宋体" panose="02010600030101010101" pitchFamily="2" charset="-122"/>
            </a:rPr>
            <a:t>）全口径地方政府融资平台客户的债券认购业务；</a:t>
          </a:r>
          <a:endParaRPr lang="zh-CN" sz="2200" kern="1200" dirty="0">
            <a:latin typeface="宋体" panose="02010600030101010101" pitchFamily="2" charset="-122"/>
            <a:ea typeface="宋体" panose="02010600030101010101" pitchFamily="2" charset="-122"/>
          </a:endParaRPr>
        </a:p>
      </dsp:txBody>
      <dsp:txXfrm>
        <a:off x="0" y="3046960"/>
        <a:ext cx="8352928" cy="926640"/>
      </dsp:txXfrm>
    </dsp:sp>
    <dsp:sp modelId="{DEE1D9F7-157A-41AA-9534-769D5D4BF596}">
      <dsp:nvSpPr>
        <dsp:cNvPr id="0" name=""/>
        <dsp:cNvSpPr/>
      </dsp:nvSpPr>
      <dsp:spPr>
        <a:xfrm>
          <a:off x="0" y="4036960"/>
          <a:ext cx="8352928" cy="926640"/>
        </a:xfrm>
        <a:prstGeom prst="round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dirty="0" smtClean="0">
              <a:latin typeface="宋体" panose="02010600030101010101" pitchFamily="2" charset="-122"/>
              <a:ea typeface="宋体" panose="02010600030101010101" pitchFamily="2" charset="-122"/>
            </a:rPr>
            <a:t>（</a:t>
          </a:r>
          <a:r>
            <a:rPr lang="en-US" sz="2200" kern="1200" dirty="0" smtClean="0">
              <a:latin typeface="宋体" panose="02010600030101010101" pitchFamily="2" charset="-122"/>
              <a:ea typeface="宋体" panose="02010600030101010101" pitchFamily="2" charset="-122"/>
            </a:rPr>
            <a:t>5</a:t>
          </a:r>
          <a:r>
            <a:rPr lang="zh-CN" sz="2200" kern="1200" dirty="0" smtClean="0">
              <a:latin typeface="宋体" panose="02010600030101010101" pitchFamily="2" charset="-122"/>
              <a:ea typeface="宋体" panose="02010600030101010101" pitchFamily="2" charset="-122"/>
            </a:rPr>
            <a:t>）投向为商业地产、酒店</a:t>
          </a:r>
          <a:r>
            <a:rPr lang="zh-CN" altLang="en-US" sz="2200" kern="1200" dirty="0" smtClean="0">
              <a:latin typeface="宋体" panose="02010600030101010101" pitchFamily="2" charset="-122"/>
              <a:ea typeface="宋体" panose="02010600030101010101" pitchFamily="2" charset="-122"/>
            </a:rPr>
            <a:t>等</a:t>
          </a:r>
          <a:r>
            <a:rPr lang="zh-CN" sz="2200" kern="1200" dirty="0" smtClean="0">
              <a:latin typeface="宋体" panose="02010600030101010101" pitchFamily="2" charset="-122"/>
              <a:ea typeface="宋体" panose="02010600030101010101" pitchFamily="2" charset="-122"/>
            </a:rPr>
            <a:t>建设项目。</a:t>
          </a:r>
          <a:endParaRPr lang="zh-CN" sz="2200" kern="1200" dirty="0">
            <a:latin typeface="宋体" panose="02010600030101010101" pitchFamily="2" charset="-122"/>
            <a:ea typeface="宋体" panose="02010600030101010101" pitchFamily="2" charset="-122"/>
          </a:endParaRPr>
        </a:p>
      </dsp:txBody>
      <dsp:txXfrm>
        <a:off x="0" y="4036960"/>
        <a:ext cx="8352928" cy="92664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F85786-A9F3-4F80-944A-CBC11D1E3798}">
      <dsp:nvSpPr>
        <dsp:cNvPr id="0" name=""/>
        <dsp:cNvSpPr/>
      </dsp:nvSpPr>
      <dsp:spPr>
        <a:xfrm>
          <a:off x="916483" y="1984"/>
          <a:ext cx="2030015" cy="1218009"/>
        </a:xfrm>
        <a:prstGeom prst="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latin typeface="宋体" panose="02010600030101010101" pitchFamily="2" charset="-122"/>
              <a:ea typeface="宋体" panose="02010600030101010101" pitchFamily="2" charset="-122"/>
            </a:rPr>
            <a:t>投资金额及期限</a:t>
          </a:r>
          <a:endParaRPr lang="zh-CN" altLang="en-US" sz="3100" kern="1200" dirty="0">
            <a:latin typeface="宋体" panose="02010600030101010101" pitchFamily="2" charset="-122"/>
            <a:ea typeface="宋体" panose="02010600030101010101" pitchFamily="2" charset="-122"/>
          </a:endParaRPr>
        </a:p>
      </dsp:txBody>
      <dsp:txXfrm>
        <a:off x="916483" y="1984"/>
        <a:ext cx="2030015" cy="1218009"/>
      </dsp:txXfrm>
    </dsp:sp>
    <dsp:sp modelId="{D9C8AB09-74E0-4099-968E-7774804F8845}">
      <dsp:nvSpPr>
        <dsp:cNvPr id="0" name=""/>
        <dsp:cNvSpPr/>
      </dsp:nvSpPr>
      <dsp:spPr>
        <a:xfrm>
          <a:off x="3149500" y="1984"/>
          <a:ext cx="2030015" cy="1218009"/>
        </a:xfrm>
        <a:prstGeom prst="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latin typeface="宋体" panose="02010600030101010101" pitchFamily="2" charset="-122"/>
              <a:ea typeface="宋体" panose="02010600030101010101" pitchFamily="2" charset="-122"/>
            </a:rPr>
            <a:t>退出方式</a:t>
          </a:r>
          <a:endParaRPr lang="zh-CN" altLang="en-US" sz="3100" kern="1200" dirty="0">
            <a:latin typeface="宋体" panose="02010600030101010101" pitchFamily="2" charset="-122"/>
            <a:ea typeface="宋体" panose="02010600030101010101" pitchFamily="2" charset="-122"/>
          </a:endParaRPr>
        </a:p>
      </dsp:txBody>
      <dsp:txXfrm>
        <a:off x="3149500" y="1984"/>
        <a:ext cx="2030015" cy="1218009"/>
      </dsp:txXfrm>
    </dsp:sp>
    <dsp:sp modelId="{D0B36C26-C9CB-4F0D-AADD-C57BAB3C7C97}">
      <dsp:nvSpPr>
        <dsp:cNvPr id="0" name=""/>
        <dsp:cNvSpPr/>
      </dsp:nvSpPr>
      <dsp:spPr>
        <a:xfrm>
          <a:off x="916483" y="1422995"/>
          <a:ext cx="2030015" cy="1218009"/>
        </a:xfrm>
        <a:prstGeom prst="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latin typeface="宋体" panose="02010600030101010101" pitchFamily="2" charset="-122"/>
              <a:ea typeface="宋体" panose="02010600030101010101" pitchFamily="2" charset="-122"/>
            </a:rPr>
            <a:t>担保措施</a:t>
          </a:r>
          <a:endParaRPr lang="zh-CN" altLang="en-US" sz="3100" kern="1200" dirty="0">
            <a:latin typeface="宋体" panose="02010600030101010101" pitchFamily="2" charset="-122"/>
            <a:ea typeface="宋体" panose="02010600030101010101" pitchFamily="2" charset="-122"/>
          </a:endParaRPr>
        </a:p>
      </dsp:txBody>
      <dsp:txXfrm>
        <a:off x="916483" y="1422995"/>
        <a:ext cx="2030015" cy="1218009"/>
      </dsp:txXfrm>
    </dsp:sp>
    <dsp:sp modelId="{900138FF-D660-4988-9933-79892ECDD532}">
      <dsp:nvSpPr>
        <dsp:cNvPr id="0" name=""/>
        <dsp:cNvSpPr/>
      </dsp:nvSpPr>
      <dsp:spPr>
        <a:xfrm>
          <a:off x="3149500" y="1422995"/>
          <a:ext cx="2030015" cy="1218009"/>
        </a:xfrm>
        <a:prstGeom prst="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latin typeface="宋体" panose="02010600030101010101" pitchFamily="2" charset="-122"/>
              <a:ea typeface="宋体" panose="02010600030101010101" pitchFamily="2" charset="-122"/>
            </a:rPr>
            <a:t>收益分配</a:t>
          </a:r>
          <a:endParaRPr lang="zh-CN" altLang="en-US" sz="3100" kern="1200" dirty="0">
            <a:latin typeface="宋体" panose="02010600030101010101" pitchFamily="2" charset="-122"/>
            <a:ea typeface="宋体" panose="02010600030101010101" pitchFamily="2" charset="-122"/>
          </a:endParaRPr>
        </a:p>
      </dsp:txBody>
      <dsp:txXfrm>
        <a:off x="3149500" y="1422995"/>
        <a:ext cx="2030015" cy="1218009"/>
      </dsp:txXfrm>
    </dsp:sp>
    <dsp:sp modelId="{5C4AFB28-A962-4270-8273-C76C25EC24B1}">
      <dsp:nvSpPr>
        <dsp:cNvPr id="0" name=""/>
        <dsp:cNvSpPr/>
      </dsp:nvSpPr>
      <dsp:spPr>
        <a:xfrm>
          <a:off x="1319807" y="2844006"/>
          <a:ext cx="3456385" cy="1218009"/>
        </a:xfrm>
        <a:prstGeom prst="rect">
          <a:avLst/>
        </a:prstGeom>
        <a:gradFill rotWithShape="0">
          <a:gsLst>
            <a:gs pos="0">
              <a:schemeClr val="accent1">
                <a:hueOff val="0"/>
                <a:satOff val="0"/>
                <a:lumOff val="0"/>
                <a:alphaOff val="0"/>
                <a:tint val="0"/>
              </a:schemeClr>
            </a:gs>
            <a:gs pos="44000">
              <a:schemeClr val="accent1">
                <a:hueOff val="0"/>
                <a:satOff val="0"/>
                <a:lumOff val="0"/>
                <a:alphaOff val="0"/>
                <a:tint val="60000"/>
                <a:satMod val="120000"/>
              </a:schemeClr>
            </a:gs>
            <a:gs pos="100000">
              <a:schemeClr val="accent1">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latin typeface="宋体" panose="02010600030101010101" pitchFamily="2" charset="-122"/>
              <a:ea typeface="宋体" panose="02010600030101010101" pitchFamily="2" charset="-122"/>
            </a:rPr>
            <a:t>设立方案前提及持续等条件落实情况</a:t>
          </a:r>
          <a:endParaRPr lang="zh-CN" altLang="en-US" sz="3100" kern="1200" dirty="0">
            <a:latin typeface="宋体" panose="02010600030101010101" pitchFamily="2" charset="-122"/>
            <a:ea typeface="宋体" panose="02010600030101010101" pitchFamily="2" charset="-122"/>
          </a:endParaRPr>
        </a:p>
      </dsp:txBody>
      <dsp:txXfrm>
        <a:off x="1319807" y="2844006"/>
        <a:ext cx="3456385" cy="12180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A9271F-B763-43E4-BE46-9FDC92D7E7CB}" type="datetimeFigureOut">
              <a:rPr lang="zh-CN" altLang="en-US" smtClean="0"/>
              <a:pPr/>
              <a:t>2016/11/14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B7BD31-9A5C-45E7-B02D-9EFC57A8C8D9}" type="slidenum">
              <a:rPr lang="zh-CN" altLang="en-US" smtClean="0"/>
              <a:pPr/>
              <a:t>‹#›</a:t>
            </a:fld>
            <a:endParaRPr lang="zh-CN" altLang="en-US"/>
          </a:p>
        </p:txBody>
      </p:sp>
    </p:spTree>
    <p:extLst>
      <p:ext uri="{BB962C8B-B14F-4D97-AF65-F5344CB8AC3E}">
        <p14:creationId xmlns="" xmlns:p14="http://schemas.microsoft.com/office/powerpoint/2010/main" val="660722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pPr/>
              <a:t>2016/11/14</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pPr/>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8841"/>
            <a:ext cx="7772400" cy="1611610"/>
          </a:xfrm>
        </p:spPr>
        <p:txBody>
          <a:bodyPr>
            <a:normAutofit/>
          </a:bodyPr>
          <a:lstStyle/>
          <a:p>
            <a:r>
              <a:rPr lang="zh-CN" altLang="zh-CN" dirty="0" smtClean="0"/>
              <a:t>产业基金</a:t>
            </a:r>
            <a:r>
              <a:rPr lang="zh-CN" altLang="en-US" dirty="0" smtClean="0"/>
              <a:t>业务介绍</a:t>
            </a:r>
            <a:r>
              <a:rPr lang="zh-CN" altLang="zh-CN" dirty="0"/>
              <a:t/>
            </a:r>
            <a:br>
              <a:rPr lang="zh-CN" altLang="zh-CN" dirty="0"/>
            </a:br>
            <a:endParaRPr lang="zh-CN" altLang="en-US" dirty="0"/>
          </a:p>
        </p:txBody>
      </p:sp>
      <p:sp>
        <p:nvSpPr>
          <p:cNvPr id="3" name="副标题 2"/>
          <p:cNvSpPr>
            <a:spLocks noGrp="1"/>
          </p:cNvSpPr>
          <p:nvPr>
            <p:ph type="subTitle" idx="1"/>
          </p:nvPr>
        </p:nvSpPr>
        <p:spPr/>
        <p:txBody>
          <a:bodyPr>
            <a:normAutofit/>
          </a:bodyPr>
          <a:lstStyle/>
          <a:p>
            <a:r>
              <a:rPr lang="zh-CN" altLang="en-US" sz="2800" dirty="0" smtClean="0"/>
              <a:t>恒嘉租赁</a:t>
            </a:r>
            <a:endParaRPr lang="en-US" altLang="zh-CN" sz="2800" dirty="0" smtClean="0"/>
          </a:p>
          <a:p>
            <a:r>
              <a:rPr lang="en-US" altLang="zh-CN" sz="2800" dirty="0" smtClean="0">
                <a:latin typeface="+mj-ea"/>
                <a:ea typeface="+mj-ea"/>
              </a:rPr>
              <a:t>2016.11</a:t>
            </a:r>
            <a:endParaRPr lang="zh-CN" altLang="en-US" sz="2800" dirty="0">
              <a:latin typeface="+mj-ea"/>
              <a:ea typeface="+mj-ea"/>
            </a:endParaRPr>
          </a:p>
        </p:txBody>
      </p:sp>
    </p:spTree>
    <p:extLst>
      <p:ext uri="{BB962C8B-B14F-4D97-AF65-F5344CB8AC3E}">
        <p14:creationId xmlns="" xmlns:p14="http://schemas.microsoft.com/office/powerpoint/2010/main" val="98807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628800"/>
            <a:ext cx="7776864" cy="4524315"/>
          </a:xfrm>
          <a:prstGeom prst="rect">
            <a:avLst/>
          </a:prstGeom>
          <a:noFill/>
        </p:spPr>
        <p:txBody>
          <a:bodyPr wrap="square" rtlCol="0">
            <a:spAutoFit/>
          </a:bodyPr>
          <a:lstStyle/>
          <a:p>
            <a:r>
              <a:rPr lang="zh-CN" altLang="zh-CN" sz="2400" b="1" dirty="0" smtClean="0">
                <a:latin typeface="宋体" pitchFamily="2" charset="-122"/>
                <a:ea typeface="宋体" pitchFamily="2" charset="-122"/>
              </a:rPr>
              <a:t>（一）</a:t>
            </a:r>
            <a:r>
              <a:rPr lang="en-US" altLang="zh-CN" sz="2400" b="1" dirty="0" smtClean="0">
                <a:latin typeface="宋体" pitchFamily="2" charset="-122"/>
                <a:ea typeface="宋体" pitchFamily="2" charset="-122"/>
              </a:rPr>
              <a:t>PPP</a:t>
            </a:r>
            <a:r>
              <a:rPr lang="zh-CN" altLang="zh-CN" sz="2400" b="1" dirty="0" smtClean="0">
                <a:latin typeface="宋体" pitchFamily="2" charset="-122"/>
                <a:ea typeface="宋体" pitchFamily="2" charset="-122"/>
              </a:rPr>
              <a:t>类基金</a:t>
            </a:r>
            <a:endParaRPr lang="zh-CN" altLang="zh-CN" sz="2400" dirty="0" smtClean="0">
              <a:latin typeface="宋体" pitchFamily="2" charset="-122"/>
              <a:ea typeface="宋体" pitchFamily="2" charset="-122"/>
            </a:endParaRPr>
          </a:p>
          <a:p>
            <a:r>
              <a:rPr lang="en-US" altLang="zh-CN" sz="2400" b="1" dirty="0" smtClean="0">
                <a:latin typeface="宋体" pitchFamily="2" charset="-122"/>
                <a:ea typeface="宋体" pitchFamily="2" charset="-122"/>
              </a:rPr>
              <a:t>1.</a:t>
            </a:r>
            <a:r>
              <a:rPr lang="zh-CN" altLang="zh-CN" sz="2400" b="1" dirty="0" smtClean="0">
                <a:latin typeface="宋体" pitchFamily="2" charset="-122"/>
                <a:ea typeface="宋体" pitchFamily="2" charset="-122"/>
              </a:rPr>
              <a:t>政府方主导的</a:t>
            </a:r>
            <a:r>
              <a:rPr lang="en-US" altLang="zh-CN" sz="2400" b="1" dirty="0" smtClean="0">
                <a:latin typeface="宋体" pitchFamily="2" charset="-122"/>
                <a:ea typeface="宋体" pitchFamily="2" charset="-122"/>
              </a:rPr>
              <a:t>PPP</a:t>
            </a:r>
            <a:r>
              <a:rPr lang="zh-CN" altLang="zh-CN" sz="2400" b="1" dirty="0" smtClean="0">
                <a:latin typeface="宋体" pitchFamily="2" charset="-122"/>
                <a:ea typeface="宋体" pitchFamily="2" charset="-122"/>
              </a:rPr>
              <a:t>基金：</a:t>
            </a:r>
            <a:r>
              <a:rPr lang="zh-CN" altLang="zh-CN" sz="2400" dirty="0" smtClean="0">
                <a:latin typeface="宋体" pitchFamily="2" charset="-122"/>
                <a:ea typeface="宋体" pitchFamily="2" charset="-122"/>
              </a:rPr>
              <a:t>主要指由省级或市级政府发起设立的</a:t>
            </a:r>
            <a:r>
              <a:rPr lang="en-US" altLang="zh-CN" sz="2400" dirty="0" smtClean="0">
                <a:latin typeface="宋体" pitchFamily="2" charset="-122"/>
                <a:ea typeface="宋体" pitchFamily="2" charset="-122"/>
              </a:rPr>
              <a:t>PPP</a:t>
            </a:r>
            <a:r>
              <a:rPr lang="zh-CN" altLang="zh-CN" sz="2400" dirty="0" smtClean="0">
                <a:latin typeface="宋体" pitchFamily="2" charset="-122"/>
                <a:ea typeface="宋体" pitchFamily="2" charset="-122"/>
              </a:rPr>
              <a:t>专项基金，用于整合各级财政资金、放大政府出资杠杆比例、为当地</a:t>
            </a:r>
            <a:r>
              <a:rPr lang="en-US" altLang="zh-CN" sz="2400" dirty="0" smtClean="0">
                <a:latin typeface="宋体" pitchFamily="2" charset="-122"/>
                <a:ea typeface="宋体" pitchFamily="2" charset="-122"/>
              </a:rPr>
              <a:t>PPP</a:t>
            </a:r>
            <a:r>
              <a:rPr lang="zh-CN" altLang="zh-CN" sz="2400" dirty="0" smtClean="0">
                <a:latin typeface="宋体" pitchFamily="2" charset="-122"/>
                <a:ea typeface="宋体" pitchFamily="2" charset="-122"/>
              </a:rPr>
              <a:t>项目提供各类流动性支持，为中央或地方财政资金提供过桥安排等目的；</a:t>
            </a:r>
          </a:p>
          <a:p>
            <a:r>
              <a:rPr lang="en-US" altLang="zh-CN" sz="2400" b="1" dirty="0" smtClean="0">
                <a:latin typeface="宋体" pitchFamily="2" charset="-122"/>
                <a:ea typeface="宋体" pitchFamily="2" charset="-122"/>
              </a:rPr>
              <a:t>2.</a:t>
            </a:r>
            <a:r>
              <a:rPr lang="zh-CN" altLang="zh-CN" sz="2400" b="1" dirty="0" smtClean="0">
                <a:latin typeface="宋体" pitchFamily="2" charset="-122"/>
                <a:ea typeface="宋体" pitchFamily="2" charset="-122"/>
              </a:rPr>
              <a:t>社会资本主导的</a:t>
            </a:r>
            <a:r>
              <a:rPr lang="en-US" altLang="zh-CN" sz="2400" b="1" dirty="0" smtClean="0">
                <a:latin typeface="宋体" pitchFamily="2" charset="-122"/>
                <a:ea typeface="宋体" pitchFamily="2" charset="-122"/>
              </a:rPr>
              <a:t>PPP</a:t>
            </a:r>
            <a:r>
              <a:rPr lang="zh-CN" altLang="zh-CN" sz="2400" b="1" dirty="0" smtClean="0">
                <a:latin typeface="宋体" pitchFamily="2" charset="-122"/>
                <a:ea typeface="宋体" pitchFamily="2" charset="-122"/>
              </a:rPr>
              <a:t>基金</a:t>
            </a:r>
            <a:r>
              <a:rPr lang="zh-CN" altLang="zh-CN" sz="2400" dirty="0" smtClean="0">
                <a:latin typeface="宋体" pitchFamily="2" charset="-122"/>
                <a:ea typeface="宋体" pitchFamily="2" charset="-122"/>
              </a:rPr>
              <a:t>：主要指央企、地方国企或城投公司、上市公司发起设立的</a:t>
            </a:r>
            <a:r>
              <a:rPr lang="en-US" altLang="zh-CN" sz="2400" dirty="0" smtClean="0">
                <a:latin typeface="宋体" pitchFamily="2" charset="-122"/>
                <a:ea typeface="宋体" pitchFamily="2" charset="-122"/>
              </a:rPr>
              <a:t>PPP</a:t>
            </a:r>
            <a:r>
              <a:rPr lang="zh-CN" altLang="zh-CN" sz="2400" dirty="0" smtClean="0">
                <a:latin typeface="宋体" pitchFamily="2" charset="-122"/>
                <a:ea typeface="宋体" pitchFamily="2" charset="-122"/>
              </a:rPr>
              <a:t>融资类基金，用于为社会资本方提供资本金支持。</a:t>
            </a:r>
          </a:p>
          <a:p>
            <a:r>
              <a:rPr lang="zh-CN" altLang="zh-CN" sz="2400" b="1" dirty="0" smtClean="0">
                <a:latin typeface="宋体" pitchFamily="2" charset="-122"/>
                <a:ea typeface="宋体" pitchFamily="2" charset="-122"/>
              </a:rPr>
              <a:t>（二）地方政府债务置换类基金</a:t>
            </a:r>
            <a:r>
              <a:rPr lang="zh-CN" altLang="zh-CN" sz="2400" dirty="0" smtClean="0">
                <a:latin typeface="宋体" pitchFamily="2" charset="-122"/>
                <a:ea typeface="宋体" pitchFamily="2" charset="-122"/>
              </a:rPr>
              <a:t>：主要指用于置换地方政府存量高息债务（如集合信托类融资）及为到期地方债（对发行地方债额度不足以支付当年到期债务的差额部分）提供过桥资金支持而设立的基金。</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556792"/>
            <a:ext cx="7992888" cy="4893647"/>
          </a:xfrm>
          <a:prstGeom prst="rect">
            <a:avLst/>
          </a:prstGeom>
        </p:spPr>
        <p:txBody>
          <a:bodyPr wrap="square">
            <a:spAutoFit/>
          </a:bodyPr>
          <a:lstStyle/>
          <a:p>
            <a:r>
              <a:rPr lang="zh-CN" altLang="zh-CN" sz="2400" b="1" dirty="0" smtClean="0">
                <a:latin typeface="宋体" pitchFamily="2" charset="-122"/>
                <a:ea typeface="宋体" pitchFamily="2" charset="-122"/>
              </a:rPr>
              <a:t>（三）城镇化类相关基金</a:t>
            </a:r>
            <a:r>
              <a:rPr lang="zh-CN" altLang="zh-CN" sz="2400" dirty="0" smtClean="0">
                <a:latin typeface="宋体" pitchFamily="2" charset="-122"/>
                <a:ea typeface="宋体" pitchFamily="2" charset="-122"/>
              </a:rPr>
              <a:t>：指投资于城镇化（含园区开发）、土地前期开发、水利工程等现金流覆盖且不以新增政府债务作为第一还款来源的项目而设立的基金。</a:t>
            </a:r>
            <a:endParaRPr lang="en-US" altLang="zh-CN" sz="2400" b="1" dirty="0" smtClean="0">
              <a:latin typeface="宋体" pitchFamily="2" charset="-122"/>
              <a:ea typeface="宋体" pitchFamily="2" charset="-122"/>
            </a:endParaRPr>
          </a:p>
          <a:p>
            <a:r>
              <a:rPr lang="zh-CN" altLang="zh-CN" sz="2400" b="1" dirty="0" smtClean="0">
                <a:latin typeface="宋体" pitchFamily="2" charset="-122"/>
                <a:ea typeface="宋体" pitchFamily="2" charset="-122"/>
              </a:rPr>
              <a:t>（四）“一带一路”重点项目基金</a:t>
            </a:r>
            <a:r>
              <a:rPr lang="zh-CN" altLang="zh-CN" sz="2400" dirty="0" smtClean="0">
                <a:latin typeface="宋体" pitchFamily="2" charset="-122"/>
                <a:ea typeface="宋体" pitchFamily="2" charset="-122"/>
              </a:rPr>
              <a:t>：指投资于“一带一路”相关的铁路、公路、能源、信息、产业园区等重大项目而设立的基金。</a:t>
            </a:r>
          </a:p>
          <a:p>
            <a:r>
              <a:rPr lang="zh-CN" altLang="zh-CN" sz="2400" b="1" dirty="0" smtClean="0">
                <a:latin typeface="宋体" pitchFamily="2" charset="-122"/>
                <a:ea typeface="宋体" pitchFamily="2" charset="-122"/>
              </a:rPr>
              <a:t>（五）新兴产业引导基金</a:t>
            </a:r>
            <a:r>
              <a:rPr lang="zh-CN" altLang="zh-CN" sz="2400" dirty="0" smtClean="0">
                <a:latin typeface="宋体" pitchFamily="2" charset="-122"/>
                <a:ea typeface="宋体" pitchFamily="2" charset="-122"/>
              </a:rPr>
              <a:t>：指通过股权投资和市场化退出的方式支持当地产业转型升级和新型产业发展的基金。</a:t>
            </a:r>
          </a:p>
          <a:p>
            <a:r>
              <a:rPr lang="zh-CN" altLang="zh-CN" sz="2400" b="1" dirty="0" smtClean="0">
                <a:latin typeface="宋体" pitchFamily="2" charset="-122"/>
                <a:ea typeface="宋体" pitchFamily="2" charset="-122"/>
              </a:rPr>
              <a:t>（六）国企混改类基金</a:t>
            </a:r>
            <a:r>
              <a:rPr lang="zh-CN" altLang="zh-CN" sz="2400" dirty="0" smtClean="0">
                <a:latin typeface="宋体" pitchFamily="2" charset="-122"/>
                <a:ea typeface="宋体" pitchFamily="2" charset="-122"/>
              </a:rPr>
              <a:t>：指用于支持当地国有企业引进战略投资者、管理层持股等国有企业混合所有制改革而设立的专项基金。</a:t>
            </a:r>
          </a:p>
          <a:p>
            <a:r>
              <a:rPr lang="zh-CN" altLang="zh-CN" sz="2400" b="1" dirty="0" smtClean="0">
                <a:latin typeface="宋体" pitchFamily="2" charset="-122"/>
                <a:ea typeface="宋体" pitchFamily="2" charset="-122"/>
              </a:rPr>
              <a:t>（七）国企并购类基金</a:t>
            </a:r>
            <a:r>
              <a:rPr lang="zh-CN" altLang="zh-CN" sz="2400" dirty="0" smtClean="0">
                <a:latin typeface="宋体" pitchFamily="2" charset="-122"/>
                <a:ea typeface="宋体" pitchFamily="2" charset="-122"/>
              </a:rPr>
              <a:t>：指用于支持央企或地方国企并购重组而设立的专项基金。</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 xmlns:p14="http://schemas.microsoft.com/office/powerpoint/2010/main" val="3015032016"/>
              </p:ext>
            </p:extLst>
          </p:nvPr>
        </p:nvGraphicFramePr>
        <p:xfrm>
          <a:off x="1355812" y="914342"/>
          <a:ext cx="628836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5013176"/>
            <a:ext cx="7776864" cy="584775"/>
          </a:xfrm>
          <a:prstGeom prst="rect">
            <a:avLst/>
          </a:prstGeom>
          <a:noFill/>
        </p:spPr>
        <p:txBody>
          <a:bodyPr wrap="square" rtlCol="0">
            <a:spAutoFit/>
          </a:bodyPr>
          <a:lstStyle/>
          <a:p>
            <a:r>
              <a:rPr lang="zh-CN" altLang="en-US" sz="3200" dirty="0" smtClean="0">
                <a:latin typeface="宋体" panose="02010600030101010101" pitchFamily="2" charset="-122"/>
                <a:ea typeface="宋体" panose="02010600030101010101" pitchFamily="2" charset="-122"/>
              </a:rPr>
              <a:t>政府主导型基金需要满足上述“</a:t>
            </a:r>
            <a:r>
              <a:rPr lang="en-US" altLang="zh-CN" sz="3200" dirty="0" smtClean="0">
                <a:latin typeface="宋体" panose="02010600030101010101" pitchFamily="2" charset="-122"/>
                <a:ea typeface="宋体" panose="02010600030101010101" pitchFamily="2" charset="-122"/>
              </a:rPr>
              <a:t>551</a:t>
            </a:r>
            <a:r>
              <a:rPr lang="zh-CN" altLang="en-US" sz="3200" dirty="0" smtClean="0">
                <a:latin typeface="宋体" panose="02010600030101010101" pitchFamily="2" charset="-122"/>
                <a:ea typeface="宋体" panose="02010600030101010101" pitchFamily="2" charset="-122"/>
              </a:rPr>
              <a:t>”标准</a:t>
            </a:r>
            <a:endParaRPr lang="zh-CN" altLang="en-US" sz="3200" dirty="0">
              <a:latin typeface="宋体" panose="02010600030101010101" pitchFamily="2" charset="-122"/>
              <a:ea typeface="宋体" panose="02010600030101010101" pitchFamily="2" charset="-122"/>
            </a:endParaRPr>
          </a:p>
        </p:txBody>
      </p:sp>
      <p:sp>
        <p:nvSpPr>
          <p:cNvPr id="6" name="上箭头 5"/>
          <p:cNvSpPr/>
          <p:nvPr/>
        </p:nvSpPr>
        <p:spPr>
          <a:xfrm>
            <a:off x="4139952" y="4149080"/>
            <a:ext cx="720080" cy="864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0037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 xmlns:p14="http://schemas.microsoft.com/office/powerpoint/2010/main" val="1585328711"/>
              </p:ext>
            </p:extLst>
          </p:nvPr>
        </p:nvGraphicFramePr>
        <p:xfrm>
          <a:off x="467544" y="1628800"/>
          <a:ext cx="79208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755576" y="4869160"/>
            <a:ext cx="7776864" cy="954107"/>
          </a:xfrm>
          <a:prstGeom prst="rect">
            <a:avLst/>
          </a:prstGeom>
        </p:spPr>
        <p:txBody>
          <a:bodyPr wrap="square">
            <a:spAutoFit/>
          </a:bodyPr>
          <a:lstStyle/>
          <a:p>
            <a:pPr algn="ctr"/>
            <a:r>
              <a:rPr lang="zh-CN" altLang="zh-CN" sz="2800" dirty="0">
                <a:latin typeface="宋体" panose="02010600030101010101" pitchFamily="2" charset="-122"/>
                <a:ea typeface="宋体" panose="02010600030101010101" pitchFamily="2" charset="-122"/>
              </a:rPr>
              <a:t>劣后</a:t>
            </a:r>
            <a:r>
              <a:rPr lang="zh-CN" altLang="zh-CN" sz="2800" dirty="0" smtClean="0">
                <a:latin typeface="宋体" panose="02010600030101010101" pitchFamily="2" charset="-122"/>
                <a:ea typeface="宋体" panose="02010600030101010101" pitchFamily="2" charset="-122"/>
              </a:rPr>
              <a:t>于</a:t>
            </a:r>
            <a:r>
              <a:rPr lang="zh-CN" altLang="en-US" sz="2800" dirty="0" smtClean="0">
                <a:latin typeface="宋体" panose="02010600030101010101" pitchFamily="2" charset="-122"/>
                <a:ea typeface="宋体" panose="02010600030101010101" pitchFamily="2" charset="-122"/>
              </a:rPr>
              <a:t>建</a:t>
            </a:r>
            <a:r>
              <a:rPr lang="zh-CN" altLang="zh-CN" sz="2800" dirty="0" smtClean="0">
                <a:latin typeface="宋体" panose="02010600030101010101" pitchFamily="2" charset="-122"/>
                <a:ea typeface="宋体" panose="02010600030101010101" pitchFamily="2" charset="-122"/>
              </a:rPr>
              <a:t>行</a:t>
            </a:r>
            <a:r>
              <a:rPr lang="zh-CN" altLang="zh-CN" sz="2800" dirty="0">
                <a:latin typeface="宋体" panose="02010600030101010101" pitchFamily="2" charset="-122"/>
                <a:ea typeface="宋体" panose="02010600030101010101" pitchFamily="2" charset="-122"/>
              </a:rPr>
              <a:t>投资本益退出的资金占比不低于基金总规模的</a:t>
            </a:r>
            <a:r>
              <a:rPr lang="en-US" altLang="zh-CN" sz="2800" dirty="0">
                <a:latin typeface="宋体" panose="02010600030101010101" pitchFamily="2" charset="-122"/>
                <a:ea typeface="宋体" panose="02010600030101010101" pitchFamily="2" charset="-122"/>
              </a:rPr>
              <a:t>20</a:t>
            </a:r>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
        <p:nvSpPr>
          <p:cNvPr id="4" name="矩形 3"/>
          <p:cNvSpPr/>
          <p:nvPr/>
        </p:nvSpPr>
        <p:spPr>
          <a:xfrm>
            <a:off x="755576" y="1628800"/>
            <a:ext cx="7632848" cy="954107"/>
          </a:xfrm>
          <a:prstGeom prst="rect">
            <a:avLst/>
          </a:prstGeom>
        </p:spPr>
        <p:txBody>
          <a:bodyPr wrap="square">
            <a:spAutoFit/>
          </a:bodyPr>
          <a:lstStyle/>
          <a:p>
            <a:pPr algn="ctr"/>
            <a:r>
              <a:rPr lang="zh-CN" altLang="zh-CN" sz="2800" dirty="0">
                <a:latin typeface="宋体" panose="02010600030101010101" pitchFamily="2" charset="-122"/>
                <a:ea typeface="宋体" panose="02010600030101010101" pitchFamily="2" charset="-122"/>
              </a:rPr>
              <a:t>对于单一项目融资总金额超过</a:t>
            </a:r>
            <a:r>
              <a:rPr lang="en-US" altLang="zh-CN" sz="2800" dirty="0">
                <a:latin typeface="宋体" panose="02010600030101010101" pitchFamily="2" charset="-122"/>
                <a:ea typeface="宋体" panose="02010600030101010101" pitchFamily="2" charset="-122"/>
              </a:rPr>
              <a:t>50</a:t>
            </a:r>
            <a:r>
              <a:rPr lang="zh-CN" altLang="zh-CN" sz="2800" dirty="0">
                <a:latin typeface="宋体" panose="02010600030101010101" pitchFamily="2" charset="-122"/>
                <a:ea typeface="宋体" panose="02010600030101010101" pitchFamily="2" charset="-122"/>
              </a:rPr>
              <a:t>亿元的</a:t>
            </a:r>
            <a:r>
              <a:rPr lang="zh-CN"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建</a:t>
            </a:r>
            <a:r>
              <a:rPr lang="zh-CN" altLang="zh-CN" sz="2800" dirty="0" smtClean="0">
                <a:latin typeface="宋体" panose="02010600030101010101" pitchFamily="2" charset="-122"/>
                <a:ea typeface="宋体" panose="02010600030101010101" pitchFamily="2" charset="-122"/>
              </a:rPr>
              <a:t>行</a:t>
            </a:r>
            <a:r>
              <a:rPr lang="zh-CN" altLang="zh-CN" sz="2800" dirty="0">
                <a:latin typeface="宋体" panose="02010600030101010101" pitchFamily="2" charset="-122"/>
                <a:ea typeface="宋体" panose="02010600030101010101" pitchFamily="2" charset="-122"/>
              </a:rPr>
              <a:t>所占资金比例原则上不超过</a:t>
            </a:r>
            <a:r>
              <a:rPr lang="en-US" altLang="zh-CN" sz="2800" dirty="0">
                <a:latin typeface="宋体" panose="02010600030101010101" pitchFamily="2" charset="-122"/>
                <a:ea typeface="宋体" panose="02010600030101010101" pitchFamily="2" charset="-122"/>
              </a:rPr>
              <a:t>50%</a:t>
            </a:r>
            <a:r>
              <a:rPr lang="zh-CN" altLang="zh-CN" sz="2800" dirty="0">
                <a:latin typeface="宋体" panose="02010600030101010101" pitchFamily="2" charset="-122"/>
                <a:ea typeface="宋体" panose="02010600030101010101" pitchFamily="2" charset="-122"/>
              </a:rPr>
              <a:t>。</a:t>
            </a:r>
          </a:p>
        </p:txBody>
      </p:sp>
    </p:spTree>
    <p:extLst>
      <p:ext uri="{BB962C8B-B14F-4D97-AF65-F5344CB8AC3E}">
        <p14:creationId xmlns="" xmlns:p14="http://schemas.microsoft.com/office/powerpoint/2010/main" val="212590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5211683" cy="523220"/>
          </a:xfrm>
          <a:prstGeom prst="rect">
            <a:avLst/>
          </a:prstGeom>
        </p:spPr>
        <p:txBody>
          <a:bodyPr wrap="none">
            <a:spAutoFit/>
          </a:bodyPr>
          <a:lstStyle/>
          <a:p>
            <a:r>
              <a:rPr lang="zh-CN" altLang="en-US" sz="2800" dirty="0" smtClean="0">
                <a:latin typeface="宋体" panose="02010600030101010101" pitchFamily="2" charset="-122"/>
                <a:ea typeface="宋体" panose="02010600030101010101" pitchFamily="2" charset="-122"/>
              </a:rPr>
              <a:t>四</a:t>
            </a:r>
            <a:r>
              <a:rPr lang="zh-CN" altLang="zh-CN" sz="2800" dirty="0" smtClean="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审批授权及合规政策调整：</a:t>
            </a:r>
            <a:endParaRPr lang="zh-CN" altLang="en-US" sz="2800" dirty="0">
              <a:latin typeface="宋体" panose="02010600030101010101" pitchFamily="2" charset="-122"/>
              <a:ea typeface="宋体" panose="02010600030101010101" pitchFamily="2" charset="-122"/>
            </a:endParaRPr>
          </a:p>
        </p:txBody>
      </p:sp>
      <p:sp>
        <p:nvSpPr>
          <p:cNvPr id="3" name="矩形 2"/>
          <p:cNvSpPr/>
          <p:nvPr/>
        </p:nvSpPr>
        <p:spPr>
          <a:xfrm>
            <a:off x="395536" y="1700808"/>
            <a:ext cx="8280920" cy="830997"/>
          </a:xfrm>
          <a:prstGeom prst="rect">
            <a:avLst/>
          </a:prstGeom>
          <a:solidFill>
            <a:srgbClr val="00B050"/>
          </a:solidFill>
          <a:ln>
            <a:solidFill>
              <a:schemeClr val="bg2">
                <a:lumMod val="75000"/>
              </a:schemeClr>
            </a:solidFill>
          </a:ln>
        </p:spPr>
        <p:txBody>
          <a:bodyPr wrap="square">
            <a:spAutoFit/>
          </a:bodyPr>
          <a:lstStyle/>
          <a:p>
            <a:r>
              <a:rPr lang="zh-CN" altLang="zh-CN" sz="2400" b="1" dirty="0">
                <a:latin typeface="宋体" panose="02010600030101010101" pitchFamily="2" charset="-122"/>
                <a:ea typeface="宋体" panose="02010600030101010101" pitchFamily="2" charset="-122"/>
              </a:rPr>
              <a:t>产业基金设立业务：符合以下条件之一的产业基金设立业务，可比照综合授信额度金额授权一级分行审批：</a:t>
            </a:r>
            <a:endParaRPr lang="zh-CN" altLang="en-US" sz="2400" b="1" dirty="0">
              <a:latin typeface="宋体" panose="02010600030101010101" pitchFamily="2" charset="-122"/>
              <a:ea typeface="宋体" panose="02010600030101010101" pitchFamily="2" charset="-122"/>
            </a:endParaRPr>
          </a:p>
        </p:txBody>
      </p:sp>
      <p:sp>
        <p:nvSpPr>
          <p:cNvPr id="8" name="矩形 7"/>
          <p:cNvSpPr/>
          <p:nvPr/>
        </p:nvSpPr>
        <p:spPr>
          <a:xfrm>
            <a:off x="449542" y="2492896"/>
            <a:ext cx="8442938" cy="1384995"/>
          </a:xfrm>
          <a:prstGeom prst="rect">
            <a:avLst/>
          </a:prstGeom>
        </p:spPr>
        <p:txBody>
          <a:bodyPr wrap="square">
            <a:spAutoFit/>
          </a:bodyPr>
          <a:lstStyle/>
          <a:p>
            <a:r>
              <a:rPr lang="zh-CN" altLang="zh-CN" sz="2800" dirty="0">
                <a:latin typeface="宋体" panose="02010600030101010101" pitchFamily="2" charset="-122"/>
                <a:ea typeface="宋体" panose="02010600030101010101" pitchFamily="2" charset="-122"/>
              </a:rPr>
              <a:t>一是省、直辖市、计划单列市、省会城市、苏州市、以及前述市辖区政府主导设立，并由上述地区政府控股公司</a:t>
            </a:r>
            <a:r>
              <a:rPr lang="zh-CN" altLang="zh-CN" sz="2800" dirty="0" smtClean="0">
                <a:latin typeface="宋体" panose="02010600030101010101" pitchFamily="2" charset="-122"/>
                <a:ea typeface="宋体" panose="02010600030101010101" pitchFamily="2" charset="-122"/>
              </a:rPr>
              <a:t>作为</a:t>
            </a:r>
            <a:r>
              <a:rPr lang="zh-CN" altLang="en-US" sz="2800" dirty="0" smtClean="0">
                <a:latin typeface="宋体" panose="02010600030101010101" pitchFamily="2" charset="-122"/>
                <a:ea typeface="宋体" panose="02010600030101010101" pitchFamily="2" charset="-122"/>
              </a:rPr>
              <a:t>建</a:t>
            </a:r>
            <a:r>
              <a:rPr lang="zh-CN" altLang="zh-CN" sz="2800" dirty="0" smtClean="0">
                <a:latin typeface="宋体" panose="02010600030101010101" pitchFamily="2" charset="-122"/>
                <a:ea typeface="宋体" panose="02010600030101010101" pitchFamily="2" charset="-122"/>
              </a:rPr>
              <a:t>行</a:t>
            </a:r>
            <a:r>
              <a:rPr lang="zh-CN" altLang="zh-CN" sz="2800" dirty="0">
                <a:latin typeface="宋体" panose="02010600030101010101" pitchFamily="2" charset="-122"/>
                <a:ea typeface="宋体" panose="02010600030101010101" pitchFamily="2" charset="-122"/>
              </a:rPr>
              <a:t>理财资金最终还款主体的基金；</a:t>
            </a:r>
            <a:endParaRPr lang="zh-CN" altLang="en-US" sz="2800" dirty="0">
              <a:latin typeface="宋体" panose="02010600030101010101" pitchFamily="2" charset="-122"/>
              <a:ea typeface="宋体" panose="02010600030101010101" pitchFamily="2" charset="-122"/>
            </a:endParaRPr>
          </a:p>
        </p:txBody>
      </p:sp>
      <p:sp>
        <p:nvSpPr>
          <p:cNvPr id="9" name="矩形 8"/>
          <p:cNvSpPr/>
          <p:nvPr/>
        </p:nvSpPr>
        <p:spPr>
          <a:xfrm>
            <a:off x="503548" y="3921098"/>
            <a:ext cx="8388932" cy="2677656"/>
          </a:xfrm>
          <a:prstGeom prst="rect">
            <a:avLst/>
          </a:prstGeom>
        </p:spPr>
        <p:txBody>
          <a:bodyPr wrap="square">
            <a:spAutoFit/>
          </a:bodyPr>
          <a:lstStyle/>
          <a:p>
            <a:r>
              <a:rPr lang="zh-CN" altLang="zh-CN" sz="2800" dirty="0">
                <a:latin typeface="宋体" panose="02010600030101010101" pitchFamily="2" charset="-122"/>
                <a:ea typeface="宋体" panose="02010600030101010101" pitchFamily="2" charset="-122"/>
              </a:rPr>
              <a:t>二是由央企集团（母公司或一级子公司）</a:t>
            </a:r>
            <a:r>
              <a:rPr lang="zh-CN" altLang="zh-CN" sz="2800" dirty="0" smtClean="0">
                <a:latin typeface="宋体" panose="02010600030101010101" pitchFamily="2" charset="-122"/>
                <a:ea typeface="宋体" panose="02010600030101010101" pitchFamily="2" charset="-122"/>
              </a:rPr>
              <a:t>作为</a:t>
            </a:r>
            <a:r>
              <a:rPr lang="zh-CN" altLang="en-US" sz="2800" dirty="0" smtClean="0">
                <a:latin typeface="宋体" panose="02010600030101010101" pitchFamily="2" charset="-122"/>
                <a:ea typeface="宋体" panose="02010600030101010101" pitchFamily="2" charset="-122"/>
              </a:rPr>
              <a:t>建</a:t>
            </a:r>
            <a:r>
              <a:rPr lang="zh-CN" altLang="zh-CN" sz="2800" dirty="0" smtClean="0">
                <a:latin typeface="宋体" panose="02010600030101010101" pitchFamily="2" charset="-122"/>
                <a:ea typeface="宋体" panose="02010600030101010101" pitchFamily="2" charset="-122"/>
              </a:rPr>
              <a:t>行</a:t>
            </a:r>
            <a:r>
              <a:rPr lang="zh-CN" altLang="zh-CN" sz="2800" dirty="0">
                <a:latin typeface="宋体" panose="02010600030101010101" pitchFamily="2" charset="-122"/>
                <a:ea typeface="宋体" panose="02010600030101010101" pitchFamily="2" charset="-122"/>
              </a:rPr>
              <a:t>理财资金最终还款主体的基金</a:t>
            </a:r>
            <a:r>
              <a:rPr lang="zh-CN" altLang="zh-CN" sz="2800" dirty="0" smtClean="0">
                <a:latin typeface="宋体" panose="02010600030101010101" pitchFamily="2" charset="-122"/>
                <a:ea typeface="宋体" panose="02010600030101010101" pitchFamily="2" charset="-122"/>
              </a:rPr>
              <a:t>。</a:t>
            </a:r>
            <a:endParaRPr lang="en-US" altLang="zh-CN" sz="2800" dirty="0" smtClean="0">
              <a:latin typeface="宋体" panose="02010600030101010101" pitchFamily="2" charset="-122"/>
              <a:ea typeface="宋体" panose="02010600030101010101" pitchFamily="2" charset="-122"/>
            </a:endParaRPr>
          </a:p>
          <a:p>
            <a:r>
              <a:rPr lang="zh-CN" altLang="zh-CN" sz="2800" b="1" i="1" dirty="0" smtClean="0">
                <a:latin typeface="宋体" panose="02010600030101010101" pitchFamily="2" charset="-122"/>
                <a:ea typeface="宋体" panose="02010600030101010101" pitchFamily="2" charset="-122"/>
              </a:rPr>
              <a:t>基金</a:t>
            </a:r>
            <a:r>
              <a:rPr lang="zh-CN" altLang="zh-CN" sz="2800" b="1" i="1" dirty="0">
                <a:latin typeface="宋体" panose="02010600030101010101" pitchFamily="2" charset="-122"/>
                <a:ea typeface="宋体" panose="02010600030101010101" pitchFamily="2" charset="-122"/>
              </a:rPr>
              <a:t>设立业务应</a:t>
            </a:r>
            <a:r>
              <a:rPr lang="zh-CN" altLang="zh-CN" sz="2800" b="1" i="1" dirty="0" smtClean="0">
                <a:latin typeface="宋体" panose="02010600030101010101" pitchFamily="2" charset="-122"/>
                <a:ea typeface="宋体" panose="02010600030101010101" pitchFamily="2" charset="-122"/>
              </a:rPr>
              <a:t>按照</a:t>
            </a:r>
            <a:r>
              <a:rPr lang="zh-CN" altLang="en-US" sz="2800" b="1" i="1" dirty="0" smtClean="0">
                <a:latin typeface="宋体" panose="02010600030101010101" pitchFamily="2" charset="-122"/>
                <a:ea typeface="宋体" panose="02010600030101010101" pitchFamily="2" charset="-122"/>
              </a:rPr>
              <a:t>建</a:t>
            </a:r>
            <a:r>
              <a:rPr lang="zh-CN" altLang="zh-CN" sz="2800" b="1" i="1" dirty="0" smtClean="0">
                <a:latin typeface="宋体" panose="02010600030101010101" pitchFamily="2" charset="-122"/>
                <a:ea typeface="宋体" panose="02010600030101010101" pitchFamily="2" charset="-122"/>
              </a:rPr>
              <a:t>总行</a:t>
            </a:r>
            <a:r>
              <a:rPr lang="zh-CN" altLang="zh-CN" sz="2800" b="1" i="1" dirty="0">
                <a:latin typeface="宋体" panose="02010600030101010101" pitchFamily="2" charset="-122"/>
                <a:ea typeface="宋体" panose="02010600030101010101" pitchFamily="2" charset="-122"/>
              </a:rPr>
              <a:t>对于产业基金的相关规定执行，对于超出相关政策的例外事项，应由一级分行分管经营的行领导审核同意，报有权审批部门审批，并在投放前</a:t>
            </a:r>
            <a:r>
              <a:rPr lang="zh-CN" altLang="zh-CN" sz="2800" b="1" i="1" dirty="0" smtClean="0">
                <a:latin typeface="宋体" panose="02010600030101010101" pitchFamily="2" charset="-122"/>
                <a:ea typeface="宋体" panose="02010600030101010101" pitchFamily="2" charset="-122"/>
              </a:rPr>
              <a:t>由</a:t>
            </a:r>
            <a:r>
              <a:rPr lang="zh-CN" altLang="en-US" sz="2800" b="1" i="1" dirty="0" smtClean="0">
                <a:latin typeface="宋体" panose="02010600030101010101" pitchFamily="2" charset="-122"/>
                <a:ea typeface="宋体" panose="02010600030101010101" pitchFamily="2" charset="-122"/>
              </a:rPr>
              <a:t>建</a:t>
            </a:r>
            <a:r>
              <a:rPr lang="zh-CN" altLang="zh-CN" sz="2800" b="1" i="1" dirty="0" smtClean="0">
                <a:latin typeface="宋体" panose="02010600030101010101" pitchFamily="2" charset="-122"/>
                <a:ea typeface="宋体" panose="02010600030101010101" pitchFamily="2" charset="-122"/>
              </a:rPr>
              <a:t>总行</a:t>
            </a:r>
            <a:r>
              <a:rPr lang="zh-CN" altLang="zh-CN" sz="2800" b="1" i="1" dirty="0">
                <a:latin typeface="宋体" panose="02010600030101010101" pitchFamily="2" charset="-122"/>
                <a:ea typeface="宋体" panose="02010600030101010101" pitchFamily="2" charset="-122"/>
              </a:rPr>
              <a:t>业务主管部门审核同意。</a:t>
            </a:r>
          </a:p>
        </p:txBody>
      </p:sp>
    </p:spTree>
    <p:extLst>
      <p:ext uri="{BB962C8B-B14F-4D97-AF65-F5344CB8AC3E}">
        <p14:creationId xmlns="" xmlns:p14="http://schemas.microsoft.com/office/powerpoint/2010/main" val="2499781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 xmlns:p14="http://schemas.microsoft.com/office/powerpoint/2010/main" val="3892869683"/>
              </p:ext>
            </p:extLst>
          </p:nvPr>
        </p:nvGraphicFramePr>
        <p:xfrm>
          <a:off x="395536" y="1700808"/>
          <a:ext cx="835292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23528" y="1052736"/>
            <a:ext cx="3600400" cy="707886"/>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以下客户除债券承销业务外的投资理财业务审批权限为总行：</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335585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820" y="1628800"/>
            <a:ext cx="8188660" cy="4801314"/>
          </a:xfrm>
          <a:prstGeom prst="rect">
            <a:avLst/>
          </a:prstGeom>
          <a:noFill/>
        </p:spPr>
        <p:txBody>
          <a:bodyPr wrap="square" rtlCol="0">
            <a:spAutoFit/>
          </a:bodyPr>
          <a:lstStyle/>
          <a:p>
            <a:r>
              <a:rPr lang="zh-CN" altLang="en-US" sz="3200" dirty="0" smtClean="0">
                <a:latin typeface="宋体" panose="02010600030101010101" pitchFamily="2" charset="-122"/>
                <a:ea typeface="宋体" panose="02010600030101010101" pitchFamily="2" charset="-122"/>
              </a:rPr>
              <a:t>各行需根据产业基金设立方案及总行审批设立方案时的相关批复要素及条件进行单笔投资业务申报，</a:t>
            </a:r>
            <a:r>
              <a:rPr lang="zh-CN" altLang="zh-CN" sz="3200" dirty="0">
                <a:latin typeface="宋体" panose="02010600030101010101" pitchFamily="2" charset="-122"/>
                <a:ea typeface="宋体" panose="02010600030101010101" pitchFamily="2" charset="-122"/>
              </a:rPr>
              <a:t>对于融资人或回购人</a:t>
            </a:r>
            <a:r>
              <a:rPr lang="zh-CN" altLang="zh-CN" sz="3200" b="1" i="1" dirty="0">
                <a:solidFill>
                  <a:srgbClr val="FF0000"/>
                </a:solidFill>
                <a:latin typeface="宋体" panose="02010600030101010101" pitchFamily="2" charset="-122"/>
                <a:ea typeface="宋体" panose="02010600030101010101" pitchFamily="2" charset="-122"/>
              </a:rPr>
              <a:t>信用</a:t>
            </a:r>
            <a:r>
              <a:rPr lang="zh-CN" altLang="zh-CN" sz="3200" b="1" i="1" dirty="0" smtClean="0">
                <a:solidFill>
                  <a:srgbClr val="FF0000"/>
                </a:solidFill>
                <a:latin typeface="宋体" panose="02010600030101010101" pitchFamily="2" charset="-122"/>
                <a:ea typeface="宋体" panose="02010600030101010101" pitchFamily="2" charset="-122"/>
              </a:rPr>
              <a:t>额度全覆盖</a:t>
            </a:r>
            <a:r>
              <a:rPr lang="zh-CN" altLang="en-US" sz="3200" dirty="0" smtClean="0">
                <a:latin typeface="宋体" panose="02010600030101010101" pitchFamily="2" charset="-122"/>
                <a:ea typeface="宋体" panose="02010600030101010101" pitchFamily="2" charset="-122"/>
              </a:rPr>
              <a:t>的</a:t>
            </a:r>
            <a:r>
              <a:rPr lang="zh-CN" altLang="zh-CN" sz="3200" dirty="0" smtClean="0">
                <a:latin typeface="宋体" panose="02010600030101010101" pitchFamily="2" charset="-122"/>
                <a:ea typeface="宋体" panose="02010600030101010101" pitchFamily="2" charset="-122"/>
              </a:rPr>
              <a:t>基金项目</a:t>
            </a:r>
            <a:r>
              <a:rPr lang="zh-CN" altLang="en-US" sz="3200" dirty="0" smtClean="0">
                <a:latin typeface="宋体" panose="02010600030101010101" pitchFamily="2" charset="-122"/>
                <a:ea typeface="宋体" panose="02010600030101010101" pitchFamily="2" charset="-122"/>
              </a:rPr>
              <a:t>单笔</a:t>
            </a:r>
            <a:r>
              <a:rPr lang="zh-CN" altLang="zh-CN" sz="3200" dirty="0" smtClean="0">
                <a:latin typeface="宋体" panose="02010600030101010101" pitchFamily="2" charset="-122"/>
                <a:ea typeface="宋体" panose="02010600030101010101" pitchFamily="2" charset="-122"/>
              </a:rPr>
              <a:t>投资业务，</a:t>
            </a:r>
            <a:r>
              <a:rPr lang="zh-CN" altLang="zh-CN" sz="3200" dirty="0">
                <a:latin typeface="宋体" panose="02010600030101010101" pitchFamily="2" charset="-122"/>
                <a:ea typeface="宋体" panose="02010600030101010101" pitchFamily="2" charset="-122"/>
              </a:rPr>
              <a:t>在基金设立方案各项要素</a:t>
            </a:r>
            <a:r>
              <a:rPr lang="zh-CN" altLang="zh-CN" sz="3200" dirty="0" smtClean="0">
                <a:latin typeface="宋体" panose="02010600030101010101" pitchFamily="2" charset="-122"/>
                <a:ea typeface="宋体" panose="02010600030101010101" pitchFamily="2" charset="-122"/>
              </a:rPr>
              <a:t>齐全且</a:t>
            </a:r>
            <a:r>
              <a:rPr lang="zh-CN" altLang="en-US" sz="3200" b="1" i="1" dirty="0" smtClean="0">
                <a:solidFill>
                  <a:srgbClr val="FF0000"/>
                </a:solidFill>
                <a:latin typeface="宋体" panose="02010600030101010101" pitchFamily="2" charset="-122"/>
                <a:ea typeface="宋体" panose="02010600030101010101" pitchFamily="2" charset="-122"/>
              </a:rPr>
              <a:t>单笔基金</a:t>
            </a:r>
            <a:r>
              <a:rPr lang="zh-CN" altLang="zh-CN" sz="3200" b="1" i="1" dirty="0" smtClean="0">
                <a:solidFill>
                  <a:srgbClr val="FF0000"/>
                </a:solidFill>
                <a:latin typeface="宋体" panose="02010600030101010101" pitchFamily="2" charset="-122"/>
                <a:ea typeface="宋体" panose="02010600030101010101" pitchFamily="2" charset="-122"/>
              </a:rPr>
              <a:t>投资</a:t>
            </a:r>
            <a:r>
              <a:rPr lang="zh-CN" altLang="zh-CN" sz="3200" b="1" i="1" dirty="0">
                <a:solidFill>
                  <a:srgbClr val="FF0000"/>
                </a:solidFill>
                <a:latin typeface="宋体" panose="02010600030101010101" pitchFamily="2" charset="-122"/>
                <a:ea typeface="宋体" panose="02010600030101010101" pitchFamily="2" charset="-122"/>
              </a:rPr>
              <a:t>方案完全符合基金设立方案各项</a:t>
            </a:r>
            <a:r>
              <a:rPr lang="zh-CN" altLang="zh-CN" sz="3200" b="1" i="1" dirty="0" smtClean="0">
                <a:solidFill>
                  <a:srgbClr val="FF0000"/>
                </a:solidFill>
                <a:latin typeface="宋体" panose="02010600030101010101" pitchFamily="2" charset="-122"/>
                <a:ea typeface="宋体" panose="02010600030101010101" pitchFamily="2" charset="-122"/>
              </a:rPr>
              <a:t>要素</a:t>
            </a:r>
            <a:r>
              <a:rPr lang="zh-CN" altLang="en-US" sz="3200" b="1" i="1" dirty="0" smtClean="0">
                <a:solidFill>
                  <a:srgbClr val="FF0000"/>
                </a:solidFill>
                <a:latin typeface="宋体" panose="02010600030101010101" pitchFamily="2" charset="-122"/>
                <a:ea typeface="宋体" panose="02010600030101010101" pitchFamily="2" charset="-122"/>
              </a:rPr>
              <a:t>和条件</a:t>
            </a:r>
            <a:r>
              <a:rPr lang="zh-CN" altLang="zh-CN" sz="3200" b="1" i="1" dirty="0" smtClean="0">
                <a:solidFill>
                  <a:srgbClr val="FF0000"/>
                </a:solidFill>
                <a:latin typeface="宋体" panose="02010600030101010101" pitchFamily="2" charset="-122"/>
                <a:ea typeface="宋体" panose="02010600030101010101" pitchFamily="2" charset="-122"/>
              </a:rPr>
              <a:t>的</a:t>
            </a:r>
            <a:r>
              <a:rPr lang="zh-CN" altLang="zh-CN" sz="3200" b="1" i="1" dirty="0">
                <a:solidFill>
                  <a:srgbClr val="FF0000"/>
                </a:solidFill>
                <a:latin typeface="宋体" panose="02010600030101010101" pitchFamily="2" charset="-122"/>
                <a:ea typeface="宋体" panose="02010600030101010101" pitchFamily="2" charset="-122"/>
              </a:rPr>
              <a:t>前提下</a:t>
            </a:r>
            <a:r>
              <a:rPr lang="zh-CN" altLang="zh-CN" sz="3200" dirty="0" smtClean="0">
                <a:latin typeface="宋体" panose="02010600030101010101" pitchFamily="2" charset="-122"/>
                <a:ea typeface="宋体" panose="02010600030101010101" pitchFamily="2" charset="-122"/>
              </a:rPr>
              <a:t>，</a:t>
            </a:r>
            <a:r>
              <a:rPr lang="zh-CN" altLang="en-US" sz="3200" dirty="0" smtClean="0">
                <a:latin typeface="宋体" panose="02010600030101010101" pitchFamily="2" charset="-122"/>
                <a:ea typeface="宋体" panose="02010600030101010101" pitchFamily="2" charset="-122"/>
              </a:rPr>
              <a:t>单笔</a:t>
            </a:r>
            <a:r>
              <a:rPr lang="zh-CN" altLang="zh-CN" sz="3200" dirty="0" smtClean="0">
                <a:latin typeface="宋体" panose="02010600030101010101" pitchFamily="2" charset="-122"/>
                <a:ea typeface="宋体" panose="02010600030101010101" pitchFamily="2" charset="-122"/>
              </a:rPr>
              <a:t>项目</a:t>
            </a:r>
            <a:r>
              <a:rPr lang="zh-CN" altLang="zh-CN" sz="3200" dirty="0">
                <a:latin typeface="宋体" panose="02010600030101010101" pitchFamily="2" charset="-122"/>
                <a:ea typeface="宋体" panose="02010600030101010101" pitchFamily="2" charset="-122"/>
              </a:rPr>
              <a:t>投资的</a:t>
            </a:r>
            <a:r>
              <a:rPr lang="zh-CN" altLang="zh-CN" sz="3200" dirty="0" smtClean="0">
                <a:latin typeface="宋体" panose="02010600030101010101" pitchFamily="2" charset="-122"/>
                <a:ea typeface="宋体" panose="02010600030101010101" pitchFamily="2" charset="-122"/>
              </a:rPr>
              <a:t>审批权</a:t>
            </a:r>
            <a:r>
              <a:rPr lang="zh-CN" altLang="en-US" sz="3200" dirty="0" smtClean="0">
                <a:latin typeface="宋体" panose="02010600030101010101" pitchFamily="2" charset="-122"/>
                <a:ea typeface="宋体" panose="02010600030101010101" pitchFamily="2" charset="-122"/>
              </a:rPr>
              <a:t>限</a:t>
            </a:r>
            <a:r>
              <a:rPr lang="zh-CN" altLang="zh-CN" sz="3200" dirty="0" smtClean="0">
                <a:latin typeface="宋体" panose="02010600030101010101" pitchFamily="2" charset="-122"/>
                <a:ea typeface="宋体" panose="02010600030101010101" pitchFamily="2" charset="-122"/>
              </a:rPr>
              <a:t>按照</a:t>
            </a:r>
            <a:r>
              <a:rPr lang="zh-CN" altLang="zh-CN" sz="3200" dirty="0">
                <a:latin typeface="宋体" panose="02010600030101010101" pitchFamily="2" charset="-122"/>
                <a:ea typeface="宋体" panose="02010600030101010101" pitchFamily="2" charset="-122"/>
              </a:rPr>
              <a:t>授权文件规定，</a:t>
            </a:r>
            <a:r>
              <a:rPr lang="zh-CN" altLang="zh-CN" sz="3200" b="1" i="1" dirty="0">
                <a:solidFill>
                  <a:srgbClr val="FF0000"/>
                </a:solidFill>
                <a:latin typeface="宋体" panose="02010600030101010101" pitchFamily="2" charset="-122"/>
                <a:ea typeface="宋体" panose="02010600030101010101" pitchFamily="2" charset="-122"/>
              </a:rPr>
              <a:t>转授一级分行</a:t>
            </a:r>
            <a:r>
              <a:rPr lang="zh-CN" altLang="zh-CN" sz="3200" b="1" dirty="0" smtClean="0">
                <a:latin typeface="宋体" panose="02010600030101010101" pitchFamily="2" charset="-122"/>
                <a:ea typeface="宋体" panose="02010600030101010101" pitchFamily="2" charset="-122"/>
              </a:rPr>
              <a:t>。</a:t>
            </a:r>
            <a:r>
              <a:rPr lang="zh-CN" altLang="en-US" sz="3200" b="1" i="1" dirty="0" smtClean="0">
                <a:solidFill>
                  <a:srgbClr val="FF0000"/>
                </a:solidFill>
                <a:latin typeface="宋体" panose="02010600030101010101" pitchFamily="2" charset="-122"/>
                <a:ea typeface="宋体" panose="02010600030101010101" pitchFamily="2" charset="-122"/>
              </a:rPr>
              <a:t>（除前述几类限制性行业）</a:t>
            </a:r>
            <a:endParaRPr lang="zh-CN" altLang="zh-CN" sz="3200" b="1" i="1" dirty="0">
              <a:solidFill>
                <a:srgbClr val="FF0000"/>
              </a:solidFill>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 xmlns:p14="http://schemas.microsoft.com/office/powerpoint/2010/main" val="3596402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 xmlns:p14="http://schemas.microsoft.com/office/powerpoint/2010/main" val="421237901"/>
              </p:ext>
            </p:extLst>
          </p:nvPr>
        </p:nvGraphicFramePr>
        <p:xfrm>
          <a:off x="683568"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702024" y="1556792"/>
            <a:ext cx="1046440" cy="4248472"/>
          </a:xfrm>
          <a:prstGeom prst="rect">
            <a:avLst/>
          </a:prstGeom>
          <a:noFill/>
        </p:spPr>
        <p:txBody>
          <a:bodyPr vert="eaVert" wrap="square" rtlCol="0">
            <a:spAutoFit/>
          </a:bodyPr>
          <a:lstStyle/>
          <a:p>
            <a:r>
              <a:rPr lang="zh-CN" altLang="en-US" sz="2800" dirty="0" smtClean="0">
                <a:latin typeface="宋体" panose="02010600030101010101" pitchFamily="2" charset="-122"/>
                <a:ea typeface="宋体" panose="02010600030101010101" pitchFamily="2" charset="-122"/>
              </a:rPr>
              <a:t>同时还要分析项目具体情况及还款人还款能力强弱</a:t>
            </a:r>
            <a:endParaRPr lang="zh-CN" altLang="en-US" sz="2800" dirty="0">
              <a:latin typeface="宋体" panose="02010600030101010101" pitchFamily="2" charset="-122"/>
              <a:ea typeface="宋体" panose="02010600030101010101" pitchFamily="2" charset="-122"/>
            </a:endParaRPr>
          </a:p>
        </p:txBody>
      </p:sp>
      <p:sp>
        <p:nvSpPr>
          <p:cNvPr id="6" name="右箭头 5"/>
          <p:cNvSpPr/>
          <p:nvPr/>
        </p:nvSpPr>
        <p:spPr>
          <a:xfrm>
            <a:off x="6228184" y="3068960"/>
            <a:ext cx="1473840"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401954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59340"/>
            <a:ext cx="8568952" cy="2677656"/>
          </a:xfrm>
          <a:prstGeom prst="rect">
            <a:avLst/>
          </a:prstGeom>
        </p:spPr>
        <p:txBody>
          <a:bodyPr wrap="square">
            <a:spAutoFit/>
          </a:bodyPr>
          <a:lstStyle/>
          <a:p>
            <a:r>
              <a:rPr lang="zh-CN" altLang="zh-CN" sz="2400" dirty="0">
                <a:latin typeface="宋体" panose="02010600030101010101" pitchFamily="2" charset="-122"/>
                <a:ea typeface="宋体" panose="02010600030101010101" pitchFamily="2" charset="-122"/>
              </a:rPr>
              <a:t>为</a:t>
            </a:r>
            <a:r>
              <a:rPr lang="zh-CN" altLang="zh-CN" sz="2400" dirty="0" smtClean="0">
                <a:latin typeface="宋体" panose="02010600030101010101" pitchFamily="2" charset="-122"/>
                <a:ea typeface="宋体" panose="02010600030101010101" pitchFamily="2" charset="-122"/>
              </a:rPr>
              <a:t>抓住</a:t>
            </a:r>
            <a:r>
              <a:rPr lang="zh-CN" altLang="en-US" sz="2400" dirty="0">
                <a:latin typeface="宋体" panose="02010600030101010101" pitchFamily="2" charset="-122"/>
                <a:ea typeface="宋体" panose="02010600030101010101" pitchFamily="2" charset="-122"/>
              </a:rPr>
              <a:t>重庆</a:t>
            </a:r>
            <a:r>
              <a:rPr lang="zh-CN" altLang="zh-CN" sz="2400" dirty="0" smtClean="0">
                <a:latin typeface="宋体" panose="02010600030101010101" pitchFamily="2" charset="-122"/>
                <a:ea typeface="宋体" panose="02010600030101010101" pitchFamily="2" charset="-122"/>
              </a:rPr>
              <a:t>市</a:t>
            </a:r>
            <a:r>
              <a:rPr lang="zh-CN" altLang="zh-CN" sz="2400" dirty="0">
                <a:latin typeface="宋体" panose="02010600030101010101" pitchFamily="2" charset="-122"/>
                <a:ea typeface="宋体" panose="02010600030101010101" pitchFamily="2" charset="-122"/>
              </a:rPr>
              <a:t>建设“一带一路”和长江经济带战略支点的历史机遇，扩大我行</a:t>
            </a:r>
            <a:r>
              <a:rPr lang="zh-CN" altLang="zh-CN" sz="2400" dirty="0" smtClean="0">
                <a:latin typeface="宋体" panose="02010600030101010101" pitchFamily="2" charset="-122"/>
                <a:ea typeface="宋体" panose="02010600030101010101" pitchFamily="2" charset="-122"/>
              </a:rPr>
              <a:t>在</a:t>
            </a:r>
            <a:r>
              <a:rPr lang="zh-CN" altLang="en-US" sz="2400" dirty="0" smtClean="0">
                <a:latin typeface="宋体" panose="02010600030101010101" pitchFamily="2" charset="-122"/>
                <a:ea typeface="宋体" panose="02010600030101010101" pitchFamily="2" charset="-122"/>
              </a:rPr>
              <a:t>重庆</a:t>
            </a:r>
            <a:r>
              <a:rPr lang="zh-CN" altLang="zh-CN" sz="2400" dirty="0" smtClean="0">
                <a:latin typeface="宋体" panose="02010600030101010101" pitchFamily="2" charset="-122"/>
                <a:ea typeface="宋体" panose="02010600030101010101" pitchFamily="2" charset="-122"/>
              </a:rPr>
              <a:t>市</a:t>
            </a:r>
            <a:r>
              <a:rPr lang="zh-CN" altLang="zh-CN" sz="2400" dirty="0">
                <a:latin typeface="宋体" panose="02010600030101010101" pitchFamily="2" charset="-122"/>
                <a:ea typeface="宋体" panose="02010600030101010101" pitchFamily="2" charset="-122"/>
              </a:rPr>
              <a:t>高速公路产业的市场份额，我行主导设立</a:t>
            </a:r>
            <a:r>
              <a:rPr lang="zh-CN" altLang="zh-CN" sz="2400" dirty="0" smtClean="0">
                <a:latin typeface="宋体" panose="02010600030101010101" pitchFamily="2" charset="-122"/>
                <a:ea typeface="宋体" panose="02010600030101010101" pitchFamily="2" charset="-122"/>
              </a:rPr>
              <a:t>了</a:t>
            </a:r>
            <a:r>
              <a:rPr lang="zh-CN" altLang="en-US" sz="2400" dirty="0" smtClean="0">
                <a:latin typeface="宋体" panose="02010600030101010101" pitchFamily="2" charset="-122"/>
                <a:ea typeface="宋体" panose="02010600030101010101" pitchFamily="2" charset="-122"/>
              </a:rPr>
              <a:t>重庆</a:t>
            </a:r>
            <a:r>
              <a:rPr lang="zh-CN" altLang="zh-CN" sz="2400" dirty="0" smtClean="0">
                <a:latin typeface="宋体" panose="02010600030101010101" pitchFamily="2" charset="-122"/>
                <a:ea typeface="宋体" panose="02010600030101010101" pitchFamily="2" charset="-122"/>
              </a:rPr>
              <a:t>市</a:t>
            </a:r>
            <a:r>
              <a:rPr lang="zh-CN" altLang="zh-CN" sz="2400" dirty="0">
                <a:latin typeface="宋体" panose="02010600030101010101" pitchFamily="2" charset="-122"/>
                <a:ea typeface="宋体" panose="02010600030101010101" pitchFamily="2" charset="-122"/>
              </a:rPr>
              <a:t>高速公路产业发展</a:t>
            </a:r>
            <a:r>
              <a:rPr lang="zh-CN" altLang="zh-CN" sz="2400" dirty="0" smtClean="0">
                <a:latin typeface="宋体" panose="02010600030101010101" pitchFamily="2" charset="-122"/>
                <a:ea typeface="宋体" panose="02010600030101010101" pitchFamily="2" charset="-122"/>
              </a:rPr>
              <a:t>基金，</a:t>
            </a:r>
            <a:r>
              <a:rPr lang="zh-CN" altLang="zh-CN" sz="2400" dirty="0">
                <a:latin typeface="宋体" panose="02010600030101010101" pitchFamily="2" charset="-122"/>
                <a:ea typeface="宋体" panose="02010600030101010101" pitchFamily="2" charset="-122"/>
              </a:rPr>
              <a:t>规模</a:t>
            </a:r>
            <a:r>
              <a:rPr lang="en-GB" altLang="zh-CN" sz="2400" dirty="0">
                <a:latin typeface="宋体" panose="02010600030101010101" pitchFamily="2" charset="-122"/>
                <a:ea typeface="宋体" panose="02010600030101010101" pitchFamily="2" charset="-122"/>
              </a:rPr>
              <a:t>100</a:t>
            </a:r>
            <a:r>
              <a:rPr lang="zh-CN" altLang="zh-CN" sz="2400" dirty="0">
                <a:latin typeface="宋体" panose="02010600030101010101" pitchFamily="2" charset="-122"/>
                <a:ea typeface="宋体" panose="02010600030101010101" pitchFamily="2" charset="-122"/>
              </a:rPr>
              <a:t>亿元，其中首期规模</a:t>
            </a:r>
            <a:r>
              <a:rPr lang="en-GB" altLang="zh-CN" sz="2400" dirty="0">
                <a:latin typeface="宋体" panose="02010600030101010101" pitchFamily="2" charset="-122"/>
                <a:ea typeface="宋体" panose="02010600030101010101" pitchFamily="2" charset="-122"/>
              </a:rPr>
              <a:t>25</a:t>
            </a:r>
            <a:r>
              <a:rPr lang="zh-CN" altLang="zh-CN" sz="2400" dirty="0">
                <a:latin typeface="宋体" panose="02010600030101010101" pitchFamily="2" charset="-122"/>
                <a:ea typeface="宋体" panose="02010600030101010101" pitchFamily="2" charset="-122"/>
              </a:rPr>
              <a:t>亿元，期限</a:t>
            </a:r>
            <a:r>
              <a:rPr lang="en-GB" altLang="zh-CN" sz="2400" dirty="0">
                <a:latin typeface="宋体" panose="02010600030101010101" pitchFamily="2" charset="-122"/>
                <a:ea typeface="宋体" panose="02010600030101010101" pitchFamily="2" charset="-122"/>
              </a:rPr>
              <a:t>5</a:t>
            </a:r>
            <a:r>
              <a:rPr lang="zh-CN" altLang="zh-CN" sz="2400" dirty="0">
                <a:latin typeface="宋体" panose="02010600030101010101" pitchFamily="2" charset="-122"/>
                <a:ea typeface="宋体" panose="02010600030101010101" pitchFamily="2" charset="-122"/>
              </a:rPr>
              <a:t>年。现向总行申请用理财资金投资基金首期，金额不超过</a:t>
            </a:r>
            <a:r>
              <a:rPr lang="en-GB" altLang="zh-CN" sz="2400" dirty="0">
                <a:latin typeface="宋体" panose="02010600030101010101" pitchFamily="2" charset="-122"/>
                <a:ea typeface="宋体" panose="02010600030101010101" pitchFamily="2" charset="-122"/>
              </a:rPr>
              <a:t>10</a:t>
            </a:r>
            <a:r>
              <a:rPr lang="zh-CN" altLang="zh-CN" sz="2400" dirty="0">
                <a:latin typeface="宋体" panose="02010600030101010101" pitchFamily="2" charset="-122"/>
                <a:ea typeface="宋体" panose="02010600030101010101" pitchFamily="2" charset="-122"/>
              </a:rPr>
              <a:t>亿元，期限不超过</a:t>
            </a:r>
            <a:r>
              <a:rPr lang="en-GB" altLang="zh-CN" sz="2400" dirty="0">
                <a:latin typeface="宋体" panose="02010600030101010101" pitchFamily="2" charset="-122"/>
                <a:ea typeface="宋体" panose="02010600030101010101" pitchFamily="2" charset="-122"/>
              </a:rPr>
              <a:t>5</a:t>
            </a:r>
            <a:r>
              <a:rPr lang="zh-CN" altLang="zh-CN" sz="2400" dirty="0">
                <a:latin typeface="宋体" panose="02010600030101010101" pitchFamily="2" charset="-122"/>
                <a:ea typeface="宋体" panose="02010600030101010101" pitchFamily="2" charset="-122"/>
              </a:rPr>
              <a:t>年，投资收益率以双方约定为准，担保方式为信用，风险缓释措施为界水高速公路应收账款（高速公路收费）第二顺位质</a:t>
            </a:r>
            <a:r>
              <a:rPr lang="zh-CN" altLang="zh-CN" sz="2400" dirty="0" smtClean="0">
                <a:latin typeface="宋体" panose="02010600030101010101" pitchFamily="2" charset="-122"/>
                <a:ea typeface="宋体" panose="02010600030101010101" pitchFamily="2" charset="-122"/>
              </a:rPr>
              <a:t>押</a:t>
            </a:r>
            <a:r>
              <a:rPr lang="zh-CN" altLang="en-US" sz="2400" dirty="0" smtClean="0">
                <a:latin typeface="宋体" panose="02010600030101010101" pitchFamily="2" charset="-122"/>
                <a:ea typeface="宋体" panose="02010600030101010101" pitchFamily="2" charset="-122"/>
              </a:rPr>
              <a:t>和融资人履行到期回购义务</a:t>
            </a:r>
            <a:r>
              <a:rPr lang="zh-CN" altLang="zh-CN"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3" name="TextBox 2"/>
          <p:cNvSpPr txBox="1"/>
          <p:nvPr/>
        </p:nvSpPr>
        <p:spPr>
          <a:xfrm>
            <a:off x="395536" y="1052736"/>
            <a:ext cx="3888432" cy="461665"/>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五</a:t>
            </a:r>
            <a:r>
              <a:rPr lang="zh-CN" altLang="en-US"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产业基金申报案例解析：</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1402467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1680" y="1772816"/>
            <a:ext cx="1800200" cy="6480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宋体" panose="02010600030101010101" pitchFamily="2" charset="-122"/>
                <a:ea typeface="宋体" panose="02010600030101010101" pitchFamily="2" charset="-122"/>
              </a:rPr>
              <a:t>建行理财资金</a:t>
            </a:r>
            <a:endParaRPr lang="zh-CN" altLang="en-US" sz="2000" b="1" dirty="0">
              <a:latin typeface="宋体" panose="02010600030101010101" pitchFamily="2" charset="-122"/>
              <a:ea typeface="宋体" panose="02010600030101010101" pitchFamily="2" charset="-122"/>
            </a:endParaRPr>
          </a:p>
        </p:txBody>
      </p:sp>
      <p:cxnSp>
        <p:nvCxnSpPr>
          <p:cNvPr id="6" name="直接箭头连接符 5"/>
          <p:cNvCxnSpPr>
            <a:stCxn id="4" idx="2"/>
          </p:cNvCxnSpPr>
          <p:nvPr/>
        </p:nvCxnSpPr>
        <p:spPr>
          <a:xfrm>
            <a:off x="2591780" y="242088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691680" y="2780928"/>
            <a:ext cx="2664296" cy="57606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宋体" panose="02010600030101010101" pitchFamily="2" charset="-122"/>
                <a:ea typeface="宋体" panose="02010600030101010101" pitchFamily="2" charset="-122"/>
              </a:rPr>
              <a:t>优先级投资人</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建信资本资管计划</a:t>
            </a:r>
            <a:endParaRPr lang="zh-CN" altLang="en-US" sz="2000" b="1" dirty="0">
              <a:latin typeface="宋体" panose="02010600030101010101" pitchFamily="2" charset="-122"/>
              <a:ea typeface="宋体" panose="02010600030101010101" pitchFamily="2" charset="-122"/>
            </a:endParaRPr>
          </a:p>
        </p:txBody>
      </p:sp>
      <p:cxnSp>
        <p:nvCxnSpPr>
          <p:cNvPr id="9" name="直接箭头连接符 8"/>
          <p:cNvCxnSpPr>
            <a:stCxn id="7" idx="2"/>
          </p:cNvCxnSpPr>
          <p:nvPr/>
        </p:nvCxnSpPr>
        <p:spPr>
          <a:xfrm>
            <a:off x="3023828" y="3356992"/>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51720" y="4149080"/>
            <a:ext cx="4464496"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宋体" panose="02010600030101010101" pitchFamily="2" charset="-122"/>
                <a:ea typeface="宋体" panose="02010600030101010101" pitchFamily="2" charset="-122"/>
              </a:rPr>
              <a:t>重庆市高速公路产业发展基金（首期）</a:t>
            </a:r>
            <a:endParaRPr lang="zh-CN" altLang="en-US" sz="2000" b="1" dirty="0">
              <a:latin typeface="宋体" panose="02010600030101010101" pitchFamily="2" charset="-122"/>
              <a:ea typeface="宋体" panose="02010600030101010101" pitchFamily="2" charset="-122"/>
            </a:endParaRPr>
          </a:p>
        </p:txBody>
      </p:sp>
      <p:sp>
        <p:nvSpPr>
          <p:cNvPr id="11" name="矩形 10"/>
          <p:cNvSpPr/>
          <p:nvPr/>
        </p:nvSpPr>
        <p:spPr>
          <a:xfrm>
            <a:off x="683568" y="4005064"/>
            <a:ext cx="720080" cy="158417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宋体" panose="02010600030101010101" pitchFamily="2" charset="-122"/>
                <a:ea typeface="宋体" panose="02010600030101010101" pitchFamily="2" charset="-122"/>
              </a:rPr>
              <a:t>建信宁波资产管理公司</a:t>
            </a:r>
            <a:endParaRPr lang="zh-CN" altLang="en-US" sz="2000" b="1" dirty="0">
              <a:latin typeface="宋体" panose="02010600030101010101" pitchFamily="2" charset="-122"/>
              <a:ea typeface="宋体" panose="02010600030101010101" pitchFamily="2" charset="-122"/>
            </a:endParaRPr>
          </a:p>
        </p:txBody>
      </p:sp>
      <p:cxnSp>
        <p:nvCxnSpPr>
          <p:cNvPr id="13" name="直接箭头连接符 12"/>
          <p:cNvCxnSpPr>
            <a:endCxn id="10" idx="1"/>
          </p:cNvCxnSpPr>
          <p:nvPr/>
        </p:nvCxnSpPr>
        <p:spPr>
          <a:xfrm>
            <a:off x="1403648" y="4365104"/>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9592" y="3297178"/>
            <a:ext cx="2016224" cy="707886"/>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优先级：认缴</a:t>
            </a:r>
            <a:r>
              <a:rPr lang="en-US" altLang="zh-CN" sz="2000" dirty="0" smtClean="0">
                <a:latin typeface="宋体" panose="02010600030101010101" pitchFamily="2" charset="-122"/>
                <a:ea typeface="宋体" panose="02010600030101010101" pitchFamily="2" charset="-122"/>
              </a:rPr>
              <a:t>10</a:t>
            </a:r>
            <a:r>
              <a:rPr lang="zh-CN" altLang="en-US" sz="2000" dirty="0" smtClean="0">
                <a:latin typeface="宋体" panose="02010600030101010101" pitchFamily="2" charset="-122"/>
                <a:ea typeface="宋体" panose="02010600030101010101" pitchFamily="2" charset="-122"/>
              </a:rPr>
              <a:t>亿元注册资金</a:t>
            </a:r>
            <a:endParaRPr lang="zh-CN" altLang="en-US" sz="2000" dirty="0">
              <a:latin typeface="宋体" panose="02010600030101010101" pitchFamily="2" charset="-122"/>
              <a:ea typeface="宋体" panose="02010600030101010101" pitchFamily="2" charset="-122"/>
            </a:endParaRPr>
          </a:p>
        </p:txBody>
      </p:sp>
      <p:sp>
        <p:nvSpPr>
          <p:cNvPr id="15" name="矩形 14"/>
          <p:cNvSpPr/>
          <p:nvPr/>
        </p:nvSpPr>
        <p:spPr>
          <a:xfrm>
            <a:off x="5004048" y="1772816"/>
            <a:ext cx="3456384" cy="6480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宋体" panose="02010600030101010101" pitchFamily="2" charset="-122"/>
                <a:ea typeface="宋体" panose="02010600030101010101" pitchFamily="2" charset="-122"/>
              </a:rPr>
              <a:t>重庆高速公路集团有限公司</a:t>
            </a:r>
            <a:endParaRPr lang="zh-CN" altLang="en-US" sz="2000" b="1" dirty="0">
              <a:latin typeface="宋体" panose="02010600030101010101" pitchFamily="2" charset="-122"/>
              <a:ea typeface="宋体" panose="02010600030101010101" pitchFamily="2" charset="-122"/>
            </a:endParaRPr>
          </a:p>
        </p:txBody>
      </p:sp>
      <p:cxnSp>
        <p:nvCxnSpPr>
          <p:cNvPr id="16" name="直接箭头连接符 15"/>
          <p:cNvCxnSpPr/>
          <p:nvPr/>
        </p:nvCxnSpPr>
        <p:spPr>
          <a:xfrm>
            <a:off x="5652120" y="2420888"/>
            <a:ext cx="0"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84168" y="2780928"/>
            <a:ext cx="2376264" cy="707886"/>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劣后级：认缴</a:t>
            </a:r>
            <a:r>
              <a:rPr lang="en-US" altLang="zh-CN" sz="2000" dirty="0" smtClean="0">
                <a:latin typeface="宋体" panose="02010600030101010101" pitchFamily="2" charset="-122"/>
                <a:ea typeface="宋体" panose="02010600030101010101" pitchFamily="2" charset="-122"/>
              </a:rPr>
              <a:t>15</a:t>
            </a:r>
            <a:r>
              <a:rPr lang="zh-CN" altLang="en-US" sz="2000" dirty="0" smtClean="0">
                <a:latin typeface="宋体" panose="02010600030101010101" pitchFamily="2" charset="-122"/>
                <a:ea typeface="宋体" panose="02010600030101010101" pitchFamily="2" charset="-122"/>
              </a:rPr>
              <a:t>亿元出资</a:t>
            </a:r>
            <a:endParaRPr lang="zh-CN" altLang="en-US" sz="2000" dirty="0">
              <a:latin typeface="宋体" panose="02010600030101010101" pitchFamily="2" charset="-122"/>
              <a:ea typeface="宋体" panose="02010600030101010101" pitchFamily="2" charset="-122"/>
            </a:endParaRPr>
          </a:p>
        </p:txBody>
      </p:sp>
      <p:sp>
        <p:nvSpPr>
          <p:cNvPr id="19" name="TextBox 18"/>
          <p:cNvSpPr txBox="1"/>
          <p:nvPr/>
        </p:nvSpPr>
        <p:spPr>
          <a:xfrm>
            <a:off x="1547664" y="4581128"/>
            <a:ext cx="504056"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GP</a:t>
            </a:r>
            <a:endParaRPr lang="zh-CN" altLang="en-US" dirty="0">
              <a:latin typeface="宋体" panose="02010600030101010101" pitchFamily="2" charset="-122"/>
              <a:ea typeface="宋体" panose="02010600030101010101" pitchFamily="2" charset="-122"/>
            </a:endParaRPr>
          </a:p>
        </p:txBody>
      </p:sp>
      <p:cxnSp>
        <p:nvCxnSpPr>
          <p:cNvPr id="20" name="直接箭头连接符 19"/>
          <p:cNvCxnSpPr/>
          <p:nvPr/>
        </p:nvCxnSpPr>
        <p:spPr>
          <a:xfrm>
            <a:off x="3492860" y="4581128"/>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699792" y="5373216"/>
            <a:ext cx="3456384" cy="72008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宋体" panose="02010600030101010101" pitchFamily="2" charset="-122"/>
                <a:ea typeface="宋体" panose="02010600030101010101" pitchFamily="2" charset="-122"/>
              </a:rPr>
              <a:t>重庆渝蓉高速公路有限公司</a:t>
            </a:r>
            <a:r>
              <a:rPr lang="en-US" altLang="zh-CN" sz="2000" b="1" dirty="0" smtClean="0">
                <a:latin typeface="宋体" panose="02010600030101010101" pitchFamily="2" charset="-122"/>
                <a:ea typeface="宋体" panose="02010600030101010101" pitchFamily="2" charset="-122"/>
              </a:rPr>
              <a:t>46.84%</a:t>
            </a:r>
            <a:r>
              <a:rPr lang="zh-CN" altLang="en-US" sz="2000" b="1" dirty="0" smtClean="0">
                <a:latin typeface="宋体" panose="02010600030101010101" pitchFamily="2" charset="-122"/>
                <a:ea typeface="宋体" panose="02010600030101010101" pitchFamily="2" charset="-122"/>
              </a:rPr>
              <a:t>股权</a:t>
            </a:r>
            <a:endParaRPr lang="zh-CN" altLang="en-US" sz="2000" b="1" dirty="0">
              <a:latin typeface="宋体" panose="02010600030101010101" pitchFamily="2" charset="-122"/>
              <a:ea typeface="宋体" panose="02010600030101010101" pitchFamily="2" charset="-122"/>
            </a:endParaRPr>
          </a:p>
        </p:txBody>
      </p:sp>
      <p:sp>
        <p:nvSpPr>
          <p:cNvPr id="22" name="TextBox 21"/>
          <p:cNvSpPr txBox="1"/>
          <p:nvPr/>
        </p:nvSpPr>
        <p:spPr>
          <a:xfrm>
            <a:off x="4067944" y="4869160"/>
            <a:ext cx="1584176"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投资股权</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777073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 xmlns:p14="http://schemas.microsoft.com/office/powerpoint/2010/main" val="1738944157"/>
              </p:ext>
            </p:extLst>
          </p:nvPr>
        </p:nvGraphicFramePr>
        <p:xfrm>
          <a:off x="1259632" y="1268760"/>
          <a:ext cx="6768752"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0311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812880"/>
            <a:ext cx="8640960" cy="3416320"/>
          </a:xfrm>
          <a:prstGeom prst="rect">
            <a:avLst/>
          </a:prstGeom>
        </p:spPr>
        <p:txBody>
          <a:bodyPr wrap="square">
            <a:spAutoFit/>
          </a:bodyPr>
          <a:lstStyle/>
          <a:p>
            <a:r>
              <a:rPr lang="x-none" altLang="zh-CN" sz="2400" b="1" dirty="0" smtClean="0">
                <a:latin typeface="宋体" panose="02010600030101010101" pitchFamily="2" charset="-122"/>
                <a:ea typeface="宋体" panose="02010600030101010101" pitchFamily="2" charset="-122"/>
              </a:rPr>
              <a:t>投资方案要素</a:t>
            </a:r>
            <a:endParaRPr lang="zh-CN" altLang="zh-CN" sz="2400" b="1" dirty="0">
              <a:latin typeface="宋体" panose="02010600030101010101" pitchFamily="2" charset="-122"/>
              <a:ea typeface="宋体" panose="02010600030101010101" pitchFamily="2" charset="-122"/>
            </a:endParaRPr>
          </a:p>
          <a:p>
            <a:r>
              <a:rPr lang="en-GB"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基金名称</a:t>
            </a:r>
            <a:r>
              <a:rPr lang="zh-CN" altLang="zh-CN"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重庆</a:t>
            </a:r>
            <a:r>
              <a:rPr lang="zh-CN" altLang="zh-CN" sz="2400" dirty="0" smtClean="0">
                <a:latin typeface="宋体" panose="02010600030101010101" pitchFamily="2" charset="-122"/>
                <a:ea typeface="宋体" panose="02010600030101010101" pitchFamily="2" charset="-122"/>
              </a:rPr>
              <a:t>市</a:t>
            </a:r>
            <a:r>
              <a:rPr lang="zh-CN" altLang="zh-CN" sz="2400" dirty="0">
                <a:latin typeface="宋体" panose="02010600030101010101" pitchFamily="2" charset="-122"/>
                <a:ea typeface="宋体" panose="02010600030101010101" pitchFamily="2" charset="-122"/>
              </a:rPr>
              <a:t>高速公路产业发展基金（首期）</a:t>
            </a:r>
          </a:p>
          <a:p>
            <a:r>
              <a:rPr lang="en-GB" altLang="zh-CN" sz="2400" dirty="0">
                <a:latin typeface="宋体" panose="02010600030101010101" pitchFamily="2" charset="-122"/>
                <a:ea typeface="宋体" panose="02010600030101010101" pitchFamily="2" charset="-122"/>
              </a:rPr>
              <a:t>2.</a:t>
            </a:r>
            <a:r>
              <a:rPr lang="zh-CN" altLang="zh-CN" sz="2400" dirty="0">
                <a:latin typeface="宋体" panose="02010600030101010101" pitchFamily="2" charset="-122"/>
                <a:ea typeface="宋体" panose="02010600030101010101" pitchFamily="2" charset="-122"/>
              </a:rPr>
              <a:t>基金类型：有限合伙企业</a:t>
            </a:r>
          </a:p>
          <a:p>
            <a:r>
              <a:rPr lang="en-GB" altLang="zh-CN" sz="2400" dirty="0">
                <a:latin typeface="宋体" panose="02010600030101010101" pitchFamily="2" charset="-122"/>
                <a:ea typeface="宋体" panose="02010600030101010101" pitchFamily="2" charset="-122"/>
              </a:rPr>
              <a:t>3.</a:t>
            </a:r>
            <a:r>
              <a:rPr lang="zh-CN" altLang="zh-CN" sz="2400" dirty="0">
                <a:latin typeface="宋体" panose="02010600030101010101" pitchFamily="2" charset="-122"/>
                <a:ea typeface="宋体" panose="02010600030101010101" pitchFamily="2" charset="-122"/>
              </a:rPr>
              <a:t>基金规模：首期基金认缴</a:t>
            </a:r>
            <a:r>
              <a:rPr lang="en-GB" altLang="zh-CN" sz="2400" dirty="0">
                <a:latin typeface="宋体" panose="02010600030101010101" pitchFamily="2" charset="-122"/>
                <a:ea typeface="宋体" panose="02010600030101010101" pitchFamily="2" charset="-122"/>
              </a:rPr>
              <a:t>25</a:t>
            </a:r>
            <a:r>
              <a:rPr lang="zh-CN" altLang="zh-CN" sz="2400" dirty="0">
                <a:latin typeface="宋体" panose="02010600030101010101" pitchFamily="2" charset="-122"/>
                <a:ea typeface="宋体" panose="02010600030101010101" pitchFamily="2" charset="-122"/>
              </a:rPr>
              <a:t>亿元，我行投资</a:t>
            </a:r>
            <a:r>
              <a:rPr lang="en-GB" altLang="zh-CN" sz="2400" dirty="0">
                <a:latin typeface="宋体" panose="02010600030101010101" pitchFamily="2" charset="-122"/>
                <a:ea typeface="宋体" panose="02010600030101010101" pitchFamily="2" charset="-122"/>
              </a:rPr>
              <a:t>10</a:t>
            </a:r>
            <a:r>
              <a:rPr lang="zh-CN" altLang="zh-CN" sz="2400" dirty="0">
                <a:latin typeface="宋体" panose="02010600030101010101" pitchFamily="2" charset="-122"/>
                <a:ea typeface="宋体" panose="02010600030101010101" pitchFamily="2" charset="-122"/>
              </a:rPr>
              <a:t>亿元，高速集团投资</a:t>
            </a:r>
            <a:r>
              <a:rPr lang="en-GB" altLang="zh-CN" sz="2400" dirty="0">
                <a:latin typeface="宋体" panose="02010600030101010101" pitchFamily="2" charset="-122"/>
                <a:ea typeface="宋体" panose="02010600030101010101" pitchFamily="2" charset="-122"/>
              </a:rPr>
              <a:t>15</a:t>
            </a:r>
            <a:r>
              <a:rPr lang="zh-CN" altLang="zh-CN" sz="2400" dirty="0">
                <a:latin typeface="宋体" panose="02010600030101010101" pitchFamily="2" charset="-122"/>
                <a:ea typeface="宋体" panose="02010600030101010101" pitchFamily="2" charset="-122"/>
              </a:rPr>
              <a:t>亿元。</a:t>
            </a:r>
          </a:p>
          <a:p>
            <a:r>
              <a:rPr lang="en-GB" altLang="zh-CN" sz="2400" dirty="0">
                <a:latin typeface="宋体" panose="02010600030101010101" pitchFamily="2" charset="-122"/>
                <a:ea typeface="宋体" panose="02010600030101010101" pitchFamily="2" charset="-122"/>
              </a:rPr>
              <a:t>4.</a:t>
            </a:r>
            <a:r>
              <a:rPr lang="zh-CN" altLang="zh-CN" sz="2400" dirty="0">
                <a:latin typeface="宋体" panose="02010600030101010101" pitchFamily="2" charset="-122"/>
                <a:ea typeface="宋体" panose="02010600030101010101" pitchFamily="2" charset="-122"/>
              </a:rPr>
              <a:t>基金期限：不超过</a:t>
            </a:r>
            <a:r>
              <a:rPr lang="en-GB" altLang="zh-CN" sz="2400" dirty="0">
                <a:latin typeface="宋体" panose="02010600030101010101" pitchFamily="2" charset="-122"/>
                <a:ea typeface="宋体" panose="02010600030101010101" pitchFamily="2" charset="-122"/>
              </a:rPr>
              <a:t>5</a:t>
            </a:r>
            <a:r>
              <a:rPr lang="zh-CN" altLang="zh-CN" sz="2400" dirty="0">
                <a:latin typeface="宋体" panose="02010600030101010101" pitchFamily="2" charset="-122"/>
                <a:ea typeface="宋体" panose="02010600030101010101" pitchFamily="2" charset="-122"/>
              </a:rPr>
              <a:t>年。</a:t>
            </a:r>
          </a:p>
          <a:p>
            <a:r>
              <a:rPr lang="en-GB" altLang="zh-CN" sz="2400" dirty="0">
                <a:latin typeface="宋体" panose="02010600030101010101" pitchFamily="2" charset="-122"/>
                <a:ea typeface="宋体" panose="02010600030101010101" pitchFamily="2" charset="-122"/>
              </a:rPr>
              <a:t>5.</a:t>
            </a:r>
            <a:r>
              <a:rPr lang="zh-CN" altLang="zh-CN" sz="2400" dirty="0">
                <a:latin typeface="宋体" panose="02010600030101010101" pitchFamily="2" charset="-122"/>
                <a:ea typeface="宋体" panose="02010600030101010101" pitchFamily="2" charset="-122"/>
              </a:rPr>
              <a:t>基金投资方式：</a:t>
            </a:r>
            <a:r>
              <a:rPr lang="zh-CN" altLang="zh-CN" sz="2400" dirty="0" smtClean="0">
                <a:latin typeface="宋体" panose="02010600030101010101" pitchFamily="2" charset="-122"/>
                <a:ea typeface="宋体" panose="02010600030101010101" pitchFamily="2" charset="-122"/>
              </a:rPr>
              <a:t>向</a:t>
            </a:r>
            <a:r>
              <a:rPr lang="zh-CN" altLang="en-US" sz="2400" dirty="0">
                <a:latin typeface="宋体" panose="02010600030101010101" pitchFamily="2" charset="-122"/>
                <a:ea typeface="宋体" panose="02010600030101010101" pitchFamily="2" charset="-122"/>
              </a:rPr>
              <a:t>重庆</a:t>
            </a:r>
            <a:r>
              <a:rPr lang="zh-CN" altLang="zh-CN" sz="2400" dirty="0" smtClean="0">
                <a:latin typeface="宋体" panose="02010600030101010101" pitchFamily="2" charset="-122"/>
                <a:ea typeface="宋体" panose="02010600030101010101" pitchFamily="2" charset="-122"/>
              </a:rPr>
              <a:t>高速公路集团有限公司购买</a:t>
            </a:r>
            <a:r>
              <a:rPr lang="zh-CN" altLang="en-US" sz="2400" dirty="0">
                <a:latin typeface="宋体" panose="02010600030101010101" pitchFamily="2" charset="-122"/>
                <a:ea typeface="宋体" panose="02010600030101010101" pitchFamily="2" charset="-122"/>
              </a:rPr>
              <a:t>重庆</a:t>
            </a:r>
            <a:r>
              <a:rPr lang="zh-CN" altLang="zh-CN" sz="2400" dirty="0" smtClean="0">
                <a:latin typeface="宋体" panose="02010600030101010101" pitchFamily="2" charset="-122"/>
                <a:ea typeface="宋体" panose="02010600030101010101" pitchFamily="2" charset="-122"/>
              </a:rPr>
              <a:t>渝</a:t>
            </a:r>
            <a:r>
              <a:rPr lang="zh-CN" altLang="zh-CN" sz="2400" dirty="0">
                <a:latin typeface="宋体" panose="02010600030101010101" pitchFamily="2" charset="-122"/>
                <a:ea typeface="宋体" panose="02010600030101010101" pitchFamily="2" charset="-122"/>
              </a:rPr>
              <a:t>蓉高速公路有限公司</a:t>
            </a:r>
            <a:r>
              <a:rPr lang="en-GB" altLang="zh-CN" sz="2400" dirty="0">
                <a:latin typeface="宋体" panose="02010600030101010101" pitchFamily="2" charset="-122"/>
                <a:ea typeface="宋体" panose="02010600030101010101" pitchFamily="2" charset="-122"/>
              </a:rPr>
              <a:t>46.84%</a:t>
            </a:r>
            <a:r>
              <a:rPr lang="zh-CN" altLang="zh-CN" sz="2400" dirty="0">
                <a:latin typeface="宋体" panose="02010600030101010101" pitchFamily="2" charset="-122"/>
                <a:ea typeface="宋体" panose="02010600030101010101" pitchFamily="2" charset="-122"/>
              </a:rPr>
              <a:t>股权（以每股净资产平价购买，净资产以最近一期经审计财务报告为</a:t>
            </a:r>
            <a:r>
              <a:rPr lang="zh-CN" altLang="zh-CN" sz="2400" dirty="0" smtClean="0">
                <a:latin typeface="宋体" panose="02010600030101010101" pitchFamily="2" charset="-122"/>
                <a:ea typeface="宋体" panose="02010600030101010101" pitchFamily="2" charset="-122"/>
              </a:rPr>
              <a:t>准</a:t>
            </a:r>
            <a:r>
              <a:rPr lang="zh-CN" altLang="en-US"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1191209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436583"/>
            <a:ext cx="8640960" cy="1200329"/>
          </a:xfrm>
          <a:prstGeom prst="rect">
            <a:avLst/>
          </a:prstGeom>
        </p:spPr>
        <p:txBody>
          <a:bodyPr wrap="square">
            <a:spAutoFit/>
          </a:bodyPr>
          <a:lstStyle/>
          <a:p>
            <a:r>
              <a:rPr lang="zh-CN" altLang="en-US" sz="2400" b="1" dirty="0" smtClean="0">
                <a:latin typeface="宋体" panose="02010600030101010101" pitchFamily="2" charset="-122"/>
                <a:ea typeface="宋体" panose="02010600030101010101" pitchFamily="2" charset="-122"/>
              </a:rPr>
              <a:t>收益分析</a:t>
            </a:r>
            <a:endParaRPr lang="en-US" altLang="zh-CN" sz="2400" b="1" dirty="0" smtClean="0">
              <a:latin typeface="宋体" panose="02010600030101010101" pitchFamily="2" charset="-122"/>
              <a:ea typeface="宋体" panose="02010600030101010101" pitchFamily="2" charset="-122"/>
            </a:endParaRPr>
          </a:p>
          <a:p>
            <a:r>
              <a:rPr lang="zh-CN" altLang="zh-CN" sz="2400" dirty="0" smtClean="0">
                <a:latin typeface="宋体" pitchFamily="2" charset="-122"/>
                <a:ea typeface="宋体" pitchFamily="2" charset="-122"/>
              </a:rPr>
              <a:t>基金费用包括基金管理费、通道费、投资收益等。以</a:t>
            </a:r>
            <a:r>
              <a:rPr lang="en-US" altLang="zh-CN" sz="2400" dirty="0" smtClean="0">
                <a:latin typeface="宋体" pitchFamily="2" charset="-122"/>
                <a:ea typeface="宋体" pitchFamily="2" charset="-122"/>
              </a:rPr>
              <a:t>6.6%</a:t>
            </a:r>
            <a:r>
              <a:rPr lang="zh-CN" altLang="zh-CN" sz="2400" dirty="0" smtClean="0">
                <a:latin typeface="宋体" pitchFamily="2" charset="-122"/>
                <a:ea typeface="宋体" pitchFamily="2" charset="-122"/>
              </a:rPr>
              <a:t>的年化综合收益测算，主要费用情况如下：</a:t>
            </a:r>
            <a:endParaRPr lang="zh-CN" altLang="zh-CN" sz="2400" b="1" dirty="0">
              <a:latin typeface="宋体" pitchFamily="2" charset="-122"/>
              <a:ea typeface="宋体" pitchFamily="2" charset="-122"/>
            </a:endParaRPr>
          </a:p>
        </p:txBody>
      </p:sp>
      <p:graphicFrame>
        <p:nvGraphicFramePr>
          <p:cNvPr id="3" name="表格 2"/>
          <p:cNvGraphicFramePr>
            <a:graphicFrameLocks noGrp="1"/>
          </p:cNvGraphicFramePr>
          <p:nvPr/>
        </p:nvGraphicFramePr>
        <p:xfrm>
          <a:off x="1115616" y="3071236"/>
          <a:ext cx="6984776" cy="2301980"/>
        </p:xfrm>
        <a:graphic>
          <a:graphicData uri="http://schemas.openxmlformats.org/drawingml/2006/table">
            <a:tbl>
              <a:tblPr/>
              <a:tblGrid>
                <a:gridCol w="750165"/>
                <a:gridCol w="1388573"/>
                <a:gridCol w="1282405"/>
                <a:gridCol w="3563633"/>
              </a:tblGrid>
              <a:tr h="305573">
                <a:tc>
                  <a:txBody>
                    <a:bodyPr/>
                    <a:lstStyle/>
                    <a:p>
                      <a:pPr algn="ctr">
                        <a:spcAft>
                          <a:spcPts val="0"/>
                        </a:spcAft>
                      </a:pPr>
                      <a:r>
                        <a:rPr lang="zh-CN" sz="1050" b="1" kern="0" dirty="0">
                          <a:solidFill>
                            <a:srgbClr val="000000"/>
                          </a:solidFill>
                          <a:latin typeface="Calibri"/>
                          <a:ea typeface="宋体"/>
                          <a:cs typeface="宋体"/>
                        </a:rPr>
                        <a:t>序号</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b="1" kern="0">
                          <a:solidFill>
                            <a:srgbClr val="000000"/>
                          </a:solidFill>
                          <a:latin typeface="Calibri"/>
                          <a:ea typeface="宋体"/>
                          <a:cs typeface="宋体"/>
                        </a:rPr>
                        <a:t>费用类型</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b="1" kern="0">
                          <a:solidFill>
                            <a:srgbClr val="000000"/>
                          </a:solidFill>
                          <a:latin typeface="Calibri"/>
                          <a:ea typeface="宋体"/>
                          <a:cs typeface="宋体"/>
                        </a:rPr>
                        <a:t>费率</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b="1" kern="0">
                          <a:solidFill>
                            <a:srgbClr val="000000"/>
                          </a:solidFill>
                          <a:latin typeface="Calibri"/>
                          <a:ea typeface="宋体"/>
                          <a:cs typeface="宋体"/>
                        </a:rPr>
                        <a:t>分配主体</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02">
                <a:tc>
                  <a:txBody>
                    <a:bodyPr/>
                    <a:lstStyle/>
                    <a:p>
                      <a:pPr algn="ctr">
                        <a:spcAft>
                          <a:spcPts val="0"/>
                        </a:spcAft>
                      </a:pPr>
                      <a:r>
                        <a:rPr lang="en-US" sz="1050" kern="0">
                          <a:solidFill>
                            <a:srgbClr val="000000"/>
                          </a:solidFill>
                          <a:latin typeface="宋体"/>
                          <a:ea typeface="宋体"/>
                          <a:cs typeface="宋体"/>
                        </a:rPr>
                        <a:t>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dirty="0">
                          <a:solidFill>
                            <a:srgbClr val="000000"/>
                          </a:solidFill>
                          <a:latin typeface="Calibri"/>
                          <a:ea typeface="宋体"/>
                          <a:cs typeface="宋体"/>
                        </a:rPr>
                        <a:t>基金管理费</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Calibri"/>
                          <a:ea typeface="宋体"/>
                          <a:cs typeface="宋体"/>
                        </a:rPr>
                        <a:t>不超过</a:t>
                      </a:r>
                      <a:r>
                        <a:rPr lang="en-US" sz="1050" kern="0">
                          <a:solidFill>
                            <a:srgbClr val="000000"/>
                          </a:solidFill>
                          <a:latin typeface="Calibri"/>
                          <a:ea typeface="宋体"/>
                          <a:cs typeface="宋体"/>
                        </a:rPr>
                        <a:t>0.5%</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Calibri"/>
                          <a:ea typeface="宋体"/>
                          <a:cs typeface="宋体"/>
                        </a:rPr>
                        <a:t>拟用建信资本或建信信托等建行认可的合作机构</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02">
                <a:tc>
                  <a:txBody>
                    <a:bodyPr/>
                    <a:lstStyle/>
                    <a:p>
                      <a:pPr algn="ctr">
                        <a:spcAft>
                          <a:spcPts val="0"/>
                        </a:spcAft>
                      </a:pPr>
                      <a:r>
                        <a:rPr lang="en-US" sz="1050" kern="0" dirty="0">
                          <a:solidFill>
                            <a:srgbClr val="000000"/>
                          </a:solidFill>
                          <a:latin typeface="宋体"/>
                          <a:ea typeface="宋体"/>
                          <a:cs typeface="宋体"/>
                        </a:rPr>
                        <a:t>2</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Calibri"/>
                          <a:ea typeface="宋体"/>
                          <a:cs typeface="宋体"/>
                        </a:rPr>
                        <a:t>通道费用</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Calibri"/>
                          <a:ea typeface="宋体"/>
                          <a:cs typeface="宋体"/>
                        </a:rPr>
                        <a:t>不超过</a:t>
                      </a:r>
                      <a:r>
                        <a:rPr lang="en-US" sz="1050" kern="0">
                          <a:solidFill>
                            <a:srgbClr val="000000"/>
                          </a:solidFill>
                          <a:latin typeface="Calibri"/>
                          <a:ea typeface="宋体"/>
                          <a:cs typeface="宋体"/>
                        </a:rPr>
                        <a:t>0.05%</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Calibri"/>
                          <a:ea typeface="宋体"/>
                          <a:cs typeface="宋体"/>
                        </a:rPr>
                        <a:t>拟用建信资本或建信信托等建行认可的合作机构</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02">
                <a:tc>
                  <a:txBody>
                    <a:bodyPr/>
                    <a:lstStyle/>
                    <a:p>
                      <a:pPr algn="ctr">
                        <a:spcAft>
                          <a:spcPts val="0"/>
                        </a:spcAft>
                      </a:pPr>
                      <a:r>
                        <a:rPr lang="en-US" sz="1050" kern="0">
                          <a:solidFill>
                            <a:srgbClr val="000000"/>
                          </a:solidFill>
                          <a:latin typeface="宋体"/>
                          <a:ea typeface="宋体"/>
                          <a:cs typeface="宋体"/>
                        </a:rPr>
                        <a:t>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Calibri"/>
                          <a:ea typeface="宋体"/>
                          <a:cs typeface="宋体"/>
                        </a:rPr>
                        <a:t>托管费用</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Calibri"/>
                          <a:ea typeface="宋体"/>
                          <a:cs typeface="宋体"/>
                        </a:rPr>
                        <a:t>不超过</a:t>
                      </a:r>
                      <a:r>
                        <a:rPr lang="en-US" sz="1050" kern="0">
                          <a:solidFill>
                            <a:srgbClr val="000000"/>
                          </a:solidFill>
                          <a:latin typeface="Calibri"/>
                          <a:ea typeface="宋体"/>
                          <a:cs typeface="宋体"/>
                        </a:rPr>
                        <a:t>0.05%/</a:t>
                      </a:r>
                      <a:r>
                        <a:rPr lang="zh-CN" sz="1050" kern="0">
                          <a:solidFill>
                            <a:srgbClr val="000000"/>
                          </a:solidFill>
                          <a:latin typeface="Calibri"/>
                          <a:ea typeface="宋体"/>
                          <a:cs typeface="宋体"/>
                        </a:rPr>
                        <a:t>年</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Calibri"/>
                          <a:ea typeface="宋体"/>
                          <a:cs typeface="宋体"/>
                        </a:rPr>
                        <a:t>建行</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01">
                <a:tc>
                  <a:txBody>
                    <a:bodyPr/>
                    <a:lstStyle/>
                    <a:p>
                      <a:pPr algn="ctr">
                        <a:spcAft>
                          <a:spcPts val="0"/>
                        </a:spcAft>
                      </a:pPr>
                      <a:r>
                        <a:rPr lang="en-US" sz="1050" kern="0">
                          <a:solidFill>
                            <a:srgbClr val="000000"/>
                          </a:solidFill>
                          <a:latin typeface="宋体"/>
                          <a:ea typeface="宋体"/>
                          <a:cs typeface="宋体"/>
                        </a:rPr>
                        <a:t>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a:solidFill>
                            <a:srgbClr val="000000"/>
                          </a:solidFill>
                          <a:latin typeface="Calibri"/>
                          <a:ea typeface="宋体"/>
                          <a:cs typeface="宋体"/>
                        </a:rPr>
                        <a:t>基金投资收益</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solidFill>
                            <a:srgbClr val="000000"/>
                          </a:solidFill>
                          <a:latin typeface="宋体"/>
                          <a:ea typeface="宋体"/>
                          <a:cs typeface="宋体"/>
                        </a:rPr>
                        <a:t>6%</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0" dirty="0">
                          <a:solidFill>
                            <a:srgbClr val="000000"/>
                          </a:solidFill>
                          <a:latin typeface="Calibri"/>
                          <a:ea typeface="宋体"/>
                          <a:cs typeface="宋体"/>
                        </a:rPr>
                        <a:t>建行及理财产品投资人</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8352928" cy="4154984"/>
          </a:xfrm>
          <a:prstGeom prst="rect">
            <a:avLst/>
          </a:prstGeom>
        </p:spPr>
        <p:txBody>
          <a:bodyPr wrap="square">
            <a:spAutoFit/>
          </a:bodyPr>
          <a:lstStyle/>
          <a:p>
            <a:r>
              <a:rPr lang="zh-CN" altLang="zh-CN" sz="2400" b="1" dirty="0" smtClean="0">
                <a:latin typeface="宋体" panose="02010600030101010101" pitchFamily="2" charset="-122"/>
                <a:ea typeface="宋体" panose="02010600030101010101" pitchFamily="2" charset="-122"/>
              </a:rPr>
              <a:t>基金</a:t>
            </a:r>
            <a:r>
              <a:rPr lang="zh-CN" altLang="zh-CN" sz="2400" b="1" dirty="0">
                <a:latin typeface="宋体" panose="02010600030101010101" pitchFamily="2" charset="-122"/>
                <a:ea typeface="宋体" panose="02010600030101010101" pitchFamily="2" charset="-122"/>
              </a:rPr>
              <a:t>退出</a:t>
            </a:r>
            <a:r>
              <a:rPr lang="zh-CN" altLang="zh-CN" sz="2400" b="1" dirty="0" smtClean="0">
                <a:latin typeface="宋体" panose="02010600030101010101" pitchFamily="2" charset="-122"/>
                <a:ea typeface="宋体" panose="02010600030101010101" pitchFamily="2" charset="-122"/>
              </a:rPr>
              <a:t>方式</a:t>
            </a:r>
            <a:endParaRPr lang="en-US" altLang="zh-CN" sz="2400" b="1" dirty="0" smtClean="0">
              <a:latin typeface="宋体" panose="02010600030101010101" pitchFamily="2" charset="-122"/>
              <a:ea typeface="宋体" panose="02010600030101010101" pitchFamily="2" charset="-122"/>
            </a:endParaRPr>
          </a:p>
          <a:p>
            <a:r>
              <a:rPr lang="zh-CN" altLang="zh-CN" sz="2400" dirty="0" smtClean="0">
                <a:latin typeface="宋体" panose="02010600030101010101" pitchFamily="2" charset="-122"/>
                <a:ea typeface="宋体" panose="02010600030101010101" pitchFamily="2" charset="-122"/>
              </a:rPr>
              <a:t>由</a:t>
            </a:r>
            <a:r>
              <a:rPr lang="zh-CN" altLang="en-US" sz="2400" dirty="0">
                <a:latin typeface="宋体" panose="02010600030101010101" pitchFamily="2" charset="-122"/>
                <a:ea typeface="宋体" panose="02010600030101010101" pitchFamily="2" charset="-122"/>
              </a:rPr>
              <a:t>重庆</a:t>
            </a:r>
            <a:r>
              <a:rPr lang="zh-CN" altLang="zh-CN" sz="2400" dirty="0" smtClean="0">
                <a:latin typeface="宋体" panose="02010600030101010101" pitchFamily="2" charset="-122"/>
                <a:ea typeface="宋体" panose="02010600030101010101" pitchFamily="2" charset="-122"/>
              </a:rPr>
              <a:t>市</a:t>
            </a:r>
            <a:r>
              <a:rPr lang="zh-CN" altLang="zh-CN" sz="2400" dirty="0">
                <a:latin typeface="宋体" panose="02010600030101010101" pitchFamily="2" charset="-122"/>
                <a:ea typeface="宋体" panose="02010600030101010101" pitchFamily="2" charset="-122"/>
              </a:rPr>
              <a:t>高速公路集团有限公司认缴劣后级</a:t>
            </a:r>
            <a:r>
              <a:rPr lang="en-GB" altLang="zh-CN" sz="2400" dirty="0">
                <a:latin typeface="宋体" panose="02010600030101010101" pitchFamily="2" charset="-122"/>
                <a:ea typeface="宋体" panose="02010600030101010101" pitchFamily="2" charset="-122"/>
              </a:rPr>
              <a:t>LP</a:t>
            </a:r>
            <a:r>
              <a:rPr lang="zh-CN" altLang="zh-CN" sz="2400" dirty="0">
                <a:latin typeface="宋体" panose="02010600030101010101" pitchFamily="2" charset="-122"/>
                <a:ea typeface="宋体" panose="02010600030101010101" pitchFamily="2" charset="-122"/>
              </a:rPr>
              <a:t>，并根据缴款通知书规定的时间和金额缴付出资：</a:t>
            </a:r>
          </a:p>
          <a:p>
            <a:r>
              <a:rPr lang="zh-CN" altLang="zh-CN" sz="2400" dirty="0">
                <a:latin typeface="宋体" panose="02010600030101010101" pitchFamily="2" charset="-122"/>
                <a:ea typeface="宋体" panose="02010600030101010101" pitchFamily="2" charset="-122"/>
              </a:rPr>
              <a:t>（</a:t>
            </a:r>
            <a:r>
              <a:rPr lang="en-GB"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）基金存续期内，劣后级投资人按年出资，出资额应不少于优先级投资人当年年化投资收益；</a:t>
            </a:r>
          </a:p>
          <a:p>
            <a:r>
              <a:rPr lang="zh-CN" altLang="zh-CN" sz="2400" dirty="0">
                <a:latin typeface="宋体" panose="02010600030101010101" pitchFamily="2" charset="-122"/>
                <a:ea typeface="宋体" panose="02010600030101010101" pitchFamily="2" charset="-122"/>
              </a:rPr>
              <a:t>（</a:t>
            </a:r>
            <a:r>
              <a:rPr lang="en-GB" altLang="zh-CN" sz="2400" dirty="0">
                <a:latin typeface="宋体" panose="02010600030101010101" pitchFamily="2" charset="-122"/>
                <a:ea typeface="宋体" panose="02010600030101010101" pitchFamily="2" charset="-122"/>
              </a:rPr>
              <a:t>2</a:t>
            </a:r>
            <a:r>
              <a:rPr lang="zh-CN" altLang="zh-CN" sz="2400" dirty="0">
                <a:latin typeface="宋体" panose="02010600030101010101" pitchFamily="2" charset="-122"/>
                <a:ea typeface="宋体" panose="02010600030101010101" pitchFamily="2" charset="-122"/>
              </a:rPr>
              <a:t>）基金到期当年，劣后级投资人出资应覆盖优先级本金及剩余收益。</a:t>
            </a:r>
          </a:p>
          <a:p>
            <a:r>
              <a:rPr lang="en-US" altLang="zh-CN" sz="2400" dirty="0" smtClean="0">
                <a:latin typeface="宋体" panose="02010600030101010101" pitchFamily="2" charset="-122"/>
                <a:ea typeface="宋体" panose="02010600030101010101" pitchFamily="2" charset="-122"/>
              </a:rPr>
              <a:t>    </a:t>
            </a:r>
            <a:r>
              <a:rPr lang="zh-CN" altLang="zh-CN" sz="2400" dirty="0" smtClean="0">
                <a:latin typeface="宋体" panose="02010600030101010101" pitchFamily="2" charset="-122"/>
                <a:ea typeface="宋体" panose="02010600030101010101" pitchFamily="2" charset="-122"/>
              </a:rPr>
              <a:t>劣</a:t>
            </a:r>
            <a:r>
              <a:rPr lang="zh-CN" altLang="zh-CN" sz="2400" dirty="0">
                <a:latin typeface="宋体" panose="02010600030101010101" pitchFamily="2" charset="-122"/>
                <a:ea typeface="宋体" panose="02010600030101010101" pitchFamily="2" charset="-122"/>
              </a:rPr>
              <a:t>后级投资人出资主要保障优先级投资人本金和收益的退出。优先级投资人退出资金来源主要为劣后级投资人综合现金流，经测算，高速集团</a:t>
            </a:r>
            <a:r>
              <a:rPr lang="en-US" altLang="zh-CN" sz="2400" dirty="0">
                <a:latin typeface="宋体" panose="02010600030101010101" pitchFamily="2" charset="-122"/>
                <a:ea typeface="宋体" panose="02010600030101010101" pitchFamily="2" charset="-122"/>
              </a:rPr>
              <a:t>2015-2020</a:t>
            </a:r>
            <a:r>
              <a:rPr lang="zh-CN" altLang="zh-CN" sz="2400" dirty="0">
                <a:latin typeface="宋体" panose="02010600030101010101" pitchFamily="2" charset="-122"/>
                <a:ea typeface="宋体" panose="02010600030101010101" pitchFamily="2" charset="-122"/>
              </a:rPr>
              <a:t>年综合现金流为</a:t>
            </a:r>
            <a:r>
              <a:rPr lang="en-US" altLang="zh-CN" sz="2400" dirty="0">
                <a:latin typeface="宋体" panose="02010600030101010101" pitchFamily="2" charset="-122"/>
                <a:ea typeface="宋体" panose="02010600030101010101" pitchFamily="2" charset="-122"/>
              </a:rPr>
              <a:t>28.27</a:t>
            </a:r>
            <a:r>
              <a:rPr lang="zh-CN" altLang="zh-CN" sz="2400" dirty="0">
                <a:latin typeface="宋体" panose="02010600030101010101" pitchFamily="2" charset="-122"/>
                <a:ea typeface="宋体" panose="02010600030101010101" pitchFamily="2" charset="-122"/>
              </a:rPr>
              <a:t>亿</a:t>
            </a:r>
            <a:r>
              <a:rPr lang="zh-CN" altLang="zh-CN" sz="2400" dirty="0" smtClean="0">
                <a:latin typeface="宋体" panose="02010600030101010101" pitchFamily="2" charset="-122"/>
                <a:ea typeface="宋体" panose="02010600030101010101" pitchFamily="2" charset="-122"/>
              </a:rPr>
              <a:t>元。</a:t>
            </a:r>
            <a:endParaRPr lang="zh-CN" altLang="zh-CN" sz="2400" dirty="0">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12569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648" y="1164134"/>
            <a:ext cx="8640960" cy="4154984"/>
          </a:xfrm>
          <a:prstGeom prst="rect">
            <a:avLst/>
          </a:prstGeom>
        </p:spPr>
        <p:txBody>
          <a:bodyPr wrap="square">
            <a:spAutoFit/>
          </a:bodyPr>
          <a:lstStyle/>
          <a:p>
            <a:r>
              <a:rPr lang="zh-CN" altLang="zh-CN" sz="2400" b="1" dirty="0">
                <a:latin typeface="宋体" panose="02010600030101010101" pitchFamily="2" charset="-122"/>
                <a:ea typeface="宋体" panose="02010600030101010101" pitchFamily="2" charset="-122"/>
              </a:rPr>
              <a:t>基金投资决策</a:t>
            </a:r>
          </a:p>
          <a:p>
            <a:r>
              <a:rPr lang="zh-CN" altLang="zh-CN" sz="2400" dirty="0">
                <a:latin typeface="宋体" panose="02010600030101010101" pitchFamily="2" charset="-122"/>
                <a:ea typeface="宋体" panose="02010600030101010101" pitchFamily="2" charset="-122"/>
              </a:rPr>
              <a:t>基金设立投资决策委员会，定期或不定期召开会议，商议投资事项、</a:t>
            </a:r>
            <a:r>
              <a:rPr lang="en-US" altLang="zh-CN" sz="2400" dirty="0">
                <a:latin typeface="宋体" panose="02010600030101010101" pitchFamily="2" charset="-122"/>
                <a:ea typeface="宋体" panose="02010600030101010101" pitchFamily="2" charset="-122"/>
              </a:rPr>
              <a:t>LP</a:t>
            </a:r>
            <a:r>
              <a:rPr lang="zh-CN" altLang="zh-CN" sz="2400" dirty="0">
                <a:latin typeface="宋体" panose="02010600030101010101" pitchFamily="2" charset="-122"/>
                <a:ea typeface="宋体" panose="02010600030101010101" pitchFamily="2" charset="-122"/>
              </a:rPr>
              <a:t>份额的缴付、收入分配、重大事项等问题。投资决策委员会由</a:t>
            </a:r>
            <a:r>
              <a:rPr lang="en-GB" altLang="zh-CN" sz="2400" dirty="0">
                <a:latin typeface="宋体" panose="02010600030101010101" pitchFamily="2" charset="-122"/>
                <a:ea typeface="宋体" panose="02010600030101010101" pitchFamily="2" charset="-122"/>
              </a:rPr>
              <a:t>5</a:t>
            </a:r>
            <a:r>
              <a:rPr lang="zh-CN" altLang="zh-CN" sz="2400" dirty="0">
                <a:latin typeface="宋体" panose="02010600030101010101" pitchFamily="2" charset="-122"/>
                <a:ea typeface="宋体" panose="02010600030101010101" pitchFamily="2" charset="-122"/>
              </a:rPr>
              <a:t>名委员组成，其中基金管理人</a:t>
            </a:r>
            <a:r>
              <a:rPr lang="en-GB"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名，优先级投资人</a:t>
            </a:r>
            <a:r>
              <a:rPr lang="en-GB" altLang="zh-CN" sz="2400" dirty="0">
                <a:latin typeface="宋体" panose="02010600030101010101" pitchFamily="2" charset="-122"/>
                <a:ea typeface="宋体" panose="02010600030101010101" pitchFamily="2" charset="-122"/>
              </a:rPr>
              <a:t>3</a:t>
            </a:r>
            <a:r>
              <a:rPr lang="zh-CN" altLang="zh-CN" sz="2400" dirty="0">
                <a:latin typeface="宋体" panose="02010600030101010101" pitchFamily="2" charset="-122"/>
                <a:ea typeface="宋体" panose="02010600030101010101" pitchFamily="2" charset="-122"/>
              </a:rPr>
              <a:t>名，次级投资人</a:t>
            </a:r>
            <a:r>
              <a:rPr lang="en-GB"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名。对于投资决策委员会的决策，需经半数以上的委员投票通过方为有效，建行或建行委托人具有一票否决权。投资决策委员会的决策，由基金管理人具体实施。</a:t>
            </a:r>
          </a:p>
          <a:p>
            <a:r>
              <a:rPr lang="zh-CN" altLang="zh-CN" sz="2400" b="1" dirty="0" smtClean="0">
                <a:latin typeface="宋体" panose="02010600030101010101" pitchFamily="2" charset="-122"/>
                <a:ea typeface="宋体" panose="02010600030101010101" pitchFamily="2" charset="-122"/>
              </a:rPr>
              <a:t>风险</a:t>
            </a:r>
            <a:r>
              <a:rPr lang="zh-CN" altLang="zh-CN" sz="2400" b="1" dirty="0">
                <a:latin typeface="宋体" panose="02010600030101010101" pitchFamily="2" charset="-122"/>
                <a:ea typeface="宋体" panose="02010600030101010101" pitchFamily="2" charset="-122"/>
              </a:rPr>
              <a:t>缓释</a:t>
            </a:r>
            <a:r>
              <a:rPr lang="zh-CN" altLang="zh-CN" sz="2400" b="1" dirty="0" smtClean="0">
                <a:latin typeface="宋体" panose="02010600030101010101" pitchFamily="2" charset="-122"/>
                <a:ea typeface="宋体" panose="02010600030101010101" pitchFamily="2" charset="-122"/>
              </a:rPr>
              <a:t>措施</a:t>
            </a:r>
            <a:r>
              <a:rPr lang="en-US" altLang="zh-CN" sz="2400" b="1" dirty="0" smtClean="0">
                <a:latin typeface="宋体" panose="02010600030101010101" pitchFamily="2" charset="-122"/>
                <a:ea typeface="宋体" panose="02010600030101010101" pitchFamily="2" charset="-122"/>
              </a:rPr>
              <a:t>——</a:t>
            </a:r>
            <a:r>
              <a:rPr lang="zh-CN" altLang="zh-CN" sz="2400" dirty="0" smtClean="0">
                <a:latin typeface="宋体" panose="02010600030101010101" pitchFamily="2" charset="-122"/>
                <a:ea typeface="宋体" panose="02010600030101010101" pitchFamily="2" charset="-122"/>
              </a:rPr>
              <a:t>担保</a:t>
            </a:r>
            <a:r>
              <a:rPr lang="zh-CN" altLang="zh-CN" sz="2400" dirty="0">
                <a:latin typeface="宋体" panose="02010600030101010101" pitchFamily="2" charset="-122"/>
                <a:ea typeface="宋体" panose="02010600030101010101" pitchFamily="2" charset="-122"/>
              </a:rPr>
              <a:t>方式为信用，风险缓释措施为高速集团将其持有的界水高速</a:t>
            </a:r>
            <a:r>
              <a:rPr lang="en-US" altLang="zh-CN" sz="2400" dirty="0">
                <a:latin typeface="宋体" panose="02010600030101010101" pitchFamily="2" charset="-122"/>
                <a:ea typeface="宋体" panose="02010600030101010101" pitchFamily="2" charset="-122"/>
              </a:rPr>
              <a:t>100%</a:t>
            </a:r>
            <a:r>
              <a:rPr lang="zh-CN" altLang="zh-CN" sz="2400" dirty="0">
                <a:latin typeface="宋体" panose="02010600030101010101" pitchFamily="2" charset="-122"/>
                <a:ea typeface="宋体" panose="02010600030101010101" pitchFamily="2" charset="-122"/>
              </a:rPr>
              <a:t>应收账款（高速公路收费）为其出资提供第二顺位质押，预计上述高速公路应收账款（高速公路收费）第二顺位价值超过</a:t>
            </a:r>
            <a:r>
              <a:rPr lang="en-US" altLang="zh-CN" sz="2400" dirty="0">
                <a:latin typeface="宋体" panose="02010600030101010101" pitchFamily="2" charset="-122"/>
                <a:ea typeface="宋体" panose="02010600030101010101" pitchFamily="2" charset="-122"/>
              </a:rPr>
              <a:t>43.79</a:t>
            </a:r>
            <a:r>
              <a:rPr lang="zh-CN" altLang="zh-CN" sz="2400" dirty="0">
                <a:latin typeface="宋体" panose="02010600030101010101" pitchFamily="2" charset="-122"/>
                <a:ea typeface="宋体" panose="02010600030101010101" pitchFamily="2" charset="-122"/>
              </a:rPr>
              <a:t>亿元。</a:t>
            </a:r>
          </a:p>
        </p:txBody>
      </p:sp>
    </p:spTree>
    <p:extLst>
      <p:ext uri="{BB962C8B-B14F-4D97-AF65-F5344CB8AC3E}">
        <p14:creationId xmlns="" xmlns:p14="http://schemas.microsoft.com/office/powerpoint/2010/main" val="65776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0728"/>
            <a:ext cx="8640959" cy="5539978"/>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rPr>
              <a:t>案例分析</a:t>
            </a:r>
            <a:endParaRPr lang="en-US" altLang="zh-CN" sz="2400" b="1"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重庆高速公路集团有限公司为我行总行级主办银行客户、总行级重点客户，所属行业为</a:t>
            </a:r>
            <a:r>
              <a:rPr lang="zh-CN" altLang="zh-CN" sz="2400" dirty="0" smtClean="0">
                <a:latin typeface="宋体" panose="02010600030101010101" pitchFamily="2" charset="-122"/>
                <a:ea typeface="宋体" panose="02010600030101010101" pitchFamily="2" charset="-122"/>
              </a:rPr>
              <a:t>公路</a:t>
            </a:r>
            <a:r>
              <a:rPr lang="zh-CN" altLang="zh-CN" sz="2400" dirty="0">
                <a:latin typeface="宋体" panose="02010600030101010101" pitchFamily="2" charset="-122"/>
                <a:ea typeface="宋体" panose="02010600030101010101" pitchFamily="2" charset="-122"/>
              </a:rPr>
              <a:t>管理与养护</a:t>
            </a:r>
            <a:r>
              <a:rPr lang="zh-CN" altLang="zh-CN" sz="2400" dirty="0" smtClean="0">
                <a:latin typeface="宋体" panose="02010600030101010101" pitchFamily="2" charset="-122"/>
                <a:ea typeface="宋体" panose="02010600030101010101" pitchFamily="2" charset="-122"/>
              </a:rPr>
              <a:t>行业</a:t>
            </a:r>
            <a:r>
              <a:rPr lang="zh-CN" altLang="en-US" sz="2400" dirty="0" smtClean="0">
                <a:latin typeface="宋体" panose="02010600030101010101" pitchFamily="2" charset="-122"/>
                <a:ea typeface="宋体" panose="02010600030101010101" pitchFamily="2" charset="-122"/>
              </a:rPr>
              <a:t>，属于</a:t>
            </a:r>
            <a:r>
              <a:rPr lang="zh-CN" altLang="en-US" sz="2400" b="1" i="1" dirty="0" smtClean="0">
                <a:solidFill>
                  <a:srgbClr val="FF0000"/>
                </a:solidFill>
                <a:latin typeface="宋体" panose="02010600030101010101" pitchFamily="2" charset="-122"/>
                <a:ea typeface="宋体" panose="02010600030101010101" pitchFamily="2" charset="-122"/>
              </a:rPr>
              <a:t>我行优先支持类客户</a:t>
            </a:r>
            <a:r>
              <a:rPr lang="zh-CN" altLang="en-US" sz="2400" b="1" i="1" dirty="0">
                <a:solidFill>
                  <a:srgbClr val="FF0000"/>
                </a:solidFill>
                <a:latin typeface="宋体" panose="02010600030101010101" pitchFamily="2" charset="-122"/>
                <a:ea typeface="宋体" panose="02010600030101010101" pitchFamily="2" charset="-122"/>
              </a:rPr>
              <a:t>，</a:t>
            </a:r>
            <a:r>
              <a:rPr lang="zh-CN" altLang="en-US" sz="2400" b="1" i="1" dirty="0" smtClean="0">
                <a:solidFill>
                  <a:srgbClr val="FF0000"/>
                </a:solidFill>
                <a:latin typeface="宋体" panose="02010600030101010101" pitchFamily="2" charset="-122"/>
                <a:ea typeface="宋体" panose="02010600030101010101" pitchFamily="2" charset="-122"/>
              </a:rPr>
              <a:t>且具备充裕的投资理财额度覆盖；</a:t>
            </a:r>
            <a:endParaRPr lang="en-US" altLang="zh-CN" sz="2400" b="1" i="1" dirty="0" smtClean="0">
              <a:solidFill>
                <a:srgbClr val="FF0000"/>
              </a:solidFill>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重庆高速集团会根据双方协议约定到期履行</a:t>
            </a:r>
            <a:r>
              <a:rPr lang="zh-CN" altLang="en-US" sz="2400" b="1" i="1" dirty="0" smtClean="0">
                <a:solidFill>
                  <a:srgbClr val="FF0000"/>
                </a:solidFill>
                <a:latin typeface="宋体" panose="02010600030101010101" pitchFamily="2" charset="-122"/>
                <a:ea typeface="宋体" panose="02010600030101010101" pitchFamily="2" charset="-122"/>
              </a:rPr>
              <a:t>回购</a:t>
            </a:r>
            <a:r>
              <a:rPr lang="zh-CN" altLang="en-US" sz="2400" dirty="0" smtClean="0">
                <a:latin typeface="宋体" panose="02010600030101010101" pitchFamily="2" charset="-122"/>
                <a:ea typeface="宋体" panose="02010600030101010101" pitchFamily="2" charset="-122"/>
              </a:rPr>
              <a:t>义务且公司整体经营情况良好，提供给我行第二顺位质押的界水高速公路收费权现金流情况良好，第二质押顺位价值预估为</a:t>
            </a:r>
            <a:r>
              <a:rPr lang="en-US" altLang="zh-CN" sz="2400" dirty="0" smtClean="0">
                <a:latin typeface="宋体" panose="02010600030101010101" pitchFamily="2" charset="-122"/>
                <a:ea typeface="宋体" panose="02010600030101010101" pitchFamily="2" charset="-122"/>
              </a:rPr>
              <a:t>43.79</a:t>
            </a:r>
            <a:r>
              <a:rPr lang="zh-CN" altLang="en-US" sz="2400" dirty="0" smtClean="0">
                <a:latin typeface="宋体" panose="02010600030101010101" pitchFamily="2" charset="-122"/>
                <a:ea typeface="宋体" panose="02010600030101010101" pitchFamily="2" charset="-122"/>
              </a:rPr>
              <a:t>亿元，且经过测算该客户预计</a:t>
            </a:r>
            <a:r>
              <a:rPr lang="en-US" altLang="zh-CN" sz="2400" dirty="0" smtClean="0">
                <a:latin typeface="宋体" panose="02010600030101010101" pitchFamily="2" charset="-122"/>
                <a:ea typeface="宋体" panose="02010600030101010101" pitchFamily="2" charset="-122"/>
              </a:rPr>
              <a:t>2015-2020</a:t>
            </a:r>
            <a:r>
              <a:rPr lang="zh-CN" altLang="en-US" sz="2400" dirty="0" smtClean="0">
                <a:latin typeface="宋体" panose="02010600030101010101" pitchFamily="2" charset="-122"/>
                <a:ea typeface="宋体" panose="02010600030101010101" pitchFamily="2" charset="-122"/>
              </a:rPr>
              <a:t>年综合现金流约为</a:t>
            </a:r>
            <a:r>
              <a:rPr lang="en-US" altLang="zh-CN" sz="2400" dirty="0" smtClean="0">
                <a:latin typeface="宋体" panose="02010600030101010101" pitchFamily="2" charset="-122"/>
                <a:ea typeface="宋体" panose="02010600030101010101" pitchFamily="2" charset="-122"/>
              </a:rPr>
              <a:t>28.27</a:t>
            </a:r>
            <a:r>
              <a:rPr lang="zh-CN" altLang="en-US" sz="2400" dirty="0" smtClean="0">
                <a:latin typeface="宋体" panose="02010600030101010101" pitchFamily="2" charset="-122"/>
                <a:ea typeface="宋体" panose="02010600030101010101" pitchFamily="2" charset="-122"/>
              </a:rPr>
              <a:t>亿元，</a:t>
            </a:r>
            <a:r>
              <a:rPr lang="zh-CN" altLang="en-US" sz="2400" b="1" i="1" dirty="0" smtClean="0">
                <a:solidFill>
                  <a:srgbClr val="FF0000"/>
                </a:solidFill>
                <a:latin typeface="宋体" panose="02010600030101010101" pitchFamily="2" charset="-122"/>
                <a:ea typeface="宋体" panose="02010600030101010101" pitchFamily="2" charset="-122"/>
              </a:rPr>
              <a:t>能够覆盖我行优先级资金本益</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期限</a:t>
            </a:r>
            <a:r>
              <a:rPr lang="en-US" altLang="zh-CN" sz="2400" dirty="0" smtClean="0">
                <a:latin typeface="宋体" panose="02010600030101010101" pitchFamily="2" charset="-122"/>
                <a:ea typeface="宋体" panose="02010600030101010101" pitchFamily="2" charset="-122"/>
              </a:rPr>
              <a:t>5</a:t>
            </a:r>
            <a:r>
              <a:rPr lang="zh-CN" altLang="en-US" sz="2400" dirty="0" smtClean="0">
                <a:latin typeface="宋体" panose="02010600030101010101" pitchFamily="2" charset="-122"/>
                <a:ea typeface="宋体" panose="02010600030101010101" pitchFamily="2" charset="-122"/>
              </a:rPr>
              <a:t>年符合总行所规定的</a:t>
            </a:r>
            <a:r>
              <a:rPr lang="zh-CN" altLang="en-US" sz="2400" b="1" i="1" dirty="0" smtClean="0">
                <a:solidFill>
                  <a:srgbClr val="FF0000"/>
                </a:solidFill>
                <a:latin typeface="宋体" panose="02010600030101010101" pitchFamily="2" charset="-122"/>
                <a:ea typeface="宋体" panose="02010600030101010101" pitchFamily="2" charset="-122"/>
              </a:rPr>
              <a:t>“投资期限原则上不超过</a:t>
            </a:r>
            <a:r>
              <a:rPr lang="en-US" altLang="zh-CN" sz="2400" b="1" i="1" dirty="0" smtClean="0">
                <a:solidFill>
                  <a:srgbClr val="FF0000"/>
                </a:solidFill>
                <a:latin typeface="宋体" panose="02010600030101010101" pitchFamily="2" charset="-122"/>
                <a:ea typeface="宋体" panose="02010600030101010101" pitchFamily="2" charset="-122"/>
              </a:rPr>
              <a:t>5</a:t>
            </a:r>
            <a:r>
              <a:rPr lang="zh-CN" altLang="en-US" sz="2400" b="1" i="1" dirty="0" smtClean="0">
                <a:solidFill>
                  <a:srgbClr val="FF0000"/>
                </a:solidFill>
                <a:latin typeface="宋体" panose="02010600030101010101" pitchFamily="2" charset="-122"/>
                <a:ea typeface="宋体" panose="02010600030101010101" pitchFamily="2" charset="-122"/>
              </a:rPr>
              <a:t>年”</a:t>
            </a:r>
            <a:r>
              <a:rPr lang="zh-CN" altLang="en-US" sz="2400" dirty="0" smtClean="0">
                <a:latin typeface="宋体" panose="02010600030101010101" pitchFamily="2" charset="-122"/>
                <a:ea typeface="宋体" panose="02010600030101010101" pitchFamily="2" charset="-122"/>
              </a:rPr>
              <a:t>的要求；</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优先级资金与劣后级资金的比例为</a:t>
            </a:r>
            <a:r>
              <a:rPr lang="en-US" altLang="zh-CN" sz="2400" dirty="0" smtClean="0">
                <a:latin typeface="宋体" panose="02010600030101010101" pitchFamily="2" charset="-122"/>
                <a:ea typeface="宋体" panose="02010600030101010101" pitchFamily="2" charset="-122"/>
              </a:rPr>
              <a:t>2:3</a:t>
            </a:r>
            <a:r>
              <a:rPr lang="zh-CN" altLang="en-US" sz="2400" dirty="0" smtClean="0">
                <a:latin typeface="宋体" panose="02010600030101010101" pitchFamily="2" charset="-122"/>
                <a:ea typeface="宋体" panose="02010600030101010101" pitchFamily="2" charset="-122"/>
              </a:rPr>
              <a:t>，符合总行文件要求的</a:t>
            </a:r>
            <a:r>
              <a:rPr lang="zh-CN" altLang="en-US" sz="2400" b="1" i="1" dirty="0" smtClean="0">
                <a:solidFill>
                  <a:srgbClr val="FF0000"/>
                </a:solidFill>
                <a:latin typeface="宋体" panose="02010600030101010101" pitchFamily="2" charset="-122"/>
                <a:ea typeface="宋体" panose="02010600030101010101" pitchFamily="2" charset="-122"/>
              </a:rPr>
              <a:t>“原则上劣后级资金不低于基金整体规模的</a:t>
            </a:r>
            <a:r>
              <a:rPr lang="en-US" altLang="zh-CN" sz="2400" b="1" i="1" dirty="0" smtClean="0">
                <a:solidFill>
                  <a:srgbClr val="FF0000"/>
                </a:solidFill>
                <a:latin typeface="宋体" panose="02010600030101010101" pitchFamily="2" charset="-122"/>
                <a:ea typeface="宋体" panose="02010600030101010101" pitchFamily="2" charset="-122"/>
              </a:rPr>
              <a:t>20%</a:t>
            </a:r>
            <a:r>
              <a:rPr lang="zh-CN" altLang="en-US" sz="2400" b="1" i="1" dirty="0" smtClean="0">
                <a:solidFill>
                  <a:srgbClr val="FF0000"/>
                </a:solidFill>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5.</a:t>
            </a:r>
            <a:r>
              <a:rPr lang="zh-CN" altLang="en-US" sz="2400" dirty="0" smtClean="0">
                <a:latin typeface="宋体" panose="02010600030101010101" pitchFamily="2" charset="-122"/>
                <a:ea typeface="宋体" panose="02010600030101010101" pitchFamily="2" charset="-122"/>
              </a:rPr>
              <a:t>建设银行在投资决策委员会当中具有</a:t>
            </a:r>
            <a:r>
              <a:rPr lang="zh-CN" altLang="en-US" sz="2400" b="1" i="1" dirty="0" smtClean="0">
                <a:solidFill>
                  <a:srgbClr val="FF0000"/>
                </a:solidFill>
                <a:latin typeface="宋体" panose="02010600030101010101" pitchFamily="2" charset="-122"/>
                <a:ea typeface="宋体" panose="02010600030101010101" pitchFamily="2" charset="-122"/>
              </a:rPr>
              <a:t>一票否决权</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 xmlns:p14="http://schemas.microsoft.com/office/powerpoint/2010/main" val="1689030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1628800"/>
            <a:ext cx="8568952" cy="2221762"/>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产业基金：是指几方事先约定好</a:t>
            </a:r>
            <a:r>
              <a:rPr lang="zh-CN" altLang="zh-CN" sz="2400" b="1" i="1" dirty="0">
                <a:latin typeface="宋体" panose="02010600030101010101" pitchFamily="2" charset="-122"/>
                <a:ea typeface="宋体" panose="02010600030101010101" pitchFamily="2" charset="-122"/>
              </a:rPr>
              <a:t>投资金额、期限、拟投项目类别</a:t>
            </a:r>
            <a:r>
              <a:rPr lang="zh-CN" altLang="zh-CN" sz="2400" dirty="0">
                <a:latin typeface="宋体" panose="02010600030101010101" pitchFamily="2" charset="-122"/>
                <a:ea typeface="宋体" panose="02010600030101010101" pitchFamily="2" charset="-122"/>
              </a:rPr>
              <a:t>和</a:t>
            </a:r>
            <a:r>
              <a:rPr lang="zh-CN" altLang="zh-CN" sz="2400" b="1" i="1" dirty="0">
                <a:latin typeface="宋体" panose="02010600030101010101" pitchFamily="2" charset="-122"/>
                <a:ea typeface="宋体" panose="02010600030101010101" pitchFamily="2" charset="-122"/>
              </a:rPr>
              <a:t>资金退出方式</a:t>
            </a:r>
            <a:r>
              <a:rPr lang="zh-CN" altLang="zh-CN" sz="2400" dirty="0">
                <a:latin typeface="宋体" panose="02010600030101010101" pitchFamily="2" charset="-122"/>
                <a:ea typeface="宋体" panose="02010600030101010101" pitchFamily="2" charset="-122"/>
              </a:rPr>
              <a:t>等要素并</a:t>
            </a:r>
            <a:r>
              <a:rPr lang="zh-CN" altLang="zh-CN" sz="2400" dirty="0" smtClean="0">
                <a:latin typeface="宋体" panose="02010600030101010101" pitchFamily="2" charset="-122"/>
                <a:ea typeface="宋体" panose="02010600030101010101" pitchFamily="2" charset="-122"/>
              </a:rPr>
              <a:t>通过</a:t>
            </a:r>
            <a:r>
              <a:rPr lang="zh-CN" altLang="en-US" sz="2400" dirty="0" smtClean="0">
                <a:latin typeface="宋体" panose="02010600030101010101" pitchFamily="2" charset="-122"/>
                <a:ea typeface="宋体" panose="02010600030101010101" pitchFamily="2" charset="-122"/>
              </a:rPr>
              <a:t>设立</a:t>
            </a:r>
            <a:r>
              <a:rPr lang="zh-CN" altLang="zh-CN" sz="2400" dirty="0" smtClean="0">
                <a:latin typeface="宋体" panose="02010600030101010101" pitchFamily="2" charset="-122"/>
                <a:ea typeface="宋体" panose="02010600030101010101" pitchFamily="2" charset="-122"/>
              </a:rPr>
              <a:t>基金</a:t>
            </a:r>
            <a:r>
              <a:rPr lang="zh-CN" altLang="en-US" sz="2400" dirty="0" smtClean="0">
                <a:latin typeface="宋体" panose="02010600030101010101" pitchFamily="2" charset="-122"/>
                <a:ea typeface="宋体" panose="02010600030101010101" pitchFamily="2" charset="-122"/>
              </a:rPr>
              <a:t>的</a:t>
            </a:r>
            <a:r>
              <a:rPr lang="zh-CN" altLang="zh-CN" sz="2400" dirty="0" smtClean="0">
                <a:latin typeface="宋体" panose="02010600030101010101" pitchFamily="2" charset="-122"/>
                <a:ea typeface="宋体" panose="02010600030101010101" pitchFamily="2" charset="-122"/>
              </a:rPr>
              <a:t>方式</a:t>
            </a:r>
            <a:r>
              <a:rPr lang="zh-CN" altLang="zh-CN" sz="2400" dirty="0">
                <a:latin typeface="宋体" panose="02010600030101010101" pitchFamily="2" charset="-122"/>
                <a:ea typeface="宋体" panose="02010600030101010101" pitchFamily="2" charset="-122"/>
              </a:rPr>
              <a:t>一次性或分批募集各类</a:t>
            </a:r>
            <a:r>
              <a:rPr lang="zh-CN" altLang="zh-CN" sz="2400" dirty="0" smtClean="0">
                <a:latin typeface="宋体" panose="02010600030101010101" pitchFamily="2" charset="-122"/>
                <a:ea typeface="宋体" panose="02010600030101010101" pitchFamily="2" charset="-122"/>
              </a:rPr>
              <a:t>资金</a:t>
            </a:r>
            <a:r>
              <a:rPr lang="zh-CN" altLang="en-US" sz="2400" dirty="0" smtClean="0">
                <a:latin typeface="宋体" panose="02010600030101010101" pitchFamily="2" charset="-122"/>
                <a:ea typeface="宋体" panose="02010600030101010101" pitchFamily="2" charset="-122"/>
              </a:rPr>
              <a:t>，</a:t>
            </a:r>
            <a:r>
              <a:rPr lang="zh-CN" altLang="zh-CN" sz="2400" dirty="0" smtClean="0">
                <a:latin typeface="宋体" panose="02010600030101010101" pitchFamily="2" charset="-122"/>
                <a:ea typeface="宋体" panose="02010600030101010101" pitchFamily="2" charset="-122"/>
              </a:rPr>
              <a:t>投向</a:t>
            </a:r>
            <a:r>
              <a:rPr lang="zh-CN" altLang="zh-CN" sz="2400" dirty="0">
                <a:latin typeface="宋体" panose="02010600030101010101" pitchFamily="2" charset="-122"/>
                <a:ea typeface="宋体" panose="02010600030101010101" pitchFamily="2" charset="-122"/>
              </a:rPr>
              <a:t>具有高增长潜力和具有融资需求的优质企业当中用于其日常项目建设等用途的一种业务模式</a:t>
            </a:r>
            <a:r>
              <a:rPr lang="zh-CN" altLang="zh-CN" sz="2400" dirty="0" smtClean="0">
                <a:latin typeface="宋体" panose="02010600030101010101" pitchFamily="2" charset="-122"/>
                <a:ea typeface="宋体" panose="02010600030101010101" pitchFamily="2" charset="-122"/>
              </a:rPr>
              <a:t>。</a:t>
            </a:r>
            <a:endParaRPr lang="zh-CN" altLang="zh-CN" sz="2400" dirty="0">
              <a:latin typeface="宋体" panose="02010600030101010101" pitchFamily="2" charset="-122"/>
              <a:ea typeface="宋体" panose="02010600030101010101" pitchFamily="2" charset="-122"/>
            </a:endParaRPr>
          </a:p>
        </p:txBody>
      </p:sp>
      <p:sp>
        <p:nvSpPr>
          <p:cNvPr id="10" name="TextBox 9"/>
          <p:cNvSpPr txBox="1"/>
          <p:nvPr/>
        </p:nvSpPr>
        <p:spPr>
          <a:xfrm>
            <a:off x="467544" y="1124744"/>
            <a:ext cx="3456384" cy="461665"/>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一、名词释义：</a:t>
            </a:r>
            <a:endParaRPr lang="zh-CN" altLang="en-US" sz="2400" dirty="0">
              <a:latin typeface="宋体" panose="02010600030101010101" pitchFamily="2" charset="-122"/>
              <a:ea typeface="宋体" panose="02010600030101010101" pitchFamily="2" charset="-122"/>
            </a:endParaRPr>
          </a:p>
        </p:txBody>
      </p:sp>
      <p:sp>
        <p:nvSpPr>
          <p:cNvPr id="6" name="TextBox 5"/>
          <p:cNvSpPr txBox="1"/>
          <p:nvPr/>
        </p:nvSpPr>
        <p:spPr>
          <a:xfrm>
            <a:off x="395536" y="4149080"/>
            <a:ext cx="8208912" cy="830997"/>
          </a:xfrm>
          <a:prstGeom prst="rect">
            <a:avLst/>
          </a:prstGeom>
          <a:noFill/>
        </p:spPr>
        <p:txBody>
          <a:bodyPr wrap="square" rtlCol="0">
            <a:spAutoFit/>
          </a:bodyPr>
          <a:lstStyle/>
          <a:p>
            <a:r>
              <a:rPr lang="en-US" altLang="zh-CN" sz="2400" dirty="0" smtClean="0">
                <a:latin typeface="宋体" pitchFamily="2" charset="-122"/>
                <a:ea typeface="宋体" pitchFamily="2" charset="-122"/>
              </a:rPr>
              <a:t>2.</a:t>
            </a:r>
            <a:r>
              <a:rPr lang="zh-CN" altLang="en-US" sz="2400" dirty="0" smtClean="0">
                <a:latin typeface="宋体" pitchFamily="2" charset="-122"/>
                <a:ea typeface="宋体" pitchFamily="2" charset="-122"/>
              </a:rPr>
              <a:t>投资方式、标的</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股权、股</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债、债权（原则上不采用）</a:t>
            </a:r>
            <a:endParaRPr lang="en-US" altLang="zh-CN" sz="2400" dirty="0" smtClean="0">
              <a:latin typeface="宋体" pitchFamily="2" charset="-122"/>
              <a:ea typeface="宋体" pitchFamily="2" charset="-122"/>
            </a:endParaRPr>
          </a:p>
        </p:txBody>
      </p:sp>
      <p:sp>
        <p:nvSpPr>
          <p:cNvPr id="7" name="TextBox 6"/>
          <p:cNvSpPr txBox="1"/>
          <p:nvPr/>
        </p:nvSpPr>
        <p:spPr>
          <a:xfrm>
            <a:off x="395536" y="5262299"/>
            <a:ext cx="8208912" cy="830997"/>
          </a:xfrm>
          <a:prstGeom prst="rect">
            <a:avLst/>
          </a:prstGeom>
          <a:noFill/>
        </p:spPr>
        <p:txBody>
          <a:bodyPr wrap="square" rtlCol="0">
            <a:spAutoFit/>
          </a:bodyPr>
          <a:lstStyle/>
          <a:p>
            <a:r>
              <a:rPr lang="en-US" altLang="zh-CN" sz="2400" dirty="0" smtClean="0">
                <a:latin typeface="宋体" pitchFamily="2" charset="-122"/>
                <a:ea typeface="宋体" pitchFamily="2" charset="-122"/>
              </a:rPr>
              <a:t>3.</a:t>
            </a:r>
            <a:r>
              <a:rPr lang="zh-CN" altLang="en-US" sz="2400" dirty="0" smtClean="0">
                <a:latin typeface="宋体" pitchFamily="2" charset="-122"/>
                <a:ea typeface="宋体" pitchFamily="2" charset="-122"/>
              </a:rPr>
              <a:t>资金退出方式</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上市、回购、转让</a:t>
            </a:r>
            <a:endParaRPr lang="en-US" altLang="zh-CN" sz="2400" dirty="0" smtClean="0">
              <a:latin typeface="宋体" pitchFamily="2" charset="-122"/>
              <a:ea typeface="宋体" pitchFamily="2" charset="-122"/>
            </a:endParaRPr>
          </a:p>
        </p:txBody>
      </p:sp>
    </p:spTree>
    <p:extLst>
      <p:ext uri="{BB962C8B-B14F-4D97-AF65-F5344CB8AC3E}">
        <p14:creationId xmlns="" xmlns:p14="http://schemas.microsoft.com/office/powerpoint/2010/main" val="646498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052736"/>
            <a:ext cx="8136904" cy="4893647"/>
          </a:xfrm>
          <a:prstGeom prst="rect">
            <a:avLst/>
          </a:prstGeom>
          <a:noFill/>
        </p:spPr>
        <p:txBody>
          <a:bodyPr wrap="square" rtlCol="0">
            <a:spAutoFit/>
          </a:bodyPr>
          <a:lstStyle/>
          <a:p>
            <a:r>
              <a:rPr lang="en-US" altLang="zh-CN" sz="2400" dirty="0" smtClean="0">
                <a:latin typeface="宋体" pitchFamily="2" charset="-122"/>
                <a:ea typeface="宋体" pitchFamily="2" charset="-122"/>
              </a:rPr>
              <a:t>4.</a:t>
            </a:r>
            <a:r>
              <a:rPr lang="zh-CN" altLang="en-US" sz="2400" dirty="0" smtClean="0">
                <a:latin typeface="宋体" pitchFamily="2" charset="-122"/>
                <a:ea typeface="宋体" pitchFamily="2" charset="-122"/>
              </a:rPr>
              <a:t>基金类型</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公司型：以股份公司形式或者以有限合伙形式设立，基金的每个投资者都是基金公司的股东或者投资人。</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    有限合伙型：由普通合伙人（</a:t>
            </a:r>
            <a:r>
              <a:rPr lang="en-US" altLang="zh-CN" sz="2400" dirty="0" smtClean="0">
                <a:latin typeface="宋体" pitchFamily="2" charset="-122"/>
                <a:ea typeface="宋体" pitchFamily="2" charset="-122"/>
              </a:rPr>
              <a:t>GP</a:t>
            </a:r>
            <a:r>
              <a:rPr lang="zh-CN" altLang="en-US" sz="2400" dirty="0" smtClean="0">
                <a:latin typeface="宋体" pitchFamily="2" charset="-122"/>
                <a:ea typeface="宋体" pitchFamily="2" charset="-122"/>
              </a:rPr>
              <a:t>）和有限合伙人（</a:t>
            </a:r>
            <a:r>
              <a:rPr lang="en-US" altLang="zh-CN" sz="2400" dirty="0" smtClean="0">
                <a:latin typeface="宋体" pitchFamily="2" charset="-122"/>
                <a:ea typeface="宋体" pitchFamily="2" charset="-122"/>
              </a:rPr>
              <a:t>LP</a:t>
            </a:r>
            <a:r>
              <a:rPr lang="zh-CN" altLang="en-US" sz="2400" dirty="0" smtClean="0">
                <a:latin typeface="宋体" pitchFamily="2" charset="-122"/>
                <a:ea typeface="宋体" pitchFamily="2" charset="-122"/>
              </a:rPr>
              <a:t>）组成。</a:t>
            </a:r>
            <a:r>
              <a:rPr lang="en-US" altLang="zh-CN" sz="2400" dirty="0" smtClean="0">
                <a:latin typeface="宋体" pitchFamily="2" charset="-122"/>
                <a:ea typeface="宋体" pitchFamily="2" charset="-122"/>
              </a:rPr>
              <a:t>GP</a:t>
            </a:r>
            <a:r>
              <a:rPr lang="zh-CN" altLang="en-US" sz="2400" dirty="0" smtClean="0">
                <a:latin typeface="宋体" pitchFamily="2" charset="-122"/>
                <a:ea typeface="宋体" pitchFamily="2" charset="-122"/>
              </a:rPr>
              <a:t>通常是基金管理人或运营管理人，负责有限合伙基金的投资，一般在有限合伙基金的资本中占有很小的份额。而</a:t>
            </a:r>
            <a:r>
              <a:rPr lang="en-US" altLang="zh-CN" sz="2400" dirty="0" smtClean="0">
                <a:latin typeface="宋体" pitchFamily="2" charset="-122"/>
                <a:ea typeface="宋体" pitchFamily="2" charset="-122"/>
              </a:rPr>
              <a:t>LP</a:t>
            </a:r>
            <a:r>
              <a:rPr lang="zh-CN" altLang="en-US" sz="2400" dirty="0" smtClean="0">
                <a:latin typeface="宋体" pitchFamily="2" charset="-122"/>
                <a:ea typeface="宋体" pitchFamily="2" charset="-122"/>
              </a:rPr>
              <a:t>主要是机构投资者，他们是投资基金的主要提供者，有限合伙基金一般都有固定的存续期，也可以根据条款延长存续期。</a:t>
            </a:r>
            <a:endParaRPr lang="en-US" altLang="zh-CN" sz="2400" dirty="0" smtClean="0">
              <a:latin typeface="宋体" pitchFamily="2" charset="-122"/>
              <a:ea typeface="宋体" pitchFamily="2" charset="-122"/>
            </a:endParaRPr>
          </a:p>
          <a:p>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契约型：一般采用资管计划、信托和私募基金的形式，投资者作为信托、资管等契约的当事人和产业投资基金的受益者，一般不参与管理决策。</a:t>
            </a:r>
            <a:endParaRPr lang="en-US" altLang="zh-CN" sz="24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1"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49" name="画布 97"/>
          <p:cNvGrpSpPr>
            <a:grpSpLocks noChangeAspect="1"/>
          </p:cNvGrpSpPr>
          <p:nvPr/>
        </p:nvGrpSpPr>
        <p:grpSpPr bwMode="auto">
          <a:xfrm>
            <a:off x="1547665" y="1052736"/>
            <a:ext cx="6192688" cy="3024336"/>
            <a:chOff x="1555" y="0"/>
            <a:chExt cx="50705" cy="37985"/>
          </a:xfrm>
        </p:grpSpPr>
        <p:sp>
          <p:nvSpPr>
            <p:cNvPr id="2090" name="AutoShape 42"/>
            <p:cNvSpPr>
              <a:spLocks noChangeAspect="1" noChangeArrowheads="1"/>
            </p:cNvSpPr>
            <p:nvPr/>
          </p:nvSpPr>
          <p:spPr bwMode="auto">
            <a:xfrm>
              <a:off x="1555" y="0"/>
              <a:ext cx="50705" cy="37985"/>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 name="Line 6"/>
            <p:cNvSpPr>
              <a:spLocks noChangeShapeType="1"/>
            </p:cNvSpPr>
            <p:nvPr/>
          </p:nvSpPr>
          <p:spPr bwMode="auto">
            <a:xfrm flipH="1">
              <a:off x="31775" y="24142"/>
              <a:ext cx="6629" cy="0"/>
            </a:xfrm>
            <a:prstGeom prst="line">
              <a:avLst/>
            </a:prstGeom>
            <a:noFill/>
            <a:ln w="20" cap="rnd">
              <a:solidFill>
                <a:srgbClr val="3475C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31102" y="23761"/>
              <a:ext cx="768" cy="769"/>
            </a:xfrm>
            <a:custGeom>
              <a:avLst/>
              <a:gdLst>
                <a:gd name="T0" fmla="*/ 76835 w 121"/>
                <a:gd name="T1" fmla="*/ 76835 h 121"/>
                <a:gd name="T2" fmla="*/ 0 w 121"/>
                <a:gd name="T3" fmla="*/ 38100 h 121"/>
                <a:gd name="T4" fmla="*/ 76835 w 121"/>
                <a:gd name="T5" fmla="*/ 0 h 121"/>
                <a:gd name="T6" fmla="*/ 76835 w 121"/>
                <a:gd name="T7" fmla="*/ 76835 h 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21">
                  <a:moveTo>
                    <a:pt x="121" y="121"/>
                  </a:moveTo>
                  <a:lnTo>
                    <a:pt x="0" y="60"/>
                  </a:lnTo>
                  <a:lnTo>
                    <a:pt x="121" y="0"/>
                  </a:lnTo>
                  <a:lnTo>
                    <a:pt x="121" y="121"/>
                  </a:lnTo>
                  <a:close/>
                </a:path>
              </a:pathLst>
            </a:custGeom>
            <a:solidFill>
              <a:srgbClr val="3475CD"/>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Line 8"/>
            <p:cNvSpPr>
              <a:spLocks noChangeShapeType="1"/>
            </p:cNvSpPr>
            <p:nvPr/>
          </p:nvSpPr>
          <p:spPr bwMode="auto">
            <a:xfrm>
              <a:off x="9582" y="4375"/>
              <a:ext cx="0" cy="3137"/>
            </a:xfrm>
            <a:prstGeom prst="line">
              <a:avLst/>
            </a:prstGeom>
            <a:noFill/>
            <a:ln w="20" cap="rnd">
              <a:solidFill>
                <a:srgbClr val="3475C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9201" y="7327"/>
              <a:ext cx="762" cy="769"/>
            </a:xfrm>
            <a:custGeom>
              <a:avLst/>
              <a:gdLst>
                <a:gd name="T0" fmla="*/ 37860 w 159"/>
                <a:gd name="T1" fmla="*/ 76835 h 158"/>
                <a:gd name="T2" fmla="*/ 0 w 159"/>
                <a:gd name="T3" fmla="*/ 0 h 158"/>
                <a:gd name="T4" fmla="*/ 76200 w 159"/>
                <a:gd name="T5" fmla="*/ 0 h 158"/>
                <a:gd name="T6" fmla="*/ 37860 w 159"/>
                <a:gd name="T7" fmla="*/ 76835 h 1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158">
                  <a:moveTo>
                    <a:pt x="79" y="158"/>
                  </a:moveTo>
                  <a:lnTo>
                    <a:pt x="0" y="0"/>
                  </a:lnTo>
                  <a:cubicBezTo>
                    <a:pt x="50" y="25"/>
                    <a:pt x="109" y="25"/>
                    <a:pt x="159" y="0"/>
                  </a:cubicBezTo>
                  <a:lnTo>
                    <a:pt x="79" y="158"/>
                  </a:lnTo>
                  <a:close/>
                </a:path>
              </a:pathLst>
            </a:custGeom>
            <a:solidFill>
              <a:srgbClr val="3475CD"/>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Rectangle 10"/>
            <p:cNvSpPr>
              <a:spLocks noChangeArrowheads="1"/>
            </p:cNvSpPr>
            <p:nvPr/>
          </p:nvSpPr>
          <p:spPr bwMode="auto">
            <a:xfrm>
              <a:off x="4838" y="146"/>
              <a:ext cx="9487" cy="4229"/>
            </a:xfrm>
            <a:prstGeom prst="rect">
              <a:avLst/>
            </a:prstGeom>
            <a:solidFill>
              <a:srgbClr val="AFC2DA"/>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Rectangle 11"/>
            <p:cNvSpPr>
              <a:spLocks noChangeArrowheads="1"/>
            </p:cNvSpPr>
            <p:nvPr/>
          </p:nvSpPr>
          <p:spPr bwMode="auto">
            <a:xfrm>
              <a:off x="4838" y="146"/>
              <a:ext cx="9487" cy="4229"/>
            </a:xfrm>
            <a:prstGeom prst="rect">
              <a:avLst/>
            </a:prstGeom>
            <a:noFill/>
            <a:ln w="4" cap="rnd">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Rectangle 12"/>
            <p:cNvSpPr>
              <a:spLocks noChangeArrowheads="1"/>
            </p:cNvSpPr>
            <p:nvPr/>
          </p:nvSpPr>
          <p:spPr bwMode="auto">
            <a:xfrm>
              <a:off x="5867" y="1543"/>
              <a:ext cx="7429" cy="16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建行理财资金</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Freeform 13"/>
            <p:cNvSpPr>
              <a:spLocks/>
            </p:cNvSpPr>
            <p:nvPr/>
          </p:nvSpPr>
          <p:spPr bwMode="auto">
            <a:xfrm>
              <a:off x="9582" y="12325"/>
              <a:ext cx="26847" cy="4375"/>
            </a:xfrm>
            <a:custGeom>
              <a:avLst/>
              <a:gdLst>
                <a:gd name="T0" fmla="*/ 0 w 4228"/>
                <a:gd name="T1" fmla="*/ 0 h 689"/>
                <a:gd name="T2" fmla="*/ 0 w 4228"/>
                <a:gd name="T3" fmla="*/ 437515 h 689"/>
                <a:gd name="T4" fmla="*/ 2684780 w 4228"/>
                <a:gd name="T5" fmla="*/ 437515 h 689"/>
                <a:gd name="T6" fmla="*/ 2684780 w 4228"/>
                <a:gd name="T7" fmla="*/ 0 h 6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28" h="689">
                  <a:moveTo>
                    <a:pt x="0" y="0"/>
                  </a:moveTo>
                  <a:lnTo>
                    <a:pt x="0" y="689"/>
                  </a:lnTo>
                  <a:lnTo>
                    <a:pt x="4228" y="689"/>
                  </a:lnTo>
                  <a:lnTo>
                    <a:pt x="4228" y="0"/>
                  </a:lnTo>
                </a:path>
              </a:pathLst>
            </a:custGeom>
            <a:noFill/>
            <a:ln w="20" cap="rnd">
              <a:solidFill>
                <a:srgbClr val="3366F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14"/>
            <p:cNvSpPr>
              <a:spLocks noChangeArrowheads="1"/>
            </p:cNvSpPr>
            <p:nvPr/>
          </p:nvSpPr>
          <p:spPr bwMode="auto">
            <a:xfrm>
              <a:off x="4838" y="8096"/>
              <a:ext cx="9487" cy="4229"/>
            </a:xfrm>
            <a:prstGeom prst="rect">
              <a:avLst/>
            </a:prstGeom>
            <a:solidFill>
              <a:srgbClr val="AFC2DA"/>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15"/>
            <p:cNvSpPr>
              <a:spLocks noChangeArrowheads="1"/>
            </p:cNvSpPr>
            <p:nvPr/>
          </p:nvSpPr>
          <p:spPr bwMode="auto">
            <a:xfrm>
              <a:off x="4838" y="8096"/>
              <a:ext cx="9487" cy="4229"/>
            </a:xfrm>
            <a:prstGeom prst="rect">
              <a:avLst/>
            </a:prstGeom>
            <a:noFill/>
            <a:ln w="4" cap="rnd">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16"/>
            <p:cNvSpPr>
              <a:spLocks noChangeArrowheads="1"/>
            </p:cNvSpPr>
            <p:nvPr/>
          </p:nvSpPr>
          <p:spPr bwMode="auto">
            <a:xfrm>
              <a:off x="5251" y="8725"/>
              <a:ext cx="1143" cy="152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 name="Rectangle 18"/>
            <p:cNvSpPr>
              <a:spLocks noChangeArrowheads="1"/>
            </p:cNvSpPr>
            <p:nvPr/>
          </p:nvSpPr>
          <p:spPr bwMode="auto">
            <a:xfrm>
              <a:off x="6210" y="8725"/>
              <a:ext cx="2476" cy="16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资管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 name="Rectangle 19"/>
            <p:cNvSpPr>
              <a:spLocks noChangeArrowheads="1"/>
            </p:cNvSpPr>
            <p:nvPr/>
          </p:nvSpPr>
          <p:spPr bwMode="auto">
            <a:xfrm>
              <a:off x="8337" y="8725"/>
              <a:ext cx="5334" cy="3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计划</a:t>
              </a:r>
              <a:r>
                <a:rPr kumimoji="0" lang="en-US" altLang="zh-CN" sz="10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优先级</a:t>
              </a:r>
              <a:r>
                <a:rPr kumimoji="0" lang="en-US" altLang="zh-CN" sz="10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LP</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 name="Rectangle 20"/>
            <p:cNvSpPr>
              <a:spLocks noChangeArrowheads="1"/>
            </p:cNvSpPr>
            <p:nvPr/>
          </p:nvSpPr>
          <p:spPr bwMode="auto">
            <a:xfrm>
              <a:off x="29279" y="8096"/>
              <a:ext cx="13869" cy="4229"/>
            </a:xfrm>
            <a:prstGeom prst="rect">
              <a:avLst/>
            </a:prstGeom>
            <a:solidFill>
              <a:srgbClr val="AFC2DA"/>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Rectangle 21"/>
            <p:cNvSpPr>
              <a:spLocks noChangeArrowheads="1"/>
            </p:cNvSpPr>
            <p:nvPr/>
          </p:nvSpPr>
          <p:spPr bwMode="auto">
            <a:xfrm>
              <a:off x="29279" y="8096"/>
              <a:ext cx="13869" cy="4229"/>
            </a:xfrm>
            <a:prstGeom prst="rect">
              <a:avLst/>
            </a:prstGeom>
            <a:noFill/>
            <a:ln w="4" cap="rnd">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Rectangle 22"/>
            <p:cNvSpPr>
              <a:spLocks noChangeArrowheads="1"/>
            </p:cNvSpPr>
            <p:nvPr/>
          </p:nvSpPr>
          <p:spPr bwMode="auto">
            <a:xfrm>
              <a:off x="32848" y="8725"/>
              <a:ext cx="5048" cy="152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劣后级</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LP</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 name="Line 24"/>
            <p:cNvSpPr>
              <a:spLocks noChangeShapeType="1"/>
            </p:cNvSpPr>
            <p:nvPr/>
          </p:nvSpPr>
          <p:spPr bwMode="auto">
            <a:xfrm>
              <a:off x="24174" y="16700"/>
              <a:ext cx="0" cy="4750"/>
            </a:xfrm>
            <a:prstGeom prst="line">
              <a:avLst/>
            </a:prstGeom>
            <a:noFill/>
            <a:ln w="20" cap="rnd">
              <a:solidFill>
                <a:srgbClr val="3475C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p:cNvSpPr>
            <p:nvPr/>
          </p:nvSpPr>
          <p:spPr bwMode="auto">
            <a:xfrm>
              <a:off x="23787" y="21266"/>
              <a:ext cx="768" cy="762"/>
            </a:xfrm>
            <a:custGeom>
              <a:avLst/>
              <a:gdLst>
                <a:gd name="T0" fmla="*/ 38659 w 159"/>
                <a:gd name="T1" fmla="*/ 76200 h 159"/>
                <a:gd name="T2" fmla="*/ 0 w 159"/>
                <a:gd name="T3" fmla="*/ 0 h 159"/>
                <a:gd name="T4" fmla="*/ 76835 w 159"/>
                <a:gd name="T5" fmla="*/ 0 h 159"/>
                <a:gd name="T6" fmla="*/ 38659 w 159"/>
                <a:gd name="T7" fmla="*/ 76200 h 1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159">
                  <a:moveTo>
                    <a:pt x="80" y="159"/>
                  </a:moveTo>
                  <a:lnTo>
                    <a:pt x="0" y="0"/>
                  </a:lnTo>
                  <a:cubicBezTo>
                    <a:pt x="50" y="25"/>
                    <a:pt x="109" y="25"/>
                    <a:pt x="159" y="0"/>
                  </a:cubicBezTo>
                  <a:lnTo>
                    <a:pt x="80" y="159"/>
                  </a:lnTo>
                  <a:close/>
                </a:path>
              </a:pathLst>
            </a:custGeom>
            <a:solidFill>
              <a:srgbClr val="3475CD"/>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26"/>
            <p:cNvSpPr>
              <a:spLocks noChangeArrowheads="1"/>
            </p:cNvSpPr>
            <p:nvPr/>
          </p:nvSpPr>
          <p:spPr bwMode="auto">
            <a:xfrm>
              <a:off x="17246" y="22028"/>
              <a:ext cx="13856" cy="4235"/>
            </a:xfrm>
            <a:prstGeom prst="rect">
              <a:avLst/>
            </a:prstGeom>
            <a:solidFill>
              <a:srgbClr val="AFC2DA"/>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Rectangle 27"/>
            <p:cNvSpPr>
              <a:spLocks noChangeArrowheads="1"/>
            </p:cNvSpPr>
            <p:nvPr/>
          </p:nvSpPr>
          <p:spPr bwMode="auto">
            <a:xfrm>
              <a:off x="17246" y="22028"/>
              <a:ext cx="13856" cy="4235"/>
            </a:xfrm>
            <a:prstGeom prst="rect">
              <a:avLst/>
            </a:prstGeom>
            <a:noFill/>
            <a:ln w="4" cap="rnd">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29"/>
            <p:cNvSpPr>
              <a:spLocks noChangeArrowheads="1"/>
            </p:cNvSpPr>
            <p:nvPr/>
          </p:nvSpPr>
          <p:spPr bwMode="auto">
            <a:xfrm>
              <a:off x="21373" y="23031"/>
              <a:ext cx="6096" cy="16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XXXXX</a:t>
              </a:r>
              <a:r>
                <a:rPr kumimoji="0" lang="zh-CN" altLang="en-US" sz="10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基金</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 name="Rectangle 33"/>
            <p:cNvSpPr>
              <a:spLocks noChangeArrowheads="1"/>
            </p:cNvSpPr>
            <p:nvPr/>
          </p:nvSpPr>
          <p:spPr bwMode="auto">
            <a:xfrm>
              <a:off x="17246" y="31584"/>
              <a:ext cx="13856" cy="4236"/>
            </a:xfrm>
            <a:prstGeom prst="rect">
              <a:avLst/>
            </a:prstGeom>
            <a:solidFill>
              <a:srgbClr val="AFC2DA"/>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Rectangle 34"/>
            <p:cNvSpPr>
              <a:spLocks noChangeArrowheads="1"/>
            </p:cNvSpPr>
            <p:nvPr/>
          </p:nvSpPr>
          <p:spPr bwMode="auto">
            <a:xfrm>
              <a:off x="17246" y="31584"/>
              <a:ext cx="13856" cy="4236"/>
            </a:xfrm>
            <a:prstGeom prst="rect">
              <a:avLst/>
            </a:prstGeom>
            <a:noFill/>
            <a:ln w="4" cap="rnd">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36"/>
            <p:cNvSpPr>
              <a:spLocks noChangeArrowheads="1"/>
            </p:cNvSpPr>
            <p:nvPr/>
          </p:nvSpPr>
          <p:spPr bwMode="auto">
            <a:xfrm>
              <a:off x="21545" y="33045"/>
              <a:ext cx="4953" cy="16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项目公司</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4" name="Line 37"/>
            <p:cNvSpPr>
              <a:spLocks noChangeShapeType="1"/>
            </p:cNvSpPr>
            <p:nvPr/>
          </p:nvSpPr>
          <p:spPr bwMode="auto">
            <a:xfrm>
              <a:off x="24174" y="26263"/>
              <a:ext cx="0" cy="4744"/>
            </a:xfrm>
            <a:prstGeom prst="line">
              <a:avLst/>
            </a:prstGeom>
            <a:noFill/>
            <a:ln w="20" cap="rnd">
              <a:solidFill>
                <a:srgbClr val="3475C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23787" y="30822"/>
              <a:ext cx="768" cy="762"/>
            </a:xfrm>
            <a:custGeom>
              <a:avLst/>
              <a:gdLst>
                <a:gd name="T0" fmla="*/ 38659 w 159"/>
                <a:gd name="T1" fmla="*/ 76200 h 158"/>
                <a:gd name="T2" fmla="*/ 0 w 159"/>
                <a:gd name="T3" fmla="*/ 0 h 158"/>
                <a:gd name="T4" fmla="*/ 76835 w 159"/>
                <a:gd name="T5" fmla="*/ 0 h 158"/>
                <a:gd name="T6" fmla="*/ 76835 w 159"/>
                <a:gd name="T7" fmla="*/ 0 h 158"/>
                <a:gd name="T8" fmla="*/ 38659 w 159"/>
                <a:gd name="T9" fmla="*/ 76200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58">
                  <a:moveTo>
                    <a:pt x="80" y="158"/>
                  </a:moveTo>
                  <a:lnTo>
                    <a:pt x="0" y="0"/>
                  </a:lnTo>
                  <a:cubicBezTo>
                    <a:pt x="50" y="25"/>
                    <a:pt x="109" y="25"/>
                    <a:pt x="159" y="0"/>
                  </a:cubicBezTo>
                  <a:lnTo>
                    <a:pt x="159" y="0"/>
                  </a:lnTo>
                  <a:lnTo>
                    <a:pt x="80" y="158"/>
                  </a:lnTo>
                  <a:close/>
                </a:path>
              </a:pathLst>
            </a:custGeom>
            <a:solidFill>
              <a:srgbClr val="3475CD"/>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Rectangle 45"/>
            <p:cNvSpPr>
              <a:spLocks noChangeArrowheads="1"/>
            </p:cNvSpPr>
            <p:nvPr/>
          </p:nvSpPr>
          <p:spPr bwMode="auto">
            <a:xfrm>
              <a:off x="1555" y="22028"/>
              <a:ext cx="8611" cy="4235"/>
            </a:xfrm>
            <a:prstGeom prst="rect">
              <a:avLst/>
            </a:prstGeom>
            <a:solidFill>
              <a:srgbClr val="AFC2DA"/>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46"/>
            <p:cNvSpPr>
              <a:spLocks noChangeArrowheads="1"/>
            </p:cNvSpPr>
            <p:nvPr/>
          </p:nvSpPr>
          <p:spPr bwMode="auto">
            <a:xfrm>
              <a:off x="1555" y="22028"/>
              <a:ext cx="8611" cy="4235"/>
            </a:xfrm>
            <a:prstGeom prst="rect">
              <a:avLst/>
            </a:prstGeom>
            <a:noFill/>
            <a:ln w="4" cap="rnd">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Rectangle 47"/>
            <p:cNvSpPr>
              <a:spLocks noChangeArrowheads="1"/>
            </p:cNvSpPr>
            <p:nvPr/>
          </p:nvSpPr>
          <p:spPr bwMode="auto">
            <a:xfrm>
              <a:off x="2158" y="22701"/>
              <a:ext cx="6192" cy="3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19050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基金管理人</a:t>
              </a:r>
              <a:endParaRPr kumimoji="0" 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1905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(GP)</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7" name="Line 50"/>
            <p:cNvSpPr>
              <a:spLocks noChangeShapeType="1"/>
            </p:cNvSpPr>
            <p:nvPr/>
          </p:nvSpPr>
          <p:spPr bwMode="auto">
            <a:xfrm>
              <a:off x="10166" y="24142"/>
              <a:ext cx="6496" cy="0"/>
            </a:xfrm>
            <a:prstGeom prst="line">
              <a:avLst/>
            </a:prstGeom>
            <a:noFill/>
            <a:ln w="20" cap="rnd">
              <a:solidFill>
                <a:srgbClr val="3475C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51"/>
            <p:cNvSpPr>
              <a:spLocks/>
            </p:cNvSpPr>
            <p:nvPr/>
          </p:nvSpPr>
          <p:spPr bwMode="auto">
            <a:xfrm>
              <a:off x="16478" y="23761"/>
              <a:ext cx="768" cy="769"/>
            </a:xfrm>
            <a:custGeom>
              <a:avLst/>
              <a:gdLst>
                <a:gd name="T0" fmla="*/ 76835 w 159"/>
                <a:gd name="T1" fmla="*/ 38176 h 159"/>
                <a:gd name="T2" fmla="*/ 0 w 159"/>
                <a:gd name="T3" fmla="*/ 76835 h 159"/>
                <a:gd name="T4" fmla="*/ 0 w 159"/>
                <a:gd name="T5" fmla="*/ 0 h 159"/>
                <a:gd name="T6" fmla="*/ 76835 w 159"/>
                <a:gd name="T7" fmla="*/ 38176 h 1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159">
                  <a:moveTo>
                    <a:pt x="159" y="79"/>
                  </a:moveTo>
                  <a:lnTo>
                    <a:pt x="0" y="159"/>
                  </a:lnTo>
                  <a:cubicBezTo>
                    <a:pt x="25" y="109"/>
                    <a:pt x="25" y="50"/>
                    <a:pt x="0" y="0"/>
                  </a:cubicBezTo>
                  <a:lnTo>
                    <a:pt x="159" y="79"/>
                  </a:lnTo>
                  <a:close/>
                </a:path>
              </a:pathLst>
            </a:custGeom>
            <a:solidFill>
              <a:srgbClr val="3475CD"/>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Rectangle 63"/>
            <p:cNvSpPr>
              <a:spLocks noChangeArrowheads="1"/>
            </p:cNvSpPr>
            <p:nvPr/>
          </p:nvSpPr>
          <p:spPr bwMode="auto">
            <a:xfrm>
              <a:off x="3708" y="15443"/>
              <a:ext cx="1143" cy="152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0" name="Rectangle 73"/>
            <p:cNvSpPr>
              <a:spLocks noChangeArrowheads="1"/>
            </p:cNvSpPr>
            <p:nvPr/>
          </p:nvSpPr>
          <p:spPr bwMode="auto">
            <a:xfrm>
              <a:off x="38404" y="22028"/>
              <a:ext cx="13856" cy="4235"/>
            </a:xfrm>
            <a:prstGeom prst="rect">
              <a:avLst/>
            </a:prstGeom>
            <a:solidFill>
              <a:srgbClr val="AFC2DA"/>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Rectangle 74"/>
            <p:cNvSpPr>
              <a:spLocks noChangeArrowheads="1"/>
            </p:cNvSpPr>
            <p:nvPr/>
          </p:nvSpPr>
          <p:spPr bwMode="auto">
            <a:xfrm>
              <a:off x="38404" y="22028"/>
              <a:ext cx="13856" cy="4235"/>
            </a:xfrm>
            <a:prstGeom prst="rect">
              <a:avLst/>
            </a:prstGeom>
            <a:noFill/>
            <a:ln w="4" cap="rnd">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Rectangle 76"/>
            <p:cNvSpPr>
              <a:spLocks noChangeArrowheads="1"/>
            </p:cNvSpPr>
            <p:nvPr/>
          </p:nvSpPr>
          <p:spPr bwMode="auto">
            <a:xfrm>
              <a:off x="40373" y="23031"/>
              <a:ext cx="8763" cy="152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优先级</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LP</a:t>
              </a: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受让方</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4" name="Rectangle 77"/>
            <p:cNvSpPr>
              <a:spLocks noChangeArrowheads="1"/>
            </p:cNvSpPr>
            <p:nvPr/>
          </p:nvSpPr>
          <p:spPr bwMode="auto">
            <a:xfrm>
              <a:off x="32169" y="24860"/>
              <a:ext cx="4946" cy="1486"/>
            </a:xfrm>
            <a:prstGeom prst="rect">
              <a:avLst/>
            </a:prstGeom>
            <a:solidFill>
              <a:srgbClr val="D1EBF1"/>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Rectangle 78"/>
            <p:cNvSpPr>
              <a:spLocks noChangeArrowheads="1"/>
            </p:cNvSpPr>
            <p:nvPr/>
          </p:nvSpPr>
          <p:spPr bwMode="auto">
            <a:xfrm>
              <a:off x="32200" y="24866"/>
              <a:ext cx="4953" cy="16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到期回购</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 name="Line 24"/>
            <p:cNvSpPr>
              <a:spLocks noChangeShapeType="1"/>
            </p:cNvSpPr>
            <p:nvPr/>
          </p:nvSpPr>
          <p:spPr bwMode="auto">
            <a:xfrm>
              <a:off x="26631" y="26663"/>
              <a:ext cx="0" cy="4750"/>
            </a:xfrm>
            <a:prstGeom prst="line">
              <a:avLst/>
            </a:prstGeom>
            <a:noFill/>
            <a:ln w="20" cap="rnd">
              <a:solidFill>
                <a:srgbClr val="3475C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上箭头 103"/>
            <p:cNvSpPr>
              <a:spLocks noChangeArrowheads="1"/>
            </p:cNvSpPr>
            <p:nvPr/>
          </p:nvSpPr>
          <p:spPr bwMode="auto">
            <a:xfrm>
              <a:off x="26155" y="26263"/>
              <a:ext cx="724" cy="1134"/>
            </a:xfrm>
            <a:prstGeom prst="upArrow">
              <a:avLst>
                <a:gd name="adj1" fmla="val 50000"/>
                <a:gd name="adj2" fmla="val 49991"/>
              </a:avLst>
            </a:prstGeom>
            <a:solidFill>
              <a:srgbClr val="4F81BD"/>
            </a:solidFill>
            <a:ln w="25400">
              <a:solidFill>
                <a:srgbClr val="385D8A"/>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104" name="Rectangle 78"/>
            <p:cNvSpPr>
              <a:spLocks noChangeArrowheads="1"/>
            </p:cNvSpPr>
            <p:nvPr/>
          </p:nvSpPr>
          <p:spPr bwMode="auto">
            <a:xfrm>
              <a:off x="26879" y="27400"/>
              <a:ext cx="7429" cy="3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rgbClr val="000000"/>
                  </a:solidFill>
                  <a:effectLst/>
                  <a:latin typeface="Calibri" pitchFamily="34" charset="0"/>
                  <a:ea typeface="宋体" pitchFamily="2" charset="-122"/>
                  <a:cs typeface="Times New Roman" pitchFamily="18" charset="0"/>
                </a:rPr>
                <a:t>收益分配</a:t>
              </a:r>
              <a:r>
                <a:rPr kumimoji="0" lang="en-US" altLang="zh-CN" sz="1000" b="0" i="0" u="none" strike="noStrike" cap="none" normalizeH="0" baseline="0" smtClean="0">
                  <a:ln>
                    <a:noFill/>
                  </a:ln>
                  <a:solidFill>
                    <a:srgbClr val="000000"/>
                  </a:solidFill>
                  <a:effectLst/>
                  <a:latin typeface="Calibri" pitchFamily="34" charset="0"/>
                  <a:ea typeface="宋体" pitchFamily="2" charset="-122"/>
                  <a:cs typeface="Calibri" pitchFamily="34" charset="0"/>
                </a:rPr>
                <a:t>,</a:t>
              </a:r>
              <a:endPar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Calibri" pitchFamily="34" charset="0"/>
                  <a:ea typeface="宋体" pitchFamily="2" charset="-122"/>
                  <a:cs typeface="Times New Roman" pitchFamily="18" charset="0"/>
                </a:rPr>
                <a:t>到期清算退出</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5" name="TextBox 44"/>
          <p:cNvSpPr txBox="1"/>
          <p:nvPr/>
        </p:nvSpPr>
        <p:spPr>
          <a:xfrm>
            <a:off x="467544" y="4077072"/>
            <a:ext cx="8208912" cy="1938992"/>
          </a:xfrm>
          <a:prstGeom prst="rect">
            <a:avLst/>
          </a:prstGeom>
          <a:noFill/>
        </p:spPr>
        <p:txBody>
          <a:bodyPr wrap="square" rtlCol="0">
            <a:spAutoFit/>
          </a:bodyPr>
          <a:lstStyle/>
          <a:p>
            <a:r>
              <a:rPr lang="zh-CN" altLang="en-US" sz="2400" dirty="0" smtClean="0">
                <a:latin typeface="宋体" pitchFamily="2" charset="-122"/>
                <a:ea typeface="宋体" pitchFamily="2" charset="-122"/>
              </a:rPr>
              <a:t>建</a:t>
            </a:r>
            <a:r>
              <a:rPr lang="zh-CN" altLang="zh-CN" sz="2400" dirty="0" smtClean="0">
                <a:latin typeface="宋体" pitchFamily="2" charset="-122"/>
                <a:ea typeface="宋体" pitchFamily="2" charset="-122"/>
              </a:rPr>
              <a:t>行理财</a:t>
            </a:r>
            <a:r>
              <a:rPr lang="zh-CN" altLang="en-US" sz="2400" dirty="0" smtClean="0">
                <a:latin typeface="宋体" pitchFamily="2" charset="-122"/>
                <a:ea typeface="宋体" pitchFamily="2" charset="-122"/>
              </a:rPr>
              <a:t>资金</a:t>
            </a:r>
            <a:r>
              <a:rPr lang="zh-CN" altLang="zh-CN" sz="2400" dirty="0" smtClean="0">
                <a:latin typeface="宋体" pitchFamily="2" charset="-122"/>
                <a:ea typeface="宋体" pitchFamily="2" charset="-122"/>
              </a:rPr>
              <a:t>通过第三方（信托机构、证券机构等）以</a:t>
            </a:r>
            <a:r>
              <a:rPr lang="en-US" altLang="zh-CN" sz="2400" dirty="0" smtClean="0">
                <a:latin typeface="宋体" pitchFamily="2" charset="-122"/>
                <a:ea typeface="宋体" pitchFamily="2" charset="-122"/>
              </a:rPr>
              <a:t>LP</a:t>
            </a:r>
            <a:r>
              <a:rPr lang="zh-CN" altLang="zh-CN" sz="2400" dirty="0" smtClean="0">
                <a:latin typeface="宋体" pitchFamily="2" charset="-122"/>
                <a:ea typeface="宋体" pitchFamily="2" charset="-122"/>
              </a:rPr>
              <a:t>或公司投资人身份投资于私募基金，进而投资于标的公司或项目。</a:t>
            </a:r>
            <a:r>
              <a:rPr lang="zh-CN" altLang="en-US" sz="2400" dirty="0" smtClean="0">
                <a:latin typeface="宋体" pitchFamily="2" charset="-122"/>
                <a:ea typeface="宋体" pitchFamily="2" charset="-122"/>
              </a:rPr>
              <a:t>建</a:t>
            </a:r>
            <a:r>
              <a:rPr lang="zh-CN" altLang="zh-CN" sz="2400" dirty="0" smtClean="0">
                <a:latin typeface="宋体" pitchFamily="2" charset="-122"/>
                <a:ea typeface="宋体" pitchFamily="2" charset="-122"/>
              </a:rPr>
              <a:t>行理财产品原则上仅限作为优先级</a:t>
            </a:r>
            <a:r>
              <a:rPr lang="en-US" altLang="zh-CN" sz="2400" dirty="0" smtClean="0">
                <a:latin typeface="宋体" pitchFamily="2" charset="-122"/>
                <a:ea typeface="宋体" pitchFamily="2" charset="-122"/>
              </a:rPr>
              <a:t>LP</a:t>
            </a:r>
            <a:r>
              <a:rPr lang="zh-CN" altLang="zh-CN" sz="2400" dirty="0" smtClean="0">
                <a:latin typeface="宋体" pitchFamily="2" charset="-122"/>
                <a:ea typeface="宋体" pitchFamily="2" charset="-122"/>
              </a:rPr>
              <a:t>（或投资人）；投资期满，由劣后级</a:t>
            </a:r>
            <a:r>
              <a:rPr lang="en-US" altLang="zh-CN" sz="2400" dirty="0" smtClean="0">
                <a:latin typeface="宋体" pitchFamily="2" charset="-122"/>
                <a:ea typeface="宋体" pitchFamily="2" charset="-122"/>
              </a:rPr>
              <a:t>LP</a:t>
            </a:r>
            <a:r>
              <a:rPr lang="zh-CN" altLang="zh-CN" sz="2400" dirty="0" smtClean="0">
                <a:latin typeface="宋体" pitchFamily="2" charset="-122"/>
                <a:ea typeface="宋体" pitchFamily="2" charset="-122"/>
              </a:rPr>
              <a:t>（投资人）或其他第三方按约定收购对价受让理财产品投资份额，</a:t>
            </a:r>
            <a:r>
              <a:rPr lang="zh-CN" altLang="en-US" sz="2400" dirty="0" smtClean="0">
                <a:latin typeface="宋体" pitchFamily="2" charset="-122"/>
                <a:ea typeface="宋体" pitchFamily="2" charset="-122"/>
              </a:rPr>
              <a:t>建</a:t>
            </a:r>
            <a:r>
              <a:rPr lang="zh-CN" altLang="zh-CN" sz="2400" dirty="0" smtClean="0">
                <a:latin typeface="宋体" pitchFamily="2" charset="-122"/>
                <a:ea typeface="宋体" pitchFamily="2" charset="-122"/>
              </a:rPr>
              <a:t>行理财产品实现退出。</a:t>
            </a:r>
            <a:endParaRPr lang="en-US" altLang="zh-CN" sz="2400"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340768"/>
            <a:ext cx="5256584" cy="1107996"/>
          </a:xfrm>
          <a:prstGeom prst="rect">
            <a:avLst/>
          </a:prstGeom>
          <a:noFill/>
        </p:spPr>
        <p:txBody>
          <a:bodyPr wrap="square" rtlCol="0">
            <a:spAutoFit/>
          </a:bodyPr>
          <a:lstStyle/>
          <a:p>
            <a:pPr lvl="0"/>
            <a:r>
              <a:rPr lang="zh-CN" altLang="en-US" sz="2400" dirty="0" smtClean="0">
                <a:latin typeface="宋体" panose="02010600030101010101" pitchFamily="2" charset="-122"/>
                <a:ea typeface="宋体" panose="02010600030101010101" pitchFamily="2" charset="-122"/>
              </a:rPr>
              <a:t>二、</a:t>
            </a:r>
            <a:r>
              <a:rPr lang="zh-CN" altLang="zh-CN" sz="2400" dirty="0" smtClean="0">
                <a:latin typeface="宋体" panose="02010600030101010101" pitchFamily="2" charset="-122"/>
                <a:ea typeface="宋体" panose="02010600030101010101" pitchFamily="2" charset="-122"/>
              </a:rPr>
              <a:t>产业</a:t>
            </a:r>
            <a:r>
              <a:rPr lang="zh-CN" altLang="zh-CN" sz="2400" dirty="0">
                <a:latin typeface="宋体" panose="02010600030101010101" pitchFamily="2" charset="-122"/>
                <a:ea typeface="宋体" panose="02010600030101010101" pitchFamily="2" charset="-122"/>
              </a:rPr>
              <a:t>基金业务“穿透”和</a:t>
            </a:r>
            <a:r>
              <a:rPr lang="zh-CN" altLang="zh-CN" sz="2400" dirty="0" smtClean="0">
                <a:latin typeface="宋体" panose="02010600030101010101" pitchFamily="2" charset="-122"/>
                <a:ea typeface="宋体" panose="02010600030101010101" pitchFamily="2" charset="-122"/>
              </a:rPr>
              <a:t>“投资</a:t>
            </a:r>
            <a:r>
              <a:rPr lang="zh-CN" altLang="en-US" sz="2400" dirty="0">
                <a:latin typeface="宋体" panose="02010600030101010101" pitchFamily="2" charset="-122"/>
                <a:ea typeface="宋体" panose="02010600030101010101" pitchFamily="2" charset="-122"/>
              </a:rPr>
              <a:t>主导</a:t>
            </a:r>
            <a:r>
              <a:rPr lang="zh-CN" altLang="zh-CN" sz="2400" dirty="0" smtClean="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原则：</a:t>
            </a:r>
          </a:p>
          <a:p>
            <a:endParaRPr lang="zh-CN" altLang="en-US" dirty="0">
              <a:latin typeface="宋体" panose="02010600030101010101" pitchFamily="2" charset="-122"/>
              <a:ea typeface="宋体" panose="02010600030101010101" pitchFamily="2" charset="-122"/>
            </a:endParaRPr>
          </a:p>
        </p:txBody>
      </p:sp>
      <p:graphicFrame>
        <p:nvGraphicFramePr>
          <p:cNvPr id="4" name="图示 3"/>
          <p:cNvGraphicFramePr/>
          <p:nvPr>
            <p:extLst>
              <p:ext uri="{D42A27DB-BD31-4B8C-83A1-F6EECF244321}">
                <p14:modId xmlns="" xmlns:p14="http://schemas.microsoft.com/office/powerpoint/2010/main" val="3060654446"/>
              </p:ext>
            </p:extLst>
          </p:nvPr>
        </p:nvGraphicFramePr>
        <p:xfrm>
          <a:off x="3419872" y="1844824"/>
          <a:ext cx="561662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323528" y="2276872"/>
            <a:ext cx="3816424" cy="3816429"/>
          </a:xfrm>
          <a:prstGeom prst="rect">
            <a:avLst/>
          </a:prstGeom>
        </p:spPr>
        <p:txBody>
          <a:bodyPr wrap="square">
            <a:spAutoFit/>
          </a:bodyPr>
          <a:lstStyle/>
          <a:p>
            <a:r>
              <a:rPr lang="zh-CN" altLang="en-US" sz="2200" dirty="0" smtClean="0">
                <a:latin typeface="宋体" panose="02010600030101010101" pitchFamily="2" charset="-122"/>
                <a:ea typeface="宋体" panose="02010600030101010101" pitchFamily="2" charset="-122"/>
              </a:rPr>
              <a:t>建</a:t>
            </a:r>
            <a:r>
              <a:rPr lang="zh-CN" altLang="zh-CN" sz="2200" dirty="0" smtClean="0">
                <a:latin typeface="宋体" panose="02010600030101010101" pitchFamily="2" charset="-122"/>
                <a:ea typeface="宋体" panose="02010600030101010101" pitchFamily="2" charset="-122"/>
              </a:rPr>
              <a:t>总行</a:t>
            </a:r>
            <a:r>
              <a:rPr lang="zh-CN" altLang="zh-CN" sz="2200" dirty="0">
                <a:latin typeface="宋体" panose="02010600030101010101" pitchFamily="2" charset="-122"/>
                <a:ea typeface="宋体" panose="02010600030101010101" pitchFamily="2" charset="-122"/>
              </a:rPr>
              <a:t>要求各分行在申报产业基金业务方案时需落实基金方案要素，夯实项目融资需求。基金设立方案应明确具体拟投项目及投资金额上限，提供项目的建设内容、投融资方案及资金来源等初步情况</a:t>
            </a:r>
            <a:r>
              <a:rPr lang="zh-CN" altLang="zh-CN" sz="2200" b="1" i="1" dirty="0">
                <a:solidFill>
                  <a:srgbClr val="FF0000"/>
                </a:solidFill>
                <a:latin typeface="宋体" panose="02010600030101010101" pitchFamily="2" charset="-122"/>
                <a:ea typeface="宋体" panose="02010600030101010101" pitchFamily="2" charset="-122"/>
              </a:rPr>
              <a:t>（若后续在单笔投资业务申报时与基金设立方案主要要素不一致的，还需变更基金设立方案并报有权行审批）</a:t>
            </a:r>
            <a:r>
              <a:rPr lang="zh-CN" altLang="zh-CN" sz="2200" b="1" i="1" dirty="0">
                <a:latin typeface="宋体" panose="02010600030101010101" pitchFamily="2" charset="-122"/>
                <a:ea typeface="宋体" panose="02010600030101010101" pitchFamily="2" charset="-122"/>
              </a:rPr>
              <a:t>。</a:t>
            </a:r>
          </a:p>
        </p:txBody>
      </p:sp>
    </p:spTree>
    <p:extLst>
      <p:ext uri="{BB962C8B-B14F-4D97-AF65-F5344CB8AC3E}">
        <p14:creationId xmlns="" xmlns:p14="http://schemas.microsoft.com/office/powerpoint/2010/main" val="52914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8328"/>
            <a:ext cx="8229600" cy="570392"/>
          </a:xfrm>
        </p:spPr>
        <p:txBody>
          <a:bodyPr>
            <a:noAutofit/>
          </a:bodyPr>
          <a:lstStyle/>
          <a:p>
            <a:r>
              <a:rPr lang="zh-CN" altLang="en-US" sz="3600" dirty="0" smtClean="0">
                <a:latin typeface="宋体" panose="02010600030101010101" pitchFamily="2" charset="-122"/>
                <a:ea typeface="宋体" panose="02010600030101010101" pitchFamily="2" charset="-122"/>
              </a:rPr>
              <a:t>投资主导原则</a:t>
            </a:r>
            <a:endParaRPr lang="zh-CN" altLang="en-US" sz="3600" dirty="0">
              <a:latin typeface="宋体" panose="02010600030101010101" pitchFamily="2" charset="-122"/>
              <a:ea typeface="宋体" panose="02010600030101010101" pitchFamily="2" charset="-122"/>
            </a:endParaRPr>
          </a:p>
        </p:txBody>
      </p:sp>
      <p:sp>
        <p:nvSpPr>
          <p:cNvPr id="3" name="内容占位符 2"/>
          <p:cNvSpPr>
            <a:spLocks noGrp="1"/>
          </p:cNvSpPr>
          <p:nvPr>
            <p:ph sz="quarter" idx="13"/>
          </p:nvPr>
        </p:nvSpPr>
        <p:spPr>
          <a:xfrm>
            <a:off x="676655" y="2679192"/>
            <a:ext cx="8004522" cy="1685912"/>
          </a:xfrm>
        </p:spPr>
        <p:txBody>
          <a:bodyPr/>
          <a:lstStyle/>
          <a:p>
            <a:pPr marL="0" indent="0">
              <a:buNone/>
            </a:pPr>
            <a:r>
              <a:rPr lang="zh-CN" altLang="zh-CN" dirty="0">
                <a:solidFill>
                  <a:schemeClr val="tx1"/>
                </a:solidFill>
                <a:latin typeface="宋体" panose="02010600030101010101" pitchFamily="2" charset="-122"/>
                <a:ea typeface="宋体" panose="02010600030101010101" pitchFamily="2" charset="-122"/>
              </a:rPr>
              <a:t>除在产业基金设立时需遵循“穿透”原则以外</a:t>
            </a:r>
            <a:r>
              <a:rPr lang="zh-CN" altLang="zh-CN" dirty="0" smtClean="0">
                <a:solidFill>
                  <a:schemeClr val="tx1"/>
                </a:solidFill>
                <a:latin typeface="宋体" panose="02010600030101010101" pitchFamily="2" charset="-122"/>
                <a:ea typeface="宋体" panose="02010600030101010101" pitchFamily="2" charset="-122"/>
              </a:rPr>
              <a:t>，</a:t>
            </a:r>
            <a:r>
              <a:rPr lang="zh-CN" altLang="en-US" dirty="0" smtClean="0">
                <a:solidFill>
                  <a:schemeClr val="tx1"/>
                </a:solidFill>
                <a:latin typeface="宋体" panose="02010600030101010101" pitchFamily="2" charset="-122"/>
                <a:ea typeface="宋体" panose="02010600030101010101" pitchFamily="2" charset="-122"/>
              </a:rPr>
              <a:t>建</a:t>
            </a:r>
            <a:r>
              <a:rPr lang="zh-CN" altLang="zh-CN" dirty="0" smtClean="0">
                <a:solidFill>
                  <a:schemeClr val="tx1"/>
                </a:solidFill>
                <a:latin typeface="宋体" panose="02010600030101010101" pitchFamily="2" charset="-122"/>
                <a:ea typeface="宋体" panose="02010600030101010101" pitchFamily="2" charset="-122"/>
              </a:rPr>
              <a:t>总行</a:t>
            </a:r>
            <a:r>
              <a:rPr lang="zh-CN" altLang="zh-CN" dirty="0">
                <a:solidFill>
                  <a:schemeClr val="tx1"/>
                </a:solidFill>
                <a:latin typeface="宋体" panose="02010600030101010101" pitchFamily="2" charset="-122"/>
                <a:ea typeface="宋体" panose="02010600030101010101" pitchFamily="2" charset="-122"/>
              </a:rPr>
              <a:t>还</a:t>
            </a:r>
            <a:r>
              <a:rPr lang="zh-CN" altLang="zh-CN" dirty="0" smtClean="0">
                <a:solidFill>
                  <a:schemeClr val="tx1"/>
                </a:solidFill>
                <a:latin typeface="宋体" panose="02010600030101010101" pitchFamily="2" charset="-122"/>
                <a:ea typeface="宋体" panose="02010600030101010101" pitchFamily="2" charset="-122"/>
              </a:rPr>
              <a:t>要求在以</a:t>
            </a:r>
            <a:r>
              <a:rPr lang="zh-CN" altLang="en-US" dirty="0" smtClean="0">
                <a:solidFill>
                  <a:schemeClr val="tx1"/>
                </a:solidFill>
                <a:latin typeface="宋体" panose="02010600030101010101" pitchFamily="2" charset="-122"/>
                <a:ea typeface="宋体" panose="02010600030101010101" pitchFamily="2" charset="-122"/>
              </a:rPr>
              <a:t>建</a:t>
            </a:r>
            <a:r>
              <a:rPr lang="zh-CN" altLang="zh-CN" dirty="0" smtClean="0">
                <a:solidFill>
                  <a:schemeClr val="tx1"/>
                </a:solidFill>
                <a:latin typeface="宋体" panose="02010600030101010101" pitchFamily="2" charset="-122"/>
                <a:ea typeface="宋体" panose="02010600030101010101" pitchFamily="2" charset="-122"/>
              </a:rPr>
              <a:t>行为</a:t>
            </a:r>
            <a:r>
              <a:rPr lang="zh-CN" altLang="zh-CN" dirty="0">
                <a:solidFill>
                  <a:schemeClr val="tx1"/>
                </a:solidFill>
                <a:latin typeface="宋体" panose="02010600030101010101" pitchFamily="2" charset="-122"/>
                <a:ea typeface="宋体" panose="02010600030101010101" pitchFamily="2" charset="-122"/>
              </a:rPr>
              <a:t>主导的产业基金当中具备较为强势的投资决策权，要与其他参与主体共同商议较为完善的投资决策机制</a:t>
            </a:r>
            <a:r>
              <a:rPr lang="zh-CN" altLang="zh-CN" dirty="0" smtClean="0">
                <a:solidFill>
                  <a:schemeClr val="tx1"/>
                </a:solidFill>
                <a:latin typeface="宋体" panose="02010600030101010101" pitchFamily="2" charset="-122"/>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原则上</a:t>
            </a:r>
            <a:r>
              <a:rPr lang="zh-CN" altLang="zh-CN" dirty="0" smtClean="0">
                <a:solidFill>
                  <a:schemeClr val="tx1"/>
                </a:solidFill>
                <a:latin typeface="宋体" panose="02010600030101010101" pitchFamily="2" charset="-122"/>
                <a:ea typeface="宋体" panose="02010600030101010101" pitchFamily="2" charset="-122"/>
              </a:rPr>
              <a:t>实现</a:t>
            </a:r>
            <a:r>
              <a:rPr lang="zh-CN" altLang="zh-CN" b="1" dirty="0">
                <a:solidFill>
                  <a:schemeClr val="tx1"/>
                </a:solidFill>
                <a:latin typeface="宋体" panose="02010600030101010101" pitchFamily="2" charset="-122"/>
                <a:ea typeface="宋体" panose="02010600030101010101" pitchFamily="2" charset="-122"/>
              </a:rPr>
              <a:t>一票否决权</a:t>
            </a:r>
            <a:r>
              <a:rPr lang="zh-CN" altLang="zh-CN" dirty="0" smtClean="0">
                <a:solidFill>
                  <a:schemeClr val="tx1"/>
                </a:solidFill>
                <a:latin typeface="宋体" panose="02010600030101010101" pitchFamily="2" charset="-122"/>
                <a:ea typeface="宋体" panose="02010600030101010101" pitchFamily="2" charset="-122"/>
              </a:rPr>
              <a:t>。</a:t>
            </a:r>
            <a:endParaRPr lang="zh-CN" altLang="zh-CN" dirty="0">
              <a:solidFill>
                <a:schemeClr val="tx1"/>
              </a:solidFill>
              <a:latin typeface="宋体" panose="02010600030101010101" pitchFamily="2" charset="-122"/>
              <a:ea typeface="宋体" panose="02010600030101010101" pitchFamily="2" charset="-122"/>
            </a:endParaRPr>
          </a:p>
        </p:txBody>
      </p:sp>
      <p:sp>
        <p:nvSpPr>
          <p:cNvPr id="6" name="矩形 5"/>
          <p:cNvSpPr/>
          <p:nvPr/>
        </p:nvSpPr>
        <p:spPr>
          <a:xfrm>
            <a:off x="539552" y="332656"/>
            <a:ext cx="1588897"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600" b="1" cap="none" spc="50" dirty="0" smtClean="0">
                <a:ln w="11430"/>
                <a:solidFill>
                  <a:srgbClr val="FF0000"/>
                </a:solidFill>
                <a:effectLst>
                  <a:outerShdw blurRad="76200" dist="50800" dir="5400000" algn="tl" rotWithShape="0">
                    <a:srgbClr val="000000">
                      <a:alpha val="65000"/>
                    </a:srgbClr>
                  </a:outerShdw>
                </a:effectLst>
              </a:rPr>
              <a:t>董事会</a:t>
            </a:r>
            <a:endParaRPr lang="zh-CN" altLang="en-US" sz="3600" b="1" cap="none" spc="50" dirty="0">
              <a:ln w="11430"/>
              <a:solidFill>
                <a:srgbClr val="FF0000"/>
              </a:solidFill>
              <a:effectLst>
                <a:outerShdw blurRad="76200" dist="50800" dir="5400000" algn="tl" rotWithShape="0">
                  <a:srgbClr val="000000">
                    <a:alpha val="65000"/>
                  </a:srgbClr>
                </a:outerShdw>
              </a:effectLst>
            </a:endParaRPr>
          </a:p>
        </p:txBody>
      </p:sp>
      <p:sp>
        <p:nvSpPr>
          <p:cNvPr id="7" name="矩形 6"/>
          <p:cNvSpPr/>
          <p:nvPr/>
        </p:nvSpPr>
        <p:spPr>
          <a:xfrm>
            <a:off x="7092280" y="369530"/>
            <a:ext cx="1588897"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600" b="1" cap="none" spc="50" dirty="0" smtClean="0">
                <a:ln w="11430"/>
                <a:solidFill>
                  <a:srgbClr val="FF0000"/>
                </a:solidFill>
                <a:effectLst>
                  <a:outerShdw blurRad="76200" dist="50800" dir="5400000" algn="tl" rotWithShape="0">
                    <a:srgbClr val="000000">
                      <a:alpha val="65000"/>
                    </a:srgbClr>
                  </a:outerShdw>
                </a:effectLst>
              </a:rPr>
              <a:t>投委会</a:t>
            </a:r>
            <a:endParaRPr lang="zh-CN" altLang="en-US" sz="3600" b="1" cap="none" spc="50" dirty="0">
              <a:ln w="11430"/>
              <a:solidFill>
                <a:srgbClr val="FF0000"/>
              </a:solidFill>
              <a:effectLst>
                <a:outerShdw blurRad="76200" dist="50800" dir="5400000" algn="tl" rotWithShape="0">
                  <a:srgbClr val="000000">
                    <a:alpha val="65000"/>
                  </a:srgbClr>
                </a:outerShdw>
              </a:effectLst>
            </a:endParaRPr>
          </a:p>
        </p:txBody>
      </p:sp>
      <p:sp>
        <p:nvSpPr>
          <p:cNvPr id="10" name="右箭头 9"/>
          <p:cNvSpPr/>
          <p:nvPr/>
        </p:nvSpPr>
        <p:spPr>
          <a:xfrm>
            <a:off x="2128449" y="548680"/>
            <a:ext cx="1075399" cy="32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左箭头 13"/>
          <p:cNvSpPr/>
          <p:nvPr/>
        </p:nvSpPr>
        <p:spPr>
          <a:xfrm>
            <a:off x="5940152" y="512676"/>
            <a:ext cx="1225252"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09989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 xmlns:p14="http://schemas.microsoft.com/office/powerpoint/2010/main" val="3183446431"/>
              </p:ext>
            </p:extLst>
          </p:nvPr>
        </p:nvGraphicFramePr>
        <p:xfrm>
          <a:off x="1403648" y="2276872"/>
          <a:ext cx="65527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514273" y="1556792"/>
            <a:ext cx="6048672" cy="954107"/>
          </a:xfrm>
          <a:prstGeom prst="rect">
            <a:avLst/>
          </a:prstGeom>
          <a:noFill/>
        </p:spPr>
        <p:txBody>
          <a:bodyPr wrap="square" rtlCol="0">
            <a:spAutoFit/>
          </a:bodyPr>
          <a:lstStyle/>
          <a:p>
            <a:pPr algn="ctr"/>
            <a:r>
              <a:rPr lang="zh-CN" altLang="en-US" sz="2800" dirty="0" smtClean="0">
                <a:latin typeface="宋体" panose="02010600030101010101" pitchFamily="2" charset="-122"/>
                <a:ea typeface="宋体" panose="02010600030101010101" pitchFamily="2" charset="-122"/>
              </a:rPr>
              <a:t>不满足“穿透”和“投资主导”原则的解决方案</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209904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412776"/>
            <a:ext cx="7263527" cy="461665"/>
          </a:xfrm>
          <a:prstGeom prst="rect">
            <a:avLst/>
          </a:prstGeom>
        </p:spPr>
        <p:txBody>
          <a:bodyPr wrap="none">
            <a:spAutoFit/>
          </a:bodyPr>
          <a:lstStyle/>
          <a:p>
            <a:pPr lvl="0"/>
            <a:r>
              <a:rPr lang="zh-CN" altLang="en-US" sz="2400" dirty="0" smtClean="0">
                <a:latin typeface="宋体" panose="02010600030101010101" pitchFamily="2" charset="-122"/>
                <a:ea typeface="宋体" panose="02010600030101010101" pitchFamily="2" charset="-122"/>
              </a:rPr>
              <a:t>三、建</a:t>
            </a:r>
            <a:r>
              <a:rPr lang="zh-CN" altLang="zh-CN" sz="2400" dirty="0" smtClean="0">
                <a:latin typeface="宋体" panose="02010600030101010101" pitchFamily="2" charset="-122"/>
                <a:ea typeface="宋体" panose="02010600030101010101" pitchFamily="2" charset="-122"/>
              </a:rPr>
              <a:t>总行</a:t>
            </a:r>
            <a:r>
              <a:rPr lang="zh-CN" altLang="zh-CN" sz="2400" dirty="0">
                <a:latin typeface="宋体" panose="02010600030101010101" pitchFamily="2" charset="-122"/>
                <a:ea typeface="宋体" panose="02010600030101010101" pitchFamily="2" charset="-122"/>
              </a:rPr>
              <a:t>针对各类产业基金支持偏好的相关政策：</a:t>
            </a:r>
          </a:p>
        </p:txBody>
      </p:sp>
      <p:graphicFrame>
        <p:nvGraphicFramePr>
          <p:cNvPr id="3" name="图示 2"/>
          <p:cNvGraphicFramePr/>
          <p:nvPr>
            <p:extLst>
              <p:ext uri="{D42A27DB-BD31-4B8C-83A1-F6EECF244321}">
                <p14:modId xmlns="" xmlns:p14="http://schemas.microsoft.com/office/powerpoint/2010/main" val="1356980915"/>
              </p:ext>
            </p:extLst>
          </p:nvPr>
        </p:nvGraphicFramePr>
        <p:xfrm>
          <a:off x="1475656" y="206084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3507907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1665</TotalTime>
  <Words>2301</Words>
  <Application>Microsoft Office PowerPoint</Application>
  <PresentationFormat>全屏显示(4:3)</PresentationFormat>
  <Paragraphs>143</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波形</vt:lpstr>
      <vt:lpstr>产业基金业务介绍 </vt:lpstr>
      <vt:lpstr>幻灯片 2</vt:lpstr>
      <vt:lpstr>幻灯片 3</vt:lpstr>
      <vt:lpstr>幻灯片 4</vt:lpstr>
      <vt:lpstr>幻灯片 5</vt:lpstr>
      <vt:lpstr>幻灯片 6</vt:lpstr>
      <vt:lpstr>投资主导原则</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近期产业基金内外部主要政策制度梳理 </dc:title>
  <dc:creator>User</dc:creator>
  <cp:lastModifiedBy>恒嘉租赁王亮</cp:lastModifiedBy>
  <cp:revision>342</cp:revision>
  <dcterms:created xsi:type="dcterms:W3CDTF">2016-06-14T01:25:15Z</dcterms:created>
  <dcterms:modified xsi:type="dcterms:W3CDTF">2016-11-14T01:09:08Z</dcterms:modified>
</cp:coreProperties>
</file>