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sldIdLst>
    <p:sldId id="256" r:id="rId3"/>
    <p:sldId id="337" r:id="rId4"/>
    <p:sldId id="338" r:id="rId5"/>
    <p:sldId id="280" r:id="rId6"/>
    <p:sldId id="339" r:id="rId7"/>
    <p:sldId id="287" r:id="rId8"/>
    <p:sldId id="340" r:id="rId9"/>
    <p:sldId id="334" r:id="rId10"/>
    <p:sldId id="333" r:id="rId11"/>
    <p:sldId id="341" r:id="rId12"/>
    <p:sldId id="342" r:id="rId13"/>
  </p:sldIdLst>
  <p:sldSz cx="12192000" cy="6858000"/>
  <p:notesSz cx="6742113" cy="987266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70707"/>
    <a:srgbClr val="330306"/>
    <a:srgbClr val="3366FF"/>
    <a:srgbClr val="003399"/>
    <a:srgbClr val="000099"/>
    <a:srgbClr val="FCFCFC"/>
    <a:srgbClr val="E20E1D"/>
    <a:srgbClr val="FF8284"/>
    <a:srgbClr val="878A9F"/>
    <a:srgbClr val="EEEEE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80" d="100"/>
          <a:sy n="80" d="100"/>
        </p:scale>
        <p:origin x="-252" y="-90"/>
      </p:cViewPr>
      <p:guideLst>
        <p:guide orient="horz" pos="2160"/>
        <p:guide pos="3840"/>
      </p:guideLst>
    </p:cSldViewPr>
  </p:slideViewPr>
  <p:notesTextViewPr>
    <p:cViewPr>
      <p:scale>
        <a:sx n="1" d="1"/>
        <a:sy n="1" d="1"/>
      </p:scale>
      <p:origin x="0" y="0"/>
    </p:cViewPr>
  </p:notesTextViewPr>
  <p:sorterViewPr>
    <p:cViewPr>
      <p:scale>
        <a:sx n="90" d="100"/>
        <a:sy n="90" d="100"/>
      </p:scale>
      <p:origin x="0" y="-7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1582" cy="495348"/>
          </a:xfrm>
          <a:prstGeom prst="rect">
            <a:avLst/>
          </a:prstGeom>
        </p:spPr>
        <p:txBody>
          <a:bodyPr vert="horz" lIns="91427" tIns="45713" rIns="91427" bIns="45713" rtlCol="0"/>
          <a:lstStyle>
            <a:lvl1pPr algn="l">
              <a:defRPr sz="1200"/>
            </a:lvl1pPr>
          </a:lstStyle>
          <a:p>
            <a:endParaRPr lang="zh-CN" altLang="en-US"/>
          </a:p>
        </p:txBody>
      </p:sp>
      <p:sp>
        <p:nvSpPr>
          <p:cNvPr id="3" name="日期占位符 2"/>
          <p:cNvSpPr>
            <a:spLocks noGrp="1"/>
          </p:cNvSpPr>
          <p:nvPr>
            <p:ph type="dt" idx="1"/>
          </p:nvPr>
        </p:nvSpPr>
        <p:spPr>
          <a:xfrm>
            <a:off x="3818972" y="0"/>
            <a:ext cx="2921582" cy="495348"/>
          </a:xfrm>
          <a:prstGeom prst="rect">
            <a:avLst/>
          </a:prstGeom>
        </p:spPr>
        <p:txBody>
          <a:bodyPr vert="horz" lIns="91427" tIns="45713" rIns="91427" bIns="45713" rtlCol="0"/>
          <a:lstStyle>
            <a:lvl1pPr algn="r">
              <a:defRPr sz="1200"/>
            </a:lvl1pPr>
          </a:lstStyle>
          <a:p>
            <a:fld id="{38CFF49B-F907-49D9-97D0-C0B7B4CAC544}" type="datetimeFigureOut">
              <a:rPr lang="zh-CN" altLang="en-US" smtClean="0"/>
              <a:pPr/>
              <a:t>2016/10/14</a:t>
            </a:fld>
            <a:endParaRPr lang="zh-CN" altLang="en-US"/>
          </a:p>
        </p:txBody>
      </p:sp>
      <p:sp>
        <p:nvSpPr>
          <p:cNvPr id="4" name="幻灯片图像占位符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27" tIns="45713" rIns="91427" bIns="45713" rtlCol="0" anchor="ctr"/>
          <a:lstStyle/>
          <a:p>
            <a:endParaRPr lang="zh-CN" altLang="en-US"/>
          </a:p>
        </p:txBody>
      </p:sp>
      <p:sp>
        <p:nvSpPr>
          <p:cNvPr id="5" name="备注占位符 4"/>
          <p:cNvSpPr>
            <a:spLocks noGrp="1"/>
          </p:cNvSpPr>
          <p:nvPr>
            <p:ph type="body" sz="quarter" idx="3"/>
          </p:nvPr>
        </p:nvSpPr>
        <p:spPr>
          <a:xfrm>
            <a:off x="674212" y="4751220"/>
            <a:ext cx="5393690" cy="3887361"/>
          </a:xfrm>
          <a:prstGeom prst="rect">
            <a:avLst/>
          </a:prstGeom>
        </p:spPr>
        <p:txBody>
          <a:bodyPr vert="horz" lIns="91427" tIns="45713" rIns="91427" bIns="45713"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377317"/>
            <a:ext cx="2921582" cy="495347"/>
          </a:xfrm>
          <a:prstGeom prst="rect">
            <a:avLst/>
          </a:prstGeom>
        </p:spPr>
        <p:txBody>
          <a:bodyPr vert="horz" lIns="91427" tIns="45713" rIns="91427" bIns="45713"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8972" y="9377317"/>
            <a:ext cx="2921582" cy="495347"/>
          </a:xfrm>
          <a:prstGeom prst="rect">
            <a:avLst/>
          </a:prstGeom>
        </p:spPr>
        <p:txBody>
          <a:bodyPr vert="horz" lIns="91427" tIns="45713" rIns="91427" bIns="45713" rtlCol="0" anchor="b"/>
          <a:lstStyle>
            <a:lvl1pPr algn="r">
              <a:defRPr sz="1200"/>
            </a:lvl1pPr>
          </a:lstStyle>
          <a:p>
            <a:fld id="{6D2AF97A-113B-4386-A7B0-F4FB2B5B3C9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文本框 1"/>
          <p:cNvSpPr txBox="1"/>
          <p:nvPr userDrawn="1"/>
        </p:nvSpPr>
        <p:spPr>
          <a:xfrm>
            <a:off x="9029700" y="375451"/>
            <a:ext cx="2603500" cy="461665"/>
          </a:xfrm>
          <a:prstGeom prst="rect">
            <a:avLst/>
          </a:prstGeom>
          <a:noFill/>
        </p:spPr>
        <p:txBody>
          <a:bodyPr wrap="square" rtlCol="0">
            <a:spAutoFit/>
          </a:bodyPr>
          <a:lstStyle/>
          <a:p>
            <a:pPr algn="ctr"/>
            <a:r>
              <a:rPr lang="en-US" altLang="zh-CN" sz="2400" b="1" dirty="0" smtClean="0">
                <a:solidFill>
                  <a:srgbClr val="FCFCFC"/>
                </a:solidFill>
              </a:rPr>
              <a:t>LOGO</a:t>
            </a:r>
            <a:endParaRPr lang="zh-CN" altLang="en-US" sz="2400" b="1" dirty="0">
              <a:solidFill>
                <a:srgbClr val="FCFCFC"/>
              </a:solidFill>
            </a:endParaRPr>
          </a:p>
        </p:txBody>
      </p:sp>
      <p:sp>
        <p:nvSpPr>
          <p:cNvPr id="25" name="矩形 24"/>
          <p:cNvSpPr/>
          <p:nvPr userDrawn="1"/>
        </p:nvSpPr>
        <p:spPr>
          <a:xfrm>
            <a:off x="7261934" y="301841"/>
            <a:ext cx="4785064" cy="6569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D:\恒嘉融资租赁\公司VI\新标识图片格式打包\logo3.jpg"/>
          <p:cNvPicPr>
            <a:picLocks noChangeAspect="1" noChangeArrowheads="1"/>
          </p:cNvPicPr>
          <p:nvPr userDrawn="1"/>
        </p:nvPicPr>
        <p:blipFill>
          <a:blip r:embed="rId2" cstate="print"/>
          <a:srcRect/>
          <a:stretch>
            <a:fillRect/>
          </a:stretch>
        </p:blipFill>
        <p:spPr bwMode="auto">
          <a:xfrm>
            <a:off x="4464424" y="6315696"/>
            <a:ext cx="3639884" cy="338401"/>
          </a:xfrm>
          <a:prstGeom prst="rect">
            <a:avLst/>
          </a:prstGeom>
          <a:noFill/>
        </p:spPr>
      </p:pic>
      <p:pic>
        <p:nvPicPr>
          <p:cNvPr id="26" name="Picture 5" descr="C:\Users\U310\Desktop\QQ截图20140217164136.png"/>
          <p:cNvPicPr>
            <a:picLocks noChangeAspect="1" noChangeArrowheads="1"/>
          </p:cNvPicPr>
          <p:nvPr userDrawn="1"/>
        </p:nvPicPr>
        <p:blipFill>
          <a:blip r:embed="rId3" cstate="print"/>
          <a:srcRect/>
          <a:stretch>
            <a:fillRect/>
          </a:stretch>
        </p:blipFill>
        <p:spPr bwMode="auto">
          <a:xfrm>
            <a:off x="-12795" y="-25400"/>
            <a:ext cx="12545454" cy="3212353"/>
          </a:xfrm>
          <a:prstGeom prst="rect">
            <a:avLst/>
          </a:prstGeom>
          <a:noFill/>
          <a:ln w="9525">
            <a:noFill/>
            <a:miter lim="800000"/>
            <a:headEnd/>
            <a:tailEnd/>
          </a:ln>
        </p:spPr>
      </p:pic>
    </p:spTree>
  </p:cSld>
  <p:clrMapOvr>
    <a:masterClrMapping/>
  </p:clrMapOvr>
  <p:transition>
    <p:pull dir="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7971B9-238B-4D69-8248-97E26D5381F3}" type="datetimeFigureOut">
              <a:rPr lang="zh-CN" altLang="en-US" smtClean="0"/>
              <a:pPr/>
              <a:t>2016/10/14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E9FDA-0849-494F-A4CE-306FF23A804D}" type="slidenum">
              <a:rPr lang="zh-CN" altLang="en-US" smtClean="0"/>
              <a:pPr/>
              <a:t>‹#›</a:t>
            </a:fld>
            <a:endParaRPr lang="zh-CN" altLang="en-US"/>
          </a:p>
        </p:txBody>
      </p:sp>
    </p:spTree>
  </p:cSld>
  <p:clrMapOvr>
    <a:masterClrMapping/>
  </p:clrMapOvr>
  <p:transition>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7971B9-238B-4D69-8248-97E26D5381F3}" type="datetimeFigureOut">
              <a:rPr lang="zh-CN" altLang="en-US" smtClean="0"/>
              <a:pPr/>
              <a:t>2016/10/14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E9FDA-0849-494F-A4CE-306FF23A804D}" type="slidenum">
              <a:rPr lang="zh-CN" altLang="en-US" smtClean="0"/>
              <a:pPr/>
              <a:t>‹#›</a:t>
            </a:fld>
            <a:endParaRPr lang="zh-CN" altLang="en-US"/>
          </a:p>
        </p:txBody>
      </p:sp>
    </p:spTree>
  </p:cSld>
  <p:clrMapOvr>
    <a:masterClrMapping/>
  </p:clrMapOvr>
  <p:transition>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C1377C1-C062-48D9-BE75-046D5C527045}" type="datetimeFigureOut">
              <a:rPr lang="zh-CN" altLang="en-US" smtClean="0"/>
              <a:pPr/>
              <a:t>2016/10/14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transition>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1377C1-C062-48D9-BE75-046D5C527045}" type="datetimeFigureOut">
              <a:rPr lang="zh-CN" altLang="en-US" smtClean="0"/>
              <a:pPr/>
              <a:t>2016/10/14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transition>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C1377C1-C062-48D9-BE75-046D5C527045}" type="datetimeFigureOut">
              <a:rPr lang="zh-CN" altLang="en-US" smtClean="0"/>
              <a:pPr/>
              <a:t>2016/10/14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transition>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C1377C1-C062-48D9-BE75-046D5C527045}" type="datetimeFigureOut">
              <a:rPr lang="zh-CN" altLang="en-US" smtClean="0"/>
              <a:pPr/>
              <a:t>2016/10/14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transition>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C1377C1-C062-48D9-BE75-046D5C527045}" type="datetimeFigureOut">
              <a:rPr lang="zh-CN" altLang="en-US" smtClean="0"/>
              <a:pPr/>
              <a:t>2016/10/14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transition>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C1377C1-C062-48D9-BE75-046D5C527045}" type="datetimeFigureOut">
              <a:rPr lang="zh-CN" altLang="en-US" smtClean="0"/>
              <a:pPr/>
              <a:t>2016/10/14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1377C1-C062-48D9-BE75-046D5C527045}" type="datetimeFigureOut">
              <a:rPr lang="zh-CN" altLang="en-US" smtClean="0"/>
              <a:pPr/>
              <a:t>2016/10/14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1377C1-C062-48D9-BE75-046D5C527045}" type="datetimeFigureOut">
              <a:rPr lang="zh-CN" altLang="en-US" smtClean="0"/>
              <a:pPr/>
              <a:t>2016/10/14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cxnSp>
        <p:nvCxnSpPr>
          <p:cNvPr id="10" name="直接连接符 9"/>
          <p:cNvCxnSpPr/>
          <p:nvPr/>
        </p:nvCxnSpPr>
        <p:spPr>
          <a:xfrm>
            <a:off x="0" y="6425294"/>
            <a:ext cx="12192000" cy="0"/>
          </a:xfrm>
          <a:prstGeom prst="line">
            <a:avLst/>
          </a:prstGeom>
          <a:ln>
            <a:solidFill>
              <a:srgbClr val="3366FF"/>
            </a:solidFill>
          </a:ln>
        </p:spPr>
        <p:style>
          <a:lnRef idx="1">
            <a:schemeClr val="accent1"/>
          </a:lnRef>
          <a:fillRef idx="0">
            <a:schemeClr val="accent1"/>
          </a:fillRef>
          <a:effectRef idx="0">
            <a:schemeClr val="accent1"/>
          </a:effectRef>
          <a:fontRef idx="minor">
            <a:schemeClr val="tx1"/>
          </a:fontRef>
        </p:style>
      </p:cxnSp>
      <p:sp>
        <p:nvSpPr>
          <p:cNvPr id="12" name="任意多边形 11"/>
          <p:cNvSpPr/>
          <p:nvPr userDrawn="1"/>
        </p:nvSpPr>
        <p:spPr>
          <a:xfrm>
            <a:off x="11187953" y="6494930"/>
            <a:ext cx="605118" cy="349624"/>
          </a:xfrm>
          <a:custGeom>
            <a:avLst/>
            <a:gdLst>
              <a:gd name="connsiteX0" fmla="*/ 378655 w 757310"/>
              <a:gd name="connsiteY0" fmla="*/ 0 h 396457"/>
              <a:gd name="connsiteX1" fmla="*/ 757310 w 757310"/>
              <a:gd name="connsiteY1" fmla="*/ 378655 h 396457"/>
              <a:gd name="connsiteX2" fmla="*/ 755516 w 757310"/>
              <a:gd name="connsiteY2" fmla="*/ 396457 h 396457"/>
              <a:gd name="connsiteX3" fmla="*/ 1795 w 757310"/>
              <a:gd name="connsiteY3" fmla="*/ 396457 h 396457"/>
              <a:gd name="connsiteX4" fmla="*/ 0 w 757310"/>
              <a:gd name="connsiteY4" fmla="*/ 378655 h 396457"/>
              <a:gd name="connsiteX5" fmla="*/ 378655 w 757310"/>
              <a:gd name="connsiteY5" fmla="*/ 0 h 39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310" h="396457">
                <a:moveTo>
                  <a:pt x="378655" y="0"/>
                </a:moveTo>
                <a:cubicBezTo>
                  <a:pt x="587780" y="0"/>
                  <a:pt x="757310" y="169530"/>
                  <a:pt x="757310" y="378655"/>
                </a:cubicBezTo>
                <a:lnTo>
                  <a:pt x="755516" y="396457"/>
                </a:lnTo>
                <a:lnTo>
                  <a:pt x="1795" y="396457"/>
                </a:lnTo>
                <a:lnTo>
                  <a:pt x="0" y="378655"/>
                </a:lnTo>
                <a:cubicBezTo>
                  <a:pt x="0" y="169530"/>
                  <a:pt x="169530" y="0"/>
                  <a:pt x="378655" y="0"/>
                </a:cubicBezTo>
                <a:close/>
              </a:path>
            </a:pathLst>
          </a:custGeom>
          <a:solidFill>
            <a:srgbClr val="3366FF"/>
          </a:solid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1"/>
          <p:cNvSpPr>
            <a:spLocks noChangeArrowheads="1"/>
          </p:cNvSpPr>
          <p:nvPr userDrawn="1"/>
        </p:nvSpPr>
        <p:spPr bwMode="auto">
          <a:xfrm>
            <a:off x="10650070" y="6596809"/>
            <a:ext cx="1676400" cy="2746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spAutoFit/>
          </a:bodyPr>
          <a:lstStyle/>
          <a:p>
            <a:pPr algn="ctr" eaLnBrk="0" hangingPunct="0"/>
            <a:r>
              <a:rPr lang="en-US" altLang="zh-CN" sz="1200" dirty="0" smtClean="0">
                <a:solidFill>
                  <a:srgbClr val="FCFCFC"/>
                </a:solidFill>
                <a:cs typeface="Arial" charset="0"/>
              </a:rPr>
              <a:t>P</a:t>
            </a:r>
            <a:fld id="{1D1D2641-4A11-334B-B140-BC935AB38244}" type="slidenum">
              <a:rPr lang="zh-CN" altLang="en-US" sz="1200" dirty="0" smtClean="0">
                <a:solidFill>
                  <a:srgbClr val="FCFCFC"/>
                </a:solidFill>
                <a:cs typeface="Arial" charset="0"/>
              </a:rPr>
              <a:pPr algn="ctr" eaLnBrk="0" hangingPunct="0"/>
              <a:t>‹#›</a:t>
            </a:fld>
            <a:endParaRPr lang="zh-CN" altLang="en-US" sz="1200" dirty="0">
              <a:solidFill>
                <a:srgbClr val="FCFCFC"/>
              </a:solidFill>
              <a:cs typeface="Arial" charset="0"/>
            </a:endParaRPr>
          </a:p>
        </p:txBody>
      </p:sp>
      <p:cxnSp>
        <p:nvCxnSpPr>
          <p:cNvPr id="3" name="直接连接符 2"/>
          <p:cNvCxnSpPr/>
          <p:nvPr userDrawn="1"/>
        </p:nvCxnSpPr>
        <p:spPr>
          <a:xfrm flipV="1">
            <a:off x="0" y="858129"/>
            <a:ext cx="12192000" cy="2483"/>
          </a:xfrm>
          <a:prstGeom prst="line">
            <a:avLst/>
          </a:prstGeom>
          <a:ln>
            <a:solidFill>
              <a:srgbClr val="3366FF"/>
            </a:solidFill>
          </a:ln>
        </p:spPr>
        <p:style>
          <a:lnRef idx="1">
            <a:schemeClr val="accent1"/>
          </a:lnRef>
          <a:fillRef idx="0">
            <a:schemeClr val="accent1"/>
          </a:fillRef>
          <a:effectRef idx="0">
            <a:schemeClr val="accent1"/>
          </a:effectRef>
          <a:fontRef idx="minor">
            <a:schemeClr val="tx1"/>
          </a:fontRef>
        </p:style>
      </p:cxnSp>
      <p:sp>
        <p:nvSpPr>
          <p:cNvPr id="18" name="矩形 17"/>
          <p:cNvSpPr/>
          <p:nvPr userDrawn="1"/>
        </p:nvSpPr>
        <p:spPr>
          <a:xfrm>
            <a:off x="510437" y="6162476"/>
            <a:ext cx="2107808" cy="534159"/>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1" name="Picture 3" descr="D:\恒嘉融资租赁\公司VI\新标识图片格式打包\logo2.jpg"/>
          <p:cNvPicPr>
            <a:picLocks noChangeAspect="1" noChangeArrowheads="1"/>
          </p:cNvPicPr>
          <p:nvPr userDrawn="1"/>
        </p:nvPicPr>
        <p:blipFill>
          <a:blip r:embed="rId2" cstate="print"/>
          <a:srcRect/>
          <a:stretch>
            <a:fillRect/>
          </a:stretch>
        </p:blipFill>
        <p:spPr bwMode="auto">
          <a:xfrm>
            <a:off x="766481" y="6316920"/>
            <a:ext cx="1600855" cy="221151"/>
          </a:xfrm>
          <a:prstGeom prst="rect">
            <a:avLst/>
          </a:prstGeom>
          <a:noFill/>
        </p:spPr>
      </p:pic>
    </p:spTree>
  </p:cSld>
  <p:clrMapOvr>
    <a:masterClrMapping/>
  </p:clrMapOvr>
  <p:transition>
    <p:pull dir="ru"/>
  </p:transition>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1377C1-C062-48D9-BE75-046D5C527045}" type="datetimeFigureOut">
              <a:rPr lang="zh-CN" altLang="en-US" smtClean="0"/>
              <a:pPr/>
              <a:t>2016/10/14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1377C1-C062-48D9-BE75-046D5C527045}" type="datetimeFigureOut">
              <a:rPr lang="zh-CN" altLang="en-US" smtClean="0"/>
              <a:pPr/>
              <a:t>2016/10/14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1377C1-C062-48D9-BE75-046D5C527045}" type="datetimeFigureOut">
              <a:rPr lang="zh-CN" altLang="en-US" smtClean="0"/>
              <a:pPr/>
              <a:t>2016/10/14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F7971B9-238B-4D69-8248-97E26D5381F3}" type="datetimeFigureOut">
              <a:rPr lang="zh-CN" altLang="en-US" smtClean="0"/>
              <a:pPr/>
              <a:t>2016/10/14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E9FDA-0849-494F-A4CE-306FF23A804D}" type="slidenum">
              <a:rPr lang="zh-CN" altLang="en-US" smtClean="0"/>
              <a:pPr/>
              <a:t>‹#›</a:t>
            </a:fld>
            <a:endParaRPr lang="zh-CN" altLang="en-US"/>
          </a:p>
        </p:txBody>
      </p:sp>
    </p:spTree>
  </p:cSld>
  <p:clrMapOvr>
    <a:masterClrMapping/>
  </p:clrMapOvr>
  <p:transition>
    <p:pull dir="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F7971B9-238B-4D69-8248-97E26D5381F3}" type="datetimeFigureOut">
              <a:rPr lang="zh-CN" altLang="en-US" smtClean="0"/>
              <a:pPr/>
              <a:t>2016/10/14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1E9FDA-0849-494F-A4CE-306FF23A804D}" type="slidenum">
              <a:rPr lang="zh-CN" altLang="en-US" smtClean="0"/>
              <a:pPr/>
              <a:t>‹#›</a:t>
            </a:fld>
            <a:endParaRPr lang="zh-CN" altLang="en-US"/>
          </a:p>
        </p:txBody>
      </p:sp>
    </p:spTree>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F7971B9-238B-4D69-8248-97E26D5381F3}" type="datetimeFigureOut">
              <a:rPr lang="zh-CN" altLang="en-US" smtClean="0"/>
              <a:pPr/>
              <a:t>2016/10/14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1E9FDA-0849-494F-A4CE-306FF23A804D}" type="slidenum">
              <a:rPr lang="zh-CN" altLang="en-US" smtClean="0"/>
              <a:pPr/>
              <a:t>‹#›</a:t>
            </a:fld>
            <a:endParaRPr lang="zh-CN" altLang="en-US"/>
          </a:p>
        </p:txBody>
      </p:sp>
    </p:spTree>
  </p:cSld>
  <p:clrMapOvr>
    <a:masterClrMapping/>
  </p:clrMapOvr>
  <p:transition>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F7971B9-238B-4D69-8248-97E26D5381F3}" type="datetimeFigureOut">
              <a:rPr lang="zh-CN" altLang="en-US" smtClean="0"/>
              <a:pPr/>
              <a:t>2016/10/14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1E9FDA-0849-494F-A4CE-306FF23A804D}" type="slidenum">
              <a:rPr lang="zh-CN" altLang="en-US" smtClean="0"/>
              <a:pPr/>
              <a:t>‹#›</a:t>
            </a:fld>
            <a:endParaRPr lang="zh-CN" altLang="en-US"/>
          </a:p>
        </p:txBody>
      </p:sp>
    </p:spTree>
  </p:cSld>
  <p:clrMapOvr>
    <a:masterClrMapping/>
  </p:clrMapOvr>
  <p:transition>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7971B9-238B-4D69-8248-97E26D5381F3}" type="datetimeFigureOut">
              <a:rPr lang="zh-CN" altLang="en-US" smtClean="0"/>
              <a:pPr/>
              <a:t>2016/10/14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1E9FDA-0849-494F-A4CE-306FF23A804D}" type="slidenum">
              <a:rPr lang="zh-CN" altLang="en-US" smtClean="0"/>
              <a:pPr/>
              <a:t>‹#›</a:t>
            </a:fld>
            <a:endParaRPr lang="zh-CN" altLang="en-US"/>
          </a:p>
        </p:txBody>
      </p:sp>
    </p:spTree>
  </p:cSld>
  <p:clrMapOvr>
    <a:masterClrMapping/>
  </p:clrMapOvr>
  <p:transition>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F7971B9-238B-4D69-8248-97E26D5381F3}" type="datetimeFigureOut">
              <a:rPr lang="zh-CN" altLang="en-US" smtClean="0"/>
              <a:pPr/>
              <a:t>2016/10/14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1E9FDA-0849-494F-A4CE-306FF23A804D}" type="slidenum">
              <a:rPr lang="zh-CN" altLang="en-US" smtClean="0"/>
              <a:pPr/>
              <a:t>‹#›</a:t>
            </a:fld>
            <a:endParaRPr lang="zh-CN" altLang="en-US"/>
          </a:p>
        </p:txBody>
      </p:sp>
    </p:spTree>
  </p:cSld>
  <p:clrMapOvr>
    <a:masterClrMapping/>
  </p:clrMapOvr>
  <p:transition>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F7971B9-238B-4D69-8248-97E26D5381F3}" type="datetimeFigureOut">
              <a:rPr lang="zh-CN" altLang="en-US" smtClean="0"/>
              <a:pPr/>
              <a:t>2016/10/14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1E9FDA-0849-494F-A4CE-306FF23A804D}" type="slidenum">
              <a:rPr lang="zh-CN" altLang="en-US" smtClean="0"/>
              <a:pPr/>
              <a:t>‹#›</a:t>
            </a:fld>
            <a:endParaRPr lang="zh-CN" altLang="en-US"/>
          </a:p>
        </p:txBody>
      </p:sp>
    </p:spTree>
  </p:cSld>
  <p:clrMapOvr>
    <a:masterClrMapping/>
  </p:clrMapOvr>
  <p:transition>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7971B9-238B-4D69-8248-97E26D5381F3}" type="datetimeFigureOut">
              <a:rPr lang="zh-CN" altLang="en-US" smtClean="0"/>
              <a:pPr/>
              <a:t>2016/10/14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E9FDA-0849-494F-A4CE-306FF23A804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ll dir="ru"/>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1377C1-C062-48D9-BE75-046D5C527045}" type="datetimeFigureOut">
              <a:rPr lang="zh-CN" altLang="en-US" smtClean="0"/>
              <a:pPr/>
              <a:t>2016/10/14</a:t>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107FC3-E85A-47BD-81B2-68F8C9DF413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pull dir="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6727" y="3903259"/>
            <a:ext cx="11468669" cy="830997"/>
          </a:xfrm>
          <a:prstGeom prst="rect">
            <a:avLst/>
          </a:prstGeom>
          <a:noFill/>
        </p:spPr>
        <p:txBody>
          <a:bodyPr wrap="square" rtlCol="0">
            <a:spAutoFit/>
          </a:bodyPr>
          <a:lstStyle/>
          <a:p>
            <a:pPr algn="ctr"/>
            <a:r>
              <a:rPr lang="zh-CN" altLang="en-US" sz="4800" b="1" dirty="0" smtClean="0">
                <a:latin typeface="楷体" pitchFamily="49" charset="-122"/>
                <a:ea typeface="楷体" pitchFamily="49" charset="-122"/>
              </a:rPr>
              <a:t>包头稀铝立项风险建议</a:t>
            </a:r>
            <a:endParaRPr lang="en-US" altLang="zh-CN" sz="4800" b="1" dirty="0" smtClean="0">
              <a:latin typeface="楷体" pitchFamily="49" charset="-122"/>
              <a:ea typeface="楷体" pitchFamily="49" charset="-122"/>
            </a:endParaRPr>
          </a:p>
        </p:txBody>
      </p:sp>
    </p:spTree>
  </p:cSld>
  <p:clrMapOvr>
    <a:masterClrMapping/>
  </p:clrMapOvr>
  <p:transition>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764275" y="215757"/>
            <a:ext cx="3643952"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lvl="0">
              <a:lnSpc>
                <a:spcPct val="90000"/>
              </a:lnSpc>
              <a:spcBef>
                <a:spcPct val="0"/>
              </a:spcBef>
              <a:defRPr/>
            </a:pPr>
            <a:r>
              <a:rPr lang="zh-CN" altLang="en-US" dirty="0" smtClean="0">
                <a:latin typeface="楷体" pitchFamily="49" charset="-122"/>
                <a:ea typeface="楷体" pitchFamily="49" charset="-122"/>
                <a:cs typeface="+mj-cs"/>
              </a:rPr>
              <a:t>四  财务风险</a:t>
            </a:r>
            <a:endParaRPr lang="en-US" altLang="zh-CN" dirty="0" smtClean="0">
              <a:latin typeface="楷体" pitchFamily="49" charset="-122"/>
              <a:ea typeface="楷体" pitchFamily="49" charset="-122"/>
              <a:cs typeface="+mj-cs"/>
            </a:endParaRPr>
          </a:p>
        </p:txBody>
      </p:sp>
      <p:sp>
        <p:nvSpPr>
          <p:cNvPr id="7" name="矩形 6"/>
          <p:cNvSpPr/>
          <p:nvPr/>
        </p:nvSpPr>
        <p:spPr>
          <a:xfrm>
            <a:off x="839899" y="1143565"/>
            <a:ext cx="10263531" cy="2308324"/>
          </a:xfrm>
          <a:prstGeom prst="rect">
            <a:avLst/>
          </a:prstGeom>
        </p:spPr>
        <p:txBody>
          <a:bodyPr wrap="square">
            <a:spAutoFit/>
          </a:bodyPr>
          <a:lstStyle/>
          <a:p>
            <a:r>
              <a:rPr lang="zh-CN" altLang="en-US" b="1" dirty="0" smtClean="0">
                <a:latin typeface="楷体" pitchFamily="49" charset="-122"/>
                <a:ea typeface="楷体" pitchFamily="49" charset="-122"/>
              </a:rPr>
              <a:t>（二）比率分析</a:t>
            </a:r>
            <a:endParaRPr lang="en-US" altLang="zh-CN" b="1" dirty="0" smtClean="0">
              <a:latin typeface="楷体" pitchFamily="49" charset="-122"/>
              <a:ea typeface="楷体" pitchFamily="49" charset="-122"/>
            </a:endParaRPr>
          </a:p>
          <a:p>
            <a:endParaRPr lang="en-US" altLang="zh-CN" b="1" dirty="0" smtClean="0">
              <a:latin typeface="楷体" pitchFamily="49" charset="-122"/>
              <a:ea typeface="楷体" pitchFamily="49" charset="-122"/>
            </a:endParaRPr>
          </a:p>
          <a:p>
            <a:r>
              <a:rPr lang="en-US" altLang="zh-CN" b="1" dirty="0" smtClean="0">
                <a:latin typeface="楷体" pitchFamily="49" charset="-122"/>
                <a:ea typeface="楷体" pitchFamily="49" charset="-122"/>
              </a:rPr>
              <a:t>1.</a:t>
            </a:r>
            <a:r>
              <a:rPr lang="zh-CN" altLang="en-US" b="1" dirty="0" smtClean="0">
                <a:latin typeface="楷体" pitchFamily="49" charset="-122"/>
                <a:ea typeface="楷体" pitchFamily="49" charset="-122"/>
              </a:rPr>
              <a:t>偿债能力分析</a:t>
            </a:r>
            <a:endParaRPr lang="en-US" altLang="zh-CN" b="1" dirty="0" smtClean="0">
              <a:latin typeface="楷体" pitchFamily="49" charset="-122"/>
              <a:ea typeface="楷体" pitchFamily="49" charset="-122"/>
            </a:endParaRPr>
          </a:p>
          <a:p>
            <a:endParaRPr lang="en-US" altLang="zh-CN" b="1" dirty="0" smtClean="0">
              <a:latin typeface="楷体" pitchFamily="49" charset="-122"/>
              <a:ea typeface="楷体" pitchFamily="49" charset="-122"/>
            </a:endParaRPr>
          </a:p>
          <a:p>
            <a:endParaRPr lang="en-US" altLang="zh-CN" dirty="0" smtClean="0">
              <a:latin typeface="楷体" pitchFamily="49" charset="-122"/>
              <a:ea typeface="楷体" pitchFamily="49" charset="-122"/>
            </a:endParaRPr>
          </a:p>
          <a:p>
            <a:endParaRPr lang="en-US" altLang="zh-CN" dirty="0" smtClean="0">
              <a:latin typeface="楷体" pitchFamily="49" charset="-122"/>
              <a:ea typeface="楷体" pitchFamily="49" charset="-122"/>
            </a:endParaRPr>
          </a:p>
          <a:p>
            <a:endParaRPr lang="en-US" altLang="zh-CN" dirty="0" smtClean="0">
              <a:latin typeface="楷体" pitchFamily="49" charset="-122"/>
              <a:ea typeface="楷体" pitchFamily="49" charset="-122"/>
            </a:endParaRPr>
          </a:p>
          <a:p>
            <a:endParaRPr lang="en-US" altLang="zh-CN" dirty="0" smtClean="0">
              <a:latin typeface="楷体" pitchFamily="49" charset="-122"/>
              <a:ea typeface="楷体" pitchFamily="49" charset="-122"/>
            </a:endParaRPr>
          </a:p>
        </p:txBody>
      </p:sp>
      <p:graphicFrame>
        <p:nvGraphicFramePr>
          <p:cNvPr id="4" name="表格 3"/>
          <p:cNvGraphicFramePr>
            <a:graphicFrameLocks noGrp="1"/>
          </p:cNvGraphicFramePr>
          <p:nvPr/>
        </p:nvGraphicFramePr>
        <p:xfrm>
          <a:off x="913411" y="2265860"/>
          <a:ext cx="5036393" cy="1339167"/>
        </p:xfrm>
        <a:graphic>
          <a:graphicData uri="http://schemas.openxmlformats.org/drawingml/2006/table">
            <a:tbl>
              <a:tblPr>
                <a:tableStyleId>{35758FB7-9AC5-4552-8A53-C91805E547FA}</a:tableStyleId>
              </a:tblPr>
              <a:tblGrid>
                <a:gridCol w="1544638"/>
                <a:gridCol w="641350"/>
                <a:gridCol w="1085850"/>
                <a:gridCol w="908050"/>
                <a:gridCol w="856505"/>
              </a:tblGrid>
              <a:tr h="0">
                <a:tc>
                  <a:txBody>
                    <a:bodyPr/>
                    <a:lstStyle/>
                    <a:p>
                      <a:pPr algn="ctr" fontAlgn="t"/>
                      <a:r>
                        <a:rPr lang="zh-CN" altLang="en-US" sz="1600" b="1" u="none" strike="noStrike" dirty="0">
                          <a:latin typeface="楷体" pitchFamily="49" charset="-122"/>
                          <a:ea typeface="楷体" pitchFamily="49" charset="-122"/>
                        </a:rPr>
                        <a:t>　</a:t>
                      </a:r>
                      <a:r>
                        <a:rPr lang="zh-CN" altLang="en-US" sz="1600" b="1" u="none" strike="noStrike" dirty="0" smtClean="0">
                          <a:latin typeface="楷体" pitchFamily="49" charset="-122"/>
                          <a:ea typeface="楷体" pitchFamily="49" charset="-122"/>
                        </a:rPr>
                        <a:t>指标</a:t>
                      </a:r>
                      <a:endParaRPr lang="zh-CN" altLang="en-US" sz="1600" b="1" i="0" u="none" strike="noStrike" dirty="0">
                        <a:solidFill>
                          <a:srgbClr val="000000"/>
                        </a:solidFill>
                        <a:latin typeface="楷体" pitchFamily="49" charset="-122"/>
                        <a:ea typeface="楷体" pitchFamily="49" charset="-122"/>
                      </a:endParaRPr>
                    </a:p>
                  </a:txBody>
                  <a:tcPr marL="9525" marR="9525" marT="9525" marB="0"/>
                </a:tc>
                <a:tc>
                  <a:txBody>
                    <a:bodyPr/>
                    <a:lstStyle/>
                    <a:p>
                      <a:pPr algn="ctr" fontAlgn="t"/>
                      <a:r>
                        <a:rPr lang="en-US" altLang="zh-CN" sz="1600" b="1" i="0" u="none" strike="noStrike" dirty="0" smtClean="0">
                          <a:solidFill>
                            <a:srgbClr val="000000"/>
                          </a:solidFill>
                          <a:latin typeface="楷体" pitchFamily="49" charset="-122"/>
                          <a:ea typeface="楷体" pitchFamily="49" charset="-122"/>
                        </a:rPr>
                        <a:t>2013</a:t>
                      </a:r>
                      <a:endParaRPr lang="zh-CN" altLang="en-US" sz="1600" b="1" i="0" u="none" strike="noStrike" dirty="0">
                        <a:solidFill>
                          <a:srgbClr val="000000"/>
                        </a:solidFill>
                        <a:latin typeface="楷体" pitchFamily="49" charset="-122"/>
                        <a:ea typeface="楷体" pitchFamily="49" charset="-122"/>
                      </a:endParaRPr>
                    </a:p>
                  </a:txBody>
                  <a:tcPr marL="9525" marR="9525" marT="9525" marB="0"/>
                </a:tc>
                <a:tc>
                  <a:txBody>
                    <a:bodyPr/>
                    <a:lstStyle/>
                    <a:p>
                      <a:pPr algn="ctr" fontAlgn="t"/>
                      <a:r>
                        <a:rPr lang="en-US" altLang="zh-CN" sz="1600" b="1" i="0" u="none" strike="noStrike" dirty="0" smtClean="0">
                          <a:solidFill>
                            <a:srgbClr val="000000"/>
                          </a:solidFill>
                          <a:latin typeface="楷体" pitchFamily="49" charset="-122"/>
                          <a:ea typeface="楷体" pitchFamily="49" charset="-122"/>
                        </a:rPr>
                        <a:t>2014</a:t>
                      </a:r>
                      <a:endParaRPr lang="zh-CN" altLang="en-US" sz="1600" b="1" i="0" u="none" strike="noStrike" dirty="0">
                        <a:solidFill>
                          <a:srgbClr val="000000"/>
                        </a:solidFill>
                        <a:latin typeface="楷体" pitchFamily="49" charset="-122"/>
                        <a:ea typeface="楷体" pitchFamily="49" charset="-122"/>
                      </a:endParaRPr>
                    </a:p>
                  </a:txBody>
                  <a:tcPr marL="9525" marR="9525" marT="9525" marB="0"/>
                </a:tc>
                <a:tc>
                  <a:txBody>
                    <a:bodyPr/>
                    <a:lstStyle/>
                    <a:p>
                      <a:pPr algn="ctr" fontAlgn="t"/>
                      <a:r>
                        <a:rPr lang="en-US" altLang="zh-CN" sz="1600" b="1" i="0" u="none" strike="noStrike" dirty="0" smtClean="0">
                          <a:solidFill>
                            <a:srgbClr val="000000"/>
                          </a:solidFill>
                          <a:latin typeface="楷体" pitchFamily="49" charset="-122"/>
                          <a:ea typeface="楷体" pitchFamily="49" charset="-122"/>
                        </a:rPr>
                        <a:t>2015</a:t>
                      </a:r>
                      <a:endParaRPr lang="zh-CN" altLang="en-US" sz="1600" b="1" i="0" u="none" strike="noStrike" dirty="0">
                        <a:solidFill>
                          <a:srgbClr val="000000"/>
                        </a:solidFill>
                        <a:latin typeface="楷体" pitchFamily="49" charset="-122"/>
                        <a:ea typeface="楷体" pitchFamily="49" charset="-122"/>
                      </a:endParaRPr>
                    </a:p>
                  </a:txBody>
                  <a:tcPr marL="9525" marR="9525" marT="9525" marB="0"/>
                </a:tc>
                <a:tc>
                  <a:txBody>
                    <a:bodyPr/>
                    <a:lstStyle/>
                    <a:p>
                      <a:pPr algn="ctr" fontAlgn="t"/>
                      <a:r>
                        <a:rPr lang="en-US" altLang="zh-CN" sz="1600" b="1" i="0" u="none" strike="noStrike" dirty="0" smtClean="0">
                          <a:solidFill>
                            <a:srgbClr val="000000"/>
                          </a:solidFill>
                          <a:latin typeface="楷体" pitchFamily="49" charset="-122"/>
                          <a:ea typeface="楷体" pitchFamily="49" charset="-122"/>
                        </a:rPr>
                        <a:t>2016.08</a:t>
                      </a:r>
                      <a:endParaRPr lang="zh-CN" altLang="en-US" sz="1600" b="1" i="0" u="none" strike="noStrike" dirty="0">
                        <a:solidFill>
                          <a:srgbClr val="000000"/>
                        </a:solidFill>
                        <a:latin typeface="楷体" pitchFamily="49" charset="-122"/>
                        <a:ea typeface="楷体" pitchFamily="49" charset="-122"/>
                      </a:endParaRPr>
                    </a:p>
                  </a:txBody>
                  <a:tcPr marL="9525" marR="9525" marT="9525" marB="0"/>
                </a:tc>
              </a:tr>
              <a:tr h="325707">
                <a:tc>
                  <a:txBody>
                    <a:bodyPr/>
                    <a:lstStyle/>
                    <a:p>
                      <a:pPr algn="ctr" fontAlgn="b"/>
                      <a:r>
                        <a:rPr lang="zh-CN" altLang="en-US" sz="1600" u="none" strike="noStrike" dirty="0">
                          <a:latin typeface="楷体" pitchFamily="49" charset="-122"/>
                          <a:ea typeface="楷体" pitchFamily="49" charset="-122"/>
                        </a:rPr>
                        <a:t>流动比率</a:t>
                      </a:r>
                      <a:endParaRPr lang="zh-CN" altLang="en-US" sz="1600" b="1"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600" u="none" strike="noStrike" dirty="0" smtClean="0">
                          <a:latin typeface="楷体" pitchFamily="49" charset="-122"/>
                          <a:ea typeface="楷体" pitchFamily="49" charset="-122"/>
                        </a:rPr>
                        <a:t>1.06 </a:t>
                      </a:r>
                      <a:endParaRPr lang="en-US" altLang="zh-CN" sz="16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l" fontAlgn="b"/>
                      <a:r>
                        <a:rPr lang="zh-CN" altLang="en-US" sz="1600" u="none" strike="noStrike" dirty="0">
                          <a:latin typeface="楷体" pitchFamily="49" charset="-122"/>
                          <a:ea typeface="楷体" pitchFamily="49" charset="-122"/>
                        </a:rPr>
                        <a:t>    </a:t>
                      </a:r>
                      <a:r>
                        <a:rPr lang="en-US" altLang="zh-CN" sz="1600" u="none" strike="noStrike" dirty="0" smtClean="0">
                          <a:latin typeface="楷体" pitchFamily="49" charset="-122"/>
                          <a:ea typeface="楷体" pitchFamily="49" charset="-122"/>
                        </a:rPr>
                        <a:t>1.06 </a:t>
                      </a:r>
                      <a:endParaRPr lang="en-US" altLang="zh-CN" sz="16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l" fontAlgn="b"/>
                      <a:r>
                        <a:rPr lang="zh-CN" altLang="en-US" sz="1600" u="none" strike="noStrike" dirty="0">
                          <a:latin typeface="楷体" pitchFamily="49" charset="-122"/>
                          <a:ea typeface="楷体" pitchFamily="49" charset="-122"/>
                        </a:rPr>
                        <a:t>   </a:t>
                      </a:r>
                      <a:r>
                        <a:rPr lang="en-US" altLang="zh-CN" sz="1600" u="none" strike="noStrike" dirty="0" smtClean="0">
                          <a:latin typeface="楷体" pitchFamily="49" charset="-122"/>
                          <a:ea typeface="楷体" pitchFamily="49" charset="-122"/>
                        </a:rPr>
                        <a:t>1.04 </a:t>
                      </a:r>
                      <a:endParaRPr lang="en-US" altLang="zh-CN" sz="16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l" fontAlgn="b"/>
                      <a:r>
                        <a:rPr lang="en-US" altLang="zh-CN" sz="1600" b="0" i="0" u="none" strike="noStrike" dirty="0" smtClean="0">
                          <a:solidFill>
                            <a:srgbClr val="000000"/>
                          </a:solidFill>
                          <a:latin typeface="楷体" pitchFamily="49" charset="-122"/>
                          <a:ea typeface="楷体" pitchFamily="49" charset="-122"/>
                        </a:rPr>
                        <a:t>   1.25</a:t>
                      </a:r>
                      <a:endParaRPr lang="en-US" altLang="zh-CN" sz="1600" b="0" i="0" u="none" strike="noStrike" dirty="0">
                        <a:solidFill>
                          <a:srgbClr val="000000"/>
                        </a:solidFill>
                        <a:latin typeface="楷体" pitchFamily="49" charset="-122"/>
                        <a:ea typeface="楷体" pitchFamily="49" charset="-122"/>
                      </a:endParaRPr>
                    </a:p>
                  </a:txBody>
                  <a:tcPr marL="9525" marR="9525" marT="9525" marB="0" anchor="b"/>
                </a:tc>
              </a:tr>
              <a:tr h="171450">
                <a:tc>
                  <a:txBody>
                    <a:bodyPr/>
                    <a:lstStyle/>
                    <a:p>
                      <a:pPr algn="ctr" fontAlgn="b"/>
                      <a:r>
                        <a:rPr lang="zh-CN" altLang="en-US" sz="1600" u="none" strike="noStrike" dirty="0">
                          <a:latin typeface="楷体" pitchFamily="49" charset="-122"/>
                          <a:ea typeface="楷体" pitchFamily="49" charset="-122"/>
                        </a:rPr>
                        <a:t>速动比率</a:t>
                      </a:r>
                      <a:endParaRPr lang="zh-CN" altLang="en-US" sz="1600" b="1"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600" u="none" strike="noStrike" dirty="0">
                          <a:latin typeface="楷体" pitchFamily="49" charset="-122"/>
                          <a:ea typeface="楷体" pitchFamily="49" charset="-122"/>
                        </a:rPr>
                        <a:t>0.94</a:t>
                      </a:r>
                      <a:endParaRPr lang="en-US" altLang="zh-CN" sz="16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600" u="none" strike="noStrike">
                          <a:latin typeface="楷体" pitchFamily="49" charset="-122"/>
                          <a:ea typeface="楷体" pitchFamily="49" charset="-122"/>
                        </a:rPr>
                        <a:t>0.98</a:t>
                      </a:r>
                      <a:endParaRPr lang="en-US" altLang="zh-CN" sz="1600" b="0" i="0" u="none" strike="noStrike">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600" u="none" strike="noStrike" dirty="0">
                          <a:latin typeface="楷体" pitchFamily="49" charset="-122"/>
                          <a:ea typeface="楷体" pitchFamily="49" charset="-122"/>
                        </a:rPr>
                        <a:t>0.97</a:t>
                      </a:r>
                      <a:endParaRPr lang="en-US" altLang="zh-CN" sz="16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600" b="0" i="0" u="none" strike="noStrike" dirty="0" smtClean="0">
                          <a:solidFill>
                            <a:srgbClr val="000000"/>
                          </a:solidFill>
                          <a:latin typeface="楷体" pitchFamily="49" charset="-122"/>
                          <a:ea typeface="楷体" pitchFamily="49" charset="-122"/>
                        </a:rPr>
                        <a:t>1.18</a:t>
                      </a:r>
                      <a:endParaRPr lang="en-US" altLang="zh-CN" sz="1600" b="0" i="0" u="none" strike="noStrike" dirty="0">
                        <a:solidFill>
                          <a:srgbClr val="000000"/>
                        </a:solidFill>
                        <a:latin typeface="楷体" pitchFamily="49" charset="-122"/>
                        <a:ea typeface="楷体" pitchFamily="49" charset="-122"/>
                      </a:endParaRPr>
                    </a:p>
                  </a:txBody>
                  <a:tcPr marL="9525" marR="9525" marT="9525" marB="0" anchor="b"/>
                </a:tc>
              </a:tr>
              <a:tr h="171450">
                <a:tc>
                  <a:txBody>
                    <a:bodyPr/>
                    <a:lstStyle/>
                    <a:p>
                      <a:pPr algn="ctr" fontAlgn="b"/>
                      <a:r>
                        <a:rPr lang="zh-CN" altLang="en-US" sz="1600" u="none" strike="noStrike" dirty="0">
                          <a:latin typeface="楷体" pitchFamily="49" charset="-122"/>
                          <a:ea typeface="楷体" pitchFamily="49" charset="-122"/>
                        </a:rPr>
                        <a:t>现金</a:t>
                      </a:r>
                      <a:r>
                        <a:rPr lang="zh-CN" altLang="en-US" sz="1600" u="none" strike="noStrike" dirty="0" smtClean="0">
                          <a:latin typeface="楷体" pitchFamily="49" charset="-122"/>
                          <a:ea typeface="楷体" pitchFamily="49" charset="-122"/>
                        </a:rPr>
                        <a:t>流动负债</a:t>
                      </a:r>
                      <a:r>
                        <a:rPr lang="zh-CN" altLang="en-US" sz="1600" u="none" strike="noStrike" dirty="0">
                          <a:latin typeface="楷体" pitchFamily="49" charset="-122"/>
                          <a:ea typeface="楷体" pitchFamily="49" charset="-122"/>
                        </a:rPr>
                        <a:t>比</a:t>
                      </a:r>
                      <a:endParaRPr lang="zh-CN" altLang="en-US" sz="1600" b="1"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600" u="none" strike="noStrike" dirty="0">
                          <a:latin typeface="楷体" pitchFamily="49" charset="-122"/>
                          <a:ea typeface="楷体" pitchFamily="49" charset="-122"/>
                        </a:rPr>
                        <a:t>23.23%</a:t>
                      </a:r>
                      <a:endParaRPr lang="en-US" altLang="zh-CN" sz="16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600" u="none" strike="noStrike">
                          <a:latin typeface="楷体" pitchFamily="49" charset="-122"/>
                          <a:ea typeface="楷体" pitchFamily="49" charset="-122"/>
                        </a:rPr>
                        <a:t>-8.19%</a:t>
                      </a:r>
                      <a:endParaRPr lang="en-US" altLang="zh-CN" sz="1600" b="0" i="0" u="none" strike="noStrike">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600" u="none" strike="noStrike">
                          <a:latin typeface="楷体" pitchFamily="49" charset="-122"/>
                          <a:ea typeface="楷体" pitchFamily="49" charset="-122"/>
                        </a:rPr>
                        <a:t>6.44%</a:t>
                      </a:r>
                      <a:endParaRPr lang="en-US" altLang="zh-CN" sz="1600" b="0" i="0" u="none" strike="noStrike">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600" b="0" i="0" u="none" strike="noStrike" dirty="0" smtClean="0">
                          <a:solidFill>
                            <a:srgbClr val="000000"/>
                          </a:solidFill>
                          <a:latin typeface="楷体" pitchFamily="49" charset="-122"/>
                          <a:ea typeface="楷体" pitchFamily="49" charset="-122"/>
                        </a:rPr>
                        <a:t>23.44%</a:t>
                      </a:r>
                      <a:endParaRPr lang="en-US" altLang="zh-CN" sz="1600" b="0" i="0" u="none" strike="noStrike" dirty="0">
                        <a:solidFill>
                          <a:srgbClr val="000000"/>
                        </a:solidFill>
                        <a:latin typeface="楷体" pitchFamily="49" charset="-122"/>
                        <a:ea typeface="楷体" pitchFamily="49" charset="-122"/>
                      </a:endParaRPr>
                    </a:p>
                  </a:txBody>
                  <a:tcPr marL="9525" marR="9525" marT="9525" marB="0" anchor="b"/>
                </a:tc>
              </a:tr>
              <a:tr h="171450">
                <a:tc>
                  <a:txBody>
                    <a:bodyPr/>
                    <a:lstStyle/>
                    <a:p>
                      <a:pPr algn="ctr" fontAlgn="b"/>
                      <a:r>
                        <a:rPr lang="zh-CN" altLang="en-US" sz="1600" u="none" strike="noStrike" dirty="0">
                          <a:latin typeface="楷体" pitchFamily="49" charset="-122"/>
                          <a:ea typeface="楷体" pitchFamily="49" charset="-122"/>
                        </a:rPr>
                        <a:t>资产负债率</a:t>
                      </a:r>
                      <a:endParaRPr lang="zh-CN" altLang="en-US" sz="1600" b="1"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600" u="none" strike="noStrike" dirty="0">
                          <a:latin typeface="楷体" pitchFamily="49" charset="-122"/>
                          <a:ea typeface="楷体" pitchFamily="49" charset="-122"/>
                        </a:rPr>
                        <a:t>62.70%</a:t>
                      </a:r>
                      <a:endParaRPr lang="en-US" altLang="zh-CN" sz="16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600" u="none" strike="noStrike" dirty="0">
                          <a:latin typeface="楷体" pitchFamily="49" charset="-122"/>
                          <a:ea typeface="楷体" pitchFamily="49" charset="-122"/>
                        </a:rPr>
                        <a:t>70.88%</a:t>
                      </a:r>
                      <a:endParaRPr lang="en-US" altLang="zh-CN" sz="16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600" u="none" strike="noStrike" dirty="0">
                          <a:latin typeface="楷体" pitchFamily="49" charset="-122"/>
                          <a:ea typeface="楷体" pitchFamily="49" charset="-122"/>
                        </a:rPr>
                        <a:t>68.92%</a:t>
                      </a:r>
                      <a:endParaRPr lang="en-US" altLang="zh-CN" sz="16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600" b="0" i="0" u="none" strike="noStrike" dirty="0" smtClean="0">
                          <a:solidFill>
                            <a:srgbClr val="000000"/>
                          </a:solidFill>
                          <a:latin typeface="楷体" pitchFamily="49" charset="-122"/>
                          <a:ea typeface="楷体" pitchFamily="49" charset="-122"/>
                        </a:rPr>
                        <a:t>58.46%</a:t>
                      </a:r>
                      <a:endParaRPr lang="en-US" altLang="zh-CN" sz="1600" b="0" i="0" u="none" strike="noStrike" dirty="0">
                        <a:solidFill>
                          <a:srgbClr val="000000"/>
                        </a:solidFill>
                        <a:latin typeface="楷体" pitchFamily="49" charset="-122"/>
                        <a:ea typeface="楷体" pitchFamily="49" charset="-122"/>
                      </a:endParaRPr>
                    </a:p>
                  </a:txBody>
                  <a:tcPr marL="9525" marR="9525" marT="9525" marB="0" anchor="b"/>
                </a:tc>
              </a:tr>
            </a:tbl>
          </a:graphicData>
        </a:graphic>
      </p:graphicFrame>
      <p:sp>
        <p:nvSpPr>
          <p:cNvPr id="6" name="TextBox 5"/>
          <p:cNvSpPr txBox="1"/>
          <p:nvPr/>
        </p:nvSpPr>
        <p:spPr>
          <a:xfrm>
            <a:off x="890649" y="3835729"/>
            <a:ext cx="4975761" cy="2031325"/>
          </a:xfrm>
          <a:prstGeom prst="rect">
            <a:avLst/>
          </a:prstGeom>
          <a:noFill/>
        </p:spPr>
        <p:txBody>
          <a:bodyPr wrap="square" rtlCol="0">
            <a:spAutoFit/>
          </a:bodyPr>
          <a:lstStyle/>
          <a:p>
            <a:r>
              <a:rPr lang="zh-CN" altLang="en-US" dirty="0" smtClean="0">
                <a:latin typeface="楷体" pitchFamily="49" charset="-122"/>
                <a:ea typeface="楷体" pitchFamily="49" charset="-122"/>
              </a:rPr>
              <a:t>（</a:t>
            </a:r>
            <a:r>
              <a:rPr lang="en-US" altLang="zh-CN" dirty="0" smtClean="0">
                <a:latin typeface="楷体" pitchFamily="49" charset="-122"/>
                <a:ea typeface="楷体" pitchFamily="49" charset="-122"/>
              </a:rPr>
              <a:t>1</a:t>
            </a:r>
            <a:r>
              <a:rPr lang="zh-CN" altLang="en-US" dirty="0" smtClean="0">
                <a:latin typeface="楷体" pitchFamily="49" charset="-122"/>
                <a:ea typeface="楷体" pitchFamily="49" charset="-122"/>
              </a:rPr>
              <a:t>）短期偿债能力指标看，承租人由集团统一销售，承租人短期偿债能力较好。</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a:t>
            </a:r>
            <a:r>
              <a:rPr lang="en-US" altLang="zh-CN" dirty="0" smtClean="0">
                <a:latin typeface="楷体" pitchFamily="49" charset="-122"/>
                <a:ea typeface="楷体" pitchFamily="49" charset="-122"/>
              </a:rPr>
              <a:t>2</a:t>
            </a:r>
            <a:r>
              <a:rPr lang="zh-CN" altLang="en-US" dirty="0" smtClean="0">
                <a:latin typeface="楷体" pitchFamily="49" charset="-122"/>
                <a:ea typeface="楷体" pitchFamily="49" charset="-122"/>
              </a:rPr>
              <a:t>）长期偿债能力看，承租人虽属于重资产行业，但是资产负债率一直维持在相对较低水平，</a:t>
            </a:r>
            <a:r>
              <a:rPr lang="en-US" altLang="zh-CN" dirty="0" smtClean="0">
                <a:latin typeface="楷体" pitchFamily="49" charset="-122"/>
                <a:ea typeface="楷体" pitchFamily="49" charset="-122"/>
              </a:rPr>
              <a:t>70%</a:t>
            </a:r>
            <a:r>
              <a:rPr lang="zh-CN" altLang="en-US" dirty="0" smtClean="0">
                <a:latin typeface="楷体" pitchFamily="49" charset="-122"/>
                <a:ea typeface="楷体" pitchFamily="49" charset="-122"/>
              </a:rPr>
              <a:t>左右，</a:t>
            </a:r>
            <a:r>
              <a:rPr lang="en-US" altLang="zh-CN" dirty="0" smtClean="0">
                <a:latin typeface="楷体" pitchFamily="49" charset="-122"/>
                <a:ea typeface="楷体" pitchFamily="49" charset="-122"/>
              </a:rPr>
              <a:t>2016.08</a:t>
            </a:r>
            <a:r>
              <a:rPr lang="zh-CN" altLang="en-US" dirty="0" smtClean="0">
                <a:latin typeface="楷体" pitchFamily="49" charset="-122"/>
                <a:ea typeface="楷体" pitchFamily="49" charset="-122"/>
              </a:rPr>
              <a:t>更是下降至</a:t>
            </a:r>
            <a:r>
              <a:rPr lang="en-US" altLang="zh-CN" dirty="0" smtClean="0">
                <a:latin typeface="楷体" pitchFamily="49" charset="-122"/>
                <a:ea typeface="楷体" pitchFamily="49" charset="-122"/>
              </a:rPr>
              <a:t>58.46%</a:t>
            </a:r>
            <a:r>
              <a:rPr lang="zh-CN" altLang="en-US" dirty="0" smtClean="0">
                <a:latin typeface="楷体" pitchFamily="49" charset="-122"/>
                <a:ea typeface="楷体" pitchFamily="49" charset="-122"/>
              </a:rPr>
              <a:t>，随着前期项目建设投入的放缓，长期偿债能力在不断增强。</a:t>
            </a:r>
            <a:endParaRPr lang="zh-CN" altLang="en-US" dirty="0">
              <a:latin typeface="楷体" pitchFamily="49" charset="-122"/>
              <a:ea typeface="楷体" pitchFamily="49" charset="-122"/>
            </a:endParaRPr>
          </a:p>
        </p:txBody>
      </p:sp>
      <p:sp>
        <p:nvSpPr>
          <p:cNvPr id="8" name="TextBox 7"/>
          <p:cNvSpPr txBox="1"/>
          <p:nvPr/>
        </p:nvSpPr>
        <p:spPr>
          <a:xfrm>
            <a:off x="6472052" y="1187532"/>
            <a:ext cx="4868883" cy="646331"/>
          </a:xfrm>
          <a:prstGeom prst="rect">
            <a:avLst/>
          </a:prstGeom>
          <a:noFill/>
        </p:spPr>
        <p:txBody>
          <a:bodyPr wrap="square" rtlCol="0">
            <a:spAutoFit/>
          </a:bodyPr>
          <a:lstStyle/>
          <a:p>
            <a:r>
              <a:rPr lang="en-US" altLang="zh-CN" b="1" dirty="0" smtClean="0">
                <a:latin typeface="楷体" pitchFamily="49" charset="-122"/>
                <a:ea typeface="楷体" pitchFamily="49" charset="-122"/>
              </a:rPr>
              <a:t>2.</a:t>
            </a:r>
            <a:r>
              <a:rPr lang="zh-CN" altLang="en-US" b="1" dirty="0" smtClean="0">
                <a:latin typeface="楷体" pitchFamily="49" charset="-122"/>
                <a:ea typeface="楷体" pitchFamily="49" charset="-122"/>
              </a:rPr>
              <a:t>盈利能力分析</a:t>
            </a:r>
            <a:endParaRPr lang="en-US" altLang="zh-CN" b="1" dirty="0" smtClean="0">
              <a:latin typeface="楷体" pitchFamily="49" charset="-122"/>
              <a:ea typeface="楷体" pitchFamily="49" charset="-122"/>
            </a:endParaRPr>
          </a:p>
          <a:p>
            <a:endParaRPr lang="zh-CN" altLang="en-US" b="1" dirty="0">
              <a:latin typeface="楷体" pitchFamily="49" charset="-122"/>
              <a:ea typeface="楷体" pitchFamily="49" charset="-122"/>
            </a:endParaRPr>
          </a:p>
        </p:txBody>
      </p:sp>
      <p:graphicFrame>
        <p:nvGraphicFramePr>
          <p:cNvPr id="9" name="表格 8"/>
          <p:cNvGraphicFramePr>
            <a:graphicFrameLocks noGrp="1"/>
          </p:cNvGraphicFramePr>
          <p:nvPr/>
        </p:nvGraphicFramePr>
        <p:xfrm>
          <a:off x="6613567" y="1870391"/>
          <a:ext cx="4543442" cy="1359325"/>
        </p:xfrm>
        <a:graphic>
          <a:graphicData uri="http://schemas.openxmlformats.org/drawingml/2006/table">
            <a:tbl>
              <a:tblPr>
                <a:tableStyleId>{35758FB7-9AC5-4552-8A53-C91805E547FA}</a:tableStyleId>
              </a:tblPr>
              <a:tblGrid>
                <a:gridCol w="1708150"/>
                <a:gridCol w="922728"/>
                <a:gridCol w="922728"/>
                <a:gridCol w="989836"/>
              </a:tblGrid>
              <a:tr h="171450">
                <a:tc>
                  <a:txBody>
                    <a:bodyPr/>
                    <a:lstStyle/>
                    <a:p>
                      <a:pPr algn="ctr" fontAlgn="t"/>
                      <a:r>
                        <a:rPr lang="zh-CN" altLang="en-US" sz="1400" u="none" strike="noStrike" dirty="0">
                          <a:latin typeface="楷体" pitchFamily="49" charset="-122"/>
                          <a:ea typeface="楷体" pitchFamily="49" charset="-122"/>
                        </a:rPr>
                        <a:t>　</a:t>
                      </a:r>
                      <a:r>
                        <a:rPr lang="zh-CN" altLang="en-US" sz="1400" u="none" strike="noStrike" dirty="0" smtClean="0">
                          <a:latin typeface="楷体" pitchFamily="49" charset="-122"/>
                          <a:ea typeface="楷体" pitchFamily="49" charset="-122"/>
                        </a:rPr>
                        <a:t>指标</a:t>
                      </a:r>
                      <a:endParaRPr lang="zh-CN" altLang="en-US" sz="1400" b="1" i="0" u="none" strike="noStrike" dirty="0">
                        <a:solidFill>
                          <a:srgbClr val="000000"/>
                        </a:solidFill>
                        <a:latin typeface="楷体" pitchFamily="49" charset="-122"/>
                        <a:ea typeface="楷体" pitchFamily="49" charset="-122"/>
                      </a:endParaRPr>
                    </a:p>
                  </a:txBody>
                  <a:tcPr marL="9525" marR="9525" marT="9525" marB="0"/>
                </a:tc>
                <a:tc>
                  <a:txBody>
                    <a:bodyPr/>
                    <a:lstStyle/>
                    <a:p>
                      <a:pPr algn="ctr" fontAlgn="t"/>
                      <a:r>
                        <a:rPr lang="en-US" altLang="zh-CN" sz="1400" b="0" i="0" u="none" strike="noStrike" dirty="0" smtClean="0">
                          <a:solidFill>
                            <a:srgbClr val="000000"/>
                          </a:solidFill>
                          <a:latin typeface="楷体" pitchFamily="49" charset="-122"/>
                          <a:ea typeface="楷体" pitchFamily="49" charset="-122"/>
                        </a:rPr>
                        <a:t>2013</a:t>
                      </a:r>
                      <a:endParaRPr lang="zh-CN" altLang="en-US" sz="1400" b="0" i="0" u="none" strike="noStrike" dirty="0">
                        <a:solidFill>
                          <a:srgbClr val="000000"/>
                        </a:solidFill>
                        <a:latin typeface="楷体" pitchFamily="49" charset="-122"/>
                        <a:ea typeface="楷体" pitchFamily="49" charset="-122"/>
                      </a:endParaRPr>
                    </a:p>
                  </a:txBody>
                  <a:tcPr marL="9525" marR="9525" marT="9525" marB="0"/>
                </a:tc>
                <a:tc>
                  <a:txBody>
                    <a:bodyPr/>
                    <a:lstStyle/>
                    <a:p>
                      <a:pPr algn="ctr" fontAlgn="t"/>
                      <a:r>
                        <a:rPr lang="en-US" altLang="zh-CN" sz="1400" b="0" i="0" u="none" strike="noStrike" dirty="0" smtClean="0">
                          <a:solidFill>
                            <a:srgbClr val="000000"/>
                          </a:solidFill>
                          <a:latin typeface="楷体" pitchFamily="49" charset="-122"/>
                          <a:ea typeface="楷体" pitchFamily="49" charset="-122"/>
                        </a:rPr>
                        <a:t>2014</a:t>
                      </a:r>
                      <a:endParaRPr lang="zh-CN" altLang="en-US" sz="1400" b="0" i="0" u="none" strike="noStrike" dirty="0">
                        <a:solidFill>
                          <a:srgbClr val="000000"/>
                        </a:solidFill>
                        <a:latin typeface="楷体" pitchFamily="49" charset="-122"/>
                        <a:ea typeface="楷体" pitchFamily="49" charset="-122"/>
                      </a:endParaRPr>
                    </a:p>
                  </a:txBody>
                  <a:tcPr marL="9525" marR="9525" marT="9525" marB="0"/>
                </a:tc>
                <a:tc>
                  <a:txBody>
                    <a:bodyPr/>
                    <a:lstStyle/>
                    <a:p>
                      <a:pPr algn="ctr" fontAlgn="t"/>
                      <a:r>
                        <a:rPr lang="en-US" altLang="zh-CN" sz="1400" b="0" i="0" u="none" strike="noStrike" dirty="0" smtClean="0">
                          <a:solidFill>
                            <a:srgbClr val="000000"/>
                          </a:solidFill>
                          <a:latin typeface="楷体" pitchFamily="49" charset="-122"/>
                          <a:ea typeface="楷体" pitchFamily="49" charset="-122"/>
                        </a:rPr>
                        <a:t>2015</a:t>
                      </a:r>
                      <a:endParaRPr lang="zh-CN" altLang="en-US" sz="1400" b="0" i="0" u="none" strike="noStrike" dirty="0">
                        <a:solidFill>
                          <a:srgbClr val="000000"/>
                        </a:solidFill>
                        <a:latin typeface="楷体" pitchFamily="49" charset="-122"/>
                        <a:ea typeface="楷体" pitchFamily="49" charset="-122"/>
                      </a:endParaRPr>
                    </a:p>
                  </a:txBody>
                  <a:tcPr marL="9525" marR="9525" marT="9525" marB="0"/>
                </a:tc>
              </a:tr>
              <a:tr h="171450">
                <a:tc>
                  <a:txBody>
                    <a:bodyPr/>
                    <a:lstStyle/>
                    <a:p>
                      <a:pPr algn="ctr" fontAlgn="b"/>
                      <a:r>
                        <a:rPr lang="zh-CN" altLang="en-US" sz="1400" u="none" strike="noStrike" dirty="0">
                          <a:latin typeface="楷体" pitchFamily="49" charset="-122"/>
                          <a:ea typeface="楷体" pitchFamily="49" charset="-122"/>
                        </a:rPr>
                        <a:t>主营业务净</a:t>
                      </a:r>
                      <a:r>
                        <a:rPr lang="zh-CN" altLang="en-US" sz="1400" u="none" strike="noStrike" dirty="0" smtClean="0">
                          <a:latin typeface="楷体" pitchFamily="49" charset="-122"/>
                          <a:ea typeface="楷体" pitchFamily="49" charset="-122"/>
                        </a:rPr>
                        <a:t>利润率</a:t>
                      </a:r>
                      <a:endParaRPr lang="zh-CN" altLang="en-US" sz="1400" b="1"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u="none" strike="noStrike">
                          <a:latin typeface="楷体" pitchFamily="49" charset="-122"/>
                          <a:ea typeface="楷体" pitchFamily="49" charset="-122"/>
                        </a:rPr>
                        <a:t>14.13%</a:t>
                      </a:r>
                      <a:endParaRPr lang="en-US" altLang="zh-CN" sz="1400" b="0" i="0" u="none" strike="noStrike">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u="none" strike="noStrike">
                          <a:latin typeface="楷体" pitchFamily="49" charset="-122"/>
                          <a:ea typeface="楷体" pitchFamily="49" charset="-122"/>
                        </a:rPr>
                        <a:t>10.08%</a:t>
                      </a:r>
                      <a:endParaRPr lang="en-US" altLang="zh-CN" sz="1400" b="0" i="0" u="none" strike="noStrike">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u="none" strike="noStrike">
                          <a:latin typeface="楷体" pitchFamily="49" charset="-122"/>
                          <a:ea typeface="楷体" pitchFamily="49" charset="-122"/>
                        </a:rPr>
                        <a:t>10.84%</a:t>
                      </a:r>
                      <a:endParaRPr lang="en-US" altLang="zh-CN" sz="1400" b="0" i="0" u="none" strike="noStrike">
                        <a:solidFill>
                          <a:srgbClr val="000000"/>
                        </a:solidFill>
                        <a:latin typeface="楷体" pitchFamily="49" charset="-122"/>
                        <a:ea typeface="楷体" pitchFamily="49" charset="-122"/>
                      </a:endParaRPr>
                    </a:p>
                  </a:txBody>
                  <a:tcPr marL="9525" marR="9525" marT="9525" marB="0" anchor="b"/>
                </a:tc>
              </a:tr>
              <a:tr h="244900">
                <a:tc>
                  <a:txBody>
                    <a:bodyPr/>
                    <a:lstStyle/>
                    <a:p>
                      <a:pPr algn="ctr" fontAlgn="b"/>
                      <a:r>
                        <a:rPr lang="zh-CN" altLang="en-US" sz="1400" u="none" strike="noStrike" dirty="0">
                          <a:latin typeface="楷体" pitchFamily="49" charset="-122"/>
                          <a:ea typeface="楷体" pitchFamily="49" charset="-122"/>
                        </a:rPr>
                        <a:t>主营业务销售</a:t>
                      </a:r>
                      <a:r>
                        <a:rPr lang="zh-CN" altLang="en-US" sz="1400" u="none" strike="noStrike" dirty="0" smtClean="0">
                          <a:latin typeface="楷体" pitchFamily="49" charset="-122"/>
                          <a:ea typeface="楷体" pitchFamily="49" charset="-122"/>
                        </a:rPr>
                        <a:t>毛利率</a:t>
                      </a:r>
                      <a:endParaRPr lang="zh-CN" altLang="en-US" sz="1400" b="1"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u="none" strike="noStrike" dirty="0">
                          <a:latin typeface="楷体" pitchFamily="49" charset="-122"/>
                          <a:ea typeface="楷体" pitchFamily="49" charset="-122"/>
                        </a:rPr>
                        <a:t>5.81%</a:t>
                      </a:r>
                      <a:endParaRPr lang="en-US" altLang="zh-CN" sz="14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u="none" strike="noStrike">
                          <a:latin typeface="楷体" pitchFamily="49" charset="-122"/>
                          <a:ea typeface="楷体" pitchFamily="49" charset="-122"/>
                        </a:rPr>
                        <a:t>2.27%</a:t>
                      </a:r>
                      <a:endParaRPr lang="en-US" altLang="zh-CN" sz="1400" b="0" i="0" u="none" strike="noStrike">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u="none" strike="noStrike">
                          <a:latin typeface="楷体" pitchFamily="49" charset="-122"/>
                          <a:ea typeface="楷体" pitchFamily="49" charset="-122"/>
                        </a:rPr>
                        <a:t>4.14%</a:t>
                      </a:r>
                      <a:endParaRPr lang="en-US" altLang="zh-CN" sz="1400" b="0" i="0" u="none" strike="noStrike">
                        <a:solidFill>
                          <a:srgbClr val="000000"/>
                        </a:solidFill>
                        <a:latin typeface="楷体" pitchFamily="49" charset="-122"/>
                        <a:ea typeface="楷体" pitchFamily="49" charset="-122"/>
                      </a:endParaRPr>
                    </a:p>
                  </a:txBody>
                  <a:tcPr marL="9525" marR="9525" marT="9525" marB="0" anchor="b"/>
                </a:tc>
              </a:tr>
              <a:tr h="171450">
                <a:tc>
                  <a:txBody>
                    <a:bodyPr/>
                    <a:lstStyle/>
                    <a:p>
                      <a:pPr algn="ctr" fontAlgn="b"/>
                      <a:r>
                        <a:rPr lang="zh-CN" altLang="en-US" sz="1400" u="none" strike="noStrike" dirty="0">
                          <a:latin typeface="楷体" pitchFamily="49" charset="-122"/>
                          <a:ea typeface="楷体" pitchFamily="49" charset="-122"/>
                        </a:rPr>
                        <a:t>总资产报酬率</a:t>
                      </a:r>
                      <a:endParaRPr lang="zh-CN" altLang="en-US" sz="1400" b="1"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b="0" i="0" u="none" strike="noStrike" dirty="0" smtClean="0">
                          <a:solidFill>
                            <a:srgbClr val="000000"/>
                          </a:solidFill>
                          <a:latin typeface="楷体" pitchFamily="49" charset="-122"/>
                          <a:ea typeface="楷体" pitchFamily="49" charset="-122"/>
                        </a:rPr>
                        <a:t>——</a:t>
                      </a:r>
                      <a:endParaRPr lang="en-US" sz="14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u="none" strike="noStrike">
                          <a:latin typeface="楷体" pitchFamily="49" charset="-122"/>
                          <a:ea typeface="楷体" pitchFamily="49" charset="-122"/>
                        </a:rPr>
                        <a:t>1.63%</a:t>
                      </a:r>
                      <a:endParaRPr lang="en-US" altLang="zh-CN" sz="1400" b="0" i="0" u="none" strike="noStrike">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u="none" strike="noStrike">
                          <a:latin typeface="楷体" pitchFamily="49" charset="-122"/>
                          <a:ea typeface="楷体" pitchFamily="49" charset="-122"/>
                        </a:rPr>
                        <a:t>2.41%</a:t>
                      </a:r>
                      <a:endParaRPr lang="en-US" altLang="zh-CN" sz="1400" b="0" i="0" u="none" strike="noStrike">
                        <a:solidFill>
                          <a:srgbClr val="000000"/>
                        </a:solidFill>
                        <a:latin typeface="楷体" pitchFamily="49" charset="-122"/>
                        <a:ea typeface="楷体" pitchFamily="49" charset="-122"/>
                      </a:endParaRPr>
                    </a:p>
                  </a:txBody>
                  <a:tcPr marL="9525" marR="9525" marT="9525" marB="0" anchor="b"/>
                </a:tc>
              </a:tr>
              <a:tr h="171450">
                <a:tc>
                  <a:txBody>
                    <a:bodyPr/>
                    <a:lstStyle/>
                    <a:p>
                      <a:pPr algn="ctr" fontAlgn="b"/>
                      <a:r>
                        <a:rPr lang="zh-CN" altLang="en-US" sz="1400" u="none" strike="noStrike" dirty="0">
                          <a:latin typeface="楷体" pitchFamily="49" charset="-122"/>
                          <a:ea typeface="楷体" pitchFamily="49" charset="-122"/>
                        </a:rPr>
                        <a:t>营业利润率</a:t>
                      </a:r>
                      <a:endParaRPr lang="zh-CN" altLang="en-US" sz="1400" b="1"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u="none" strike="noStrike">
                          <a:latin typeface="楷体" pitchFamily="49" charset="-122"/>
                          <a:ea typeface="楷体" pitchFamily="49" charset="-122"/>
                        </a:rPr>
                        <a:t>7.79%</a:t>
                      </a:r>
                      <a:endParaRPr lang="en-US" altLang="zh-CN" sz="1400" b="0" i="0" u="none" strike="noStrike">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u="none" strike="noStrike" dirty="0">
                          <a:latin typeface="楷体" pitchFamily="49" charset="-122"/>
                          <a:ea typeface="楷体" pitchFamily="49" charset="-122"/>
                        </a:rPr>
                        <a:t>3.47%</a:t>
                      </a:r>
                      <a:endParaRPr lang="en-US" altLang="zh-CN" sz="14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u="none" strike="noStrike">
                          <a:latin typeface="楷体" pitchFamily="49" charset="-122"/>
                          <a:ea typeface="楷体" pitchFamily="49" charset="-122"/>
                        </a:rPr>
                        <a:t>3.44%</a:t>
                      </a:r>
                      <a:endParaRPr lang="en-US" altLang="zh-CN" sz="1400" b="0" i="0" u="none" strike="noStrike">
                        <a:solidFill>
                          <a:srgbClr val="000000"/>
                        </a:solidFill>
                        <a:latin typeface="楷体" pitchFamily="49" charset="-122"/>
                        <a:ea typeface="楷体" pitchFamily="49" charset="-122"/>
                      </a:endParaRPr>
                    </a:p>
                  </a:txBody>
                  <a:tcPr marL="9525" marR="9525" marT="9525" marB="0" anchor="b"/>
                </a:tc>
              </a:tr>
              <a:tr h="171450">
                <a:tc>
                  <a:txBody>
                    <a:bodyPr/>
                    <a:lstStyle/>
                    <a:p>
                      <a:pPr algn="ctr" fontAlgn="b"/>
                      <a:r>
                        <a:rPr lang="zh-CN" altLang="en-US" sz="1400" u="none" strike="noStrike" dirty="0">
                          <a:latin typeface="楷体" pitchFamily="49" charset="-122"/>
                          <a:ea typeface="楷体" pitchFamily="49" charset="-122"/>
                        </a:rPr>
                        <a:t>税前利润率</a:t>
                      </a:r>
                      <a:endParaRPr lang="zh-CN" altLang="en-US" sz="1400" b="1"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u="none" strike="noStrike">
                          <a:latin typeface="楷体" pitchFamily="49" charset="-122"/>
                          <a:ea typeface="楷体" pitchFamily="49" charset="-122"/>
                        </a:rPr>
                        <a:t>5.81%</a:t>
                      </a:r>
                      <a:endParaRPr lang="en-US" altLang="zh-CN" sz="1400" b="0" i="0" u="none" strike="noStrike">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u="none" strike="noStrike" dirty="0">
                          <a:latin typeface="楷体" pitchFamily="49" charset="-122"/>
                          <a:ea typeface="楷体" pitchFamily="49" charset="-122"/>
                        </a:rPr>
                        <a:t>2.27%</a:t>
                      </a:r>
                      <a:endParaRPr lang="en-US" altLang="zh-CN" sz="14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u="none" strike="noStrike" dirty="0">
                          <a:latin typeface="楷体" pitchFamily="49" charset="-122"/>
                          <a:ea typeface="楷体" pitchFamily="49" charset="-122"/>
                        </a:rPr>
                        <a:t>4.14%</a:t>
                      </a:r>
                      <a:endParaRPr lang="en-US" altLang="zh-CN" sz="1400" b="0" i="0" u="none" strike="noStrike" dirty="0">
                        <a:solidFill>
                          <a:srgbClr val="000000"/>
                        </a:solidFill>
                        <a:latin typeface="楷体" pitchFamily="49" charset="-122"/>
                        <a:ea typeface="楷体" pitchFamily="49" charset="-122"/>
                      </a:endParaRPr>
                    </a:p>
                  </a:txBody>
                  <a:tcPr marL="9525" marR="9525" marT="9525" marB="0" anchor="b"/>
                </a:tc>
              </a:tr>
            </a:tbl>
          </a:graphicData>
        </a:graphic>
      </p:graphicFrame>
      <p:sp>
        <p:nvSpPr>
          <p:cNvPr id="10" name="TextBox 9"/>
          <p:cNvSpPr txBox="1"/>
          <p:nvPr/>
        </p:nvSpPr>
        <p:spPr>
          <a:xfrm>
            <a:off x="6472052" y="3562597"/>
            <a:ext cx="4987636" cy="1477328"/>
          </a:xfrm>
          <a:prstGeom prst="rect">
            <a:avLst/>
          </a:prstGeom>
          <a:noFill/>
        </p:spPr>
        <p:txBody>
          <a:bodyPr wrap="square" rtlCol="0">
            <a:spAutoFit/>
          </a:bodyPr>
          <a:lstStyle/>
          <a:p>
            <a:r>
              <a:rPr lang="zh-CN" altLang="en-US" dirty="0" smtClean="0">
                <a:latin typeface="楷体" pitchFamily="49" charset="-122"/>
                <a:ea typeface="楷体" pitchFamily="49" charset="-122"/>
              </a:rPr>
              <a:t>得力于公司良好的成本控制和较低的三费率，从盈利指标上看，虽然受电解铝行业持续低迷影响，公司盈利指标有波动下降趋势，但是与同行业大部分企业均为大额亏损的情况相比，盈利能力仍处于较好水平。</a:t>
            </a:r>
            <a:endParaRPr lang="zh-CN" altLang="en-US" dirty="0">
              <a:latin typeface="楷体" pitchFamily="49" charset="-122"/>
              <a:ea typeface="楷体" pitchFamily="49" charset="-122"/>
            </a:endParaRPr>
          </a:p>
        </p:txBody>
      </p:sp>
    </p:spTree>
  </p:cSld>
  <p:clrMapOvr>
    <a:masterClrMapping/>
  </p:clrMapOvr>
  <p:transition>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764275" y="215757"/>
            <a:ext cx="3643952"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lvl="0">
              <a:lnSpc>
                <a:spcPct val="90000"/>
              </a:lnSpc>
              <a:spcBef>
                <a:spcPct val="0"/>
              </a:spcBef>
              <a:defRPr/>
            </a:pPr>
            <a:r>
              <a:rPr lang="zh-CN" altLang="en-US" dirty="0" smtClean="0">
                <a:latin typeface="楷体" pitchFamily="49" charset="-122"/>
                <a:ea typeface="楷体" pitchFamily="49" charset="-122"/>
                <a:cs typeface="+mj-cs"/>
              </a:rPr>
              <a:t>四  财务风险</a:t>
            </a:r>
            <a:endParaRPr lang="en-US" altLang="zh-CN" dirty="0" smtClean="0">
              <a:latin typeface="楷体" pitchFamily="49" charset="-122"/>
              <a:ea typeface="楷体" pitchFamily="49" charset="-122"/>
              <a:cs typeface="+mj-cs"/>
            </a:endParaRPr>
          </a:p>
        </p:txBody>
      </p:sp>
      <p:sp>
        <p:nvSpPr>
          <p:cNvPr id="7" name="矩形 6"/>
          <p:cNvSpPr/>
          <p:nvPr/>
        </p:nvSpPr>
        <p:spPr>
          <a:xfrm>
            <a:off x="839899" y="1143565"/>
            <a:ext cx="10263531" cy="2308324"/>
          </a:xfrm>
          <a:prstGeom prst="rect">
            <a:avLst/>
          </a:prstGeom>
        </p:spPr>
        <p:txBody>
          <a:bodyPr wrap="square">
            <a:spAutoFit/>
          </a:bodyPr>
          <a:lstStyle/>
          <a:p>
            <a:r>
              <a:rPr lang="zh-CN" altLang="en-US" b="1" dirty="0" smtClean="0">
                <a:latin typeface="楷体" pitchFamily="49" charset="-122"/>
                <a:ea typeface="楷体" pitchFamily="49" charset="-122"/>
              </a:rPr>
              <a:t>（二）比率分析</a:t>
            </a:r>
            <a:endParaRPr lang="en-US" altLang="zh-CN" b="1" dirty="0" smtClean="0">
              <a:latin typeface="楷体" pitchFamily="49" charset="-122"/>
              <a:ea typeface="楷体" pitchFamily="49" charset="-122"/>
            </a:endParaRPr>
          </a:p>
          <a:p>
            <a:endParaRPr lang="en-US" altLang="zh-CN" b="1" dirty="0" smtClean="0">
              <a:latin typeface="楷体" pitchFamily="49" charset="-122"/>
              <a:ea typeface="楷体" pitchFamily="49" charset="-122"/>
            </a:endParaRPr>
          </a:p>
          <a:p>
            <a:r>
              <a:rPr lang="en-US" altLang="zh-CN" b="1" dirty="0" smtClean="0">
                <a:latin typeface="楷体" pitchFamily="49" charset="-122"/>
                <a:ea typeface="楷体" pitchFamily="49" charset="-122"/>
              </a:rPr>
              <a:t>3.</a:t>
            </a:r>
            <a:r>
              <a:rPr lang="zh-CN" altLang="en-US" b="1" dirty="0" smtClean="0">
                <a:latin typeface="楷体" pitchFamily="49" charset="-122"/>
                <a:ea typeface="楷体" pitchFamily="49" charset="-122"/>
              </a:rPr>
              <a:t>营运能力分析</a:t>
            </a:r>
            <a:endParaRPr lang="en-US" altLang="zh-CN" b="1" dirty="0" smtClean="0">
              <a:latin typeface="楷体" pitchFamily="49" charset="-122"/>
              <a:ea typeface="楷体" pitchFamily="49" charset="-122"/>
            </a:endParaRPr>
          </a:p>
          <a:p>
            <a:endParaRPr lang="en-US" altLang="zh-CN" b="1" dirty="0" smtClean="0">
              <a:latin typeface="楷体" pitchFamily="49" charset="-122"/>
              <a:ea typeface="楷体" pitchFamily="49" charset="-122"/>
            </a:endParaRPr>
          </a:p>
          <a:p>
            <a:endParaRPr lang="en-US" altLang="zh-CN" dirty="0" smtClean="0">
              <a:latin typeface="楷体" pitchFamily="49" charset="-122"/>
              <a:ea typeface="楷体" pitchFamily="49" charset="-122"/>
            </a:endParaRPr>
          </a:p>
          <a:p>
            <a:endParaRPr lang="en-US" altLang="zh-CN" dirty="0" smtClean="0">
              <a:latin typeface="楷体" pitchFamily="49" charset="-122"/>
              <a:ea typeface="楷体" pitchFamily="49" charset="-122"/>
            </a:endParaRPr>
          </a:p>
          <a:p>
            <a:endParaRPr lang="en-US" altLang="zh-CN" dirty="0" smtClean="0">
              <a:latin typeface="楷体" pitchFamily="49" charset="-122"/>
              <a:ea typeface="楷体" pitchFamily="49" charset="-122"/>
            </a:endParaRPr>
          </a:p>
          <a:p>
            <a:endParaRPr lang="en-US" altLang="zh-CN" dirty="0" smtClean="0">
              <a:latin typeface="楷体" pitchFamily="49" charset="-122"/>
              <a:ea typeface="楷体" pitchFamily="49" charset="-122"/>
            </a:endParaRPr>
          </a:p>
        </p:txBody>
      </p:sp>
      <p:sp>
        <p:nvSpPr>
          <p:cNvPr id="6" name="TextBox 5"/>
          <p:cNvSpPr txBox="1"/>
          <p:nvPr/>
        </p:nvSpPr>
        <p:spPr>
          <a:xfrm>
            <a:off x="890649" y="3835729"/>
            <a:ext cx="4975761" cy="923330"/>
          </a:xfrm>
          <a:prstGeom prst="rect">
            <a:avLst/>
          </a:prstGeom>
          <a:noFill/>
        </p:spPr>
        <p:txBody>
          <a:bodyPr wrap="square" rtlCol="0">
            <a:spAutoFit/>
          </a:bodyPr>
          <a:lstStyle/>
          <a:p>
            <a:r>
              <a:rPr lang="zh-CN" altLang="en-US" dirty="0" smtClean="0">
                <a:latin typeface="楷体" pitchFamily="49" charset="-122"/>
                <a:ea typeface="楷体" pitchFamily="49" charset="-122"/>
              </a:rPr>
              <a:t>从近年的营运指标来看，承租人的营运能力良好，且处于行业较好水平。</a:t>
            </a:r>
            <a:endParaRPr lang="en-US" altLang="zh-CN" dirty="0" smtClean="0">
              <a:latin typeface="楷体" pitchFamily="49" charset="-122"/>
              <a:ea typeface="楷体" pitchFamily="49" charset="-122"/>
            </a:endParaRPr>
          </a:p>
          <a:p>
            <a:endParaRPr lang="zh-CN" altLang="en-US" dirty="0">
              <a:latin typeface="楷体" pitchFamily="49" charset="-122"/>
              <a:ea typeface="楷体" pitchFamily="49" charset="-122"/>
            </a:endParaRPr>
          </a:p>
        </p:txBody>
      </p:sp>
      <p:sp>
        <p:nvSpPr>
          <p:cNvPr id="8" name="TextBox 7"/>
          <p:cNvSpPr txBox="1"/>
          <p:nvPr/>
        </p:nvSpPr>
        <p:spPr>
          <a:xfrm>
            <a:off x="6163293" y="1258784"/>
            <a:ext cx="4868883" cy="646331"/>
          </a:xfrm>
          <a:prstGeom prst="rect">
            <a:avLst/>
          </a:prstGeom>
          <a:noFill/>
        </p:spPr>
        <p:txBody>
          <a:bodyPr wrap="square" rtlCol="0">
            <a:spAutoFit/>
          </a:bodyPr>
          <a:lstStyle/>
          <a:p>
            <a:r>
              <a:rPr lang="en-US" altLang="zh-CN" b="1" dirty="0" smtClean="0">
                <a:latin typeface="楷体" pitchFamily="49" charset="-122"/>
                <a:ea typeface="楷体" pitchFamily="49" charset="-122"/>
              </a:rPr>
              <a:t>4.</a:t>
            </a:r>
            <a:r>
              <a:rPr lang="zh-CN" altLang="en-US" b="1" dirty="0" smtClean="0">
                <a:latin typeface="楷体" pitchFamily="49" charset="-122"/>
                <a:ea typeface="楷体" pitchFamily="49" charset="-122"/>
              </a:rPr>
              <a:t>现金流量分析</a:t>
            </a:r>
            <a:endParaRPr lang="en-US" altLang="zh-CN" b="1" dirty="0" smtClean="0">
              <a:latin typeface="楷体" pitchFamily="49" charset="-122"/>
              <a:ea typeface="楷体" pitchFamily="49" charset="-122"/>
            </a:endParaRPr>
          </a:p>
          <a:p>
            <a:endParaRPr lang="zh-CN" altLang="en-US" b="1" dirty="0">
              <a:latin typeface="楷体" pitchFamily="49" charset="-122"/>
              <a:ea typeface="楷体" pitchFamily="49" charset="-122"/>
            </a:endParaRPr>
          </a:p>
        </p:txBody>
      </p:sp>
      <p:graphicFrame>
        <p:nvGraphicFramePr>
          <p:cNvPr id="9" name="表格 8"/>
          <p:cNvGraphicFramePr>
            <a:graphicFrameLocks noGrp="1"/>
          </p:cNvGraphicFramePr>
          <p:nvPr/>
        </p:nvGraphicFramePr>
        <p:xfrm>
          <a:off x="6186055" y="1965394"/>
          <a:ext cx="5026808" cy="1136440"/>
        </p:xfrm>
        <a:graphic>
          <a:graphicData uri="http://schemas.openxmlformats.org/drawingml/2006/table">
            <a:tbl>
              <a:tblPr>
                <a:tableStyleId>{35758FB7-9AC5-4552-8A53-C91805E547FA}</a:tableStyleId>
              </a:tblPr>
              <a:tblGrid>
                <a:gridCol w="1885950"/>
                <a:gridCol w="757663"/>
                <a:gridCol w="757663"/>
                <a:gridCol w="812766"/>
                <a:gridCol w="812766"/>
              </a:tblGrid>
              <a:tr h="171450">
                <a:tc>
                  <a:txBody>
                    <a:bodyPr/>
                    <a:lstStyle/>
                    <a:p>
                      <a:pPr algn="ctr" fontAlgn="t"/>
                      <a:r>
                        <a:rPr lang="zh-CN" altLang="en-US" sz="1400" b="0" u="none" strike="noStrike" dirty="0">
                          <a:latin typeface="楷体" pitchFamily="49" charset="-122"/>
                          <a:ea typeface="楷体" pitchFamily="49" charset="-122"/>
                        </a:rPr>
                        <a:t>　</a:t>
                      </a:r>
                      <a:r>
                        <a:rPr lang="zh-CN" altLang="en-US" sz="1400" b="0" u="none" strike="noStrike" dirty="0" smtClean="0">
                          <a:latin typeface="楷体" pitchFamily="49" charset="-122"/>
                          <a:ea typeface="楷体" pitchFamily="49" charset="-122"/>
                        </a:rPr>
                        <a:t>现金流量指标</a:t>
                      </a:r>
                      <a:endParaRPr lang="zh-CN" altLang="en-US" sz="1400" b="0" i="0" u="none" strike="noStrike" dirty="0">
                        <a:solidFill>
                          <a:srgbClr val="000000"/>
                        </a:solidFill>
                        <a:latin typeface="楷体" pitchFamily="49" charset="-122"/>
                        <a:ea typeface="楷体" pitchFamily="49" charset="-122"/>
                      </a:endParaRPr>
                    </a:p>
                  </a:txBody>
                  <a:tcPr marL="9525" marR="9525" marT="9525" marB="0"/>
                </a:tc>
                <a:tc>
                  <a:txBody>
                    <a:bodyPr/>
                    <a:lstStyle/>
                    <a:p>
                      <a:pPr algn="ctr" fontAlgn="t"/>
                      <a:r>
                        <a:rPr lang="en-US" altLang="zh-CN" sz="1400" b="0" i="0" u="none" strike="noStrike" dirty="0" smtClean="0">
                          <a:solidFill>
                            <a:srgbClr val="000000"/>
                          </a:solidFill>
                          <a:latin typeface="楷体" pitchFamily="49" charset="-122"/>
                          <a:ea typeface="楷体" pitchFamily="49" charset="-122"/>
                        </a:rPr>
                        <a:t>2013</a:t>
                      </a:r>
                      <a:endParaRPr lang="zh-CN" altLang="en-US" sz="1400" b="0" i="0" u="none" strike="noStrike" dirty="0">
                        <a:solidFill>
                          <a:srgbClr val="000000"/>
                        </a:solidFill>
                        <a:latin typeface="楷体" pitchFamily="49" charset="-122"/>
                        <a:ea typeface="楷体" pitchFamily="49" charset="-122"/>
                      </a:endParaRPr>
                    </a:p>
                  </a:txBody>
                  <a:tcPr marL="9525" marR="9525" marT="9525" marB="0"/>
                </a:tc>
                <a:tc>
                  <a:txBody>
                    <a:bodyPr/>
                    <a:lstStyle/>
                    <a:p>
                      <a:pPr algn="ctr" fontAlgn="t"/>
                      <a:r>
                        <a:rPr lang="en-US" altLang="zh-CN" sz="1400" b="0" i="0" u="none" strike="noStrike" dirty="0" smtClean="0">
                          <a:solidFill>
                            <a:srgbClr val="000000"/>
                          </a:solidFill>
                          <a:latin typeface="楷体" pitchFamily="49" charset="-122"/>
                          <a:ea typeface="楷体" pitchFamily="49" charset="-122"/>
                        </a:rPr>
                        <a:t>2014</a:t>
                      </a:r>
                      <a:endParaRPr lang="zh-CN" altLang="en-US" sz="1400" b="0" i="0" u="none" strike="noStrike" dirty="0">
                        <a:solidFill>
                          <a:srgbClr val="000000"/>
                        </a:solidFill>
                        <a:latin typeface="楷体" pitchFamily="49" charset="-122"/>
                        <a:ea typeface="楷体" pitchFamily="49" charset="-122"/>
                      </a:endParaRPr>
                    </a:p>
                  </a:txBody>
                  <a:tcPr marL="9525" marR="9525" marT="9525" marB="0"/>
                </a:tc>
                <a:tc>
                  <a:txBody>
                    <a:bodyPr/>
                    <a:lstStyle/>
                    <a:p>
                      <a:pPr algn="ctr" fontAlgn="t"/>
                      <a:r>
                        <a:rPr lang="en-US" altLang="zh-CN" sz="1400" b="0" i="0" u="none" strike="noStrike" dirty="0" smtClean="0">
                          <a:solidFill>
                            <a:srgbClr val="000000"/>
                          </a:solidFill>
                          <a:latin typeface="楷体" pitchFamily="49" charset="-122"/>
                          <a:ea typeface="楷体" pitchFamily="49" charset="-122"/>
                        </a:rPr>
                        <a:t>2015</a:t>
                      </a:r>
                      <a:endParaRPr lang="zh-CN" altLang="en-US" sz="1400" b="0" i="0" u="none" strike="noStrike" dirty="0">
                        <a:solidFill>
                          <a:srgbClr val="000000"/>
                        </a:solidFill>
                        <a:latin typeface="楷体" pitchFamily="49" charset="-122"/>
                        <a:ea typeface="楷体" pitchFamily="49" charset="-122"/>
                      </a:endParaRPr>
                    </a:p>
                  </a:txBody>
                  <a:tcPr marL="9525" marR="9525" marT="9525" marB="0"/>
                </a:tc>
                <a:tc>
                  <a:txBody>
                    <a:bodyPr/>
                    <a:lstStyle/>
                    <a:p>
                      <a:pPr algn="ctr" fontAlgn="t"/>
                      <a:r>
                        <a:rPr lang="en-US" altLang="zh-CN" sz="1400" b="0" i="0" u="none" strike="noStrike" dirty="0" smtClean="0">
                          <a:solidFill>
                            <a:srgbClr val="000000"/>
                          </a:solidFill>
                          <a:latin typeface="楷体" pitchFamily="49" charset="-122"/>
                          <a:ea typeface="楷体" pitchFamily="49" charset="-122"/>
                        </a:rPr>
                        <a:t>2016.08</a:t>
                      </a:r>
                      <a:endParaRPr lang="zh-CN" altLang="en-US" sz="1400" b="0" i="0" u="none" strike="noStrike" dirty="0">
                        <a:solidFill>
                          <a:srgbClr val="000000"/>
                        </a:solidFill>
                        <a:latin typeface="楷体" pitchFamily="49" charset="-122"/>
                        <a:ea typeface="楷体" pitchFamily="49" charset="-122"/>
                      </a:endParaRPr>
                    </a:p>
                  </a:txBody>
                  <a:tcPr marL="9525" marR="9525" marT="9525" marB="0"/>
                </a:tc>
              </a:tr>
              <a:tr h="171450">
                <a:tc>
                  <a:txBody>
                    <a:bodyPr/>
                    <a:lstStyle/>
                    <a:p>
                      <a:pPr algn="ctr" fontAlgn="b"/>
                      <a:r>
                        <a:rPr lang="zh-CN" altLang="en-US" sz="1400" b="0" i="0" u="none" strike="noStrike" dirty="0" smtClean="0">
                          <a:solidFill>
                            <a:srgbClr val="000000"/>
                          </a:solidFill>
                          <a:latin typeface="楷体" pitchFamily="49" charset="-122"/>
                          <a:ea typeface="楷体" pitchFamily="49" charset="-122"/>
                        </a:rPr>
                        <a:t>经营活动净额（亿元）</a:t>
                      </a:r>
                      <a:endParaRPr lang="zh-CN" altLang="en-US" sz="14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b="0" i="0" u="none" strike="noStrike" dirty="0" smtClean="0">
                          <a:solidFill>
                            <a:srgbClr val="000000"/>
                          </a:solidFill>
                          <a:latin typeface="楷体" pitchFamily="49" charset="-122"/>
                          <a:ea typeface="楷体" pitchFamily="49" charset="-122"/>
                        </a:rPr>
                        <a:t>14.5</a:t>
                      </a:r>
                      <a:endParaRPr lang="en-US" altLang="zh-CN" sz="14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b="0" i="0" u="none" strike="noStrike" dirty="0" smtClean="0">
                          <a:solidFill>
                            <a:srgbClr val="000000"/>
                          </a:solidFill>
                          <a:latin typeface="楷体" pitchFamily="49" charset="-122"/>
                          <a:ea typeface="楷体" pitchFamily="49" charset="-122"/>
                        </a:rPr>
                        <a:t>-7.85</a:t>
                      </a:r>
                      <a:endParaRPr lang="en-US" altLang="zh-CN" sz="14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b="0" i="0" u="none" strike="noStrike" dirty="0" smtClean="0">
                          <a:solidFill>
                            <a:srgbClr val="000000"/>
                          </a:solidFill>
                          <a:latin typeface="楷体" pitchFamily="49" charset="-122"/>
                          <a:ea typeface="楷体" pitchFamily="49" charset="-122"/>
                        </a:rPr>
                        <a:t>6.25</a:t>
                      </a:r>
                      <a:endParaRPr lang="en-US" altLang="zh-CN" sz="14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b="0" i="0" u="none" strike="noStrike" dirty="0" smtClean="0">
                          <a:solidFill>
                            <a:srgbClr val="000000"/>
                          </a:solidFill>
                          <a:latin typeface="楷体" pitchFamily="49" charset="-122"/>
                          <a:ea typeface="楷体" pitchFamily="49" charset="-122"/>
                        </a:rPr>
                        <a:t>16.21</a:t>
                      </a:r>
                      <a:endParaRPr lang="en-US" altLang="zh-CN" sz="1400" b="0" i="0" u="none" strike="noStrike" dirty="0">
                        <a:solidFill>
                          <a:srgbClr val="000000"/>
                        </a:solidFill>
                        <a:latin typeface="楷体" pitchFamily="49" charset="-122"/>
                        <a:ea typeface="楷体" pitchFamily="49" charset="-122"/>
                      </a:endParaRPr>
                    </a:p>
                  </a:txBody>
                  <a:tcPr marL="9525" marR="9525" marT="9525" marB="0" anchor="b"/>
                </a:tc>
              </a:tr>
              <a:tr h="244900">
                <a:tc>
                  <a:txBody>
                    <a:bodyPr/>
                    <a:lstStyle/>
                    <a:p>
                      <a:pPr algn="ctr" fontAlgn="b"/>
                      <a:r>
                        <a:rPr lang="zh-CN" altLang="en-US" sz="1400" b="0" i="0" u="none" strike="noStrike" dirty="0" smtClean="0">
                          <a:solidFill>
                            <a:srgbClr val="000000"/>
                          </a:solidFill>
                          <a:latin typeface="楷体" pitchFamily="49" charset="-122"/>
                          <a:ea typeface="楷体" pitchFamily="49" charset="-122"/>
                        </a:rPr>
                        <a:t>投资活动净额（亿元）</a:t>
                      </a:r>
                      <a:endParaRPr lang="zh-CN" altLang="en-US" sz="14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b="0" i="0" u="none" strike="noStrike" dirty="0" smtClean="0">
                          <a:solidFill>
                            <a:srgbClr val="000000"/>
                          </a:solidFill>
                          <a:latin typeface="楷体" pitchFamily="49" charset="-122"/>
                          <a:ea typeface="楷体" pitchFamily="49" charset="-122"/>
                        </a:rPr>
                        <a:t>-3.83</a:t>
                      </a:r>
                      <a:endParaRPr lang="en-US" altLang="zh-CN" sz="14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b="0" i="0" u="none" strike="noStrike" dirty="0" smtClean="0">
                          <a:solidFill>
                            <a:srgbClr val="000000"/>
                          </a:solidFill>
                          <a:latin typeface="楷体" pitchFamily="49" charset="-122"/>
                          <a:ea typeface="楷体" pitchFamily="49" charset="-122"/>
                        </a:rPr>
                        <a:t>-0.16</a:t>
                      </a:r>
                      <a:endParaRPr lang="en-US" altLang="zh-CN" sz="14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b="0" i="0" u="none" strike="noStrike" dirty="0" smtClean="0">
                          <a:solidFill>
                            <a:srgbClr val="000000"/>
                          </a:solidFill>
                          <a:latin typeface="楷体" pitchFamily="49" charset="-122"/>
                          <a:ea typeface="楷体" pitchFamily="49" charset="-122"/>
                        </a:rPr>
                        <a:t>12.09</a:t>
                      </a:r>
                      <a:endParaRPr lang="en-US" altLang="zh-CN" sz="14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b="0" i="0" u="none" strike="noStrike" dirty="0" smtClean="0">
                          <a:solidFill>
                            <a:srgbClr val="000000"/>
                          </a:solidFill>
                          <a:latin typeface="楷体" pitchFamily="49" charset="-122"/>
                          <a:ea typeface="楷体" pitchFamily="49" charset="-122"/>
                        </a:rPr>
                        <a:t>-0.92</a:t>
                      </a:r>
                      <a:endParaRPr lang="en-US" altLang="zh-CN" sz="1400" b="0" i="0" u="none" strike="noStrike" dirty="0">
                        <a:solidFill>
                          <a:srgbClr val="000000"/>
                        </a:solidFill>
                        <a:latin typeface="楷体" pitchFamily="49" charset="-122"/>
                        <a:ea typeface="楷体" pitchFamily="49" charset="-122"/>
                      </a:endParaRPr>
                    </a:p>
                  </a:txBody>
                  <a:tcPr marL="9525" marR="9525" marT="9525" marB="0" anchor="b"/>
                </a:tc>
              </a:tr>
              <a:tr h="171450">
                <a:tc>
                  <a:txBody>
                    <a:bodyPr/>
                    <a:lstStyle/>
                    <a:p>
                      <a:pPr algn="ctr" fontAlgn="b"/>
                      <a:r>
                        <a:rPr lang="zh-CN" altLang="en-US" sz="1400" b="0" i="0" u="none" strike="noStrike" dirty="0" smtClean="0">
                          <a:solidFill>
                            <a:srgbClr val="000000"/>
                          </a:solidFill>
                          <a:latin typeface="楷体" pitchFamily="49" charset="-122"/>
                          <a:ea typeface="楷体" pitchFamily="49" charset="-122"/>
                        </a:rPr>
                        <a:t>筹资活动净额（亿元）</a:t>
                      </a:r>
                      <a:endParaRPr lang="zh-CN" altLang="en-US" sz="14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b="0" i="0" u="none" strike="noStrike" dirty="0" smtClean="0">
                          <a:solidFill>
                            <a:srgbClr val="000000"/>
                          </a:solidFill>
                          <a:latin typeface="楷体" pitchFamily="49" charset="-122"/>
                          <a:ea typeface="楷体" pitchFamily="49" charset="-122"/>
                        </a:rPr>
                        <a:t>-10.99</a:t>
                      </a:r>
                      <a:endParaRPr lang="en-US" sz="14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b="0" i="0" u="none" strike="noStrike" dirty="0" smtClean="0">
                          <a:solidFill>
                            <a:srgbClr val="000000"/>
                          </a:solidFill>
                          <a:latin typeface="楷体" pitchFamily="49" charset="-122"/>
                          <a:ea typeface="楷体" pitchFamily="49" charset="-122"/>
                        </a:rPr>
                        <a:t>6.61</a:t>
                      </a:r>
                      <a:endParaRPr lang="en-US" altLang="zh-CN" sz="14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b="0" i="0" u="none" strike="noStrike" dirty="0" smtClean="0">
                          <a:solidFill>
                            <a:srgbClr val="000000"/>
                          </a:solidFill>
                          <a:latin typeface="楷体" pitchFamily="49" charset="-122"/>
                          <a:ea typeface="楷体" pitchFamily="49" charset="-122"/>
                        </a:rPr>
                        <a:t>-17.78</a:t>
                      </a:r>
                      <a:endParaRPr lang="en-US" altLang="zh-CN" sz="14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b="0" i="0" u="none" strike="noStrike" dirty="0" smtClean="0">
                          <a:solidFill>
                            <a:srgbClr val="000000"/>
                          </a:solidFill>
                          <a:latin typeface="楷体" pitchFamily="49" charset="-122"/>
                          <a:ea typeface="楷体" pitchFamily="49" charset="-122"/>
                        </a:rPr>
                        <a:t>-17.36</a:t>
                      </a:r>
                      <a:endParaRPr lang="en-US" altLang="zh-CN" sz="1400" b="0" i="0" u="none" strike="noStrike" dirty="0">
                        <a:solidFill>
                          <a:srgbClr val="000000"/>
                        </a:solidFill>
                        <a:latin typeface="楷体" pitchFamily="49" charset="-122"/>
                        <a:ea typeface="楷体" pitchFamily="49" charset="-122"/>
                      </a:endParaRPr>
                    </a:p>
                  </a:txBody>
                  <a:tcPr marL="9525" marR="9525" marT="9525" marB="0" anchor="b"/>
                </a:tc>
              </a:tr>
              <a:tr h="171450">
                <a:tc>
                  <a:txBody>
                    <a:bodyPr/>
                    <a:lstStyle/>
                    <a:p>
                      <a:pPr algn="ctr" fontAlgn="b"/>
                      <a:r>
                        <a:rPr lang="zh-CN" altLang="en-US" sz="1400" b="0" i="0" u="none" strike="noStrike" dirty="0" smtClean="0">
                          <a:solidFill>
                            <a:srgbClr val="000000"/>
                          </a:solidFill>
                          <a:latin typeface="楷体" pitchFamily="49" charset="-122"/>
                          <a:ea typeface="楷体" pitchFamily="49" charset="-122"/>
                        </a:rPr>
                        <a:t>净增加（亿元）</a:t>
                      </a:r>
                      <a:endParaRPr lang="zh-CN" altLang="en-US" sz="14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b="0" i="0" u="none" strike="noStrike" dirty="0" smtClean="0">
                          <a:solidFill>
                            <a:srgbClr val="000000"/>
                          </a:solidFill>
                          <a:latin typeface="楷体" pitchFamily="49" charset="-122"/>
                          <a:ea typeface="楷体" pitchFamily="49" charset="-122"/>
                        </a:rPr>
                        <a:t>-0.32</a:t>
                      </a:r>
                      <a:endParaRPr lang="en-US" altLang="zh-CN" sz="14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b="0" i="0" u="none" strike="noStrike" dirty="0" smtClean="0">
                          <a:solidFill>
                            <a:srgbClr val="000000"/>
                          </a:solidFill>
                          <a:latin typeface="楷体" pitchFamily="49" charset="-122"/>
                          <a:ea typeface="楷体" pitchFamily="49" charset="-122"/>
                        </a:rPr>
                        <a:t>-1.39</a:t>
                      </a:r>
                      <a:endParaRPr lang="en-US" altLang="zh-CN" sz="14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b="0" i="0" u="none" strike="noStrike" dirty="0" smtClean="0">
                          <a:solidFill>
                            <a:srgbClr val="000000"/>
                          </a:solidFill>
                          <a:latin typeface="楷体" pitchFamily="49" charset="-122"/>
                          <a:ea typeface="楷体" pitchFamily="49" charset="-122"/>
                        </a:rPr>
                        <a:t>0.55</a:t>
                      </a:r>
                      <a:endParaRPr lang="en-US" altLang="zh-CN" sz="14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400" b="0" i="0" u="none" strike="noStrike" dirty="0" smtClean="0">
                          <a:solidFill>
                            <a:srgbClr val="000000"/>
                          </a:solidFill>
                          <a:latin typeface="楷体" pitchFamily="49" charset="-122"/>
                          <a:ea typeface="楷体" pitchFamily="49" charset="-122"/>
                        </a:rPr>
                        <a:t>-2.07</a:t>
                      </a:r>
                      <a:endParaRPr lang="en-US" altLang="zh-CN" sz="1400" b="0" i="0" u="none" strike="noStrike" dirty="0">
                        <a:solidFill>
                          <a:srgbClr val="000000"/>
                        </a:solidFill>
                        <a:latin typeface="楷体" pitchFamily="49" charset="-122"/>
                        <a:ea typeface="楷体" pitchFamily="49" charset="-122"/>
                      </a:endParaRPr>
                    </a:p>
                  </a:txBody>
                  <a:tcPr marL="9525" marR="9525" marT="9525" marB="0" anchor="b"/>
                </a:tc>
              </a:tr>
            </a:tbl>
          </a:graphicData>
        </a:graphic>
      </p:graphicFrame>
      <p:sp>
        <p:nvSpPr>
          <p:cNvPr id="10" name="TextBox 9"/>
          <p:cNvSpPr txBox="1"/>
          <p:nvPr/>
        </p:nvSpPr>
        <p:spPr>
          <a:xfrm>
            <a:off x="6139542" y="3348841"/>
            <a:ext cx="5296394" cy="2677656"/>
          </a:xfrm>
          <a:prstGeom prst="rect">
            <a:avLst/>
          </a:prstGeom>
          <a:noFill/>
        </p:spPr>
        <p:txBody>
          <a:bodyPr wrap="square" rtlCol="0">
            <a:spAutoFit/>
          </a:bodyPr>
          <a:lstStyle/>
          <a:p>
            <a:r>
              <a:rPr lang="zh-CN" altLang="en-US" sz="1400" dirty="0" smtClean="0">
                <a:latin typeface="楷体" pitchFamily="49" charset="-122"/>
                <a:ea typeface="楷体" pitchFamily="49" charset="-122"/>
              </a:rPr>
              <a:t>受到行业产能严重过剩和持续价格波动原因，经营现金流来看，近三年净额保持较大波动情况，尤其是</a:t>
            </a:r>
            <a:r>
              <a:rPr lang="en-US" altLang="zh-CN" sz="1400" dirty="0" smtClean="0">
                <a:latin typeface="楷体" pitchFamily="49" charset="-122"/>
                <a:ea typeface="楷体" pitchFamily="49" charset="-122"/>
              </a:rPr>
              <a:t>2014</a:t>
            </a:r>
            <a:r>
              <a:rPr lang="zh-CN" altLang="en-US" sz="1400" dirty="0" smtClean="0">
                <a:latin typeface="楷体" pitchFamily="49" charset="-122"/>
                <a:ea typeface="楷体" pitchFamily="49" charset="-122"/>
              </a:rPr>
              <a:t>年，但随着行业去产能政策等因素加上公司规模及成本、回现优势，近期处于较好水平</a:t>
            </a:r>
            <a:r>
              <a:rPr lang="zh-CN" altLang="en-US" sz="1400" dirty="0" smtClean="0">
                <a:latin typeface="楷体" pitchFamily="49" charset="-122"/>
                <a:ea typeface="楷体" pitchFamily="49" charset="-122"/>
              </a:rPr>
              <a:t>。</a:t>
            </a:r>
            <a:endParaRPr lang="en-US" altLang="zh-CN" sz="1400" dirty="0" smtClean="0">
              <a:latin typeface="楷体" pitchFamily="49" charset="-122"/>
              <a:ea typeface="楷体" pitchFamily="49" charset="-122"/>
            </a:endParaRPr>
          </a:p>
          <a:p>
            <a:r>
              <a:rPr lang="zh-CN" altLang="en-US" sz="1400" dirty="0" smtClean="0">
                <a:latin typeface="楷体" pitchFamily="49" charset="-122"/>
                <a:ea typeface="楷体" pitchFamily="49" charset="-122"/>
              </a:rPr>
              <a:t>投资方面未有大规模项目上马，但尽调时需要了解</a:t>
            </a:r>
            <a:r>
              <a:rPr lang="en-US" altLang="zh-CN" sz="1400" dirty="0" smtClean="0">
                <a:latin typeface="楷体" pitchFamily="49" charset="-122"/>
                <a:ea typeface="楷体" pitchFamily="49" charset="-122"/>
              </a:rPr>
              <a:t>2015</a:t>
            </a:r>
            <a:r>
              <a:rPr lang="zh-CN" altLang="en-US" sz="1400" dirty="0" smtClean="0">
                <a:latin typeface="楷体" pitchFamily="49" charset="-122"/>
                <a:ea typeface="楷体" pitchFamily="49" charset="-122"/>
              </a:rPr>
              <a:t>年投资收入保持</a:t>
            </a:r>
            <a:r>
              <a:rPr lang="en-US" altLang="zh-CN" sz="1400" dirty="0" smtClean="0">
                <a:latin typeface="楷体" pitchFamily="49" charset="-122"/>
                <a:ea typeface="楷体" pitchFamily="49" charset="-122"/>
              </a:rPr>
              <a:t>11</a:t>
            </a:r>
            <a:r>
              <a:rPr lang="zh-CN" altLang="en-US" sz="1400" dirty="0" smtClean="0">
                <a:latin typeface="楷体" pitchFamily="49" charset="-122"/>
                <a:ea typeface="楷体" pitchFamily="49" charset="-122"/>
              </a:rPr>
              <a:t>亿元左右的具体情况。</a:t>
            </a:r>
            <a:endParaRPr lang="en-US" altLang="zh-CN" sz="1400" dirty="0" smtClean="0">
              <a:latin typeface="楷体" pitchFamily="49" charset="-122"/>
              <a:ea typeface="楷体" pitchFamily="49" charset="-122"/>
            </a:endParaRPr>
          </a:p>
          <a:p>
            <a:r>
              <a:rPr lang="zh-CN" altLang="en-US" sz="1400" dirty="0" smtClean="0">
                <a:latin typeface="楷体" pitchFamily="49" charset="-122"/>
                <a:ea typeface="楷体" pitchFamily="49" charset="-122"/>
              </a:rPr>
              <a:t>筹资方面，由于承租人对外筹资均有东方希望集团担保，故筹资能力较强。</a:t>
            </a:r>
            <a:endParaRPr lang="en-US" altLang="zh-CN" sz="1400" dirty="0" smtClean="0">
              <a:latin typeface="楷体" pitchFamily="49" charset="-122"/>
              <a:ea typeface="楷体" pitchFamily="49" charset="-122"/>
            </a:endParaRPr>
          </a:p>
          <a:p>
            <a:r>
              <a:rPr lang="zh-CN" altLang="en-US" sz="1400" dirty="0" smtClean="0">
                <a:latin typeface="楷体" pitchFamily="49" charset="-122"/>
                <a:ea typeface="楷体" pitchFamily="49" charset="-122"/>
              </a:rPr>
              <a:t>总体来看，从现金余额保有量来看，在行业产能严重过剩，产品价格波动较为严重的情况下，企业现金流始终保持较好水平。</a:t>
            </a:r>
            <a:endParaRPr lang="en-US" altLang="zh-CN" sz="1400" dirty="0" smtClean="0">
              <a:latin typeface="楷体" pitchFamily="49" charset="-122"/>
              <a:ea typeface="楷体" pitchFamily="49" charset="-122"/>
            </a:endParaRPr>
          </a:p>
          <a:p>
            <a:r>
              <a:rPr lang="zh-CN" altLang="en-US" sz="1400" b="1" dirty="0" smtClean="0">
                <a:latin typeface="楷体" pitchFamily="49" charset="-122"/>
                <a:ea typeface="楷体" pitchFamily="49" charset="-122"/>
              </a:rPr>
              <a:t>尽调时需要了解波动的具体情况以及承租人对资金的使用安排和计划</a:t>
            </a:r>
            <a:r>
              <a:rPr lang="zh-CN" altLang="en-US" sz="1400" b="1" dirty="0" smtClean="0">
                <a:latin typeface="楷体" pitchFamily="49" charset="-122"/>
                <a:ea typeface="楷体" pitchFamily="49" charset="-122"/>
              </a:rPr>
              <a:t>。</a:t>
            </a:r>
            <a:endParaRPr lang="zh-CN" altLang="en-US" sz="1400" b="1" dirty="0">
              <a:latin typeface="楷体" pitchFamily="49" charset="-122"/>
              <a:ea typeface="楷体" pitchFamily="49" charset="-122"/>
            </a:endParaRPr>
          </a:p>
        </p:txBody>
      </p:sp>
      <p:graphicFrame>
        <p:nvGraphicFramePr>
          <p:cNvPr id="11" name="表格 10"/>
          <p:cNvGraphicFramePr>
            <a:graphicFrameLocks noGrp="1"/>
          </p:cNvGraphicFramePr>
          <p:nvPr/>
        </p:nvGraphicFramePr>
        <p:xfrm>
          <a:off x="1174668" y="2365557"/>
          <a:ext cx="3952876" cy="1059514"/>
        </p:xfrm>
        <a:graphic>
          <a:graphicData uri="http://schemas.openxmlformats.org/drawingml/2006/table">
            <a:tbl>
              <a:tblPr>
                <a:tableStyleId>{35758FB7-9AC5-4552-8A53-C91805E547FA}</a:tableStyleId>
              </a:tblPr>
              <a:tblGrid>
                <a:gridCol w="1544638"/>
                <a:gridCol w="731838"/>
                <a:gridCol w="831850"/>
                <a:gridCol w="844550"/>
              </a:tblGrid>
              <a:tr h="189235">
                <a:tc>
                  <a:txBody>
                    <a:bodyPr/>
                    <a:lstStyle/>
                    <a:p>
                      <a:pPr algn="ctr" fontAlgn="t"/>
                      <a:r>
                        <a:rPr lang="zh-CN" altLang="en-US" sz="1600" u="none" strike="noStrike" dirty="0">
                          <a:latin typeface="楷体" pitchFamily="49" charset="-122"/>
                          <a:ea typeface="楷体" pitchFamily="49" charset="-122"/>
                        </a:rPr>
                        <a:t>　</a:t>
                      </a:r>
                      <a:r>
                        <a:rPr lang="zh-CN" altLang="en-US" sz="1600" u="none" strike="noStrike" dirty="0" smtClean="0">
                          <a:latin typeface="楷体" pitchFamily="49" charset="-122"/>
                          <a:ea typeface="楷体" pitchFamily="49" charset="-122"/>
                        </a:rPr>
                        <a:t>指标</a:t>
                      </a:r>
                      <a:endParaRPr lang="zh-CN" altLang="en-US" sz="1600" b="1" i="0" u="none" strike="noStrike" dirty="0">
                        <a:solidFill>
                          <a:srgbClr val="000000"/>
                        </a:solidFill>
                        <a:latin typeface="楷体" pitchFamily="49" charset="-122"/>
                        <a:ea typeface="楷体" pitchFamily="49" charset="-122"/>
                      </a:endParaRPr>
                    </a:p>
                  </a:txBody>
                  <a:tcPr marL="9525" marR="9525" marT="9525" marB="0"/>
                </a:tc>
                <a:tc>
                  <a:txBody>
                    <a:bodyPr/>
                    <a:lstStyle/>
                    <a:p>
                      <a:pPr algn="ctr" fontAlgn="t"/>
                      <a:r>
                        <a:rPr lang="en-US" altLang="zh-CN" sz="1600" u="none" strike="noStrike" dirty="0">
                          <a:latin typeface="楷体" pitchFamily="49" charset="-122"/>
                          <a:ea typeface="楷体" pitchFamily="49" charset="-122"/>
                        </a:rPr>
                        <a:t>2014</a:t>
                      </a:r>
                      <a:r>
                        <a:rPr lang="zh-CN" altLang="en-US" sz="1600" u="none" strike="noStrike" dirty="0">
                          <a:latin typeface="楷体" pitchFamily="49" charset="-122"/>
                          <a:ea typeface="楷体" pitchFamily="49" charset="-122"/>
                        </a:rPr>
                        <a:t>年</a:t>
                      </a:r>
                      <a:endParaRPr lang="zh-CN" altLang="en-US" sz="1600" b="1" i="0" u="none" strike="noStrike" dirty="0">
                        <a:solidFill>
                          <a:srgbClr val="000000"/>
                        </a:solidFill>
                        <a:latin typeface="楷体" pitchFamily="49" charset="-122"/>
                        <a:ea typeface="楷体" pitchFamily="49" charset="-122"/>
                      </a:endParaRPr>
                    </a:p>
                  </a:txBody>
                  <a:tcPr marL="9525" marR="9525" marT="9525" marB="0"/>
                </a:tc>
                <a:tc>
                  <a:txBody>
                    <a:bodyPr/>
                    <a:lstStyle/>
                    <a:p>
                      <a:pPr algn="ctr" fontAlgn="t"/>
                      <a:r>
                        <a:rPr lang="en-US" altLang="zh-CN" sz="1600" u="none" strike="noStrike" dirty="0">
                          <a:latin typeface="楷体" pitchFamily="49" charset="-122"/>
                          <a:ea typeface="楷体" pitchFamily="49" charset="-122"/>
                        </a:rPr>
                        <a:t>2015</a:t>
                      </a:r>
                      <a:r>
                        <a:rPr lang="zh-CN" altLang="en-US" sz="1600" u="none" strike="noStrike" dirty="0">
                          <a:latin typeface="楷体" pitchFamily="49" charset="-122"/>
                          <a:ea typeface="楷体" pitchFamily="49" charset="-122"/>
                        </a:rPr>
                        <a:t>年</a:t>
                      </a:r>
                      <a:endParaRPr lang="zh-CN" altLang="en-US" sz="1600" b="1" i="0" u="none" strike="noStrike" dirty="0">
                        <a:solidFill>
                          <a:srgbClr val="000000"/>
                        </a:solidFill>
                        <a:latin typeface="楷体" pitchFamily="49" charset="-122"/>
                        <a:ea typeface="楷体" pitchFamily="49" charset="-122"/>
                      </a:endParaRPr>
                    </a:p>
                  </a:txBody>
                  <a:tcPr marL="9525" marR="9525" marT="9525" marB="0"/>
                </a:tc>
                <a:tc>
                  <a:txBody>
                    <a:bodyPr/>
                    <a:lstStyle/>
                    <a:p>
                      <a:pPr algn="ctr" fontAlgn="t"/>
                      <a:r>
                        <a:rPr lang="en-US" altLang="zh-CN" sz="1600" b="0" i="0" u="none" strike="noStrike" dirty="0" smtClean="0">
                          <a:solidFill>
                            <a:srgbClr val="000000"/>
                          </a:solidFill>
                          <a:latin typeface="楷体" pitchFamily="49" charset="-122"/>
                          <a:ea typeface="楷体" pitchFamily="49" charset="-122"/>
                        </a:rPr>
                        <a:t>2016.08</a:t>
                      </a:r>
                      <a:endParaRPr lang="zh-CN" altLang="en-US" sz="1600" b="0" i="0" u="none" strike="noStrike" dirty="0">
                        <a:solidFill>
                          <a:srgbClr val="000000"/>
                        </a:solidFill>
                        <a:latin typeface="楷体" pitchFamily="49" charset="-122"/>
                        <a:ea typeface="楷体" pitchFamily="49" charset="-122"/>
                      </a:endParaRPr>
                    </a:p>
                  </a:txBody>
                  <a:tcPr marL="9525" marR="9525" marT="9525" marB="0"/>
                </a:tc>
              </a:tr>
              <a:tr h="189235">
                <a:tc>
                  <a:txBody>
                    <a:bodyPr/>
                    <a:lstStyle/>
                    <a:p>
                      <a:pPr algn="ctr" fontAlgn="b"/>
                      <a:r>
                        <a:rPr lang="zh-CN" altLang="en-US" sz="1600" u="none" strike="noStrike" dirty="0">
                          <a:latin typeface="楷体" pitchFamily="49" charset="-122"/>
                          <a:ea typeface="楷体" pitchFamily="49" charset="-122"/>
                        </a:rPr>
                        <a:t>应收账款周转率</a:t>
                      </a:r>
                      <a:endParaRPr lang="zh-CN" altLang="en-US" sz="1600" b="1"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600" u="none" strike="noStrike" dirty="0" smtClean="0">
                          <a:latin typeface="楷体" pitchFamily="49" charset="-122"/>
                          <a:ea typeface="楷体" pitchFamily="49" charset="-122"/>
                        </a:rPr>
                        <a:t>10.13 </a:t>
                      </a:r>
                      <a:endParaRPr lang="en-US" altLang="zh-CN" sz="16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zh-CN" altLang="en-US" sz="1600" u="none" strike="noStrike" dirty="0" smtClean="0">
                          <a:latin typeface="楷体" pitchFamily="49" charset="-122"/>
                          <a:ea typeface="楷体" pitchFamily="49" charset="-122"/>
                        </a:rPr>
                        <a:t> </a:t>
                      </a:r>
                      <a:r>
                        <a:rPr lang="en-US" altLang="zh-CN" sz="1600" u="none" strike="noStrike" dirty="0">
                          <a:latin typeface="楷体" pitchFamily="49" charset="-122"/>
                          <a:ea typeface="楷体" pitchFamily="49" charset="-122"/>
                        </a:rPr>
                        <a:t>12.88 </a:t>
                      </a:r>
                      <a:endParaRPr lang="en-US" altLang="zh-CN" sz="16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600" b="0" i="0" u="none" strike="noStrike" dirty="0" smtClean="0">
                          <a:solidFill>
                            <a:srgbClr val="000000"/>
                          </a:solidFill>
                          <a:latin typeface="楷体" pitchFamily="49" charset="-122"/>
                          <a:ea typeface="楷体" pitchFamily="49" charset="-122"/>
                        </a:rPr>
                        <a:t>8.11</a:t>
                      </a:r>
                      <a:endParaRPr lang="en-US" altLang="zh-CN" sz="1600" b="0" i="0" u="none" strike="noStrike" dirty="0">
                        <a:solidFill>
                          <a:srgbClr val="000000"/>
                        </a:solidFill>
                        <a:latin typeface="楷体" pitchFamily="49" charset="-122"/>
                        <a:ea typeface="楷体" pitchFamily="49" charset="-122"/>
                      </a:endParaRPr>
                    </a:p>
                  </a:txBody>
                  <a:tcPr marL="9525" marR="9525" marT="9525" marB="0" anchor="b"/>
                </a:tc>
              </a:tr>
              <a:tr h="276392">
                <a:tc>
                  <a:txBody>
                    <a:bodyPr/>
                    <a:lstStyle/>
                    <a:p>
                      <a:pPr algn="ctr" fontAlgn="b"/>
                      <a:r>
                        <a:rPr lang="zh-CN" altLang="en-US" sz="1600" u="none" strike="noStrike">
                          <a:latin typeface="楷体" pitchFamily="49" charset="-122"/>
                          <a:ea typeface="楷体" pitchFamily="49" charset="-122"/>
                        </a:rPr>
                        <a:t>存货周转率</a:t>
                      </a:r>
                      <a:endParaRPr lang="zh-CN" altLang="en-US" sz="1600" b="1" i="0" u="none" strike="noStrike">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600" u="none" strike="noStrike" dirty="0" smtClean="0">
                          <a:latin typeface="楷体" pitchFamily="49" charset="-122"/>
                          <a:ea typeface="楷体" pitchFamily="49" charset="-122"/>
                        </a:rPr>
                        <a:t>11.39 </a:t>
                      </a:r>
                      <a:endParaRPr lang="en-US" altLang="zh-CN" sz="16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zh-CN" altLang="en-US" sz="1600" u="none" strike="noStrike" dirty="0">
                          <a:latin typeface="楷体" pitchFamily="49" charset="-122"/>
                          <a:ea typeface="楷体" pitchFamily="49" charset="-122"/>
                        </a:rPr>
                        <a:t> </a:t>
                      </a:r>
                      <a:r>
                        <a:rPr lang="en-US" altLang="zh-CN" sz="1600" u="none" strike="noStrike" dirty="0" smtClean="0">
                          <a:latin typeface="楷体" pitchFamily="49" charset="-122"/>
                          <a:ea typeface="楷体" pitchFamily="49" charset="-122"/>
                        </a:rPr>
                        <a:t>10.08 </a:t>
                      </a:r>
                      <a:endParaRPr lang="en-US" altLang="zh-CN" sz="16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600" b="0" i="0" u="none" strike="noStrike" dirty="0" smtClean="0">
                          <a:solidFill>
                            <a:srgbClr val="000000"/>
                          </a:solidFill>
                          <a:latin typeface="楷体" pitchFamily="49" charset="-122"/>
                          <a:ea typeface="楷体" pitchFamily="49" charset="-122"/>
                        </a:rPr>
                        <a:t>4.86</a:t>
                      </a:r>
                      <a:endParaRPr lang="en-US" altLang="zh-CN" sz="1600" b="0" i="0" u="none" strike="noStrike" dirty="0">
                        <a:solidFill>
                          <a:srgbClr val="000000"/>
                        </a:solidFill>
                        <a:latin typeface="楷体" pitchFamily="49" charset="-122"/>
                        <a:ea typeface="楷体" pitchFamily="49" charset="-122"/>
                      </a:endParaRPr>
                    </a:p>
                  </a:txBody>
                  <a:tcPr marL="9525" marR="9525" marT="9525" marB="0" anchor="b"/>
                </a:tc>
              </a:tr>
              <a:tr h="276392">
                <a:tc>
                  <a:txBody>
                    <a:bodyPr/>
                    <a:lstStyle/>
                    <a:p>
                      <a:pPr algn="ctr" fontAlgn="b"/>
                      <a:r>
                        <a:rPr lang="zh-CN" altLang="en-US" sz="1600" u="none" strike="noStrike">
                          <a:latin typeface="楷体" pitchFamily="49" charset="-122"/>
                          <a:ea typeface="楷体" pitchFamily="49" charset="-122"/>
                        </a:rPr>
                        <a:t>总资产周转率</a:t>
                      </a:r>
                      <a:endParaRPr lang="zh-CN" altLang="en-US" sz="1600" b="1" i="0" u="none" strike="noStrike">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600" u="none" strike="noStrike" dirty="0" smtClean="0">
                          <a:latin typeface="楷体" pitchFamily="49" charset="-122"/>
                          <a:ea typeface="楷体" pitchFamily="49" charset="-122"/>
                        </a:rPr>
                        <a:t>0.72 </a:t>
                      </a:r>
                      <a:endParaRPr lang="en-US" altLang="zh-CN" sz="16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600" u="none" strike="noStrike" dirty="0" smtClean="0">
                          <a:latin typeface="楷体" pitchFamily="49" charset="-122"/>
                          <a:ea typeface="楷体" pitchFamily="49" charset="-122"/>
                        </a:rPr>
                        <a:t>0.58 </a:t>
                      </a:r>
                      <a:endParaRPr lang="en-US" altLang="zh-CN" sz="1600" b="0" i="0" u="none" strike="noStrike" dirty="0">
                        <a:solidFill>
                          <a:srgbClr val="000000"/>
                        </a:solidFill>
                        <a:latin typeface="楷体" pitchFamily="49" charset="-122"/>
                        <a:ea typeface="楷体" pitchFamily="49" charset="-122"/>
                      </a:endParaRPr>
                    </a:p>
                  </a:txBody>
                  <a:tcPr marL="9525" marR="9525" marT="9525" marB="0" anchor="b"/>
                </a:tc>
                <a:tc>
                  <a:txBody>
                    <a:bodyPr/>
                    <a:lstStyle/>
                    <a:p>
                      <a:pPr algn="ctr" fontAlgn="b"/>
                      <a:r>
                        <a:rPr lang="en-US" altLang="zh-CN" sz="1600" b="0" i="0" u="none" strike="noStrike" dirty="0" smtClean="0">
                          <a:solidFill>
                            <a:srgbClr val="000000"/>
                          </a:solidFill>
                          <a:latin typeface="楷体" pitchFamily="49" charset="-122"/>
                          <a:ea typeface="楷体" pitchFamily="49" charset="-122"/>
                        </a:rPr>
                        <a:t>0.44</a:t>
                      </a:r>
                      <a:endParaRPr lang="en-US" altLang="zh-CN" sz="1600" b="0" i="0" u="none" strike="noStrike" dirty="0">
                        <a:solidFill>
                          <a:srgbClr val="000000"/>
                        </a:solidFill>
                        <a:latin typeface="楷体" pitchFamily="49" charset="-122"/>
                        <a:ea typeface="楷体" pitchFamily="49" charset="-122"/>
                      </a:endParaRPr>
                    </a:p>
                  </a:txBody>
                  <a:tcPr marL="9525" marR="9525" marT="9525" marB="0" anchor="b"/>
                </a:tc>
              </a:tr>
            </a:tbl>
          </a:graphicData>
        </a:graphic>
      </p:graphicFrame>
    </p:spTree>
  </p:cSld>
  <p:clrMapOvr>
    <a:masterClrMapping/>
  </p:clrMapOvr>
  <p:transition>
    <p:pull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489683" y="215757"/>
            <a:ext cx="6100550"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marL="0" marR="0" lvl="0" indent="0" algn="l" defTabSz="914400" rtl="0" eaLnBrk="1"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j-cs"/>
              </a:rPr>
              <a:t>一 项目核心要素</a:t>
            </a:r>
            <a:endParaRPr kumimoji="0" lang="zh-CN" altLang="en-US" sz="3200" b="1" i="0" u="none" strike="noStrike" kern="1200" cap="none" spc="0" normalizeH="0" baseline="0" noProof="0" dirty="0">
              <a:ln>
                <a:noFill/>
              </a:ln>
              <a:solidFill>
                <a:schemeClr val="tx1"/>
              </a:solidFill>
              <a:effectLst/>
              <a:uLnTx/>
              <a:uFillTx/>
              <a:latin typeface="楷体" pitchFamily="49" charset="-122"/>
              <a:ea typeface="楷体" pitchFamily="49" charset="-122"/>
              <a:cs typeface="+mj-cs"/>
            </a:endParaRPr>
          </a:p>
        </p:txBody>
      </p:sp>
      <p:sp>
        <p:nvSpPr>
          <p:cNvPr id="4" name="TextBox 3"/>
          <p:cNvSpPr txBox="1"/>
          <p:nvPr/>
        </p:nvSpPr>
        <p:spPr>
          <a:xfrm>
            <a:off x="957635" y="1074532"/>
            <a:ext cx="10169545" cy="5632311"/>
          </a:xfrm>
          <a:prstGeom prst="rect">
            <a:avLst/>
          </a:prstGeom>
          <a:noFill/>
        </p:spPr>
        <p:txBody>
          <a:bodyPr wrap="square" rtlCol="0">
            <a:spAutoFit/>
          </a:bodyPr>
          <a:lstStyle/>
          <a:p>
            <a:r>
              <a:rPr lang="zh-CN" altLang="en-US" b="1" dirty="0" smtClean="0">
                <a:latin typeface="楷体" pitchFamily="49" charset="-122"/>
                <a:ea typeface="楷体" pitchFamily="49" charset="-122"/>
              </a:rPr>
              <a:t>（一）承租人概况</a:t>
            </a:r>
            <a:endParaRPr lang="en-US" altLang="zh-CN" b="1" dirty="0" smtClean="0">
              <a:latin typeface="楷体" pitchFamily="49" charset="-122"/>
              <a:ea typeface="楷体" pitchFamily="49" charset="-122"/>
            </a:endParaRPr>
          </a:p>
          <a:p>
            <a:endParaRPr lang="en-US" altLang="zh-CN" b="1" dirty="0" smtClean="0">
              <a:latin typeface="楷体" pitchFamily="49" charset="-122"/>
              <a:ea typeface="楷体" pitchFamily="49" charset="-122"/>
            </a:endParaRPr>
          </a:p>
          <a:p>
            <a:r>
              <a:rPr lang="zh-CN" altLang="en-US" b="1" dirty="0" smtClean="0">
                <a:latin typeface="楷体" pitchFamily="49" charset="-122"/>
                <a:ea typeface="楷体" pitchFamily="49" charset="-122"/>
              </a:rPr>
              <a:t>承租人：</a:t>
            </a:r>
            <a:r>
              <a:rPr lang="zh-CN" altLang="en-US" kern="0" dirty="0" smtClean="0">
                <a:solidFill>
                  <a:srgbClr val="000000"/>
                </a:solidFill>
                <a:latin typeface="华文楷体" pitchFamily="2" charset="-122"/>
                <a:ea typeface="华文楷体" pitchFamily="2" charset="-122"/>
                <a:cs typeface="??"/>
              </a:rPr>
              <a:t>东方希望包头稀土铝业有限责任公司（内蒙排名第十民企，包头第二）</a:t>
            </a:r>
            <a:endParaRPr lang="en-US" altLang="zh-CN" b="1" kern="0" dirty="0" smtClean="0">
              <a:solidFill>
                <a:srgbClr val="000000"/>
              </a:solidFill>
              <a:latin typeface="华文楷体" pitchFamily="2" charset="-122"/>
              <a:ea typeface="华文楷体" pitchFamily="2" charset="-122"/>
            </a:endParaRPr>
          </a:p>
          <a:p>
            <a:endParaRPr lang="en-US" altLang="zh-CN" b="1" kern="0" dirty="0" smtClean="0">
              <a:solidFill>
                <a:srgbClr val="000000"/>
              </a:solidFill>
              <a:latin typeface="华文楷体" pitchFamily="2" charset="-122"/>
              <a:ea typeface="华文楷体" pitchFamily="2" charset="-122"/>
            </a:endParaRPr>
          </a:p>
          <a:p>
            <a:r>
              <a:rPr lang="zh-CN" altLang="en-US" b="1" kern="0" dirty="0" smtClean="0">
                <a:solidFill>
                  <a:srgbClr val="000000"/>
                </a:solidFill>
                <a:latin typeface="华文楷体" pitchFamily="2" charset="-122"/>
                <a:ea typeface="华文楷体" pitchFamily="2" charset="-122"/>
              </a:rPr>
              <a:t>注册资本：</a:t>
            </a:r>
            <a:r>
              <a:rPr lang="en-US" altLang="zh-CN" kern="0" dirty="0" smtClean="0">
                <a:solidFill>
                  <a:srgbClr val="000000"/>
                </a:solidFill>
                <a:latin typeface="华文楷体" pitchFamily="2" charset="-122"/>
                <a:ea typeface="华文楷体" pitchFamily="2" charset="-122"/>
              </a:rPr>
              <a:t>36.1</a:t>
            </a:r>
            <a:r>
              <a:rPr lang="zh-CN" altLang="en-US" kern="0" dirty="0" smtClean="0">
                <a:solidFill>
                  <a:srgbClr val="000000"/>
                </a:solidFill>
                <a:latin typeface="华文楷体" pitchFamily="2" charset="-122"/>
                <a:ea typeface="华文楷体" pitchFamily="2" charset="-122"/>
              </a:rPr>
              <a:t>亿元    </a:t>
            </a:r>
            <a:r>
              <a:rPr lang="zh-CN" altLang="en-US" b="1" kern="0" dirty="0" smtClean="0">
                <a:solidFill>
                  <a:srgbClr val="000000"/>
                </a:solidFill>
                <a:latin typeface="华文楷体" pitchFamily="2" charset="-122"/>
                <a:ea typeface="华文楷体" pitchFamily="2" charset="-122"/>
              </a:rPr>
              <a:t>实收资本：</a:t>
            </a:r>
            <a:r>
              <a:rPr lang="en-US" altLang="zh-CN" kern="0" dirty="0" smtClean="0">
                <a:solidFill>
                  <a:srgbClr val="000000"/>
                </a:solidFill>
                <a:latin typeface="华文楷体" pitchFamily="2" charset="-122"/>
                <a:ea typeface="华文楷体" pitchFamily="2" charset="-122"/>
              </a:rPr>
              <a:t>36.1</a:t>
            </a:r>
            <a:r>
              <a:rPr lang="zh-CN" altLang="en-US" kern="0" dirty="0" smtClean="0">
                <a:solidFill>
                  <a:srgbClr val="000000"/>
                </a:solidFill>
                <a:latin typeface="华文楷体" pitchFamily="2" charset="-122"/>
                <a:ea typeface="华文楷体" pitchFamily="2" charset="-122"/>
              </a:rPr>
              <a:t>亿元</a:t>
            </a:r>
            <a:endParaRPr lang="en-US" altLang="zh-CN" b="1" kern="0" dirty="0" smtClean="0">
              <a:solidFill>
                <a:srgbClr val="000000"/>
              </a:solidFill>
              <a:latin typeface="华文楷体" pitchFamily="2" charset="-122"/>
              <a:ea typeface="华文楷体" pitchFamily="2" charset="-122"/>
            </a:endParaRPr>
          </a:p>
          <a:p>
            <a:endParaRPr lang="en-US" altLang="zh-CN" b="1" kern="0" dirty="0" smtClean="0">
              <a:solidFill>
                <a:srgbClr val="000000"/>
              </a:solidFill>
              <a:latin typeface="华文楷体" pitchFamily="2" charset="-122"/>
              <a:ea typeface="华文楷体" pitchFamily="2" charset="-122"/>
            </a:endParaRPr>
          </a:p>
          <a:p>
            <a:r>
              <a:rPr lang="zh-CN" altLang="en-US" b="1" kern="0" dirty="0" smtClean="0">
                <a:solidFill>
                  <a:srgbClr val="000000"/>
                </a:solidFill>
                <a:latin typeface="华文楷体" pitchFamily="2" charset="-122"/>
                <a:ea typeface="华文楷体" pitchFamily="2" charset="-122"/>
              </a:rPr>
              <a:t>股东结构：</a:t>
            </a:r>
            <a:r>
              <a:rPr lang="zh-CN" altLang="en-US" kern="0" dirty="0" smtClean="0">
                <a:solidFill>
                  <a:srgbClr val="000000"/>
                </a:solidFill>
                <a:latin typeface="华文楷体" pitchFamily="2" charset="-122"/>
                <a:ea typeface="华文楷体" pitchFamily="2" charset="-122"/>
              </a:rPr>
              <a:t>东方希望集团有限公司（</a:t>
            </a:r>
            <a:r>
              <a:rPr lang="en-US" altLang="zh-CN" kern="0" dirty="0" smtClean="0">
                <a:solidFill>
                  <a:srgbClr val="000000"/>
                </a:solidFill>
                <a:latin typeface="华文楷体" pitchFamily="2" charset="-122"/>
                <a:ea typeface="华文楷体" pitchFamily="2" charset="-122"/>
              </a:rPr>
              <a:t>80%</a:t>
            </a:r>
            <a:r>
              <a:rPr lang="zh-CN" altLang="en-US" kern="0" dirty="0" smtClean="0">
                <a:solidFill>
                  <a:srgbClr val="000000"/>
                </a:solidFill>
                <a:latin typeface="华文楷体" pitchFamily="2" charset="-122"/>
                <a:ea typeface="华文楷体" pitchFamily="2" charset="-122"/>
              </a:rPr>
              <a:t>）  上海重工实业投资有限公司（</a:t>
            </a:r>
            <a:r>
              <a:rPr lang="en-US" altLang="zh-CN" kern="0" dirty="0" smtClean="0">
                <a:solidFill>
                  <a:srgbClr val="000000"/>
                </a:solidFill>
                <a:latin typeface="华文楷体" pitchFamily="2" charset="-122"/>
                <a:ea typeface="华文楷体" pitchFamily="2" charset="-122"/>
              </a:rPr>
              <a:t>20%</a:t>
            </a:r>
            <a:r>
              <a:rPr lang="zh-CN" altLang="en-US" kern="0" dirty="0" smtClean="0">
                <a:solidFill>
                  <a:srgbClr val="000000"/>
                </a:solidFill>
                <a:latin typeface="华文楷体" pitchFamily="2" charset="-122"/>
                <a:ea typeface="华文楷体" pitchFamily="2" charset="-122"/>
              </a:rPr>
              <a:t>）</a:t>
            </a:r>
            <a:endParaRPr lang="en-US" altLang="zh-CN" b="1" kern="0" dirty="0" smtClean="0">
              <a:solidFill>
                <a:srgbClr val="000000"/>
              </a:solidFill>
              <a:latin typeface="华文楷体" pitchFamily="2" charset="-122"/>
              <a:ea typeface="华文楷体" pitchFamily="2" charset="-122"/>
            </a:endParaRPr>
          </a:p>
          <a:p>
            <a:endParaRPr lang="en-US" altLang="zh-CN" b="1" kern="0" dirty="0" smtClean="0">
              <a:solidFill>
                <a:srgbClr val="000000"/>
              </a:solidFill>
              <a:latin typeface="华文楷体" pitchFamily="2" charset="-122"/>
              <a:ea typeface="华文楷体" pitchFamily="2" charset="-122"/>
            </a:endParaRPr>
          </a:p>
          <a:p>
            <a:r>
              <a:rPr lang="zh-CN" altLang="en-US" b="1" kern="0" dirty="0" smtClean="0">
                <a:solidFill>
                  <a:srgbClr val="000000"/>
                </a:solidFill>
                <a:latin typeface="华文楷体" pitchFamily="2" charset="-122"/>
                <a:ea typeface="华文楷体" pitchFamily="2" charset="-122"/>
              </a:rPr>
              <a:t>实际控制人：</a:t>
            </a:r>
            <a:r>
              <a:rPr lang="zh-CN" altLang="en-US" kern="0" dirty="0" smtClean="0">
                <a:solidFill>
                  <a:srgbClr val="000000"/>
                </a:solidFill>
                <a:latin typeface="华文楷体" pitchFamily="2" charset="-122"/>
                <a:ea typeface="华文楷体" pitchFamily="2" charset="-122"/>
              </a:rPr>
              <a:t>刘永行</a:t>
            </a:r>
            <a:endParaRPr lang="en-US" altLang="zh-CN" b="1" kern="0" dirty="0" smtClean="0">
              <a:solidFill>
                <a:srgbClr val="000000"/>
              </a:solidFill>
              <a:latin typeface="华文楷体" pitchFamily="2" charset="-122"/>
              <a:ea typeface="华文楷体" pitchFamily="2" charset="-122"/>
            </a:endParaRPr>
          </a:p>
          <a:p>
            <a:endParaRPr lang="en-US" altLang="zh-CN" b="1" kern="0" dirty="0" smtClean="0">
              <a:solidFill>
                <a:srgbClr val="000000"/>
              </a:solidFill>
              <a:latin typeface="华文楷体" pitchFamily="2" charset="-122"/>
              <a:ea typeface="华文楷体" pitchFamily="2" charset="-122"/>
            </a:endParaRPr>
          </a:p>
          <a:p>
            <a:r>
              <a:rPr lang="zh-CN" altLang="en-US" b="1" kern="0" dirty="0" smtClean="0">
                <a:solidFill>
                  <a:srgbClr val="000000"/>
                </a:solidFill>
                <a:latin typeface="华文楷体" pitchFamily="2" charset="-122"/>
                <a:ea typeface="华文楷体" pitchFamily="2" charset="-122"/>
              </a:rPr>
              <a:t>经营范围</a:t>
            </a:r>
            <a:r>
              <a:rPr lang="zh-CN" altLang="en-US" b="1" kern="0" dirty="0" smtClean="0">
                <a:solidFill>
                  <a:srgbClr val="000000"/>
                </a:solidFill>
                <a:latin typeface="华文楷体" pitchFamily="2" charset="-122"/>
                <a:ea typeface="华文楷体" pitchFamily="2" charset="-122"/>
                <a:sym typeface="Wingdings" pitchFamily="2" charset="2"/>
              </a:rPr>
              <a:t>：</a:t>
            </a:r>
            <a:r>
              <a:rPr lang="zh-CN" altLang="en-US" kern="0" dirty="0" smtClean="0">
                <a:solidFill>
                  <a:srgbClr val="000000"/>
                </a:solidFill>
                <a:latin typeface="华文楷体" pitchFamily="2" charset="-122"/>
                <a:ea typeface="华文楷体" pitchFamily="2" charset="-122"/>
              </a:rPr>
              <a:t>原铝、铝锭、稀土铝、铝板、铝棒、铝合金、铝母线、精铝及其加工产品的生产与销售；炭素制品、硫酸铵的生产与销售；氧化铝、蒸汽的销售；废水、废气、废渣的销售及综合利用；钢结构制作、安装，机械设备的安装；供电，供热等（铝电一体化，循环经济园区）</a:t>
            </a:r>
            <a:endParaRPr lang="en-US" altLang="zh-CN" kern="0" dirty="0" smtClean="0">
              <a:solidFill>
                <a:srgbClr val="000000"/>
              </a:solidFill>
              <a:latin typeface="华文楷体" pitchFamily="2" charset="-122"/>
              <a:ea typeface="华文楷体" pitchFamily="2" charset="-122"/>
            </a:endParaRPr>
          </a:p>
          <a:p>
            <a:endParaRPr lang="en-US" altLang="zh-CN" b="1" kern="0" dirty="0" smtClean="0">
              <a:solidFill>
                <a:srgbClr val="000000"/>
              </a:solidFill>
              <a:latin typeface="华文楷体" pitchFamily="2" charset="-122"/>
              <a:ea typeface="华文楷体" pitchFamily="2" charset="-122"/>
            </a:endParaRPr>
          </a:p>
          <a:p>
            <a:r>
              <a:rPr lang="zh-CN" altLang="en-US" b="1" kern="0" dirty="0" smtClean="0">
                <a:solidFill>
                  <a:srgbClr val="000000"/>
                </a:solidFill>
                <a:latin typeface="华文楷体" pitchFamily="2" charset="-122"/>
                <a:ea typeface="华文楷体" pitchFamily="2" charset="-122"/>
              </a:rPr>
              <a:t>财务简况：</a:t>
            </a:r>
            <a:r>
              <a:rPr lang="zh-CN" altLang="en-US" kern="0" dirty="0" smtClean="0">
                <a:solidFill>
                  <a:srgbClr val="000000"/>
                </a:solidFill>
                <a:latin typeface="华文楷体" pitchFamily="2" charset="-122"/>
                <a:ea typeface="华文楷体" pitchFamily="2" charset="-122"/>
              </a:rPr>
              <a:t>截止</a:t>
            </a:r>
            <a:r>
              <a:rPr lang="en-US" altLang="zh-CN" kern="0" dirty="0" smtClean="0">
                <a:solidFill>
                  <a:srgbClr val="000000"/>
                </a:solidFill>
                <a:latin typeface="华文楷体" pitchFamily="2" charset="-122"/>
                <a:ea typeface="华文楷体" pitchFamily="2" charset="-122"/>
              </a:rPr>
              <a:t>2016</a:t>
            </a:r>
            <a:r>
              <a:rPr lang="zh-CN" altLang="en-US" kern="0" dirty="0" smtClean="0">
                <a:solidFill>
                  <a:srgbClr val="000000"/>
                </a:solidFill>
                <a:latin typeface="华文楷体" pitchFamily="2" charset="-122"/>
                <a:ea typeface="华文楷体" pitchFamily="2" charset="-122"/>
              </a:rPr>
              <a:t>年</a:t>
            </a:r>
            <a:r>
              <a:rPr lang="en-US" altLang="zh-CN" kern="0" dirty="0" smtClean="0">
                <a:solidFill>
                  <a:srgbClr val="000000"/>
                </a:solidFill>
                <a:latin typeface="华文楷体" pitchFamily="2" charset="-122"/>
                <a:ea typeface="华文楷体" pitchFamily="2" charset="-122"/>
              </a:rPr>
              <a:t>8</a:t>
            </a:r>
            <a:r>
              <a:rPr lang="zh-CN" altLang="en-US" kern="0" dirty="0" smtClean="0">
                <a:solidFill>
                  <a:srgbClr val="000000"/>
                </a:solidFill>
                <a:latin typeface="华文楷体" pitchFamily="2" charset="-122"/>
                <a:ea typeface="华文楷体" pitchFamily="2" charset="-122"/>
              </a:rPr>
              <a:t>月末，公司总资产</a:t>
            </a:r>
            <a:r>
              <a:rPr lang="en-US" altLang="zh-CN" kern="0" dirty="0" smtClean="0">
                <a:solidFill>
                  <a:srgbClr val="000000"/>
                </a:solidFill>
                <a:latin typeface="华文楷体" pitchFamily="2" charset="-122"/>
                <a:ea typeface="华文楷体" pitchFamily="2" charset="-122"/>
              </a:rPr>
              <a:t>126.14</a:t>
            </a:r>
            <a:r>
              <a:rPr lang="zh-CN" altLang="en-US" kern="0" dirty="0" smtClean="0">
                <a:solidFill>
                  <a:srgbClr val="000000"/>
                </a:solidFill>
                <a:latin typeface="华文楷体" pitchFamily="2" charset="-122"/>
                <a:ea typeface="华文楷体" pitchFamily="2" charset="-122"/>
              </a:rPr>
              <a:t>亿元，资产负债率</a:t>
            </a:r>
            <a:r>
              <a:rPr lang="en-US" altLang="zh-CN" kern="0" dirty="0" smtClean="0">
                <a:solidFill>
                  <a:srgbClr val="000000"/>
                </a:solidFill>
                <a:latin typeface="华文楷体" pitchFamily="2" charset="-122"/>
                <a:ea typeface="华文楷体" pitchFamily="2" charset="-122"/>
              </a:rPr>
              <a:t>58%</a:t>
            </a:r>
            <a:r>
              <a:rPr lang="zh-CN" altLang="en-US" kern="0" dirty="0" smtClean="0">
                <a:solidFill>
                  <a:srgbClr val="000000"/>
                </a:solidFill>
                <a:latin typeface="华文楷体" pitchFamily="2" charset="-122"/>
                <a:ea typeface="华文楷体" pitchFamily="2" charset="-122"/>
              </a:rPr>
              <a:t>；</a:t>
            </a:r>
            <a:r>
              <a:rPr lang="en-US" altLang="zh-CN" kern="0" dirty="0" smtClean="0">
                <a:solidFill>
                  <a:srgbClr val="000000"/>
                </a:solidFill>
                <a:latin typeface="华文楷体" pitchFamily="2" charset="-122"/>
                <a:ea typeface="华文楷体" pitchFamily="2" charset="-122"/>
              </a:rPr>
              <a:t>2016</a:t>
            </a:r>
            <a:r>
              <a:rPr lang="zh-CN" altLang="en-US" kern="0" dirty="0" smtClean="0">
                <a:solidFill>
                  <a:srgbClr val="000000"/>
                </a:solidFill>
                <a:latin typeface="华文楷体" pitchFamily="2" charset="-122"/>
                <a:ea typeface="华文楷体" pitchFamily="2" charset="-122"/>
              </a:rPr>
              <a:t>年</a:t>
            </a:r>
            <a:r>
              <a:rPr lang="en-US" altLang="zh-CN" kern="0" dirty="0" smtClean="0">
                <a:solidFill>
                  <a:srgbClr val="000000"/>
                </a:solidFill>
                <a:latin typeface="华文楷体" pitchFamily="2" charset="-122"/>
                <a:ea typeface="华文楷体" pitchFamily="2" charset="-122"/>
              </a:rPr>
              <a:t>1-8</a:t>
            </a:r>
            <a:r>
              <a:rPr lang="zh-CN" altLang="en-US" kern="0" dirty="0" smtClean="0">
                <a:solidFill>
                  <a:srgbClr val="000000"/>
                </a:solidFill>
                <a:latin typeface="华文楷体" pitchFamily="2" charset="-122"/>
                <a:ea typeface="华文楷体" pitchFamily="2" charset="-122"/>
              </a:rPr>
              <a:t>月营业收入</a:t>
            </a:r>
            <a:r>
              <a:rPr lang="en-US" altLang="zh-CN" kern="0" dirty="0" smtClean="0">
                <a:solidFill>
                  <a:srgbClr val="000000"/>
                </a:solidFill>
                <a:latin typeface="华文楷体" pitchFamily="2" charset="-122"/>
                <a:ea typeface="华文楷体" pitchFamily="2" charset="-122"/>
              </a:rPr>
              <a:t>58.67</a:t>
            </a:r>
            <a:r>
              <a:rPr lang="zh-CN" altLang="en-US" kern="0" dirty="0" smtClean="0">
                <a:solidFill>
                  <a:srgbClr val="000000"/>
                </a:solidFill>
                <a:latin typeface="华文楷体" pitchFamily="2" charset="-122"/>
                <a:ea typeface="华文楷体" pitchFamily="2" charset="-122"/>
              </a:rPr>
              <a:t>亿元，营业利润</a:t>
            </a:r>
            <a:r>
              <a:rPr lang="en-US" altLang="zh-CN" kern="0" dirty="0" smtClean="0">
                <a:solidFill>
                  <a:srgbClr val="000000"/>
                </a:solidFill>
                <a:latin typeface="华文楷体" pitchFamily="2" charset="-122"/>
                <a:ea typeface="华文楷体" pitchFamily="2" charset="-122"/>
              </a:rPr>
              <a:t>9.12</a:t>
            </a:r>
            <a:r>
              <a:rPr lang="zh-CN" altLang="en-US" kern="0" dirty="0" smtClean="0">
                <a:solidFill>
                  <a:srgbClr val="000000"/>
                </a:solidFill>
                <a:latin typeface="华文楷体" pitchFamily="2" charset="-122"/>
                <a:ea typeface="华文楷体" pitchFamily="2" charset="-122"/>
              </a:rPr>
              <a:t>亿元，利润总额</a:t>
            </a:r>
            <a:r>
              <a:rPr lang="en-US" altLang="zh-CN" kern="0" dirty="0" smtClean="0">
                <a:solidFill>
                  <a:srgbClr val="000000"/>
                </a:solidFill>
                <a:latin typeface="华文楷体" pitchFamily="2" charset="-122"/>
                <a:ea typeface="华文楷体" pitchFamily="2" charset="-122"/>
              </a:rPr>
              <a:t>9.18</a:t>
            </a:r>
            <a:r>
              <a:rPr lang="zh-CN" altLang="en-US" kern="0" dirty="0" smtClean="0">
                <a:solidFill>
                  <a:srgbClr val="000000"/>
                </a:solidFill>
                <a:latin typeface="华文楷体" pitchFamily="2" charset="-122"/>
                <a:ea typeface="华文楷体" pitchFamily="2" charset="-122"/>
              </a:rPr>
              <a:t>亿元，净利润</a:t>
            </a:r>
            <a:r>
              <a:rPr lang="en-US" altLang="zh-CN" kern="0" dirty="0" smtClean="0">
                <a:solidFill>
                  <a:srgbClr val="000000"/>
                </a:solidFill>
                <a:latin typeface="华文楷体" pitchFamily="2" charset="-122"/>
                <a:ea typeface="华文楷体" pitchFamily="2" charset="-122"/>
              </a:rPr>
              <a:t>6.89</a:t>
            </a:r>
            <a:r>
              <a:rPr lang="zh-CN" altLang="en-US" kern="0" dirty="0" smtClean="0">
                <a:solidFill>
                  <a:srgbClr val="000000"/>
                </a:solidFill>
                <a:latin typeface="华文楷体" pitchFamily="2" charset="-122"/>
                <a:ea typeface="华文楷体" pitchFamily="2" charset="-122"/>
              </a:rPr>
              <a:t>亿元；经营活动现金流净额</a:t>
            </a:r>
            <a:r>
              <a:rPr lang="en-US" altLang="zh-CN" kern="0" dirty="0" smtClean="0">
                <a:solidFill>
                  <a:srgbClr val="000000"/>
                </a:solidFill>
                <a:latin typeface="华文楷体" pitchFamily="2" charset="-122"/>
                <a:ea typeface="华文楷体" pitchFamily="2" charset="-122"/>
              </a:rPr>
              <a:t>16.21</a:t>
            </a:r>
            <a:r>
              <a:rPr lang="zh-CN" altLang="en-US" kern="0" dirty="0" smtClean="0">
                <a:solidFill>
                  <a:srgbClr val="000000"/>
                </a:solidFill>
                <a:latin typeface="华文楷体" pitchFamily="2" charset="-122"/>
                <a:ea typeface="华文楷体" pitchFamily="2" charset="-122"/>
              </a:rPr>
              <a:t>亿元，投资活动</a:t>
            </a:r>
            <a:r>
              <a:rPr lang="en-US" altLang="zh-CN" kern="0" dirty="0" smtClean="0">
                <a:solidFill>
                  <a:srgbClr val="000000"/>
                </a:solidFill>
                <a:latin typeface="华文楷体" pitchFamily="2" charset="-122"/>
                <a:ea typeface="华文楷体" pitchFamily="2" charset="-122"/>
              </a:rPr>
              <a:t>-0.92</a:t>
            </a:r>
            <a:r>
              <a:rPr lang="zh-CN" altLang="en-US" kern="0" dirty="0" smtClean="0">
                <a:solidFill>
                  <a:srgbClr val="000000"/>
                </a:solidFill>
                <a:latin typeface="华文楷体" pitchFamily="2" charset="-122"/>
                <a:ea typeface="华文楷体" pitchFamily="2" charset="-122"/>
              </a:rPr>
              <a:t>亿元，筹资活动现金流净额</a:t>
            </a:r>
            <a:r>
              <a:rPr lang="en-US" altLang="zh-CN" kern="0" dirty="0" smtClean="0">
                <a:solidFill>
                  <a:srgbClr val="000000"/>
                </a:solidFill>
                <a:latin typeface="华文楷体" pitchFamily="2" charset="-122"/>
                <a:ea typeface="华文楷体" pitchFamily="2" charset="-122"/>
              </a:rPr>
              <a:t>-17.36</a:t>
            </a:r>
            <a:r>
              <a:rPr lang="zh-CN" altLang="en-US" kern="0" dirty="0" smtClean="0">
                <a:solidFill>
                  <a:srgbClr val="000000"/>
                </a:solidFill>
                <a:latin typeface="华文楷体" pitchFamily="2" charset="-122"/>
                <a:ea typeface="华文楷体" pitchFamily="2" charset="-122"/>
              </a:rPr>
              <a:t>亿元（偿还债务支出</a:t>
            </a:r>
            <a:r>
              <a:rPr lang="en-US" altLang="zh-CN" kern="0" dirty="0" smtClean="0">
                <a:solidFill>
                  <a:srgbClr val="000000"/>
                </a:solidFill>
                <a:latin typeface="华文楷体" pitchFamily="2" charset="-122"/>
                <a:ea typeface="华文楷体" pitchFamily="2" charset="-122"/>
              </a:rPr>
              <a:t>41.4</a:t>
            </a:r>
            <a:r>
              <a:rPr lang="zh-CN" altLang="en-US" kern="0" dirty="0" smtClean="0">
                <a:solidFill>
                  <a:srgbClr val="000000"/>
                </a:solidFill>
                <a:latin typeface="华文楷体" pitchFamily="2" charset="-122"/>
                <a:ea typeface="华文楷体" pitchFamily="2" charset="-122"/>
              </a:rPr>
              <a:t>亿元），现金净增加</a:t>
            </a:r>
            <a:r>
              <a:rPr lang="en-US" altLang="zh-CN" kern="0" dirty="0" smtClean="0">
                <a:solidFill>
                  <a:srgbClr val="000000"/>
                </a:solidFill>
                <a:latin typeface="华文楷体" pitchFamily="2" charset="-122"/>
                <a:ea typeface="华文楷体" pitchFamily="2" charset="-122"/>
              </a:rPr>
              <a:t>-2.07</a:t>
            </a:r>
            <a:r>
              <a:rPr lang="zh-CN" altLang="en-US" kern="0" dirty="0" smtClean="0">
                <a:solidFill>
                  <a:srgbClr val="000000"/>
                </a:solidFill>
                <a:latin typeface="华文楷体" pitchFamily="2" charset="-122"/>
                <a:ea typeface="华文楷体" pitchFamily="2" charset="-122"/>
              </a:rPr>
              <a:t>亿元。</a:t>
            </a:r>
            <a:endParaRPr lang="en-US" altLang="zh-CN" kern="0" dirty="0" smtClean="0">
              <a:solidFill>
                <a:srgbClr val="000000"/>
              </a:solidFill>
              <a:latin typeface="华文楷体" pitchFamily="2" charset="-122"/>
              <a:ea typeface="华文楷体" pitchFamily="2" charset="-122"/>
            </a:endParaRPr>
          </a:p>
          <a:p>
            <a:endParaRPr lang="en-US" altLang="zh-CN" kern="0" dirty="0" smtClean="0">
              <a:solidFill>
                <a:srgbClr val="000000"/>
              </a:solidFill>
              <a:latin typeface="华文楷体" pitchFamily="2" charset="-122"/>
              <a:ea typeface="华文楷体" pitchFamily="2" charset="-122"/>
            </a:endParaRPr>
          </a:p>
          <a:p>
            <a:endParaRPr lang="en-US" altLang="zh-CN" kern="0" dirty="0" smtClean="0">
              <a:solidFill>
                <a:srgbClr val="000000"/>
              </a:solidFill>
              <a:latin typeface="华文楷体" pitchFamily="2" charset="-122"/>
              <a:ea typeface="华文楷体" pitchFamily="2" charset="-122"/>
            </a:endParaRPr>
          </a:p>
          <a:p>
            <a:endParaRPr lang="en-US" altLang="zh-CN" b="1" dirty="0" smtClean="0">
              <a:latin typeface="楷体" pitchFamily="49" charset="-122"/>
              <a:ea typeface="楷体" pitchFamily="49" charset="-122"/>
            </a:endParaRPr>
          </a:p>
        </p:txBody>
      </p:sp>
    </p:spTree>
  </p:cSld>
  <p:clrMapOvr>
    <a:masterClrMapping/>
  </p:clrMapOvr>
  <p:transition>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489683" y="215757"/>
            <a:ext cx="6100550"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marL="0" marR="0" lvl="0" indent="0" algn="l" defTabSz="914400" rtl="0" eaLnBrk="1"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j-cs"/>
              </a:rPr>
              <a:t>一 项目核心要素</a:t>
            </a:r>
            <a:endParaRPr kumimoji="0" lang="zh-CN" altLang="en-US" sz="3200" b="1" i="0" u="none" strike="noStrike" kern="1200" cap="none" spc="0" normalizeH="0" baseline="0" noProof="0" dirty="0">
              <a:ln>
                <a:noFill/>
              </a:ln>
              <a:solidFill>
                <a:schemeClr val="tx1"/>
              </a:solidFill>
              <a:effectLst/>
              <a:uLnTx/>
              <a:uFillTx/>
              <a:latin typeface="楷体" pitchFamily="49" charset="-122"/>
              <a:ea typeface="楷体" pitchFamily="49" charset="-122"/>
              <a:cs typeface="+mj-cs"/>
            </a:endParaRPr>
          </a:p>
        </p:txBody>
      </p:sp>
      <p:sp>
        <p:nvSpPr>
          <p:cNvPr id="4" name="TextBox 3"/>
          <p:cNvSpPr txBox="1"/>
          <p:nvPr/>
        </p:nvSpPr>
        <p:spPr>
          <a:xfrm>
            <a:off x="981385" y="984315"/>
            <a:ext cx="10169545" cy="5078313"/>
          </a:xfrm>
          <a:prstGeom prst="rect">
            <a:avLst/>
          </a:prstGeom>
          <a:noFill/>
        </p:spPr>
        <p:txBody>
          <a:bodyPr wrap="square" rtlCol="0">
            <a:spAutoFit/>
          </a:bodyPr>
          <a:lstStyle/>
          <a:p>
            <a:r>
              <a:rPr lang="zh-CN" altLang="en-US" b="1" dirty="0" smtClean="0">
                <a:latin typeface="楷体" pitchFamily="49" charset="-122"/>
                <a:ea typeface="楷体" pitchFamily="49" charset="-122"/>
              </a:rPr>
              <a:t>（二）担保人</a:t>
            </a:r>
            <a:r>
              <a:rPr lang="zh-CN" altLang="en-US" b="1" dirty="0" smtClean="0">
                <a:latin typeface="楷体" pitchFamily="49" charset="-122"/>
                <a:ea typeface="楷体" pitchFamily="49" charset="-122"/>
              </a:rPr>
              <a:t>概况</a:t>
            </a:r>
            <a:endParaRPr lang="en-US" altLang="zh-CN" b="1" dirty="0" smtClean="0">
              <a:latin typeface="楷体" pitchFamily="49" charset="-122"/>
              <a:ea typeface="楷体" pitchFamily="49" charset="-122"/>
            </a:endParaRPr>
          </a:p>
          <a:p>
            <a:endParaRPr lang="en-US" altLang="zh-CN" b="1" dirty="0" smtClean="0">
              <a:latin typeface="楷体" pitchFamily="49" charset="-122"/>
              <a:ea typeface="楷体" pitchFamily="49" charset="-122"/>
            </a:endParaRPr>
          </a:p>
          <a:p>
            <a:r>
              <a:rPr lang="zh-CN" altLang="en-US" b="1" dirty="0" smtClean="0">
                <a:latin typeface="楷体" pitchFamily="49" charset="-122"/>
                <a:ea typeface="楷体" pitchFamily="49" charset="-122"/>
              </a:rPr>
              <a:t>承租人：</a:t>
            </a:r>
            <a:r>
              <a:rPr lang="zh-CN" altLang="en-US" kern="0" dirty="0" smtClean="0">
                <a:solidFill>
                  <a:srgbClr val="000000"/>
                </a:solidFill>
                <a:latin typeface="华文楷体" pitchFamily="2" charset="-122"/>
                <a:ea typeface="华文楷体" pitchFamily="2" charset="-122"/>
                <a:cs typeface="??"/>
              </a:rPr>
              <a:t>东方希望集团有限公司</a:t>
            </a:r>
            <a:endParaRPr lang="en-US" altLang="zh-CN" b="1" kern="0" dirty="0" smtClean="0">
              <a:solidFill>
                <a:srgbClr val="000000"/>
              </a:solidFill>
              <a:latin typeface="华文楷体" pitchFamily="2" charset="-122"/>
              <a:ea typeface="华文楷体" pitchFamily="2" charset="-122"/>
            </a:endParaRPr>
          </a:p>
          <a:p>
            <a:endParaRPr lang="en-US" altLang="zh-CN" b="1" kern="0" dirty="0" smtClean="0">
              <a:solidFill>
                <a:srgbClr val="000000"/>
              </a:solidFill>
              <a:latin typeface="华文楷体" pitchFamily="2" charset="-122"/>
              <a:ea typeface="华文楷体" pitchFamily="2" charset="-122"/>
            </a:endParaRPr>
          </a:p>
          <a:p>
            <a:r>
              <a:rPr lang="zh-CN" altLang="en-US" b="1" kern="0" dirty="0" smtClean="0">
                <a:solidFill>
                  <a:srgbClr val="000000"/>
                </a:solidFill>
                <a:latin typeface="华文楷体" pitchFamily="2" charset="-122"/>
                <a:ea typeface="华文楷体" pitchFamily="2" charset="-122"/>
              </a:rPr>
              <a:t>注册资本：</a:t>
            </a:r>
            <a:r>
              <a:rPr lang="en-US" altLang="zh-CN" kern="0" dirty="0" smtClean="0">
                <a:solidFill>
                  <a:srgbClr val="000000"/>
                </a:solidFill>
                <a:latin typeface="华文楷体" pitchFamily="2" charset="-122"/>
                <a:ea typeface="华文楷体" pitchFamily="2" charset="-122"/>
              </a:rPr>
              <a:t>8</a:t>
            </a:r>
            <a:r>
              <a:rPr lang="zh-CN" altLang="en-US" kern="0" dirty="0" smtClean="0">
                <a:solidFill>
                  <a:srgbClr val="000000"/>
                </a:solidFill>
                <a:latin typeface="华文楷体" pitchFamily="2" charset="-122"/>
                <a:ea typeface="华文楷体" pitchFamily="2" charset="-122"/>
              </a:rPr>
              <a:t>亿元    </a:t>
            </a:r>
            <a:r>
              <a:rPr lang="zh-CN" altLang="en-US" b="1" kern="0" dirty="0" smtClean="0">
                <a:solidFill>
                  <a:srgbClr val="000000"/>
                </a:solidFill>
                <a:latin typeface="华文楷体" pitchFamily="2" charset="-122"/>
                <a:ea typeface="华文楷体" pitchFamily="2" charset="-122"/>
              </a:rPr>
              <a:t>实收资本：</a:t>
            </a:r>
            <a:r>
              <a:rPr lang="en-US" altLang="zh-CN" kern="0" dirty="0" smtClean="0">
                <a:solidFill>
                  <a:srgbClr val="000000"/>
                </a:solidFill>
                <a:latin typeface="华文楷体" pitchFamily="2" charset="-122"/>
                <a:ea typeface="华文楷体" pitchFamily="2" charset="-122"/>
              </a:rPr>
              <a:t>8</a:t>
            </a:r>
            <a:r>
              <a:rPr lang="zh-CN" altLang="en-US" kern="0" dirty="0" smtClean="0">
                <a:solidFill>
                  <a:srgbClr val="000000"/>
                </a:solidFill>
                <a:latin typeface="华文楷体" pitchFamily="2" charset="-122"/>
                <a:ea typeface="华文楷体" pitchFamily="2" charset="-122"/>
              </a:rPr>
              <a:t>亿元</a:t>
            </a:r>
            <a:endParaRPr lang="en-US" altLang="zh-CN" kern="0" dirty="0" smtClean="0">
              <a:solidFill>
                <a:srgbClr val="000000"/>
              </a:solidFill>
              <a:latin typeface="华文楷体" pitchFamily="2" charset="-122"/>
              <a:ea typeface="华文楷体" pitchFamily="2" charset="-122"/>
            </a:endParaRPr>
          </a:p>
          <a:p>
            <a:endParaRPr lang="en-US" altLang="zh-CN" b="1" kern="0" dirty="0" smtClean="0">
              <a:solidFill>
                <a:srgbClr val="000000"/>
              </a:solidFill>
              <a:latin typeface="华文楷体" pitchFamily="2" charset="-122"/>
              <a:ea typeface="华文楷体" pitchFamily="2" charset="-122"/>
            </a:endParaRPr>
          </a:p>
          <a:p>
            <a:r>
              <a:rPr lang="zh-CN" altLang="en-US" b="1" kern="0" dirty="0" smtClean="0">
                <a:solidFill>
                  <a:srgbClr val="000000"/>
                </a:solidFill>
                <a:latin typeface="华文楷体" pitchFamily="2" charset="-122"/>
                <a:ea typeface="华文楷体" pitchFamily="2" charset="-122"/>
              </a:rPr>
              <a:t>股东结构：</a:t>
            </a:r>
            <a:r>
              <a:rPr lang="zh-CN" altLang="en-US" kern="0" dirty="0" smtClean="0">
                <a:solidFill>
                  <a:srgbClr val="000000"/>
                </a:solidFill>
                <a:latin typeface="华文楷体" pitchFamily="2" charset="-122"/>
                <a:ea typeface="华文楷体" pitchFamily="2" charset="-122"/>
              </a:rPr>
              <a:t>东方希望企业管理有限公司（</a:t>
            </a:r>
            <a:r>
              <a:rPr lang="en-US" altLang="zh-CN" kern="0" dirty="0" smtClean="0">
                <a:solidFill>
                  <a:srgbClr val="000000"/>
                </a:solidFill>
                <a:latin typeface="华文楷体" pitchFamily="2" charset="-122"/>
                <a:ea typeface="华文楷体" pitchFamily="2" charset="-122"/>
              </a:rPr>
              <a:t>80%</a:t>
            </a:r>
            <a:r>
              <a:rPr lang="zh-CN" altLang="en-US" kern="0" dirty="0" smtClean="0">
                <a:solidFill>
                  <a:srgbClr val="000000"/>
                </a:solidFill>
                <a:latin typeface="华文楷体" pitchFamily="2" charset="-122"/>
                <a:ea typeface="华文楷体" pitchFamily="2" charset="-122"/>
              </a:rPr>
              <a:t>） 东方希望投资控股有限公司（</a:t>
            </a:r>
            <a:r>
              <a:rPr lang="en-US" altLang="zh-CN" kern="0" dirty="0" smtClean="0">
                <a:solidFill>
                  <a:srgbClr val="000000"/>
                </a:solidFill>
                <a:latin typeface="华文楷体" pitchFamily="2" charset="-122"/>
                <a:ea typeface="华文楷体" pitchFamily="2" charset="-122"/>
              </a:rPr>
              <a:t>20%</a:t>
            </a:r>
            <a:r>
              <a:rPr lang="zh-CN" altLang="en-US" kern="0" dirty="0" smtClean="0">
                <a:solidFill>
                  <a:srgbClr val="000000"/>
                </a:solidFill>
                <a:latin typeface="华文楷体" pitchFamily="2" charset="-122"/>
                <a:ea typeface="华文楷体" pitchFamily="2" charset="-122"/>
              </a:rPr>
              <a:t>）</a:t>
            </a:r>
            <a:endParaRPr lang="en-US" altLang="zh-CN" kern="0" dirty="0" smtClean="0">
              <a:solidFill>
                <a:srgbClr val="000000"/>
              </a:solidFill>
              <a:latin typeface="华文楷体" pitchFamily="2" charset="-122"/>
              <a:ea typeface="华文楷体" pitchFamily="2" charset="-122"/>
            </a:endParaRPr>
          </a:p>
          <a:p>
            <a:endParaRPr lang="en-US" altLang="zh-CN" b="1" kern="0" dirty="0" smtClean="0">
              <a:solidFill>
                <a:srgbClr val="000000"/>
              </a:solidFill>
              <a:latin typeface="华文楷体" pitchFamily="2" charset="-122"/>
              <a:ea typeface="华文楷体" pitchFamily="2" charset="-122"/>
            </a:endParaRPr>
          </a:p>
          <a:p>
            <a:r>
              <a:rPr lang="zh-CN" altLang="en-US" b="1" kern="0" dirty="0" smtClean="0">
                <a:solidFill>
                  <a:srgbClr val="000000"/>
                </a:solidFill>
                <a:latin typeface="华文楷体" pitchFamily="2" charset="-122"/>
                <a:ea typeface="华文楷体" pitchFamily="2" charset="-122"/>
              </a:rPr>
              <a:t>实际控制人：</a:t>
            </a:r>
            <a:r>
              <a:rPr lang="zh-CN" altLang="en-US" kern="0" dirty="0" smtClean="0">
                <a:solidFill>
                  <a:srgbClr val="000000"/>
                </a:solidFill>
                <a:latin typeface="华文楷体" pitchFamily="2" charset="-122"/>
                <a:ea typeface="华文楷体" pitchFamily="2" charset="-122"/>
              </a:rPr>
              <a:t>刘永行</a:t>
            </a:r>
            <a:endParaRPr lang="en-US" altLang="zh-CN" kern="0" dirty="0" smtClean="0">
              <a:solidFill>
                <a:srgbClr val="000000"/>
              </a:solidFill>
              <a:latin typeface="华文楷体" pitchFamily="2" charset="-122"/>
              <a:ea typeface="华文楷体" pitchFamily="2" charset="-122"/>
            </a:endParaRPr>
          </a:p>
          <a:p>
            <a:endParaRPr lang="en-US" altLang="zh-CN" b="1" kern="0" dirty="0" smtClean="0">
              <a:solidFill>
                <a:srgbClr val="000000"/>
              </a:solidFill>
              <a:latin typeface="华文楷体" pitchFamily="2" charset="-122"/>
              <a:ea typeface="华文楷体" pitchFamily="2" charset="-122"/>
            </a:endParaRPr>
          </a:p>
          <a:p>
            <a:r>
              <a:rPr lang="zh-CN" altLang="en-US" b="1" kern="0" dirty="0" smtClean="0">
                <a:solidFill>
                  <a:srgbClr val="000000"/>
                </a:solidFill>
                <a:latin typeface="华文楷体" pitchFamily="2" charset="-122"/>
                <a:ea typeface="华文楷体" pitchFamily="2" charset="-122"/>
              </a:rPr>
              <a:t>经营范围</a:t>
            </a:r>
            <a:r>
              <a:rPr lang="zh-CN" altLang="en-US" b="1" kern="0" dirty="0" smtClean="0">
                <a:solidFill>
                  <a:srgbClr val="000000"/>
                </a:solidFill>
                <a:latin typeface="华文楷体" pitchFamily="2" charset="-122"/>
                <a:ea typeface="华文楷体" pitchFamily="2" charset="-122"/>
                <a:sym typeface="Wingdings" pitchFamily="2" charset="2"/>
              </a:rPr>
              <a:t>：</a:t>
            </a:r>
            <a:r>
              <a:rPr lang="zh-CN" altLang="en-US" kern="0" dirty="0" smtClean="0">
                <a:solidFill>
                  <a:srgbClr val="000000"/>
                </a:solidFill>
                <a:latin typeface="华文楷体" pitchFamily="2" charset="-122"/>
                <a:ea typeface="华文楷体" pitchFamily="2" charset="-122"/>
                <a:sym typeface="Wingdings" pitchFamily="2" charset="2"/>
              </a:rPr>
              <a:t>实业投资，资产营运（非金融业务），饲料、饲料添加剂、预混料的批发；饲料机械设备制造、加工；食用农产品销售（不含生猪产品）；有色金属生产、经营，物业管理，建筑材料、装饰材料等（涉及农业、房地产、</a:t>
            </a:r>
            <a:r>
              <a:rPr lang="zh-CN" altLang="en-US" kern="0" dirty="0" smtClean="0">
                <a:solidFill>
                  <a:srgbClr val="000000"/>
                </a:solidFill>
                <a:latin typeface="华文楷体" pitchFamily="2" charset="-122"/>
                <a:ea typeface="华文楷体" pitchFamily="2" charset="-122"/>
                <a:sym typeface="Wingdings" pitchFamily="2" charset="2"/>
              </a:rPr>
              <a:t>重工业，尽调时需要详细了解各个板块近三年实际的经营主体、经营情况、财务情况）</a:t>
            </a:r>
            <a:endParaRPr lang="en-US" altLang="zh-CN" kern="0" dirty="0" smtClean="0">
              <a:solidFill>
                <a:srgbClr val="000000"/>
              </a:solidFill>
              <a:latin typeface="华文楷体" pitchFamily="2" charset="-122"/>
              <a:ea typeface="华文楷体" pitchFamily="2" charset="-122"/>
            </a:endParaRPr>
          </a:p>
          <a:p>
            <a:r>
              <a:rPr lang="zh-CN" altLang="en-US" b="1" kern="0" dirty="0" smtClean="0">
                <a:solidFill>
                  <a:srgbClr val="000000"/>
                </a:solidFill>
                <a:latin typeface="华文楷体" pitchFamily="2" charset="-122"/>
                <a:ea typeface="华文楷体" pitchFamily="2" charset="-122"/>
              </a:rPr>
              <a:t>财务简况：</a:t>
            </a:r>
            <a:r>
              <a:rPr lang="zh-CN" altLang="en-US" kern="0" dirty="0" smtClean="0">
                <a:solidFill>
                  <a:srgbClr val="000000"/>
                </a:solidFill>
                <a:latin typeface="华文楷体" pitchFamily="2" charset="-122"/>
                <a:ea typeface="华文楷体" pitchFamily="2" charset="-122"/>
              </a:rPr>
              <a:t>截止</a:t>
            </a:r>
            <a:r>
              <a:rPr lang="en-US" altLang="zh-CN" kern="0" dirty="0" smtClean="0">
                <a:solidFill>
                  <a:srgbClr val="000000"/>
                </a:solidFill>
                <a:latin typeface="华文楷体" pitchFamily="2" charset="-122"/>
                <a:ea typeface="华文楷体" pitchFamily="2" charset="-122"/>
              </a:rPr>
              <a:t>2016</a:t>
            </a:r>
            <a:r>
              <a:rPr lang="zh-CN" altLang="en-US" kern="0" dirty="0" smtClean="0">
                <a:solidFill>
                  <a:srgbClr val="000000"/>
                </a:solidFill>
                <a:latin typeface="华文楷体" pitchFamily="2" charset="-122"/>
                <a:ea typeface="华文楷体" pitchFamily="2" charset="-122"/>
              </a:rPr>
              <a:t>年</a:t>
            </a:r>
            <a:r>
              <a:rPr lang="en-US" altLang="zh-CN" kern="0" dirty="0" smtClean="0">
                <a:solidFill>
                  <a:srgbClr val="000000"/>
                </a:solidFill>
                <a:latin typeface="华文楷体" pitchFamily="2" charset="-122"/>
                <a:ea typeface="华文楷体" pitchFamily="2" charset="-122"/>
              </a:rPr>
              <a:t>8</a:t>
            </a:r>
            <a:r>
              <a:rPr lang="zh-CN" altLang="en-US" kern="0" dirty="0" smtClean="0">
                <a:solidFill>
                  <a:srgbClr val="000000"/>
                </a:solidFill>
                <a:latin typeface="华文楷体" pitchFamily="2" charset="-122"/>
                <a:ea typeface="华文楷体" pitchFamily="2" charset="-122"/>
              </a:rPr>
              <a:t>月末，公司合并口径总资产</a:t>
            </a:r>
            <a:r>
              <a:rPr lang="en-US" altLang="zh-CN" kern="0" dirty="0" smtClean="0">
                <a:solidFill>
                  <a:srgbClr val="000000"/>
                </a:solidFill>
                <a:latin typeface="华文楷体" pitchFamily="2" charset="-122"/>
                <a:ea typeface="华文楷体" pitchFamily="2" charset="-122"/>
              </a:rPr>
              <a:t>509.2</a:t>
            </a:r>
            <a:r>
              <a:rPr lang="zh-CN" altLang="en-US" kern="0" dirty="0" smtClean="0">
                <a:solidFill>
                  <a:srgbClr val="000000"/>
                </a:solidFill>
                <a:latin typeface="华文楷体" pitchFamily="2" charset="-122"/>
                <a:ea typeface="华文楷体" pitchFamily="2" charset="-122"/>
              </a:rPr>
              <a:t>亿元，资产负债率</a:t>
            </a:r>
            <a:r>
              <a:rPr lang="en-US" altLang="zh-CN" kern="0" dirty="0" smtClean="0">
                <a:solidFill>
                  <a:srgbClr val="000000"/>
                </a:solidFill>
                <a:latin typeface="华文楷体" pitchFamily="2" charset="-122"/>
                <a:ea typeface="华文楷体" pitchFamily="2" charset="-122"/>
              </a:rPr>
              <a:t>59.07%</a:t>
            </a:r>
            <a:r>
              <a:rPr lang="zh-CN" altLang="en-US" kern="0" dirty="0" smtClean="0">
                <a:solidFill>
                  <a:srgbClr val="000000"/>
                </a:solidFill>
                <a:latin typeface="华文楷体" pitchFamily="2" charset="-122"/>
                <a:ea typeface="华文楷体" pitchFamily="2" charset="-122"/>
              </a:rPr>
              <a:t>；</a:t>
            </a:r>
            <a:r>
              <a:rPr lang="en-US" altLang="zh-CN" kern="0" dirty="0" smtClean="0">
                <a:solidFill>
                  <a:srgbClr val="000000"/>
                </a:solidFill>
                <a:latin typeface="华文楷体" pitchFamily="2" charset="-122"/>
                <a:ea typeface="华文楷体" pitchFamily="2" charset="-122"/>
              </a:rPr>
              <a:t>2016</a:t>
            </a:r>
            <a:r>
              <a:rPr lang="zh-CN" altLang="en-US" kern="0" dirty="0" smtClean="0">
                <a:solidFill>
                  <a:srgbClr val="000000"/>
                </a:solidFill>
                <a:latin typeface="华文楷体" pitchFamily="2" charset="-122"/>
                <a:ea typeface="华文楷体" pitchFamily="2" charset="-122"/>
              </a:rPr>
              <a:t>年</a:t>
            </a:r>
            <a:r>
              <a:rPr lang="en-US" altLang="zh-CN" kern="0" dirty="0" smtClean="0">
                <a:solidFill>
                  <a:srgbClr val="000000"/>
                </a:solidFill>
                <a:latin typeface="华文楷体" pitchFamily="2" charset="-122"/>
                <a:ea typeface="华文楷体" pitchFamily="2" charset="-122"/>
              </a:rPr>
              <a:t>1-8</a:t>
            </a:r>
            <a:r>
              <a:rPr lang="zh-CN" altLang="en-US" kern="0" dirty="0" smtClean="0">
                <a:solidFill>
                  <a:srgbClr val="000000"/>
                </a:solidFill>
                <a:latin typeface="华文楷体" pitchFamily="2" charset="-122"/>
                <a:ea typeface="华文楷体" pitchFamily="2" charset="-122"/>
              </a:rPr>
              <a:t>月营业收入</a:t>
            </a:r>
            <a:r>
              <a:rPr lang="en-US" altLang="zh-CN" kern="0" dirty="0" smtClean="0">
                <a:solidFill>
                  <a:srgbClr val="000000"/>
                </a:solidFill>
                <a:latin typeface="华文楷体" pitchFamily="2" charset="-122"/>
                <a:ea typeface="华文楷体" pitchFamily="2" charset="-122"/>
              </a:rPr>
              <a:t>194.14</a:t>
            </a:r>
            <a:r>
              <a:rPr lang="zh-CN" altLang="en-US" kern="0" dirty="0" smtClean="0">
                <a:solidFill>
                  <a:srgbClr val="000000"/>
                </a:solidFill>
                <a:latin typeface="华文楷体" pitchFamily="2" charset="-122"/>
                <a:ea typeface="华文楷体" pitchFamily="2" charset="-122"/>
              </a:rPr>
              <a:t>亿元，营业利润</a:t>
            </a:r>
            <a:r>
              <a:rPr lang="en-US" altLang="zh-CN" kern="0" dirty="0" smtClean="0">
                <a:solidFill>
                  <a:srgbClr val="000000"/>
                </a:solidFill>
                <a:latin typeface="华文楷体" pitchFamily="2" charset="-122"/>
                <a:ea typeface="华文楷体" pitchFamily="2" charset="-122"/>
              </a:rPr>
              <a:t>32.91</a:t>
            </a:r>
            <a:r>
              <a:rPr lang="zh-CN" altLang="en-US" kern="0" dirty="0" smtClean="0">
                <a:solidFill>
                  <a:srgbClr val="000000"/>
                </a:solidFill>
                <a:latin typeface="华文楷体" pitchFamily="2" charset="-122"/>
                <a:ea typeface="华文楷体" pitchFamily="2" charset="-122"/>
              </a:rPr>
              <a:t>亿元，利润总额</a:t>
            </a:r>
            <a:r>
              <a:rPr lang="en-US" altLang="zh-CN" kern="0" dirty="0" smtClean="0">
                <a:solidFill>
                  <a:srgbClr val="000000"/>
                </a:solidFill>
                <a:latin typeface="华文楷体" pitchFamily="2" charset="-122"/>
                <a:ea typeface="华文楷体" pitchFamily="2" charset="-122"/>
              </a:rPr>
              <a:t>33.73</a:t>
            </a:r>
            <a:r>
              <a:rPr lang="zh-CN" altLang="en-US" kern="0" dirty="0" smtClean="0">
                <a:solidFill>
                  <a:srgbClr val="000000"/>
                </a:solidFill>
                <a:latin typeface="华文楷体" pitchFamily="2" charset="-122"/>
                <a:ea typeface="华文楷体" pitchFamily="2" charset="-122"/>
              </a:rPr>
              <a:t>亿元，净利润</a:t>
            </a:r>
            <a:r>
              <a:rPr lang="en-US" altLang="zh-CN" kern="0" dirty="0" smtClean="0">
                <a:solidFill>
                  <a:srgbClr val="000000"/>
                </a:solidFill>
                <a:latin typeface="华文楷体" pitchFamily="2" charset="-122"/>
                <a:ea typeface="华文楷体" pitchFamily="2" charset="-122"/>
              </a:rPr>
              <a:t>25.31</a:t>
            </a:r>
            <a:r>
              <a:rPr lang="zh-CN" altLang="en-US" kern="0" dirty="0" smtClean="0">
                <a:solidFill>
                  <a:srgbClr val="000000"/>
                </a:solidFill>
                <a:latin typeface="华文楷体" pitchFamily="2" charset="-122"/>
                <a:ea typeface="华文楷体" pitchFamily="2" charset="-122"/>
              </a:rPr>
              <a:t>亿元；经营活动现金流净额</a:t>
            </a:r>
            <a:r>
              <a:rPr lang="en-US" altLang="zh-CN" kern="0" dirty="0" smtClean="0">
                <a:solidFill>
                  <a:srgbClr val="000000"/>
                </a:solidFill>
                <a:latin typeface="华文楷体" pitchFamily="2" charset="-122"/>
                <a:ea typeface="华文楷体" pitchFamily="2" charset="-122"/>
              </a:rPr>
              <a:t>34.63</a:t>
            </a:r>
            <a:r>
              <a:rPr lang="zh-CN" altLang="en-US" kern="0" dirty="0" smtClean="0">
                <a:solidFill>
                  <a:srgbClr val="000000"/>
                </a:solidFill>
                <a:latin typeface="华文楷体" pitchFamily="2" charset="-122"/>
                <a:ea typeface="华文楷体" pitchFamily="2" charset="-122"/>
              </a:rPr>
              <a:t>亿元，投资活动</a:t>
            </a:r>
            <a:r>
              <a:rPr lang="en-US" altLang="zh-CN" kern="0" dirty="0" smtClean="0">
                <a:solidFill>
                  <a:srgbClr val="000000"/>
                </a:solidFill>
                <a:latin typeface="华文楷体" pitchFamily="2" charset="-122"/>
                <a:ea typeface="华文楷体" pitchFamily="2" charset="-122"/>
              </a:rPr>
              <a:t>-22.58</a:t>
            </a:r>
            <a:r>
              <a:rPr lang="zh-CN" altLang="en-US" kern="0" dirty="0" smtClean="0">
                <a:solidFill>
                  <a:srgbClr val="000000"/>
                </a:solidFill>
                <a:latin typeface="华文楷体" pitchFamily="2" charset="-122"/>
                <a:ea typeface="华文楷体" pitchFamily="2" charset="-122"/>
              </a:rPr>
              <a:t>亿元，筹资活动现金流净额</a:t>
            </a:r>
            <a:r>
              <a:rPr lang="en-US" altLang="zh-CN" kern="0" dirty="0" smtClean="0">
                <a:solidFill>
                  <a:srgbClr val="000000"/>
                </a:solidFill>
                <a:latin typeface="华文楷体" pitchFamily="2" charset="-122"/>
                <a:ea typeface="华文楷体" pitchFamily="2" charset="-122"/>
              </a:rPr>
              <a:t>-7.79</a:t>
            </a:r>
            <a:r>
              <a:rPr lang="zh-CN" altLang="en-US" kern="0" dirty="0" smtClean="0">
                <a:solidFill>
                  <a:srgbClr val="000000"/>
                </a:solidFill>
                <a:latin typeface="华文楷体" pitchFamily="2" charset="-122"/>
                <a:ea typeface="华文楷体" pitchFamily="2" charset="-122"/>
              </a:rPr>
              <a:t>亿元（偿还债务支出</a:t>
            </a:r>
            <a:r>
              <a:rPr lang="en-US" altLang="zh-CN" kern="0" dirty="0" smtClean="0">
                <a:solidFill>
                  <a:srgbClr val="000000"/>
                </a:solidFill>
                <a:latin typeface="华文楷体" pitchFamily="2" charset="-122"/>
                <a:ea typeface="华文楷体" pitchFamily="2" charset="-122"/>
              </a:rPr>
              <a:t>41.4</a:t>
            </a:r>
            <a:r>
              <a:rPr lang="zh-CN" altLang="en-US" kern="0" dirty="0" smtClean="0">
                <a:solidFill>
                  <a:srgbClr val="000000"/>
                </a:solidFill>
                <a:latin typeface="华文楷体" pitchFamily="2" charset="-122"/>
                <a:ea typeface="华文楷体" pitchFamily="2" charset="-122"/>
              </a:rPr>
              <a:t>亿元），现金净增加</a:t>
            </a:r>
            <a:r>
              <a:rPr lang="en-US" altLang="zh-CN" kern="0" dirty="0" smtClean="0">
                <a:solidFill>
                  <a:srgbClr val="000000"/>
                </a:solidFill>
                <a:latin typeface="华文楷体" pitchFamily="2" charset="-122"/>
                <a:ea typeface="华文楷体" pitchFamily="2" charset="-122"/>
              </a:rPr>
              <a:t>4.25</a:t>
            </a:r>
            <a:r>
              <a:rPr lang="zh-CN" altLang="en-US" kern="0" dirty="0" smtClean="0">
                <a:solidFill>
                  <a:srgbClr val="000000"/>
                </a:solidFill>
                <a:latin typeface="华文楷体" pitchFamily="2" charset="-122"/>
                <a:ea typeface="华文楷体" pitchFamily="2" charset="-122"/>
              </a:rPr>
              <a:t>亿</a:t>
            </a:r>
            <a:r>
              <a:rPr lang="zh-CN" altLang="en-US" kern="0" dirty="0" smtClean="0">
                <a:solidFill>
                  <a:srgbClr val="000000"/>
                </a:solidFill>
                <a:latin typeface="华文楷体" pitchFamily="2" charset="-122"/>
                <a:ea typeface="华文楷体" pitchFamily="2" charset="-122"/>
              </a:rPr>
              <a:t>元，现金余额</a:t>
            </a:r>
            <a:r>
              <a:rPr lang="en-US" altLang="zh-CN" kern="0" dirty="0" smtClean="0">
                <a:solidFill>
                  <a:srgbClr val="000000"/>
                </a:solidFill>
                <a:latin typeface="华文楷体" pitchFamily="2" charset="-122"/>
                <a:ea typeface="华文楷体" pitchFamily="2" charset="-122"/>
              </a:rPr>
              <a:t>65.77</a:t>
            </a:r>
            <a:r>
              <a:rPr lang="zh-CN" altLang="en-US" kern="0" dirty="0" smtClean="0">
                <a:solidFill>
                  <a:srgbClr val="000000"/>
                </a:solidFill>
                <a:latin typeface="华文楷体" pitchFamily="2" charset="-122"/>
                <a:ea typeface="华文楷体" pitchFamily="2" charset="-122"/>
              </a:rPr>
              <a:t>亿元。从近三年财务情况来看，担保人担保代偿能力较强。</a:t>
            </a:r>
            <a:endParaRPr lang="en-US" altLang="zh-CN" kern="0" dirty="0" smtClean="0">
              <a:solidFill>
                <a:srgbClr val="000000"/>
              </a:solidFill>
              <a:latin typeface="华文楷体" pitchFamily="2" charset="-122"/>
              <a:ea typeface="华文楷体" pitchFamily="2" charset="-122"/>
            </a:endParaRPr>
          </a:p>
        </p:txBody>
      </p:sp>
    </p:spTree>
  </p:cSld>
  <p:clrMapOvr>
    <a:masterClrMapping/>
  </p:clrMapOvr>
  <p:transition>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489683" y="215757"/>
            <a:ext cx="6100550"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marL="0" marR="0" lvl="0" indent="0" algn="l" defTabSz="914400" rtl="0" eaLnBrk="1"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j-cs"/>
              </a:rPr>
              <a:t>一 项目核心要素</a:t>
            </a:r>
            <a:endParaRPr kumimoji="0" lang="zh-CN" altLang="en-US" sz="3200" b="1" i="0" u="none" strike="noStrike" kern="1200" cap="none" spc="0" normalizeH="0" baseline="0" noProof="0" dirty="0">
              <a:ln>
                <a:noFill/>
              </a:ln>
              <a:solidFill>
                <a:schemeClr val="tx1"/>
              </a:solidFill>
              <a:effectLst/>
              <a:uLnTx/>
              <a:uFillTx/>
              <a:latin typeface="楷体" pitchFamily="49" charset="-122"/>
              <a:ea typeface="楷体" pitchFamily="49" charset="-122"/>
              <a:cs typeface="+mj-cs"/>
            </a:endParaRPr>
          </a:p>
        </p:txBody>
      </p:sp>
      <p:sp>
        <p:nvSpPr>
          <p:cNvPr id="4" name="TextBox 3"/>
          <p:cNvSpPr txBox="1"/>
          <p:nvPr/>
        </p:nvSpPr>
        <p:spPr>
          <a:xfrm>
            <a:off x="1005136" y="1098283"/>
            <a:ext cx="9932039" cy="4801314"/>
          </a:xfrm>
          <a:prstGeom prst="rect">
            <a:avLst/>
          </a:prstGeom>
          <a:noFill/>
        </p:spPr>
        <p:txBody>
          <a:bodyPr wrap="square" rtlCol="0">
            <a:spAutoFit/>
          </a:bodyPr>
          <a:lstStyle/>
          <a:p>
            <a:r>
              <a:rPr lang="zh-CN" altLang="en-US" b="1" kern="0" dirty="0" smtClean="0">
                <a:solidFill>
                  <a:srgbClr val="000000"/>
                </a:solidFill>
                <a:latin typeface="华文楷体" pitchFamily="2" charset="-122"/>
                <a:ea typeface="华文楷体" pitchFamily="2" charset="-122"/>
                <a:cs typeface="??"/>
              </a:rPr>
              <a:t>（三）交易结构：</a:t>
            </a:r>
            <a:endParaRPr lang="en-US" altLang="zh-CN" b="1" kern="0" dirty="0" smtClean="0">
              <a:solidFill>
                <a:srgbClr val="000000"/>
              </a:solidFill>
              <a:latin typeface="华文楷体" pitchFamily="2" charset="-122"/>
              <a:ea typeface="华文楷体" pitchFamily="2" charset="-122"/>
              <a:cs typeface="??"/>
            </a:endParaRPr>
          </a:p>
          <a:p>
            <a:r>
              <a:rPr lang="zh-CN" altLang="en-US" b="1" kern="0" dirty="0" smtClean="0">
                <a:solidFill>
                  <a:srgbClr val="000000"/>
                </a:solidFill>
                <a:latin typeface="华文楷体" pitchFamily="2" charset="-122"/>
                <a:ea typeface="华文楷体" pitchFamily="2" charset="-122"/>
                <a:cs typeface="??"/>
              </a:rPr>
              <a:t>承租人：</a:t>
            </a:r>
            <a:r>
              <a:rPr lang="zh-CN" altLang="en-US" kern="0" dirty="0" smtClean="0">
                <a:solidFill>
                  <a:srgbClr val="000000"/>
                </a:solidFill>
                <a:latin typeface="华文楷体" pitchFamily="2" charset="-122"/>
                <a:ea typeface="华文楷体" pitchFamily="2" charset="-122"/>
                <a:cs typeface="??"/>
              </a:rPr>
              <a:t>东方希望包头稀土铝业有限责任公司（注册资本：</a:t>
            </a:r>
            <a:r>
              <a:rPr lang="en-US" altLang="zh-CN" kern="0" dirty="0" smtClean="0">
                <a:solidFill>
                  <a:srgbClr val="000000"/>
                </a:solidFill>
                <a:latin typeface="华文楷体" pitchFamily="2" charset="-122"/>
                <a:ea typeface="华文楷体" pitchFamily="2" charset="-122"/>
                <a:cs typeface="??"/>
              </a:rPr>
              <a:t>36.1</a:t>
            </a:r>
            <a:r>
              <a:rPr lang="zh-CN" altLang="en-US" kern="0" dirty="0" smtClean="0">
                <a:solidFill>
                  <a:srgbClr val="000000"/>
                </a:solidFill>
                <a:latin typeface="华文楷体" pitchFamily="2" charset="-122"/>
                <a:ea typeface="华文楷体" pitchFamily="2" charset="-122"/>
                <a:cs typeface="??"/>
              </a:rPr>
              <a:t>亿元）</a:t>
            </a:r>
            <a:endParaRPr lang="en-US" altLang="zh-CN" kern="0" dirty="0" smtClean="0">
              <a:solidFill>
                <a:srgbClr val="000000"/>
              </a:solidFill>
              <a:latin typeface="华文楷体" pitchFamily="2" charset="-122"/>
              <a:ea typeface="华文楷体" pitchFamily="2" charset="-122"/>
              <a:cs typeface="??"/>
            </a:endParaRPr>
          </a:p>
          <a:p>
            <a:r>
              <a:rPr lang="zh-CN" altLang="en-US" b="1" kern="0" dirty="0" smtClean="0">
                <a:solidFill>
                  <a:srgbClr val="000000"/>
                </a:solidFill>
                <a:latin typeface="华文楷体" pitchFamily="2" charset="-122"/>
                <a:ea typeface="华文楷体" pitchFamily="2" charset="-122"/>
                <a:cs typeface="??"/>
              </a:rPr>
              <a:t>担保人：</a:t>
            </a:r>
            <a:r>
              <a:rPr lang="zh-CN" altLang="en-US" kern="0" dirty="0" smtClean="0">
                <a:solidFill>
                  <a:srgbClr val="000000"/>
                </a:solidFill>
                <a:latin typeface="华文楷体" pitchFamily="2" charset="-122"/>
                <a:ea typeface="华文楷体" pitchFamily="2" charset="-122"/>
                <a:cs typeface="??"/>
              </a:rPr>
              <a:t>东方希望集团有限公司（注册资本：</a:t>
            </a:r>
            <a:r>
              <a:rPr lang="en-US" altLang="zh-CN" kern="0" dirty="0" smtClean="0">
                <a:solidFill>
                  <a:srgbClr val="000000"/>
                </a:solidFill>
                <a:latin typeface="华文楷体" pitchFamily="2" charset="-122"/>
                <a:ea typeface="华文楷体" pitchFamily="2" charset="-122"/>
                <a:cs typeface="??"/>
              </a:rPr>
              <a:t>8</a:t>
            </a:r>
            <a:r>
              <a:rPr lang="zh-CN" altLang="en-US" kern="0" dirty="0" smtClean="0">
                <a:solidFill>
                  <a:srgbClr val="000000"/>
                </a:solidFill>
                <a:latin typeface="华文楷体" pitchFamily="2" charset="-122"/>
                <a:ea typeface="华文楷体" pitchFamily="2" charset="-122"/>
                <a:cs typeface="??"/>
              </a:rPr>
              <a:t>亿元）</a:t>
            </a:r>
          </a:p>
          <a:p>
            <a:r>
              <a:rPr lang="zh-CN" altLang="en-US" b="1" kern="0" dirty="0" smtClean="0">
                <a:solidFill>
                  <a:srgbClr val="000000"/>
                </a:solidFill>
                <a:latin typeface="华文楷体" pitchFamily="2" charset="-122"/>
                <a:ea typeface="华文楷体" pitchFamily="2" charset="-122"/>
                <a:cs typeface="??"/>
              </a:rPr>
              <a:t>对接东亚银行、平安银行，建议无追模式</a:t>
            </a:r>
            <a:endParaRPr lang="en-US" altLang="zh-CN" b="1" kern="0" dirty="0" smtClean="0">
              <a:solidFill>
                <a:srgbClr val="000000"/>
              </a:solidFill>
              <a:latin typeface="华文楷体" pitchFamily="2" charset="-122"/>
              <a:ea typeface="华文楷体" pitchFamily="2" charset="-122"/>
              <a:cs typeface="??"/>
            </a:endParaRPr>
          </a:p>
          <a:p>
            <a:r>
              <a:rPr lang="zh-CN" altLang="en-US" b="1" kern="0" dirty="0" smtClean="0">
                <a:solidFill>
                  <a:srgbClr val="000000"/>
                </a:solidFill>
                <a:latin typeface="华文楷体" pitchFamily="2" charset="-122"/>
                <a:ea typeface="华文楷体" pitchFamily="2" charset="-122"/>
                <a:cs typeface="??"/>
              </a:rPr>
              <a:t>（四）实际控制人</a:t>
            </a:r>
            <a:endParaRPr lang="en-US" altLang="zh-CN" b="1" kern="0" dirty="0" smtClean="0">
              <a:solidFill>
                <a:srgbClr val="000000"/>
              </a:solidFill>
              <a:latin typeface="华文楷体" pitchFamily="2" charset="-122"/>
              <a:ea typeface="华文楷体" pitchFamily="2" charset="-122"/>
              <a:cs typeface="??"/>
            </a:endParaRPr>
          </a:p>
          <a:p>
            <a:r>
              <a:rPr lang="zh-CN" altLang="en-US" kern="0" dirty="0" smtClean="0">
                <a:solidFill>
                  <a:srgbClr val="000000"/>
                </a:solidFill>
                <a:latin typeface="华文楷体" pitchFamily="2" charset="-122"/>
                <a:ea typeface="华文楷体" pitchFamily="2" charset="-122"/>
                <a:cs typeface="??"/>
              </a:rPr>
              <a:t>承租人和担保人均为民营企业，实际控制人为刘永行，国内著名长青企业家。</a:t>
            </a:r>
            <a:endParaRPr lang="en-US" altLang="zh-CN" kern="0" dirty="0" smtClean="0">
              <a:solidFill>
                <a:srgbClr val="000000"/>
              </a:solidFill>
              <a:latin typeface="华文楷体" pitchFamily="2" charset="-122"/>
              <a:ea typeface="华文楷体" pitchFamily="2" charset="-122"/>
              <a:cs typeface="??"/>
            </a:endParaRPr>
          </a:p>
          <a:p>
            <a:r>
              <a:rPr lang="en-US" altLang="zh-CN" kern="0" dirty="0" smtClean="0">
                <a:solidFill>
                  <a:srgbClr val="000000"/>
                </a:solidFill>
                <a:latin typeface="华文楷体" pitchFamily="2" charset="-122"/>
                <a:ea typeface="华文楷体" pitchFamily="2" charset="-122"/>
                <a:cs typeface="??"/>
              </a:rPr>
              <a:t>1982</a:t>
            </a:r>
            <a:r>
              <a:rPr lang="zh-CN" altLang="en-US" kern="0" dirty="0" smtClean="0">
                <a:solidFill>
                  <a:srgbClr val="000000"/>
                </a:solidFill>
                <a:latin typeface="华文楷体" pitchFamily="2" charset="-122"/>
                <a:ea typeface="华文楷体" pitchFamily="2" charset="-122"/>
                <a:cs typeface="??"/>
              </a:rPr>
              <a:t>年，与其另三个兄弟各自辞去公职共同创业；</a:t>
            </a:r>
          </a:p>
          <a:p>
            <a:r>
              <a:rPr lang="en-US" altLang="zh-CN" kern="0" dirty="0" smtClean="0">
                <a:solidFill>
                  <a:srgbClr val="000000"/>
                </a:solidFill>
                <a:latin typeface="华文楷体" pitchFamily="2" charset="-122"/>
                <a:ea typeface="华文楷体" pitchFamily="2" charset="-122"/>
                <a:cs typeface="??"/>
              </a:rPr>
              <a:t>1986</a:t>
            </a:r>
            <a:r>
              <a:rPr lang="zh-CN" altLang="en-US" kern="0" dirty="0" smtClean="0">
                <a:solidFill>
                  <a:srgbClr val="000000"/>
                </a:solidFill>
                <a:latin typeface="华文楷体" pitchFamily="2" charset="-122"/>
                <a:ea typeface="华文楷体" pitchFamily="2" charset="-122"/>
                <a:cs typeface="??"/>
              </a:rPr>
              <a:t>年，刘氏兄弟创办专门研究饲料的希望科学研究所。两年后，刘氏“希望”饲料试验成功；</a:t>
            </a:r>
          </a:p>
          <a:p>
            <a:r>
              <a:rPr lang="en-US" altLang="zh-CN" kern="0" dirty="0" smtClean="0">
                <a:solidFill>
                  <a:srgbClr val="000000"/>
                </a:solidFill>
                <a:latin typeface="华文楷体" pitchFamily="2" charset="-122"/>
                <a:ea typeface="华文楷体" pitchFamily="2" charset="-122"/>
                <a:cs typeface="??"/>
              </a:rPr>
              <a:t>1991</a:t>
            </a:r>
            <a:r>
              <a:rPr lang="zh-CN" altLang="en-US" kern="0" dirty="0" smtClean="0">
                <a:solidFill>
                  <a:srgbClr val="000000"/>
                </a:solidFill>
                <a:latin typeface="华文楷体" pitchFamily="2" charset="-122"/>
                <a:ea typeface="华文楷体" pitchFamily="2" charset="-122"/>
                <a:cs typeface="??"/>
              </a:rPr>
              <a:t>年，刘氏兄弟在成都组建希望集团，刘永行任董事长。之后几年间，希望集团成了中国最大的民营企业集团；</a:t>
            </a:r>
          </a:p>
          <a:p>
            <a:r>
              <a:rPr lang="en-US" altLang="zh-CN" kern="0" dirty="0" smtClean="0">
                <a:solidFill>
                  <a:srgbClr val="000000"/>
                </a:solidFill>
                <a:latin typeface="华文楷体" pitchFamily="2" charset="-122"/>
                <a:ea typeface="华文楷体" pitchFamily="2" charset="-122"/>
                <a:cs typeface="??"/>
              </a:rPr>
              <a:t>1995</a:t>
            </a:r>
            <a:r>
              <a:rPr lang="zh-CN" altLang="en-US" kern="0" dirty="0" smtClean="0">
                <a:solidFill>
                  <a:srgbClr val="000000"/>
                </a:solidFill>
                <a:latin typeface="华文楷体" pitchFamily="2" charset="-122"/>
                <a:ea typeface="华文楷体" pitchFamily="2" charset="-122"/>
                <a:cs typeface="??"/>
              </a:rPr>
              <a:t>年，刘氏兄弟明晰产权，刘永行利用分得的</a:t>
            </a:r>
            <a:r>
              <a:rPr lang="en-US" altLang="zh-CN" kern="0" dirty="0" smtClean="0">
                <a:solidFill>
                  <a:srgbClr val="000000"/>
                </a:solidFill>
                <a:latin typeface="华文楷体" pitchFamily="2" charset="-122"/>
                <a:ea typeface="华文楷体" pitchFamily="2" charset="-122"/>
                <a:cs typeface="??"/>
              </a:rPr>
              <a:t>13</a:t>
            </a:r>
            <a:r>
              <a:rPr lang="zh-CN" altLang="en-US" kern="0" dirty="0" smtClean="0">
                <a:solidFill>
                  <a:srgbClr val="000000"/>
                </a:solidFill>
                <a:latin typeface="华文楷体" pitchFamily="2" charset="-122"/>
                <a:ea typeface="华文楷体" pitchFamily="2" charset="-122"/>
                <a:cs typeface="??"/>
              </a:rPr>
              <a:t>家公司组建了东方希望集团，任董事长。</a:t>
            </a:r>
            <a:endParaRPr lang="en-US" altLang="zh-CN" kern="0" dirty="0" smtClean="0">
              <a:solidFill>
                <a:srgbClr val="000000"/>
              </a:solidFill>
              <a:latin typeface="华文楷体" pitchFamily="2" charset="-122"/>
              <a:ea typeface="华文楷体" pitchFamily="2" charset="-122"/>
              <a:cs typeface="??"/>
            </a:endParaRPr>
          </a:p>
          <a:p>
            <a:r>
              <a:rPr lang="en-US" altLang="zh-CN" kern="0" dirty="0" smtClean="0">
                <a:solidFill>
                  <a:srgbClr val="000000"/>
                </a:solidFill>
                <a:latin typeface="华文楷体" pitchFamily="2" charset="-122"/>
                <a:ea typeface="华文楷体" pitchFamily="2" charset="-122"/>
                <a:cs typeface="??"/>
              </a:rPr>
              <a:t>2011</a:t>
            </a:r>
            <a:r>
              <a:rPr lang="zh-CN" altLang="en-US" kern="0" dirty="0" smtClean="0">
                <a:solidFill>
                  <a:srgbClr val="000000"/>
                </a:solidFill>
                <a:latin typeface="华文楷体" pitchFamily="2" charset="-122"/>
                <a:ea typeface="华文楷体" pitchFamily="2" charset="-122"/>
                <a:cs typeface="??"/>
              </a:rPr>
              <a:t>年福布斯全球富豪榜上以</a:t>
            </a:r>
            <a:r>
              <a:rPr lang="en-US" altLang="zh-CN" kern="0" dirty="0" smtClean="0">
                <a:solidFill>
                  <a:srgbClr val="000000"/>
                </a:solidFill>
                <a:latin typeface="华文楷体" pitchFamily="2" charset="-122"/>
                <a:ea typeface="华文楷体" pitchFamily="2" charset="-122"/>
                <a:cs typeface="??"/>
              </a:rPr>
              <a:t>50</a:t>
            </a:r>
            <a:r>
              <a:rPr lang="zh-CN" altLang="en-US" kern="0" dirty="0" smtClean="0">
                <a:solidFill>
                  <a:srgbClr val="000000"/>
                </a:solidFill>
                <a:latin typeface="华文楷体" pitchFamily="2" charset="-122"/>
                <a:ea typeface="华文楷体" pitchFamily="2" charset="-122"/>
                <a:cs typeface="??"/>
              </a:rPr>
              <a:t>亿美元（</a:t>
            </a:r>
            <a:r>
              <a:rPr lang="en-US" altLang="zh-CN" kern="0" dirty="0" smtClean="0">
                <a:solidFill>
                  <a:srgbClr val="000000"/>
                </a:solidFill>
                <a:latin typeface="华文楷体" pitchFamily="2" charset="-122"/>
                <a:ea typeface="华文楷体" pitchFamily="2" charset="-122"/>
                <a:cs typeface="??"/>
              </a:rPr>
              <a:t>327.87</a:t>
            </a:r>
            <a:r>
              <a:rPr lang="zh-CN" altLang="en-US" kern="0" dirty="0" smtClean="0">
                <a:solidFill>
                  <a:srgbClr val="000000"/>
                </a:solidFill>
                <a:latin typeface="华文楷体" pitchFamily="2" charset="-122"/>
                <a:ea typeface="华文楷体" pitchFamily="2" charset="-122"/>
                <a:cs typeface="??"/>
              </a:rPr>
              <a:t>亿元人民币）排在</a:t>
            </a:r>
            <a:r>
              <a:rPr lang="en-US" altLang="zh-CN" kern="0" dirty="0" smtClean="0">
                <a:solidFill>
                  <a:srgbClr val="000000"/>
                </a:solidFill>
                <a:latin typeface="华文楷体" pitchFamily="2" charset="-122"/>
                <a:ea typeface="华文楷体" pitchFamily="2" charset="-122"/>
                <a:cs typeface="??"/>
              </a:rPr>
              <a:t>154</a:t>
            </a:r>
            <a:r>
              <a:rPr lang="zh-CN" altLang="en-US" kern="0" dirty="0" smtClean="0">
                <a:solidFill>
                  <a:srgbClr val="000000"/>
                </a:solidFill>
                <a:latin typeface="华文楷体" pitchFamily="2" charset="-122"/>
                <a:ea typeface="华文楷体" pitchFamily="2" charset="-122"/>
                <a:cs typeface="??"/>
              </a:rPr>
              <a:t>位。</a:t>
            </a:r>
          </a:p>
          <a:p>
            <a:r>
              <a:rPr lang="en-US" altLang="zh-CN" kern="0" dirty="0" smtClean="0">
                <a:solidFill>
                  <a:srgbClr val="000000"/>
                </a:solidFill>
                <a:latin typeface="华文楷体" pitchFamily="2" charset="-122"/>
                <a:ea typeface="华文楷体" pitchFamily="2" charset="-122"/>
                <a:cs typeface="??"/>
              </a:rPr>
              <a:t>2012</a:t>
            </a:r>
            <a:r>
              <a:rPr lang="zh-CN" altLang="en-US" kern="0" dirty="0" smtClean="0">
                <a:solidFill>
                  <a:srgbClr val="000000"/>
                </a:solidFill>
                <a:latin typeface="华文楷体" pitchFamily="2" charset="-122"/>
                <a:ea typeface="华文楷体" pitchFamily="2" charset="-122"/>
                <a:cs typeface="??"/>
              </a:rPr>
              <a:t>胡润百富榜以</a:t>
            </a:r>
            <a:r>
              <a:rPr lang="en-US" altLang="zh-CN" kern="0" dirty="0" smtClean="0">
                <a:solidFill>
                  <a:srgbClr val="000000"/>
                </a:solidFill>
                <a:latin typeface="华文楷体" pitchFamily="2" charset="-122"/>
                <a:ea typeface="华文楷体" pitchFamily="2" charset="-122"/>
                <a:cs typeface="??"/>
              </a:rPr>
              <a:t>450</a:t>
            </a:r>
            <a:r>
              <a:rPr lang="zh-CN" altLang="en-US" kern="0" dirty="0" smtClean="0">
                <a:solidFill>
                  <a:srgbClr val="000000"/>
                </a:solidFill>
                <a:latin typeface="华文楷体" pitchFamily="2" charset="-122"/>
                <a:ea typeface="华文楷体" pitchFamily="2" charset="-122"/>
                <a:cs typeface="??"/>
              </a:rPr>
              <a:t>亿元人民币位列第六位。</a:t>
            </a:r>
          </a:p>
          <a:p>
            <a:r>
              <a:rPr lang="en-US" altLang="zh-CN" kern="0" dirty="0" smtClean="0">
                <a:solidFill>
                  <a:srgbClr val="000000"/>
                </a:solidFill>
                <a:latin typeface="华文楷体" pitchFamily="2" charset="-122"/>
                <a:ea typeface="华文楷体" pitchFamily="2" charset="-122"/>
                <a:cs typeface="??"/>
              </a:rPr>
              <a:t>2012</a:t>
            </a:r>
            <a:r>
              <a:rPr lang="zh-CN" altLang="en-US" kern="0" dirty="0" smtClean="0">
                <a:solidFill>
                  <a:srgbClr val="000000"/>
                </a:solidFill>
                <a:latin typeface="华文楷体" pitchFamily="2" charset="-122"/>
                <a:ea typeface="华文楷体" pitchFamily="2" charset="-122"/>
                <a:cs typeface="??"/>
              </a:rPr>
              <a:t>年</a:t>
            </a:r>
            <a:r>
              <a:rPr lang="en-US" altLang="zh-CN" kern="0" dirty="0" smtClean="0">
                <a:solidFill>
                  <a:srgbClr val="000000"/>
                </a:solidFill>
                <a:latin typeface="华文楷体" pitchFamily="2" charset="-122"/>
                <a:ea typeface="华文楷体" pitchFamily="2" charset="-122"/>
                <a:cs typeface="??"/>
              </a:rPr>
              <a:t>10</a:t>
            </a:r>
            <a:r>
              <a:rPr lang="zh-CN" altLang="en-US" kern="0" dirty="0" smtClean="0">
                <a:solidFill>
                  <a:srgbClr val="000000"/>
                </a:solidFill>
                <a:latin typeface="华文楷体" pitchFamily="2" charset="-122"/>
                <a:ea typeface="华文楷体" pitchFamily="2" charset="-122"/>
                <a:cs typeface="??"/>
              </a:rPr>
              <a:t>月</a:t>
            </a:r>
            <a:r>
              <a:rPr lang="en-US" altLang="zh-CN" kern="0" dirty="0" smtClean="0">
                <a:solidFill>
                  <a:srgbClr val="000000"/>
                </a:solidFill>
                <a:latin typeface="华文楷体" pitchFamily="2" charset="-122"/>
                <a:ea typeface="华文楷体" pitchFamily="2" charset="-122"/>
                <a:cs typeface="??"/>
              </a:rPr>
              <a:t>12</a:t>
            </a:r>
            <a:r>
              <a:rPr lang="zh-CN" altLang="en-US" kern="0" dirty="0" smtClean="0">
                <a:solidFill>
                  <a:srgbClr val="000000"/>
                </a:solidFill>
                <a:latin typeface="华文楷体" pitchFamily="2" charset="-122"/>
                <a:ea typeface="华文楷体" pitchFamily="2" charset="-122"/>
                <a:cs typeface="??"/>
              </a:rPr>
              <a:t>日，</a:t>
            </a:r>
            <a:r>
              <a:rPr lang="en-US" altLang="zh-CN" kern="0" dirty="0" smtClean="0">
                <a:solidFill>
                  <a:srgbClr val="000000"/>
                </a:solidFill>
                <a:latin typeface="华文楷体" pitchFamily="2" charset="-122"/>
                <a:ea typeface="华文楷体" pitchFamily="2" charset="-122"/>
                <a:cs typeface="??"/>
              </a:rPr>
              <a:t>《</a:t>
            </a:r>
            <a:r>
              <a:rPr lang="zh-CN" altLang="en-US" kern="0" dirty="0" smtClean="0">
                <a:solidFill>
                  <a:srgbClr val="000000"/>
                </a:solidFill>
                <a:latin typeface="华文楷体" pitchFamily="2" charset="-122"/>
                <a:ea typeface="华文楷体" pitchFamily="2" charset="-122"/>
                <a:cs typeface="??"/>
              </a:rPr>
              <a:t>福布斯</a:t>
            </a:r>
            <a:r>
              <a:rPr lang="en-US" altLang="zh-CN" kern="0" dirty="0" smtClean="0">
                <a:solidFill>
                  <a:srgbClr val="000000"/>
                </a:solidFill>
                <a:latin typeface="华文楷体" pitchFamily="2" charset="-122"/>
                <a:ea typeface="华文楷体" pitchFamily="2" charset="-122"/>
                <a:cs typeface="??"/>
              </a:rPr>
              <a:t>》</a:t>
            </a:r>
            <a:r>
              <a:rPr lang="zh-CN" altLang="en-US" kern="0" dirty="0" smtClean="0">
                <a:solidFill>
                  <a:srgbClr val="000000"/>
                </a:solidFill>
                <a:latin typeface="华文楷体" pitchFamily="2" charset="-122"/>
                <a:ea typeface="华文楷体" pitchFamily="2" charset="-122"/>
                <a:cs typeface="??"/>
              </a:rPr>
              <a:t>发布</a:t>
            </a:r>
            <a:r>
              <a:rPr lang="en-US" altLang="zh-CN" kern="0" dirty="0" smtClean="0">
                <a:solidFill>
                  <a:srgbClr val="000000"/>
                </a:solidFill>
                <a:latin typeface="华文楷体" pitchFamily="2" charset="-122"/>
                <a:ea typeface="华文楷体" pitchFamily="2" charset="-122"/>
                <a:cs typeface="??"/>
              </a:rPr>
              <a:t>2012</a:t>
            </a:r>
            <a:r>
              <a:rPr lang="zh-CN" altLang="en-US" kern="0" dirty="0" smtClean="0">
                <a:solidFill>
                  <a:srgbClr val="000000"/>
                </a:solidFill>
                <a:latin typeface="华文楷体" pitchFamily="2" charset="-122"/>
                <a:ea typeface="华文楷体" pitchFamily="2" charset="-122"/>
                <a:cs typeface="??"/>
              </a:rPr>
              <a:t>年福布斯中国富豪榜单，以</a:t>
            </a:r>
            <a:r>
              <a:rPr lang="en-US" altLang="zh-CN" kern="0" dirty="0" smtClean="0">
                <a:solidFill>
                  <a:srgbClr val="000000"/>
                </a:solidFill>
                <a:latin typeface="华文楷体" pitchFamily="2" charset="-122"/>
                <a:ea typeface="华文楷体" pitchFamily="2" charset="-122"/>
                <a:cs typeface="??"/>
              </a:rPr>
              <a:t>365.4</a:t>
            </a:r>
            <a:r>
              <a:rPr lang="zh-CN" altLang="en-US" kern="0" dirty="0" smtClean="0">
                <a:solidFill>
                  <a:srgbClr val="000000"/>
                </a:solidFill>
                <a:latin typeface="华文楷体" pitchFamily="2" charset="-122"/>
                <a:ea typeface="华文楷体" pitchFamily="2" charset="-122"/>
                <a:cs typeface="??"/>
              </a:rPr>
              <a:t>亿元排第七位。</a:t>
            </a:r>
          </a:p>
          <a:p>
            <a:r>
              <a:rPr lang="en-US" altLang="zh-CN" kern="0" dirty="0" smtClean="0">
                <a:solidFill>
                  <a:srgbClr val="000000"/>
                </a:solidFill>
                <a:latin typeface="华文楷体" pitchFamily="2" charset="-122"/>
                <a:ea typeface="华文楷体" pitchFamily="2" charset="-122"/>
                <a:cs typeface="??"/>
              </a:rPr>
              <a:t>2013</a:t>
            </a:r>
            <a:r>
              <a:rPr lang="zh-CN" altLang="en-US" kern="0" dirty="0" smtClean="0">
                <a:solidFill>
                  <a:srgbClr val="000000"/>
                </a:solidFill>
                <a:latin typeface="华文楷体" pitchFamily="2" charset="-122"/>
                <a:ea typeface="华文楷体" pitchFamily="2" charset="-122"/>
                <a:cs typeface="??"/>
              </a:rPr>
              <a:t>年</a:t>
            </a:r>
            <a:r>
              <a:rPr lang="en-US" altLang="zh-CN" kern="0" dirty="0" smtClean="0">
                <a:solidFill>
                  <a:srgbClr val="000000"/>
                </a:solidFill>
                <a:latin typeface="华文楷体" pitchFamily="2" charset="-122"/>
                <a:ea typeface="华文楷体" pitchFamily="2" charset="-122"/>
                <a:cs typeface="??"/>
              </a:rPr>
              <a:t>5</a:t>
            </a:r>
            <a:r>
              <a:rPr lang="zh-CN" altLang="en-US" kern="0" dirty="0" smtClean="0">
                <a:solidFill>
                  <a:srgbClr val="000000"/>
                </a:solidFill>
                <a:latin typeface="华文楷体" pitchFamily="2" charset="-122"/>
                <a:ea typeface="华文楷体" pitchFamily="2" charset="-122"/>
                <a:cs typeface="??"/>
              </a:rPr>
              <a:t>月进入新财富中国富豪榜以</a:t>
            </a:r>
            <a:r>
              <a:rPr lang="en-US" altLang="zh-CN" kern="0" dirty="0" smtClean="0">
                <a:solidFill>
                  <a:srgbClr val="000000"/>
                </a:solidFill>
                <a:latin typeface="华文楷体" pitchFamily="2" charset="-122"/>
                <a:ea typeface="华文楷体" pitchFamily="2" charset="-122"/>
                <a:cs typeface="??"/>
              </a:rPr>
              <a:t>420</a:t>
            </a:r>
            <a:r>
              <a:rPr lang="zh-CN" altLang="en-US" kern="0" dirty="0" smtClean="0">
                <a:solidFill>
                  <a:srgbClr val="000000"/>
                </a:solidFill>
                <a:latin typeface="华文楷体" pitchFamily="2" charset="-122"/>
                <a:ea typeface="华文楷体" pitchFamily="2" charset="-122"/>
                <a:cs typeface="??"/>
              </a:rPr>
              <a:t>亿排行第三名。</a:t>
            </a:r>
          </a:p>
          <a:p>
            <a:r>
              <a:rPr lang="en-US" altLang="zh-CN" kern="0" dirty="0" smtClean="0">
                <a:solidFill>
                  <a:srgbClr val="000000"/>
                </a:solidFill>
                <a:latin typeface="华文楷体" pitchFamily="2" charset="-122"/>
                <a:ea typeface="华文楷体" pitchFamily="2" charset="-122"/>
                <a:cs typeface="??"/>
              </a:rPr>
              <a:t>2013</a:t>
            </a:r>
            <a:r>
              <a:rPr lang="zh-CN" altLang="en-US" kern="0" dirty="0" smtClean="0">
                <a:solidFill>
                  <a:srgbClr val="000000"/>
                </a:solidFill>
                <a:latin typeface="华文楷体" pitchFamily="2" charset="-122"/>
                <a:ea typeface="华文楷体" pitchFamily="2" charset="-122"/>
                <a:cs typeface="??"/>
              </a:rPr>
              <a:t>年</a:t>
            </a:r>
            <a:r>
              <a:rPr lang="en-US" altLang="zh-CN" kern="0" dirty="0" smtClean="0">
                <a:solidFill>
                  <a:srgbClr val="000000"/>
                </a:solidFill>
                <a:latin typeface="华文楷体" pitchFamily="2" charset="-122"/>
                <a:ea typeface="华文楷体" pitchFamily="2" charset="-122"/>
                <a:cs typeface="??"/>
              </a:rPr>
              <a:t>10</a:t>
            </a:r>
            <a:r>
              <a:rPr lang="zh-CN" altLang="en-US" kern="0" dirty="0" smtClean="0">
                <a:solidFill>
                  <a:srgbClr val="000000"/>
                </a:solidFill>
                <a:latin typeface="华文楷体" pitchFamily="2" charset="-122"/>
                <a:ea typeface="华文楷体" pitchFamily="2" charset="-122"/>
                <a:cs typeface="??"/>
              </a:rPr>
              <a:t>月，刘永行位居福布斯中国富豪榜第</a:t>
            </a:r>
            <a:r>
              <a:rPr lang="en-US" altLang="zh-CN" kern="0" dirty="0" smtClean="0">
                <a:solidFill>
                  <a:srgbClr val="000000"/>
                </a:solidFill>
                <a:latin typeface="华文楷体" pitchFamily="2" charset="-122"/>
                <a:ea typeface="华文楷体" pitchFamily="2" charset="-122"/>
                <a:cs typeface="??"/>
              </a:rPr>
              <a:t>10</a:t>
            </a:r>
            <a:r>
              <a:rPr lang="zh-CN" altLang="en-US" kern="0" dirty="0" smtClean="0">
                <a:solidFill>
                  <a:srgbClr val="000000"/>
                </a:solidFill>
                <a:latin typeface="华文楷体" pitchFamily="2" charset="-122"/>
                <a:ea typeface="华文楷体" pitchFamily="2" charset="-122"/>
                <a:cs typeface="??"/>
              </a:rPr>
              <a:t>名，也成为四川唯一上榜的企业家。</a:t>
            </a:r>
            <a:endParaRPr lang="en-US" altLang="zh-CN" kern="0" dirty="0" smtClean="0">
              <a:solidFill>
                <a:srgbClr val="000000"/>
              </a:solidFill>
              <a:latin typeface="华文楷体" pitchFamily="2" charset="-122"/>
              <a:ea typeface="华文楷体" pitchFamily="2" charset="-122"/>
              <a:cs typeface="??"/>
            </a:endParaRPr>
          </a:p>
          <a:p>
            <a:r>
              <a:rPr lang="en-US" altLang="zh-CN" kern="0" dirty="0" smtClean="0">
                <a:solidFill>
                  <a:srgbClr val="000000"/>
                </a:solidFill>
                <a:latin typeface="华文楷体" pitchFamily="2" charset="-122"/>
                <a:ea typeface="华文楷体" pitchFamily="2" charset="-122"/>
                <a:cs typeface="??"/>
              </a:rPr>
              <a:t>2015</a:t>
            </a:r>
            <a:r>
              <a:rPr lang="zh-CN" altLang="en-US" kern="0" dirty="0" smtClean="0">
                <a:solidFill>
                  <a:srgbClr val="000000"/>
                </a:solidFill>
                <a:latin typeface="华文楷体" pitchFamily="2" charset="-122"/>
                <a:ea typeface="华文楷体" pitchFamily="2" charset="-122"/>
                <a:cs typeface="??"/>
              </a:rPr>
              <a:t>东方希望的实际控制人刘永行以</a:t>
            </a:r>
            <a:r>
              <a:rPr lang="en-US" altLang="zh-CN" kern="0" dirty="0" smtClean="0">
                <a:solidFill>
                  <a:srgbClr val="000000"/>
                </a:solidFill>
                <a:latin typeface="华文楷体" pitchFamily="2" charset="-122"/>
                <a:ea typeface="华文楷体" pitchFamily="2" charset="-122"/>
                <a:cs typeface="??"/>
              </a:rPr>
              <a:t>355</a:t>
            </a:r>
            <a:r>
              <a:rPr lang="zh-CN" altLang="en-US" kern="0" dirty="0" smtClean="0">
                <a:solidFill>
                  <a:srgbClr val="000000"/>
                </a:solidFill>
                <a:latin typeface="华文楷体" pitchFamily="2" charset="-122"/>
                <a:ea typeface="华文楷体" pitchFamily="2" charset="-122"/>
                <a:cs typeface="??"/>
              </a:rPr>
              <a:t>亿元净资产名列“</a:t>
            </a:r>
            <a:r>
              <a:rPr lang="en-US" altLang="zh-CN" kern="0" dirty="0" smtClean="0">
                <a:solidFill>
                  <a:srgbClr val="000000"/>
                </a:solidFill>
                <a:latin typeface="华文楷体" pitchFamily="2" charset="-122"/>
                <a:ea typeface="华文楷体" pitchFamily="2" charset="-122"/>
                <a:cs typeface="??"/>
              </a:rPr>
              <a:t>2015</a:t>
            </a:r>
            <a:r>
              <a:rPr lang="zh-CN" altLang="en-US" kern="0" dirty="0" smtClean="0">
                <a:solidFill>
                  <a:srgbClr val="000000"/>
                </a:solidFill>
                <a:latin typeface="华文楷体" pitchFamily="2" charset="-122"/>
                <a:ea typeface="华文楷体" pitchFamily="2" charset="-122"/>
                <a:cs typeface="??"/>
              </a:rPr>
              <a:t>年福布斯中国富豪榜”第</a:t>
            </a:r>
            <a:r>
              <a:rPr lang="en-US" altLang="zh-CN" kern="0" dirty="0" smtClean="0">
                <a:solidFill>
                  <a:srgbClr val="000000"/>
                </a:solidFill>
                <a:latin typeface="华文楷体" pitchFamily="2" charset="-122"/>
                <a:ea typeface="华文楷体" pitchFamily="2" charset="-122"/>
                <a:cs typeface="??"/>
              </a:rPr>
              <a:t>19</a:t>
            </a:r>
            <a:r>
              <a:rPr lang="zh-CN" altLang="en-US" kern="0" dirty="0" smtClean="0">
                <a:solidFill>
                  <a:srgbClr val="000000"/>
                </a:solidFill>
                <a:latin typeface="华文楷体" pitchFamily="2" charset="-122"/>
                <a:ea typeface="华文楷体" pitchFamily="2" charset="-122"/>
                <a:cs typeface="??"/>
              </a:rPr>
              <a:t>位</a:t>
            </a:r>
            <a:endParaRPr lang="en-US" altLang="zh-CN" b="1" dirty="0" smtClean="0">
              <a:latin typeface="楷体" pitchFamily="49" charset="-122"/>
              <a:ea typeface="楷体" pitchFamily="49" charset="-122"/>
            </a:endParaRPr>
          </a:p>
        </p:txBody>
      </p:sp>
    </p:spTree>
  </p:cSld>
  <p:clrMapOvr>
    <a:masterClrMapping/>
  </p:clrMapOvr>
  <p:transition>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489683" y="215757"/>
            <a:ext cx="6100550"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marL="0" marR="0" lvl="0" indent="0" algn="l" defTabSz="914400" rtl="0" eaLnBrk="1"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j-cs"/>
              </a:rPr>
              <a:t>二 行业风险</a:t>
            </a:r>
            <a:r>
              <a:rPr kumimoji="0" lang="en-US" altLang="zh-CN" sz="3200" b="1"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j-cs"/>
              </a:rPr>
              <a:t>—</a:t>
            </a:r>
            <a:r>
              <a:rPr lang="zh-CN" altLang="en-US" dirty="0" smtClean="0">
                <a:latin typeface="楷体" pitchFamily="49" charset="-122"/>
                <a:ea typeface="楷体" pitchFamily="49" charset="-122"/>
                <a:cs typeface="+mj-cs"/>
              </a:rPr>
              <a:t>电解铝</a:t>
            </a:r>
            <a:endParaRPr kumimoji="0" lang="zh-CN" altLang="en-US" sz="3200" b="1" i="0" u="none" strike="noStrike" kern="1200" cap="none" spc="0" normalizeH="0" baseline="0" noProof="0" dirty="0">
              <a:ln>
                <a:noFill/>
              </a:ln>
              <a:solidFill>
                <a:schemeClr val="tx1"/>
              </a:solidFill>
              <a:effectLst/>
              <a:uLnTx/>
              <a:uFillTx/>
              <a:latin typeface="楷体" pitchFamily="49" charset="-122"/>
              <a:ea typeface="楷体" pitchFamily="49" charset="-122"/>
              <a:cs typeface="+mj-cs"/>
            </a:endParaRPr>
          </a:p>
        </p:txBody>
      </p:sp>
      <p:sp>
        <p:nvSpPr>
          <p:cNvPr id="4" name="TextBox 3"/>
          <p:cNvSpPr txBox="1"/>
          <p:nvPr/>
        </p:nvSpPr>
        <p:spPr>
          <a:xfrm>
            <a:off x="755754" y="991405"/>
            <a:ext cx="10561430" cy="5047536"/>
          </a:xfrm>
          <a:prstGeom prst="rect">
            <a:avLst/>
          </a:prstGeom>
          <a:noFill/>
        </p:spPr>
        <p:txBody>
          <a:bodyPr wrap="square" rtlCol="0">
            <a:spAutoFit/>
          </a:bodyPr>
          <a:lstStyle/>
          <a:p>
            <a:r>
              <a:rPr lang="en-US" altLang="zh-CN" sz="1400" b="1" dirty="0" smtClean="0">
                <a:latin typeface="楷体" pitchFamily="49" charset="-122"/>
                <a:ea typeface="楷体" pitchFamily="49" charset="-122"/>
              </a:rPr>
              <a:t>1</a:t>
            </a:r>
            <a:r>
              <a:rPr lang="zh-CN" altLang="en-US" sz="1400" b="1" dirty="0" smtClean="0">
                <a:latin typeface="楷体" pitchFamily="49" charset="-122"/>
                <a:ea typeface="楷体" pitchFamily="49" charset="-122"/>
              </a:rPr>
              <a:t>、产能过剩严重，产能利用率不高</a:t>
            </a:r>
          </a:p>
          <a:p>
            <a:r>
              <a:rPr lang="zh-CN" altLang="en-US" sz="1400" dirty="0" smtClean="0">
                <a:latin typeface="楷体" pitchFamily="49" charset="-122"/>
                <a:ea typeface="楷体" pitchFamily="49" charset="-122"/>
              </a:rPr>
              <a:t>电解铝属周期性行业，其下游为建筑、交通运输及电力电子。随着快速工业化和城市化对铝需求的推动，</a:t>
            </a:r>
            <a:r>
              <a:rPr lang="en-US" altLang="zh-CN" sz="1400" dirty="0" smtClean="0">
                <a:latin typeface="楷体" pitchFamily="49" charset="-122"/>
                <a:ea typeface="楷体" pitchFamily="49" charset="-122"/>
              </a:rPr>
              <a:t>2000</a:t>
            </a:r>
            <a:r>
              <a:rPr lang="zh-CN" altLang="en-US" sz="1400" dirty="0" smtClean="0">
                <a:latin typeface="楷体" pitchFamily="49" charset="-122"/>
                <a:ea typeface="楷体" pitchFamily="49" charset="-122"/>
              </a:rPr>
              <a:t>年以后国内电解铝行业快速增长，自</a:t>
            </a:r>
            <a:r>
              <a:rPr lang="en-US" altLang="zh-CN" sz="1400" dirty="0" smtClean="0">
                <a:latin typeface="楷体" pitchFamily="49" charset="-122"/>
                <a:ea typeface="楷体" pitchFamily="49" charset="-122"/>
              </a:rPr>
              <a:t>2005 </a:t>
            </a:r>
            <a:r>
              <a:rPr lang="zh-CN" altLang="en-US" sz="1400" dirty="0" smtClean="0">
                <a:latin typeface="楷体" pitchFamily="49" charset="-122"/>
                <a:ea typeface="楷体" pitchFamily="49" charset="-122"/>
              </a:rPr>
              <a:t>年以来我国电解铝产量一直位居世界第一，并成为全球最大的铝消费国。自</a:t>
            </a:r>
            <a:r>
              <a:rPr lang="en-US" altLang="zh-CN" sz="1400" dirty="0" smtClean="0">
                <a:latin typeface="楷体" pitchFamily="49" charset="-122"/>
                <a:ea typeface="楷体" pitchFamily="49" charset="-122"/>
              </a:rPr>
              <a:t>2008</a:t>
            </a:r>
            <a:r>
              <a:rPr lang="zh-CN" altLang="en-US" sz="1400" dirty="0" smtClean="0">
                <a:latin typeface="楷体" pitchFamily="49" charset="-122"/>
                <a:ea typeface="楷体" pitchFamily="49" charset="-122"/>
              </a:rPr>
              <a:t>年以来，随着下游行业需求增速放缓，电解铝行业投资惯性使得产能过剩问题日益严重。</a:t>
            </a:r>
            <a:r>
              <a:rPr lang="en-US" altLang="zh-CN" sz="1400" dirty="0" smtClean="0">
                <a:latin typeface="楷体" pitchFamily="49" charset="-122"/>
                <a:ea typeface="楷体" pitchFamily="49" charset="-122"/>
              </a:rPr>
              <a:t>2014</a:t>
            </a:r>
            <a:r>
              <a:rPr lang="zh-CN" altLang="en-US" sz="1400" dirty="0" smtClean="0">
                <a:latin typeface="楷体" pitchFamily="49" charset="-122"/>
                <a:ea typeface="楷体" pitchFamily="49" charset="-122"/>
              </a:rPr>
              <a:t>年我国电解铝产能达到</a:t>
            </a:r>
            <a:r>
              <a:rPr lang="en-US" altLang="zh-CN" sz="1400" dirty="0" smtClean="0">
                <a:latin typeface="楷体" pitchFamily="49" charset="-122"/>
                <a:ea typeface="楷体" pitchFamily="49" charset="-122"/>
              </a:rPr>
              <a:t>3500</a:t>
            </a:r>
            <a:r>
              <a:rPr lang="zh-CN" altLang="en-US" sz="1400" dirty="0" smtClean="0">
                <a:latin typeface="楷体" pitchFamily="49" charset="-122"/>
                <a:ea typeface="楷体" pitchFamily="49" charset="-122"/>
              </a:rPr>
              <a:t>万吨，产量</a:t>
            </a:r>
            <a:r>
              <a:rPr lang="en-US" altLang="zh-CN" sz="1400" dirty="0" smtClean="0">
                <a:latin typeface="楷体" pitchFamily="49" charset="-122"/>
                <a:ea typeface="楷体" pitchFamily="49" charset="-122"/>
              </a:rPr>
              <a:t>2438.20</a:t>
            </a:r>
            <a:r>
              <a:rPr lang="zh-CN" altLang="en-US" sz="1400" dirty="0" smtClean="0">
                <a:latin typeface="楷体" pitchFamily="49" charset="-122"/>
                <a:ea typeface="楷体" pitchFamily="49" charset="-122"/>
              </a:rPr>
              <a:t>万吨，产能利用率不足</a:t>
            </a:r>
            <a:r>
              <a:rPr lang="en-US" altLang="zh-CN" sz="1400" dirty="0" smtClean="0">
                <a:latin typeface="楷体" pitchFamily="49" charset="-122"/>
                <a:ea typeface="楷体" pitchFamily="49" charset="-122"/>
              </a:rPr>
              <a:t>70%</a:t>
            </a:r>
            <a:r>
              <a:rPr lang="zh-CN" altLang="en-US" sz="1400" dirty="0" smtClean="0">
                <a:latin typeface="楷体" pitchFamily="49" charset="-122"/>
                <a:ea typeface="楷体" pitchFamily="49" charset="-122"/>
              </a:rPr>
              <a:t>，行业处于严重的产能过剩状态。</a:t>
            </a:r>
            <a:r>
              <a:rPr lang="en-US" altLang="zh-CN" sz="1400" dirty="0" smtClean="0">
                <a:latin typeface="楷体" pitchFamily="49" charset="-122"/>
                <a:ea typeface="楷体" pitchFamily="49" charset="-122"/>
              </a:rPr>
              <a:t>2015</a:t>
            </a:r>
            <a:r>
              <a:rPr lang="zh-CN" altLang="en-US" sz="1400" dirty="0" smtClean="0">
                <a:latin typeface="楷体" pitchFamily="49" charset="-122"/>
                <a:ea typeface="楷体" pitchFamily="49" charset="-122"/>
              </a:rPr>
              <a:t>年底总产能为</a:t>
            </a:r>
            <a:r>
              <a:rPr lang="en-US" altLang="zh-CN" sz="1400" dirty="0" smtClean="0">
                <a:latin typeface="楷体" pitchFamily="49" charset="-122"/>
                <a:ea typeface="楷体" pitchFamily="49" charset="-122"/>
              </a:rPr>
              <a:t>3800</a:t>
            </a:r>
            <a:r>
              <a:rPr lang="zh-CN" altLang="en-US" sz="1400" dirty="0" smtClean="0">
                <a:latin typeface="楷体" pitchFamily="49" charset="-122"/>
                <a:ea typeface="楷体" pitchFamily="49" charset="-122"/>
              </a:rPr>
              <a:t>万吨，</a:t>
            </a:r>
            <a:r>
              <a:rPr lang="en-US" altLang="zh-CN" sz="1400" dirty="0" smtClean="0">
                <a:latin typeface="楷体" pitchFamily="49" charset="-122"/>
                <a:ea typeface="楷体" pitchFamily="49" charset="-122"/>
              </a:rPr>
              <a:t>2016</a:t>
            </a:r>
            <a:r>
              <a:rPr lang="zh-CN" altLang="en-US" sz="1400" dirty="0" smtClean="0">
                <a:latin typeface="楷体" pitchFamily="49" charset="-122"/>
                <a:ea typeface="楷体" pitchFamily="49" charset="-122"/>
              </a:rPr>
              <a:t>年</a:t>
            </a:r>
            <a:r>
              <a:rPr lang="en-US" altLang="zh-CN" sz="1400" dirty="0" smtClean="0">
                <a:latin typeface="楷体" pitchFamily="49" charset="-122"/>
                <a:ea typeface="楷体" pitchFamily="49" charset="-122"/>
              </a:rPr>
              <a:t>6</a:t>
            </a:r>
            <a:r>
              <a:rPr lang="zh-CN" altLang="en-US" sz="1400" dirty="0" smtClean="0">
                <a:latin typeface="楷体" pitchFamily="49" charset="-122"/>
                <a:ea typeface="楷体" pitchFamily="49" charset="-122"/>
              </a:rPr>
              <a:t>月份数据上升为</a:t>
            </a:r>
            <a:r>
              <a:rPr lang="en-US" altLang="zh-CN" sz="1400" dirty="0" smtClean="0">
                <a:latin typeface="楷体" pitchFamily="49" charset="-122"/>
                <a:ea typeface="楷体" pitchFamily="49" charset="-122"/>
              </a:rPr>
              <a:t>4002.5</a:t>
            </a:r>
            <a:r>
              <a:rPr lang="zh-CN" altLang="en-US" sz="1400" dirty="0" smtClean="0">
                <a:latin typeface="楷体" pitchFamily="49" charset="-122"/>
                <a:ea typeface="楷体" pitchFamily="49" charset="-122"/>
              </a:rPr>
              <a:t>万吨</a:t>
            </a:r>
            <a:endParaRPr lang="en-US" altLang="zh-CN" sz="1400" dirty="0" smtClean="0">
              <a:latin typeface="楷体" pitchFamily="49" charset="-122"/>
              <a:ea typeface="楷体" pitchFamily="49" charset="-122"/>
            </a:endParaRPr>
          </a:p>
          <a:p>
            <a:r>
              <a:rPr lang="en-US" altLang="zh-CN" sz="1400" b="1" dirty="0" smtClean="0">
                <a:latin typeface="楷体" pitchFamily="49" charset="-122"/>
                <a:ea typeface="楷体" pitchFamily="49" charset="-122"/>
              </a:rPr>
              <a:t>2</a:t>
            </a:r>
            <a:r>
              <a:rPr lang="zh-CN" altLang="en-US" sz="1400" b="1" dirty="0" smtClean="0">
                <a:latin typeface="楷体" pitchFamily="49" charset="-122"/>
                <a:ea typeface="楷体" pitchFamily="49" charset="-122"/>
              </a:rPr>
              <a:t>、产能严重过剩，政策严控</a:t>
            </a:r>
            <a:endParaRPr lang="en-US" altLang="zh-CN" sz="1400" b="1" dirty="0" smtClean="0">
              <a:latin typeface="楷体" pitchFamily="49" charset="-122"/>
              <a:ea typeface="楷体" pitchFamily="49" charset="-122"/>
            </a:endParaRPr>
          </a:p>
          <a:p>
            <a:r>
              <a:rPr lang="en-US" altLang="zh-CN" sz="1400" dirty="0" smtClean="0">
                <a:latin typeface="楷体" pitchFamily="49" charset="-122"/>
                <a:ea typeface="楷体" pitchFamily="49" charset="-122"/>
              </a:rPr>
              <a:t>2016</a:t>
            </a:r>
            <a:r>
              <a:rPr lang="zh-CN" altLang="en-US" sz="1400" dirty="0" smtClean="0">
                <a:latin typeface="楷体" pitchFamily="49" charset="-122"/>
                <a:ea typeface="楷体" pitchFamily="49" charset="-122"/>
              </a:rPr>
              <a:t>年</a:t>
            </a:r>
            <a:r>
              <a:rPr lang="en-US" altLang="zh-CN" sz="1400" dirty="0" smtClean="0">
                <a:latin typeface="楷体" pitchFamily="49" charset="-122"/>
                <a:ea typeface="楷体" pitchFamily="49" charset="-122"/>
              </a:rPr>
              <a:t>10</a:t>
            </a:r>
            <a:r>
              <a:rPr lang="zh-CN" altLang="en-US" sz="1400" dirty="0" smtClean="0">
                <a:latin typeface="楷体" pitchFamily="49" charset="-122"/>
                <a:ea typeface="楷体" pitchFamily="49" charset="-122"/>
              </a:rPr>
              <a:t>月</a:t>
            </a:r>
            <a:r>
              <a:rPr lang="en-US" altLang="zh-CN" sz="1400" dirty="0" smtClean="0">
                <a:latin typeface="楷体" pitchFamily="49" charset="-122"/>
                <a:ea typeface="楷体" pitchFamily="49" charset="-122"/>
              </a:rPr>
              <a:t>9</a:t>
            </a:r>
            <a:r>
              <a:rPr lang="zh-CN" altLang="en-US" sz="1400" dirty="0" smtClean="0">
                <a:latin typeface="楷体" pitchFamily="49" charset="-122"/>
                <a:ea typeface="楷体" pitchFamily="49" charset="-122"/>
              </a:rPr>
              <a:t>号，国务院常务会议要求对钢铁、煤炭、电解铝等产能严重过剩行业，各地不得以任何方式新增产能。</a:t>
            </a:r>
            <a:endParaRPr lang="en-US" altLang="zh-CN" sz="1400" dirty="0" smtClean="0">
              <a:latin typeface="楷体" pitchFamily="49" charset="-122"/>
              <a:ea typeface="楷体" pitchFamily="49" charset="-122"/>
            </a:endParaRPr>
          </a:p>
          <a:p>
            <a:r>
              <a:rPr lang="en-US" altLang="zh-CN" sz="1400" b="1" dirty="0" smtClean="0">
                <a:latin typeface="楷体" pitchFamily="49" charset="-122"/>
                <a:ea typeface="楷体" pitchFamily="49" charset="-122"/>
              </a:rPr>
              <a:t>3</a:t>
            </a:r>
            <a:r>
              <a:rPr lang="zh-CN" altLang="en-US" sz="1400" b="1" dirty="0" smtClean="0">
                <a:latin typeface="楷体" pitchFamily="49" charset="-122"/>
                <a:ea typeface="楷体" pitchFamily="49" charset="-122"/>
              </a:rPr>
              <a:t>、成本构成</a:t>
            </a:r>
            <a:endParaRPr lang="en-US" altLang="zh-CN" sz="1400" b="1" dirty="0" smtClean="0">
              <a:latin typeface="楷体" pitchFamily="49" charset="-122"/>
              <a:ea typeface="楷体" pitchFamily="49" charset="-122"/>
            </a:endParaRPr>
          </a:p>
          <a:p>
            <a:r>
              <a:rPr lang="zh-CN" altLang="en-US" sz="1400" dirty="0" smtClean="0">
                <a:latin typeface="楷体" pitchFamily="49" charset="-122"/>
                <a:ea typeface="楷体" pitchFamily="49" charset="-122"/>
              </a:rPr>
              <a:t>目前，电解铝生产沿用碳素电极电解熔融冰晶石的工艺，生产一吨电解铝约需要两吨氧化铝原料，消耗电力约</a:t>
            </a:r>
            <a:r>
              <a:rPr lang="en-US" altLang="zh-CN" sz="1400" dirty="0" smtClean="0">
                <a:latin typeface="楷体" pitchFamily="49" charset="-122"/>
                <a:ea typeface="楷体" pitchFamily="49" charset="-122"/>
              </a:rPr>
              <a:t>1.30</a:t>
            </a:r>
            <a:r>
              <a:rPr lang="zh-CN" altLang="en-US" sz="1400" dirty="0" smtClean="0">
                <a:latin typeface="楷体" pitchFamily="49" charset="-122"/>
                <a:ea typeface="楷体" pitchFamily="49" charset="-122"/>
              </a:rPr>
              <a:t>万千瓦时，两者构成电解铝的主要成本。此外，碳素、石油焦和其他耗材成本相对固定，对铝价影响有限，且生产企业间难以形成较大差异。</a:t>
            </a:r>
            <a:r>
              <a:rPr lang="en-US" altLang="zh-CN" sz="1400" dirty="0" smtClean="0">
                <a:latin typeface="楷体" pitchFamily="49" charset="-122"/>
                <a:ea typeface="楷体" pitchFamily="49" charset="-122"/>
              </a:rPr>
              <a:t>2014</a:t>
            </a:r>
            <a:r>
              <a:rPr lang="zh-CN" altLang="en-US" sz="1400" dirty="0" smtClean="0">
                <a:latin typeface="楷体" pitchFamily="49" charset="-122"/>
                <a:ea typeface="楷体" pitchFamily="49" charset="-122"/>
              </a:rPr>
              <a:t>年以前，我国生产氧化铝所需的铝土矿主要从印尼进口。自</a:t>
            </a:r>
            <a:r>
              <a:rPr lang="en-US" altLang="zh-CN" sz="1400" dirty="0" smtClean="0">
                <a:latin typeface="楷体" pitchFamily="49" charset="-122"/>
                <a:ea typeface="楷体" pitchFamily="49" charset="-122"/>
              </a:rPr>
              <a:t>2014</a:t>
            </a:r>
            <a:r>
              <a:rPr lang="zh-CN" altLang="en-US" sz="1400" dirty="0" smtClean="0">
                <a:latin typeface="楷体" pitchFamily="49" charset="-122"/>
                <a:ea typeface="楷体" pitchFamily="49" charset="-122"/>
              </a:rPr>
              <a:t>年印尼禁止铝土矿原矿出口后，马来西亚与澳大利亚已成为我国最主要的铝土矿供应商。整体看，铝土矿供给未受印尼限矿政策的不利影响，氧化铝供应充足，成本占比保持稳定。</a:t>
            </a:r>
          </a:p>
          <a:p>
            <a:r>
              <a:rPr lang="zh-CN" altLang="en-US" sz="1400" b="1" dirty="0" smtClean="0">
                <a:latin typeface="楷体" pitchFamily="49" charset="-122"/>
                <a:ea typeface="楷体" pitchFamily="49" charset="-122"/>
              </a:rPr>
              <a:t>在此背景下，电力价格成为国内电解铝企业竞争的关键。</a:t>
            </a:r>
            <a:endParaRPr lang="en-US" altLang="zh-CN" sz="1400" b="1" dirty="0" smtClean="0">
              <a:latin typeface="楷体" pitchFamily="49" charset="-122"/>
              <a:ea typeface="楷体" pitchFamily="49" charset="-122"/>
            </a:endParaRPr>
          </a:p>
          <a:p>
            <a:r>
              <a:rPr lang="en-US" altLang="zh-CN" sz="1400" dirty="0" smtClean="0">
                <a:latin typeface="楷体" pitchFamily="49" charset="-122"/>
                <a:ea typeface="楷体" pitchFamily="49" charset="-122"/>
              </a:rPr>
              <a:t>2015</a:t>
            </a:r>
            <a:r>
              <a:rPr lang="zh-CN" altLang="en-US" sz="1400" dirty="0" smtClean="0">
                <a:latin typeface="楷体" pitchFamily="49" charset="-122"/>
                <a:ea typeface="楷体" pitchFamily="49" charset="-122"/>
              </a:rPr>
              <a:t>年，国内新增电解铝产能集中在具备能源价格优势的新疆、山东两省。其中新疆省电力价格较低，约为</a:t>
            </a:r>
            <a:r>
              <a:rPr lang="en-US" altLang="zh-CN" sz="1400" dirty="0" smtClean="0">
                <a:latin typeface="楷体" pitchFamily="49" charset="-122"/>
                <a:ea typeface="楷体" pitchFamily="49" charset="-122"/>
              </a:rPr>
              <a:t>0.15</a:t>
            </a:r>
            <a:r>
              <a:rPr lang="zh-CN" altLang="en-US" sz="1400" dirty="0" smtClean="0">
                <a:latin typeface="楷体" pitchFamily="49" charset="-122"/>
                <a:ea typeface="楷体" pitchFamily="49" charset="-122"/>
              </a:rPr>
              <a:t>元</a:t>
            </a:r>
            <a:r>
              <a:rPr lang="en-US" altLang="zh-CN" sz="1400" dirty="0" smtClean="0">
                <a:latin typeface="楷体" pitchFamily="49" charset="-122"/>
                <a:ea typeface="楷体" pitchFamily="49" charset="-122"/>
              </a:rPr>
              <a:t>/</a:t>
            </a:r>
            <a:r>
              <a:rPr lang="zh-CN" altLang="en-US" sz="1400" dirty="0" smtClean="0">
                <a:latin typeface="楷体" pitchFamily="49" charset="-122"/>
                <a:ea typeface="楷体" pitchFamily="49" charset="-122"/>
              </a:rPr>
              <a:t>千瓦时，山东省山东宏桥拥有完全脱网运营的自备电厂，资产电价约为</a:t>
            </a:r>
            <a:r>
              <a:rPr lang="en-US" altLang="zh-CN" sz="1400" dirty="0" smtClean="0">
                <a:latin typeface="楷体" pitchFamily="49" charset="-122"/>
                <a:ea typeface="楷体" pitchFamily="49" charset="-122"/>
              </a:rPr>
              <a:t>0.19</a:t>
            </a:r>
            <a:r>
              <a:rPr lang="zh-CN" altLang="en-US" sz="1400" dirty="0" smtClean="0">
                <a:latin typeface="楷体" pitchFamily="49" charset="-122"/>
                <a:ea typeface="楷体" pitchFamily="49" charset="-122"/>
              </a:rPr>
              <a:t>元</a:t>
            </a:r>
            <a:r>
              <a:rPr lang="en-US" altLang="zh-CN" sz="1400" dirty="0" smtClean="0">
                <a:latin typeface="楷体" pitchFamily="49" charset="-122"/>
                <a:ea typeface="楷体" pitchFamily="49" charset="-122"/>
              </a:rPr>
              <a:t>/</a:t>
            </a:r>
            <a:r>
              <a:rPr lang="zh-CN" altLang="en-US" sz="1400" dirty="0" smtClean="0">
                <a:latin typeface="楷体" pitchFamily="49" charset="-122"/>
                <a:ea typeface="楷体" pitchFamily="49" charset="-122"/>
              </a:rPr>
              <a:t>千瓦时。除上述区域外，其余电解铝企业电力成本约为</a:t>
            </a:r>
            <a:r>
              <a:rPr lang="en-US" altLang="zh-CN" sz="1400" dirty="0" smtClean="0">
                <a:latin typeface="楷体" pitchFamily="49" charset="-122"/>
                <a:ea typeface="楷体" pitchFamily="49" charset="-122"/>
              </a:rPr>
              <a:t>0.29</a:t>
            </a:r>
            <a:r>
              <a:rPr lang="zh-CN" altLang="en-US" sz="1400" dirty="0" smtClean="0">
                <a:latin typeface="楷体" pitchFamily="49" charset="-122"/>
                <a:ea typeface="楷体" pitchFamily="49" charset="-122"/>
              </a:rPr>
              <a:t>元</a:t>
            </a:r>
            <a:r>
              <a:rPr lang="en-US" altLang="zh-CN" sz="1400" dirty="0" smtClean="0">
                <a:latin typeface="楷体" pitchFamily="49" charset="-122"/>
                <a:ea typeface="楷体" pitchFamily="49" charset="-122"/>
              </a:rPr>
              <a:t>/</a:t>
            </a:r>
            <a:r>
              <a:rPr lang="zh-CN" altLang="en-US" sz="1400" dirty="0" smtClean="0">
                <a:latin typeface="楷体" pitchFamily="49" charset="-122"/>
                <a:ea typeface="楷体" pitchFamily="49" charset="-122"/>
              </a:rPr>
              <a:t>千瓦时左右。</a:t>
            </a:r>
            <a:endParaRPr lang="en-US" altLang="zh-CN" sz="1400" dirty="0" smtClean="0">
              <a:latin typeface="楷体" pitchFamily="49" charset="-122"/>
              <a:ea typeface="楷体" pitchFamily="49" charset="-122"/>
            </a:endParaRPr>
          </a:p>
          <a:p>
            <a:r>
              <a:rPr lang="en-US" altLang="zh-CN" sz="1400" b="1" dirty="0" smtClean="0">
                <a:latin typeface="楷体" pitchFamily="49" charset="-122"/>
                <a:ea typeface="楷体" pitchFamily="49" charset="-122"/>
              </a:rPr>
              <a:t>4.</a:t>
            </a:r>
            <a:r>
              <a:rPr lang="zh-CN" altLang="en-US" sz="1400" b="1" dirty="0" smtClean="0">
                <a:latin typeface="楷体" pitchFamily="49" charset="-122"/>
                <a:ea typeface="楷体" pitchFamily="49" charset="-122"/>
              </a:rPr>
              <a:t>盈利水平波动较为严重</a:t>
            </a:r>
            <a:endParaRPr lang="en-US" altLang="zh-CN" sz="1400" b="1" dirty="0" smtClean="0">
              <a:latin typeface="楷体" pitchFamily="49" charset="-122"/>
              <a:ea typeface="楷体" pitchFamily="49" charset="-122"/>
            </a:endParaRPr>
          </a:p>
          <a:p>
            <a:r>
              <a:rPr lang="zh-CN" altLang="en-US" sz="1400" dirty="0" smtClean="0">
                <a:latin typeface="楷体" pitchFamily="49" charset="-122"/>
                <a:ea typeface="楷体" pitchFamily="49" charset="-122"/>
              </a:rPr>
              <a:t>一般认为，生产成本在</a:t>
            </a:r>
            <a:r>
              <a:rPr lang="en-US" altLang="zh-CN" sz="1400" dirty="0" smtClean="0">
                <a:latin typeface="楷体" pitchFamily="49" charset="-122"/>
                <a:ea typeface="楷体" pitchFamily="49" charset="-122"/>
              </a:rPr>
              <a:t>1.3</a:t>
            </a:r>
            <a:r>
              <a:rPr lang="zh-CN" altLang="en-US" sz="1400" dirty="0" smtClean="0">
                <a:latin typeface="楷体" pitchFamily="49" charset="-122"/>
                <a:ea typeface="楷体" pitchFamily="49" charset="-122"/>
              </a:rPr>
              <a:t>万元</a:t>
            </a:r>
            <a:r>
              <a:rPr lang="en-US" altLang="zh-CN" sz="1400" dirty="0" smtClean="0">
                <a:latin typeface="楷体" pitchFamily="49" charset="-122"/>
                <a:ea typeface="楷体" pitchFamily="49" charset="-122"/>
              </a:rPr>
              <a:t>/</a:t>
            </a:r>
            <a:r>
              <a:rPr lang="zh-CN" altLang="en-US" sz="1400" dirty="0" smtClean="0">
                <a:latin typeface="楷体" pitchFamily="49" charset="-122"/>
                <a:ea typeface="楷体" pitchFamily="49" charset="-122"/>
              </a:rPr>
              <a:t>吨的情况下，电解铝企业为支付必要的运作成本和融资成本，铝价需维持在</a:t>
            </a:r>
            <a:r>
              <a:rPr lang="en-US" altLang="zh-CN" sz="1400" dirty="0" smtClean="0">
                <a:latin typeface="楷体" pitchFamily="49" charset="-122"/>
                <a:ea typeface="楷体" pitchFamily="49" charset="-122"/>
              </a:rPr>
              <a:t>1.4</a:t>
            </a:r>
            <a:r>
              <a:rPr lang="zh-CN" altLang="en-US" sz="1400" dirty="0" smtClean="0">
                <a:latin typeface="楷体" pitchFamily="49" charset="-122"/>
                <a:ea typeface="楷体" pitchFamily="49" charset="-122"/>
              </a:rPr>
              <a:t>万元</a:t>
            </a:r>
            <a:r>
              <a:rPr lang="en-US" altLang="zh-CN" sz="1400" dirty="0" smtClean="0">
                <a:latin typeface="楷体" pitchFamily="49" charset="-122"/>
                <a:ea typeface="楷体" pitchFamily="49" charset="-122"/>
              </a:rPr>
              <a:t>/</a:t>
            </a:r>
            <a:r>
              <a:rPr lang="zh-CN" altLang="en-US" sz="1400" dirty="0" smtClean="0">
                <a:latin typeface="楷体" pitchFamily="49" charset="-122"/>
                <a:ea typeface="楷体" pitchFamily="49" charset="-122"/>
              </a:rPr>
              <a:t>吨以上。</a:t>
            </a:r>
            <a:r>
              <a:rPr lang="en-US" altLang="zh-CN" sz="1400" dirty="0" smtClean="0">
                <a:latin typeface="楷体" pitchFamily="49" charset="-122"/>
                <a:ea typeface="楷体" pitchFamily="49" charset="-122"/>
              </a:rPr>
              <a:t>2011</a:t>
            </a:r>
            <a:r>
              <a:rPr lang="zh-CN" altLang="en-US" sz="1400" dirty="0" smtClean="0">
                <a:latin typeface="楷体" pitchFamily="49" charset="-122"/>
                <a:ea typeface="楷体" pitchFamily="49" charset="-122"/>
              </a:rPr>
              <a:t>年以来，产能扩张和下游需求不振导致铝价持续下跌，</a:t>
            </a:r>
            <a:r>
              <a:rPr lang="en-US" altLang="zh-CN" sz="1400" dirty="0" smtClean="0">
                <a:latin typeface="楷体" pitchFamily="49" charset="-122"/>
                <a:ea typeface="楷体" pitchFamily="49" charset="-122"/>
              </a:rPr>
              <a:t>2014</a:t>
            </a:r>
            <a:r>
              <a:rPr lang="zh-CN" altLang="en-US" sz="1400" dirty="0" smtClean="0">
                <a:latin typeface="楷体" pitchFamily="49" charset="-122"/>
                <a:ea typeface="楷体" pitchFamily="49" charset="-122"/>
              </a:rPr>
              <a:t>年起大部分时间低于</a:t>
            </a:r>
            <a:r>
              <a:rPr lang="en-US" altLang="zh-CN" sz="1400" dirty="0" smtClean="0">
                <a:latin typeface="楷体" pitchFamily="49" charset="-122"/>
                <a:ea typeface="楷体" pitchFamily="49" charset="-122"/>
              </a:rPr>
              <a:t>1.4</a:t>
            </a:r>
            <a:r>
              <a:rPr lang="zh-CN" altLang="en-US" sz="1400" dirty="0" smtClean="0">
                <a:latin typeface="楷体" pitchFamily="49" charset="-122"/>
                <a:ea typeface="楷体" pitchFamily="49" charset="-122"/>
              </a:rPr>
              <a:t>万元，造成电解铝企业持续亏损。</a:t>
            </a:r>
            <a:r>
              <a:rPr lang="en-US" altLang="zh-CN" sz="1400" dirty="0" smtClean="0">
                <a:latin typeface="楷体" pitchFamily="49" charset="-122"/>
                <a:ea typeface="楷体" pitchFamily="49" charset="-122"/>
              </a:rPr>
              <a:t>2015</a:t>
            </a:r>
            <a:r>
              <a:rPr lang="zh-CN" altLang="en-US" sz="1400" dirty="0" smtClean="0">
                <a:latin typeface="楷体" pitchFamily="49" charset="-122"/>
                <a:ea typeface="楷体" pitchFamily="49" charset="-122"/>
              </a:rPr>
              <a:t>年上半年，国内大型冶炼企业减少出货，维持了铝价的基本稳定，但下半年开始铝价加速下跌，最低已跌破</a:t>
            </a:r>
            <a:r>
              <a:rPr lang="en-US" altLang="zh-CN" sz="1400" dirty="0" smtClean="0">
                <a:latin typeface="楷体" pitchFamily="49" charset="-122"/>
                <a:ea typeface="楷体" pitchFamily="49" charset="-122"/>
              </a:rPr>
              <a:t>1.0</a:t>
            </a:r>
            <a:r>
              <a:rPr lang="zh-CN" altLang="en-US" sz="1400" dirty="0" smtClean="0">
                <a:latin typeface="楷体" pitchFamily="49" charset="-122"/>
                <a:ea typeface="楷体" pitchFamily="49" charset="-122"/>
              </a:rPr>
              <a:t>万元，几乎低于所有生产企业的可承受价格。随着淘汰落后产能及下游需求短期反弹，</a:t>
            </a:r>
            <a:r>
              <a:rPr lang="en-US" altLang="zh-CN" sz="1400" dirty="0" smtClean="0">
                <a:latin typeface="楷体" pitchFamily="49" charset="-122"/>
                <a:ea typeface="楷体" pitchFamily="49" charset="-122"/>
              </a:rPr>
              <a:t>2016</a:t>
            </a:r>
            <a:r>
              <a:rPr lang="zh-CN" altLang="en-US" sz="1400" dirty="0" smtClean="0">
                <a:latin typeface="楷体" pitchFamily="49" charset="-122"/>
                <a:ea typeface="楷体" pitchFamily="49" charset="-122"/>
              </a:rPr>
              <a:t>年上半年电解铝价格反弹到</a:t>
            </a:r>
            <a:r>
              <a:rPr lang="en-US" altLang="zh-CN" sz="1400" dirty="0" smtClean="0">
                <a:latin typeface="楷体" pitchFamily="49" charset="-122"/>
                <a:ea typeface="楷体" pitchFamily="49" charset="-122"/>
              </a:rPr>
              <a:t>1.3</a:t>
            </a:r>
            <a:r>
              <a:rPr lang="zh-CN" altLang="en-US" sz="1400" dirty="0" smtClean="0">
                <a:latin typeface="楷体" pitchFamily="49" charset="-122"/>
                <a:ea typeface="楷体" pitchFamily="49" charset="-122"/>
              </a:rPr>
              <a:t>万左右，盈利空间有所加大，很多产能开始复产。</a:t>
            </a:r>
            <a:endParaRPr lang="en-US" altLang="zh-CN" sz="1400" dirty="0" smtClean="0">
              <a:latin typeface="楷体" pitchFamily="49" charset="-122"/>
              <a:ea typeface="楷体" pitchFamily="49" charset="-122"/>
            </a:endParaRPr>
          </a:p>
          <a:p>
            <a:r>
              <a:rPr lang="en-US" altLang="zh-CN" sz="1400" b="1" dirty="0" smtClean="0">
                <a:latin typeface="楷体" pitchFamily="49" charset="-122"/>
                <a:ea typeface="楷体" pitchFamily="49" charset="-122"/>
              </a:rPr>
              <a:t>5.</a:t>
            </a:r>
            <a:r>
              <a:rPr lang="zh-CN" altLang="en-US" sz="1400" b="1" dirty="0" smtClean="0">
                <a:latin typeface="楷体" pitchFamily="49" charset="-122"/>
                <a:ea typeface="楷体" pitchFamily="49" charset="-122"/>
              </a:rPr>
              <a:t>由于下游需求持续低企，行业风险集中在行业产能及产量的波动上和企业自身对成本控制能力上。</a:t>
            </a:r>
            <a:endParaRPr lang="en-US" altLang="zh-CN" sz="1400" b="1" dirty="0" smtClean="0">
              <a:latin typeface="楷体" pitchFamily="49" charset="-122"/>
              <a:ea typeface="楷体" pitchFamily="49" charset="-122"/>
            </a:endParaRPr>
          </a:p>
        </p:txBody>
      </p:sp>
    </p:spTree>
  </p:cSld>
  <p:clrMapOvr>
    <a:masterClrMapping/>
  </p:clrMapOvr>
  <p:transition>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544274" y="213603"/>
            <a:ext cx="10791597"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lvl="0">
              <a:lnSpc>
                <a:spcPct val="90000"/>
              </a:lnSpc>
              <a:spcBef>
                <a:spcPct val="0"/>
              </a:spcBef>
              <a:defRPr/>
            </a:pPr>
            <a:r>
              <a:rPr kumimoji="0" lang="zh-CN" altLang="en-US" sz="3200" b="1" i="0" u="none" strike="noStrike" kern="1200" cap="none" spc="0" normalizeH="0" noProof="0" dirty="0" smtClean="0">
                <a:ln>
                  <a:noFill/>
                </a:ln>
                <a:solidFill>
                  <a:schemeClr val="tx1"/>
                </a:solidFill>
                <a:effectLst/>
                <a:uLnTx/>
                <a:uFillTx/>
                <a:latin typeface="楷体" pitchFamily="49" charset="-122"/>
                <a:ea typeface="楷体" pitchFamily="49" charset="-122"/>
                <a:cs typeface="+mj-cs"/>
              </a:rPr>
              <a:t>三 </a:t>
            </a:r>
            <a:r>
              <a:rPr kumimoji="0" lang="zh-CN" altLang="en-US" sz="3200" b="1"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j-cs"/>
              </a:rPr>
              <a:t> </a:t>
            </a:r>
            <a:r>
              <a:rPr lang="zh-CN" altLang="en-US" dirty="0" smtClean="0">
                <a:latin typeface="楷体" pitchFamily="49" charset="-122"/>
                <a:ea typeface="楷体" pitchFamily="49" charset="-122"/>
                <a:cs typeface="+mj-cs"/>
              </a:rPr>
              <a:t>承租人经营风险</a:t>
            </a:r>
            <a:endParaRPr lang="zh-CN" altLang="en-US" dirty="0">
              <a:latin typeface="楷体" pitchFamily="49" charset="-122"/>
              <a:ea typeface="楷体" pitchFamily="49" charset="-122"/>
              <a:cs typeface="+mj-cs"/>
            </a:endParaRPr>
          </a:p>
        </p:txBody>
      </p:sp>
      <p:sp>
        <p:nvSpPr>
          <p:cNvPr id="6" name="TextBox 5"/>
          <p:cNvSpPr txBox="1"/>
          <p:nvPr/>
        </p:nvSpPr>
        <p:spPr>
          <a:xfrm>
            <a:off x="736269" y="1045029"/>
            <a:ext cx="10687793" cy="5262979"/>
          </a:xfrm>
          <a:prstGeom prst="rect">
            <a:avLst/>
          </a:prstGeom>
          <a:noFill/>
        </p:spPr>
        <p:txBody>
          <a:bodyPr wrap="square" rtlCol="0">
            <a:spAutoFit/>
          </a:bodyPr>
          <a:lstStyle/>
          <a:p>
            <a:pPr>
              <a:lnSpc>
                <a:spcPct val="150000"/>
              </a:lnSpc>
            </a:pPr>
            <a:r>
              <a:rPr lang="en-US" altLang="zh-CN" sz="1600" b="1" dirty="0" smtClean="0">
                <a:latin typeface="楷体" pitchFamily="49" charset="-122"/>
                <a:ea typeface="楷体" pitchFamily="49" charset="-122"/>
              </a:rPr>
              <a:t>1.</a:t>
            </a:r>
            <a:r>
              <a:rPr lang="zh-CN" altLang="en-US" sz="1600" b="1" dirty="0" smtClean="0">
                <a:latin typeface="楷体" pitchFamily="49" charset="-122"/>
                <a:ea typeface="楷体" pitchFamily="49" charset="-122"/>
              </a:rPr>
              <a:t>铝电一体化</a:t>
            </a:r>
            <a:endParaRPr lang="en-US" altLang="zh-CN" sz="1600" b="1" dirty="0" smtClean="0">
              <a:latin typeface="楷体" pitchFamily="49" charset="-122"/>
              <a:ea typeface="楷体" pitchFamily="49" charset="-122"/>
            </a:endParaRPr>
          </a:p>
          <a:p>
            <a:pPr>
              <a:lnSpc>
                <a:spcPct val="150000"/>
              </a:lnSpc>
            </a:pPr>
            <a:r>
              <a:rPr lang="en-US" altLang="zh-CN" sz="1600" dirty="0" smtClean="0">
                <a:latin typeface="楷体" pitchFamily="49" charset="-122"/>
                <a:ea typeface="楷体" pitchFamily="49" charset="-122"/>
              </a:rPr>
              <a:t>2002</a:t>
            </a:r>
            <a:r>
              <a:rPr lang="zh-CN" altLang="en-US" sz="1600" dirty="0" smtClean="0">
                <a:latin typeface="楷体" pitchFamily="49" charset="-122"/>
                <a:ea typeface="楷体" pitchFamily="49" charset="-122"/>
              </a:rPr>
              <a:t>年初，集团投资在包头建设大型铝电一体化项目。承租人成立于</a:t>
            </a:r>
            <a:r>
              <a:rPr lang="en-US" altLang="zh-CN" sz="1600" dirty="0" smtClean="0">
                <a:latin typeface="楷体" pitchFamily="49" charset="-122"/>
                <a:ea typeface="楷体" pitchFamily="49" charset="-122"/>
              </a:rPr>
              <a:t>2002</a:t>
            </a:r>
            <a:r>
              <a:rPr lang="zh-CN" altLang="en-US" sz="1600" dirty="0" smtClean="0">
                <a:latin typeface="楷体" pitchFamily="49" charset="-122"/>
                <a:ea typeface="楷体" pitchFamily="49" charset="-122"/>
              </a:rPr>
              <a:t>年</a:t>
            </a:r>
            <a:r>
              <a:rPr lang="en-US" altLang="zh-CN" sz="1600" dirty="0" smtClean="0">
                <a:latin typeface="楷体" pitchFamily="49" charset="-122"/>
                <a:ea typeface="楷体" pitchFamily="49" charset="-122"/>
              </a:rPr>
              <a:t>10</a:t>
            </a:r>
            <a:r>
              <a:rPr lang="zh-CN" altLang="en-US" sz="1600" dirty="0" smtClean="0">
                <a:latin typeface="楷体" pitchFamily="49" charset="-122"/>
                <a:ea typeface="楷体" pitchFamily="49" charset="-122"/>
              </a:rPr>
              <a:t>月。承租人是内蒙古自治区重点企业，下设包头希铝、包头化工、包头生物、包头建材、包头铝材、包头碳素、鄂尔多斯能源、乌海化工、蒙西化工、固阳镁合金等</a:t>
            </a:r>
            <a:r>
              <a:rPr lang="en-US" altLang="zh-CN" sz="1600" dirty="0" smtClean="0">
                <a:latin typeface="楷体" pitchFamily="49" charset="-122"/>
                <a:ea typeface="楷体" pitchFamily="49" charset="-122"/>
              </a:rPr>
              <a:t>10</a:t>
            </a:r>
            <a:r>
              <a:rPr lang="zh-CN" altLang="en-US" sz="1600" dirty="0" smtClean="0">
                <a:latin typeface="楷体" pitchFamily="49" charset="-122"/>
                <a:ea typeface="楷体" pitchFamily="49" charset="-122"/>
              </a:rPr>
              <a:t>家注册分公司。 </a:t>
            </a:r>
            <a:endParaRPr lang="en-US" altLang="zh-CN" sz="1600" dirty="0" smtClean="0">
              <a:latin typeface="楷体" pitchFamily="49" charset="-122"/>
              <a:ea typeface="楷体" pitchFamily="49" charset="-122"/>
            </a:endParaRPr>
          </a:p>
          <a:p>
            <a:pPr>
              <a:lnSpc>
                <a:spcPct val="150000"/>
              </a:lnSpc>
            </a:pPr>
            <a:r>
              <a:rPr lang="zh-CN" altLang="en-US" sz="1600" dirty="0" smtClean="0">
                <a:latin typeface="楷体" pitchFamily="49" charset="-122"/>
                <a:ea typeface="楷体" pitchFamily="49" charset="-122"/>
              </a:rPr>
              <a:t>承租人位于包头国家稀土高新区希望工业园区，铝厂一期工程于</a:t>
            </a:r>
            <a:r>
              <a:rPr lang="en-US" altLang="zh-CN" sz="1600" dirty="0" smtClean="0">
                <a:latin typeface="楷体" pitchFamily="49" charset="-122"/>
                <a:ea typeface="楷体" pitchFamily="49" charset="-122"/>
              </a:rPr>
              <a:t>2003</a:t>
            </a:r>
            <a:r>
              <a:rPr lang="zh-CN" altLang="en-US" sz="1600" dirty="0" smtClean="0">
                <a:latin typeface="楷体" pitchFamily="49" charset="-122"/>
                <a:ea typeface="楷体" pitchFamily="49" charset="-122"/>
              </a:rPr>
              <a:t>年</a:t>
            </a:r>
            <a:r>
              <a:rPr lang="en-US" altLang="zh-CN" sz="1600" dirty="0" smtClean="0">
                <a:latin typeface="楷体" pitchFamily="49" charset="-122"/>
                <a:ea typeface="楷体" pitchFamily="49" charset="-122"/>
              </a:rPr>
              <a:t>10</a:t>
            </a:r>
            <a:r>
              <a:rPr lang="zh-CN" altLang="en-US" sz="1600" dirty="0" smtClean="0">
                <a:latin typeface="楷体" pitchFamily="49" charset="-122"/>
                <a:ea typeface="楷体" pitchFamily="49" charset="-122"/>
              </a:rPr>
              <a:t>月投产，已形成</a:t>
            </a:r>
            <a:r>
              <a:rPr lang="en-US" altLang="zh-CN" sz="1600" dirty="0" smtClean="0">
                <a:latin typeface="楷体" pitchFamily="49" charset="-122"/>
                <a:ea typeface="楷体" pitchFamily="49" charset="-122"/>
              </a:rPr>
              <a:t>50</a:t>
            </a:r>
            <a:r>
              <a:rPr lang="zh-CN" altLang="en-US" sz="1600" dirty="0" smtClean="0">
                <a:latin typeface="楷体" pitchFamily="49" charset="-122"/>
                <a:ea typeface="楷体" pitchFamily="49" charset="-122"/>
              </a:rPr>
              <a:t>万吨</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年产能，配套总装机容量</a:t>
            </a:r>
            <a:r>
              <a:rPr lang="en-US" altLang="zh-CN" sz="1600" dirty="0" smtClean="0">
                <a:latin typeface="楷体" pitchFamily="49" charset="-122"/>
                <a:ea typeface="楷体" pitchFamily="49" charset="-122"/>
              </a:rPr>
              <a:t>132</a:t>
            </a:r>
            <a:r>
              <a:rPr lang="zh-CN" altLang="en-US" sz="1600" dirty="0" smtClean="0">
                <a:latin typeface="楷体" pitchFamily="49" charset="-122"/>
                <a:ea typeface="楷体" pitchFamily="49" charset="-122"/>
              </a:rPr>
              <a:t>万千瓦的自备火力发电厂。 公司采用了国内和国际多项先进技术，主要经济技术指标居国内同行业领先水平，是一个高起点、大容量、低污染的大型现代化工业企业。其中单系列</a:t>
            </a:r>
            <a:r>
              <a:rPr lang="en-US" altLang="zh-CN" sz="1600" dirty="0" smtClean="0">
                <a:latin typeface="楷体" pitchFamily="49" charset="-122"/>
                <a:ea typeface="楷体" pitchFamily="49" charset="-122"/>
              </a:rPr>
              <a:t>288</a:t>
            </a:r>
            <a:r>
              <a:rPr lang="zh-CN" altLang="en-US" sz="1600" dirty="0" smtClean="0">
                <a:latin typeface="楷体" pitchFamily="49" charset="-122"/>
                <a:ea typeface="楷体" pitchFamily="49" charset="-122"/>
              </a:rPr>
              <a:t>台电解槽，产能</a:t>
            </a:r>
            <a:r>
              <a:rPr lang="en-US" altLang="zh-CN" sz="1600" dirty="0" smtClean="0">
                <a:latin typeface="楷体" pitchFamily="49" charset="-122"/>
                <a:ea typeface="楷体" pitchFamily="49" charset="-122"/>
              </a:rPr>
              <a:t>25</a:t>
            </a:r>
            <a:r>
              <a:rPr lang="zh-CN" altLang="en-US" sz="1600" dirty="0" smtClean="0">
                <a:latin typeface="楷体" pitchFamily="49" charset="-122"/>
                <a:ea typeface="楷体" pitchFamily="49" charset="-122"/>
              </a:rPr>
              <a:t>万吨</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年，系列电压</a:t>
            </a:r>
            <a:r>
              <a:rPr lang="en-US" altLang="zh-CN" sz="1600" dirty="0" smtClean="0">
                <a:latin typeface="楷体" pitchFamily="49" charset="-122"/>
                <a:ea typeface="楷体" pitchFamily="49" charset="-122"/>
              </a:rPr>
              <a:t>1300V</a:t>
            </a:r>
            <a:r>
              <a:rPr lang="zh-CN" altLang="en-US" sz="1600" dirty="0" smtClean="0">
                <a:latin typeface="楷体" pitchFamily="49" charset="-122"/>
                <a:ea typeface="楷体" pitchFamily="49" charset="-122"/>
              </a:rPr>
              <a:t>，为国内最大；综合交流电耗低于</a:t>
            </a:r>
            <a:r>
              <a:rPr lang="en-US" altLang="zh-CN" sz="1600" dirty="0" smtClean="0">
                <a:latin typeface="楷体" pitchFamily="49" charset="-122"/>
                <a:ea typeface="楷体" pitchFamily="49" charset="-122"/>
              </a:rPr>
              <a:t>13628kwh/</a:t>
            </a:r>
            <a:r>
              <a:rPr lang="zh-CN" altLang="en-US" sz="1600" dirty="0" smtClean="0">
                <a:latin typeface="楷体" pitchFamily="49" charset="-122"/>
                <a:ea typeface="楷体" pitchFamily="49" charset="-122"/>
              </a:rPr>
              <a:t>吨铝；电解槽烟气净化率达</a:t>
            </a:r>
            <a:r>
              <a:rPr lang="en-US" altLang="zh-CN" sz="1600" dirty="0" smtClean="0">
                <a:latin typeface="楷体" pitchFamily="49" charset="-122"/>
                <a:ea typeface="楷体" pitchFamily="49" charset="-122"/>
              </a:rPr>
              <a:t>99</a:t>
            </a:r>
            <a:r>
              <a:rPr lang="zh-CN" altLang="en-US" sz="1600" dirty="0" smtClean="0">
                <a:latin typeface="楷体" pitchFamily="49" charset="-122"/>
                <a:ea typeface="楷体" pitchFamily="49" charset="-122"/>
              </a:rPr>
              <a:t>％以上，吨铝氟化物排放量</a:t>
            </a:r>
            <a:r>
              <a:rPr lang="en-US" altLang="zh-CN" sz="1600" dirty="0" smtClean="0">
                <a:latin typeface="楷体" pitchFamily="49" charset="-122"/>
                <a:ea typeface="楷体" pitchFamily="49" charset="-122"/>
              </a:rPr>
              <a:t>0.711</a:t>
            </a:r>
            <a:r>
              <a:rPr lang="zh-CN" altLang="en-US" sz="1600" dirty="0" smtClean="0">
                <a:latin typeface="楷体" pitchFamily="49" charset="-122"/>
                <a:ea typeface="楷体" pitchFamily="49" charset="-122"/>
              </a:rPr>
              <a:t>千克，仅为自焙槽的</a:t>
            </a:r>
            <a:r>
              <a:rPr lang="en-US" altLang="zh-CN" sz="1600" dirty="0" smtClean="0">
                <a:latin typeface="楷体" pitchFamily="49" charset="-122"/>
                <a:ea typeface="楷体" pitchFamily="49" charset="-122"/>
              </a:rPr>
              <a:t>1/30</a:t>
            </a:r>
            <a:r>
              <a:rPr lang="zh-CN" altLang="en-US" sz="1600" dirty="0" smtClean="0">
                <a:latin typeface="楷体" pitchFamily="49" charset="-122"/>
                <a:ea typeface="楷体" pitchFamily="49" charset="-122"/>
              </a:rPr>
              <a:t>。氧化铝输送采用大容量、超长距离（</a:t>
            </a:r>
            <a:r>
              <a:rPr lang="en-US" altLang="zh-CN" sz="1600" dirty="0" smtClean="0">
                <a:latin typeface="楷体" pitchFamily="49" charset="-122"/>
                <a:ea typeface="楷体" pitchFamily="49" charset="-122"/>
              </a:rPr>
              <a:t>1000</a:t>
            </a:r>
            <a:r>
              <a:rPr lang="zh-CN" altLang="en-US" sz="1600" dirty="0" smtClean="0">
                <a:latin typeface="楷体" pitchFamily="49" charset="-122"/>
                <a:ea typeface="楷体" pitchFamily="49" charset="-122"/>
              </a:rPr>
              <a:t>米为国内之最）的方式，减少了能源消耗，达到国际先进水平。劳动生产率为</a:t>
            </a:r>
            <a:r>
              <a:rPr lang="en-US" altLang="zh-CN" sz="1600" dirty="0" smtClean="0">
                <a:latin typeface="楷体" pitchFamily="49" charset="-122"/>
                <a:ea typeface="楷体" pitchFamily="49" charset="-122"/>
              </a:rPr>
              <a:t>350</a:t>
            </a:r>
            <a:r>
              <a:rPr lang="zh-CN" altLang="en-US" sz="1600" dirty="0" smtClean="0">
                <a:latin typeface="楷体" pitchFamily="49" charset="-122"/>
                <a:ea typeface="楷体" pitchFamily="49" charset="-122"/>
              </a:rPr>
              <a:t>吨</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年</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人，远远高于行业平均水平。电厂的装备技术先进，采用集中控制方式。烟尘排放浓度、二氧化硫排放浓度等都大大低于国家要求的排放标准。铝电一体化经营的形成，具有很强的成本优势和核心竞争力。</a:t>
            </a:r>
            <a:endParaRPr lang="en-US" altLang="zh-CN" sz="1600" dirty="0" smtClean="0">
              <a:latin typeface="楷体" pitchFamily="49" charset="-122"/>
              <a:ea typeface="楷体" pitchFamily="49" charset="-122"/>
            </a:endParaRPr>
          </a:p>
          <a:p>
            <a:pPr>
              <a:lnSpc>
                <a:spcPct val="150000"/>
              </a:lnSpc>
            </a:pPr>
            <a:r>
              <a:rPr lang="en-US" altLang="zh-CN" sz="1600" b="1" dirty="0" smtClean="0">
                <a:latin typeface="楷体" pitchFamily="49" charset="-122"/>
                <a:ea typeface="楷体" pitchFamily="49" charset="-122"/>
              </a:rPr>
              <a:t>2.</a:t>
            </a:r>
            <a:r>
              <a:rPr lang="zh-CN" altLang="en-US" sz="1600" b="1" dirty="0" smtClean="0">
                <a:latin typeface="楷体" pitchFamily="49" charset="-122"/>
                <a:ea typeface="楷体" pitchFamily="49" charset="-122"/>
              </a:rPr>
              <a:t>目前在建项目</a:t>
            </a:r>
            <a:endParaRPr lang="en-US" altLang="zh-CN" sz="1600" b="1" dirty="0" smtClean="0">
              <a:latin typeface="楷体" pitchFamily="49" charset="-122"/>
              <a:ea typeface="楷体" pitchFamily="49" charset="-122"/>
            </a:endParaRPr>
          </a:p>
          <a:p>
            <a:pPr>
              <a:lnSpc>
                <a:spcPct val="150000"/>
              </a:lnSpc>
            </a:pPr>
            <a:r>
              <a:rPr lang="zh-CN" altLang="en-US" sz="1600" dirty="0" smtClean="0">
                <a:latin typeface="楷体" pitchFamily="49" charset="-122"/>
                <a:ea typeface="楷体" pitchFamily="49" charset="-122"/>
              </a:rPr>
              <a:t>尽调时需要了解承租人目前在建</a:t>
            </a:r>
            <a:r>
              <a:rPr lang="en-US" altLang="zh-CN" sz="1600" dirty="0" smtClean="0">
                <a:latin typeface="楷体" pitchFamily="49" charset="-122"/>
                <a:ea typeface="楷体" pitchFamily="49" charset="-122"/>
              </a:rPr>
              <a:t>40</a:t>
            </a:r>
            <a:r>
              <a:rPr lang="zh-CN" altLang="en-US" sz="1600" dirty="0" smtClean="0">
                <a:latin typeface="楷体" pitchFamily="49" charset="-122"/>
                <a:ea typeface="楷体" pitchFamily="49" charset="-122"/>
              </a:rPr>
              <a:t>万吨</a:t>
            </a:r>
            <a:r>
              <a:rPr lang="en-US" altLang="zh-CN" sz="1600" dirty="0" smtClean="0">
                <a:latin typeface="楷体" pitchFamily="49" charset="-122"/>
                <a:ea typeface="楷体" pitchFamily="49" charset="-122"/>
              </a:rPr>
              <a:t>PVC</a:t>
            </a:r>
            <a:r>
              <a:rPr lang="zh-CN" altLang="en-US" sz="1600" dirty="0" smtClean="0">
                <a:latin typeface="楷体" pitchFamily="49" charset="-122"/>
                <a:ea typeface="楷体" pitchFamily="49" charset="-122"/>
              </a:rPr>
              <a:t>、</a:t>
            </a:r>
            <a:r>
              <a:rPr lang="en-US" altLang="zh-CN" sz="1600" dirty="0" smtClean="0">
                <a:latin typeface="楷体" pitchFamily="49" charset="-122"/>
                <a:ea typeface="楷体" pitchFamily="49" charset="-122"/>
              </a:rPr>
              <a:t>32</a:t>
            </a:r>
            <a:r>
              <a:rPr lang="zh-CN" altLang="en-US" sz="1600" dirty="0" smtClean="0">
                <a:latin typeface="楷体" pitchFamily="49" charset="-122"/>
                <a:ea typeface="楷体" pitchFamily="49" charset="-122"/>
              </a:rPr>
              <a:t>万吨烧碱、</a:t>
            </a:r>
            <a:r>
              <a:rPr lang="en-US" altLang="zh-CN" sz="1600" dirty="0" smtClean="0">
                <a:latin typeface="楷体" pitchFamily="49" charset="-122"/>
                <a:ea typeface="楷体" pitchFamily="49" charset="-122"/>
              </a:rPr>
              <a:t>60</a:t>
            </a:r>
            <a:r>
              <a:rPr lang="zh-CN" altLang="en-US" sz="1600" dirty="0" smtClean="0">
                <a:latin typeface="楷体" pitchFamily="49" charset="-122"/>
                <a:ea typeface="楷体" pitchFamily="49" charset="-122"/>
              </a:rPr>
              <a:t>万吨电石、</a:t>
            </a:r>
            <a:r>
              <a:rPr lang="en-US" altLang="zh-CN" sz="1600" dirty="0" smtClean="0">
                <a:latin typeface="楷体" pitchFamily="49" charset="-122"/>
                <a:ea typeface="楷体" pitchFamily="49" charset="-122"/>
              </a:rPr>
              <a:t>20</a:t>
            </a:r>
            <a:r>
              <a:rPr lang="zh-CN" altLang="en-US" sz="1600" dirty="0" smtClean="0">
                <a:latin typeface="楷体" pitchFamily="49" charset="-122"/>
                <a:ea typeface="楷体" pitchFamily="49" charset="-122"/>
              </a:rPr>
              <a:t>万吨铝深加工项目、</a:t>
            </a:r>
            <a:r>
              <a:rPr lang="en-US" altLang="zh-CN" sz="1600" dirty="0" smtClean="0">
                <a:latin typeface="楷体" pitchFamily="49" charset="-122"/>
                <a:ea typeface="楷体" pitchFamily="49" charset="-122"/>
              </a:rPr>
              <a:t>20</a:t>
            </a:r>
            <a:r>
              <a:rPr lang="zh-CN" altLang="en-US" sz="1600" dirty="0" smtClean="0">
                <a:latin typeface="楷体" pitchFamily="49" charset="-122"/>
                <a:ea typeface="楷体" pitchFamily="49" charset="-122"/>
              </a:rPr>
              <a:t>万吨赖氨酸项目、新型环保建材项目等进度情况。尽调时须取得企业在建工程进度表以及未来经营投资计划</a:t>
            </a:r>
            <a:endParaRPr lang="en-US" altLang="zh-CN" sz="1600" dirty="0" smtClean="0">
              <a:latin typeface="楷体" pitchFamily="49" charset="-122"/>
              <a:ea typeface="楷体" pitchFamily="49" charset="-122"/>
            </a:endParaRPr>
          </a:p>
        </p:txBody>
      </p:sp>
    </p:spTree>
  </p:cSld>
  <p:clrMapOvr>
    <a:masterClrMapping/>
  </p:clrMapOvr>
  <p:transition>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544274" y="213603"/>
            <a:ext cx="10791597"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lvl="0">
              <a:lnSpc>
                <a:spcPct val="90000"/>
              </a:lnSpc>
              <a:spcBef>
                <a:spcPct val="0"/>
              </a:spcBef>
              <a:defRPr/>
            </a:pPr>
            <a:r>
              <a:rPr kumimoji="0" lang="zh-CN" altLang="en-US" sz="3200" b="1" i="0" u="none" strike="noStrike" kern="1200" cap="none" spc="0" normalizeH="0" noProof="0" dirty="0" smtClean="0">
                <a:ln>
                  <a:noFill/>
                </a:ln>
                <a:solidFill>
                  <a:schemeClr val="tx1"/>
                </a:solidFill>
                <a:effectLst/>
                <a:uLnTx/>
                <a:uFillTx/>
                <a:latin typeface="楷体" pitchFamily="49" charset="-122"/>
                <a:ea typeface="楷体" pitchFamily="49" charset="-122"/>
                <a:cs typeface="+mj-cs"/>
              </a:rPr>
              <a:t>三 </a:t>
            </a:r>
            <a:r>
              <a:rPr kumimoji="0" lang="zh-CN" altLang="en-US" sz="3200" b="1"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j-cs"/>
              </a:rPr>
              <a:t> </a:t>
            </a:r>
            <a:r>
              <a:rPr lang="zh-CN" altLang="en-US" dirty="0" smtClean="0">
                <a:latin typeface="楷体" pitchFamily="49" charset="-122"/>
                <a:ea typeface="楷体" pitchFamily="49" charset="-122"/>
                <a:cs typeface="+mj-cs"/>
              </a:rPr>
              <a:t>承租人经营风险</a:t>
            </a:r>
            <a:endParaRPr lang="zh-CN" altLang="en-US" dirty="0">
              <a:latin typeface="楷体" pitchFamily="49" charset="-122"/>
              <a:ea typeface="楷体" pitchFamily="49" charset="-122"/>
              <a:cs typeface="+mj-cs"/>
            </a:endParaRPr>
          </a:p>
        </p:txBody>
      </p:sp>
      <p:sp>
        <p:nvSpPr>
          <p:cNvPr id="6" name="TextBox 5"/>
          <p:cNvSpPr txBox="1"/>
          <p:nvPr/>
        </p:nvSpPr>
        <p:spPr>
          <a:xfrm>
            <a:off x="724394" y="1520042"/>
            <a:ext cx="10687793" cy="1938992"/>
          </a:xfrm>
          <a:prstGeom prst="rect">
            <a:avLst/>
          </a:prstGeom>
          <a:noFill/>
        </p:spPr>
        <p:txBody>
          <a:bodyPr wrap="square" rtlCol="0">
            <a:spAutoFit/>
          </a:bodyPr>
          <a:lstStyle/>
          <a:p>
            <a:pPr>
              <a:lnSpc>
                <a:spcPct val="150000"/>
              </a:lnSpc>
            </a:pPr>
            <a:r>
              <a:rPr lang="en-US" altLang="zh-CN" sz="1600" b="1" dirty="0" smtClean="0">
                <a:latin typeface="楷体" pitchFamily="49" charset="-122"/>
                <a:ea typeface="楷体" pitchFamily="49" charset="-122"/>
              </a:rPr>
              <a:t>3.</a:t>
            </a:r>
            <a:r>
              <a:rPr lang="zh-CN" altLang="en-US" sz="1600" b="1" dirty="0" smtClean="0">
                <a:latin typeface="楷体" pitchFamily="49" charset="-122"/>
                <a:ea typeface="楷体" pitchFamily="49" charset="-122"/>
              </a:rPr>
              <a:t>主营业务经营情况</a:t>
            </a:r>
            <a:endParaRPr lang="en-US" altLang="zh-CN" sz="1600" b="1" dirty="0" smtClean="0">
              <a:latin typeface="楷体" pitchFamily="49" charset="-122"/>
              <a:ea typeface="楷体" pitchFamily="49" charset="-122"/>
            </a:endParaRPr>
          </a:p>
          <a:p>
            <a:pPr>
              <a:lnSpc>
                <a:spcPct val="150000"/>
              </a:lnSpc>
            </a:pPr>
            <a:r>
              <a:rPr lang="zh-CN" altLang="en-US" sz="1600" dirty="0" smtClean="0">
                <a:latin typeface="楷体" pitchFamily="49" charset="-122"/>
                <a:ea typeface="楷体" pitchFamily="49" charset="-122"/>
              </a:rPr>
              <a:t>尽调时需要注意了解承租人近三年各类主营业务收入的构成、变动原因（尤其是各类产品价格变动趋势）</a:t>
            </a:r>
            <a:endParaRPr lang="en-US" altLang="zh-CN" sz="1600" dirty="0" smtClean="0">
              <a:latin typeface="楷体" pitchFamily="49" charset="-122"/>
              <a:ea typeface="楷体" pitchFamily="49" charset="-122"/>
            </a:endParaRPr>
          </a:p>
          <a:p>
            <a:pPr>
              <a:lnSpc>
                <a:spcPct val="150000"/>
              </a:lnSpc>
            </a:pPr>
            <a:r>
              <a:rPr lang="zh-CN" altLang="en-US" sz="1600" dirty="0" smtClean="0">
                <a:latin typeface="楷体" pitchFamily="49" charset="-122"/>
                <a:ea typeface="楷体" pitchFamily="49" charset="-122"/>
              </a:rPr>
              <a:t>近三年企业原材料采购成本、对象以及集中度情况；生产成本（注意目前企业自备电厂电价）；下游销售（近三年前五大客户及占比、变化原因）销售回款情况以及企业应收账款管理采取销售政策</a:t>
            </a:r>
            <a:endParaRPr lang="en-US" altLang="zh-CN" sz="1600" dirty="0" smtClean="0">
              <a:latin typeface="楷体" pitchFamily="49" charset="-122"/>
              <a:ea typeface="楷体" pitchFamily="49" charset="-122"/>
            </a:endParaRPr>
          </a:p>
          <a:p>
            <a:pPr>
              <a:lnSpc>
                <a:spcPct val="150000"/>
              </a:lnSpc>
            </a:pPr>
            <a:endParaRPr lang="en-US" altLang="zh-CN" sz="1600" dirty="0" smtClean="0">
              <a:latin typeface="楷体" pitchFamily="49" charset="-122"/>
              <a:ea typeface="楷体" pitchFamily="49" charset="-122"/>
            </a:endParaRPr>
          </a:p>
        </p:txBody>
      </p:sp>
    </p:spTree>
  </p:cSld>
  <p:clrMapOvr>
    <a:masterClrMapping/>
  </p:clrMapOvr>
  <p:transition>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544274" y="213603"/>
            <a:ext cx="10791597"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lvl="0">
              <a:lnSpc>
                <a:spcPct val="90000"/>
              </a:lnSpc>
              <a:spcBef>
                <a:spcPct val="0"/>
              </a:spcBef>
              <a:defRPr/>
            </a:pPr>
            <a:r>
              <a:rPr kumimoji="0" lang="zh-CN" altLang="en-US" sz="3200" b="1" i="0" u="none" strike="noStrike" kern="1200" cap="none" spc="0" normalizeH="0" noProof="0" dirty="0" smtClean="0">
                <a:ln>
                  <a:noFill/>
                </a:ln>
                <a:solidFill>
                  <a:schemeClr val="tx1"/>
                </a:solidFill>
                <a:effectLst/>
                <a:uLnTx/>
                <a:uFillTx/>
                <a:latin typeface="楷体" pitchFamily="49" charset="-122"/>
                <a:ea typeface="楷体" pitchFamily="49" charset="-122"/>
                <a:cs typeface="+mj-cs"/>
              </a:rPr>
              <a:t>三 </a:t>
            </a:r>
            <a:r>
              <a:rPr kumimoji="0" lang="zh-CN" altLang="en-US" sz="3200" b="1"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j-cs"/>
              </a:rPr>
              <a:t> 信用记录</a:t>
            </a:r>
            <a:endParaRPr lang="zh-CN" altLang="en-US" dirty="0">
              <a:latin typeface="楷体" pitchFamily="49" charset="-122"/>
              <a:ea typeface="楷体" pitchFamily="49" charset="-122"/>
              <a:cs typeface="+mj-cs"/>
            </a:endParaRPr>
          </a:p>
        </p:txBody>
      </p:sp>
      <p:sp>
        <p:nvSpPr>
          <p:cNvPr id="6" name="TextBox 5"/>
          <p:cNvSpPr txBox="1"/>
          <p:nvPr/>
        </p:nvSpPr>
        <p:spPr>
          <a:xfrm>
            <a:off x="1091821" y="1351128"/>
            <a:ext cx="9853683" cy="1338828"/>
          </a:xfrm>
          <a:prstGeom prst="rect">
            <a:avLst/>
          </a:prstGeom>
          <a:noFill/>
        </p:spPr>
        <p:txBody>
          <a:bodyPr wrap="square" rtlCol="0">
            <a:spAutoFit/>
          </a:bodyPr>
          <a:lstStyle/>
          <a:p>
            <a:pPr>
              <a:lnSpc>
                <a:spcPct val="150000"/>
              </a:lnSpc>
            </a:pPr>
            <a:r>
              <a:rPr lang="zh-CN" altLang="en-US" dirty="0" smtClean="0">
                <a:latin typeface="楷体" pitchFamily="49" charset="-122"/>
                <a:ea typeface="楷体" pitchFamily="49" charset="-122"/>
              </a:rPr>
              <a:t>尽调时须取得最新的承租人、担保人的征信报告。</a:t>
            </a:r>
            <a:endParaRPr lang="en-US" altLang="zh-CN" dirty="0" smtClean="0">
              <a:latin typeface="楷体" pitchFamily="49" charset="-122"/>
              <a:ea typeface="楷体" pitchFamily="49" charset="-122"/>
            </a:endParaRPr>
          </a:p>
          <a:p>
            <a:pPr>
              <a:lnSpc>
                <a:spcPct val="150000"/>
              </a:lnSpc>
            </a:pPr>
            <a:r>
              <a:rPr lang="zh-CN" altLang="en-US" dirty="0" smtClean="0">
                <a:latin typeface="楷体" pitchFamily="49" charset="-122"/>
                <a:ea typeface="楷体" pitchFamily="49" charset="-122"/>
              </a:rPr>
              <a:t>经过全国法院被执行人信息查询，承租人、担保人无被执行记录。</a:t>
            </a:r>
            <a:endParaRPr lang="en-US" altLang="zh-CN" dirty="0" smtClean="0">
              <a:latin typeface="楷体" pitchFamily="49" charset="-122"/>
              <a:ea typeface="楷体" pitchFamily="49" charset="-122"/>
            </a:endParaRPr>
          </a:p>
          <a:p>
            <a:pPr>
              <a:lnSpc>
                <a:spcPct val="150000"/>
              </a:lnSpc>
            </a:pPr>
            <a:endParaRPr lang="zh-CN" altLang="en-US" dirty="0">
              <a:latin typeface="楷体" pitchFamily="49" charset="-122"/>
              <a:ea typeface="楷体" pitchFamily="49" charset="-122"/>
            </a:endParaRPr>
          </a:p>
        </p:txBody>
      </p:sp>
    </p:spTree>
  </p:cSld>
  <p:clrMapOvr>
    <a:masterClrMapping/>
  </p:clrMapOvr>
  <p:transition>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764275" y="215757"/>
            <a:ext cx="3643952"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lvl="0">
              <a:lnSpc>
                <a:spcPct val="90000"/>
              </a:lnSpc>
              <a:spcBef>
                <a:spcPct val="0"/>
              </a:spcBef>
              <a:defRPr/>
            </a:pPr>
            <a:r>
              <a:rPr lang="zh-CN" altLang="en-US" dirty="0" smtClean="0">
                <a:latin typeface="楷体" pitchFamily="49" charset="-122"/>
                <a:ea typeface="楷体" pitchFamily="49" charset="-122"/>
                <a:cs typeface="+mj-cs"/>
              </a:rPr>
              <a:t>四  财务风险</a:t>
            </a:r>
            <a:endParaRPr lang="en-US" altLang="zh-CN" dirty="0" smtClean="0">
              <a:latin typeface="楷体" pitchFamily="49" charset="-122"/>
              <a:ea typeface="楷体" pitchFamily="49" charset="-122"/>
              <a:cs typeface="+mj-cs"/>
            </a:endParaRPr>
          </a:p>
        </p:txBody>
      </p:sp>
      <p:sp>
        <p:nvSpPr>
          <p:cNvPr id="7" name="矩形 6"/>
          <p:cNvSpPr/>
          <p:nvPr/>
        </p:nvSpPr>
        <p:spPr>
          <a:xfrm>
            <a:off x="961900" y="1297945"/>
            <a:ext cx="10272155" cy="4278094"/>
          </a:xfrm>
          <a:prstGeom prst="rect">
            <a:avLst/>
          </a:prstGeom>
        </p:spPr>
        <p:txBody>
          <a:bodyPr wrap="square">
            <a:spAutoFit/>
          </a:bodyPr>
          <a:lstStyle/>
          <a:p>
            <a:r>
              <a:rPr lang="zh-CN" altLang="en-US" sz="1600" b="1" dirty="0" smtClean="0">
                <a:latin typeface="楷体" pitchFamily="49" charset="-122"/>
                <a:ea typeface="楷体" pitchFamily="49" charset="-122"/>
              </a:rPr>
              <a:t>（一）结构分析</a:t>
            </a:r>
            <a:endParaRPr lang="en-US" altLang="zh-CN" sz="1600" b="1" dirty="0" smtClean="0">
              <a:latin typeface="楷体" pitchFamily="49" charset="-122"/>
              <a:ea typeface="楷体" pitchFamily="49" charset="-122"/>
            </a:endParaRPr>
          </a:p>
          <a:p>
            <a:r>
              <a:rPr lang="en-US" altLang="zh-CN" sz="1600" b="1" dirty="0" smtClean="0">
                <a:latin typeface="楷体" pitchFamily="49" charset="-122"/>
                <a:ea typeface="楷体" pitchFamily="49" charset="-122"/>
              </a:rPr>
              <a:t>1.</a:t>
            </a:r>
            <a:r>
              <a:rPr lang="zh-CN" altLang="en-US" sz="1600" b="1" dirty="0" smtClean="0">
                <a:latin typeface="楷体" pitchFamily="49" charset="-122"/>
                <a:ea typeface="楷体" pitchFamily="49" charset="-122"/>
              </a:rPr>
              <a:t>资产结构分析</a:t>
            </a:r>
            <a:endParaRPr lang="en-US" altLang="zh-CN" sz="1600" b="1" dirty="0" smtClean="0">
              <a:latin typeface="楷体" pitchFamily="49" charset="-122"/>
              <a:ea typeface="楷体" pitchFamily="49" charset="-122"/>
            </a:endParaRPr>
          </a:p>
          <a:p>
            <a:r>
              <a:rPr lang="zh-CN" altLang="en-US" sz="1600" dirty="0" smtClean="0">
                <a:latin typeface="楷体" pitchFamily="49" charset="-122"/>
                <a:ea typeface="楷体" pitchFamily="49" charset="-122"/>
              </a:rPr>
              <a:t>截止</a:t>
            </a:r>
            <a:r>
              <a:rPr lang="en-US" altLang="zh-CN" sz="1600" dirty="0" smtClean="0">
                <a:latin typeface="楷体" pitchFamily="49" charset="-122"/>
                <a:ea typeface="楷体" pitchFamily="49" charset="-122"/>
              </a:rPr>
              <a:t>2015</a:t>
            </a:r>
            <a:r>
              <a:rPr lang="zh-CN" altLang="en-US" sz="1600" dirty="0" smtClean="0">
                <a:latin typeface="楷体" pitchFamily="49" charset="-122"/>
                <a:ea typeface="楷体" pitchFamily="49" charset="-122"/>
              </a:rPr>
              <a:t>年</a:t>
            </a:r>
            <a:r>
              <a:rPr lang="en-US" altLang="zh-CN" sz="1600" dirty="0" smtClean="0">
                <a:latin typeface="楷体" pitchFamily="49" charset="-122"/>
                <a:ea typeface="楷体" pitchFamily="49" charset="-122"/>
              </a:rPr>
              <a:t>8</a:t>
            </a:r>
            <a:r>
              <a:rPr lang="zh-CN" altLang="en-US" sz="1600" dirty="0" smtClean="0">
                <a:latin typeface="楷体" pitchFamily="49" charset="-122"/>
                <a:ea typeface="楷体" pitchFamily="49" charset="-122"/>
              </a:rPr>
              <a:t>月末，公司资产总额</a:t>
            </a:r>
            <a:r>
              <a:rPr lang="en-US" altLang="zh-CN" sz="1600" dirty="0" smtClean="0">
                <a:latin typeface="楷体" pitchFamily="49" charset="-122"/>
                <a:ea typeface="楷体" pitchFamily="49" charset="-122"/>
              </a:rPr>
              <a:t>126.14</a:t>
            </a:r>
            <a:r>
              <a:rPr lang="zh-CN" altLang="en-US" sz="1600" dirty="0" smtClean="0">
                <a:latin typeface="楷体" pitchFamily="49" charset="-122"/>
                <a:ea typeface="楷体" pitchFamily="49" charset="-122"/>
              </a:rPr>
              <a:t>亿元，其中流动资产</a:t>
            </a:r>
            <a:r>
              <a:rPr lang="en-US" altLang="zh-CN" sz="1600" dirty="0" smtClean="0">
                <a:latin typeface="楷体" pitchFamily="49" charset="-122"/>
                <a:ea typeface="楷体" pitchFamily="49" charset="-122"/>
              </a:rPr>
              <a:t>86.12</a:t>
            </a:r>
            <a:r>
              <a:rPr lang="zh-CN" altLang="en-US" sz="1600" dirty="0" smtClean="0">
                <a:latin typeface="楷体" pitchFamily="49" charset="-122"/>
                <a:ea typeface="楷体" pitchFamily="49" charset="-122"/>
              </a:rPr>
              <a:t>亿元，非流动资产</a:t>
            </a:r>
            <a:r>
              <a:rPr lang="en-US" altLang="zh-CN" sz="1600" dirty="0" smtClean="0">
                <a:latin typeface="楷体" pitchFamily="49" charset="-122"/>
                <a:ea typeface="楷体" pitchFamily="49" charset="-122"/>
              </a:rPr>
              <a:t>40.02</a:t>
            </a:r>
            <a:r>
              <a:rPr lang="zh-CN" altLang="en-US" sz="1600" dirty="0" smtClean="0">
                <a:latin typeface="楷体" pitchFamily="49" charset="-122"/>
                <a:ea typeface="楷体" pitchFamily="49" charset="-122"/>
              </a:rPr>
              <a:t>亿元。</a:t>
            </a:r>
            <a:endParaRPr lang="en-US" altLang="zh-CN" sz="1600" dirty="0" smtClean="0">
              <a:latin typeface="楷体" pitchFamily="49" charset="-122"/>
              <a:ea typeface="楷体" pitchFamily="49" charset="-122"/>
            </a:endParaRPr>
          </a:p>
          <a:p>
            <a:r>
              <a:rPr lang="zh-CN" altLang="en-US" sz="1600" b="1" dirty="0" smtClean="0">
                <a:latin typeface="楷体" pitchFamily="49" charset="-122"/>
                <a:ea typeface="楷体" pitchFamily="49" charset="-122"/>
              </a:rPr>
              <a:t>流动资产</a:t>
            </a:r>
            <a:r>
              <a:rPr lang="en-US" altLang="zh-CN" sz="1600" b="1" dirty="0" smtClean="0">
                <a:latin typeface="楷体" pitchFamily="49" charset="-122"/>
                <a:ea typeface="楷体" pitchFamily="49" charset="-122"/>
              </a:rPr>
              <a:t>86.12</a:t>
            </a:r>
            <a:r>
              <a:rPr lang="zh-CN" altLang="en-US" sz="1600" b="1" dirty="0" smtClean="0">
                <a:latin typeface="楷体" pitchFamily="49" charset="-122"/>
                <a:ea typeface="楷体" pitchFamily="49" charset="-122"/>
              </a:rPr>
              <a:t>亿元，</a:t>
            </a:r>
            <a:r>
              <a:rPr lang="zh-CN" altLang="en-US" sz="1600" dirty="0" smtClean="0">
                <a:latin typeface="楷体" pitchFamily="49" charset="-122"/>
                <a:ea typeface="楷体" pitchFamily="49" charset="-122"/>
              </a:rPr>
              <a:t>其中货币资金</a:t>
            </a:r>
            <a:r>
              <a:rPr lang="en-US" altLang="zh-CN" sz="1600" dirty="0" smtClean="0">
                <a:latin typeface="楷体" pitchFamily="49" charset="-122"/>
                <a:ea typeface="楷体" pitchFamily="49" charset="-122"/>
              </a:rPr>
              <a:t>17.28</a:t>
            </a:r>
            <a:r>
              <a:rPr lang="zh-CN" altLang="en-US" sz="1600" dirty="0" smtClean="0">
                <a:latin typeface="楷体" pitchFamily="49" charset="-122"/>
                <a:ea typeface="楷体" pitchFamily="49" charset="-122"/>
              </a:rPr>
              <a:t>亿元（其中</a:t>
            </a:r>
            <a:r>
              <a:rPr lang="en-US" altLang="zh-CN" sz="1600" dirty="0" smtClean="0">
                <a:latin typeface="楷体" pitchFamily="49" charset="-122"/>
                <a:ea typeface="楷体" pitchFamily="49" charset="-122"/>
              </a:rPr>
              <a:t>16.58</a:t>
            </a:r>
            <a:r>
              <a:rPr lang="zh-CN" altLang="en-US" sz="1600" dirty="0" smtClean="0">
                <a:latin typeface="楷体" pitchFamily="49" charset="-122"/>
                <a:ea typeface="楷体" pitchFamily="49" charset="-122"/>
              </a:rPr>
              <a:t>亿元为受限货币：银行承兑票据和信用证）</a:t>
            </a:r>
            <a:endParaRPr lang="en-US" altLang="zh-CN" sz="1600" dirty="0" smtClean="0">
              <a:latin typeface="楷体" pitchFamily="49" charset="-122"/>
              <a:ea typeface="楷体" pitchFamily="49" charset="-122"/>
            </a:endParaRPr>
          </a:p>
          <a:p>
            <a:r>
              <a:rPr lang="zh-CN" altLang="en-US" sz="1600" dirty="0" smtClean="0">
                <a:latin typeface="楷体" pitchFamily="49" charset="-122"/>
                <a:ea typeface="楷体" pitchFamily="49" charset="-122"/>
              </a:rPr>
              <a:t>、应收账款及票据</a:t>
            </a:r>
            <a:r>
              <a:rPr lang="en-US" altLang="zh-CN" sz="1600" dirty="0" smtClean="0">
                <a:latin typeface="楷体" pitchFamily="49" charset="-122"/>
                <a:ea typeface="楷体" pitchFamily="49" charset="-122"/>
              </a:rPr>
              <a:t>22.42</a:t>
            </a:r>
            <a:r>
              <a:rPr lang="zh-CN" altLang="en-US" sz="1600" dirty="0" smtClean="0">
                <a:latin typeface="楷体" pitchFamily="49" charset="-122"/>
                <a:ea typeface="楷体" pitchFamily="49" charset="-122"/>
              </a:rPr>
              <a:t>亿元（应收对象为集团和重工实业，股东集中销售）。预付账款</a:t>
            </a:r>
            <a:r>
              <a:rPr lang="en-US" altLang="zh-CN" sz="1600" dirty="0" smtClean="0">
                <a:latin typeface="楷体" pitchFamily="49" charset="-122"/>
                <a:ea typeface="楷体" pitchFamily="49" charset="-122"/>
              </a:rPr>
              <a:t>29.78</a:t>
            </a:r>
            <a:r>
              <a:rPr lang="zh-CN" altLang="en-US" sz="1600" dirty="0" smtClean="0">
                <a:latin typeface="楷体" pitchFamily="49" charset="-122"/>
                <a:ea typeface="楷体" pitchFamily="49" charset="-122"/>
              </a:rPr>
              <a:t>亿元（生产经营采购，预付大头全部为集团内部）。其他应收</a:t>
            </a:r>
            <a:r>
              <a:rPr lang="en-US" altLang="zh-CN" sz="1600" dirty="0" smtClean="0">
                <a:latin typeface="楷体" pitchFamily="49" charset="-122"/>
                <a:ea typeface="楷体" pitchFamily="49" charset="-122"/>
              </a:rPr>
              <a:t>11.61</a:t>
            </a:r>
            <a:r>
              <a:rPr lang="zh-CN" altLang="en-US" sz="1600" dirty="0" smtClean="0">
                <a:latin typeface="楷体" pitchFamily="49" charset="-122"/>
                <a:ea typeface="楷体" pitchFamily="49" charset="-122"/>
              </a:rPr>
              <a:t>亿元（大头为内部往来款，但其中一笔</a:t>
            </a:r>
            <a:r>
              <a:rPr lang="en-US" altLang="zh-CN" sz="1600" dirty="0" smtClean="0">
                <a:latin typeface="楷体" pitchFamily="49" charset="-122"/>
                <a:ea typeface="楷体" pitchFamily="49" charset="-122"/>
              </a:rPr>
              <a:t>2009</a:t>
            </a:r>
            <a:r>
              <a:rPr lang="zh-CN" altLang="en-US" sz="1600" dirty="0" smtClean="0">
                <a:latin typeface="楷体" pitchFamily="49" charset="-122"/>
                <a:ea typeface="楷体" pitchFamily="49" charset="-122"/>
              </a:rPr>
              <a:t>年河南申川环保科技有限公司</a:t>
            </a:r>
            <a:r>
              <a:rPr lang="en-US" altLang="zh-CN" sz="1600" dirty="0" smtClean="0">
                <a:latin typeface="楷体" pitchFamily="49" charset="-122"/>
                <a:ea typeface="楷体" pitchFamily="49" charset="-122"/>
              </a:rPr>
              <a:t>5245</a:t>
            </a:r>
            <a:r>
              <a:rPr lang="zh-CN" altLang="en-US" sz="1600" dirty="0" smtClean="0">
                <a:latin typeface="楷体" pitchFamily="49" charset="-122"/>
                <a:ea typeface="楷体" pitchFamily="49" charset="-122"/>
              </a:rPr>
              <a:t>万元，为其为承租人电厂二期脱硫白烟改造，因质量不合格，环保无法通过验收，对方暂未开具发票。尽调时需了解详情，取得判决书，是否已经付款长期挂账）。</a:t>
            </a:r>
            <a:endParaRPr lang="en-US" altLang="zh-CN" sz="1600" dirty="0" smtClean="0">
              <a:latin typeface="楷体" pitchFamily="49" charset="-122"/>
              <a:ea typeface="楷体" pitchFamily="49" charset="-122"/>
            </a:endParaRPr>
          </a:p>
          <a:p>
            <a:r>
              <a:rPr lang="zh-CN" altLang="en-US" sz="1600" b="1" dirty="0" smtClean="0">
                <a:latin typeface="楷体" pitchFamily="49" charset="-122"/>
                <a:ea typeface="楷体" pitchFamily="49" charset="-122"/>
              </a:rPr>
              <a:t>非流动资产</a:t>
            </a:r>
            <a:r>
              <a:rPr lang="en-US" altLang="zh-CN" sz="1600" b="1" dirty="0" smtClean="0">
                <a:latin typeface="楷体" pitchFamily="49" charset="-122"/>
                <a:ea typeface="楷体" pitchFamily="49" charset="-122"/>
              </a:rPr>
              <a:t>40.02</a:t>
            </a:r>
            <a:r>
              <a:rPr lang="zh-CN" altLang="en-US" sz="1600" b="1" dirty="0" smtClean="0">
                <a:latin typeface="楷体" pitchFamily="49" charset="-122"/>
                <a:ea typeface="楷体" pitchFamily="49" charset="-122"/>
              </a:rPr>
              <a:t>亿元，</a:t>
            </a:r>
            <a:r>
              <a:rPr lang="zh-CN" altLang="en-US" sz="1600" dirty="0" smtClean="0">
                <a:latin typeface="楷体" pitchFamily="49" charset="-122"/>
                <a:ea typeface="楷体" pitchFamily="49" charset="-122"/>
              </a:rPr>
              <a:t>其中固定资产</a:t>
            </a:r>
            <a:r>
              <a:rPr lang="en-US" altLang="zh-CN" sz="1600" dirty="0" smtClean="0">
                <a:latin typeface="楷体" pitchFamily="49" charset="-122"/>
                <a:ea typeface="楷体" pitchFamily="49" charset="-122"/>
              </a:rPr>
              <a:t>37.29</a:t>
            </a:r>
            <a:r>
              <a:rPr lang="zh-CN" altLang="en-US" sz="1600" dirty="0" smtClean="0">
                <a:latin typeface="楷体" pitchFamily="49" charset="-122"/>
                <a:ea typeface="楷体" pitchFamily="49" charset="-122"/>
              </a:rPr>
              <a:t>亿元，在建工程</a:t>
            </a:r>
            <a:r>
              <a:rPr lang="en-US" altLang="zh-CN" sz="1600" dirty="0" smtClean="0">
                <a:latin typeface="楷体" pitchFamily="49" charset="-122"/>
                <a:ea typeface="楷体" pitchFamily="49" charset="-122"/>
              </a:rPr>
              <a:t>1.24</a:t>
            </a:r>
            <a:r>
              <a:rPr lang="zh-CN" altLang="en-US" sz="1600" dirty="0" smtClean="0">
                <a:latin typeface="楷体" pitchFamily="49" charset="-122"/>
                <a:ea typeface="楷体" pitchFamily="49" charset="-122"/>
              </a:rPr>
              <a:t>亿元，无形资产</a:t>
            </a:r>
            <a:r>
              <a:rPr lang="en-US" altLang="zh-CN" sz="1600" dirty="0" smtClean="0">
                <a:latin typeface="楷体" pitchFamily="49" charset="-122"/>
                <a:ea typeface="楷体" pitchFamily="49" charset="-122"/>
              </a:rPr>
              <a:t>1.04</a:t>
            </a:r>
            <a:r>
              <a:rPr lang="zh-CN" altLang="en-US" sz="1600" dirty="0" smtClean="0">
                <a:latin typeface="楷体" pitchFamily="49" charset="-122"/>
                <a:ea typeface="楷体" pitchFamily="49" charset="-122"/>
              </a:rPr>
              <a:t>亿元。</a:t>
            </a:r>
            <a:endParaRPr lang="en-US" altLang="zh-CN" sz="1600" dirty="0" smtClean="0">
              <a:latin typeface="楷体" pitchFamily="49" charset="-122"/>
              <a:ea typeface="楷体" pitchFamily="49" charset="-122"/>
            </a:endParaRPr>
          </a:p>
          <a:p>
            <a:r>
              <a:rPr lang="en-US" altLang="zh-CN" sz="1600" b="1" dirty="0" smtClean="0">
                <a:latin typeface="楷体" pitchFamily="49" charset="-122"/>
                <a:ea typeface="楷体" pitchFamily="49" charset="-122"/>
              </a:rPr>
              <a:t>2.</a:t>
            </a:r>
            <a:r>
              <a:rPr lang="zh-CN" altLang="en-US" sz="1600" b="1" dirty="0" smtClean="0">
                <a:latin typeface="楷体" pitchFamily="49" charset="-122"/>
                <a:ea typeface="楷体" pitchFamily="49" charset="-122"/>
              </a:rPr>
              <a:t>负债结构分析</a:t>
            </a:r>
            <a:endParaRPr lang="en-US" altLang="zh-CN" sz="1600" b="1" dirty="0" smtClean="0">
              <a:latin typeface="楷体" pitchFamily="49" charset="-122"/>
              <a:ea typeface="楷体" pitchFamily="49" charset="-122"/>
            </a:endParaRPr>
          </a:p>
          <a:p>
            <a:r>
              <a:rPr lang="zh-CN" altLang="en-US" sz="1600" dirty="0" smtClean="0">
                <a:latin typeface="楷体" pitchFamily="49" charset="-122"/>
                <a:ea typeface="楷体" pitchFamily="49" charset="-122"/>
              </a:rPr>
              <a:t>截止</a:t>
            </a:r>
            <a:r>
              <a:rPr lang="en-US" altLang="zh-CN" sz="1600" dirty="0" smtClean="0">
                <a:latin typeface="楷体" pitchFamily="49" charset="-122"/>
                <a:ea typeface="楷体" pitchFamily="49" charset="-122"/>
              </a:rPr>
              <a:t>2015</a:t>
            </a:r>
            <a:r>
              <a:rPr lang="zh-CN" altLang="en-US" sz="1600" dirty="0" smtClean="0">
                <a:latin typeface="楷体" pitchFamily="49" charset="-122"/>
                <a:ea typeface="楷体" pitchFamily="49" charset="-122"/>
              </a:rPr>
              <a:t>年</a:t>
            </a:r>
            <a:r>
              <a:rPr lang="en-US" altLang="zh-CN" sz="1600" dirty="0" smtClean="0">
                <a:latin typeface="楷体" pitchFamily="49" charset="-122"/>
                <a:ea typeface="楷体" pitchFamily="49" charset="-122"/>
              </a:rPr>
              <a:t>8</a:t>
            </a:r>
            <a:r>
              <a:rPr lang="zh-CN" altLang="en-US" sz="1600" dirty="0" smtClean="0">
                <a:latin typeface="楷体" pitchFamily="49" charset="-122"/>
                <a:ea typeface="楷体" pitchFamily="49" charset="-122"/>
              </a:rPr>
              <a:t>月末，公司负债总额</a:t>
            </a:r>
            <a:r>
              <a:rPr lang="en-US" altLang="zh-CN" sz="1600" dirty="0" smtClean="0">
                <a:latin typeface="楷体" pitchFamily="49" charset="-122"/>
                <a:ea typeface="楷体" pitchFamily="49" charset="-122"/>
              </a:rPr>
              <a:t>73.74</a:t>
            </a:r>
            <a:r>
              <a:rPr lang="zh-CN" altLang="en-US" sz="1600" dirty="0" smtClean="0">
                <a:latin typeface="楷体" pitchFamily="49" charset="-122"/>
                <a:ea typeface="楷体" pitchFamily="49" charset="-122"/>
              </a:rPr>
              <a:t>亿元，其中流动负债</a:t>
            </a:r>
            <a:r>
              <a:rPr lang="en-US" altLang="zh-CN" sz="1600" dirty="0" smtClean="0">
                <a:latin typeface="楷体" pitchFamily="49" charset="-122"/>
                <a:ea typeface="楷体" pitchFamily="49" charset="-122"/>
              </a:rPr>
              <a:t>69.14</a:t>
            </a:r>
            <a:r>
              <a:rPr lang="zh-CN" altLang="en-US" sz="1600" dirty="0" smtClean="0">
                <a:latin typeface="楷体" pitchFamily="49" charset="-122"/>
                <a:ea typeface="楷体" pitchFamily="49" charset="-122"/>
              </a:rPr>
              <a:t>亿元，非流动负债</a:t>
            </a:r>
            <a:r>
              <a:rPr lang="en-US" altLang="zh-CN" sz="1600" dirty="0" smtClean="0">
                <a:latin typeface="楷体" pitchFamily="49" charset="-122"/>
                <a:ea typeface="楷体" pitchFamily="49" charset="-122"/>
              </a:rPr>
              <a:t>4.6</a:t>
            </a:r>
            <a:r>
              <a:rPr lang="zh-CN" altLang="en-US" sz="1600" dirty="0" smtClean="0">
                <a:latin typeface="楷体" pitchFamily="49" charset="-122"/>
                <a:ea typeface="楷体" pitchFamily="49" charset="-122"/>
              </a:rPr>
              <a:t>亿元。负债主要以流动负债为主，负债结构有待优化。</a:t>
            </a:r>
            <a:endParaRPr lang="en-US" altLang="zh-CN" sz="1600" dirty="0" smtClean="0">
              <a:latin typeface="楷体" pitchFamily="49" charset="-122"/>
              <a:ea typeface="楷体" pitchFamily="49" charset="-122"/>
            </a:endParaRPr>
          </a:p>
          <a:p>
            <a:r>
              <a:rPr lang="zh-CN" altLang="en-US" sz="1600" b="1" dirty="0" smtClean="0">
                <a:latin typeface="楷体" pitchFamily="49" charset="-122"/>
                <a:ea typeface="楷体" pitchFamily="49" charset="-122"/>
              </a:rPr>
              <a:t>流动负债</a:t>
            </a:r>
            <a:r>
              <a:rPr lang="en-US" altLang="zh-CN" sz="1600" b="1" dirty="0" smtClean="0">
                <a:latin typeface="楷体" pitchFamily="49" charset="-122"/>
                <a:ea typeface="楷体" pitchFamily="49" charset="-122"/>
              </a:rPr>
              <a:t>69.14</a:t>
            </a:r>
            <a:r>
              <a:rPr lang="zh-CN" altLang="en-US" sz="1600" b="1" dirty="0" smtClean="0">
                <a:latin typeface="楷体" pitchFamily="49" charset="-122"/>
                <a:ea typeface="楷体" pitchFamily="49" charset="-122"/>
              </a:rPr>
              <a:t>亿元，</a:t>
            </a:r>
            <a:r>
              <a:rPr lang="zh-CN" altLang="en-US" sz="1600" dirty="0" smtClean="0">
                <a:latin typeface="楷体" pitchFamily="49" charset="-122"/>
                <a:ea typeface="楷体" pitchFamily="49" charset="-122"/>
              </a:rPr>
              <a:t>其中短期借款</a:t>
            </a:r>
            <a:r>
              <a:rPr lang="en-US" altLang="zh-CN" sz="1600" dirty="0" smtClean="0">
                <a:latin typeface="楷体" pitchFamily="49" charset="-122"/>
                <a:ea typeface="楷体" pitchFamily="49" charset="-122"/>
              </a:rPr>
              <a:t>17.37</a:t>
            </a:r>
            <a:r>
              <a:rPr lang="zh-CN" altLang="en-US" sz="1600" dirty="0" smtClean="0">
                <a:latin typeface="楷体" pitchFamily="49" charset="-122"/>
                <a:ea typeface="楷体" pitchFamily="49" charset="-122"/>
              </a:rPr>
              <a:t>亿元，应付票据</a:t>
            </a:r>
            <a:r>
              <a:rPr lang="en-US" altLang="zh-CN" sz="1600" dirty="0" smtClean="0">
                <a:latin typeface="楷体" pitchFamily="49" charset="-122"/>
                <a:ea typeface="楷体" pitchFamily="49" charset="-122"/>
              </a:rPr>
              <a:t>32.82</a:t>
            </a:r>
            <a:r>
              <a:rPr lang="zh-CN" altLang="en-US" sz="1600" dirty="0" smtClean="0">
                <a:latin typeface="楷体" pitchFamily="49" charset="-122"/>
                <a:ea typeface="楷体" pitchFamily="49" charset="-122"/>
              </a:rPr>
              <a:t>亿元，一年内到期</a:t>
            </a:r>
            <a:r>
              <a:rPr lang="en-US" altLang="zh-CN" sz="1600" dirty="0" smtClean="0">
                <a:latin typeface="楷体" pitchFamily="49" charset="-122"/>
                <a:ea typeface="楷体" pitchFamily="49" charset="-122"/>
              </a:rPr>
              <a:t>3.22</a:t>
            </a:r>
            <a:r>
              <a:rPr lang="zh-CN" altLang="en-US" sz="1600" dirty="0" smtClean="0">
                <a:latin typeface="楷体" pitchFamily="49" charset="-122"/>
                <a:ea typeface="楷体" pitchFamily="49" charset="-122"/>
              </a:rPr>
              <a:t>亿元，短期有息刚性负债</a:t>
            </a:r>
            <a:r>
              <a:rPr lang="en-US" altLang="zh-CN" sz="1600" dirty="0" smtClean="0">
                <a:latin typeface="楷体" pitchFamily="49" charset="-122"/>
                <a:ea typeface="楷体" pitchFamily="49" charset="-122"/>
              </a:rPr>
              <a:t>53.41</a:t>
            </a:r>
            <a:r>
              <a:rPr lang="zh-CN" altLang="en-US" sz="1600" dirty="0" smtClean="0">
                <a:latin typeface="楷体" pitchFamily="49" charset="-122"/>
                <a:ea typeface="楷体" pitchFamily="49" charset="-122"/>
              </a:rPr>
              <a:t>亿元。</a:t>
            </a:r>
            <a:endParaRPr lang="en-US" altLang="zh-CN" sz="1600" dirty="0" smtClean="0">
              <a:latin typeface="楷体" pitchFamily="49" charset="-122"/>
              <a:ea typeface="楷体" pitchFamily="49" charset="-122"/>
            </a:endParaRPr>
          </a:p>
          <a:p>
            <a:r>
              <a:rPr lang="zh-CN" altLang="en-US" sz="1600" dirty="0" smtClean="0">
                <a:latin typeface="楷体" pitchFamily="49" charset="-122"/>
                <a:ea typeface="楷体" pitchFamily="49" charset="-122"/>
              </a:rPr>
              <a:t>非流动负债</a:t>
            </a:r>
            <a:r>
              <a:rPr lang="en-US" altLang="zh-CN" sz="1600" dirty="0" smtClean="0">
                <a:latin typeface="楷体" pitchFamily="49" charset="-122"/>
                <a:ea typeface="楷体" pitchFamily="49" charset="-122"/>
              </a:rPr>
              <a:t>4.6</a:t>
            </a:r>
            <a:r>
              <a:rPr lang="zh-CN" altLang="en-US" sz="1600" dirty="0" smtClean="0">
                <a:latin typeface="楷体" pitchFamily="49" charset="-122"/>
                <a:ea typeface="楷体" pitchFamily="49" charset="-122"/>
              </a:rPr>
              <a:t>亿元，其中融资租赁余额</a:t>
            </a:r>
            <a:r>
              <a:rPr lang="en-US" altLang="zh-CN" sz="1600" dirty="0" smtClean="0">
                <a:latin typeface="楷体" pitchFamily="49" charset="-122"/>
                <a:ea typeface="楷体" pitchFamily="49" charset="-122"/>
              </a:rPr>
              <a:t>4.1</a:t>
            </a:r>
            <a:r>
              <a:rPr lang="zh-CN" altLang="en-US" sz="1600" dirty="0" smtClean="0">
                <a:latin typeface="楷体" pitchFamily="49" charset="-122"/>
                <a:ea typeface="楷体" pitchFamily="49" charset="-122"/>
              </a:rPr>
              <a:t>亿元</a:t>
            </a:r>
            <a:r>
              <a:rPr lang="zh-CN" altLang="en-US" sz="1600" b="1" dirty="0" smtClean="0">
                <a:latin typeface="楷体" pitchFamily="49" charset="-122"/>
                <a:ea typeface="楷体" pitchFamily="49" charset="-122"/>
              </a:rPr>
              <a:t>（恒信</a:t>
            </a:r>
            <a:r>
              <a:rPr lang="en-US" altLang="zh-CN" sz="1600" b="1" dirty="0" smtClean="0">
                <a:latin typeface="楷体" pitchFamily="49" charset="-122"/>
                <a:ea typeface="楷体" pitchFamily="49" charset="-122"/>
              </a:rPr>
              <a:t>2.8</a:t>
            </a:r>
            <a:r>
              <a:rPr lang="zh-CN" altLang="en-US" sz="1600" b="1" dirty="0" smtClean="0">
                <a:latin typeface="楷体" pitchFamily="49" charset="-122"/>
                <a:ea typeface="楷体" pitchFamily="49" charset="-122"/>
              </a:rPr>
              <a:t>亿元，</a:t>
            </a:r>
            <a:r>
              <a:rPr lang="en-US" altLang="zh-CN" sz="1600" b="1" dirty="0" smtClean="0">
                <a:latin typeface="楷体" pitchFamily="49" charset="-122"/>
                <a:ea typeface="楷体" pitchFamily="49" charset="-122"/>
              </a:rPr>
              <a:t>7</a:t>
            </a:r>
            <a:r>
              <a:rPr lang="zh-CN" altLang="en-US" sz="1600" b="1" dirty="0" smtClean="0">
                <a:latin typeface="楷体" pitchFamily="49" charset="-122"/>
                <a:ea typeface="楷体" pitchFamily="49" charset="-122"/>
              </a:rPr>
              <a:t>年；江西金租</a:t>
            </a:r>
            <a:r>
              <a:rPr lang="en-US" altLang="zh-CN" sz="1600" b="1" dirty="0" smtClean="0">
                <a:latin typeface="楷体" pitchFamily="49" charset="-122"/>
                <a:ea typeface="楷体" pitchFamily="49" charset="-122"/>
              </a:rPr>
              <a:t>2</a:t>
            </a:r>
            <a:r>
              <a:rPr lang="zh-CN" altLang="en-US" sz="1600" b="1" dirty="0" smtClean="0">
                <a:latin typeface="楷体" pitchFamily="49" charset="-122"/>
                <a:ea typeface="楷体" pitchFamily="49" charset="-122"/>
              </a:rPr>
              <a:t>亿元（未在中登网登记）；中航租赁</a:t>
            </a:r>
            <a:r>
              <a:rPr lang="en-US" altLang="zh-CN" sz="1600" b="1" dirty="0" smtClean="0">
                <a:latin typeface="楷体" pitchFamily="49" charset="-122"/>
                <a:ea typeface="楷体" pitchFamily="49" charset="-122"/>
              </a:rPr>
              <a:t>2.57</a:t>
            </a:r>
            <a:r>
              <a:rPr lang="zh-CN" altLang="en-US" sz="1600" b="1" dirty="0" smtClean="0">
                <a:latin typeface="楷体" pitchFamily="49" charset="-122"/>
                <a:ea typeface="楷体" pitchFamily="49" charset="-122"/>
              </a:rPr>
              <a:t>亿元，</a:t>
            </a:r>
            <a:r>
              <a:rPr lang="en-US" altLang="zh-CN" sz="1600" b="1" dirty="0" smtClean="0">
                <a:latin typeface="楷体" pitchFamily="49" charset="-122"/>
                <a:ea typeface="楷体" pitchFamily="49" charset="-122"/>
              </a:rPr>
              <a:t>5</a:t>
            </a:r>
            <a:r>
              <a:rPr lang="zh-CN" altLang="en-US" sz="1600" b="1" dirty="0" smtClean="0">
                <a:latin typeface="楷体" pitchFamily="49" charset="-122"/>
                <a:ea typeface="楷体" pitchFamily="49" charset="-122"/>
              </a:rPr>
              <a:t>年；招银租赁</a:t>
            </a:r>
            <a:r>
              <a:rPr lang="en-US" altLang="zh-CN" sz="1600" b="1" dirty="0" smtClean="0">
                <a:latin typeface="楷体" pitchFamily="49" charset="-122"/>
                <a:ea typeface="楷体" pitchFamily="49" charset="-122"/>
              </a:rPr>
              <a:t>5</a:t>
            </a:r>
            <a:r>
              <a:rPr lang="zh-CN" altLang="en-US" sz="1600" b="1" dirty="0" smtClean="0">
                <a:latin typeface="楷体" pitchFamily="49" charset="-122"/>
                <a:ea typeface="楷体" pitchFamily="49" charset="-122"/>
              </a:rPr>
              <a:t>亿元，</a:t>
            </a:r>
            <a:r>
              <a:rPr lang="en-US" altLang="zh-CN" sz="1600" b="1" dirty="0" smtClean="0">
                <a:latin typeface="楷体" pitchFamily="49" charset="-122"/>
                <a:ea typeface="楷体" pitchFamily="49" charset="-122"/>
              </a:rPr>
              <a:t>5</a:t>
            </a:r>
            <a:r>
              <a:rPr lang="zh-CN" altLang="en-US" sz="1600" b="1" dirty="0" smtClean="0">
                <a:latin typeface="楷体" pitchFamily="49" charset="-122"/>
                <a:ea typeface="楷体" pitchFamily="49" charset="-122"/>
              </a:rPr>
              <a:t>年），</a:t>
            </a:r>
            <a:r>
              <a:rPr lang="zh-CN" altLang="en-US" sz="1600" dirty="0" smtClean="0">
                <a:latin typeface="楷体" pitchFamily="49" charset="-122"/>
                <a:ea typeface="楷体" pitchFamily="49" charset="-122"/>
              </a:rPr>
              <a:t>专项应付款</a:t>
            </a:r>
            <a:r>
              <a:rPr lang="en-US" altLang="zh-CN" sz="1600" dirty="0" smtClean="0">
                <a:latin typeface="楷体" pitchFamily="49" charset="-122"/>
                <a:ea typeface="楷体" pitchFamily="49" charset="-122"/>
              </a:rPr>
              <a:t>0.5</a:t>
            </a:r>
            <a:r>
              <a:rPr lang="zh-CN" altLang="en-US" sz="1600" dirty="0" smtClean="0">
                <a:latin typeface="楷体" pitchFamily="49" charset="-122"/>
                <a:ea typeface="楷体" pitchFamily="49" charset="-122"/>
              </a:rPr>
              <a:t>亿元（尽调时了解）</a:t>
            </a:r>
            <a:endParaRPr lang="en-US" altLang="zh-CN" sz="1600" dirty="0" smtClean="0">
              <a:latin typeface="楷体" pitchFamily="49" charset="-122"/>
              <a:ea typeface="楷体" pitchFamily="49" charset="-122"/>
            </a:endParaRPr>
          </a:p>
          <a:p>
            <a:endParaRPr lang="en-US" altLang="zh-CN" sz="1600" dirty="0" smtClean="0">
              <a:latin typeface="楷体" pitchFamily="49" charset="-122"/>
              <a:ea typeface="楷体" pitchFamily="49" charset="-122"/>
            </a:endParaRPr>
          </a:p>
        </p:txBody>
      </p:sp>
    </p:spTree>
  </p:cSld>
  <p:clrMapOvr>
    <a:masterClrMapping/>
  </p:clrMapOvr>
  <p:transition>
    <p:pull dir="ru"/>
  </p:transition>
  <p:timing>
    <p:tnLst>
      <p:par>
        <p:cTn id="1" dur="indefinite" restart="never" nodeType="tmRoot"/>
      </p:par>
    </p:tnLst>
  </p:timing>
</p:sld>
</file>

<file path=ppt/theme/theme1.xml><?xml version="1.0" encoding="utf-8"?>
<a:theme xmlns:a="http://schemas.openxmlformats.org/drawingml/2006/main" name="Office 主题">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给梅梅模版的字体">
      <a:majorFont>
        <a:latin typeface="Arial Rounded MT Bold"/>
        <a:ea typeface="微软雅黑"/>
        <a:cs typeface=""/>
      </a:majorFont>
      <a:minorFont>
        <a:latin typeface="Arial Unicode MS"/>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1165</TotalTime>
  <Words>2737</Words>
  <Application>Kingsoft Office WPP</Application>
  <PresentationFormat>自定义</PresentationFormat>
  <Paragraphs>197</Paragraphs>
  <Slides>11</Slides>
  <Notes>0</Notes>
  <HiddenSlides>0</HiddenSlides>
  <MMClips>0</MMClips>
  <ScaleCrop>false</ScaleCrop>
  <HeadingPairs>
    <vt:vector size="4" baseType="variant">
      <vt:variant>
        <vt:lpstr>主题</vt:lpstr>
      </vt:variant>
      <vt:variant>
        <vt:i4>2</vt:i4>
      </vt:variant>
      <vt:variant>
        <vt:lpstr>幻灯片标题</vt:lpstr>
      </vt:variant>
      <vt:variant>
        <vt:i4>11</vt:i4>
      </vt:variant>
    </vt:vector>
  </HeadingPairs>
  <TitlesOfParts>
    <vt:vector size="13" baseType="lpstr">
      <vt:lpstr>Office 主题</vt:lpstr>
      <vt:lpstr>自定义设计方案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Admin-y</dc:creator>
  <cp:lastModifiedBy>zhangjinbao</cp:lastModifiedBy>
  <cp:revision>294</cp:revision>
  <dcterms:created xsi:type="dcterms:W3CDTF">2014-12-05T06:10:00Z</dcterms:created>
  <dcterms:modified xsi:type="dcterms:W3CDTF">2016-10-14T01:26:20Z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2052-10.1.0.5554</vt:lpwstr>
  </property>
</Properties>
</file>