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28"/>
  </p:notesMasterIdLst>
  <p:handoutMasterIdLst>
    <p:handoutMasterId r:id="rId29"/>
  </p:handoutMasterIdLst>
  <p:sldIdLst>
    <p:sldId id="450" r:id="rId3"/>
    <p:sldId id="456" r:id="rId4"/>
    <p:sldId id="370" r:id="rId5"/>
    <p:sldId id="467" r:id="rId6"/>
    <p:sldId id="458" r:id="rId7"/>
    <p:sldId id="465" r:id="rId8"/>
    <p:sldId id="480" r:id="rId9"/>
    <p:sldId id="353" r:id="rId10"/>
    <p:sldId id="457" r:id="rId11"/>
    <p:sldId id="466" r:id="rId12"/>
    <p:sldId id="468" r:id="rId13"/>
    <p:sldId id="474" r:id="rId14"/>
    <p:sldId id="475" r:id="rId15"/>
    <p:sldId id="473" r:id="rId16"/>
    <p:sldId id="461" r:id="rId17"/>
    <p:sldId id="462" r:id="rId18"/>
    <p:sldId id="463" r:id="rId19"/>
    <p:sldId id="464" r:id="rId20"/>
    <p:sldId id="477" r:id="rId21"/>
    <p:sldId id="476" r:id="rId22"/>
    <p:sldId id="471" r:id="rId23"/>
    <p:sldId id="469" r:id="rId24"/>
    <p:sldId id="479" r:id="rId25"/>
    <p:sldId id="470" r:id="rId26"/>
    <p:sldId id="481" r:id="rId27"/>
  </p:sldIdLst>
  <p:sldSz cx="10799763" cy="7380288"/>
  <p:notesSz cx="9872663" cy="6742113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sz="2000" b="1" kern="1200">
        <a:solidFill>
          <a:srgbClr val="004D6D"/>
        </a:solidFill>
        <a:latin typeface="Franklin Gothic Book" pitchFamily="34" charset="0"/>
        <a:ea typeface="华文楷体" pitchFamily="2" charset="-122"/>
        <a:cs typeface="+mn-cs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sz="2000" b="1" kern="1200">
        <a:solidFill>
          <a:srgbClr val="004D6D"/>
        </a:solidFill>
        <a:latin typeface="Franklin Gothic Book" pitchFamily="34" charset="0"/>
        <a:ea typeface="华文楷体" pitchFamily="2" charset="-122"/>
        <a:cs typeface="+mn-cs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sz="2000" b="1" kern="1200">
        <a:solidFill>
          <a:srgbClr val="004D6D"/>
        </a:solidFill>
        <a:latin typeface="Franklin Gothic Book" pitchFamily="34" charset="0"/>
        <a:ea typeface="华文楷体" pitchFamily="2" charset="-122"/>
        <a:cs typeface="+mn-cs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sz="2000" b="1" kern="1200">
        <a:solidFill>
          <a:srgbClr val="004D6D"/>
        </a:solidFill>
        <a:latin typeface="Franklin Gothic Book" pitchFamily="34" charset="0"/>
        <a:ea typeface="华文楷体" pitchFamily="2" charset="-122"/>
        <a:cs typeface="+mn-cs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sz="2000" b="1" kern="1200">
        <a:solidFill>
          <a:srgbClr val="004D6D"/>
        </a:solidFill>
        <a:latin typeface="Franklin Gothic Book" pitchFamily="34" charset="0"/>
        <a:ea typeface="华文楷体" pitchFamily="2" charset="-122"/>
        <a:cs typeface="+mn-cs"/>
        <a:sym typeface="Arial" charset="0"/>
      </a:defRPr>
    </a:lvl5pPr>
    <a:lvl6pPr marL="2286000" algn="l" defTabSz="914400" rtl="0" eaLnBrk="1" latinLnBrk="0" hangingPunct="1">
      <a:defRPr sz="2000" b="1" kern="1200">
        <a:solidFill>
          <a:srgbClr val="004D6D"/>
        </a:solidFill>
        <a:latin typeface="Franklin Gothic Book" pitchFamily="34" charset="0"/>
        <a:ea typeface="华文楷体" pitchFamily="2" charset="-122"/>
        <a:cs typeface="+mn-cs"/>
        <a:sym typeface="Arial" charset="0"/>
      </a:defRPr>
    </a:lvl6pPr>
    <a:lvl7pPr marL="2743200" algn="l" defTabSz="914400" rtl="0" eaLnBrk="1" latinLnBrk="0" hangingPunct="1">
      <a:defRPr sz="2000" b="1" kern="1200">
        <a:solidFill>
          <a:srgbClr val="004D6D"/>
        </a:solidFill>
        <a:latin typeface="Franklin Gothic Book" pitchFamily="34" charset="0"/>
        <a:ea typeface="华文楷体" pitchFamily="2" charset="-122"/>
        <a:cs typeface="+mn-cs"/>
        <a:sym typeface="Arial" charset="0"/>
      </a:defRPr>
    </a:lvl7pPr>
    <a:lvl8pPr marL="3200400" algn="l" defTabSz="914400" rtl="0" eaLnBrk="1" latinLnBrk="0" hangingPunct="1">
      <a:defRPr sz="2000" b="1" kern="1200">
        <a:solidFill>
          <a:srgbClr val="004D6D"/>
        </a:solidFill>
        <a:latin typeface="Franklin Gothic Book" pitchFamily="34" charset="0"/>
        <a:ea typeface="华文楷体" pitchFamily="2" charset="-122"/>
        <a:cs typeface="+mn-cs"/>
        <a:sym typeface="Arial" charset="0"/>
      </a:defRPr>
    </a:lvl8pPr>
    <a:lvl9pPr marL="3657600" algn="l" defTabSz="914400" rtl="0" eaLnBrk="1" latinLnBrk="0" hangingPunct="1">
      <a:defRPr sz="2000" b="1" kern="1200">
        <a:solidFill>
          <a:srgbClr val="004D6D"/>
        </a:solidFill>
        <a:latin typeface="Franklin Gothic Book" pitchFamily="34" charset="0"/>
        <a:ea typeface="华文楷体" pitchFamily="2" charset="-122"/>
        <a:cs typeface="+mn-cs"/>
        <a:sym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0066FF"/>
    <a:srgbClr val="FF505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41" autoAdjust="0"/>
  </p:normalViewPr>
  <p:slideViewPr>
    <p:cSldViewPr snapToObjects="1">
      <p:cViewPr varScale="1">
        <p:scale>
          <a:sx n="58" d="100"/>
          <a:sy n="58" d="100"/>
        </p:scale>
        <p:origin x="-1332" y="-90"/>
      </p:cViewPr>
      <p:guideLst>
        <p:guide orient="horz" pos="2343"/>
        <p:guide pos="3431"/>
      </p:guideLst>
    </p:cSldViewPr>
  </p:slideViewPr>
  <p:outlineViewPr>
    <p:cViewPr>
      <p:scale>
        <a:sx n="33" d="100"/>
        <a:sy n="33" d="100"/>
      </p:scale>
      <p:origin x="0" y="21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69" d="100"/>
          <a:sy n="69" d="100"/>
        </p:scale>
        <p:origin x="-1656" y="-72"/>
      </p:cViewPr>
      <p:guideLst>
        <p:guide orient="horz" pos="2123"/>
        <p:guide pos="3109"/>
      </p:guideLst>
    </p:cSldViewPr>
  </p:notesViewPr>
  <p:gridSpacing cx="73733025" cy="737330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313" cy="336550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l">
              <a:buFont typeface="Arial" pitchFamily="34" charset="0"/>
              <a:buNone/>
              <a:defRPr sz="1200">
                <a:sym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592763" y="0"/>
            <a:ext cx="4278312" cy="336550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r">
              <a:buFont typeface="Arial" pitchFamily="34" charset="0"/>
              <a:buNone/>
              <a:defRPr sz="1200">
                <a:sym typeface="Arial" pitchFamily="34" charset="0"/>
              </a:defRPr>
            </a:lvl1pPr>
          </a:lstStyle>
          <a:p>
            <a:pPr>
              <a:defRPr/>
            </a:pPr>
            <a:fld id="{AB74F05F-7615-4F51-B914-346A885AFD0D}" type="datetimeFigureOut">
              <a:rPr lang="zh-CN" altLang="en-US"/>
              <a:pPr>
                <a:defRPr/>
              </a:pPr>
              <a:t>2016/11/4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03975"/>
            <a:ext cx="4278313" cy="336550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l">
              <a:buFont typeface="Arial" pitchFamily="34" charset="0"/>
              <a:buNone/>
              <a:defRPr sz="1200">
                <a:sym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592763" y="6403975"/>
            <a:ext cx="4278312" cy="336550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r">
              <a:buFont typeface="Arial" pitchFamily="34" charset="0"/>
              <a:buNone/>
              <a:defRPr sz="1200">
                <a:sym typeface="Arial" pitchFamily="34" charset="0"/>
              </a:defRPr>
            </a:lvl1pPr>
          </a:lstStyle>
          <a:p>
            <a:pPr>
              <a:defRPr/>
            </a:pPr>
            <a:fld id="{213A52BF-064D-4ADE-A3AD-A6301E0436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4276725" cy="3365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7" tIns="45713" rIns="91427" bIns="45713" numCol="1" anchor="t" anchorCtr="0" compatLnSpc="1"/>
          <a:lstStyle>
            <a:lvl1pPr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  <a:sym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日期占位符 2"/>
          <p:cNvSpPr>
            <a:spLocks noGrp="1" noChangeArrowheads="1"/>
          </p:cNvSpPr>
          <p:nvPr>
            <p:ph type="dt" idx="9"/>
          </p:nvPr>
        </p:nvSpPr>
        <p:spPr bwMode="auto">
          <a:xfrm>
            <a:off x="5594350" y="0"/>
            <a:ext cx="4276725" cy="3365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7" tIns="45713" rIns="91427" bIns="45713" numCol="1" anchor="t" anchorCtr="0" compatLnSpc="1"/>
          <a:lstStyle>
            <a:lvl1pPr algn="r"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  <a:sym typeface="Arial" pitchFamily="34" charset="0"/>
              </a:defRPr>
            </a:lvl1pPr>
          </a:lstStyle>
          <a:p>
            <a:pPr>
              <a:defRPr/>
            </a:pPr>
            <a:fld id="{463FEE2A-BF0B-47E7-8E3A-8A06B38150DD}" type="datetime1">
              <a:rPr lang="zh-CN" altLang="en-US"/>
              <a:pPr>
                <a:defRPr/>
              </a:pPr>
              <a:t>2016/11/4</a:t>
            </a:fld>
            <a:endParaRPr lang="zh-CN" altLang="en-US"/>
          </a:p>
        </p:txBody>
      </p:sp>
      <p:sp>
        <p:nvSpPr>
          <p:cNvPr id="19460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084513" y="504825"/>
            <a:ext cx="3703637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4101" name="备注占位符 4"/>
          <p:cNvSpPr>
            <a:spLocks noGrp="1" noRot="1" noChangeArrowheads="1"/>
          </p:cNvSpPr>
          <p:nvPr>
            <p:ph type="body" sz="quarter" idx="19"/>
          </p:nvPr>
        </p:nvSpPr>
        <p:spPr bwMode="auto">
          <a:xfrm>
            <a:off x="987425" y="3201988"/>
            <a:ext cx="7897813" cy="30353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7" tIns="45713" rIns="91427" bIns="45713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02" name="页脚占位符 5"/>
          <p:cNvSpPr>
            <a:spLocks noGrp="1" noChangeArrowheads="1"/>
          </p:cNvSpPr>
          <p:nvPr>
            <p:ph type="ftr" sz="quarter" idx="29"/>
          </p:nvPr>
        </p:nvSpPr>
        <p:spPr bwMode="auto">
          <a:xfrm>
            <a:off x="0" y="6403975"/>
            <a:ext cx="4276725" cy="3365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7" tIns="45713" rIns="91427" bIns="45713" numCol="1" anchor="b" anchorCtr="0" compatLnSpc="1"/>
          <a:lstStyle>
            <a:lvl1pPr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  <a:sym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3" name="灯片编号占位符 6"/>
          <p:cNvSpPr>
            <a:spLocks noGrp="1" noChangeArrowheads="1"/>
          </p:cNvSpPr>
          <p:nvPr>
            <p:ph type="sldNum" sz="quarter" idx="39"/>
          </p:nvPr>
        </p:nvSpPr>
        <p:spPr bwMode="auto">
          <a:xfrm>
            <a:off x="5594350" y="6403975"/>
            <a:ext cx="4276725" cy="3365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  <a:sym typeface="Arial" pitchFamily="34" charset="0"/>
              </a:defRPr>
            </a:lvl1pPr>
          </a:lstStyle>
          <a:p>
            <a:pPr>
              <a:defRPr/>
            </a:pPr>
            <a:fld id="{312E7CE5-5F24-4891-AE5E-6EDC937436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Franklin Gothic Book" pitchFamily="34" charset="0"/>
        <a:ea typeface="华文楷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Franklin Gothic Book" pitchFamily="34" charset="0"/>
        <a:ea typeface="华文楷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Franklin Gothic Book" pitchFamily="34" charset="0"/>
        <a:ea typeface="华文楷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Franklin Gothic Book" pitchFamily="34" charset="0"/>
        <a:ea typeface="华文楷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Franklin Gothic Book" pitchFamily="34" charset="0"/>
        <a:ea typeface="华文楷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39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Font typeface="Arial" charset="0"/>
              <a:buNone/>
            </a:pPr>
            <a:fld id="{3AA7F84A-F32A-4290-8B44-BE0A788C8277}" type="slidenum">
              <a:rPr lang="zh-CN" altLang="en-US" smtClean="0">
                <a:latin typeface="Arial" charset="0"/>
                <a:sym typeface="Arial" charset="0"/>
              </a:rPr>
              <a:pPr>
                <a:buFont typeface="Arial" charset="0"/>
                <a:buNone/>
              </a:pPr>
              <a:t>2</a:t>
            </a:fld>
            <a:endParaRPr lang="zh-CN" altLang="en-US" smtClean="0">
              <a:latin typeface="Arial" charset="0"/>
              <a:sym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39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Font typeface="Arial" charset="0"/>
              <a:buNone/>
            </a:pPr>
            <a:fld id="{AC638C49-49DA-4C84-A2E0-749AEB0EEF80}" type="slidenum">
              <a:rPr lang="zh-CN" altLang="en-US" smtClean="0">
                <a:latin typeface="Arial" charset="0"/>
                <a:sym typeface="Arial" charset="0"/>
              </a:rPr>
              <a:pPr>
                <a:buFont typeface="Arial" charset="0"/>
                <a:buNone/>
              </a:pPr>
              <a:t>3</a:t>
            </a:fld>
            <a:endParaRPr lang="zh-CN" altLang="en-US" smtClean="0">
              <a:latin typeface="Arial" charset="0"/>
              <a:sym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39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Font typeface="Arial" charset="0"/>
              <a:buNone/>
            </a:pPr>
            <a:fld id="{AC638C49-49DA-4C84-A2E0-749AEB0EEF80}" type="slidenum">
              <a:rPr lang="zh-CN" altLang="en-US" smtClean="0">
                <a:latin typeface="Arial" charset="0"/>
                <a:sym typeface="Arial" charset="0"/>
              </a:rPr>
              <a:pPr>
                <a:buFont typeface="Arial" charset="0"/>
                <a:buNone/>
              </a:pPr>
              <a:t>4</a:t>
            </a:fld>
            <a:endParaRPr lang="zh-CN" altLang="en-US" smtClean="0">
              <a:latin typeface="Arial" charset="0"/>
              <a:sym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39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Font typeface="Arial" charset="0"/>
              <a:buNone/>
            </a:pPr>
            <a:fld id="{291340C1-85FB-43B5-8411-9E0320E9FBEC}" type="slidenum">
              <a:rPr lang="zh-CN" altLang="en-US" smtClean="0">
                <a:latin typeface="Arial" charset="0"/>
                <a:sym typeface="Arial" charset="0"/>
              </a:rPr>
              <a:pPr>
                <a:buFont typeface="Arial" charset="0"/>
                <a:buNone/>
              </a:pPr>
              <a:t>5</a:t>
            </a:fld>
            <a:endParaRPr lang="zh-CN" altLang="en-US" smtClean="0">
              <a:latin typeface="Arial" charset="0"/>
              <a:sym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39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Font typeface="Arial" charset="0"/>
              <a:buNone/>
            </a:pPr>
            <a:fld id="{3AA7F84A-F32A-4290-8B44-BE0A788C8277}" type="slidenum">
              <a:rPr lang="zh-CN" altLang="en-US" smtClean="0">
                <a:latin typeface="Arial" charset="0"/>
                <a:sym typeface="Arial" charset="0"/>
              </a:rPr>
              <a:pPr>
                <a:buFont typeface="Arial" charset="0"/>
                <a:buNone/>
              </a:pPr>
              <a:t>6</a:t>
            </a:fld>
            <a:endParaRPr lang="zh-CN" altLang="en-US" smtClean="0">
              <a:latin typeface="Arial" charset="0"/>
              <a:sym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39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Font typeface="Arial" charset="0"/>
              <a:buNone/>
            </a:pPr>
            <a:fld id="{3AA7F84A-F32A-4290-8B44-BE0A788C8277}" type="slidenum">
              <a:rPr lang="zh-CN" altLang="en-US" smtClean="0">
                <a:latin typeface="Arial" charset="0"/>
                <a:sym typeface="Arial" charset="0"/>
              </a:rPr>
              <a:pPr>
                <a:buFont typeface="Arial" charset="0"/>
                <a:buNone/>
              </a:pPr>
              <a:t>11</a:t>
            </a:fld>
            <a:endParaRPr lang="zh-CN" altLang="en-US" smtClean="0">
              <a:latin typeface="Arial" charset="0"/>
              <a:sym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39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Font typeface="Arial" charset="0"/>
              <a:buNone/>
            </a:pPr>
            <a:fld id="{AC638C49-49DA-4C84-A2E0-749AEB0EEF80}" type="slidenum">
              <a:rPr lang="zh-CN" altLang="en-US" smtClean="0">
                <a:latin typeface="Arial" charset="0"/>
                <a:sym typeface="Arial" charset="0"/>
              </a:rPr>
              <a:pPr>
                <a:buFont typeface="Arial" charset="0"/>
                <a:buNone/>
              </a:pPr>
              <a:t>14</a:t>
            </a:fld>
            <a:endParaRPr lang="zh-CN" altLang="en-US" smtClean="0">
              <a:latin typeface="Arial" charset="0"/>
              <a:sym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39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Font typeface="Arial" charset="0"/>
              <a:buNone/>
            </a:pPr>
            <a:fld id="{3AA7F84A-F32A-4290-8B44-BE0A788C8277}" type="slidenum">
              <a:rPr lang="zh-CN" altLang="en-US" smtClean="0">
                <a:latin typeface="Arial" charset="0"/>
                <a:sym typeface="Arial" charset="0"/>
              </a:rPr>
              <a:pPr>
                <a:buFont typeface="Arial" charset="0"/>
                <a:buNone/>
              </a:pPr>
              <a:t>15</a:t>
            </a:fld>
            <a:endParaRPr lang="zh-CN" altLang="en-US" smtClean="0">
              <a:latin typeface="Arial" charset="0"/>
              <a:sym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39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Font typeface="Arial" charset="0"/>
              <a:buNone/>
            </a:pPr>
            <a:fld id="{3AA7F84A-F32A-4290-8B44-BE0A788C8277}" type="slidenum">
              <a:rPr lang="zh-CN" altLang="en-US" smtClean="0">
                <a:latin typeface="Arial" charset="0"/>
                <a:sym typeface="Arial" charset="0"/>
              </a:rPr>
              <a:pPr>
                <a:buFont typeface="Arial" charset="0"/>
                <a:buNone/>
              </a:pPr>
              <a:t>21</a:t>
            </a:fld>
            <a:endParaRPr lang="zh-CN" altLang="en-US" smtClean="0">
              <a:latin typeface="Arial" charset="0"/>
              <a:sym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09625" y="2292350"/>
            <a:ext cx="9180513" cy="1582738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19250" y="4181475"/>
            <a:ext cx="7561263" cy="18875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0" y="295275"/>
            <a:ext cx="9720263" cy="123031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9750" y="1722438"/>
            <a:ext cx="9720263" cy="48704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831138" y="295275"/>
            <a:ext cx="2428875" cy="6297613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9750" y="295275"/>
            <a:ext cx="7138988" cy="62976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09625" y="2292350"/>
            <a:ext cx="9180513" cy="1582738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19250" y="4181475"/>
            <a:ext cx="7561263" cy="18875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0" y="295275"/>
            <a:ext cx="9720263" cy="123031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722438"/>
            <a:ext cx="9720263" cy="48704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2488" y="4741863"/>
            <a:ext cx="9180512" cy="14668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2488" y="3127375"/>
            <a:ext cx="9180512" cy="161448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0" y="295275"/>
            <a:ext cx="9720263" cy="123031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750" y="1722438"/>
            <a:ext cx="4783138" cy="48704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75288" y="1722438"/>
            <a:ext cx="4784725" cy="48704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0" y="295275"/>
            <a:ext cx="9720263" cy="12303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9750" y="1652588"/>
            <a:ext cx="4772025" cy="6873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9750" y="2339975"/>
            <a:ext cx="4772025" cy="42529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86400" y="1652588"/>
            <a:ext cx="4773613" cy="6873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86400" y="2339975"/>
            <a:ext cx="4773613" cy="42529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0" y="295275"/>
            <a:ext cx="9720263" cy="123031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0" y="293688"/>
            <a:ext cx="3552825" cy="12509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2750" y="293688"/>
            <a:ext cx="6037263" cy="6299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39750" y="1544638"/>
            <a:ext cx="3552825" cy="5048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0" y="295275"/>
            <a:ext cx="9720263" cy="123031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722438"/>
            <a:ext cx="9720263" cy="48704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6138" y="5165725"/>
            <a:ext cx="6480175" cy="6096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16138" y="658813"/>
            <a:ext cx="6480175" cy="44291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16138" y="5775325"/>
            <a:ext cx="6480175" cy="866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0" y="295275"/>
            <a:ext cx="9720263" cy="123031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9750" y="1722438"/>
            <a:ext cx="9720263" cy="48704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831138" y="295275"/>
            <a:ext cx="2428875" cy="6297613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9750" y="295275"/>
            <a:ext cx="7138988" cy="62976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2488" y="4741863"/>
            <a:ext cx="9180512" cy="14668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2488" y="3127375"/>
            <a:ext cx="9180512" cy="161448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0" y="295275"/>
            <a:ext cx="9720263" cy="123031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750" y="1722438"/>
            <a:ext cx="4783138" cy="48704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75288" y="1722438"/>
            <a:ext cx="4784725" cy="48704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0" y="295275"/>
            <a:ext cx="9720263" cy="12303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9750" y="1652588"/>
            <a:ext cx="4772025" cy="6873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9750" y="2339975"/>
            <a:ext cx="4772025" cy="42529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86400" y="1652588"/>
            <a:ext cx="4773613" cy="6873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86400" y="2339975"/>
            <a:ext cx="4773613" cy="42529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0" y="295275"/>
            <a:ext cx="9720263" cy="123031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0" y="293688"/>
            <a:ext cx="3552825" cy="12509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2750" y="293688"/>
            <a:ext cx="6037263" cy="6299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39750" y="1544638"/>
            <a:ext cx="3552825" cy="5048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6138" y="5165725"/>
            <a:ext cx="6480175" cy="6096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16138" y="658813"/>
            <a:ext cx="6480175" cy="44291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16138" y="5775325"/>
            <a:ext cx="6480175" cy="866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"/>
          <p:cNvSpPr txBox="1">
            <a:spLocks noChangeArrowheads="1"/>
          </p:cNvSpPr>
          <p:nvPr/>
        </p:nvSpPr>
        <p:spPr bwMode="auto">
          <a:xfrm>
            <a:off x="6350" y="-31750"/>
            <a:ext cx="9180513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  <a:defRPr/>
            </a:pPr>
            <a:endParaRPr lang="zh-CN" altLang="en-US" sz="5000" b="0">
              <a:solidFill>
                <a:schemeClr val="tx2"/>
              </a:solidFill>
              <a:latin typeface="Franklin Gothic Medium" pitchFamily="34" charset="0"/>
              <a:ea typeface="隶书" pitchFamily="49" charset="-122"/>
              <a:sym typeface="Arial" pitchFamily="34" charset="0"/>
            </a:endParaRPr>
          </a:p>
        </p:txBody>
      </p:sp>
      <p:cxnSp>
        <p:nvCxnSpPr>
          <p:cNvPr id="1027" name="直接连接符 16"/>
          <p:cNvCxnSpPr>
            <a:cxnSpLocks noChangeShapeType="1"/>
          </p:cNvCxnSpPr>
          <p:nvPr userDrawn="1"/>
        </p:nvCxnSpPr>
        <p:spPr bwMode="auto">
          <a:xfrm rot="16200000" flipH="1">
            <a:off x="481806" y="475457"/>
            <a:ext cx="855663" cy="0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/>
            <a:tailEnd/>
          </a:ln>
        </p:spPr>
      </p:cxnSp>
      <p:cxnSp>
        <p:nvCxnSpPr>
          <p:cNvPr id="1028" name="直接连接符 17"/>
          <p:cNvCxnSpPr>
            <a:cxnSpLocks noChangeShapeType="1"/>
          </p:cNvCxnSpPr>
          <p:nvPr userDrawn="1"/>
        </p:nvCxnSpPr>
        <p:spPr bwMode="auto">
          <a:xfrm rot="16200000" flipH="1">
            <a:off x="755650" y="331788"/>
            <a:ext cx="571500" cy="0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/>
            <a:tailEnd/>
          </a:ln>
        </p:spPr>
      </p:cxnSp>
      <p:sp>
        <p:nvSpPr>
          <p:cNvPr id="1029" name="矩形 6"/>
          <p:cNvSpPr>
            <a:spLocks noChangeArrowheads="1"/>
          </p:cNvSpPr>
          <p:nvPr/>
        </p:nvSpPr>
        <p:spPr bwMode="auto">
          <a:xfrm>
            <a:off x="0" y="0"/>
            <a:ext cx="10799763" cy="4143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105593" tIns="52797" rIns="105593" bIns="52797">
            <a:spAutoFit/>
          </a:bodyPr>
          <a:lstStyle>
            <a:lvl1pPr eaLnBrk="0" hangingPunct="0">
              <a:defRPr sz="2000" b="1">
                <a:solidFill>
                  <a:srgbClr val="004D6D"/>
                </a:solidFill>
                <a:latin typeface="Franklin Gothic Book" pitchFamily="34" charset="0"/>
                <a:ea typeface="华文楷体" pitchFamily="2" charset="-122"/>
                <a:sym typeface="Arial" pitchFamily="34" charset="0"/>
              </a:defRPr>
            </a:lvl1pPr>
            <a:lvl2pPr marL="742950" indent="-285750" eaLnBrk="0" hangingPunct="0">
              <a:defRPr sz="2000" b="1">
                <a:solidFill>
                  <a:srgbClr val="004D6D"/>
                </a:solidFill>
                <a:latin typeface="Franklin Gothic Book" pitchFamily="34" charset="0"/>
                <a:ea typeface="华文楷体" pitchFamily="2" charset="-122"/>
                <a:sym typeface="Arial" pitchFamily="34" charset="0"/>
              </a:defRPr>
            </a:lvl2pPr>
            <a:lvl3pPr marL="1143000" indent="-228600" eaLnBrk="0" hangingPunct="0">
              <a:defRPr sz="2000" b="1">
                <a:solidFill>
                  <a:srgbClr val="004D6D"/>
                </a:solidFill>
                <a:latin typeface="Franklin Gothic Book" pitchFamily="34" charset="0"/>
                <a:ea typeface="华文楷体" pitchFamily="2" charset="-122"/>
                <a:sym typeface="Arial" pitchFamily="34" charset="0"/>
              </a:defRPr>
            </a:lvl3pPr>
            <a:lvl4pPr marL="1600200" indent="-228600" eaLnBrk="0" hangingPunct="0">
              <a:defRPr sz="2000" b="1">
                <a:solidFill>
                  <a:srgbClr val="004D6D"/>
                </a:solidFill>
                <a:latin typeface="Franklin Gothic Book" pitchFamily="34" charset="0"/>
                <a:ea typeface="华文楷体" pitchFamily="2" charset="-122"/>
                <a:sym typeface="Arial" pitchFamily="34" charset="0"/>
              </a:defRPr>
            </a:lvl4pPr>
            <a:lvl5pPr marL="2057400" indent="-228600" eaLnBrk="0" hangingPunct="0">
              <a:defRPr sz="2000" b="1">
                <a:solidFill>
                  <a:srgbClr val="004D6D"/>
                </a:solidFill>
                <a:latin typeface="Franklin Gothic Book" pitchFamily="34" charset="0"/>
                <a:ea typeface="华文楷体" pitchFamily="2" charset="-122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4D6D"/>
                </a:solidFill>
                <a:latin typeface="Franklin Gothic Book" pitchFamily="34" charset="0"/>
                <a:ea typeface="华文楷体" pitchFamily="2" charset="-122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4D6D"/>
                </a:solidFill>
                <a:latin typeface="Franklin Gothic Book" pitchFamily="34" charset="0"/>
                <a:ea typeface="华文楷体" pitchFamily="2" charset="-122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4D6D"/>
                </a:solidFill>
                <a:latin typeface="Franklin Gothic Book" pitchFamily="34" charset="0"/>
                <a:ea typeface="华文楷体" pitchFamily="2" charset="-122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4D6D"/>
                </a:solidFill>
                <a:latin typeface="Franklin Gothic Book" pitchFamily="34" charset="0"/>
                <a:ea typeface="华文楷体" pitchFamily="2" charset="-122"/>
                <a:sym typeface="Arial" pitchFamily="34" charset="0"/>
              </a:defRPr>
            </a:lvl9pPr>
          </a:lstStyle>
          <a:p>
            <a:pPr eaLnBrk="1" hangingPunct="1">
              <a:buFont typeface="Arial" pitchFamily="34" charset="0"/>
              <a:buNone/>
              <a:defRPr/>
            </a:pPr>
            <a:endParaRPr lang="zh-CN" altLang="en-US" smtClean="0">
              <a:latin typeface="华文楷体" pitchFamily="2" charset="-122"/>
            </a:endParaRPr>
          </a:p>
        </p:txBody>
      </p:sp>
      <p:pic>
        <p:nvPicPr>
          <p:cNvPr id="1030" name="图片 6" descr="logo2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901113" y="6977063"/>
            <a:ext cx="1516062" cy="20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sldNum="0" hdr="0" ftr="0" dt="0"/>
  <p:txStyles>
    <p:titleStyle>
      <a:lvl1pPr algn="ctr" defTabSz="1055688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055688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Franklin Gothic Medium" pitchFamily="34" charset="0"/>
          <a:ea typeface="隶书" pitchFamily="49" charset="-122"/>
        </a:defRPr>
      </a:lvl2pPr>
      <a:lvl3pPr algn="ctr" defTabSz="1055688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Franklin Gothic Medium" pitchFamily="34" charset="0"/>
          <a:ea typeface="隶书" pitchFamily="49" charset="-122"/>
        </a:defRPr>
      </a:lvl3pPr>
      <a:lvl4pPr algn="ctr" defTabSz="1055688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Franklin Gothic Medium" pitchFamily="34" charset="0"/>
          <a:ea typeface="隶书" pitchFamily="49" charset="-122"/>
        </a:defRPr>
      </a:lvl4pPr>
      <a:lvl5pPr algn="ctr" defTabSz="1055688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Franklin Gothic Medium" pitchFamily="34" charset="0"/>
          <a:ea typeface="隶书" pitchFamily="49" charset="-122"/>
        </a:defRPr>
      </a:lvl5pPr>
      <a:lvl6pPr marL="457200" algn="ctr" defTabSz="105537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Franklin Gothic Medium" pitchFamily="34" charset="0"/>
          <a:ea typeface="隶书" pitchFamily="49" charset="-122"/>
        </a:defRPr>
      </a:lvl6pPr>
      <a:lvl7pPr marL="914400" algn="ctr" defTabSz="105537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Franklin Gothic Medium" pitchFamily="34" charset="0"/>
          <a:ea typeface="隶书" pitchFamily="49" charset="-122"/>
        </a:defRPr>
      </a:lvl7pPr>
      <a:lvl8pPr marL="1371600" algn="ctr" defTabSz="105537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Franklin Gothic Medium" pitchFamily="34" charset="0"/>
          <a:ea typeface="隶书" pitchFamily="49" charset="-122"/>
        </a:defRPr>
      </a:lvl8pPr>
      <a:lvl9pPr marL="1828800" algn="ctr" defTabSz="105537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Franklin Gothic Medium" pitchFamily="34" charset="0"/>
          <a:ea typeface="隶书" pitchFamily="49" charset="-122"/>
        </a:defRPr>
      </a:lvl9pPr>
    </p:titleStyle>
    <p:bodyStyle>
      <a:lvl1pPr marL="396875" indent="-396875" algn="l" defTabSz="1055688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857250" indent="-330200" algn="l" defTabSz="1055688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  <a:ea typeface="+mn-ea"/>
        </a:defRPr>
      </a:lvl2pPr>
      <a:lvl3pPr marL="1320800" indent="-265113" algn="l" defTabSz="1055688" rtl="0" eaLnBrk="0" fontAlgn="base" hangingPunct="0">
        <a:spcBef>
          <a:spcPct val="20000"/>
        </a:spcBef>
        <a:spcAft>
          <a:spcPct val="0"/>
        </a:spcAft>
        <a:buChar char="•"/>
        <a:defRPr sz="2700">
          <a:solidFill>
            <a:schemeClr val="tx1"/>
          </a:solidFill>
          <a:latin typeface="+mn-lt"/>
          <a:ea typeface="+mn-ea"/>
        </a:defRPr>
      </a:lvl3pPr>
      <a:lvl4pPr marL="1847850" indent="-263525" algn="l" defTabSz="1055688" rtl="0" eaLnBrk="0" fontAlgn="base" hangingPunct="0">
        <a:spcBef>
          <a:spcPct val="20000"/>
        </a:spcBef>
        <a:spcAft>
          <a:spcPct val="0"/>
        </a:spcAft>
        <a:buChar char="–"/>
        <a:defRPr sz="2300">
          <a:solidFill>
            <a:schemeClr val="tx1"/>
          </a:solidFill>
          <a:latin typeface="+mn-lt"/>
          <a:ea typeface="+mn-ea"/>
        </a:defRPr>
      </a:lvl4pPr>
      <a:lvl5pPr marL="2374900" indent="-263525" algn="l" defTabSz="1055688" rtl="0" eaLnBrk="0" fontAlgn="base" hangingPunct="0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  <a:ea typeface="+mn-ea"/>
        </a:defRPr>
      </a:lvl5pPr>
      <a:lvl6pPr marL="2832100" indent="-263525" algn="l" defTabSz="1055370" rtl="0" eaLnBrk="0" fontAlgn="base" hangingPunct="0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  <a:ea typeface="+mn-ea"/>
        </a:defRPr>
      </a:lvl6pPr>
      <a:lvl7pPr marL="3289300" indent="-263525" algn="l" defTabSz="1055370" rtl="0" eaLnBrk="0" fontAlgn="base" hangingPunct="0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  <a:ea typeface="+mn-ea"/>
        </a:defRPr>
      </a:lvl7pPr>
      <a:lvl8pPr marL="3746500" indent="-263525" algn="l" defTabSz="1055370" rtl="0" eaLnBrk="0" fontAlgn="base" hangingPunct="0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  <a:ea typeface="+mn-ea"/>
        </a:defRPr>
      </a:lvl8pPr>
      <a:lvl9pPr marL="4203700" indent="-263525" algn="l" defTabSz="1055370" rtl="0" eaLnBrk="0" fontAlgn="base" hangingPunct="0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 txBox="1">
            <a:spLocks noChangeArrowheads="1"/>
          </p:cNvSpPr>
          <p:nvPr/>
        </p:nvSpPr>
        <p:spPr bwMode="auto">
          <a:xfrm>
            <a:off x="6350" y="-31750"/>
            <a:ext cx="9180513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  <a:defRPr/>
            </a:pPr>
            <a:endParaRPr lang="zh-CN" altLang="en-US" sz="5000" b="0">
              <a:solidFill>
                <a:schemeClr val="tx2"/>
              </a:solidFill>
              <a:latin typeface="Franklin Gothic Medium" pitchFamily="34" charset="0"/>
              <a:ea typeface="隶书" pitchFamily="49" charset="-122"/>
              <a:sym typeface="Arial" pitchFamily="34" charset="0"/>
            </a:endParaRPr>
          </a:p>
        </p:txBody>
      </p:sp>
      <p:sp>
        <p:nvSpPr>
          <p:cNvPr id="2051" name="直接连接符 16"/>
          <p:cNvSpPr>
            <a:spLocks noChangeShapeType="1"/>
          </p:cNvSpPr>
          <p:nvPr/>
        </p:nvSpPr>
        <p:spPr bwMode="auto">
          <a:xfrm rot="16200000" flipH="1">
            <a:off x="481806" y="475457"/>
            <a:ext cx="855663" cy="0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052" name="直接连接符 17"/>
          <p:cNvSpPr>
            <a:spLocks noChangeShapeType="1"/>
          </p:cNvSpPr>
          <p:nvPr/>
        </p:nvSpPr>
        <p:spPr bwMode="auto">
          <a:xfrm rot="16200000" flipH="1">
            <a:off x="755650" y="331788"/>
            <a:ext cx="571500" cy="0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053" name="矩形 6"/>
          <p:cNvSpPr>
            <a:spLocks noChangeArrowheads="1"/>
          </p:cNvSpPr>
          <p:nvPr/>
        </p:nvSpPr>
        <p:spPr bwMode="auto">
          <a:xfrm>
            <a:off x="0" y="0"/>
            <a:ext cx="10799763" cy="4143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105593" tIns="52797" rIns="105593" bIns="52797">
            <a:spAutoFit/>
          </a:bodyPr>
          <a:lstStyle>
            <a:lvl1pPr eaLnBrk="0" hangingPunct="0">
              <a:defRPr sz="2000" b="1">
                <a:solidFill>
                  <a:srgbClr val="004D6D"/>
                </a:solidFill>
                <a:latin typeface="Franklin Gothic Book" pitchFamily="34" charset="0"/>
                <a:ea typeface="华文楷体" pitchFamily="2" charset="-122"/>
                <a:sym typeface="Arial" pitchFamily="34" charset="0"/>
              </a:defRPr>
            </a:lvl1pPr>
            <a:lvl2pPr marL="742950" indent="-285750" eaLnBrk="0" hangingPunct="0">
              <a:defRPr sz="2000" b="1">
                <a:solidFill>
                  <a:srgbClr val="004D6D"/>
                </a:solidFill>
                <a:latin typeface="Franklin Gothic Book" pitchFamily="34" charset="0"/>
                <a:ea typeface="华文楷体" pitchFamily="2" charset="-122"/>
                <a:sym typeface="Arial" pitchFamily="34" charset="0"/>
              </a:defRPr>
            </a:lvl2pPr>
            <a:lvl3pPr marL="1143000" indent="-228600" eaLnBrk="0" hangingPunct="0">
              <a:defRPr sz="2000" b="1">
                <a:solidFill>
                  <a:srgbClr val="004D6D"/>
                </a:solidFill>
                <a:latin typeface="Franklin Gothic Book" pitchFamily="34" charset="0"/>
                <a:ea typeface="华文楷体" pitchFamily="2" charset="-122"/>
                <a:sym typeface="Arial" pitchFamily="34" charset="0"/>
              </a:defRPr>
            </a:lvl3pPr>
            <a:lvl4pPr marL="1600200" indent="-228600" eaLnBrk="0" hangingPunct="0">
              <a:defRPr sz="2000" b="1">
                <a:solidFill>
                  <a:srgbClr val="004D6D"/>
                </a:solidFill>
                <a:latin typeface="Franklin Gothic Book" pitchFamily="34" charset="0"/>
                <a:ea typeface="华文楷体" pitchFamily="2" charset="-122"/>
                <a:sym typeface="Arial" pitchFamily="34" charset="0"/>
              </a:defRPr>
            </a:lvl4pPr>
            <a:lvl5pPr marL="2057400" indent="-228600" eaLnBrk="0" hangingPunct="0">
              <a:defRPr sz="2000" b="1">
                <a:solidFill>
                  <a:srgbClr val="004D6D"/>
                </a:solidFill>
                <a:latin typeface="Franklin Gothic Book" pitchFamily="34" charset="0"/>
                <a:ea typeface="华文楷体" pitchFamily="2" charset="-122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4D6D"/>
                </a:solidFill>
                <a:latin typeface="Franklin Gothic Book" pitchFamily="34" charset="0"/>
                <a:ea typeface="华文楷体" pitchFamily="2" charset="-122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4D6D"/>
                </a:solidFill>
                <a:latin typeface="Franklin Gothic Book" pitchFamily="34" charset="0"/>
                <a:ea typeface="华文楷体" pitchFamily="2" charset="-122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4D6D"/>
                </a:solidFill>
                <a:latin typeface="Franklin Gothic Book" pitchFamily="34" charset="0"/>
                <a:ea typeface="华文楷体" pitchFamily="2" charset="-122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4D6D"/>
                </a:solidFill>
                <a:latin typeface="Franklin Gothic Book" pitchFamily="34" charset="0"/>
                <a:ea typeface="华文楷体" pitchFamily="2" charset="-122"/>
                <a:sym typeface="Arial" pitchFamily="34" charset="0"/>
              </a:defRPr>
            </a:lvl9pPr>
          </a:lstStyle>
          <a:p>
            <a:pPr eaLnBrk="1" hangingPunct="1">
              <a:buFont typeface="Arial" pitchFamily="34" charset="0"/>
              <a:buNone/>
              <a:defRPr/>
            </a:pPr>
            <a:endParaRPr lang="zh-CN" altLang="en-US" smtClean="0">
              <a:latin typeface="华文楷体" pitchFamily="2" charset="-122"/>
            </a:endParaRPr>
          </a:p>
        </p:txBody>
      </p:sp>
      <p:pic>
        <p:nvPicPr>
          <p:cNvPr id="2054" name="Picture 7" descr="C:\Users\Administrator\Downloads\附件1：新标识图片格式打包\新标识图片格式打包\logo1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9798050" y="6715125"/>
            <a:ext cx="7143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5" name="圆角矩形 7"/>
          <p:cNvSpPr>
            <a:spLocks noChangeArrowheads="1"/>
          </p:cNvSpPr>
          <p:nvPr/>
        </p:nvSpPr>
        <p:spPr bwMode="auto">
          <a:xfrm>
            <a:off x="9504363" y="6715125"/>
            <a:ext cx="1152525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</p:spPr>
        <p:txBody>
          <a:bodyPr lIns="105593" tIns="52797" rIns="105593" bIns="52797">
            <a:spAutoFit/>
          </a:bodyPr>
          <a:lstStyle>
            <a:lvl1pPr eaLnBrk="0" hangingPunct="0">
              <a:defRPr sz="2000" b="1">
                <a:solidFill>
                  <a:srgbClr val="004D6D"/>
                </a:solidFill>
                <a:latin typeface="Franklin Gothic Book" pitchFamily="34" charset="0"/>
                <a:ea typeface="华文楷体" pitchFamily="2" charset="-122"/>
                <a:sym typeface="Arial" pitchFamily="34" charset="0"/>
              </a:defRPr>
            </a:lvl1pPr>
            <a:lvl2pPr marL="742950" indent="-285750" eaLnBrk="0" hangingPunct="0">
              <a:defRPr sz="2000" b="1">
                <a:solidFill>
                  <a:srgbClr val="004D6D"/>
                </a:solidFill>
                <a:latin typeface="Franklin Gothic Book" pitchFamily="34" charset="0"/>
                <a:ea typeface="华文楷体" pitchFamily="2" charset="-122"/>
                <a:sym typeface="Arial" pitchFamily="34" charset="0"/>
              </a:defRPr>
            </a:lvl2pPr>
            <a:lvl3pPr marL="1143000" indent="-228600" eaLnBrk="0" hangingPunct="0">
              <a:defRPr sz="2000" b="1">
                <a:solidFill>
                  <a:srgbClr val="004D6D"/>
                </a:solidFill>
                <a:latin typeface="Franklin Gothic Book" pitchFamily="34" charset="0"/>
                <a:ea typeface="华文楷体" pitchFamily="2" charset="-122"/>
                <a:sym typeface="Arial" pitchFamily="34" charset="0"/>
              </a:defRPr>
            </a:lvl3pPr>
            <a:lvl4pPr marL="1600200" indent="-228600" eaLnBrk="0" hangingPunct="0">
              <a:defRPr sz="2000" b="1">
                <a:solidFill>
                  <a:srgbClr val="004D6D"/>
                </a:solidFill>
                <a:latin typeface="Franklin Gothic Book" pitchFamily="34" charset="0"/>
                <a:ea typeface="华文楷体" pitchFamily="2" charset="-122"/>
                <a:sym typeface="Arial" pitchFamily="34" charset="0"/>
              </a:defRPr>
            </a:lvl4pPr>
            <a:lvl5pPr marL="2057400" indent="-228600" eaLnBrk="0" hangingPunct="0">
              <a:defRPr sz="2000" b="1">
                <a:solidFill>
                  <a:srgbClr val="004D6D"/>
                </a:solidFill>
                <a:latin typeface="Franklin Gothic Book" pitchFamily="34" charset="0"/>
                <a:ea typeface="华文楷体" pitchFamily="2" charset="-122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4D6D"/>
                </a:solidFill>
                <a:latin typeface="Franklin Gothic Book" pitchFamily="34" charset="0"/>
                <a:ea typeface="华文楷体" pitchFamily="2" charset="-122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4D6D"/>
                </a:solidFill>
                <a:latin typeface="Franklin Gothic Book" pitchFamily="34" charset="0"/>
                <a:ea typeface="华文楷体" pitchFamily="2" charset="-122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4D6D"/>
                </a:solidFill>
                <a:latin typeface="Franklin Gothic Book" pitchFamily="34" charset="0"/>
                <a:ea typeface="华文楷体" pitchFamily="2" charset="-122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4D6D"/>
                </a:solidFill>
                <a:latin typeface="Franklin Gothic Book" pitchFamily="34" charset="0"/>
                <a:ea typeface="华文楷体" pitchFamily="2" charset="-122"/>
                <a:sym typeface="Arial" pitchFamily="34" charset="0"/>
              </a:defRPr>
            </a:lvl9pPr>
          </a:lstStyle>
          <a:p>
            <a:pPr eaLnBrk="1" hangingPunct="1">
              <a:buFont typeface="Arial" pitchFamily="34" charset="0"/>
              <a:buNone/>
              <a:defRPr/>
            </a:pPr>
            <a:endParaRPr lang="zh-CN" altLang="en-US" smtClean="0">
              <a:latin typeface="Arial" pitchFamily="34" charset="0"/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ctr" defTabSz="1055688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055688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Franklin Gothic Medium" pitchFamily="34" charset="0"/>
          <a:ea typeface="隶书" pitchFamily="49" charset="-122"/>
        </a:defRPr>
      </a:lvl2pPr>
      <a:lvl3pPr algn="ctr" defTabSz="1055688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Franklin Gothic Medium" pitchFamily="34" charset="0"/>
          <a:ea typeface="隶书" pitchFamily="49" charset="-122"/>
        </a:defRPr>
      </a:lvl3pPr>
      <a:lvl4pPr algn="ctr" defTabSz="1055688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Franklin Gothic Medium" pitchFamily="34" charset="0"/>
          <a:ea typeface="隶书" pitchFamily="49" charset="-122"/>
        </a:defRPr>
      </a:lvl4pPr>
      <a:lvl5pPr algn="ctr" defTabSz="1055688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Franklin Gothic Medium" pitchFamily="34" charset="0"/>
          <a:ea typeface="隶书" pitchFamily="49" charset="-122"/>
        </a:defRPr>
      </a:lvl5pPr>
      <a:lvl6pPr marL="457200" algn="ctr" defTabSz="105537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Franklin Gothic Medium" pitchFamily="34" charset="0"/>
          <a:ea typeface="隶书" pitchFamily="49" charset="-122"/>
        </a:defRPr>
      </a:lvl6pPr>
      <a:lvl7pPr marL="914400" algn="ctr" defTabSz="105537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Franklin Gothic Medium" pitchFamily="34" charset="0"/>
          <a:ea typeface="隶书" pitchFamily="49" charset="-122"/>
        </a:defRPr>
      </a:lvl7pPr>
      <a:lvl8pPr marL="1371600" algn="ctr" defTabSz="105537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Franklin Gothic Medium" pitchFamily="34" charset="0"/>
          <a:ea typeface="隶书" pitchFamily="49" charset="-122"/>
        </a:defRPr>
      </a:lvl8pPr>
      <a:lvl9pPr marL="1828800" algn="ctr" defTabSz="105537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Franklin Gothic Medium" pitchFamily="34" charset="0"/>
          <a:ea typeface="隶书" pitchFamily="49" charset="-122"/>
        </a:defRPr>
      </a:lvl9pPr>
    </p:titleStyle>
    <p:bodyStyle>
      <a:lvl1pPr marL="396875" indent="-396875" algn="l" defTabSz="1055688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857250" indent="-330200" algn="l" defTabSz="1055688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  <a:ea typeface="+mn-ea"/>
        </a:defRPr>
      </a:lvl2pPr>
      <a:lvl3pPr marL="1320800" indent="-265113" algn="l" defTabSz="1055688" rtl="0" eaLnBrk="0" fontAlgn="base" hangingPunct="0">
        <a:spcBef>
          <a:spcPct val="20000"/>
        </a:spcBef>
        <a:spcAft>
          <a:spcPct val="0"/>
        </a:spcAft>
        <a:buChar char="•"/>
        <a:defRPr sz="2700">
          <a:solidFill>
            <a:schemeClr val="tx1"/>
          </a:solidFill>
          <a:latin typeface="+mn-lt"/>
          <a:ea typeface="+mn-ea"/>
        </a:defRPr>
      </a:lvl3pPr>
      <a:lvl4pPr marL="1847850" indent="-263525" algn="l" defTabSz="1055688" rtl="0" eaLnBrk="0" fontAlgn="base" hangingPunct="0">
        <a:spcBef>
          <a:spcPct val="20000"/>
        </a:spcBef>
        <a:spcAft>
          <a:spcPct val="0"/>
        </a:spcAft>
        <a:buChar char="–"/>
        <a:defRPr sz="2300">
          <a:solidFill>
            <a:schemeClr val="tx1"/>
          </a:solidFill>
          <a:latin typeface="+mn-lt"/>
          <a:ea typeface="+mn-ea"/>
        </a:defRPr>
      </a:lvl4pPr>
      <a:lvl5pPr marL="2374900" indent="-263525" algn="l" defTabSz="1055688" rtl="0" eaLnBrk="0" fontAlgn="base" hangingPunct="0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  <a:ea typeface="+mn-ea"/>
        </a:defRPr>
      </a:lvl5pPr>
      <a:lvl6pPr marL="2832100" indent="-263525" algn="l" defTabSz="1055370" rtl="0" eaLnBrk="0" fontAlgn="base" hangingPunct="0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  <a:ea typeface="+mn-ea"/>
        </a:defRPr>
      </a:lvl6pPr>
      <a:lvl7pPr marL="3289300" indent="-263525" algn="l" defTabSz="1055370" rtl="0" eaLnBrk="0" fontAlgn="base" hangingPunct="0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  <a:ea typeface="+mn-ea"/>
        </a:defRPr>
      </a:lvl7pPr>
      <a:lvl8pPr marL="3746500" indent="-263525" algn="l" defTabSz="1055370" rtl="0" eaLnBrk="0" fontAlgn="base" hangingPunct="0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  <a:ea typeface="+mn-ea"/>
        </a:defRPr>
      </a:lvl8pPr>
      <a:lvl9pPr marL="4203700" indent="-263525" algn="l" defTabSz="1055370" rtl="0" eaLnBrk="0" fontAlgn="base" hangingPunct="0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5" descr="C:\Users\U310\Desktop\QQ截图2014021716413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3" y="1588"/>
            <a:ext cx="10795000" cy="333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TextBox 4"/>
          <p:cNvSpPr txBox="1">
            <a:spLocks noChangeArrowheads="1"/>
          </p:cNvSpPr>
          <p:nvPr/>
        </p:nvSpPr>
        <p:spPr bwMode="auto">
          <a:xfrm>
            <a:off x="797641" y="3548063"/>
            <a:ext cx="9426575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zh-CN" altLang="en-US" sz="4800" dirty="0">
              <a:solidFill>
                <a:srgbClr val="0070C0"/>
              </a:solidFill>
              <a:latin typeface="华文新魏" pitchFamily="2" charset="-122"/>
              <a:ea typeface="华文新魏" pitchFamily="2" charset="-122"/>
            </a:endParaRPr>
          </a:p>
          <a:p>
            <a:pPr algn="ctr"/>
            <a:r>
              <a:rPr lang="zh-CN" altLang="en-US" sz="4800" dirty="0" smtClean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商 业 保 </a:t>
            </a:r>
            <a:r>
              <a:rPr lang="zh-CN" altLang="en-US" sz="4800" dirty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理 业 </a:t>
            </a:r>
            <a:r>
              <a:rPr lang="zh-CN" altLang="en-US" sz="4800" dirty="0" smtClean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务 产 品 </a:t>
            </a:r>
            <a:r>
              <a:rPr lang="zh-CN" altLang="en-US" sz="4800" dirty="0" smtClean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介 绍</a:t>
            </a:r>
            <a:endParaRPr lang="zh-CN" altLang="en-US" sz="4800" dirty="0">
              <a:solidFill>
                <a:srgbClr val="0070C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076" name="TextBox 5"/>
          <p:cNvSpPr txBox="1">
            <a:spLocks noChangeArrowheads="1"/>
          </p:cNvSpPr>
          <p:nvPr/>
        </p:nvSpPr>
        <p:spPr bwMode="auto">
          <a:xfrm>
            <a:off x="1573016" y="5707063"/>
            <a:ext cx="7931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2016</a:t>
            </a:r>
            <a:r>
              <a:rPr lang="zh-CN" altLang="en-US" sz="2800" dirty="0" smtClean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年</a:t>
            </a:r>
            <a:r>
              <a:rPr lang="en-US" altLang="zh-CN" sz="2800" dirty="0" smtClean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11</a:t>
            </a:r>
            <a:r>
              <a:rPr lang="zh-CN" altLang="en-US" sz="2800" dirty="0" smtClean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月</a:t>
            </a:r>
            <a:endParaRPr lang="en-US" altLang="zh-CN" sz="2800" dirty="0">
              <a:solidFill>
                <a:srgbClr val="0070C0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矩形 3"/>
          <p:cNvSpPr>
            <a:spLocks noChangeArrowheads="1"/>
          </p:cNvSpPr>
          <p:nvPr/>
        </p:nvSpPr>
        <p:spPr bwMode="auto">
          <a:xfrm>
            <a:off x="0" y="0"/>
            <a:ext cx="10799763" cy="4143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 lIns="105593" tIns="52797" rIns="105593" bIns="52797">
            <a:spAutoFit/>
          </a:bodyPr>
          <a:lstStyle/>
          <a:p>
            <a:endParaRPr lang="zh-CN" altLang="en-US">
              <a:latin typeface="华文楷体" pitchFamily="2" charset="-122"/>
            </a:endParaRPr>
          </a:p>
        </p:txBody>
      </p:sp>
      <p:sp>
        <p:nvSpPr>
          <p:cNvPr id="8195" name="上箭头 4"/>
          <p:cNvSpPr>
            <a:spLocks noChangeArrowheads="1"/>
          </p:cNvSpPr>
          <p:nvPr/>
        </p:nvSpPr>
        <p:spPr bwMode="auto">
          <a:xfrm>
            <a:off x="10080625" y="2178050"/>
            <a:ext cx="179388" cy="2016125"/>
          </a:xfrm>
          <a:prstGeom prst="upArrow">
            <a:avLst>
              <a:gd name="adj1" fmla="val 50000"/>
              <a:gd name="adj2" fmla="val 49899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none" lIns="105593" tIns="52797" rIns="105593" bIns="52797">
            <a:spAutoFit/>
          </a:bodyPr>
          <a:lstStyle/>
          <a:p>
            <a:endParaRPr lang="zh-CN" altLang="en-US">
              <a:latin typeface="Arial" charset="0"/>
              <a:ea typeface="宋体" pitchFamily="2" charset="-122"/>
            </a:endParaRPr>
          </a:p>
        </p:txBody>
      </p:sp>
      <p:sp>
        <p:nvSpPr>
          <p:cNvPr id="8196" name="标题 1"/>
          <p:cNvSpPr txBox="1">
            <a:spLocks noChangeArrowheads="1"/>
          </p:cNvSpPr>
          <p:nvPr/>
        </p:nvSpPr>
        <p:spPr bwMode="auto">
          <a:xfrm>
            <a:off x="1182688" y="1158875"/>
            <a:ext cx="8936037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1055688" eaLnBrk="0" hangingPunct="0"/>
            <a:r>
              <a:rPr lang="zh-CN" altLang="en-US" sz="3400" dirty="0" smtClean="0">
                <a:solidFill>
                  <a:srgbClr val="0070C0"/>
                </a:solidFill>
                <a:latin typeface="华文楷体" pitchFamily="2" charset="-122"/>
              </a:rPr>
              <a:t>保理商的收益</a:t>
            </a:r>
            <a:endParaRPr lang="zh-CN" altLang="en-US" sz="3400" dirty="0">
              <a:solidFill>
                <a:srgbClr val="0070C0"/>
              </a:solidFill>
              <a:latin typeface="华文楷体" pitchFamily="2" charset="-122"/>
            </a:endParaRPr>
          </a:p>
        </p:txBody>
      </p:sp>
      <p:grpSp>
        <p:nvGrpSpPr>
          <p:cNvPr id="2" name="组合 56"/>
          <p:cNvGrpSpPr>
            <a:grpSpLocks/>
          </p:cNvGrpSpPr>
          <p:nvPr/>
        </p:nvGrpSpPr>
        <p:grpSpPr bwMode="auto">
          <a:xfrm>
            <a:off x="780686" y="3299626"/>
            <a:ext cx="1450975" cy="1398588"/>
            <a:chOff x="3440653" y="2680764"/>
            <a:chExt cx="2329340" cy="2245772"/>
          </a:xfrm>
        </p:grpSpPr>
        <p:grpSp>
          <p:nvGrpSpPr>
            <p:cNvPr id="3" name="组合 43"/>
            <p:cNvGrpSpPr>
              <a:grpSpLocks noChangeAspect="1"/>
            </p:cNvGrpSpPr>
            <p:nvPr/>
          </p:nvGrpSpPr>
          <p:grpSpPr bwMode="auto">
            <a:xfrm>
              <a:off x="3440653" y="2680764"/>
              <a:ext cx="2245772" cy="2245772"/>
              <a:chOff x="5217600" y="3058600"/>
              <a:chExt cx="1116000" cy="1116000"/>
            </a:xfrm>
          </p:grpSpPr>
          <p:sp>
            <p:nvSpPr>
              <p:cNvPr id="14" name="Oval 2"/>
              <p:cNvSpPr>
                <a:spLocks noChangeAspect="1" noChangeArrowheads="1"/>
              </p:cNvSpPr>
              <p:nvPr/>
            </p:nvSpPr>
            <p:spPr bwMode="auto">
              <a:xfrm>
                <a:off x="5217600" y="3058600"/>
                <a:ext cx="1116000" cy="1116000"/>
              </a:xfrm>
              <a:prstGeom prst="ellipse">
                <a:avLst/>
              </a:prstGeom>
              <a:gradFill flip="none" rotWithShape="1">
                <a:gsLst>
                  <a:gs pos="0">
                    <a:srgbClr val="FFCF01"/>
                  </a:gs>
                  <a:gs pos="90000">
                    <a:srgbClr val="E22000"/>
                  </a:gs>
                </a:gsLst>
                <a:lin ang="2700000" scaled="1"/>
                <a:tileRect/>
              </a:gradFill>
              <a:ln w="25400">
                <a:noFill/>
              </a:ln>
              <a:effectLst>
                <a:outerShdw blurRad="225425" dist="38100" dir="5220000" algn="ctr">
                  <a:srgbClr val="000000">
                    <a:alpha val="33000"/>
                  </a:srgbClr>
                </a:outerShdw>
              </a:effectLst>
              <a:scene3d>
                <a:camera prst="orthographicFront"/>
                <a:lightRig rig="flat" dir="t"/>
              </a:scene3d>
              <a:sp3d extrusionH="304800" contourW="19050">
                <a:bevelT prst="convex"/>
                <a:bevelB w="0" h="0"/>
                <a:contourClr>
                  <a:srgbClr val="FFE593"/>
                </a:contourClr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>
                <a:sp3d/>
              </a:bodyPr>
              <a:lstStyle/>
              <a:p>
                <a:pPr algn="ctr" eaLnBrk="0" fontAlgn="ctr" hangingPunct="0"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defRPr/>
                </a:pPr>
                <a:endParaRPr lang="fr-FR" altLang="zh-CN" sz="16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椭圆 14"/>
              <p:cNvSpPr>
                <a:spLocks/>
              </p:cNvSpPr>
              <p:nvPr/>
            </p:nvSpPr>
            <p:spPr>
              <a:xfrm rot="19388639">
                <a:off x="5221400" y="3127004"/>
                <a:ext cx="757332" cy="53963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45000">
                    <a:schemeClr val="bg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rgbClr val="FFFFFF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5327131" y="3179241"/>
                <a:ext cx="846138" cy="849318"/>
              </a:xfrm>
              <a:prstGeom prst="ellipse">
                <a:avLst/>
              </a:prstGeom>
              <a:gradFill flip="none" rotWithShape="1">
                <a:gsLst>
                  <a:gs pos="10000">
                    <a:srgbClr val="FFC000">
                      <a:alpha val="60000"/>
                    </a:srgbClr>
                  </a:gs>
                  <a:gs pos="70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00" dirty="0">
                  <a:solidFill>
                    <a:srgbClr val="FFFFFF"/>
                  </a:solidFill>
                  <a:ea typeface="微软雅黑" pitchFamily="34" charset="-122"/>
                </a:endParaRPr>
              </a:p>
            </p:txBody>
          </p:sp>
        </p:grpSp>
        <p:sp>
          <p:nvSpPr>
            <p:cNvPr id="13" name="Text Box 29"/>
            <p:cNvSpPr txBox="1">
              <a:spLocks noChangeArrowheads="1"/>
            </p:cNvSpPr>
            <p:nvPr/>
          </p:nvSpPr>
          <p:spPr bwMode="gray">
            <a:xfrm>
              <a:off x="3464942" y="3393771"/>
              <a:ext cx="2305051" cy="7413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zh-CN" altLang="en-US" sz="2400" dirty="0" smtClean="0">
                  <a:solidFill>
                    <a:schemeClr val="bg1"/>
                  </a:solidFill>
                  <a:effectLst>
                    <a:reflection blurRad="6350" stA="50000" endA="300" endPos="50000" dist="29997" dir="5400000" sy="-100000" algn="bl" rotWithShape="0"/>
                  </a:effectLst>
                  <a:latin typeface="微软雅黑" pitchFamily="34" charset="-122"/>
                  <a:ea typeface="微软雅黑" pitchFamily="34" charset="-122"/>
                </a:rPr>
                <a:t>对保理商</a:t>
              </a:r>
              <a:endParaRPr kumimoji="1" lang="zh-CN" altLang="en-US" sz="2400" dirty="0">
                <a:solidFill>
                  <a:schemeClr val="bg1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1" name="圆角矩形 20"/>
          <p:cNvSpPr/>
          <p:nvPr/>
        </p:nvSpPr>
        <p:spPr bwMode="auto">
          <a:xfrm>
            <a:off x="3265963" y="3330119"/>
            <a:ext cx="5590157" cy="1163130"/>
          </a:xfrm>
          <a:prstGeom prst="roundRect">
            <a:avLst>
              <a:gd name="adj" fmla="val 7848"/>
            </a:avLst>
          </a:prstGeom>
          <a:gradFill flip="none" rotWithShape="1">
            <a:gsLst>
              <a:gs pos="3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2700000" scaled="1"/>
            <a:tileRect/>
          </a:gradFill>
          <a:ln w="38100">
            <a:gradFill>
              <a:gsLst>
                <a:gs pos="0">
                  <a:srgbClr val="00B0F0"/>
                </a:gs>
                <a:gs pos="100000">
                  <a:srgbClr val="002060"/>
                </a:gs>
              </a:gsLst>
              <a:lin ang="5400000" scaled="0"/>
            </a:gra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65100" h="1270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01" name="矩形 87"/>
          <p:cNvSpPr>
            <a:spLocks noChangeArrowheads="1"/>
          </p:cNvSpPr>
          <p:nvPr/>
        </p:nvSpPr>
        <p:spPr bwMode="auto">
          <a:xfrm>
            <a:off x="3381375" y="3477757"/>
            <a:ext cx="525938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/>
              <a:t>手续费收入：不论是否提供融资，保理商提供应收账款管理服务均可向买方或卖方收取手续费。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AutoShape 3"/>
          <p:cNvSpPr>
            <a:spLocks noChangeAspect="1" noChangeArrowheads="1"/>
          </p:cNvSpPr>
          <p:nvPr/>
        </p:nvSpPr>
        <p:spPr bwMode="auto">
          <a:xfrm>
            <a:off x="3095721" y="3756336"/>
            <a:ext cx="324000" cy="324000"/>
          </a:xfrm>
          <a:prstGeom prst="ellipse">
            <a:avLst/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508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zh-CN" sz="16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 bwMode="auto">
          <a:xfrm>
            <a:off x="3265963" y="2106034"/>
            <a:ext cx="5590157" cy="970395"/>
          </a:xfrm>
          <a:prstGeom prst="roundRect">
            <a:avLst>
              <a:gd name="adj" fmla="val 7848"/>
            </a:avLst>
          </a:prstGeom>
          <a:gradFill flip="none" rotWithShape="1">
            <a:gsLst>
              <a:gs pos="3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2700000" scaled="1"/>
            <a:tileRect/>
          </a:gradFill>
          <a:ln w="38100">
            <a:gradFill>
              <a:gsLst>
                <a:gs pos="0">
                  <a:srgbClr val="00B0F0"/>
                </a:gs>
                <a:gs pos="100000">
                  <a:srgbClr val="002060"/>
                </a:gs>
              </a:gsLst>
              <a:lin ang="5400000" scaled="0"/>
            </a:gra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65100" h="1270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04" name="矩形 87"/>
          <p:cNvSpPr>
            <a:spLocks noChangeArrowheads="1"/>
          </p:cNvSpPr>
          <p:nvPr/>
        </p:nvSpPr>
        <p:spPr bwMode="auto">
          <a:xfrm>
            <a:off x="3381375" y="2254676"/>
            <a:ext cx="52593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/>
              <a:t>利息收入：保理商提供资金融通，可以向买方或卖方收取相应的利息</a:t>
            </a:r>
            <a:r>
              <a:rPr lang="zh-CN" altLang="zh-CN" dirty="0" smtClean="0"/>
              <a:t>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AutoShape 3"/>
          <p:cNvSpPr>
            <a:spLocks noChangeAspect="1" noChangeArrowheads="1"/>
          </p:cNvSpPr>
          <p:nvPr/>
        </p:nvSpPr>
        <p:spPr bwMode="auto">
          <a:xfrm>
            <a:off x="3095721" y="2441732"/>
            <a:ext cx="324000" cy="324000"/>
          </a:xfrm>
          <a:prstGeom prst="ellipse">
            <a:avLst/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508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zh-CN" sz="16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06" name="TextBox 18"/>
          <p:cNvSpPr txBox="1">
            <a:spLocks noChangeArrowheads="1"/>
          </p:cNvSpPr>
          <p:nvPr/>
        </p:nvSpPr>
        <p:spPr bwMode="auto">
          <a:xfrm>
            <a:off x="323850" y="6681788"/>
            <a:ext cx="5941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 bwMode="auto">
          <a:xfrm>
            <a:off x="3265963" y="4770219"/>
            <a:ext cx="5590157" cy="1163130"/>
          </a:xfrm>
          <a:prstGeom prst="roundRect">
            <a:avLst>
              <a:gd name="adj" fmla="val 7848"/>
            </a:avLst>
          </a:prstGeom>
          <a:gradFill flip="none" rotWithShape="1">
            <a:gsLst>
              <a:gs pos="3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2700000" scaled="1"/>
            <a:tileRect/>
          </a:gradFill>
          <a:ln w="38100">
            <a:gradFill>
              <a:gsLst>
                <a:gs pos="0">
                  <a:srgbClr val="00B0F0"/>
                </a:gs>
                <a:gs pos="100000">
                  <a:srgbClr val="002060"/>
                </a:gs>
              </a:gsLst>
              <a:lin ang="5400000" scaled="0"/>
            </a:gra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65100" h="1270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87"/>
          <p:cNvSpPr>
            <a:spLocks noChangeArrowheads="1"/>
          </p:cNvSpPr>
          <p:nvPr/>
        </p:nvSpPr>
        <p:spPr bwMode="auto">
          <a:xfrm>
            <a:off x="3381375" y="4998398"/>
            <a:ext cx="52593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/>
              <a:t>客户拓展：通过保理业务，将客户的客户发展为自己的客户。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AutoShape 3"/>
          <p:cNvSpPr>
            <a:spLocks noChangeAspect="1" noChangeArrowheads="1"/>
          </p:cNvSpPr>
          <p:nvPr/>
        </p:nvSpPr>
        <p:spPr bwMode="auto">
          <a:xfrm>
            <a:off x="3095721" y="5196436"/>
            <a:ext cx="324000" cy="324000"/>
          </a:xfrm>
          <a:prstGeom prst="ellipse">
            <a:avLst/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508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zh-CN" sz="16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箭头连接符 27"/>
          <p:cNvCxnSpPr>
            <a:endCxn id="27" idx="3"/>
          </p:cNvCxnSpPr>
          <p:nvPr/>
        </p:nvCxnSpPr>
        <p:spPr bwMode="auto">
          <a:xfrm flipV="1">
            <a:off x="1978628" y="2718283"/>
            <a:ext cx="1164542" cy="7594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</p:spPr>
      </p:cxnSp>
      <p:cxnSp>
        <p:nvCxnSpPr>
          <p:cNvPr id="30" name="直接箭头连接符 29"/>
          <p:cNvCxnSpPr>
            <a:endCxn id="23" idx="2"/>
          </p:cNvCxnSpPr>
          <p:nvPr/>
        </p:nvCxnSpPr>
        <p:spPr bwMode="auto">
          <a:xfrm>
            <a:off x="2179605" y="3918336"/>
            <a:ext cx="91611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</p:spPr>
      </p:cxnSp>
      <p:cxnSp>
        <p:nvCxnSpPr>
          <p:cNvPr id="33" name="直接箭头连接符 32"/>
          <p:cNvCxnSpPr>
            <a:stCxn id="14" idx="5"/>
            <a:endCxn id="24" idx="1"/>
          </p:cNvCxnSpPr>
          <p:nvPr/>
        </p:nvCxnSpPr>
        <p:spPr bwMode="auto">
          <a:xfrm>
            <a:off x="1974738" y="4493396"/>
            <a:ext cx="1168432" cy="7504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10"/>
          <p:cNvSpPr>
            <a:spLocks noChangeArrowheads="1"/>
          </p:cNvSpPr>
          <p:nvPr/>
        </p:nvSpPr>
        <p:spPr bwMode="auto">
          <a:xfrm>
            <a:off x="0" y="0"/>
            <a:ext cx="10799763" cy="4143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 lIns="105593" tIns="52797" rIns="105593" bIns="52797">
            <a:spAutoFit/>
          </a:bodyPr>
          <a:lstStyle/>
          <a:p>
            <a:endParaRPr lang="zh-CN" altLang="en-US">
              <a:latin typeface="Arial" charset="0"/>
              <a:ea typeface="宋体" pitchFamily="2" charset="-122"/>
            </a:endParaRPr>
          </a:p>
        </p:txBody>
      </p:sp>
      <p:sp>
        <p:nvSpPr>
          <p:cNvPr id="4099" name="标题 1"/>
          <p:cNvSpPr txBox="1">
            <a:spLocks noChangeArrowheads="1"/>
          </p:cNvSpPr>
          <p:nvPr/>
        </p:nvSpPr>
        <p:spPr bwMode="auto">
          <a:xfrm>
            <a:off x="646113" y="665934"/>
            <a:ext cx="9434512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306" tIns="52153" rIns="104306" bIns="52153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  <a:latin typeface="华文楷体" pitchFamily="2" charset="-122"/>
              </a:rPr>
              <a:t>目  录</a:t>
            </a:r>
          </a:p>
        </p:txBody>
      </p:sp>
      <p:sp>
        <p:nvSpPr>
          <p:cNvPr id="5" name="AutoShape 81"/>
          <p:cNvSpPr>
            <a:spLocks noChangeArrowheads="1"/>
          </p:cNvSpPr>
          <p:nvPr/>
        </p:nvSpPr>
        <p:spPr bwMode="auto">
          <a:xfrm>
            <a:off x="2159656" y="1529994"/>
            <a:ext cx="6480450" cy="792055"/>
          </a:xfrm>
          <a:prstGeom prst="roundRect">
            <a:avLst>
              <a:gd name="adj" fmla="val 8789"/>
            </a:avLst>
          </a:prstGeom>
          <a:solidFill>
            <a:schemeClr val="bg1">
              <a:alpha val="60000"/>
            </a:scheme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r>
              <a:rPr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保理业务概述</a:t>
            </a:r>
          </a:p>
        </p:txBody>
      </p:sp>
      <p:sp>
        <p:nvSpPr>
          <p:cNvPr id="6" name="AutoShape 82"/>
          <p:cNvSpPr>
            <a:spLocks noChangeArrowheads="1"/>
          </p:cNvSpPr>
          <p:nvPr/>
        </p:nvSpPr>
        <p:spPr bwMode="auto">
          <a:xfrm>
            <a:off x="2159658" y="2729786"/>
            <a:ext cx="6480448" cy="743549"/>
          </a:xfrm>
          <a:prstGeom prst="roundRect">
            <a:avLst>
              <a:gd name="adj" fmla="val 10212"/>
            </a:avLst>
          </a:prstGeom>
          <a:solidFill>
            <a:schemeClr val="bg1">
              <a:alpha val="60000"/>
            </a:scheme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r>
              <a:rPr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营销切入点</a:t>
            </a:r>
          </a:p>
        </p:txBody>
      </p:sp>
      <p:sp>
        <p:nvSpPr>
          <p:cNvPr id="7" name="AutoShape 83"/>
          <p:cNvSpPr>
            <a:spLocks noChangeArrowheads="1"/>
          </p:cNvSpPr>
          <p:nvPr/>
        </p:nvSpPr>
        <p:spPr bwMode="auto">
          <a:xfrm>
            <a:off x="2159657" y="3881371"/>
            <a:ext cx="6480448" cy="767642"/>
          </a:xfrm>
          <a:prstGeom prst="roundRect">
            <a:avLst>
              <a:gd name="adj" fmla="val 11948"/>
            </a:avLst>
          </a:prstGeom>
          <a:solidFill>
            <a:schemeClr val="bg1">
              <a:alpha val="60000"/>
            </a:scheme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r>
              <a:rPr lang="zh-CN" altLang="en-US" sz="2800" dirty="0" smtClean="0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</a:rPr>
              <a:t>准入条件</a:t>
            </a:r>
            <a:endParaRPr lang="zh-CN" altLang="en-US" sz="2800" dirty="0">
              <a:solidFill>
                <a:srgbClr val="3366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42"/>
          <p:cNvGrpSpPr>
            <a:grpSpLocks/>
          </p:cNvGrpSpPr>
          <p:nvPr/>
        </p:nvGrpSpPr>
        <p:grpSpPr bwMode="auto">
          <a:xfrm>
            <a:off x="2232025" y="1553818"/>
            <a:ext cx="360363" cy="358775"/>
            <a:chOff x="1220659" y="4812330"/>
            <a:chExt cx="360000" cy="360000"/>
          </a:xfrm>
        </p:grpSpPr>
        <p:sp>
          <p:nvSpPr>
            <p:cNvPr id="9" name="Oval 84"/>
            <p:cNvSpPr>
              <a:spLocks noChangeAspect="1" noChangeArrowheads="1"/>
            </p:cNvSpPr>
            <p:nvPr/>
          </p:nvSpPr>
          <p:spPr bwMode="auto">
            <a:xfrm>
              <a:off x="1220659" y="4812330"/>
              <a:ext cx="360000" cy="360000"/>
            </a:xfrm>
            <a:prstGeom prst="ellipse">
              <a:avLst/>
            </a:prstGeom>
            <a:gradFill flip="none" rotWithShape="1">
              <a:gsLst>
                <a:gs pos="0">
                  <a:srgbClr val="F6BB00"/>
                </a:gs>
                <a:gs pos="90000">
                  <a:srgbClr val="ED6601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w="101600" prst="convex"/>
              <a:bevelB w="0" h="6350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defTabSz="912813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u"/>
                <a:defRPr/>
              </a:pP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Text Box 85"/>
            <p:cNvSpPr txBox="1">
              <a:spLocks noChangeArrowheads="1"/>
            </p:cNvSpPr>
            <p:nvPr/>
          </p:nvSpPr>
          <p:spPr bwMode="auto">
            <a:xfrm>
              <a:off x="1234933" y="4836223"/>
              <a:ext cx="331453" cy="3074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spc="50" dirty="0">
                  <a:ln w="11430"/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</p:grpSp>
      <p:grpSp>
        <p:nvGrpSpPr>
          <p:cNvPr id="3" name="组合 45"/>
          <p:cNvGrpSpPr>
            <a:grpSpLocks/>
          </p:cNvGrpSpPr>
          <p:nvPr/>
        </p:nvGrpSpPr>
        <p:grpSpPr bwMode="auto">
          <a:xfrm>
            <a:off x="2232025" y="2682074"/>
            <a:ext cx="360363" cy="358775"/>
            <a:chOff x="3401927" y="4812330"/>
            <a:chExt cx="360000" cy="360000"/>
          </a:xfrm>
        </p:grpSpPr>
        <p:sp>
          <p:nvSpPr>
            <p:cNvPr id="12" name="Oval 88"/>
            <p:cNvSpPr>
              <a:spLocks noChangeAspect="1" noChangeArrowheads="1"/>
            </p:cNvSpPr>
            <p:nvPr/>
          </p:nvSpPr>
          <p:spPr bwMode="auto">
            <a:xfrm>
              <a:off x="3401927" y="4812330"/>
              <a:ext cx="360000" cy="360000"/>
            </a:xfrm>
            <a:prstGeom prst="ellipse">
              <a:avLst/>
            </a:prstGeom>
            <a:gradFill flip="none" rotWithShape="1">
              <a:gsLst>
                <a:gs pos="0">
                  <a:srgbClr val="F6BB00"/>
                </a:gs>
                <a:gs pos="90000">
                  <a:srgbClr val="ED6601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w="101600" prst="convex"/>
              <a:bevelB w="0" h="6350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defTabSz="912813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u"/>
                <a:defRPr/>
              </a:pP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Text Box 89"/>
            <p:cNvSpPr txBox="1">
              <a:spLocks noChangeArrowheads="1"/>
            </p:cNvSpPr>
            <p:nvPr/>
          </p:nvSpPr>
          <p:spPr bwMode="auto">
            <a:xfrm>
              <a:off x="3419372" y="4836223"/>
              <a:ext cx="325109" cy="3074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spc="50" dirty="0">
                  <a:ln w="11430"/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</p:grpSp>
      <p:grpSp>
        <p:nvGrpSpPr>
          <p:cNvPr id="4" name="组合 48"/>
          <p:cNvGrpSpPr>
            <a:grpSpLocks/>
          </p:cNvGrpSpPr>
          <p:nvPr/>
        </p:nvGrpSpPr>
        <p:grpSpPr bwMode="auto">
          <a:xfrm>
            <a:off x="2232025" y="3834154"/>
            <a:ext cx="360363" cy="358775"/>
            <a:chOff x="5721318" y="4812330"/>
            <a:chExt cx="360000" cy="360000"/>
          </a:xfrm>
        </p:grpSpPr>
        <p:sp>
          <p:nvSpPr>
            <p:cNvPr id="15" name="Oval 91"/>
            <p:cNvSpPr>
              <a:spLocks noChangeAspect="1" noChangeArrowheads="1"/>
            </p:cNvSpPr>
            <p:nvPr/>
          </p:nvSpPr>
          <p:spPr bwMode="auto">
            <a:xfrm>
              <a:off x="5721318" y="4812330"/>
              <a:ext cx="360000" cy="360000"/>
            </a:xfrm>
            <a:prstGeom prst="ellipse">
              <a:avLst/>
            </a:prstGeom>
            <a:gradFill flip="none" rotWithShape="1">
              <a:gsLst>
                <a:gs pos="0">
                  <a:srgbClr val="F6BB00"/>
                </a:gs>
                <a:gs pos="90000">
                  <a:srgbClr val="ED6601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w="101600" prst="convex"/>
              <a:bevelB w="0" h="6350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defTabSz="912813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u"/>
                <a:defRPr/>
              </a:pP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 Box 92"/>
            <p:cNvSpPr txBox="1">
              <a:spLocks noChangeArrowheads="1"/>
            </p:cNvSpPr>
            <p:nvPr/>
          </p:nvSpPr>
          <p:spPr bwMode="auto">
            <a:xfrm>
              <a:off x="5745107" y="4836224"/>
              <a:ext cx="312422" cy="3074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spc="50" dirty="0">
                  <a:ln w="11430"/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</p:grpSp>
      <p:sp>
        <p:nvSpPr>
          <p:cNvPr id="4106" name="TextBox 16"/>
          <p:cNvSpPr txBox="1">
            <a:spLocks noChangeArrowheads="1"/>
          </p:cNvSpPr>
          <p:nvPr/>
        </p:nvSpPr>
        <p:spPr bwMode="auto">
          <a:xfrm>
            <a:off x="287337" y="6715125"/>
            <a:ext cx="6482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17" name="AutoShape 83"/>
          <p:cNvSpPr>
            <a:spLocks noChangeArrowheads="1"/>
          </p:cNvSpPr>
          <p:nvPr/>
        </p:nvSpPr>
        <p:spPr bwMode="auto">
          <a:xfrm>
            <a:off x="2159656" y="5033451"/>
            <a:ext cx="6480448" cy="767642"/>
          </a:xfrm>
          <a:prstGeom prst="roundRect">
            <a:avLst>
              <a:gd name="adj" fmla="val 11948"/>
            </a:avLst>
          </a:prstGeom>
          <a:solidFill>
            <a:schemeClr val="bg1">
              <a:alpha val="60000"/>
            </a:scheme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r>
              <a:rPr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核心风险点</a:t>
            </a:r>
          </a:p>
        </p:txBody>
      </p:sp>
      <p:grpSp>
        <p:nvGrpSpPr>
          <p:cNvPr id="8" name="组合 48"/>
          <p:cNvGrpSpPr>
            <a:grpSpLocks/>
          </p:cNvGrpSpPr>
          <p:nvPr/>
        </p:nvGrpSpPr>
        <p:grpSpPr bwMode="auto">
          <a:xfrm>
            <a:off x="2232024" y="4986234"/>
            <a:ext cx="360363" cy="358775"/>
            <a:chOff x="5721318" y="4812330"/>
            <a:chExt cx="360000" cy="360000"/>
          </a:xfrm>
        </p:grpSpPr>
        <p:sp>
          <p:nvSpPr>
            <p:cNvPr id="19" name="Oval 91"/>
            <p:cNvSpPr>
              <a:spLocks noChangeAspect="1" noChangeArrowheads="1"/>
            </p:cNvSpPr>
            <p:nvPr/>
          </p:nvSpPr>
          <p:spPr bwMode="auto">
            <a:xfrm>
              <a:off x="5721318" y="4812330"/>
              <a:ext cx="360000" cy="360000"/>
            </a:xfrm>
            <a:prstGeom prst="ellipse">
              <a:avLst/>
            </a:prstGeom>
            <a:gradFill flip="none" rotWithShape="1">
              <a:gsLst>
                <a:gs pos="0">
                  <a:srgbClr val="F6BB00"/>
                </a:gs>
                <a:gs pos="90000">
                  <a:srgbClr val="ED6601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w="101600" prst="convex"/>
              <a:bevelB w="0" h="6350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defTabSz="912813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u"/>
                <a:defRPr/>
              </a:pP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Text Box 92"/>
            <p:cNvSpPr txBox="1">
              <a:spLocks noChangeArrowheads="1"/>
            </p:cNvSpPr>
            <p:nvPr/>
          </p:nvSpPr>
          <p:spPr bwMode="auto">
            <a:xfrm>
              <a:off x="5745107" y="4836224"/>
              <a:ext cx="312422" cy="3074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spc="50" dirty="0" smtClean="0">
                  <a:ln w="11430"/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en-US" altLang="zh-CN" sz="1400" spc="50" dirty="0">
                <a:ln w="11430"/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1" name="AutoShape 83"/>
          <p:cNvSpPr>
            <a:spLocks noChangeArrowheads="1"/>
          </p:cNvSpPr>
          <p:nvPr/>
        </p:nvSpPr>
        <p:spPr bwMode="auto">
          <a:xfrm>
            <a:off x="2159656" y="6185531"/>
            <a:ext cx="6480448" cy="767642"/>
          </a:xfrm>
          <a:prstGeom prst="roundRect">
            <a:avLst>
              <a:gd name="adj" fmla="val 11948"/>
            </a:avLst>
          </a:prstGeom>
          <a:solidFill>
            <a:schemeClr val="bg1">
              <a:alpha val="60000"/>
            </a:scheme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r>
              <a:rPr lang="zh-CN" altLang="en-US" sz="2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产品案例</a:t>
            </a:r>
            <a:endParaRPr lang="zh-CN" altLang="en-US" sz="2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" name="组合 48"/>
          <p:cNvGrpSpPr>
            <a:grpSpLocks/>
          </p:cNvGrpSpPr>
          <p:nvPr/>
        </p:nvGrpSpPr>
        <p:grpSpPr bwMode="auto">
          <a:xfrm>
            <a:off x="2232024" y="6138314"/>
            <a:ext cx="360363" cy="358775"/>
            <a:chOff x="5721318" y="4812330"/>
            <a:chExt cx="360000" cy="360000"/>
          </a:xfrm>
        </p:grpSpPr>
        <p:sp>
          <p:nvSpPr>
            <p:cNvPr id="23" name="Oval 91"/>
            <p:cNvSpPr>
              <a:spLocks noChangeAspect="1" noChangeArrowheads="1"/>
            </p:cNvSpPr>
            <p:nvPr/>
          </p:nvSpPr>
          <p:spPr bwMode="auto">
            <a:xfrm>
              <a:off x="5721318" y="4812330"/>
              <a:ext cx="360000" cy="360000"/>
            </a:xfrm>
            <a:prstGeom prst="ellipse">
              <a:avLst/>
            </a:prstGeom>
            <a:gradFill flip="none" rotWithShape="1">
              <a:gsLst>
                <a:gs pos="0">
                  <a:srgbClr val="F6BB00"/>
                </a:gs>
                <a:gs pos="90000">
                  <a:srgbClr val="ED6601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w="101600" prst="convex"/>
              <a:bevelB w="0" h="6350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defTabSz="912813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u"/>
                <a:defRPr/>
              </a:pP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Text Box 92"/>
            <p:cNvSpPr txBox="1">
              <a:spLocks noChangeArrowheads="1"/>
            </p:cNvSpPr>
            <p:nvPr/>
          </p:nvSpPr>
          <p:spPr bwMode="auto">
            <a:xfrm>
              <a:off x="5745107" y="4836224"/>
              <a:ext cx="312422" cy="3074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spc="50" dirty="0" smtClean="0">
                  <a:ln w="11430"/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en-US" altLang="zh-CN" sz="1400" spc="50" dirty="0">
                <a:ln w="11430"/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931" y="1674004"/>
            <a:ext cx="10584320" cy="3771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16"/>
          <p:cNvSpPr txBox="1">
            <a:spLocks noChangeArrowheads="1"/>
          </p:cNvSpPr>
          <p:nvPr/>
        </p:nvSpPr>
        <p:spPr bwMode="auto">
          <a:xfrm>
            <a:off x="287337" y="6715125"/>
            <a:ext cx="6482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12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447" y="1527370"/>
            <a:ext cx="10457799" cy="4106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16"/>
          <p:cNvSpPr txBox="1">
            <a:spLocks noChangeArrowheads="1"/>
          </p:cNvSpPr>
          <p:nvPr/>
        </p:nvSpPr>
        <p:spPr bwMode="auto">
          <a:xfrm>
            <a:off x="287337" y="6715125"/>
            <a:ext cx="6482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 txBox="1">
            <a:spLocks noChangeArrowheads="1"/>
          </p:cNvSpPr>
          <p:nvPr/>
        </p:nvSpPr>
        <p:spPr bwMode="auto">
          <a:xfrm>
            <a:off x="1182688" y="1158875"/>
            <a:ext cx="8936037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1055688" eaLnBrk="0" hangingPunct="0"/>
            <a:r>
              <a:rPr lang="zh-CN" altLang="en-US" sz="3400" dirty="0" smtClean="0">
                <a:solidFill>
                  <a:srgbClr val="0070C0"/>
                </a:solidFill>
                <a:latin typeface="华文楷体" pitchFamily="2" charset="-122"/>
              </a:rPr>
              <a:t>客户偏好</a:t>
            </a:r>
            <a:endParaRPr lang="zh-CN" altLang="en-US" sz="3400" dirty="0">
              <a:solidFill>
                <a:srgbClr val="0070C0"/>
              </a:solidFill>
              <a:latin typeface="华文楷体" pitchFamily="2" charset="-122"/>
            </a:endParaRPr>
          </a:p>
        </p:txBody>
      </p:sp>
      <p:sp>
        <p:nvSpPr>
          <p:cNvPr id="5123" name="内容占位符 26"/>
          <p:cNvSpPr>
            <a:spLocks noGrp="1" noChangeArrowheads="1"/>
          </p:cNvSpPr>
          <p:nvPr>
            <p:ph sz="half" idx="4294967295"/>
          </p:nvPr>
        </p:nvSpPr>
        <p:spPr bwMode="auto">
          <a:xfrm>
            <a:off x="755650" y="1674003"/>
            <a:ext cx="9002713" cy="1656115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50000"/>
              </a:lnSpc>
              <a:buFontTx/>
              <a:buNone/>
            </a:pPr>
            <a:r>
              <a:rPr lang="zh-CN" altLang="en-US" sz="2200" dirty="0" smtClean="0">
                <a:latin typeface="华文楷体" pitchFamily="2" charset="-122"/>
              </a:rPr>
              <a:t>     </a:t>
            </a:r>
            <a:r>
              <a:rPr lang="en-US" altLang="zh-CN" sz="2200" dirty="0" smtClean="0">
                <a:latin typeface="华文楷体" pitchFamily="2" charset="-122"/>
              </a:rPr>
              <a:t>	</a:t>
            </a:r>
            <a:r>
              <a:rPr lang="en-US" altLang="zh-CN" sz="2400" dirty="0" smtClean="0">
                <a:latin typeface="华文楷体" pitchFamily="2" charset="-122"/>
              </a:rPr>
              <a:t>        </a:t>
            </a:r>
            <a:r>
              <a:rPr lang="zh-CN" altLang="en-US" sz="2400" dirty="0" smtClean="0">
                <a:latin typeface="华文楷体" pitchFamily="2" charset="-122"/>
              </a:rPr>
              <a:t>买方或卖方为</a:t>
            </a:r>
            <a:r>
              <a:rPr lang="zh-CN" altLang="en-US" sz="2400" dirty="0" smtClean="0"/>
              <a:t>股东背景良好、实力较强的产业链上大中型核心企业及其上下游。其中至少一方为</a:t>
            </a:r>
            <a:r>
              <a:rPr lang="zh-CN" altLang="en-US" sz="2400" dirty="0" smtClean="0">
                <a:latin typeface="华文楷体" pitchFamily="2" charset="-122"/>
              </a:rPr>
              <a:t>优质的</a:t>
            </a:r>
            <a:r>
              <a:rPr lang="zh-CN" altLang="en-US" sz="2400" dirty="0" smtClean="0"/>
              <a:t>大中型</a:t>
            </a:r>
            <a:r>
              <a:rPr lang="zh-CN" altLang="en-US" sz="2400" dirty="0" smtClean="0">
                <a:latin typeface="华文楷体" pitchFamily="2" charset="-122"/>
              </a:rPr>
              <a:t>国企</a:t>
            </a:r>
            <a:r>
              <a:rPr lang="zh-CN" altLang="en-US" sz="2400" dirty="0" smtClean="0">
                <a:latin typeface="华文楷体" pitchFamily="2" charset="-122"/>
              </a:rPr>
              <a:t>或</a:t>
            </a:r>
            <a:r>
              <a:rPr lang="en-US" altLang="zh-CN" sz="2400" dirty="0" smtClean="0">
                <a:latin typeface="华文楷体" pitchFamily="2" charset="-122"/>
              </a:rPr>
              <a:t>A</a:t>
            </a:r>
            <a:r>
              <a:rPr lang="zh-CN" altLang="en-US" sz="2400" dirty="0" smtClean="0">
                <a:latin typeface="华文楷体" pitchFamily="2" charset="-122"/>
              </a:rPr>
              <a:t>股主板上市公司。</a:t>
            </a:r>
            <a:endParaRPr lang="en-US" altLang="zh-CN" sz="2400" dirty="0" smtClean="0">
              <a:latin typeface="华文楷体" pitchFamily="2" charset="-122"/>
            </a:endParaRPr>
          </a:p>
        </p:txBody>
      </p:sp>
      <p:sp>
        <p:nvSpPr>
          <p:cNvPr id="5124" name="矩形 4"/>
          <p:cNvSpPr>
            <a:spLocks noChangeArrowheads="1"/>
          </p:cNvSpPr>
          <p:nvPr/>
        </p:nvSpPr>
        <p:spPr bwMode="auto">
          <a:xfrm>
            <a:off x="0" y="0"/>
            <a:ext cx="10799763" cy="4143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 lIns="105593" tIns="52797" rIns="105593" bIns="52797">
            <a:spAutoFit/>
          </a:bodyPr>
          <a:lstStyle/>
          <a:p>
            <a:endParaRPr lang="zh-CN" altLang="en-US">
              <a:latin typeface="Arial" charset="0"/>
              <a:ea typeface="宋体" pitchFamily="2" charset="-122"/>
            </a:endParaRPr>
          </a:p>
        </p:txBody>
      </p:sp>
      <p:sp>
        <p:nvSpPr>
          <p:cNvPr id="5125" name="TextBox 4"/>
          <p:cNvSpPr txBox="1">
            <a:spLocks noChangeArrowheads="1"/>
          </p:cNvSpPr>
          <p:nvPr/>
        </p:nvSpPr>
        <p:spPr bwMode="auto">
          <a:xfrm>
            <a:off x="323849" y="6681788"/>
            <a:ext cx="61172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6" name="标题 1"/>
          <p:cNvSpPr txBox="1">
            <a:spLocks noChangeArrowheads="1"/>
          </p:cNvSpPr>
          <p:nvPr/>
        </p:nvSpPr>
        <p:spPr bwMode="auto">
          <a:xfrm>
            <a:off x="1151586" y="3834154"/>
            <a:ext cx="8936037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1055688" eaLnBrk="0" hangingPunct="0"/>
            <a:r>
              <a:rPr lang="zh-CN" altLang="en-US" sz="3400" dirty="0">
                <a:solidFill>
                  <a:srgbClr val="0070C0"/>
                </a:solidFill>
                <a:latin typeface="华文楷体" pitchFamily="2" charset="-122"/>
              </a:rPr>
              <a:t>行业</a:t>
            </a:r>
            <a:r>
              <a:rPr lang="zh-CN" altLang="en-US" sz="3400" dirty="0" smtClean="0">
                <a:solidFill>
                  <a:srgbClr val="0070C0"/>
                </a:solidFill>
                <a:latin typeface="华文楷体" pitchFamily="2" charset="-122"/>
              </a:rPr>
              <a:t>偏好</a:t>
            </a:r>
            <a:endParaRPr lang="zh-CN" altLang="en-US" sz="3400" dirty="0">
              <a:solidFill>
                <a:srgbClr val="0070C0"/>
              </a:solidFill>
              <a:latin typeface="华文楷体" pitchFamily="2" charset="-122"/>
            </a:endParaRPr>
          </a:p>
        </p:txBody>
      </p:sp>
      <p:sp>
        <p:nvSpPr>
          <p:cNvPr id="7" name="内容占位符 26"/>
          <p:cNvSpPr txBox="1">
            <a:spLocks noChangeArrowheads="1"/>
          </p:cNvSpPr>
          <p:nvPr/>
        </p:nvSpPr>
        <p:spPr bwMode="auto">
          <a:xfrm>
            <a:off x="719556" y="4410194"/>
            <a:ext cx="9002713" cy="1584110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pPr marL="396875" lvl="0" indent="-396875" algn="just" defTabSz="1055688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itchFamily="2" charset="-122"/>
                <a:ea typeface="+mn-ea"/>
                <a:cs typeface="+mn-cs"/>
              </a:rPr>
              <a:t>     </a:t>
            </a: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itchFamily="2" charset="-122"/>
                <a:ea typeface="+mn-ea"/>
                <a:cs typeface="+mn-cs"/>
              </a:rPr>
              <a:t>	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itchFamily="2" charset="-122"/>
                <a:ea typeface="+mn-ea"/>
                <a:cs typeface="+mn-cs"/>
              </a:rPr>
              <a:t>       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itchFamily="2" charset="-122"/>
                <a:ea typeface="+mn-ea"/>
                <a:cs typeface="+mn-cs"/>
              </a:rPr>
              <a:t>非过剩产能行业。例如医疗行业</a:t>
            </a:r>
            <a:r>
              <a:rPr lang="zh-CN" altLang="en-US" sz="2400" b="0" kern="0" dirty="0" smtClean="0">
                <a:solidFill>
                  <a:schemeClr val="tx1"/>
                </a:solidFill>
                <a:latin typeface="华文楷体" pitchFamily="2" charset="-122"/>
                <a:ea typeface="+mn-ea"/>
              </a:rPr>
              <a:t>（药品、器械供应）、市政公用事业（供水、供气、供热、污水处理、垃圾处理）、制造业、现代农业等。</a:t>
            </a:r>
            <a:endParaRPr lang="en-US" altLang="zh-CN" sz="2400" b="0" kern="0" dirty="0" smtClean="0">
              <a:solidFill>
                <a:schemeClr val="tx1"/>
              </a:solidFill>
              <a:latin typeface="华文楷体" pitchFamily="2" charset="-122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10"/>
          <p:cNvSpPr>
            <a:spLocks noChangeArrowheads="1"/>
          </p:cNvSpPr>
          <p:nvPr/>
        </p:nvSpPr>
        <p:spPr bwMode="auto">
          <a:xfrm>
            <a:off x="0" y="0"/>
            <a:ext cx="10799763" cy="4143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 lIns="105593" tIns="52797" rIns="105593" bIns="52797">
            <a:spAutoFit/>
          </a:bodyPr>
          <a:lstStyle/>
          <a:p>
            <a:endParaRPr lang="zh-CN" altLang="en-US">
              <a:latin typeface="Arial" charset="0"/>
              <a:ea typeface="宋体" pitchFamily="2" charset="-122"/>
            </a:endParaRPr>
          </a:p>
        </p:txBody>
      </p:sp>
      <p:sp>
        <p:nvSpPr>
          <p:cNvPr id="4099" name="标题 1"/>
          <p:cNvSpPr txBox="1">
            <a:spLocks noChangeArrowheads="1"/>
          </p:cNvSpPr>
          <p:nvPr/>
        </p:nvSpPr>
        <p:spPr bwMode="auto">
          <a:xfrm>
            <a:off x="646113" y="665934"/>
            <a:ext cx="9434512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306" tIns="52153" rIns="104306" bIns="52153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  <a:latin typeface="华文楷体" pitchFamily="2" charset="-122"/>
              </a:rPr>
              <a:t>目  录</a:t>
            </a:r>
          </a:p>
        </p:txBody>
      </p:sp>
      <p:sp>
        <p:nvSpPr>
          <p:cNvPr id="5" name="AutoShape 81"/>
          <p:cNvSpPr>
            <a:spLocks noChangeArrowheads="1"/>
          </p:cNvSpPr>
          <p:nvPr/>
        </p:nvSpPr>
        <p:spPr bwMode="auto">
          <a:xfrm>
            <a:off x="2159656" y="1529994"/>
            <a:ext cx="6480450" cy="792055"/>
          </a:xfrm>
          <a:prstGeom prst="roundRect">
            <a:avLst>
              <a:gd name="adj" fmla="val 8789"/>
            </a:avLst>
          </a:prstGeom>
          <a:solidFill>
            <a:schemeClr val="bg1">
              <a:alpha val="60000"/>
            </a:scheme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r>
              <a:rPr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保理业务概述</a:t>
            </a:r>
          </a:p>
        </p:txBody>
      </p:sp>
      <p:sp>
        <p:nvSpPr>
          <p:cNvPr id="6" name="AutoShape 82"/>
          <p:cNvSpPr>
            <a:spLocks noChangeArrowheads="1"/>
          </p:cNvSpPr>
          <p:nvPr/>
        </p:nvSpPr>
        <p:spPr bwMode="auto">
          <a:xfrm>
            <a:off x="2159658" y="2729786"/>
            <a:ext cx="6480448" cy="743549"/>
          </a:xfrm>
          <a:prstGeom prst="roundRect">
            <a:avLst>
              <a:gd name="adj" fmla="val 10212"/>
            </a:avLst>
          </a:prstGeom>
          <a:solidFill>
            <a:schemeClr val="bg1">
              <a:alpha val="60000"/>
            </a:scheme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r>
              <a:rPr lang="zh-CN" altLang="en-US" sz="2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营销切入点</a:t>
            </a:r>
            <a:endParaRPr lang="zh-CN" altLang="en-US" sz="2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AutoShape 83"/>
          <p:cNvSpPr>
            <a:spLocks noChangeArrowheads="1"/>
          </p:cNvSpPr>
          <p:nvPr/>
        </p:nvSpPr>
        <p:spPr bwMode="auto">
          <a:xfrm>
            <a:off x="2159657" y="3881371"/>
            <a:ext cx="6480448" cy="767642"/>
          </a:xfrm>
          <a:prstGeom prst="roundRect">
            <a:avLst>
              <a:gd name="adj" fmla="val 11948"/>
            </a:avLst>
          </a:prstGeom>
          <a:solidFill>
            <a:schemeClr val="bg1">
              <a:alpha val="60000"/>
            </a:scheme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r>
              <a:rPr lang="zh-CN" altLang="en-US" sz="2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准入条件</a:t>
            </a:r>
            <a:endParaRPr lang="zh-CN" altLang="en-US" sz="2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42"/>
          <p:cNvGrpSpPr>
            <a:grpSpLocks/>
          </p:cNvGrpSpPr>
          <p:nvPr/>
        </p:nvGrpSpPr>
        <p:grpSpPr bwMode="auto">
          <a:xfrm>
            <a:off x="2232025" y="1553818"/>
            <a:ext cx="360363" cy="358775"/>
            <a:chOff x="1220659" y="4812330"/>
            <a:chExt cx="360000" cy="360000"/>
          </a:xfrm>
        </p:grpSpPr>
        <p:sp>
          <p:nvSpPr>
            <p:cNvPr id="9" name="Oval 84"/>
            <p:cNvSpPr>
              <a:spLocks noChangeAspect="1" noChangeArrowheads="1"/>
            </p:cNvSpPr>
            <p:nvPr/>
          </p:nvSpPr>
          <p:spPr bwMode="auto">
            <a:xfrm>
              <a:off x="1220659" y="4812330"/>
              <a:ext cx="360000" cy="360000"/>
            </a:xfrm>
            <a:prstGeom prst="ellipse">
              <a:avLst/>
            </a:prstGeom>
            <a:gradFill flip="none" rotWithShape="1">
              <a:gsLst>
                <a:gs pos="0">
                  <a:srgbClr val="F6BB00"/>
                </a:gs>
                <a:gs pos="90000">
                  <a:srgbClr val="ED6601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w="101600" prst="convex"/>
              <a:bevelB w="0" h="6350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defTabSz="912813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u"/>
                <a:defRPr/>
              </a:pP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Text Box 85"/>
            <p:cNvSpPr txBox="1">
              <a:spLocks noChangeArrowheads="1"/>
            </p:cNvSpPr>
            <p:nvPr/>
          </p:nvSpPr>
          <p:spPr bwMode="auto">
            <a:xfrm>
              <a:off x="1234933" y="4836223"/>
              <a:ext cx="331453" cy="3074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spc="50" dirty="0">
                  <a:ln w="11430"/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</p:grpSp>
      <p:grpSp>
        <p:nvGrpSpPr>
          <p:cNvPr id="3" name="组合 45"/>
          <p:cNvGrpSpPr>
            <a:grpSpLocks/>
          </p:cNvGrpSpPr>
          <p:nvPr/>
        </p:nvGrpSpPr>
        <p:grpSpPr bwMode="auto">
          <a:xfrm>
            <a:off x="2232025" y="2682074"/>
            <a:ext cx="360363" cy="358775"/>
            <a:chOff x="3401927" y="4812330"/>
            <a:chExt cx="360000" cy="360000"/>
          </a:xfrm>
        </p:grpSpPr>
        <p:sp>
          <p:nvSpPr>
            <p:cNvPr id="12" name="Oval 88"/>
            <p:cNvSpPr>
              <a:spLocks noChangeAspect="1" noChangeArrowheads="1"/>
            </p:cNvSpPr>
            <p:nvPr/>
          </p:nvSpPr>
          <p:spPr bwMode="auto">
            <a:xfrm>
              <a:off x="3401927" y="4812330"/>
              <a:ext cx="360000" cy="360000"/>
            </a:xfrm>
            <a:prstGeom prst="ellipse">
              <a:avLst/>
            </a:prstGeom>
            <a:gradFill flip="none" rotWithShape="1">
              <a:gsLst>
                <a:gs pos="0">
                  <a:srgbClr val="F6BB00"/>
                </a:gs>
                <a:gs pos="90000">
                  <a:srgbClr val="ED6601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w="101600" prst="convex"/>
              <a:bevelB w="0" h="6350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defTabSz="912813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u"/>
                <a:defRPr/>
              </a:pP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Text Box 89"/>
            <p:cNvSpPr txBox="1">
              <a:spLocks noChangeArrowheads="1"/>
            </p:cNvSpPr>
            <p:nvPr/>
          </p:nvSpPr>
          <p:spPr bwMode="auto">
            <a:xfrm>
              <a:off x="3419372" y="4836223"/>
              <a:ext cx="325109" cy="3074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spc="50" dirty="0">
                  <a:ln w="11430"/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</p:grpSp>
      <p:grpSp>
        <p:nvGrpSpPr>
          <p:cNvPr id="4" name="组合 48"/>
          <p:cNvGrpSpPr>
            <a:grpSpLocks/>
          </p:cNvGrpSpPr>
          <p:nvPr/>
        </p:nvGrpSpPr>
        <p:grpSpPr bwMode="auto">
          <a:xfrm>
            <a:off x="2232025" y="3834154"/>
            <a:ext cx="360363" cy="358775"/>
            <a:chOff x="5721318" y="4812330"/>
            <a:chExt cx="360000" cy="360000"/>
          </a:xfrm>
        </p:grpSpPr>
        <p:sp>
          <p:nvSpPr>
            <p:cNvPr id="15" name="Oval 91"/>
            <p:cNvSpPr>
              <a:spLocks noChangeAspect="1" noChangeArrowheads="1"/>
            </p:cNvSpPr>
            <p:nvPr/>
          </p:nvSpPr>
          <p:spPr bwMode="auto">
            <a:xfrm>
              <a:off x="5721318" y="4812330"/>
              <a:ext cx="360000" cy="360000"/>
            </a:xfrm>
            <a:prstGeom prst="ellipse">
              <a:avLst/>
            </a:prstGeom>
            <a:gradFill flip="none" rotWithShape="1">
              <a:gsLst>
                <a:gs pos="0">
                  <a:srgbClr val="F6BB00"/>
                </a:gs>
                <a:gs pos="90000">
                  <a:srgbClr val="ED6601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w="101600" prst="convex"/>
              <a:bevelB w="0" h="6350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defTabSz="912813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u"/>
                <a:defRPr/>
              </a:pP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 Box 92"/>
            <p:cNvSpPr txBox="1">
              <a:spLocks noChangeArrowheads="1"/>
            </p:cNvSpPr>
            <p:nvPr/>
          </p:nvSpPr>
          <p:spPr bwMode="auto">
            <a:xfrm>
              <a:off x="5745107" y="4836224"/>
              <a:ext cx="312422" cy="3074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spc="50" dirty="0">
                  <a:ln w="11430"/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</p:grpSp>
      <p:sp>
        <p:nvSpPr>
          <p:cNvPr id="4106" name="TextBox 16"/>
          <p:cNvSpPr txBox="1">
            <a:spLocks noChangeArrowheads="1"/>
          </p:cNvSpPr>
          <p:nvPr/>
        </p:nvSpPr>
        <p:spPr bwMode="auto">
          <a:xfrm>
            <a:off x="287338" y="6715125"/>
            <a:ext cx="5762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17" name="AutoShape 83"/>
          <p:cNvSpPr>
            <a:spLocks noChangeArrowheads="1"/>
          </p:cNvSpPr>
          <p:nvPr/>
        </p:nvSpPr>
        <p:spPr bwMode="auto">
          <a:xfrm>
            <a:off x="2159656" y="5033451"/>
            <a:ext cx="6480448" cy="767642"/>
          </a:xfrm>
          <a:prstGeom prst="roundRect">
            <a:avLst>
              <a:gd name="adj" fmla="val 11948"/>
            </a:avLst>
          </a:prstGeom>
          <a:solidFill>
            <a:schemeClr val="bg1">
              <a:alpha val="60000"/>
            </a:scheme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r>
              <a:rPr lang="zh-CN" altLang="en-US" sz="2800" dirty="0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</a:rPr>
              <a:t>核心风险</a:t>
            </a:r>
            <a:r>
              <a:rPr lang="zh-CN" altLang="en-US" sz="2800" dirty="0" smtClean="0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</a:rPr>
              <a:t>点</a:t>
            </a:r>
            <a:endParaRPr lang="zh-CN" altLang="en-US" sz="2800" dirty="0">
              <a:solidFill>
                <a:srgbClr val="3366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48"/>
          <p:cNvGrpSpPr>
            <a:grpSpLocks/>
          </p:cNvGrpSpPr>
          <p:nvPr/>
        </p:nvGrpSpPr>
        <p:grpSpPr bwMode="auto">
          <a:xfrm>
            <a:off x="2232024" y="4986234"/>
            <a:ext cx="360363" cy="358775"/>
            <a:chOff x="5721318" y="4812330"/>
            <a:chExt cx="360000" cy="360000"/>
          </a:xfrm>
        </p:grpSpPr>
        <p:sp>
          <p:nvSpPr>
            <p:cNvPr id="19" name="Oval 91"/>
            <p:cNvSpPr>
              <a:spLocks noChangeAspect="1" noChangeArrowheads="1"/>
            </p:cNvSpPr>
            <p:nvPr/>
          </p:nvSpPr>
          <p:spPr bwMode="auto">
            <a:xfrm>
              <a:off x="5721318" y="4812330"/>
              <a:ext cx="360000" cy="360000"/>
            </a:xfrm>
            <a:prstGeom prst="ellipse">
              <a:avLst/>
            </a:prstGeom>
            <a:gradFill flip="none" rotWithShape="1">
              <a:gsLst>
                <a:gs pos="0">
                  <a:srgbClr val="F6BB00"/>
                </a:gs>
                <a:gs pos="90000">
                  <a:srgbClr val="ED6601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w="101600" prst="convex"/>
              <a:bevelB w="0" h="6350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defTabSz="912813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u"/>
                <a:defRPr/>
              </a:pP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Text Box 92"/>
            <p:cNvSpPr txBox="1">
              <a:spLocks noChangeArrowheads="1"/>
            </p:cNvSpPr>
            <p:nvPr/>
          </p:nvSpPr>
          <p:spPr bwMode="auto">
            <a:xfrm>
              <a:off x="5745107" y="4836224"/>
              <a:ext cx="312422" cy="3074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spc="50" dirty="0" smtClean="0">
                  <a:ln w="11430"/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en-US" altLang="zh-CN" sz="1400" spc="50" dirty="0">
                <a:ln w="11430"/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1" name="AutoShape 83"/>
          <p:cNvSpPr>
            <a:spLocks noChangeArrowheads="1"/>
          </p:cNvSpPr>
          <p:nvPr/>
        </p:nvSpPr>
        <p:spPr bwMode="auto">
          <a:xfrm>
            <a:off x="2159656" y="6185531"/>
            <a:ext cx="6480448" cy="767642"/>
          </a:xfrm>
          <a:prstGeom prst="roundRect">
            <a:avLst>
              <a:gd name="adj" fmla="val 11948"/>
            </a:avLst>
          </a:prstGeom>
          <a:solidFill>
            <a:schemeClr val="bg1">
              <a:alpha val="60000"/>
            </a:scheme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r>
              <a:rPr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产品案例</a:t>
            </a:r>
          </a:p>
        </p:txBody>
      </p:sp>
      <p:grpSp>
        <p:nvGrpSpPr>
          <p:cNvPr id="11" name="组合 48"/>
          <p:cNvGrpSpPr>
            <a:grpSpLocks/>
          </p:cNvGrpSpPr>
          <p:nvPr/>
        </p:nvGrpSpPr>
        <p:grpSpPr bwMode="auto">
          <a:xfrm>
            <a:off x="2232024" y="6138314"/>
            <a:ext cx="360363" cy="358775"/>
            <a:chOff x="5721318" y="4812330"/>
            <a:chExt cx="360000" cy="360000"/>
          </a:xfrm>
        </p:grpSpPr>
        <p:sp>
          <p:nvSpPr>
            <p:cNvPr id="23" name="Oval 91"/>
            <p:cNvSpPr>
              <a:spLocks noChangeAspect="1" noChangeArrowheads="1"/>
            </p:cNvSpPr>
            <p:nvPr/>
          </p:nvSpPr>
          <p:spPr bwMode="auto">
            <a:xfrm>
              <a:off x="5721318" y="4812330"/>
              <a:ext cx="360000" cy="360000"/>
            </a:xfrm>
            <a:prstGeom prst="ellipse">
              <a:avLst/>
            </a:prstGeom>
            <a:gradFill flip="none" rotWithShape="1">
              <a:gsLst>
                <a:gs pos="0">
                  <a:srgbClr val="F6BB00"/>
                </a:gs>
                <a:gs pos="90000">
                  <a:srgbClr val="ED6601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w="101600" prst="convex"/>
              <a:bevelB w="0" h="6350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defTabSz="912813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u"/>
                <a:defRPr/>
              </a:pP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Text Box 92"/>
            <p:cNvSpPr txBox="1">
              <a:spLocks noChangeArrowheads="1"/>
            </p:cNvSpPr>
            <p:nvPr/>
          </p:nvSpPr>
          <p:spPr bwMode="auto">
            <a:xfrm>
              <a:off x="5745107" y="4836224"/>
              <a:ext cx="312422" cy="3074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spc="50" dirty="0" smtClean="0">
                  <a:ln w="11430"/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en-US" altLang="zh-CN" sz="1400" spc="50" dirty="0">
                <a:ln w="11430"/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 noChangeArrowheads="1"/>
          </p:cNvSpPr>
          <p:nvPr/>
        </p:nvSpPr>
        <p:spPr bwMode="auto">
          <a:xfrm>
            <a:off x="1182688" y="1158875"/>
            <a:ext cx="8936037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1055688" eaLnBrk="0" hangingPunct="0"/>
            <a:r>
              <a:rPr lang="zh-CN" altLang="en-US" sz="3400" dirty="0" smtClean="0">
                <a:solidFill>
                  <a:srgbClr val="0070C0"/>
                </a:solidFill>
                <a:latin typeface="华文楷体" pitchFamily="2" charset="-122"/>
              </a:rPr>
              <a:t>操作风险</a:t>
            </a:r>
            <a:endParaRPr lang="zh-CN" altLang="en-US" sz="3400" dirty="0">
              <a:solidFill>
                <a:srgbClr val="0070C0"/>
              </a:solidFill>
              <a:latin typeface="华文楷体" pitchFamily="2" charset="-122"/>
            </a:endParaRPr>
          </a:p>
        </p:txBody>
      </p:sp>
      <p:sp>
        <p:nvSpPr>
          <p:cNvPr id="4" name="内容占位符 26"/>
          <p:cNvSpPr txBox="1">
            <a:spLocks noChangeArrowheads="1"/>
          </p:cNvSpPr>
          <p:nvPr/>
        </p:nvSpPr>
        <p:spPr bwMode="auto">
          <a:xfrm>
            <a:off x="935571" y="1890711"/>
            <a:ext cx="9002713" cy="4824413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浦发银行济南分行</a:t>
            </a:r>
            <a:r>
              <a:rPr lang="en-US" altLang="zh-CN" sz="2400" dirty="0" smtClean="0">
                <a:solidFill>
                  <a:schemeClr val="tx1"/>
                </a:solidFill>
                <a:latin typeface="+mn-ea"/>
                <a:ea typeface="+mn-ea"/>
              </a:rPr>
              <a:t>5000</a:t>
            </a:r>
            <a:r>
              <a:rPr lang="zh-CN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万保理业务被骗</a:t>
            </a:r>
            <a:endParaRPr lang="en-US" altLang="zh-CN" sz="24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lnSpc>
                <a:spcPts val="3200"/>
              </a:lnSpc>
            </a:pPr>
            <a:r>
              <a:rPr lang="zh-CN" altLang="en-US" sz="2400" b="0" dirty="0" smtClean="0">
                <a:solidFill>
                  <a:schemeClr val="tx1"/>
                </a:solidFill>
                <a:latin typeface="+mn-ea"/>
                <a:ea typeface="+mn-ea"/>
              </a:rPr>
              <a:t>         </a:t>
            </a:r>
            <a:r>
              <a:rPr lang="en-US" altLang="zh-CN" sz="2400" b="0" dirty="0" smtClean="0">
                <a:solidFill>
                  <a:schemeClr val="tx1"/>
                </a:solidFill>
                <a:latin typeface="+mn-ea"/>
              </a:rPr>
              <a:t>2015</a:t>
            </a:r>
            <a:r>
              <a:rPr lang="zh-CN" altLang="en-US" sz="2400" b="0" dirty="0" smtClean="0">
                <a:solidFill>
                  <a:schemeClr val="tx1"/>
                </a:solidFill>
                <a:latin typeface="+mn-ea"/>
              </a:rPr>
              <a:t>年</a:t>
            </a:r>
            <a:r>
              <a:rPr lang="en-US" altLang="zh-CN" sz="2400" b="0" dirty="0" smtClean="0">
                <a:solidFill>
                  <a:schemeClr val="tx1"/>
                </a:solidFill>
                <a:latin typeface="+mn-ea"/>
              </a:rPr>
              <a:t>2</a:t>
            </a:r>
            <a:r>
              <a:rPr lang="zh-CN" altLang="en-US" sz="2400" b="0" dirty="0" smtClean="0">
                <a:solidFill>
                  <a:schemeClr val="tx1"/>
                </a:solidFill>
                <a:latin typeface="+mn-ea"/>
              </a:rPr>
              <a:t>月，</a:t>
            </a:r>
            <a:r>
              <a:rPr lang="zh-CN" altLang="en-US" sz="2400" b="0" dirty="0" smtClean="0">
                <a:solidFill>
                  <a:schemeClr val="tx1"/>
                </a:solidFill>
                <a:latin typeface="+mn-ea"/>
                <a:ea typeface="+mn-ea"/>
              </a:rPr>
              <a:t>浦发银行济南分行与枣庄市亚森实业有限公司签订</a:t>
            </a:r>
            <a:r>
              <a:rPr lang="en-US" altLang="zh-CN" sz="2400" b="0" dirty="0" smtClean="0">
                <a:solidFill>
                  <a:schemeClr val="tx1"/>
                </a:solidFill>
                <a:latin typeface="+mn-ea"/>
                <a:ea typeface="+mn-ea"/>
              </a:rPr>
              <a:t>《</a:t>
            </a:r>
            <a:r>
              <a:rPr lang="zh-CN" altLang="en-US" sz="2400" b="0" dirty="0" smtClean="0">
                <a:solidFill>
                  <a:schemeClr val="tx1"/>
                </a:solidFill>
                <a:latin typeface="+mn-ea"/>
                <a:ea typeface="+mn-ea"/>
              </a:rPr>
              <a:t>保理融资协议</a:t>
            </a:r>
            <a:r>
              <a:rPr lang="en-US" altLang="zh-CN" sz="2400" b="0" dirty="0" smtClean="0">
                <a:solidFill>
                  <a:schemeClr val="tx1"/>
                </a:solidFill>
                <a:latin typeface="+mn-ea"/>
                <a:ea typeface="+mn-ea"/>
              </a:rPr>
              <a:t>》</a:t>
            </a:r>
            <a:r>
              <a:rPr lang="zh-CN" altLang="en-US" sz="2400" b="0" dirty="0" smtClean="0">
                <a:solidFill>
                  <a:schemeClr val="tx1"/>
                </a:solidFill>
                <a:latin typeface="+mn-ea"/>
                <a:ea typeface="+mn-ea"/>
              </a:rPr>
              <a:t>，亚森实业通过向银行转让其与兖矿煤化供销有限公司的</a:t>
            </a:r>
            <a:r>
              <a:rPr lang="en-US" altLang="zh-CN" sz="2400" b="0" dirty="0" smtClean="0">
                <a:solidFill>
                  <a:schemeClr val="tx1"/>
                </a:solidFill>
                <a:latin typeface="+mn-ea"/>
                <a:ea typeface="+mn-ea"/>
              </a:rPr>
              <a:t>5600</a:t>
            </a:r>
            <a:r>
              <a:rPr lang="zh-CN" altLang="en-US" sz="2400" b="0" dirty="0" smtClean="0">
                <a:solidFill>
                  <a:schemeClr val="tx1"/>
                </a:solidFill>
                <a:latin typeface="+mn-ea"/>
                <a:ea typeface="+mn-ea"/>
              </a:rPr>
              <a:t>余万元应收账款债权，从而获得</a:t>
            </a:r>
            <a:r>
              <a:rPr lang="en-US" altLang="zh-CN" sz="2400" b="0" dirty="0" smtClean="0">
                <a:solidFill>
                  <a:schemeClr val="tx1"/>
                </a:solidFill>
                <a:latin typeface="+mn-ea"/>
                <a:ea typeface="+mn-ea"/>
              </a:rPr>
              <a:t>5000</a:t>
            </a:r>
            <a:r>
              <a:rPr lang="zh-CN" altLang="en-US" sz="2400" b="0" dirty="0" smtClean="0">
                <a:solidFill>
                  <a:schemeClr val="tx1"/>
                </a:solidFill>
                <a:latin typeface="+mn-ea"/>
                <a:ea typeface="+mn-ea"/>
              </a:rPr>
              <a:t>万元融资。</a:t>
            </a:r>
            <a:endParaRPr lang="en-US" altLang="zh-CN" sz="24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lnSpc>
                <a:spcPts val="3200"/>
              </a:lnSpc>
            </a:pPr>
            <a:r>
              <a:rPr lang="zh-CN" altLang="en-US" sz="2400" b="0" dirty="0" smtClean="0">
                <a:solidFill>
                  <a:schemeClr val="tx1"/>
                </a:solidFill>
                <a:latin typeface="+mn-ea"/>
                <a:ea typeface="+mn-ea"/>
              </a:rPr>
              <a:t>        保理协议到期后，亚森实业并未如期偿还借款。浦发银行济南分行随后将亚森实业和兖矿煤化公司告上了法庭。经有关部门鉴定，亚森实业与浦发银行济南分行签订的</a:t>
            </a:r>
            <a:r>
              <a:rPr lang="en-US" altLang="zh-CN" sz="2400" b="0" dirty="0" smtClean="0">
                <a:solidFill>
                  <a:schemeClr val="tx1"/>
                </a:solidFill>
                <a:latin typeface="+mn-ea"/>
                <a:ea typeface="+mn-ea"/>
              </a:rPr>
              <a:t>《</a:t>
            </a:r>
            <a:r>
              <a:rPr lang="zh-CN" altLang="en-US" sz="2400" b="0" dirty="0" smtClean="0">
                <a:solidFill>
                  <a:schemeClr val="tx1"/>
                </a:solidFill>
                <a:latin typeface="+mn-ea"/>
                <a:ea typeface="+mn-ea"/>
              </a:rPr>
              <a:t>应收账款转让通知书</a:t>
            </a:r>
            <a:r>
              <a:rPr lang="en-US" altLang="zh-CN" sz="2400" b="0" dirty="0" smtClean="0">
                <a:solidFill>
                  <a:schemeClr val="tx1"/>
                </a:solidFill>
                <a:latin typeface="+mn-ea"/>
                <a:ea typeface="+mn-ea"/>
              </a:rPr>
              <a:t>》</a:t>
            </a:r>
            <a:r>
              <a:rPr lang="zh-CN" altLang="en-US" sz="2400" b="0" dirty="0" smtClean="0">
                <a:solidFill>
                  <a:schemeClr val="tx1"/>
                </a:solidFill>
                <a:latin typeface="+mn-ea"/>
                <a:ea typeface="+mn-ea"/>
              </a:rPr>
              <a:t>上个人印章及单位印鉴均系伪造。法院遂判决亚森实业偿还浦发银行济南分行</a:t>
            </a:r>
            <a:r>
              <a:rPr lang="en-US" altLang="zh-CN" sz="2400" b="0" dirty="0" smtClean="0">
                <a:solidFill>
                  <a:schemeClr val="tx1"/>
                </a:solidFill>
                <a:latin typeface="+mn-ea"/>
                <a:ea typeface="+mn-ea"/>
              </a:rPr>
              <a:t>5000</a:t>
            </a:r>
            <a:r>
              <a:rPr lang="zh-CN" altLang="en-US" sz="2400" b="0" dirty="0" smtClean="0">
                <a:solidFill>
                  <a:schemeClr val="tx1"/>
                </a:solidFill>
                <a:latin typeface="+mn-ea"/>
                <a:ea typeface="+mn-ea"/>
              </a:rPr>
              <a:t>万元借款及利息，而被公章造假的兖矿煤化公司则不承担连带责任。</a:t>
            </a:r>
            <a:endParaRPr lang="en-US" altLang="zh-CN" sz="2400" b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" name="内容占位符 26"/>
          <p:cNvSpPr txBox="1">
            <a:spLocks noChangeArrowheads="1"/>
          </p:cNvSpPr>
          <p:nvPr/>
        </p:nvSpPr>
        <p:spPr bwMode="auto">
          <a:xfrm>
            <a:off x="1007576" y="6066309"/>
            <a:ext cx="9002713" cy="504035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r>
              <a:rPr lang="zh-CN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风险防范：业务办理过程中落实合规操作。</a:t>
            </a:r>
            <a:endParaRPr lang="en-US" altLang="zh-CN" sz="24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TextBox 16"/>
          <p:cNvSpPr txBox="1">
            <a:spLocks noChangeArrowheads="1"/>
          </p:cNvSpPr>
          <p:nvPr/>
        </p:nvSpPr>
        <p:spPr bwMode="auto">
          <a:xfrm>
            <a:off x="287338" y="6715125"/>
            <a:ext cx="5762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 noChangeArrowheads="1"/>
          </p:cNvSpPr>
          <p:nvPr/>
        </p:nvSpPr>
        <p:spPr bwMode="auto">
          <a:xfrm>
            <a:off x="1182688" y="1158875"/>
            <a:ext cx="8936037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1055688" eaLnBrk="0" hangingPunct="0"/>
            <a:r>
              <a:rPr lang="zh-CN" altLang="en-US" sz="3400" dirty="0" smtClean="0">
                <a:solidFill>
                  <a:srgbClr val="0070C0"/>
                </a:solidFill>
                <a:latin typeface="华文楷体" pitchFamily="2" charset="-122"/>
              </a:rPr>
              <a:t>商务合同履约风险</a:t>
            </a:r>
            <a:endParaRPr lang="zh-CN" altLang="en-US" sz="3400" dirty="0">
              <a:solidFill>
                <a:srgbClr val="0070C0"/>
              </a:solidFill>
              <a:latin typeface="华文楷体" pitchFamily="2" charset="-122"/>
            </a:endParaRPr>
          </a:p>
        </p:txBody>
      </p:sp>
      <p:sp>
        <p:nvSpPr>
          <p:cNvPr id="4" name="内容占位符 26"/>
          <p:cNvSpPr txBox="1">
            <a:spLocks noChangeArrowheads="1"/>
          </p:cNvSpPr>
          <p:nvPr/>
        </p:nvSpPr>
        <p:spPr bwMode="auto">
          <a:xfrm>
            <a:off x="1005488" y="1890712"/>
            <a:ext cx="9002713" cy="1799431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pPr lvl="0" defTabSz="1055688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itchFamily="2" charset="-122"/>
                <a:ea typeface="+mn-ea"/>
                <a:cs typeface="+mn-cs"/>
              </a:rPr>
              <a:t>        如因</a:t>
            </a:r>
            <a:r>
              <a:rPr lang="zh-CN" altLang="en-US" sz="2400" b="0" kern="0" dirty="0" smtClean="0">
                <a:solidFill>
                  <a:schemeClr val="tx1"/>
                </a:solidFill>
                <a:latin typeface="华文楷体" pitchFamily="2" charset="-122"/>
                <a:ea typeface="+mn-ea"/>
              </a:rPr>
              <a:t>产品不符合约定或未按时交货等情况，买卖双方很可能发生贸易争议。如果保理商陷入双方的贸易纠纷，保理融资的安全回收也可能受到影响。</a:t>
            </a:r>
            <a:endParaRPr lang="en-US" altLang="zh-CN" sz="2400" b="0" kern="0" dirty="0" smtClean="0">
              <a:solidFill>
                <a:schemeClr val="tx1"/>
              </a:solidFill>
              <a:latin typeface="华文楷体" pitchFamily="2" charset="-122"/>
              <a:ea typeface="+mn-ea"/>
            </a:endParaRPr>
          </a:p>
          <a:p>
            <a:pPr marL="396875" marR="0" lvl="0" indent="-396875" algn="just" defTabSz="1055688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itchFamily="2" charset="-122"/>
              <a:ea typeface="+mn-ea"/>
              <a:cs typeface="+mn-cs"/>
            </a:endParaRPr>
          </a:p>
        </p:txBody>
      </p:sp>
      <p:sp>
        <p:nvSpPr>
          <p:cNvPr id="5" name="内容占位符 26"/>
          <p:cNvSpPr txBox="1">
            <a:spLocks noChangeArrowheads="1"/>
          </p:cNvSpPr>
          <p:nvPr/>
        </p:nvSpPr>
        <p:spPr bwMode="auto">
          <a:xfrm>
            <a:off x="1007576" y="4050169"/>
            <a:ext cx="9002713" cy="1584110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r>
              <a:rPr lang="zh-CN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风险防范：</a:t>
            </a:r>
            <a:r>
              <a:rPr lang="en-US" altLang="zh-CN" sz="2400" kern="0" dirty="0" smtClean="0">
                <a:solidFill>
                  <a:schemeClr val="tx1"/>
                </a:solidFill>
                <a:latin typeface="华文楷体" pitchFamily="2" charset="-122"/>
                <a:ea typeface="+mn-ea"/>
              </a:rPr>
              <a:t>1.</a:t>
            </a:r>
            <a:r>
              <a:rPr lang="zh-CN" altLang="en-US" sz="2400" kern="0" dirty="0" smtClean="0">
                <a:solidFill>
                  <a:schemeClr val="tx1"/>
                </a:solidFill>
                <a:latin typeface="华文楷体" pitchFamily="2" charset="-122"/>
                <a:ea typeface="+mn-ea"/>
              </a:rPr>
              <a:t>审核卖方有无履约瑕疵历史，交易双方有无贸易纠纷；</a:t>
            </a:r>
          </a:p>
          <a:p>
            <a:r>
              <a:rPr lang="en-US" altLang="zh-CN" sz="2400" kern="0" dirty="0" smtClean="0">
                <a:solidFill>
                  <a:schemeClr val="tx1"/>
                </a:solidFill>
                <a:latin typeface="华文楷体" pitchFamily="2" charset="-122"/>
                <a:ea typeface="+mn-ea"/>
              </a:rPr>
              <a:t>                    2.</a:t>
            </a:r>
            <a:r>
              <a:rPr lang="zh-CN" altLang="en-US" sz="2400" kern="0" dirty="0" smtClean="0">
                <a:solidFill>
                  <a:schemeClr val="tx1"/>
                </a:solidFill>
                <a:latin typeface="华文楷体" pitchFamily="2" charset="-122"/>
                <a:ea typeface="+mn-ea"/>
              </a:rPr>
              <a:t>选择不易产生纠纷的商务合同标的种类，尽量避免容易产生纠纷的售后服务项目的合同；</a:t>
            </a:r>
          </a:p>
          <a:p>
            <a:r>
              <a:rPr lang="en-US" altLang="zh-CN" sz="2400" kern="0" dirty="0" smtClean="0">
                <a:solidFill>
                  <a:schemeClr val="tx1"/>
                </a:solidFill>
                <a:latin typeface="华文楷体" pitchFamily="2" charset="-122"/>
                <a:ea typeface="+mn-ea"/>
              </a:rPr>
              <a:t>                    3.</a:t>
            </a:r>
            <a:r>
              <a:rPr lang="zh-CN" altLang="en-US" sz="2400" kern="0" dirty="0" smtClean="0">
                <a:solidFill>
                  <a:schemeClr val="tx1"/>
                </a:solidFill>
                <a:latin typeface="华文楷体" pitchFamily="2" charset="-122"/>
                <a:ea typeface="+mn-ea"/>
              </a:rPr>
              <a:t> 合同设计“追索条款”。</a:t>
            </a:r>
          </a:p>
        </p:txBody>
      </p:sp>
      <p:sp>
        <p:nvSpPr>
          <p:cNvPr id="6" name="TextBox 16"/>
          <p:cNvSpPr txBox="1">
            <a:spLocks noChangeArrowheads="1"/>
          </p:cNvSpPr>
          <p:nvPr/>
        </p:nvSpPr>
        <p:spPr bwMode="auto">
          <a:xfrm>
            <a:off x="287338" y="6715125"/>
            <a:ext cx="5762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17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 noChangeArrowheads="1"/>
          </p:cNvSpPr>
          <p:nvPr/>
        </p:nvSpPr>
        <p:spPr bwMode="auto">
          <a:xfrm>
            <a:off x="1182688" y="1158875"/>
            <a:ext cx="8936037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1055688" eaLnBrk="0" hangingPunct="0"/>
            <a:r>
              <a:rPr lang="zh-CN" altLang="en-US" sz="3400" dirty="0" smtClean="0">
                <a:solidFill>
                  <a:srgbClr val="0070C0"/>
                </a:solidFill>
                <a:latin typeface="华文楷体" pitchFamily="2" charset="-122"/>
              </a:rPr>
              <a:t>买卖双方偿债能力风险</a:t>
            </a:r>
            <a:endParaRPr lang="zh-CN" altLang="en-US" sz="3400" dirty="0">
              <a:solidFill>
                <a:srgbClr val="0070C0"/>
              </a:solidFill>
              <a:latin typeface="华文楷体" pitchFamily="2" charset="-122"/>
            </a:endParaRPr>
          </a:p>
        </p:txBody>
      </p:sp>
      <p:sp>
        <p:nvSpPr>
          <p:cNvPr id="4" name="内容占位符 26"/>
          <p:cNvSpPr txBox="1">
            <a:spLocks noChangeArrowheads="1"/>
          </p:cNvSpPr>
          <p:nvPr/>
        </p:nvSpPr>
        <p:spPr bwMode="auto">
          <a:xfrm>
            <a:off x="755650" y="1904540"/>
            <a:ext cx="9002713" cy="2217634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pPr lvl="0" algn="just" defTabSz="1055688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400" b="0" kern="0" dirty="0" smtClean="0">
                <a:solidFill>
                  <a:schemeClr val="tx1"/>
                </a:solidFill>
                <a:latin typeface="华文楷体" pitchFamily="2" charset="-122"/>
                <a:ea typeface="+mn-ea"/>
              </a:rPr>
              <a:t>        对保理而言，其最根本的还款来源是买方支付的款项。另外在有追索权保理项下，保理商在第一还款来源不足的情况下，可以要求卖方回购应收账款债权。因此，如果买卖双方偿债能力出现问题，会严重影响保理融资资金的到期回收。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itchFamily="2" charset="-122"/>
              <a:ea typeface="+mn-ea"/>
              <a:cs typeface="+mn-cs"/>
            </a:endParaRPr>
          </a:p>
        </p:txBody>
      </p:sp>
      <p:sp>
        <p:nvSpPr>
          <p:cNvPr id="5" name="内容占位符 26"/>
          <p:cNvSpPr txBox="1">
            <a:spLocks noChangeArrowheads="1"/>
          </p:cNvSpPr>
          <p:nvPr/>
        </p:nvSpPr>
        <p:spPr bwMode="auto">
          <a:xfrm>
            <a:off x="1007576" y="4482199"/>
            <a:ext cx="9002713" cy="1584110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r>
              <a:rPr lang="zh-CN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风险防范：</a:t>
            </a:r>
            <a:r>
              <a:rPr lang="en-US" altLang="zh-CN" sz="2400" dirty="0" smtClean="0">
                <a:solidFill>
                  <a:schemeClr val="tx1"/>
                </a:solidFill>
                <a:latin typeface="+mn-ea"/>
                <a:ea typeface="+mn-ea"/>
              </a:rPr>
              <a:t>1.</a:t>
            </a:r>
            <a:r>
              <a:rPr lang="zh-CN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需特别强调对买方的偿债能力进行调查分析，正确判断买方在保理期到期日有无足够的现金流偿付货款；</a:t>
            </a:r>
          </a:p>
          <a:p>
            <a:r>
              <a:rPr lang="en-US" altLang="zh-CN" sz="2400" dirty="0" smtClean="0">
                <a:solidFill>
                  <a:schemeClr val="tx1"/>
                </a:solidFill>
                <a:latin typeface="+mn-ea"/>
                <a:ea typeface="+mn-ea"/>
              </a:rPr>
              <a:t>                    2.</a:t>
            </a:r>
            <a:r>
              <a:rPr lang="zh-CN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在有追索权保理项下，还需调查卖方的回购能力。</a:t>
            </a:r>
          </a:p>
        </p:txBody>
      </p:sp>
      <p:sp>
        <p:nvSpPr>
          <p:cNvPr id="6" name="TextBox 16"/>
          <p:cNvSpPr txBox="1">
            <a:spLocks noChangeArrowheads="1"/>
          </p:cNvSpPr>
          <p:nvPr/>
        </p:nvSpPr>
        <p:spPr bwMode="auto">
          <a:xfrm>
            <a:off x="287338" y="6715125"/>
            <a:ext cx="5762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18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 noChangeArrowheads="1"/>
          </p:cNvSpPr>
          <p:nvPr/>
        </p:nvSpPr>
        <p:spPr bwMode="auto">
          <a:xfrm>
            <a:off x="1182688" y="1158875"/>
            <a:ext cx="8936037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1055688" eaLnBrk="0" hangingPunct="0"/>
            <a:r>
              <a:rPr lang="zh-CN" altLang="en-US" sz="3400" dirty="0" smtClean="0">
                <a:solidFill>
                  <a:srgbClr val="0070C0"/>
                </a:solidFill>
                <a:latin typeface="华文楷体" pitchFamily="2" charset="-122"/>
              </a:rPr>
              <a:t>买卖双方存在相互交易导致债权抵消的风险</a:t>
            </a:r>
            <a:endParaRPr lang="zh-CN" altLang="en-US" sz="3400" dirty="0">
              <a:solidFill>
                <a:srgbClr val="0070C0"/>
              </a:solidFill>
              <a:latin typeface="华文楷体" pitchFamily="2" charset="-122"/>
            </a:endParaRPr>
          </a:p>
        </p:txBody>
      </p:sp>
      <p:sp>
        <p:nvSpPr>
          <p:cNvPr id="4" name="内容占位符 26"/>
          <p:cNvSpPr txBox="1">
            <a:spLocks noChangeArrowheads="1"/>
          </p:cNvSpPr>
          <p:nvPr/>
        </p:nvSpPr>
        <p:spPr bwMode="auto">
          <a:xfrm>
            <a:off x="755650" y="2192560"/>
            <a:ext cx="9002713" cy="2217634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pPr lvl="0" algn="just" defTabSz="1055688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400" b="0" dirty="0" smtClean="0">
                <a:solidFill>
                  <a:schemeClr val="tx1"/>
                </a:solidFill>
              </a:rPr>
              <a:t>        如果买卖双方存在相互交易的情况，有可能会出现双方将债权债务相互抵消，影响保理商的债权实现。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itchFamily="2" charset="-122"/>
              <a:ea typeface="+mn-ea"/>
              <a:cs typeface="+mn-cs"/>
            </a:endParaRPr>
          </a:p>
        </p:txBody>
      </p:sp>
      <p:sp>
        <p:nvSpPr>
          <p:cNvPr id="5" name="内容占位符 26"/>
          <p:cNvSpPr txBox="1">
            <a:spLocks noChangeArrowheads="1"/>
          </p:cNvSpPr>
          <p:nvPr/>
        </p:nvSpPr>
        <p:spPr bwMode="auto">
          <a:xfrm>
            <a:off x="1007576" y="3906159"/>
            <a:ext cx="9002713" cy="1584110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r>
              <a:rPr lang="zh-CN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风险防范：</a:t>
            </a:r>
            <a:r>
              <a:rPr lang="en-US" altLang="zh-CN" sz="2400" dirty="0" smtClean="0">
                <a:solidFill>
                  <a:schemeClr val="tx1"/>
                </a:solidFill>
                <a:latin typeface="+mn-ea"/>
                <a:ea typeface="+mn-ea"/>
              </a:rPr>
              <a:t>1.</a:t>
            </a:r>
            <a:r>
              <a:rPr lang="zh-CN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双方存在相互交易不予办理保理；</a:t>
            </a:r>
          </a:p>
          <a:p>
            <a:r>
              <a:rPr lang="en-US" altLang="zh-CN" sz="2400" dirty="0" smtClean="0">
                <a:solidFill>
                  <a:schemeClr val="tx1"/>
                </a:solidFill>
                <a:latin typeface="+mn-ea"/>
                <a:ea typeface="+mn-ea"/>
              </a:rPr>
              <a:t>                    2.</a:t>
            </a:r>
            <a:r>
              <a:rPr lang="zh-CN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卖方向保理商做出承诺，若今后其与买方出现相互交易，其必须放弃主张债权抵消的权利。</a:t>
            </a:r>
            <a:endParaRPr lang="zh-CN" altLang="en-US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TextBox 16"/>
          <p:cNvSpPr txBox="1">
            <a:spLocks noChangeArrowheads="1"/>
          </p:cNvSpPr>
          <p:nvPr/>
        </p:nvSpPr>
        <p:spPr bwMode="auto">
          <a:xfrm>
            <a:off x="287338" y="6715125"/>
            <a:ext cx="5762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19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10"/>
          <p:cNvSpPr>
            <a:spLocks noChangeArrowheads="1"/>
          </p:cNvSpPr>
          <p:nvPr/>
        </p:nvSpPr>
        <p:spPr bwMode="auto">
          <a:xfrm>
            <a:off x="0" y="0"/>
            <a:ext cx="10799763" cy="4143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 lIns="105593" tIns="52797" rIns="105593" bIns="52797">
            <a:spAutoFit/>
          </a:bodyPr>
          <a:lstStyle/>
          <a:p>
            <a:endParaRPr lang="zh-CN" altLang="en-US">
              <a:latin typeface="Arial" charset="0"/>
              <a:ea typeface="宋体" pitchFamily="2" charset="-122"/>
            </a:endParaRPr>
          </a:p>
        </p:txBody>
      </p:sp>
      <p:sp>
        <p:nvSpPr>
          <p:cNvPr id="4099" name="标题 1"/>
          <p:cNvSpPr txBox="1">
            <a:spLocks noChangeArrowheads="1"/>
          </p:cNvSpPr>
          <p:nvPr/>
        </p:nvSpPr>
        <p:spPr bwMode="auto">
          <a:xfrm>
            <a:off x="646113" y="665934"/>
            <a:ext cx="9434512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306" tIns="52153" rIns="104306" bIns="52153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  <a:latin typeface="华文楷体" pitchFamily="2" charset="-122"/>
              </a:rPr>
              <a:t>目  录</a:t>
            </a:r>
          </a:p>
        </p:txBody>
      </p:sp>
      <p:sp>
        <p:nvSpPr>
          <p:cNvPr id="5" name="AutoShape 81"/>
          <p:cNvSpPr>
            <a:spLocks noChangeArrowheads="1"/>
          </p:cNvSpPr>
          <p:nvPr/>
        </p:nvSpPr>
        <p:spPr bwMode="auto">
          <a:xfrm>
            <a:off x="2159656" y="1529994"/>
            <a:ext cx="6480450" cy="792055"/>
          </a:xfrm>
          <a:prstGeom prst="roundRect">
            <a:avLst>
              <a:gd name="adj" fmla="val 8789"/>
            </a:avLst>
          </a:prstGeom>
          <a:solidFill>
            <a:schemeClr val="bg1">
              <a:alpha val="60000"/>
            </a:scheme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r>
              <a:rPr lang="zh-CN" altLang="en-US" sz="2800" dirty="0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</a:rPr>
              <a:t>保理业务概述</a:t>
            </a:r>
          </a:p>
        </p:txBody>
      </p:sp>
      <p:sp>
        <p:nvSpPr>
          <p:cNvPr id="6" name="AutoShape 82"/>
          <p:cNvSpPr>
            <a:spLocks noChangeArrowheads="1"/>
          </p:cNvSpPr>
          <p:nvPr/>
        </p:nvSpPr>
        <p:spPr bwMode="auto">
          <a:xfrm>
            <a:off x="2159658" y="2729786"/>
            <a:ext cx="6480448" cy="743549"/>
          </a:xfrm>
          <a:prstGeom prst="roundRect">
            <a:avLst>
              <a:gd name="adj" fmla="val 10212"/>
            </a:avLst>
          </a:prstGeom>
          <a:solidFill>
            <a:schemeClr val="bg1">
              <a:alpha val="60000"/>
            </a:scheme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r>
              <a:rPr lang="zh-CN" altLang="en-US" sz="2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营销切入点</a:t>
            </a:r>
            <a:endParaRPr lang="zh-CN" altLang="en-US" sz="2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AutoShape 83"/>
          <p:cNvSpPr>
            <a:spLocks noChangeArrowheads="1"/>
          </p:cNvSpPr>
          <p:nvPr/>
        </p:nvSpPr>
        <p:spPr bwMode="auto">
          <a:xfrm>
            <a:off x="2159657" y="3881371"/>
            <a:ext cx="6480448" cy="767642"/>
          </a:xfrm>
          <a:prstGeom prst="roundRect">
            <a:avLst>
              <a:gd name="adj" fmla="val 11948"/>
            </a:avLst>
          </a:prstGeom>
          <a:solidFill>
            <a:schemeClr val="bg1">
              <a:alpha val="60000"/>
            </a:scheme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r>
              <a:rPr lang="zh-CN" altLang="en-US" sz="2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准入条件</a:t>
            </a:r>
            <a:endParaRPr lang="zh-CN" altLang="en-US" sz="2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103" name="组合 42"/>
          <p:cNvGrpSpPr>
            <a:grpSpLocks/>
          </p:cNvGrpSpPr>
          <p:nvPr/>
        </p:nvGrpSpPr>
        <p:grpSpPr bwMode="auto">
          <a:xfrm>
            <a:off x="2232025" y="1553818"/>
            <a:ext cx="360363" cy="358775"/>
            <a:chOff x="1220659" y="4812330"/>
            <a:chExt cx="360000" cy="360000"/>
          </a:xfrm>
        </p:grpSpPr>
        <p:sp>
          <p:nvSpPr>
            <p:cNvPr id="9" name="Oval 84"/>
            <p:cNvSpPr>
              <a:spLocks noChangeAspect="1" noChangeArrowheads="1"/>
            </p:cNvSpPr>
            <p:nvPr/>
          </p:nvSpPr>
          <p:spPr bwMode="auto">
            <a:xfrm>
              <a:off x="1220659" y="4812330"/>
              <a:ext cx="360000" cy="360000"/>
            </a:xfrm>
            <a:prstGeom prst="ellipse">
              <a:avLst/>
            </a:prstGeom>
            <a:gradFill flip="none" rotWithShape="1">
              <a:gsLst>
                <a:gs pos="0">
                  <a:srgbClr val="F6BB00"/>
                </a:gs>
                <a:gs pos="90000">
                  <a:srgbClr val="ED6601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w="101600" prst="convex"/>
              <a:bevelB w="0" h="6350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defTabSz="912813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u"/>
                <a:defRPr/>
              </a:pP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Text Box 85"/>
            <p:cNvSpPr txBox="1">
              <a:spLocks noChangeArrowheads="1"/>
            </p:cNvSpPr>
            <p:nvPr/>
          </p:nvSpPr>
          <p:spPr bwMode="auto">
            <a:xfrm>
              <a:off x="1234933" y="4836223"/>
              <a:ext cx="331453" cy="3074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spc="50" dirty="0">
                  <a:ln w="11430"/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</p:grpSp>
      <p:grpSp>
        <p:nvGrpSpPr>
          <p:cNvPr id="4104" name="组合 45"/>
          <p:cNvGrpSpPr>
            <a:grpSpLocks/>
          </p:cNvGrpSpPr>
          <p:nvPr/>
        </p:nvGrpSpPr>
        <p:grpSpPr bwMode="auto">
          <a:xfrm>
            <a:off x="2232025" y="2682074"/>
            <a:ext cx="360363" cy="358775"/>
            <a:chOff x="3401927" y="4812330"/>
            <a:chExt cx="360000" cy="360000"/>
          </a:xfrm>
        </p:grpSpPr>
        <p:sp>
          <p:nvSpPr>
            <p:cNvPr id="12" name="Oval 88"/>
            <p:cNvSpPr>
              <a:spLocks noChangeAspect="1" noChangeArrowheads="1"/>
            </p:cNvSpPr>
            <p:nvPr/>
          </p:nvSpPr>
          <p:spPr bwMode="auto">
            <a:xfrm>
              <a:off x="3401927" y="4812330"/>
              <a:ext cx="360000" cy="360000"/>
            </a:xfrm>
            <a:prstGeom prst="ellipse">
              <a:avLst/>
            </a:prstGeom>
            <a:gradFill flip="none" rotWithShape="1">
              <a:gsLst>
                <a:gs pos="0">
                  <a:srgbClr val="F6BB00"/>
                </a:gs>
                <a:gs pos="90000">
                  <a:srgbClr val="ED6601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w="101600" prst="convex"/>
              <a:bevelB w="0" h="6350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defTabSz="912813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u"/>
                <a:defRPr/>
              </a:pP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Text Box 89"/>
            <p:cNvSpPr txBox="1">
              <a:spLocks noChangeArrowheads="1"/>
            </p:cNvSpPr>
            <p:nvPr/>
          </p:nvSpPr>
          <p:spPr bwMode="auto">
            <a:xfrm>
              <a:off x="3419372" y="4836223"/>
              <a:ext cx="325109" cy="3074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spc="50" dirty="0">
                  <a:ln w="11430"/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</p:grpSp>
      <p:grpSp>
        <p:nvGrpSpPr>
          <p:cNvPr id="4105" name="组合 48"/>
          <p:cNvGrpSpPr>
            <a:grpSpLocks/>
          </p:cNvGrpSpPr>
          <p:nvPr/>
        </p:nvGrpSpPr>
        <p:grpSpPr bwMode="auto">
          <a:xfrm>
            <a:off x="2232025" y="3834154"/>
            <a:ext cx="360363" cy="358775"/>
            <a:chOff x="5721318" y="4812330"/>
            <a:chExt cx="360000" cy="360000"/>
          </a:xfrm>
        </p:grpSpPr>
        <p:sp>
          <p:nvSpPr>
            <p:cNvPr id="15" name="Oval 91"/>
            <p:cNvSpPr>
              <a:spLocks noChangeAspect="1" noChangeArrowheads="1"/>
            </p:cNvSpPr>
            <p:nvPr/>
          </p:nvSpPr>
          <p:spPr bwMode="auto">
            <a:xfrm>
              <a:off x="5721318" y="4812330"/>
              <a:ext cx="360000" cy="360000"/>
            </a:xfrm>
            <a:prstGeom prst="ellipse">
              <a:avLst/>
            </a:prstGeom>
            <a:gradFill flip="none" rotWithShape="1">
              <a:gsLst>
                <a:gs pos="0">
                  <a:srgbClr val="F6BB00"/>
                </a:gs>
                <a:gs pos="90000">
                  <a:srgbClr val="ED6601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w="101600" prst="convex"/>
              <a:bevelB w="0" h="6350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defTabSz="912813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u"/>
                <a:defRPr/>
              </a:pP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 Box 92"/>
            <p:cNvSpPr txBox="1">
              <a:spLocks noChangeArrowheads="1"/>
            </p:cNvSpPr>
            <p:nvPr/>
          </p:nvSpPr>
          <p:spPr bwMode="auto">
            <a:xfrm>
              <a:off x="5745107" y="4836224"/>
              <a:ext cx="312422" cy="3074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spc="50" dirty="0">
                  <a:ln w="11430"/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</p:grpSp>
      <p:sp>
        <p:nvSpPr>
          <p:cNvPr id="4106" name="TextBox 16"/>
          <p:cNvSpPr txBox="1">
            <a:spLocks noChangeArrowheads="1"/>
          </p:cNvSpPr>
          <p:nvPr/>
        </p:nvSpPr>
        <p:spPr bwMode="auto">
          <a:xfrm>
            <a:off x="287338" y="6715125"/>
            <a:ext cx="431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7" name="AutoShape 83"/>
          <p:cNvSpPr>
            <a:spLocks noChangeArrowheads="1"/>
          </p:cNvSpPr>
          <p:nvPr/>
        </p:nvSpPr>
        <p:spPr bwMode="auto">
          <a:xfrm>
            <a:off x="2159656" y="5033451"/>
            <a:ext cx="6480448" cy="767642"/>
          </a:xfrm>
          <a:prstGeom prst="roundRect">
            <a:avLst>
              <a:gd name="adj" fmla="val 11948"/>
            </a:avLst>
          </a:prstGeom>
          <a:solidFill>
            <a:schemeClr val="bg1">
              <a:alpha val="60000"/>
            </a:scheme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r>
              <a:rPr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核心风险点</a:t>
            </a:r>
          </a:p>
        </p:txBody>
      </p:sp>
      <p:grpSp>
        <p:nvGrpSpPr>
          <p:cNvPr id="18" name="组合 48"/>
          <p:cNvGrpSpPr>
            <a:grpSpLocks/>
          </p:cNvGrpSpPr>
          <p:nvPr/>
        </p:nvGrpSpPr>
        <p:grpSpPr bwMode="auto">
          <a:xfrm>
            <a:off x="2232024" y="4986234"/>
            <a:ext cx="360363" cy="358775"/>
            <a:chOff x="5721318" y="4812330"/>
            <a:chExt cx="360000" cy="360000"/>
          </a:xfrm>
        </p:grpSpPr>
        <p:sp>
          <p:nvSpPr>
            <p:cNvPr id="19" name="Oval 91"/>
            <p:cNvSpPr>
              <a:spLocks noChangeAspect="1" noChangeArrowheads="1"/>
            </p:cNvSpPr>
            <p:nvPr/>
          </p:nvSpPr>
          <p:spPr bwMode="auto">
            <a:xfrm>
              <a:off x="5721318" y="4812330"/>
              <a:ext cx="360000" cy="360000"/>
            </a:xfrm>
            <a:prstGeom prst="ellipse">
              <a:avLst/>
            </a:prstGeom>
            <a:gradFill flip="none" rotWithShape="1">
              <a:gsLst>
                <a:gs pos="0">
                  <a:srgbClr val="F6BB00"/>
                </a:gs>
                <a:gs pos="90000">
                  <a:srgbClr val="ED6601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w="101600" prst="convex"/>
              <a:bevelB w="0" h="6350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defTabSz="912813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u"/>
                <a:defRPr/>
              </a:pP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Text Box 92"/>
            <p:cNvSpPr txBox="1">
              <a:spLocks noChangeArrowheads="1"/>
            </p:cNvSpPr>
            <p:nvPr/>
          </p:nvSpPr>
          <p:spPr bwMode="auto">
            <a:xfrm>
              <a:off x="5745107" y="4836224"/>
              <a:ext cx="312422" cy="3074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spc="50" dirty="0" smtClean="0">
                  <a:ln w="11430"/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en-US" altLang="zh-CN" sz="1400" spc="50" dirty="0">
                <a:ln w="11430"/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1" name="AutoShape 83"/>
          <p:cNvSpPr>
            <a:spLocks noChangeArrowheads="1"/>
          </p:cNvSpPr>
          <p:nvPr/>
        </p:nvSpPr>
        <p:spPr bwMode="auto">
          <a:xfrm>
            <a:off x="2159656" y="6185531"/>
            <a:ext cx="6480448" cy="767642"/>
          </a:xfrm>
          <a:prstGeom prst="roundRect">
            <a:avLst>
              <a:gd name="adj" fmla="val 11948"/>
            </a:avLst>
          </a:prstGeom>
          <a:solidFill>
            <a:schemeClr val="bg1">
              <a:alpha val="60000"/>
            </a:scheme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r>
              <a:rPr lang="zh-CN" altLang="en-US" sz="2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产品案例</a:t>
            </a:r>
            <a:endParaRPr lang="zh-CN" altLang="en-US" sz="2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2" name="组合 48"/>
          <p:cNvGrpSpPr>
            <a:grpSpLocks/>
          </p:cNvGrpSpPr>
          <p:nvPr/>
        </p:nvGrpSpPr>
        <p:grpSpPr bwMode="auto">
          <a:xfrm>
            <a:off x="2232024" y="6138314"/>
            <a:ext cx="360363" cy="358775"/>
            <a:chOff x="5721318" y="4812330"/>
            <a:chExt cx="360000" cy="360000"/>
          </a:xfrm>
        </p:grpSpPr>
        <p:sp>
          <p:nvSpPr>
            <p:cNvPr id="23" name="Oval 91"/>
            <p:cNvSpPr>
              <a:spLocks noChangeAspect="1" noChangeArrowheads="1"/>
            </p:cNvSpPr>
            <p:nvPr/>
          </p:nvSpPr>
          <p:spPr bwMode="auto">
            <a:xfrm>
              <a:off x="5721318" y="4812330"/>
              <a:ext cx="360000" cy="360000"/>
            </a:xfrm>
            <a:prstGeom prst="ellipse">
              <a:avLst/>
            </a:prstGeom>
            <a:gradFill flip="none" rotWithShape="1">
              <a:gsLst>
                <a:gs pos="0">
                  <a:srgbClr val="F6BB00"/>
                </a:gs>
                <a:gs pos="90000">
                  <a:srgbClr val="ED6601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w="101600" prst="convex"/>
              <a:bevelB w="0" h="6350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defTabSz="912813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u"/>
                <a:defRPr/>
              </a:pP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Text Box 92"/>
            <p:cNvSpPr txBox="1">
              <a:spLocks noChangeArrowheads="1"/>
            </p:cNvSpPr>
            <p:nvPr/>
          </p:nvSpPr>
          <p:spPr bwMode="auto">
            <a:xfrm>
              <a:off x="5745107" y="4836224"/>
              <a:ext cx="312422" cy="3074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spc="50" dirty="0" smtClean="0">
                  <a:ln w="11430"/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en-US" altLang="zh-CN" sz="1400" spc="50" dirty="0">
                <a:ln w="11430"/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 noChangeArrowheads="1"/>
          </p:cNvSpPr>
          <p:nvPr/>
        </p:nvSpPr>
        <p:spPr bwMode="auto">
          <a:xfrm>
            <a:off x="1182688" y="1158875"/>
            <a:ext cx="8936037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1055688" eaLnBrk="0" hangingPunct="0"/>
            <a:r>
              <a:rPr lang="zh-CN" altLang="en-US" sz="3400" dirty="0" smtClean="0">
                <a:solidFill>
                  <a:srgbClr val="0070C0"/>
                </a:solidFill>
                <a:latin typeface="华文楷体" pitchFamily="2" charset="-122"/>
              </a:rPr>
              <a:t>合法性风险</a:t>
            </a:r>
            <a:endParaRPr lang="zh-CN" altLang="en-US" sz="3400" dirty="0">
              <a:solidFill>
                <a:srgbClr val="0070C0"/>
              </a:solidFill>
              <a:latin typeface="华文楷体" pitchFamily="2" charset="-122"/>
            </a:endParaRPr>
          </a:p>
        </p:txBody>
      </p:sp>
      <p:sp>
        <p:nvSpPr>
          <p:cNvPr id="4" name="内容占位符 26"/>
          <p:cNvSpPr txBox="1">
            <a:spLocks noChangeArrowheads="1"/>
          </p:cNvSpPr>
          <p:nvPr/>
        </p:nvSpPr>
        <p:spPr bwMode="auto">
          <a:xfrm>
            <a:off x="755650" y="1890712"/>
            <a:ext cx="9002713" cy="4031586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pPr marL="396875" lvl="0" indent="-396875" algn="just" defTabSz="1055688" eaLnBrk="0" hangingPunct="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400" b="0" dirty="0" smtClean="0">
                <a:solidFill>
                  <a:schemeClr val="tx1"/>
                </a:solidFill>
                <a:latin typeface="+mn-ea"/>
                <a:ea typeface="+mn-ea"/>
              </a:rPr>
              <a:t>        1.</a:t>
            </a:r>
            <a:r>
              <a:rPr lang="zh-CN" altLang="en-US" sz="2400" b="0" dirty="0" smtClean="0">
                <a:solidFill>
                  <a:schemeClr val="tx1"/>
                </a:solidFill>
                <a:latin typeface="+mn-ea"/>
                <a:ea typeface="+mn-ea"/>
              </a:rPr>
              <a:t>所转让债权合法性的风险</a:t>
            </a:r>
            <a:endParaRPr lang="en-US" altLang="zh-CN" sz="24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lvl="0" algn="just" defTabSz="1055688" eaLnBrk="0" hangingPunct="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400" b="0" dirty="0" smtClean="0">
                <a:solidFill>
                  <a:schemeClr val="tx1"/>
                </a:solidFill>
                <a:latin typeface="+mn-ea"/>
                <a:ea typeface="+mn-ea"/>
              </a:rPr>
              <a:t>        </a:t>
            </a:r>
            <a:r>
              <a:rPr lang="zh-CN" altLang="en-US" sz="2400" b="0" dirty="0" smtClean="0">
                <a:solidFill>
                  <a:schemeClr val="tx1"/>
                </a:solidFill>
                <a:latin typeface="+mn-ea"/>
                <a:ea typeface="+mn-ea"/>
              </a:rPr>
              <a:t>是否有合同性质不得转让、当事人约定不得转让或法律规定不得转让等情形。</a:t>
            </a:r>
            <a:endParaRPr lang="en-US" altLang="zh-CN" sz="24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396875" lvl="0" indent="-396875" algn="just" defTabSz="1055688" eaLnBrk="0" hangingPunct="0">
              <a:lnSpc>
                <a:spcPct val="150000"/>
              </a:lnSpc>
              <a:spcBef>
                <a:spcPts val="0"/>
              </a:spcBef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     2.</a:t>
            </a:r>
            <a:r>
              <a:rPr lang="zh-CN" altLang="en-US" sz="2400" b="0" dirty="0" smtClean="0">
                <a:solidFill>
                  <a:schemeClr val="tx1"/>
                </a:solidFill>
                <a:latin typeface="+mn-ea"/>
                <a:ea typeface="+mn-ea"/>
              </a:rPr>
              <a:t>债权转让通知的风险</a:t>
            </a:r>
            <a:endParaRPr lang="en-US" altLang="zh-CN" sz="24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just" defTabSz="1055688" eaLnBrk="0" hangingPunct="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400" b="0" dirty="0" smtClean="0">
                <a:solidFill>
                  <a:schemeClr val="tx1"/>
                </a:solidFill>
                <a:latin typeface="+mn-ea"/>
                <a:ea typeface="+mn-ea"/>
              </a:rPr>
              <a:t>        《</a:t>
            </a:r>
            <a:r>
              <a:rPr lang="zh-CN" altLang="en-US" sz="2400" b="0" dirty="0" smtClean="0">
                <a:solidFill>
                  <a:schemeClr val="tx1"/>
                </a:solidFill>
                <a:latin typeface="+mn-ea"/>
                <a:ea typeface="+mn-ea"/>
              </a:rPr>
              <a:t>合同法</a:t>
            </a:r>
            <a:r>
              <a:rPr lang="en-US" altLang="zh-CN" sz="2400" b="0" dirty="0" smtClean="0">
                <a:solidFill>
                  <a:schemeClr val="tx1"/>
                </a:solidFill>
                <a:latin typeface="+mn-ea"/>
                <a:ea typeface="+mn-ea"/>
              </a:rPr>
              <a:t>》</a:t>
            </a:r>
            <a:r>
              <a:rPr lang="zh-CN" altLang="en-US" sz="2400" b="0" dirty="0" smtClean="0">
                <a:solidFill>
                  <a:schemeClr val="tx1"/>
                </a:solidFill>
                <a:latin typeface="+mn-ea"/>
                <a:ea typeface="+mn-ea"/>
              </a:rPr>
              <a:t>第八十条：债权人转让权利的，应当通知债务人。未经通知的，该转让对债务人不发生效力。债权人转让权利的通知不得撤销，但经受让人同意的除外。</a:t>
            </a:r>
            <a:r>
              <a:rPr lang="en-US" altLang="zh-CN" sz="2400" b="0" dirty="0" smtClean="0">
                <a:solidFill>
                  <a:schemeClr val="tx1"/>
                </a:solidFill>
                <a:latin typeface="+mn-ea"/>
                <a:ea typeface="+mn-ea"/>
              </a:rPr>
              <a:t>   </a:t>
            </a:r>
          </a:p>
        </p:txBody>
      </p:sp>
      <p:sp>
        <p:nvSpPr>
          <p:cNvPr id="5" name="内容占位符 26"/>
          <p:cNvSpPr txBox="1">
            <a:spLocks noChangeArrowheads="1"/>
          </p:cNvSpPr>
          <p:nvPr/>
        </p:nvSpPr>
        <p:spPr bwMode="auto">
          <a:xfrm>
            <a:off x="1007576" y="5922298"/>
            <a:ext cx="9002713" cy="864061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r>
              <a:rPr lang="zh-CN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风险防范：对买卖双方的商务合同条款进行严格审核，落实转让通知手续，</a:t>
            </a:r>
            <a:r>
              <a:rPr lang="zh-CN" altLang="en-US" sz="2400" dirty="0" smtClean="0">
                <a:solidFill>
                  <a:schemeClr val="tx1"/>
                </a:solidFill>
                <a:latin typeface="+mn-ea"/>
              </a:rPr>
              <a:t>确保债权转让合法。</a:t>
            </a:r>
            <a:endParaRPr lang="zh-CN" altLang="en-US" sz="24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TextBox 16"/>
          <p:cNvSpPr txBox="1">
            <a:spLocks noChangeArrowheads="1"/>
          </p:cNvSpPr>
          <p:nvPr/>
        </p:nvSpPr>
        <p:spPr bwMode="auto">
          <a:xfrm>
            <a:off x="287338" y="6715125"/>
            <a:ext cx="5762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20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10"/>
          <p:cNvSpPr>
            <a:spLocks noChangeArrowheads="1"/>
          </p:cNvSpPr>
          <p:nvPr/>
        </p:nvSpPr>
        <p:spPr bwMode="auto">
          <a:xfrm>
            <a:off x="0" y="0"/>
            <a:ext cx="10799763" cy="4143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 lIns="105593" tIns="52797" rIns="105593" bIns="52797">
            <a:spAutoFit/>
          </a:bodyPr>
          <a:lstStyle/>
          <a:p>
            <a:endParaRPr lang="zh-CN" altLang="en-US">
              <a:latin typeface="Arial" charset="0"/>
              <a:ea typeface="宋体" pitchFamily="2" charset="-122"/>
            </a:endParaRPr>
          </a:p>
        </p:txBody>
      </p:sp>
      <p:sp>
        <p:nvSpPr>
          <p:cNvPr id="4099" name="标题 1"/>
          <p:cNvSpPr txBox="1">
            <a:spLocks noChangeArrowheads="1"/>
          </p:cNvSpPr>
          <p:nvPr/>
        </p:nvSpPr>
        <p:spPr bwMode="auto">
          <a:xfrm>
            <a:off x="646113" y="665934"/>
            <a:ext cx="9434512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306" tIns="52153" rIns="104306" bIns="52153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  <a:latin typeface="华文楷体" pitchFamily="2" charset="-122"/>
              </a:rPr>
              <a:t>目  录</a:t>
            </a:r>
          </a:p>
        </p:txBody>
      </p:sp>
      <p:sp>
        <p:nvSpPr>
          <p:cNvPr id="5" name="AutoShape 81"/>
          <p:cNvSpPr>
            <a:spLocks noChangeArrowheads="1"/>
          </p:cNvSpPr>
          <p:nvPr/>
        </p:nvSpPr>
        <p:spPr bwMode="auto">
          <a:xfrm>
            <a:off x="2159656" y="1529994"/>
            <a:ext cx="6480450" cy="792055"/>
          </a:xfrm>
          <a:prstGeom prst="roundRect">
            <a:avLst>
              <a:gd name="adj" fmla="val 8789"/>
            </a:avLst>
          </a:prstGeom>
          <a:solidFill>
            <a:schemeClr val="bg1">
              <a:alpha val="60000"/>
            </a:scheme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r>
              <a:rPr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保理业务概述</a:t>
            </a:r>
          </a:p>
        </p:txBody>
      </p:sp>
      <p:sp>
        <p:nvSpPr>
          <p:cNvPr id="6" name="AutoShape 82"/>
          <p:cNvSpPr>
            <a:spLocks noChangeArrowheads="1"/>
          </p:cNvSpPr>
          <p:nvPr/>
        </p:nvSpPr>
        <p:spPr bwMode="auto">
          <a:xfrm>
            <a:off x="2159658" y="2729786"/>
            <a:ext cx="6480448" cy="743549"/>
          </a:xfrm>
          <a:prstGeom prst="roundRect">
            <a:avLst>
              <a:gd name="adj" fmla="val 10212"/>
            </a:avLst>
          </a:prstGeom>
          <a:solidFill>
            <a:schemeClr val="bg1">
              <a:alpha val="60000"/>
            </a:scheme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r>
              <a:rPr lang="zh-CN" altLang="en-US" sz="2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营销切入点</a:t>
            </a:r>
            <a:endParaRPr lang="zh-CN" altLang="en-US" sz="2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AutoShape 83"/>
          <p:cNvSpPr>
            <a:spLocks noChangeArrowheads="1"/>
          </p:cNvSpPr>
          <p:nvPr/>
        </p:nvSpPr>
        <p:spPr bwMode="auto">
          <a:xfrm>
            <a:off x="2159657" y="3881371"/>
            <a:ext cx="6480448" cy="767642"/>
          </a:xfrm>
          <a:prstGeom prst="roundRect">
            <a:avLst>
              <a:gd name="adj" fmla="val 11948"/>
            </a:avLst>
          </a:prstGeom>
          <a:solidFill>
            <a:schemeClr val="bg1">
              <a:alpha val="60000"/>
            </a:scheme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r>
              <a:rPr lang="zh-CN" altLang="en-US" sz="2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准入条件</a:t>
            </a:r>
            <a:endParaRPr lang="zh-CN" altLang="en-US" sz="2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42"/>
          <p:cNvGrpSpPr>
            <a:grpSpLocks/>
          </p:cNvGrpSpPr>
          <p:nvPr/>
        </p:nvGrpSpPr>
        <p:grpSpPr bwMode="auto">
          <a:xfrm>
            <a:off x="2232025" y="1553818"/>
            <a:ext cx="360363" cy="358775"/>
            <a:chOff x="1220659" y="4812330"/>
            <a:chExt cx="360000" cy="360000"/>
          </a:xfrm>
        </p:grpSpPr>
        <p:sp>
          <p:nvSpPr>
            <p:cNvPr id="9" name="Oval 84"/>
            <p:cNvSpPr>
              <a:spLocks noChangeAspect="1" noChangeArrowheads="1"/>
            </p:cNvSpPr>
            <p:nvPr/>
          </p:nvSpPr>
          <p:spPr bwMode="auto">
            <a:xfrm>
              <a:off x="1220659" y="4812330"/>
              <a:ext cx="360000" cy="360000"/>
            </a:xfrm>
            <a:prstGeom prst="ellipse">
              <a:avLst/>
            </a:prstGeom>
            <a:gradFill flip="none" rotWithShape="1">
              <a:gsLst>
                <a:gs pos="0">
                  <a:srgbClr val="F6BB00"/>
                </a:gs>
                <a:gs pos="90000">
                  <a:srgbClr val="ED6601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w="101600" prst="convex"/>
              <a:bevelB w="0" h="6350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defTabSz="912813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u"/>
                <a:defRPr/>
              </a:pP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Text Box 85"/>
            <p:cNvSpPr txBox="1">
              <a:spLocks noChangeArrowheads="1"/>
            </p:cNvSpPr>
            <p:nvPr/>
          </p:nvSpPr>
          <p:spPr bwMode="auto">
            <a:xfrm>
              <a:off x="1234933" y="4836223"/>
              <a:ext cx="331453" cy="3074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spc="50" dirty="0">
                  <a:ln w="11430"/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</p:grpSp>
      <p:grpSp>
        <p:nvGrpSpPr>
          <p:cNvPr id="3" name="组合 45"/>
          <p:cNvGrpSpPr>
            <a:grpSpLocks/>
          </p:cNvGrpSpPr>
          <p:nvPr/>
        </p:nvGrpSpPr>
        <p:grpSpPr bwMode="auto">
          <a:xfrm>
            <a:off x="2232025" y="2682074"/>
            <a:ext cx="360363" cy="358775"/>
            <a:chOff x="3401927" y="4812330"/>
            <a:chExt cx="360000" cy="360000"/>
          </a:xfrm>
        </p:grpSpPr>
        <p:sp>
          <p:nvSpPr>
            <p:cNvPr id="12" name="Oval 88"/>
            <p:cNvSpPr>
              <a:spLocks noChangeAspect="1" noChangeArrowheads="1"/>
            </p:cNvSpPr>
            <p:nvPr/>
          </p:nvSpPr>
          <p:spPr bwMode="auto">
            <a:xfrm>
              <a:off x="3401927" y="4812330"/>
              <a:ext cx="360000" cy="360000"/>
            </a:xfrm>
            <a:prstGeom prst="ellipse">
              <a:avLst/>
            </a:prstGeom>
            <a:gradFill flip="none" rotWithShape="1">
              <a:gsLst>
                <a:gs pos="0">
                  <a:srgbClr val="F6BB00"/>
                </a:gs>
                <a:gs pos="90000">
                  <a:srgbClr val="ED6601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w="101600" prst="convex"/>
              <a:bevelB w="0" h="6350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defTabSz="912813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u"/>
                <a:defRPr/>
              </a:pP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Text Box 89"/>
            <p:cNvSpPr txBox="1">
              <a:spLocks noChangeArrowheads="1"/>
            </p:cNvSpPr>
            <p:nvPr/>
          </p:nvSpPr>
          <p:spPr bwMode="auto">
            <a:xfrm>
              <a:off x="3419372" y="4836223"/>
              <a:ext cx="325109" cy="3074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spc="50" dirty="0">
                  <a:ln w="11430"/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</p:grpSp>
      <p:grpSp>
        <p:nvGrpSpPr>
          <p:cNvPr id="4" name="组合 48"/>
          <p:cNvGrpSpPr>
            <a:grpSpLocks/>
          </p:cNvGrpSpPr>
          <p:nvPr/>
        </p:nvGrpSpPr>
        <p:grpSpPr bwMode="auto">
          <a:xfrm>
            <a:off x="2232025" y="3834154"/>
            <a:ext cx="360363" cy="358775"/>
            <a:chOff x="5721318" y="4812330"/>
            <a:chExt cx="360000" cy="360000"/>
          </a:xfrm>
        </p:grpSpPr>
        <p:sp>
          <p:nvSpPr>
            <p:cNvPr id="15" name="Oval 91"/>
            <p:cNvSpPr>
              <a:spLocks noChangeAspect="1" noChangeArrowheads="1"/>
            </p:cNvSpPr>
            <p:nvPr/>
          </p:nvSpPr>
          <p:spPr bwMode="auto">
            <a:xfrm>
              <a:off x="5721318" y="4812330"/>
              <a:ext cx="360000" cy="360000"/>
            </a:xfrm>
            <a:prstGeom prst="ellipse">
              <a:avLst/>
            </a:prstGeom>
            <a:gradFill flip="none" rotWithShape="1">
              <a:gsLst>
                <a:gs pos="0">
                  <a:srgbClr val="F6BB00"/>
                </a:gs>
                <a:gs pos="90000">
                  <a:srgbClr val="ED6601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w="101600" prst="convex"/>
              <a:bevelB w="0" h="6350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defTabSz="912813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u"/>
                <a:defRPr/>
              </a:pP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 Box 92"/>
            <p:cNvSpPr txBox="1">
              <a:spLocks noChangeArrowheads="1"/>
            </p:cNvSpPr>
            <p:nvPr/>
          </p:nvSpPr>
          <p:spPr bwMode="auto">
            <a:xfrm>
              <a:off x="5745107" y="4836224"/>
              <a:ext cx="312422" cy="3074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spc="50" dirty="0">
                  <a:ln w="11430"/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</p:grpSp>
      <p:sp>
        <p:nvSpPr>
          <p:cNvPr id="4106" name="TextBox 16"/>
          <p:cNvSpPr txBox="1">
            <a:spLocks noChangeArrowheads="1"/>
          </p:cNvSpPr>
          <p:nvPr/>
        </p:nvSpPr>
        <p:spPr bwMode="auto">
          <a:xfrm>
            <a:off x="287337" y="6715125"/>
            <a:ext cx="6482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21</a:t>
            </a:r>
            <a:endParaRPr lang="zh-CN" altLang="en-US" dirty="0"/>
          </a:p>
        </p:txBody>
      </p:sp>
      <p:sp>
        <p:nvSpPr>
          <p:cNvPr id="17" name="AutoShape 83"/>
          <p:cNvSpPr>
            <a:spLocks noChangeArrowheads="1"/>
          </p:cNvSpPr>
          <p:nvPr/>
        </p:nvSpPr>
        <p:spPr bwMode="auto">
          <a:xfrm>
            <a:off x="2159656" y="5033451"/>
            <a:ext cx="6480448" cy="767642"/>
          </a:xfrm>
          <a:prstGeom prst="roundRect">
            <a:avLst>
              <a:gd name="adj" fmla="val 11948"/>
            </a:avLst>
          </a:prstGeom>
          <a:solidFill>
            <a:schemeClr val="bg1">
              <a:alpha val="60000"/>
            </a:scheme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r>
              <a:rPr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核心风险点</a:t>
            </a:r>
          </a:p>
        </p:txBody>
      </p:sp>
      <p:grpSp>
        <p:nvGrpSpPr>
          <p:cNvPr id="8" name="组合 48"/>
          <p:cNvGrpSpPr>
            <a:grpSpLocks/>
          </p:cNvGrpSpPr>
          <p:nvPr/>
        </p:nvGrpSpPr>
        <p:grpSpPr bwMode="auto">
          <a:xfrm>
            <a:off x="2232024" y="4986234"/>
            <a:ext cx="360363" cy="358775"/>
            <a:chOff x="5721318" y="4812330"/>
            <a:chExt cx="360000" cy="360000"/>
          </a:xfrm>
        </p:grpSpPr>
        <p:sp>
          <p:nvSpPr>
            <p:cNvPr id="19" name="Oval 91"/>
            <p:cNvSpPr>
              <a:spLocks noChangeAspect="1" noChangeArrowheads="1"/>
            </p:cNvSpPr>
            <p:nvPr/>
          </p:nvSpPr>
          <p:spPr bwMode="auto">
            <a:xfrm>
              <a:off x="5721318" y="4812330"/>
              <a:ext cx="360000" cy="360000"/>
            </a:xfrm>
            <a:prstGeom prst="ellipse">
              <a:avLst/>
            </a:prstGeom>
            <a:gradFill flip="none" rotWithShape="1">
              <a:gsLst>
                <a:gs pos="0">
                  <a:srgbClr val="F6BB00"/>
                </a:gs>
                <a:gs pos="90000">
                  <a:srgbClr val="ED6601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w="101600" prst="convex"/>
              <a:bevelB w="0" h="6350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defTabSz="912813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u"/>
                <a:defRPr/>
              </a:pP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Text Box 92"/>
            <p:cNvSpPr txBox="1">
              <a:spLocks noChangeArrowheads="1"/>
            </p:cNvSpPr>
            <p:nvPr/>
          </p:nvSpPr>
          <p:spPr bwMode="auto">
            <a:xfrm>
              <a:off x="5745107" y="4836224"/>
              <a:ext cx="312422" cy="3074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spc="50" dirty="0" smtClean="0">
                  <a:ln w="11430"/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en-US" altLang="zh-CN" sz="1400" spc="50" dirty="0">
                <a:ln w="11430"/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1" name="AutoShape 83"/>
          <p:cNvSpPr>
            <a:spLocks noChangeArrowheads="1"/>
          </p:cNvSpPr>
          <p:nvPr/>
        </p:nvSpPr>
        <p:spPr bwMode="auto">
          <a:xfrm>
            <a:off x="2159656" y="6185531"/>
            <a:ext cx="6480448" cy="767642"/>
          </a:xfrm>
          <a:prstGeom prst="roundRect">
            <a:avLst>
              <a:gd name="adj" fmla="val 11948"/>
            </a:avLst>
          </a:prstGeom>
          <a:solidFill>
            <a:schemeClr val="bg1">
              <a:alpha val="60000"/>
            </a:scheme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r>
              <a:rPr lang="zh-CN" altLang="en-US" sz="2800" dirty="0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</a:rPr>
              <a:t>产品案例</a:t>
            </a:r>
          </a:p>
        </p:txBody>
      </p:sp>
      <p:grpSp>
        <p:nvGrpSpPr>
          <p:cNvPr id="11" name="组合 48"/>
          <p:cNvGrpSpPr>
            <a:grpSpLocks/>
          </p:cNvGrpSpPr>
          <p:nvPr/>
        </p:nvGrpSpPr>
        <p:grpSpPr bwMode="auto">
          <a:xfrm>
            <a:off x="2232024" y="6138314"/>
            <a:ext cx="360363" cy="358775"/>
            <a:chOff x="5721318" y="4812330"/>
            <a:chExt cx="360000" cy="360000"/>
          </a:xfrm>
        </p:grpSpPr>
        <p:sp>
          <p:nvSpPr>
            <p:cNvPr id="23" name="Oval 91"/>
            <p:cNvSpPr>
              <a:spLocks noChangeAspect="1" noChangeArrowheads="1"/>
            </p:cNvSpPr>
            <p:nvPr/>
          </p:nvSpPr>
          <p:spPr bwMode="auto">
            <a:xfrm>
              <a:off x="5721318" y="4812330"/>
              <a:ext cx="360000" cy="360000"/>
            </a:xfrm>
            <a:prstGeom prst="ellipse">
              <a:avLst/>
            </a:prstGeom>
            <a:gradFill flip="none" rotWithShape="1">
              <a:gsLst>
                <a:gs pos="0">
                  <a:srgbClr val="F6BB00"/>
                </a:gs>
                <a:gs pos="90000">
                  <a:srgbClr val="ED6601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w="101600" prst="convex"/>
              <a:bevelB w="0" h="6350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defTabSz="912813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u"/>
                <a:defRPr/>
              </a:pP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Text Box 92"/>
            <p:cNvSpPr txBox="1">
              <a:spLocks noChangeArrowheads="1"/>
            </p:cNvSpPr>
            <p:nvPr/>
          </p:nvSpPr>
          <p:spPr bwMode="auto">
            <a:xfrm>
              <a:off x="5745107" y="4836224"/>
              <a:ext cx="312422" cy="3074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spc="50" dirty="0" smtClean="0">
                  <a:ln w="11430"/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en-US" altLang="zh-CN" sz="1400" spc="50" dirty="0">
                <a:ln w="11430"/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068388" y="658813"/>
            <a:ext cx="9191625" cy="731837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zh-CN" altLang="en-US" sz="3400" b="1" dirty="0" smtClean="0">
                <a:solidFill>
                  <a:srgbClr val="0070C0"/>
                </a:solidFill>
                <a:latin typeface="华文楷体" pitchFamily="2" charset="-122"/>
                <a:ea typeface="华文楷体" pitchFamily="2" charset="-122"/>
              </a:rPr>
              <a:t>产品介绍   </a:t>
            </a:r>
            <a:r>
              <a:rPr lang="en-US" altLang="zh-CN" sz="3400" dirty="0" smtClean="0">
                <a:solidFill>
                  <a:srgbClr val="0070C0"/>
                </a:solidFill>
                <a:latin typeface="华文楷体" pitchFamily="2" charset="-122"/>
              </a:rPr>
              <a:t>-</a:t>
            </a:r>
            <a:r>
              <a:rPr lang="zh-CN" altLang="en-US" sz="3400" dirty="0" smtClean="0">
                <a:solidFill>
                  <a:srgbClr val="0070C0"/>
                </a:solidFill>
                <a:latin typeface="华文楷体" pitchFamily="2" charset="-122"/>
              </a:rPr>
              <a:t>「</a:t>
            </a:r>
            <a:r>
              <a:rPr lang="zh-CN" altLang="en-US" sz="3400" b="1" dirty="0" smtClean="0">
                <a:solidFill>
                  <a:srgbClr val="0070C0"/>
                </a:solidFill>
                <a:latin typeface="华文楷体" pitchFamily="2" charset="-122"/>
                <a:ea typeface="华文楷体" pitchFamily="2" charset="-122"/>
              </a:rPr>
              <a:t>商业保理</a:t>
            </a:r>
            <a:r>
              <a:rPr lang="zh-CN" altLang="en-US" sz="3400" dirty="0" smtClean="0">
                <a:solidFill>
                  <a:srgbClr val="0070C0"/>
                </a:solidFill>
                <a:latin typeface="华文楷体" pitchFamily="2" charset="-122"/>
              </a:rPr>
              <a:t>」</a:t>
            </a:r>
            <a:endParaRPr lang="zh-CN" altLang="en-US" sz="3400" b="1" dirty="0" smtClean="0">
              <a:solidFill>
                <a:srgbClr val="0070C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7411" name="矩形 3"/>
          <p:cNvSpPr>
            <a:spLocks noChangeArrowheads="1"/>
          </p:cNvSpPr>
          <p:nvPr/>
        </p:nvSpPr>
        <p:spPr bwMode="auto">
          <a:xfrm>
            <a:off x="0" y="0"/>
            <a:ext cx="10799763" cy="4143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 lIns="105593" tIns="52797" rIns="105593" bIns="52797">
            <a:spAutoFit/>
          </a:bodyPr>
          <a:lstStyle/>
          <a:p>
            <a:endParaRPr lang="zh-CN" altLang="en-US">
              <a:latin typeface="华文楷体" pitchFamily="2" charset="-122"/>
            </a:endParaRPr>
          </a:p>
        </p:txBody>
      </p:sp>
      <p:grpSp>
        <p:nvGrpSpPr>
          <p:cNvPr id="2" name="组合 34"/>
          <p:cNvGrpSpPr>
            <a:grpSpLocks noChangeAspect="1"/>
          </p:cNvGrpSpPr>
          <p:nvPr/>
        </p:nvGrpSpPr>
        <p:grpSpPr bwMode="auto">
          <a:xfrm>
            <a:off x="2195513" y="1890713"/>
            <a:ext cx="1260475" cy="1258887"/>
            <a:chOff x="4776332" y="4404803"/>
            <a:chExt cx="1012163" cy="1008001"/>
          </a:xfrm>
        </p:grpSpPr>
        <p:sp>
          <p:nvSpPr>
            <p:cNvPr id="28" name="Oval 2"/>
            <p:cNvSpPr>
              <a:spLocks noChangeAspect="1" noChangeArrowheads="1"/>
            </p:cNvSpPr>
            <p:nvPr/>
          </p:nvSpPr>
          <p:spPr bwMode="auto">
            <a:xfrm>
              <a:off x="4780496" y="4404803"/>
              <a:ext cx="1007999" cy="1008001"/>
            </a:xfrm>
            <a:prstGeom prst="ellipse">
              <a:avLst/>
            </a:prstGeom>
            <a:gradFill flip="none" rotWithShape="1">
              <a:gsLst>
                <a:gs pos="0">
                  <a:srgbClr val="00DFF6"/>
                </a:gs>
                <a:gs pos="90000">
                  <a:srgbClr val="002774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T prst="convex"/>
              <a:bevelB w="0" h="0"/>
              <a:contourClr>
                <a:srgbClr val="AFEAFF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椭圆 28"/>
            <p:cNvSpPr>
              <a:spLocks/>
            </p:cNvSpPr>
            <p:nvPr/>
          </p:nvSpPr>
          <p:spPr>
            <a:xfrm rot="19388639">
              <a:off x="4776332" y="4463275"/>
              <a:ext cx="684548" cy="46777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45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30" name="椭圆 29"/>
            <p:cNvSpPr>
              <a:spLocks noChangeAspect="1"/>
            </p:cNvSpPr>
            <p:nvPr/>
          </p:nvSpPr>
          <p:spPr>
            <a:xfrm>
              <a:off x="4888498" y="4512802"/>
              <a:ext cx="792000" cy="792000"/>
            </a:xfrm>
            <a:prstGeom prst="ellipse">
              <a:avLst/>
            </a:prstGeom>
            <a:gradFill flip="none" rotWithShape="1">
              <a:gsLst>
                <a:gs pos="10000">
                  <a:srgbClr val="2DD7FF">
                    <a:alpha val="50000"/>
                  </a:srgbClr>
                </a:gs>
                <a:gs pos="7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ea typeface="微软雅黑" pitchFamily="34" charset="-122"/>
                </a:rPr>
                <a:t>恒嘉租赁</a:t>
              </a:r>
              <a:endParaRPr lang="en-US" altLang="zh-CN" dirty="0">
                <a:ea typeface="微软雅黑" pitchFamily="34" charset="-122"/>
              </a:endParaRPr>
            </a:p>
          </p:txBody>
        </p:sp>
      </p:grpSp>
      <p:grpSp>
        <p:nvGrpSpPr>
          <p:cNvPr id="3" name="组合 34"/>
          <p:cNvGrpSpPr>
            <a:grpSpLocks noChangeAspect="1"/>
          </p:cNvGrpSpPr>
          <p:nvPr/>
        </p:nvGrpSpPr>
        <p:grpSpPr bwMode="auto">
          <a:xfrm>
            <a:off x="576263" y="4914900"/>
            <a:ext cx="1258887" cy="1258888"/>
            <a:chOff x="4776332" y="4404803"/>
            <a:chExt cx="1012163" cy="1008001"/>
          </a:xfrm>
        </p:grpSpPr>
        <p:sp>
          <p:nvSpPr>
            <p:cNvPr id="32" name="Oval 2"/>
            <p:cNvSpPr>
              <a:spLocks noChangeAspect="1" noChangeArrowheads="1"/>
            </p:cNvSpPr>
            <p:nvPr/>
          </p:nvSpPr>
          <p:spPr bwMode="auto">
            <a:xfrm>
              <a:off x="4780496" y="4404803"/>
              <a:ext cx="1007999" cy="1008001"/>
            </a:xfrm>
            <a:prstGeom prst="ellipse">
              <a:avLst/>
            </a:prstGeom>
            <a:gradFill flip="none" rotWithShape="1">
              <a:gsLst>
                <a:gs pos="0">
                  <a:srgbClr val="00DFF6"/>
                </a:gs>
                <a:gs pos="90000">
                  <a:srgbClr val="002774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T prst="convex"/>
              <a:bevelB w="0" h="0"/>
              <a:contourClr>
                <a:srgbClr val="AFEAFF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椭圆 32"/>
            <p:cNvSpPr>
              <a:spLocks/>
            </p:cNvSpPr>
            <p:nvPr/>
          </p:nvSpPr>
          <p:spPr>
            <a:xfrm rot="19388639">
              <a:off x="4776332" y="4463275"/>
              <a:ext cx="684136" cy="46777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45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34" name="椭圆 33"/>
            <p:cNvSpPr>
              <a:spLocks noChangeAspect="1"/>
            </p:cNvSpPr>
            <p:nvPr/>
          </p:nvSpPr>
          <p:spPr>
            <a:xfrm>
              <a:off x="4888498" y="4512802"/>
              <a:ext cx="792000" cy="792000"/>
            </a:xfrm>
            <a:prstGeom prst="ellipse">
              <a:avLst/>
            </a:prstGeom>
            <a:gradFill flip="none" rotWithShape="1">
              <a:gsLst>
                <a:gs pos="10000">
                  <a:srgbClr val="2DD7FF">
                    <a:alpha val="50000"/>
                  </a:srgbClr>
                </a:gs>
                <a:gs pos="7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ea typeface="微软雅黑" pitchFamily="34" charset="-122"/>
                </a:rPr>
                <a:t>卖方</a:t>
              </a:r>
              <a:endParaRPr lang="en-US" altLang="zh-CN" dirty="0">
                <a:ea typeface="微软雅黑" pitchFamily="34" charset="-122"/>
              </a:endParaRPr>
            </a:p>
          </p:txBody>
        </p:sp>
      </p:grpSp>
      <p:grpSp>
        <p:nvGrpSpPr>
          <p:cNvPr id="4" name="组合 34"/>
          <p:cNvGrpSpPr>
            <a:grpSpLocks noChangeAspect="1"/>
          </p:cNvGrpSpPr>
          <p:nvPr/>
        </p:nvGrpSpPr>
        <p:grpSpPr bwMode="auto">
          <a:xfrm>
            <a:off x="3708400" y="4914900"/>
            <a:ext cx="1258888" cy="1258888"/>
            <a:chOff x="4776332" y="4404803"/>
            <a:chExt cx="1012163" cy="1008001"/>
          </a:xfrm>
        </p:grpSpPr>
        <p:sp>
          <p:nvSpPr>
            <p:cNvPr id="36" name="Oval 2"/>
            <p:cNvSpPr>
              <a:spLocks noChangeAspect="1" noChangeArrowheads="1"/>
            </p:cNvSpPr>
            <p:nvPr/>
          </p:nvSpPr>
          <p:spPr bwMode="auto">
            <a:xfrm>
              <a:off x="4780496" y="4404803"/>
              <a:ext cx="1007999" cy="1008001"/>
            </a:xfrm>
            <a:prstGeom prst="ellipse">
              <a:avLst/>
            </a:prstGeom>
            <a:gradFill flip="none" rotWithShape="1">
              <a:gsLst>
                <a:gs pos="0">
                  <a:srgbClr val="00DFF6"/>
                </a:gs>
                <a:gs pos="90000">
                  <a:srgbClr val="002774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T prst="convex"/>
              <a:bevelB w="0" h="0"/>
              <a:contourClr>
                <a:srgbClr val="AFEAFF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椭圆 36"/>
            <p:cNvSpPr>
              <a:spLocks/>
            </p:cNvSpPr>
            <p:nvPr/>
          </p:nvSpPr>
          <p:spPr>
            <a:xfrm rot="19388639">
              <a:off x="4776332" y="4463275"/>
              <a:ext cx="684135" cy="46777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45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38" name="椭圆 37"/>
            <p:cNvSpPr>
              <a:spLocks noChangeAspect="1"/>
            </p:cNvSpPr>
            <p:nvPr/>
          </p:nvSpPr>
          <p:spPr>
            <a:xfrm>
              <a:off x="4888498" y="4512802"/>
              <a:ext cx="792000" cy="792000"/>
            </a:xfrm>
            <a:prstGeom prst="ellipse">
              <a:avLst/>
            </a:prstGeom>
            <a:gradFill flip="none" rotWithShape="1">
              <a:gsLst>
                <a:gs pos="10000">
                  <a:srgbClr val="2DD7FF">
                    <a:alpha val="50000"/>
                  </a:srgbClr>
                </a:gs>
                <a:gs pos="7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ea typeface="微软雅黑" pitchFamily="34" charset="-122"/>
                </a:rPr>
                <a:t>买方</a:t>
              </a:r>
              <a:endParaRPr lang="en-US" altLang="zh-CN" dirty="0">
                <a:ea typeface="微软雅黑" pitchFamily="34" charset="-122"/>
              </a:endParaRPr>
            </a:p>
          </p:txBody>
        </p:sp>
      </p:grpSp>
      <p:sp>
        <p:nvSpPr>
          <p:cNvPr id="17415" name="AutoShape 5"/>
          <p:cNvSpPr>
            <a:spLocks noChangeArrowheads="1"/>
          </p:cNvSpPr>
          <p:nvPr/>
        </p:nvSpPr>
        <p:spPr bwMode="auto">
          <a:xfrm>
            <a:off x="5399088" y="1390650"/>
            <a:ext cx="4608512" cy="5180013"/>
          </a:xfrm>
          <a:prstGeom prst="roundRect">
            <a:avLst>
              <a:gd name="adj" fmla="val 4690"/>
            </a:avLst>
          </a:pr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 sz="3200">
              <a:solidFill>
                <a:srgbClr val="4D4D4D"/>
              </a:solidFill>
            </a:endParaRPr>
          </a:p>
        </p:txBody>
      </p:sp>
      <p:sp>
        <p:nvSpPr>
          <p:cNvPr id="17416" name="TextBox 39"/>
          <p:cNvSpPr txBox="1">
            <a:spLocks noChangeArrowheads="1"/>
          </p:cNvSpPr>
          <p:nvPr/>
        </p:nvSpPr>
        <p:spPr bwMode="auto">
          <a:xfrm>
            <a:off x="5472113" y="1973263"/>
            <a:ext cx="4319587" cy="409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■买卖双方签订商务</a:t>
            </a:r>
            <a:r>
              <a:rPr lang="zh-CN" altLang="zh-CN">
                <a:solidFill>
                  <a:schemeClr val="tx1"/>
                </a:solidFill>
              </a:rPr>
              <a:t>合同。（合同中不得有应收</a:t>
            </a:r>
            <a:r>
              <a:rPr lang="zh-CN" altLang="en-US">
                <a:solidFill>
                  <a:schemeClr val="tx1"/>
                </a:solidFill>
              </a:rPr>
              <a:t>账款</a:t>
            </a:r>
            <a:r>
              <a:rPr lang="zh-CN" altLang="zh-CN">
                <a:solidFill>
                  <a:schemeClr val="tx1"/>
                </a:solidFill>
              </a:rPr>
              <a:t>限制转让等条款）</a:t>
            </a:r>
          </a:p>
          <a:p>
            <a:r>
              <a:rPr lang="zh-CN" altLang="en-US">
                <a:solidFill>
                  <a:schemeClr val="tx1"/>
                </a:solidFill>
              </a:rPr>
              <a:t>■</a:t>
            </a:r>
            <a:r>
              <a:rPr lang="zh-CN" altLang="zh-CN">
                <a:solidFill>
                  <a:schemeClr val="tx1"/>
                </a:solidFill>
              </a:rPr>
              <a:t>恒嘉租赁与</a:t>
            </a:r>
            <a:r>
              <a:rPr lang="zh-CN" altLang="en-US">
                <a:solidFill>
                  <a:schemeClr val="tx1"/>
                </a:solidFill>
              </a:rPr>
              <a:t>卖方</a:t>
            </a:r>
            <a:r>
              <a:rPr lang="zh-CN" altLang="zh-CN">
                <a:solidFill>
                  <a:schemeClr val="tx1"/>
                </a:solidFill>
              </a:rPr>
              <a:t>签订商业保理合同，</a:t>
            </a:r>
            <a:r>
              <a:rPr lang="zh-CN" altLang="en-US">
                <a:solidFill>
                  <a:schemeClr val="tx1"/>
                </a:solidFill>
              </a:rPr>
              <a:t>卖方</a:t>
            </a:r>
            <a:r>
              <a:rPr lang="zh-CN" altLang="zh-CN">
                <a:solidFill>
                  <a:schemeClr val="tx1"/>
                </a:solidFill>
              </a:rPr>
              <a:t>将对</a:t>
            </a:r>
            <a:r>
              <a:rPr lang="zh-CN" altLang="en-US">
                <a:solidFill>
                  <a:schemeClr val="tx1"/>
                </a:solidFill>
              </a:rPr>
              <a:t>买方</a:t>
            </a:r>
            <a:r>
              <a:rPr lang="zh-CN" altLang="zh-CN">
                <a:solidFill>
                  <a:schemeClr val="tx1"/>
                </a:solidFill>
              </a:rPr>
              <a:t>的应收</a:t>
            </a:r>
            <a:r>
              <a:rPr lang="zh-CN" altLang="en-US">
                <a:solidFill>
                  <a:schemeClr val="tx1"/>
                </a:solidFill>
              </a:rPr>
              <a:t>账款</a:t>
            </a:r>
            <a:r>
              <a:rPr lang="zh-CN" altLang="zh-CN">
                <a:solidFill>
                  <a:schemeClr val="tx1"/>
                </a:solidFill>
              </a:rPr>
              <a:t>转让给恒嘉租赁，同时双方将应收</a:t>
            </a:r>
            <a:r>
              <a:rPr lang="zh-CN" altLang="en-US">
                <a:solidFill>
                  <a:schemeClr val="tx1"/>
                </a:solidFill>
              </a:rPr>
              <a:t>账款</a:t>
            </a:r>
            <a:r>
              <a:rPr lang="zh-CN" altLang="zh-CN">
                <a:solidFill>
                  <a:schemeClr val="tx1"/>
                </a:solidFill>
              </a:rPr>
              <a:t>转让</a:t>
            </a:r>
            <a:r>
              <a:rPr lang="zh-CN" altLang="en-US">
                <a:solidFill>
                  <a:schemeClr val="tx1"/>
                </a:solidFill>
              </a:rPr>
              <a:t>通知书送</a:t>
            </a:r>
            <a:r>
              <a:rPr lang="zh-CN" altLang="zh-CN">
                <a:solidFill>
                  <a:schemeClr val="tx1"/>
                </a:solidFill>
              </a:rPr>
              <a:t>至</a:t>
            </a:r>
            <a:r>
              <a:rPr lang="zh-CN" altLang="en-US">
                <a:solidFill>
                  <a:schemeClr val="tx1"/>
                </a:solidFill>
              </a:rPr>
              <a:t>买方</a:t>
            </a:r>
            <a:r>
              <a:rPr lang="zh-CN" altLang="zh-CN">
                <a:solidFill>
                  <a:schemeClr val="tx1"/>
                </a:solidFill>
              </a:rPr>
              <a:t>，</a:t>
            </a:r>
            <a:r>
              <a:rPr lang="zh-CN" altLang="en-US">
                <a:solidFill>
                  <a:schemeClr val="tx1"/>
                </a:solidFill>
              </a:rPr>
              <a:t>买方</a:t>
            </a:r>
            <a:r>
              <a:rPr lang="zh-CN" altLang="zh-CN">
                <a:solidFill>
                  <a:schemeClr val="tx1"/>
                </a:solidFill>
              </a:rPr>
              <a:t>进行盖章确认，并将回执至恒嘉租赁。</a:t>
            </a:r>
          </a:p>
          <a:p>
            <a:r>
              <a:rPr lang="zh-CN" altLang="en-US">
                <a:solidFill>
                  <a:schemeClr val="tx1"/>
                </a:solidFill>
              </a:rPr>
              <a:t>■</a:t>
            </a:r>
            <a:r>
              <a:rPr lang="zh-CN" altLang="zh-CN">
                <a:solidFill>
                  <a:schemeClr val="tx1"/>
                </a:solidFill>
              </a:rPr>
              <a:t>恒嘉租赁在中登网进行应收账款转让进行登记。</a:t>
            </a:r>
          </a:p>
          <a:p>
            <a:r>
              <a:rPr lang="zh-CN" altLang="en-US">
                <a:solidFill>
                  <a:schemeClr val="tx1"/>
                </a:solidFill>
              </a:rPr>
              <a:t>■</a:t>
            </a:r>
            <a:r>
              <a:rPr lang="zh-CN" altLang="zh-CN">
                <a:solidFill>
                  <a:schemeClr val="tx1"/>
                </a:solidFill>
              </a:rPr>
              <a:t>恒嘉租赁将</a:t>
            </a:r>
            <a:r>
              <a:rPr lang="zh-CN" altLang="en-US">
                <a:solidFill>
                  <a:schemeClr val="tx1"/>
                </a:solidFill>
              </a:rPr>
              <a:t>预付款</a:t>
            </a:r>
            <a:r>
              <a:rPr lang="zh-CN" altLang="zh-CN">
                <a:solidFill>
                  <a:schemeClr val="tx1"/>
                </a:solidFill>
              </a:rPr>
              <a:t>（保理融资）放款至</a:t>
            </a:r>
            <a:r>
              <a:rPr lang="zh-CN" altLang="en-US">
                <a:solidFill>
                  <a:schemeClr val="tx1"/>
                </a:solidFill>
              </a:rPr>
              <a:t>卖方</a:t>
            </a:r>
            <a:r>
              <a:rPr lang="zh-CN" altLang="zh-CN">
                <a:solidFill>
                  <a:schemeClr val="tx1"/>
                </a:solidFill>
              </a:rPr>
              <a:t>账户。</a:t>
            </a:r>
          </a:p>
          <a:p>
            <a:r>
              <a:rPr lang="zh-CN" altLang="en-US">
                <a:solidFill>
                  <a:schemeClr val="tx1"/>
                </a:solidFill>
              </a:rPr>
              <a:t>■买方</a:t>
            </a:r>
            <a:r>
              <a:rPr lang="zh-CN" altLang="zh-CN">
                <a:solidFill>
                  <a:schemeClr val="tx1"/>
                </a:solidFill>
              </a:rPr>
              <a:t>根据约定的支付期限，按期将</a:t>
            </a:r>
            <a:r>
              <a:rPr lang="zh-CN" altLang="en-US">
                <a:solidFill>
                  <a:schemeClr val="tx1"/>
                </a:solidFill>
              </a:rPr>
              <a:t>货款付至</a:t>
            </a:r>
            <a:r>
              <a:rPr lang="zh-CN" altLang="zh-CN">
                <a:solidFill>
                  <a:schemeClr val="tx1"/>
                </a:solidFill>
              </a:rPr>
              <a:t>恒嘉租赁账户，完成还款。</a:t>
            </a:r>
          </a:p>
        </p:txBody>
      </p:sp>
      <p:cxnSp>
        <p:nvCxnSpPr>
          <p:cNvPr id="42" name="直接箭头连接符 41"/>
          <p:cNvCxnSpPr>
            <a:endCxn id="37" idx="1"/>
          </p:cNvCxnSpPr>
          <p:nvPr/>
        </p:nvCxnSpPr>
        <p:spPr bwMode="auto">
          <a:xfrm>
            <a:off x="1800225" y="5294313"/>
            <a:ext cx="19685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418" name="TextBox 42"/>
          <p:cNvSpPr txBox="1">
            <a:spLocks noChangeArrowheads="1"/>
          </p:cNvSpPr>
          <p:nvPr/>
        </p:nvSpPr>
        <p:spPr bwMode="auto">
          <a:xfrm>
            <a:off x="1800225" y="4946650"/>
            <a:ext cx="1936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1.</a:t>
            </a:r>
            <a:r>
              <a:rPr lang="zh-CN" altLang="en-US">
                <a:solidFill>
                  <a:schemeClr val="tx1"/>
                </a:solidFill>
              </a:rPr>
              <a:t>签订商务合同</a:t>
            </a:r>
          </a:p>
        </p:txBody>
      </p:sp>
      <p:sp>
        <p:nvSpPr>
          <p:cNvPr id="17419" name="TextBox 54"/>
          <p:cNvSpPr txBox="1">
            <a:spLocks noChangeArrowheads="1"/>
          </p:cNvSpPr>
          <p:nvPr/>
        </p:nvSpPr>
        <p:spPr bwMode="auto">
          <a:xfrm rot="-3281314">
            <a:off x="970756" y="3807619"/>
            <a:ext cx="19383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2.</a:t>
            </a:r>
            <a:r>
              <a:rPr lang="zh-CN" altLang="en-US">
                <a:solidFill>
                  <a:schemeClr val="tx1"/>
                </a:solidFill>
              </a:rPr>
              <a:t>签订保理合同</a:t>
            </a:r>
          </a:p>
        </p:txBody>
      </p:sp>
      <p:cxnSp>
        <p:nvCxnSpPr>
          <p:cNvPr id="57" name="直接箭头连接符 56"/>
          <p:cNvCxnSpPr>
            <a:stCxn id="32" idx="5"/>
            <a:endCxn id="36" idx="3"/>
          </p:cNvCxnSpPr>
          <p:nvPr/>
        </p:nvCxnSpPr>
        <p:spPr bwMode="auto">
          <a:xfrm>
            <a:off x="1651000" y="5989638"/>
            <a:ext cx="2246313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421" name="TextBox 59"/>
          <p:cNvSpPr txBox="1">
            <a:spLocks noChangeArrowheads="1"/>
          </p:cNvSpPr>
          <p:nvPr/>
        </p:nvSpPr>
        <p:spPr bwMode="auto">
          <a:xfrm>
            <a:off x="1800225" y="5665788"/>
            <a:ext cx="20018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3.</a:t>
            </a:r>
            <a:r>
              <a:rPr lang="zh-CN" altLang="en-US">
                <a:solidFill>
                  <a:schemeClr val="tx1"/>
                </a:solidFill>
              </a:rPr>
              <a:t> 账款转让通知</a:t>
            </a:r>
          </a:p>
        </p:txBody>
      </p:sp>
      <p:cxnSp>
        <p:nvCxnSpPr>
          <p:cNvPr id="63" name="直接箭头连接符 62"/>
          <p:cNvCxnSpPr/>
          <p:nvPr/>
        </p:nvCxnSpPr>
        <p:spPr bwMode="auto">
          <a:xfrm flipH="1">
            <a:off x="784225" y="2744788"/>
            <a:ext cx="1550988" cy="224155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423" name="TextBox 64"/>
          <p:cNvSpPr txBox="1">
            <a:spLocks noChangeArrowheads="1"/>
          </p:cNvSpPr>
          <p:nvPr/>
        </p:nvSpPr>
        <p:spPr bwMode="auto">
          <a:xfrm rot="-3281314">
            <a:off x="666750" y="3519488"/>
            <a:ext cx="1682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4.</a:t>
            </a:r>
            <a:r>
              <a:rPr lang="zh-CN" altLang="en-US">
                <a:solidFill>
                  <a:schemeClr val="tx1"/>
                </a:solidFill>
              </a:rPr>
              <a:t>发放预付款</a:t>
            </a:r>
          </a:p>
        </p:txBody>
      </p:sp>
      <p:cxnSp>
        <p:nvCxnSpPr>
          <p:cNvPr id="68" name="直接箭头连接符 67"/>
          <p:cNvCxnSpPr/>
          <p:nvPr/>
        </p:nvCxnSpPr>
        <p:spPr bwMode="auto">
          <a:xfrm flipH="1" flipV="1">
            <a:off x="3138488" y="3014663"/>
            <a:ext cx="1112837" cy="190023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425" name="TextBox 76"/>
          <p:cNvSpPr txBox="1">
            <a:spLocks noChangeArrowheads="1"/>
          </p:cNvSpPr>
          <p:nvPr/>
        </p:nvSpPr>
        <p:spPr bwMode="auto">
          <a:xfrm rot="3616189">
            <a:off x="3425031" y="3793332"/>
            <a:ext cx="9128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5.</a:t>
            </a:r>
            <a:r>
              <a:rPr lang="zh-CN" altLang="en-US">
                <a:solidFill>
                  <a:schemeClr val="tx1"/>
                </a:solidFill>
              </a:rPr>
              <a:t>货款</a:t>
            </a:r>
          </a:p>
        </p:txBody>
      </p:sp>
      <p:cxnSp>
        <p:nvCxnSpPr>
          <p:cNvPr id="81" name="直接箭头连接符 80"/>
          <p:cNvCxnSpPr/>
          <p:nvPr/>
        </p:nvCxnSpPr>
        <p:spPr bwMode="auto">
          <a:xfrm flipV="1">
            <a:off x="1439863" y="3149600"/>
            <a:ext cx="1223962" cy="183673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427" name="TextBox 30"/>
          <p:cNvSpPr txBox="1">
            <a:spLocks noChangeArrowheads="1"/>
          </p:cNvSpPr>
          <p:nvPr/>
        </p:nvSpPr>
        <p:spPr bwMode="auto">
          <a:xfrm>
            <a:off x="323850" y="6681788"/>
            <a:ext cx="6111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 smtClean="0"/>
              <a:t>22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ChangeArrowheads="1"/>
          </p:cNvSpPr>
          <p:nvPr/>
        </p:nvSpPr>
        <p:spPr bwMode="auto">
          <a:xfrm>
            <a:off x="1068388" y="658813"/>
            <a:ext cx="9191625" cy="731837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1055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j-cs"/>
              </a:rPr>
              <a:t>产品介绍   </a:t>
            </a:r>
            <a:r>
              <a:rPr kumimoji="0" lang="en-US" altLang="zh-CN" sz="3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华文楷体" pitchFamily="2" charset="-122"/>
                <a:ea typeface="+mj-ea"/>
                <a:cs typeface="+mj-cs"/>
              </a:rPr>
              <a:t>-</a:t>
            </a:r>
            <a:r>
              <a:rPr kumimoji="0" lang="zh-CN" altLang="en-US" sz="3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华文楷体" pitchFamily="2" charset="-122"/>
                <a:ea typeface="+mj-ea"/>
                <a:cs typeface="+mj-cs"/>
              </a:rPr>
              <a:t>「</a:t>
            </a:r>
            <a:r>
              <a:rPr lang="zh-CN" altLang="en-US" sz="3400" kern="0" dirty="0" smtClean="0">
                <a:solidFill>
                  <a:srgbClr val="0070C0"/>
                </a:solidFill>
                <a:latin typeface="华文楷体" pitchFamily="2" charset="-122"/>
                <a:cs typeface="+mj-cs"/>
              </a:rPr>
              <a:t>反向</a:t>
            </a:r>
            <a:r>
              <a:rPr kumimoji="0" lang="zh-CN" altLang="en-US" sz="3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j-cs"/>
              </a:rPr>
              <a:t>保理</a:t>
            </a:r>
            <a:r>
              <a:rPr kumimoji="0" lang="zh-CN" altLang="en-US" sz="3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华文楷体" pitchFamily="2" charset="-122"/>
                <a:ea typeface="+mj-ea"/>
                <a:cs typeface="+mj-cs"/>
              </a:rPr>
              <a:t>」</a:t>
            </a:r>
            <a:endParaRPr kumimoji="0" lang="zh-CN" altLang="en-US" sz="34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华文楷体" pitchFamily="2" charset="-122"/>
              <a:ea typeface="华文楷体" pitchFamily="2" charset="-122"/>
              <a:cs typeface="+mj-cs"/>
            </a:endParaRPr>
          </a:p>
        </p:txBody>
      </p:sp>
      <p:sp>
        <p:nvSpPr>
          <p:cNvPr id="3" name="内容占位符 26"/>
          <p:cNvSpPr txBox="1">
            <a:spLocks noChangeArrowheads="1"/>
          </p:cNvSpPr>
          <p:nvPr/>
        </p:nvSpPr>
        <p:spPr bwMode="auto">
          <a:xfrm>
            <a:off x="755650" y="1674004"/>
            <a:ext cx="9002713" cy="1656115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pPr lvl="0" algn="just" defTabSz="1055688" eaLnBrk="0" hangingPunct="0">
              <a:spcBef>
                <a:spcPct val="20000"/>
              </a:spcBef>
              <a:defRPr/>
            </a:pPr>
            <a:r>
              <a:rPr lang="zh-CN" altLang="en-US" sz="2400" b="0" dirty="0" smtClean="0">
                <a:solidFill>
                  <a:schemeClr val="tx1"/>
                </a:solidFill>
              </a:rPr>
              <a:t>        保理商围绕信用卓著的买方，购买供应商对这类大买家的应收账款。保理商只需关注大买家的资信状况，保理业务的风险转嫁为大买家的违约风险，而不再是中小企业供应商的经营风险。这使得向高风险的中小企业提供低风险的融资成为可能。</a:t>
            </a:r>
            <a:endParaRPr lang="en-US" altLang="zh-CN" sz="2400" b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" name="内容占位符 26"/>
          <p:cNvSpPr txBox="1">
            <a:spLocks noChangeArrowheads="1"/>
          </p:cNvSpPr>
          <p:nvPr/>
        </p:nvSpPr>
        <p:spPr bwMode="auto">
          <a:xfrm>
            <a:off x="791561" y="3906159"/>
            <a:ext cx="9002713" cy="2592180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pPr lvl="0" algn="just" defTabSz="1055688" eaLnBrk="0" hangingPunct="0">
              <a:spcBef>
                <a:spcPct val="20000"/>
              </a:spcBef>
              <a:defRPr/>
            </a:pPr>
            <a:r>
              <a:rPr lang="zh-CN" altLang="en-US" sz="2400" b="0" dirty="0" smtClean="0">
                <a:solidFill>
                  <a:schemeClr val="tx1"/>
                </a:solidFill>
                <a:latin typeface="+mn-ea"/>
                <a:ea typeface="+mn-ea"/>
              </a:rPr>
              <a:t>       </a:t>
            </a:r>
            <a:r>
              <a:rPr lang="zh-CN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反向保理案例</a:t>
            </a:r>
            <a:r>
              <a:rPr lang="en-US" altLang="zh-CN" sz="2400" dirty="0" smtClean="0">
                <a:solidFill>
                  <a:schemeClr val="tx1"/>
                </a:solidFill>
                <a:latin typeface="+mn-ea"/>
                <a:ea typeface="+mn-ea"/>
              </a:rPr>
              <a:t>——</a:t>
            </a:r>
            <a:r>
              <a:rPr lang="zh-CN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京保贝</a:t>
            </a:r>
            <a:endParaRPr lang="en-US" altLang="zh-CN" sz="24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lvl="0" algn="just" defTabSz="1055688" eaLnBrk="0" hangingPunct="0">
              <a:spcBef>
                <a:spcPct val="20000"/>
              </a:spcBef>
              <a:defRPr/>
            </a:pPr>
            <a:r>
              <a:rPr lang="en-US" altLang="zh-CN" sz="2400" b="0" dirty="0" smtClean="0">
                <a:solidFill>
                  <a:schemeClr val="tx1"/>
                </a:solidFill>
                <a:latin typeface="+mn-ea"/>
                <a:ea typeface="+mn-ea"/>
              </a:rPr>
              <a:t>        2013</a:t>
            </a:r>
            <a:r>
              <a:rPr lang="zh-CN" altLang="en-US" sz="2400" b="0" dirty="0" smtClean="0">
                <a:solidFill>
                  <a:schemeClr val="tx1"/>
                </a:solidFill>
                <a:latin typeface="+mn-ea"/>
                <a:ea typeface="+mn-ea"/>
              </a:rPr>
              <a:t>年</a:t>
            </a:r>
            <a:r>
              <a:rPr lang="en-US" altLang="zh-CN" sz="2400" b="0" dirty="0" smtClean="0">
                <a:solidFill>
                  <a:schemeClr val="tx1"/>
                </a:solidFill>
                <a:latin typeface="+mn-ea"/>
                <a:ea typeface="+mn-ea"/>
              </a:rPr>
              <a:t>12</a:t>
            </a:r>
            <a:r>
              <a:rPr lang="zh-CN" altLang="en-US" sz="2400" b="0" dirty="0" smtClean="0">
                <a:solidFill>
                  <a:schemeClr val="tx1"/>
                </a:solidFill>
                <a:latin typeface="+mn-ea"/>
                <a:ea typeface="+mn-ea"/>
              </a:rPr>
              <a:t>月</a:t>
            </a:r>
            <a:r>
              <a:rPr lang="en-US" altLang="zh-CN" sz="2400" b="0" dirty="0" smtClean="0">
                <a:solidFill>
                  <a:schemeClr val="tx1"/>
                </a:solidFill>
                <a:latin typeface="+mn-ea"/>
                <a:ea typeface="+mn-ea"/>
              </a:rPr>
              <a:t>6</a:t>
            </a:r>
            <a:r>
              <a:rPr lang="zh-CN" altLang="en-US" sz="2400" b="0" dirty="0" smtClean="0">
                <a:solidFill>
                  <a:schemeClr val="tx1"/>
                </a:solidFill>
                <a:latin typeface="+mn-ea"/>
                <a:ea typeface="+mn-ea"/>
              </a:rPr>
              <a:t>日，京东正式上线名为“京保贝”的</a:t>
            </a:r>
            <a:r>
              <a:rPr lang="en-US" altLang="zh-CN" sz="2400" b="0" dirty="0" smtClean="0">
                <a:solidFill>
                  <a:schemeClr val="tx1"/>
                </a:solidFill>
                <a:latin typeface="+mn-ea"/>
                <a:ea typeface="+mn-ea"/>
              </a:rPr>
              <a:t>3</a:t>
            </a:r>
            <a:r>
              <a:rPr lang="zh-CN" altLang="en-US" sz="2400" b="0" dirty="0" smtClean="0">
                <a:solidFill>
                  <a:schemeClr val="tx1"/>
                </a:solidFill>
                <a:latin typeface="+mn-ea"/>
                <a:ea typeface="+mn-ea"/>
              </a:rPr>
              <a:t>分钟融资到账业务。京东平台上万家供应商可凭采购、销售等数据快速获得融资，</a:t>
            </a:r>
            <a:r>
              <a:rPr lang="en-US" altLang="zh-CN" sz="2400" b="0" dirty="0" smtClean="0">
                <a:solidFill>
                  <a:schemeClr val="tx1"/>
                </a:solidFill>
                <a:latin typeface="+mn-ea"/>
                <a:ea typeface="+mn-ea"/>
              </a:rPr>
              <a:t>3</a:t>
            </a:r>
            <a:r>
              <a:rPr lang="zh-CN" altLang="en-US" sz="2400" b="0" dirty="0" smtClean="0">
                <a:solidFill>
                  <a:schemeClr val="tx1"/>
                </a:solidFill>
                <a:latin typeface="+mn-ea"/>
                <a:ea typeface="+mn-ea"/>
              </a:rPr>
              <a:t>分钟内即可完成从申请到放款的全过程；且无需任何担保和抵押，能有效地提高企业营运资金周转。在上线一个多月的时间里，“京保贝”放贷规模已超过</a:t>
            </a:r>
            <a:r>
              <a:rPr lang="en-US" altLang="zh-CN" sz="2400" b="0" dirty="0" smtClean="0">
                <a:solidFill>
                  <a:schemeClr val="tx1"/>
                </a:solidFill>
                <a:latin typeface="+mn-ea"/>
                <a:ea typeface="+mn-ea"/>
              </a:rPr>
              <a:t>10</a:t>
            </a:r>
            <a:r>
              <a:rPr lang="zh-CN" altLang="en-US" sz="2400" b="0" dirty="0" smtClean="0">
                <a:solidFill>
                  <a:schemeClr val="tx1"/>
                </a:solidFill>
                <a:latin typeface="+mn-ea"/>
                <a:ea typeface="+mn-ea"/>
              </a:rPr>
              <a:t>亿元。</a:t>
            </a:r>
            <a:endParaRPr lang="en-US" altLang="zh-CN" sz="2400" b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" name="TextBox 30"/>
          <p:cNvSpPr txBox="1">
            <a:spLocks noChangeArrowheads="1"/>
          </p:cNvSpPr>
          <p:nvPr/>
        </p:nvSpPr>
        <p:spPr bwMode="auto">
          <a:xfrm>
            <a:off x="323850" y="6681788"/>
            <a:ext cx="6111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 smtClean="0"/>
              <a:t>23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068388" y="658813"/>
            <a:ext cx="9191625" cy="731837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zh-CN" altLang="en-US" sz="3400" b="1" smtClean="0">
                <a:solidFill>
                  <a:srgbClr val="0070C0"/>
                </a:solidFill>
                <a:latin typeface="华文楷体" pitchFamily="2" charset="-122"/>
                <a:ea typeface="华文楷体" pitchFamily="2" charset="-122"/>
              </a:rPr>
              <a:t>产品介绍   </a:t>
            </a:r>
            <a:r>
              <a:rPr lang="en-US" altLang="zh-CN" sz="3400" smtClean="0">
                <a:solidFill>
                  <a:srgbClr val="0070C0"/>
                </a:solidFill>
                <a:latin typeface="华文楷体" pitchFamily="2" charset="-122"/>
              </a:rPr>
              <a:t>-</a:t>
            </a:r>
            <a:r>
              <a:rPr lang="zh-CN" altLang="en-US" sz="3400" smtClean="0">
                <a:solidFill>
                  <a:srgbClr val="0070C0"/>
                </a:solidFill>
                <a:latin typeface="华文楷体" pitchFamily="2" charset="-122"/>
              </a:rPr>
              <a:t>「</a:t>
            </a:r>
            <a:r>
              <a:rPr lang="zh-CN" altLang="en-US" sz="3400" b="1" smtClean="0">
                <a:solidFill>
                  <a:srgbClr val="0070C0"/>
                </a:solidFill>
                <a:latin typeface="华文楷体" pitchFamily="2" charset="-122"/>
                <a:ea typeface="华文楷体" pitchFamily="2" charset="-122"/>
              </a:rPr>
              <a:t>信息服务</a:t>
            </a:r>
            <a:r>
              <a:rPr lang="zh-CN" altLang="en-US" sz="3400" smtClean="0">
                <a:solidFill>
                  <a:srgbClr val="0070C0"/>
                </a:solidFill>
                <a:latin typeface="华文楷体" pitchFamily="2" charset="-122"/>
              </a:rPr>
              <a:t>」</a:t>
            </a:r>
            <a:endParaRPr lang="zh-CN" altLang="en-US" sz="3400" b="1" smtClean="0">
              <a:solidFill>
                <a:srgbClr val="0070C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8435" name="矩形 3"/>
          <p:cNvSpPr>
            <a:spLocks noChangeArrowheads="1"/>
          </p:cNvSpPr>
          <p:nvPr/>
        </p:nvSpPr>
        <p:spPr bwMode="auto">
          <a:xfrm>
            <a:off x="0" y="0"/>
            <a:ext cx="10799763" cy="4143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 lIns="105593" tIns="52797" rIns="105593" bIns="52797">
            <a:spAutoFit/>
          </a:bodyPr>
          <a:lstStyle/>
          <a:p>
            <a:endParaRPr lang="zh-CN" altLang="en-US">
              <a:latin typeface="华文楷体" pitchFamily="2" charset="-122"/>
            </a:endParaRPr>
          </a:p>
        </p:txBody>
      </p:sp>
      <p:sp>
        <p:nvSpPr>
          <p:cNvPr id="18436" name="AutoShape 5"/>
          <p:cNvSpPr>
            <a:spLocks noChangeArrowheads="1"/>
          </p:cNvSpPr>
          <p:nvPr/>
        </p:nvSpPr>
        <p:spPr bwMode="auto">
          <a:xfrm>
            <a:off x="5399088" y="1390650"/>
            <a:ext cx="4608512" cy="5180013"/>
          </a:xfrm>
          <a:prstGeom prst="roundRect">
            <a:avLst>
              <a:gd name="adj" fmla="val 4690"/>
            </a:avLst>
          </a:pr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 sz="3200">
              <a:solidFill>
                <a:srgbClr val="4D4D4D"/>
              </a:solidFill>
            </a:endParaRPr>
          </a:p>
        </p:txBody>
      </p:sp>
      <p:sp>
        <p:nvSpPr>
          <p:cNvPr id="18437" name="TextBox 16"/>
          <p:cNvSpPr txBox="1">
            <a:spLocks noChangeArrowheads="1"/>
          </p:cNvSpPr>
          <p:nvPr/>
        </p:nvSpPr>
        <p:spPr bwMode="auto">
          <a:xfrm>
            <a:off x="5472113" y="1973263"/>
            <a:ext cx="4319587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■核心企业、恒嘉租赁、银行三方签订合作协议，恒嘉租赁代表核心企业与银行进行系统对接，开展保理合作。</a:t>
            </a:r>
            <a:endParaRPr lang="zh-CN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■核心企业将应付账款信息提供恒嘉租赁，恒嘉租赁通过系统推送给银行。</a:t>
            </a:r>
            <a:endParaRPr lang="zh-CN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■银行与供应商签订保理合同、占用核心企业在银行的授信额度发放保理预付款。</a:t>
            </a:r>
            <a:endParaRPr lang="zh-CN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■到期核心企业将货款付至银行指定账户还款。</a:t>
            </a:r>
            <a:endParaRPr lang="zh-CN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■恒嘉租赁在全流程中提供与银行对接、账款管理等服务。利用核心企业闲置授信额度，优化核心企业结算，节省核心企业管理成本。</a:t>
            </a:r>
            <a:endParaRPr lang="zh-CN" altLang="zh-CN">
              <a:solidFill>
                <a:schemeClr val="tx1"/>
              </a:solidFill>
            </a:endParaRPr>
          </a:p>
        </p:txBody>
      </p:sp>
      <p:grpSp>
        <p:nvGrpSpPr>
          <p:cNvPr id="2" name="组合 34"/>
          <p:cNvGrpSpPr>
            <a:grpSpLocks noChangeAspect="1"/>
          </p:cNvGrpSpPr>
          <p:nvPr/>
        </p:nvGrpSpPr>
        <p:grpSpPr bwMode="auto">
          <a:xfrm>
            <a:off x="3779838" y="4986338"/>
            <a:ext cx="1260475" cy="1260475"/>
            <a:chOff x="4776332" y="4404803"/>
            <a:chExt cx="1012163" cy="1008001"/>
          </a:xfrm>
        </p:grpSpPr>
        <p:sp>
          <p:nvSpPr>
            <p:cNvPr id="19" name="Oval 2"/>
            <p:cNvSpPr>
              <a:spLocks noChangeAspect="1" noChangeArrowheads="1"/>
            </p:cNvSpPr>
            <p:nvPr/>
          </p:nvSpPr>
          <p:spPr bwMode="auto">
            <a:xfrm>
              <a:off x="4780496" y="4404803"/>
              <a:ext cx="1007999" cy="1008001"/>
            </a:xfrm>
            <a:prstGeom prst="ellipse">
              <a:avLst/>
            </a:prstGeom>
            <a:gradFill flip="none" rotWithShape="1">
              <a:gsLst>
                <a:gs pos="0">
                  <a:srgbClr val="00DFF6"/>
                </a:gs>
                <a:gs pos="90000">
                  <a:srgbClr val="002774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T prst="convex"/>
              <a:bevelB w="0" h="0"/>
              <a:contourClr>
                <a:srgbClr val="AFEAFF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椭圆 19"/>
            <p:cNvSpPr>
              <a:spLocks/>
            </p:cNvSpPr>
            <p:nvPr/>
          </p:nvSpPr>
          <p:spPr>
            <a:xfrm rot="19388639">
              <a:off x="4776332" y="4463201"/>
              <a:ext cx="684548" cy="46845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45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21" name="椭圆 20"/>
            <p:cNvSpPr>
              <a:spLocks noChangeAspect="1"/>
            </p:cNvSpPr>
            <p:nvPr/>
          </p:nvSpPr>
          <p:spPr>
            <a:xfrm>
              <a:off x="4888498" y="4512802"/>
              <a:ext cx="792000" cy="792000"/>
            </a:xfrm>
            <a:prstGeom prst="ellipse">
              <a:avLst/>
            </a:prstGeom>
            <a:gradFill flip="none" rotWithShape="1">
              <a:gsLst>
                <a:gs pos="10000">
                  <a:srgbClr val="2DD7FF">
                    <a:alpha val="50000"/>
                  </a:srgbClr>
                </a:gs>
                <a:gs pos="7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ea typeface="微软雅黑" pitchFamily="34" charset="-122"/>
                </a:rPr>
                <a:t>恒嘉租赁</a:t>
              </a:r>
              <a:endParaRPr lang="en-US" altLang="zh-CN" dirty="0">
                <a:ea typeface="微软雅黑" pitchFamily="34" charset="-122"/>
              </a:endParaRPr>
            </a:p>
          </p:txBody>
        </p:sp>
      </p:grpSp>
      <p:grpSp>
        <p:nvGrpSpPr>
          <p:cNvPr id="3" name="组合 34"/>
          <p:cNvGrpSpPr>
            <a:grpSpLocks noChangeAspect="1"/>
          </p:cNvGrpSpPr>
          <p:nvPr/>
        </p:nvGrpSpPr>
        <p:grpSpPr bwMode="auto">
          <a:xfrm>
            <a:off x="3779838" y="1817688"/>
            <a:ext cx="1260475" cy="1260475"/>
            <a:chOff x="4776332" y="4404803"/>
            <a:chExt cx="1012163" cy="1008001"/>
          </a:xfrm>
        </p:grpSpPr>
        <p:sp>
          <p:nvSpPr>
            <p:cNvPr id="23" name="Oval 2"/>
            <p:cNvSpPr>
              <a:spLocks noChangeAspect="1" noChangeArrowheads="1"/>
            </p:cNvSpPr>
            <p:nvPr/>
          </p:nvSpPr>
          <p:spPr bwMode="auto">
            <a:xfrm>
              <a:off x="4780496" y="4404803"/>
              <a:ext cx="1007999" cy="1008001"/>
            </a:xfrm>
            <a:prstGeom prst="ellipse">
              <a:avLst/>
            </a:prstGeom>
            <a:gradFill flip="none" rotWithShape="1">
              <a:gsLst>
                <a:gs pos="0">
                  <a:srgbClr val="00DFF6"/>
                </a:gs>
                <a:gs pos="90000">
                  <a:srgbClr val="002774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T prst="convex"/>
              <a:bevelB w="0" h="0"/>
              <a:contourClr>
                <a:srgbClr val="AFEAFF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椭圆 23"/>
            <p:cNvSpPr>
              <a:spLocks/>
            </p:cNvSpPr>
            <p:nvPr/>
          </p:nvSpPr>
          <p:spPr>
            <a:xfrm rot="19388639">
              <a:off x="4776332" y="4463201"/>
              <a:ext cx="684548" cy="46845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45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25" name="椭圆 24"/>
            <p:cNvSpPr>
              <a:spLocks noChangeAspect="1"/>
            </p:cNvSpPr>
            <p:nvPr/>
          </p:nvSpPr>
          <p:spPr>
            <a:xfrm>
              <a:off x="4888498" y="4512802"/>
              <a:ext cx="792000" cy="792000"/>
            </a:xfrm>
            <a:prstGeom prst="ellipse">
              <a:avLst/>
            </a:prstGeom>
            <a:gradFill flip="none" rotWithShape="1">
              <a:gsLst>
                <a:gs pos="10000">
                  <a:srgbClr val="2DD7FF">
                    <a:alpha val="50000"/>
                  </a:srgbClr>
                </a:gs>
                <a:gs pos="7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ea typeface="微软雅黑" pitchFamily="34" charset="-122"/>
                </a:rPr>
                <a:t>核心企业</a:t>
              </a:r>
              <a:endParaRPr lang="en-US" altLang="zh-CN" dirty="0">
                <a:ea typeface="微软雅黑" pitchFamily="34" charset="-122"/>
              </a:endParaRPr>
            </a:p>
          </p:txBody>
        </p:sp>
      </p:grpSp>
      <p:grpSp>
        <p:nvGrpSpPr>
          <p:cNvPr id="4" name="组合 25"/>
          <p:cNvGrpSpPr>
            <a:grpSpLocks noChangeAspect="1"/>
          </p:cNvGrpSpPr>
          <p:nvPr/>
        </p:nvGrpSpPr>
        <p:grpSpPr bwMode="auto">
          <a:xfrm>
            <a:off x="617538" y="4986338"/>
            <a:ext cx="1258887" cy="1260475"/>
            <a:chOff x="4776332" y="4404803"/>
            <a:chExt cx="1012163" cy="1008001"/>
          </a:xfrm>
        </p:grpSpPr>
        <p:sp>
          <p:nvSpPr>
            <p:cNvPr id="27" name="Oval 2"/>
            <p:cNvSpPr>
              <a:spLocks noChangeAspect="1" noChangeArrowheads="1"/>
            </p:cNvSpPr>
            <p:nvPr/>
          </p:nvSpPr>
          <p:spPr bwMode="auto">
            <a:xfrm>
              <a:off x="4780496" y="4404803"/>
              <a:ext cx="1007999" cy="1008001"/>
            </a:xfrm>
            <a:prstGeom prst="ellipse">
              <a:avLst/>
            </a:prstGeom>
            <a:gradFill flip="none" rotWithShape="1">
              <a:gsLst>
                <a:gs pos="0">
                  <a:srgbClr val="00DFF6"/>
                </a:gs>
                <a:gs pos="90000">
                  <a:srgbClr val="002774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T prst="convex"/>
              <a:bevelB w="0" h="0"/>
              <a:contourClr>
                <a:srgbClr val="AFEAFF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椭圆 27"/>
            <p:cNvSpPr>
              <a:spLocks/>
            </p:cNvSpPr>
            <p:nvPr/>
          </p:nvSpPr>
          <p:spPr>
            <a:xfrm rot="19388639">
              <a:off x="4776332" y="4463201"/>
              <a:ext cx="684136" cy="46845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45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29" name="椭圆 28"/>
            <p:cNvSpPr>
              <a:spLocks noChangeAspect="1"/>
            </p:cNvSpPr>
            <p:nvPr/>
          </p:nvSpPr>
          <p:spPr>
            <a:xfrm>
              <a:off x="4888498" y="4512802"/>
              <a:ext cx="792000" cy="792000"/>
            </a:xfrm>
            <a:prstGeom prst="ellipse">
              <a:avLst/>
            </a:prstGeom>
            <a:gradFill flip="none" rotWithShape="1">
              <a:gsLst>
                <a:gs pos="10000">
                  <a:srgbClr val="2DD7FF">
                    <a:alpha val="50000"/>
                  </a:srgbClr>
                </a:gs>
                <a:gs pos="7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ea typeface="微软雅黑" pitchFamily="34" charset="-122"/>
                </a:rPr>
                <a:t>银行</a:t>
              </a:r>
              <a:endParaRPr lang="en-US" altLang="zh-CN" dirty="0">
                <a:ea typeface="微软雅黑" pitchFamily="34" charset="-122"/>
              </a:endParaRPr>
            </a:p>
          </p:txBody>
        </p:sp>
      </p:grpSp>
      <p:cxnSp>
        <p:nvCxnSpPr>
          <p:cNvPr id="30" name="直接箭头连接符 29"/>
          <p:cNvCxnSpPr/>
          <p:nvPr/>
        </p:nvCxnSpPr>
        <p:spPr bwMode="auto">
          <a:xfrm flipV="1">
            <a:off x="1655763" y="1949450"/>
            <a:ext cx="2343150" cy="174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442" name="TextBox 30"/>
          <p:cNvSpPr txBox="1">
            <a:spLocks noChangeArrowheads="1"/>
          </p:cNvSpPr>
          <p:nvPr/>
        </p:nvSpPr>
        <p:spPr bwMode="auto">
          <a:xfrm>
            <a:off x="1800225" y="1624013"/>
            <a:ext cx="1936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1.</a:t>
            </a:r>
            <a:r>
              <a:rPr lang="zh-CN" altLang="en-US">
                <a:solidFill>
                  <a:schemeClr val="tx1"/>
                </a:solidFill>
              </a:rPr>
              <a:t>签订商务合同</a:t>
            </a:r>
          </a:p>
        </p:txBody>
      </p:sp>
      <p:cxnSp>
        <p:nvCxnSpPr>
          <p:cNvPr id="32" name="直接箭头连接符 31"/>
          <p:cNvCxnSpPr>
            <a:stCxn id="27" idx="0"/>
            <a:endCxn id="41" idx="4"/>
          </p:cNvCxnSpPr>
          <p:nvPr/>
        </p:nvCxnSpPr>
        <p:spPr bwMode="auto">
          <a:xfrm flipH="1" flipV="1">
            <a:off x="1244600" y="3041650"/>
            <a:ext cx="4763" cy="19446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5400000">
            <a:off x="-63470" y="3843184"/>
            <a:ext cx="2339102" cy="379028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4.</a:t>
            </a:r>
          </a:p>
          <a:p>
            <a:pPr>
              <a:defRPr/>
            </a:pPr>
            <a:r>
              <a:rPr lang="zh-CN" altLang="en-US" dirty="0">
                <a:solidFill>
                  <a:schemeClr val="tx1"/>
                </a:solidFill>
              </a:rPr>
              <a:t>签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zh-CN" altLang="en-US" dirty="0">
                <a:solidFill>
                  <a:schemeClr val="tx1"/>
                </a:solidFill>
              </a:rPr>
              <a:t>订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zh-CN" altLang="en-US" dirty="0">
                <a:solidFill>
                  <a:schemeClr val="tx1"/>
                </a:solidFill>
              </a:rPr>
              <a:t>保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zh-CN" altLang="en-US" dirty="0">
                <a:solidFill>
                  <a:schemeClr val="tx1"/>
                </a:solidFill>
              </a:rPr>
              <a:t>理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zh-CN" altLang="en-US" dirty="0">
                <a:solidFill>
                  <a:schemeClr val="tx1"/>
                </a:solidFill>
              </a:rPr>
              <a:t>合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zh-CN" altLang="en-US" dirty="0">
                <a:solidFill>
                  <a:schemeClr val="tx1"/>
                </a:solidFill>
              </a:rPr>
              <a:t>同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endCxn id="19" idx="0"/>
          </p:cNvCxnSpPr>
          <p:nvPr/>
        </p:nvCxnSpPr>
        <p:spPr bwMode="auto">
          <a:xfrm>
            <a:off x="4413250" y="3078163"/>
            <a:ext cx="0" cy="190817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446" name="TextBox 34"/>
          <p:cNvSpPr txBox="1">
            <a:spLocks noChangeArrowheads="1"/>
          </p:cNvSpPr>
          <p:nvPr/>
        </p:nvSpPr>
        <p:spPr bwMode="auto">
          <a:xfrm>
            <a:off x="1800225" y="5305425"/>
            <a:ext cx="2001838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3.</a:t>
            </a:r>
            <a:r>
              <a:rPr lang="zh-CN" altLang="en-US">
                <a:solidFill>
                  <a:schemeClr val="tx1"/>
                </a:solidFill>
              </a:rPr>
              <a:t> 推送应付信息</a:t>
            </a:r>
          </a:p>
        </p:txBody>
      </p:sp>
      <p:cxnSp>
        <p:nvCxnSpPr>
          <p:cNvPr id="36" name="直接箭头连接符 35"/>
          <p:cNvCxnSpPr>
            <a:stCxn id="19" idx="2"/>
          </p:cNvCxnSpPr>
          <p:nvPr/>
        </p:nvCxnSpPr>
        <p:spPr bwMode="auto">
          <a:xfrm flipH="1">
            <a:off x="1800225" y="5616575"/>
            <a:ext cx="1984375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448" name="TextBox 36"/>
          <p:cNvSpPr txBox="1">
            <a:spLocks noChangeArrowheads="1"/>
          </p:cNvSpPr>
          <p:nvPr/>
        </p:nvSpPr>
        <p:spPr bwMode="auto">
          <a:xfrm rot="-2827415">
            <a:off x="2351882" y="3667919"/>
            <a:ext cx="9128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5.</a:t>
            </a:r>
            <a:r>
              <a:rPr lang="zh-CN" altLang="en-US">
                <a:solidFill>
                  <a:schemeClr val="tx1"/>
                </a:solidFill>
              </a:rPr>
              <a:t>付款</a:t>
            </a:r>
          </a:p>
        </p:txBody>
      </p:sp>
      <p:cxnSp>
        <p:nvCxnSpPr>
          <p:cNvPr id="38" name="直接箭头连接符 37"/>
          <p:cNvCxnSpPr>
            <a:stCxn id="23" idx="3"/>
            <a:endCxn id="27" idx="7"/>
          </p:cNvCxnSpPr>
          <p:nvPr/>
        </p:nvCxnSpPr>
        <p:spPr bwMode="auto">
          <a:xfrm flipH="1">
            <a:off x="1692275" y="2894013"/>
            <a:ext cx="2276475" cy="227647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5" name="组合 34"/>
          <p:cNvGrpSpPr>
            <a:grpSpLocks noChangeAspect="1"/>
          </p:cNvGrpSpPr>
          <p:nvPr/>
        </p:nvGrpSpPr>
        <p:grpSpPr bwMode="auto">
          <a:xfrm>
            <a:off x="611188" y="1782763"/>
            <a:ext cx="1260475" cy="1258887"/>
            <a:chOff x="4776332" y="4404803"/>
            <a:chExt cx="1012163" cy="1008001"/>
          </a:xfrm>
        </p:grpSpPr>
        <p:sp>
          <p:nvSpPr>
            <p:cNvPr id="41" name="Oval 2"/>
            <p:cNvSpPr>
              <a:spLocks noChangeAspect="1" noChangeArrowheads="1"/>
            </p:cNvSpPr>
            <p:nvPr/>
          </p:nvSpPr>
          <p:spPr bwMode="auto">
            <a:xfrm>
              <a:off x="4780496" y="4404803"/>
              <a:ext cx="1007999" cy="1008001"/>
            </a:xfrm>
            <a:prstGeom prst="ellipse">
              <a:avLst/>
            </a:prstGeom>
            <a:gradFill flip="none" rotWithShape="1">
              <a:gsLst>
                <a:gs pos="0">
                  <a:srgbClr val="00DFF6"/>
                </a:gs>
                <a:gs pos="90000">
                  <a:srgbClr val="002774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T prst="convex"/>
              <a:bevelB w="0" h="0"/>
              <a:contourClr>
                <a:srgbClr val="AFEAFF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椭圆 41"/>
            <p:cNvSpPr>
              <a:spLocks/>
            </p:cNvSpPr>
            <p:nvPr/>
          </p:nvSpPr>
          <p:spPr>
            <a:xfrm rot="19388639">
              <a:off x="4776332" y="4463275"/>
              <a:ext cx="684548" cy="46777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45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43" name="椭圆 42"/>
            <p:cNvSpPr>
              <a:spLocks noChangeAspect="1"/>
            </p:cNvSpPr>
            <p:nvPr/>
          </p:nvSpPr>
          <p:spPr>
            <a:xfrm>
              <a:off x="4888498" y="4512802"/>
              <a:ext cx="792000" cy="792000"/>
            </a:xfrm>
            <a:prstGeom prst="ellipse">
              <a:avLst/>
            </a:prstGeom>
            <a:gradFill flip="none" rotWithShape="1">
              <a:gsLst>
                <a:gs pos="10000">
                  <a:srgbClr val="2DD7FF">
                    <a:alpha val="50000"/>
                  </a:srgbClr>
                </a:gs>
                <a:gs pos="7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ea typeface="微软雅黑" pitchFamily="34" charset="-122"/>
                </a:rPr>
                <a:t>供应商</a:t>
              </a:r>
              <a:endParaRPr lang="en-US" altLang="zh-CN" dirty="0">
                <a:ea typeface="微软雅黑" pitchFamily="34" charset="-122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 rot="5400000">
            <a:off x="3396667" y="3821229"/>
            <a:ext cx="2339102" cy="348813"/>
          </a:xfrm>
          <a:prstGeom prst="rect">
            <a:avLst/>
          </a:prstGeom>
          <a:noFill/>
        </p:spPr>
        <p:txBody>
          <a:bodyPr vert="vert270" wrap="none"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2.</a:t>
            </a:r>
          </a:p>
          <a:p>
            <a:pPr>
              <a:defRPr/>
            </a:pPr>
            <a:r>
              <a:rPr lang="zh-CN" altLang="en-US" dirty="0">
                <a:solidFill>
                  <a:schemeClr val="tx1"/>
                </a:solidFill>
              </a:rPr>
              <a:t>提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zh-CN" altLang="en-US" dirty="0">
                <a:solidFill>
                  <a:schemeClr val="tx1"/>
                </a:solidFill>
              </a:rPr>
              <a:t>供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zh-CN" altLang="en-US" dirty="0">
                <a:solidFill>
                  <a:schemeClr val="tx1"/>
                </a:solidFill>
              </a:rPr>
              <a:t>应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zh-CN" altLang="en-US" dirty="0">
                <a:solidFill>
                  <a:schemeClr val="tx1"/>
                </a:solidFill>
              </a:rPr>
              <a:t>付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zh-CN" altLang="en-US" dirty="0">
                <a:solidFill>
                  <a:schemeClr val="tx1"/>
                </a:solidFill>
              </a:rPr>
              <a:t>信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zh-CN" altLang="en-US" dirty="0">
                <a:solidFill>
                  <a:schemeClr val="tx1"/>
                </a:solidFill>
              </a:rPr>
              <a:t>息</a:t>
            </a:r>
          </a:p>
        </p:txBody>
      </p:sp>
      <p:sp>
        <p:nvSpPr>
          <p:cNvPr id="66" name="TextBox 65"/>
          <p:cNvSpPr txBox="1"/>
          <p:nvPr/>
        </p:nvSpPr>
        <p:spPr>
          <a:xfrm rot="5400000">
            <a:off x="17099" y="4006950"/>
            <a:ext cx="1723549" cy="379028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chemeClr val="tx1"/>
                </a:solidFill>
              </a:rPr>
              <a:t>发放预付款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8453" name="TextBox 34"/>
          <p:cNvSpPr txBox="1">
            <a:spLocks noChangeArrowheads="1"/>
          </p:cNvSpPr>
          <p:nvPr/>
        </p:nvSpPr>
        <p:spPr bwMode="auto">
          <a:xfrm>
            <a:off x="323850" y="6681788"/>
            <a:ext cx="6111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 smtClean="0"/>
              <a:t>24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53761" y="2898089"/>
            <a:ext cx="2092239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66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谢 谢</a:t>
            </a:r>
            <a:endParaRPr lang="zh-CN" altLang="en-US" sz="6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 txBox="1">
            <a:spLocks noChangeArrowheads="1"/>
          </p:cNvSpPr>
          <p:nvPr/>
        </p:nvSpPr>
        <p:spPr bwMode="auto">
          <a:xfrm>
            <a:off x="1182688" y="1158875"/>
            <a:ext cx="8936037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1055688" eaLnBrk="0" hangingPunct="0"/>
            <a:r>
              <a:rPr lang="zh-CN" altLang="en-US" sz="3400" dirty="0">
                <a:solidFill>
                  <a:srgbClr val="0070C0"/>
                </a:solidFill>
                <a:latin typeface="华文楷体" pitchFamily="2" charset="-122"/>
              </a:rPr>
              <a:t>保理业务概念</a:t>
            </a:r>
          </a:p>
        </p:txBody>
      </p:sp>
      <p:sp>
        <p:nvSpPr>
          <p:cNvPr id="5123" name="内容占位符 26"/>
          <p:cNvSpPr>
            <a:spLocks noGrp="1" noChangeArrowheads="1"/>
          </p:cNvSpPr>
          <p:nvPr>
            <p:ph sz="half" idx="4294967295"/>
          </p:nvPr>
        </p:nvSpPr>
        <p:spPr bwMode="auto">
          <a:xfrm>
            <a:off x="755650" y="2034029"/>
            <a:ext cx="9002713" cy="2217634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50000"/>
              </a:lnSpc>
              <a:buFontTx/>
              <a:buNone/>
            </a:pPr>
            <a:r>
              <a:rPr lang="zh-CN" altLang="en-US" sz="2200" dirty="0" smtClean="0">
                <a:latin typeface="华文楷体" pitchFamily="2" charset="-122"/>
              </a:rPr>
              <a:t>     </a:t>
            </a:r>
            <a:r>
              <a:rPr lang="en-US" altLang="zh-CN" sz="2200" dirty="0" smtClean="0">
                <a:latin typeface="华文楷体" pitchFamily="2" charset="-122"/>
              </a:rPr>
              <a:t>	</a:t>
            </a:r>
            <a:r>
              <a:rPr lang="en-US" altLang="zh-CN" sz="2400" dirty="0" smtClean="0">
                <a:latin typeface="华文楷体" pitchFamily="2" charset="-122"/>
              </a:rPr>
              <a:t>        </a:t>
            </a:r>
            <a:r>
              <a:rPr lang="zh-CN" altLang="zh-CN" sz="2400" dirty="0" smtClean="0">
                <a:latin typeface="华文楷体" pitchFamily="2" charset="-122"/>
              </a:rPr>
              <a:t>保理是指卖方将其基于与买方订立的销售</a:t>
            </a:r>
            <a:r>
              <a:rPr lang="en-US" altLang="zh-CN" sz="2400" dirty="0" smtClean="0">
                <a:latin typeface="华文楷体" pitchFamily="2" charset="-122"/>
              </a:rPr>
              <a:t>/</a:t>
            </a:r>
            <a:r>
              <a:rPr lang="zh-CN" altLang="zh-CN" sz="2400" dirty="0" smtClean="0">
                <a:latin typeface="华文楷体" pitchFamily="2" charset="-122"/>
              </a:rPr>
              <a:t>服务合同所产生的应收账款转让给保理商，由保理商向其提供资金融通、买方资信评估、销售账户管理、信用风险担保、账款催收等一系列服务的综合金融服务方式。</a:t>
            </a:r>
            <a:endParaRPr lang="en-US" altLang="zh-CN" sz="2400" dirty="0" smtClean="0">
              <a:latin typeface="华文楷体" pitchFamily="2" charset="-122"/>
            </a:endParaRPr>
          </a:p>
        </p:txBody>
      </p:sp>
      <p:sp>
        <p:nvSpPr>
          <p:cNvPr id="5124" name="矩形 4"/>
          <p:cNvSpPr>
            <a:spLocks noChangeArrowheads="1"/>
          </p:cNvSpPr>
          <p:nvPr/>
        </p:nvSpPr>
        <p:spPr bwMode="auto">
          <a:xfrm>
            <a:off x="0" y="0"/>
            <a:ext cx="10799763" cy="4143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 lIns="105593" tIns="52797" rIns="105593" bIns="52797">
            <a:spAutoFit/>
          </a:bodyPr>
          <a:lstStyle/>
          <a:p>
            <a:endParaRPr lang="zh-CN" altLang="en-US">
              <a:latin typeface="Arial" charset="0"/>
              <a:ea typeface="宋体" pitchFamily="2" charset="-122"/>
            </a:endParaRPr>
          </a:p>
        </p:txBody>
      </p:sp>
      <p:sp>
        <p:nvSpPr>
          <p:cNvPr id="5125" name="TextBox 4"/>
          <p:cNvSpPr txBox="1">
            <a:spLocks noChangeArrowheads="1"/>
          </p:cNvSpPr>
          <p:nvPr/>
        </p:nvSpPr>
        <p:spPr bwMode="auto">
          <a:xfrm>
            <a:off x="323850" y="6681788"/>
            <a:ext cx="431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6" name="内容占位符 26"/>
          <p:cNvSpPr txBox="1">
            <a:spLocks noChangeArrowheads="1"/>
          </p:cNvSpPr>
          <p:nvPr/>
        </p:nvSpPr>
        <p:spPr bwMode="auto">
          <a:xfrm>
            <a:off x="789473" y="4496720"/>
            <a:ext cx="9002713" cy="2217634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pPr marL="396875" lvl="0" indent="-396875" algn="just" defTabSz="1055688" eaLnBrk="0" hangingPunct="0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 dirty="0" smtClean="0">
                <a:solidFill>
                  <a:schemeClr val="tx1"/>
                </a:solidFill>
                <a:latin typeface="华文楷体" pitchFamily="2" charset="-122"/>
                <a:ea typeface="+mn-ea"/>
              </a:rPr>
              <a:t>     </a:t>
            </a:r>
            <a:r>
              <a:rPr lang="en-US" altLang="zh-CN" sz="2400" dirty="0" smtClean="0">
                <a:solidFill>
                  <a:schemeClr val="tx1"/>
                </a:solidFill>
                <a:latin typeface="华文楷体" pitchFamily="2" charset="-122"/>
                <a:ea typeface="+mn-ea"/>
              </a:rPr>
              <a:t>	       </a:t>
            </a:r>
            <a:r>
              <a:rPr lang="zh-CN" altLang="en-US" sz="2400" b="0" dirty="0" smtClean="0">
                <a:solidFill>
                  <a:schemeClr val="tx1"/>
                </a:solidFill>
                <a:latin typeface="华文楷体" pitchFamily="2" charset="-122"/>
                <a:ea typeface="+mn-ea"/>
              </a:rPr>
              <a:t>基础商务合同范围：</a:t>
            </a:r>
            <a:r>
              <a:rPr lang="zh-CN" altLang="zh-CN" sz="2400" b="0" dirty="0" smtClean="0">
                <a:solidFill>
                  <a:schemeClr val="tx1"/>
                </a:solidFill>
                <a:latin typeface="华文楷体" pitchFamily="2" charset="-122"/>
                <a:ea typeface="+mn-ea"/>
              </a:rPr>
              <a:t>买卖合同、供用水电气热力合同、</a:t>
            </a:r>
            <a:r>
              <a:rPr lang="zh-CN" altLang="en-US" sz="2400" b="0" dirty="0" smtClean="0">
                <a:solidFill>
                  <a:schemeClr val="tx1"/>
                </a:solidFill>
                <a:latin typeface="华文楷体" pitchFamily="2" charset="-122"/>
                <a:ea typeface="+mn-ea"/>
              </a:rPr>
              <a:t>建设工程合同、</a:t>
            </a:r>
            <a:r>
              <a:rPr lang="zh-CN" altLang="zh-CN" sz="2400" b="0" dirty="0" smtClean="0">
                <a:solidFill>
                  <a:schemeClr val="tx1"/>
                </a:solidFill>
                <a:latin typeface="华文楷体" pitchFamily="2" charset="-122"/>
                <a:ea typeface="+mn-ea"/>
              </a:rPr>
              <a:t>融资租赁合同、</a:t>
            </a:r>
            <a:r>
              <a:rPr lang="zh-CN" altLang="zh-CN" sz="2400" b="0" dirty="0" smtClean="0">
                <a:solidFill>
                  <a:schemeClr val="tx1"/>
                </a:solidFill>
                <a:latin typeface="华文楷体" pitchFamily="2" charset="-122"/>
                <a:ea typeface="+mn-ea"/>
              </a:rPr>
              <a:t>政府采购</a:t>
            </a:r>
            <a:r>
              <a:rPr lang="zh-CN" altLang="zh-CN" sz="2400" b="0" dirty="0" smtClean="0">
                <a:solidFill>
                  <a:schemeClr val="tx1"/>
                </a:solidFill>
                <a:latin typeface="华文楷体" pitchFamily="2" charset="-122"/>
                <a:ea typeface="+mn-ea"/>
              </a:rPr>
              <a:t>合同</a:t>
            </a:r>
            <a:r>
              <a:rPr lang="zh-CN" altLang="en-US" sz="2400" b="0" dirty="0" smtClean="0">
                <a:solidFill>
                  <a:schemeClr val="tx1"/>
                </a:solidFill>
                <a:latin typeface="华文楷体" pitchFamily="2" charset="-122"/>
                <a:ea typeface="+mn-ea"/>
              </a:rPr>
              <a:t>等。</a:t>
            </a:r>
            <a:endParaRPr lang="en-US" altLang="zh-CN" sz="2400" b="0" dirty="0" smtClean="0">
              <a:solidFill>
                <a:schemeClr val="tx1"/>
              </a:solidFill>
              <a:latin typeface="华文楷体" pitchFamily="2" charset="-122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 txBox="1">
            <a:spLocks noChangeArrowheads="1"/>
          </p:cNvSpPr>
          <p:nvPr/>
        </p:nvSpPr>
        <p:spPr bwMode="auto">
          <a:xfrm>
            <a:off x="1182688" y="1158875"/>
            <a:ext cx="8936037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1055688" eaLnBrk="0" hangingPunct="0"/>
            <a:r>
              <a:rPr lang="zh-CN" altLang="en-US" sz="3400" dirty="0">
                <a:solidFill>
                  <a:srgbClr val="0070C0"/>
                </a:solidFill>
                <a:latin typeface="华文楷体" pitchFamily="2" charset="-122"/>
              </a:rPr>
              <a:t>保理</a:t>
            </a:r>
            <a:r>
              <a:rPr lang="zh-CN" altLang="en-US" sz="3400" dirty="0" smtClean="0">
                <a:solidFill>
                  <a:srgbClr val="0070C0"/>
                </a:solidFill>
                <a:latin typeface="华文楷体" pitchFamily="2" charset="-122"/>
              </a:rPr>
              <a:t>业务种类</a:t>
            </a:r>
            <a:endParaRPr lang="zh-CN" altLang="en-US" sz="3400" dirty="0">
              <a:solidFill>
                <a:srgbClr val="0070C0"/>
              </a:solidFill>
              <a:latin typeface="华文楷体" pitchFamily="2" charset="-122"/>
            </a:endParaRPr>
          </a:p>
        </p:txBody>
      </p:sp>
      <p:sp>
        <p:nvSpPr>
          <p:cNvPr id="5124" name="矩形 4"/>
          <p:cNvSpPr>
            <a:spLocks noChangeArrowheads="1"/>
          </p:cNvSpPr>
          <p:nvPr/>
        </p:nvSpPr>
        <p:spPr bwMode="auto">
          <a:xfrm>
            <a:off x="0" y="0"/>
            <a:ext cx="10799763" cy="4143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 lIns="105593" tIns="52797" rIns="105593" bIns="52797">
            <a:spAutoFit/>
          </a:bodyPr>
          <a:lstStyle/>
          <a:p>
            <a:endParaRPr lang="zh-CN" altLang="en-US">
              <a:latin typeface="Arial" charset="0"/>
              <a:ea typeface="宋体" pitchFamily="2" charset="-122"/>
            </a:endParaRPr>
          </a:p>
        </p:txBody>
      </p:sp>
      <p:sp>
        <p:nvSpPr>
          <p:cNvPr id="5125" name="TextBox 4"/>
          <p:cNvSpPr txBox="1">
            <a:spLocks noChangeArrowheads="1"/>
          </p:cNvSpPr>
          <p:nvPr/>
        </p:nvSpPr>
        <p:spPr bwMode="auto">
          <a:xfrm>
            <a:off x="323850" y="6681788"/>
            <a:ext cx="431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614718" y="2466059"/>
            <a:ext cx="7457418" cy="1223391"/>
            <a:chOff x="1614718" y="1890713"/>
            <a:chExt cx="7457418" cy="1223391"/>
          </a:xfrm>
        </p:grpSpPr>
        <p:sp>
          <p:nvSpPr>
            <p:cNvPr id="6" name="流程图: 决策 5"/>
            <p:cNvSpPr/>
            <p:nvPr/>
          </p:nvSpPr>
          <p:spPr bwMode="auto">
            <a:xfrm>
              <a:off x="3311735" y="1890713"/>
              <a:ext cx="4032281" cy="1223391"/>
            </a:xfrm>
            <a:prstGeom prst="flowChartDecision">
              <a:avLst/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scene3d>
              <a:camera prst="orthographicFront"/>
              <a:lightRig rig="threePt" dir="t">
                <a:rot lat="0" lon="0" rev="3000000"/>
              </a:lightRig>
            </a:scene3d>
            <a:sp3d prstMaterial="matte"/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保理商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是否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对卖方有追索权</a:t>
              </a:r>
              <a:endPara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004D6D"/>
                </a:solidFill>
                <a:effectLst/>
                <a:latin typeface="Franklin Gothic Book" pitchFamily="34" charset="0"/>
                <a:ea typeface="华文楷体" pitchFamily="2" charset="-122"/>
                <a:sym typeface="Arial" pitchFamily="34" charset="0"/>
              </a:endParaRPr>
            </a:p>
          </p:txBody>
        </p:sp>
        <p:sp>
          <p:nvSpPr>
            <p:cNvPr id="7" name="左箭头 6"/>
            <p:cNvSpPr/>
            <p:nvPr/>
          </p:nvSpPr>
          <p:spPr bwMode="auto">
            <a:xfrm>
              <a:off x="1614718" y="2034723"/>
              <a:ext cx="1697018" cy="935371"/>
            </a:xfrm>
            <a:prstGeom prst="leftArrow">
              <a:avLst/>
            </a:prstGeom>
            <a:gradFill>
              <a:gsLst>
                <a:gs pos="0">
                  <a:schemeClr val="bg1"/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scene3d>
              <a:camera prst="orthographicFront"/>
              <a:lightRig rig="threePt" dir="t"/>
            </a:scene3d>
            <a:sp3d prstMaterial="metal"/>
          </p:spPr>
          <p:txBody>
            <a:bodyPr vert="horz" wrap="square" lIns="91440" tIns="45720" rIns="91440" bIns="45720" numCol="1" rtlCol="0" anchor="t" anchorCtr="0" compatLnSpc="1"/>
            <a:lstStyle/>
            <a:p>
              <a:r>
                <a:rPr lang="zh-CN" altLang="en-US" dirty="0">
                  <a:solidFill>
                    <a:schemeClr val="tx1"/>
                  </a:solidFill>
                </a:rPr>
                <a:t>有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追保</a:t>
              </a:r>
              <a:r>
                <a:rPr lang="zh-CN" altLang="en-US" dirty="0">
                  <a:solidFill>
                    <a:schemeClr val="tx1"/>
                  </a:solidFill>
                </a:rPr>
                <a:t>理</a:t>
              </a:r>
              <a:endPara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004D6D"/>
                </a:solidFill>
                <a:effectLst/>
                <a:latin typeface="Franklin Gothic Book" pitchFamily="34" charset="0"/>
                <a:ea typeface="华文楷体" pitchFamily="2" charset="-122"/>
                <a:sym typeface="Arial" pitchFamily="34" charset="0"/>
              </a:endParaRPr>
            </a:p>
          </p:txBody>
        </p:sp>
        <p:sp>
          <p:nvSpPr>
            <p:cNvPr id="8" name="右箭头 7"/>
            <p:cNvSpPr/>
            <p:nvPr/>
          </p:nvSpPr>
          <p:spPr bwMode="auto">
            <a:xfrm>
              <a:off x="7344016" y="2034029"/>
              <a:ext cx="1728120" cy="936065"/>
            </a:xfrm>
            <a:prstGeom prst="rightArrow">
              <a:avLst/>
            </a:prstGeom>
            <a:gradFill>
              <a:gsLst>
                <a:gs pos="0">
                  <a:schemeClr val="bg1"/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r>
                <a:rPr lang="zh-CN" altLang="en-US" dirty="0" smtClean="0">
                  <a:solidFill>
                    <a:schemeClr val="tx1"/>
                  </a:solidFill>
                </a:rPr>
                <a:t>  无</a:t>
              </a:r>
              <a:r>
                <a:rPr lang="zh-CN" altLang="en-US" dirty="0">
                  <a:solidFill>
                    <a:schemeClr val="tx1"/>
                  </a:solidFill>
                </a:rPr>
                <a:t>追保理</a:t>
              </a:r>
              <a:endPara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004D6D"/>
                </a:solidFill>
                <a:effectLst/>
                <a:latin typeface="Franklin Gothic Book" pitchFamily="34" charset="0"/>
                <a:ea typeface="华文楷体" pitchFamily="2" charset="-122"/>
                <a:sym typeface="Arial" pitchFamily="34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614718" y="4410888"/>
            <a:ext cx="7457418" cy="1223391"/>
            <a:chOff x="1614718" y="3402818"/>
            <a:chExt cx="7457418" cy="1223391"/>
          </a:xfrm>
        </p:grpSpPr>
        <p:sp>
          <p:nvSpPr>
            <p:cNvPr id="9" name="流程图: 决策 8"/>
            <p:cNvSpPr/>
            <p:nvPr/>
          </p:nvSpPr>
          <p:spPr bwMode="auto">
            <a:xfrm>
              <a:off x="3311735" y="3402818"/>
              <a:ext cx="4032281" cy="1223391"/>
            </a:xfrm>
            <a:prstGeom prst="flowChartDecision">
              <a:avLst/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scene3d>
              <a:camera prst="orthographicFront"/>
              <a:lightRig rig="threePt" dir="t">
                <a:rot lat="0" lon="0" rev="3000000"/>
              </a:lightRig>
            </a:scene3d>
            <a:sp3d prstMaterial="matte"/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是否通知买方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应收账款转让</a:t>
              </a:r>
              <a:endPara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004D6D"/>
                </a:solidFill>
                <a:effectLst/>
                <a:latin typeface="Franklin Gothic Book" pitchFamily="34" charset="0"/>
                <a:ea typeface="华文楷体" pitchFamily="2" charset="-122"/>
                <a:sym typeface="Arial" pitchFamily="34" charset="0"/>
              </a:endParaRPr>
            </a:p>
          </p:txBody>
        </p:sp>
        <p:sp>
          <p:nvSpPr>
            <p:cNvPr id="10" name="左箭头 9"/>
            <p:cNvSpPr/>
            <p:nvPr/>
          </p:nvSpPr>
          <p:spPr bwMode="auto">
            <a:xfrm>
              <a:off x="1614718" y="3546828"/>
              <a:ext cx="1697018" cy="935371"/>
            </a:xfrm>
            <a:prstGeom prst="leftArrow">
              <a:avLst/>
            </a:prstGeom>
            <a:gradFill>
              <a:gsLst>
                <a:gs pos="0">
                  <a:schemeClr val="bg1"/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scene3d>
              <a:camera prst="orthographicFront"/>
              <a:lightRig rig="threePt" dir="t"/>
            </a:scene3d>
            <a:sp3d prstMaterial="metal"/>
          </p:spPr>
          <p:txBody>
            <a:bodyPr vert="horz" wrap="square" lIns="91440" tIns="45720" rIns="91440" bIns="45720" numCol="1" rtlCol="0" anchor="t" anchorCtr="0" compatLnSpc="1"/>
            <a:lstStyle/>
            <a:p>
              <a:r>
                <a:rPr lang="zh-CN" altLang="en-US" dirty="0" smtClean="0">
                  <a:solidFill>
                    <a:schemeClr val="tx1"/>
                  </a:solidFill>
                </a:rPr>
                <a:t>    明保</a:t>
              </a:r>
              <a:r>
                <a:rPr lang="zh-CN" altLang="en-US" dirty="0">
                  <a:solidFill>
                    <a:schemeClr val="tx1"/>
                  </a:solidFill>
                </a:rPr>
                <a:t>理</a:t>
              </a:r>
              <a:endPara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004D6D"/>
                </a:solidFill>
                <a:effectLst/>
                <a:latin typeface="Franklin Gothic Book" pitchFamily="34" charset="0"/>
                <a:ea typeface="华文楷体" pitchFamily="2" charset="-122"/>
                <a:sym typeface="Arial" pitchFamily="34" charset="0"/>
              </a:endParaRPr>
            </a:p>
          </p:txBody>
        </p:sp>
        <p:sp>
          <p:nvSpPr>
            <p:cNvPr id="11" name="右箭头 10"/>
            <p:cNvSpPr/>
            <p:nvPr/>
          </p:nvSpPr>
          <p:spPr bwMode="auto">
            <a:xfrm>
              <a:off x="7344016" y="3546134"/>
              <a:ext cx="1728120" cy="936065"/>
            </a:xfrm>
            <a:prstGeom prst="rightArrow">
              <a:avLst/>
            </a:prstGeom>
            <a:gradFill>
              <a:gsLst>
                <a:gs pos="0">
                  <a:schemeClr val="bg1"/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r>
                <a:rPr lang="zh-CN" altLang="en-US" dirty="0" smtClean="0">
                  <a:solidFill>
                    <a:schemeClr val="tx1"/>
                  </a:solidFill>
                </a:rPr>
                <a:t>  暗保</a:t>
              </a:r>
              <a:r>
                <a:rPr lang="zh-CN" altLang="en-US" dirty="0">
                  <a:solidFill>
                    <a:schemeClr val="tx1"/>
                  </a:solidFill>
                </a:rPr>
                <a:t>理</a:t>
              </a:r>
              <a:endPara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004D6D"/>
                </a:solidFill>
                <a:effectLst/>
                <a:latin typeface="Franklin Gothic Book" pitchFamily="34" charset="0"/>
                <a:ea typeface="华文楷体" pitchFamily="2" charset="-122"/>
                <a:sym typeface="Arial" pitchFamily="34" charset="0"/>
              </a:endParaRPr>
            </a:p>
          </p:txBody>
        </p:sp>
      </p:grpSp>
      <p:sp>
        <p:nvSpPr>
          <p:cNvPr id="19" name="矩形标注 18"/>
          <p:cNvSpPr/>
          <p:nvPr/>
        </p:nvSpPr>
        <p:spPr bwMode="auto">
          <a:xfrm>
            <a:off x="6983992" y="2178038"/>
            <a:ext cx="1440100" cy="504035"/>
          </a:xfrm>
          <a:prstGeom prst="wedgeRect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lang="zh-CN" altLang="en-US" sz="2400" dirty="0" smtClean="0">
                <a:solidFill>
                  <a:srgbClr val="FF0000"/>
                </a:solidFill>
                <a:sym typeface="Arial" pitchFamily="34" charset="0"/>
              </a:rPr>
              <a:t>回购条件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Franklin Gothic Book" pitchFamily="34" charset="0"/>
              <a:ea typeface="华文楷体" pitchFamily="2" charset="-122"/>
              <a:sym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 txBox="1">
            <a:spLocks noChangeArrowheads="1"/>
          </p:cNvSpPr>
          <p:nvPr/>
        </p:nvSpPr>
        <p:spPr bwMode="auto">
          <a:xfrm>
            <a:off x="1182688" y="1158875"/>
            <a:ext cx="8936037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1055688" eaLnBrk="0" hangingPunct="0"/>
            <a:r>
              <a:rPr lang="zh-CN" altLang="en-US" sz="3400">
                <a:solidFill>
                  <a:srgbClr val="0070C0"/>
                </a:solidFill>
                <a:latin typeface="华文楷体" pitchFamily="2" charset="-122"/>
              </a:rPr>
              <a:t>保理交易结构图</a:t>
            </a:r>
          </a:p>
        </p:txBody>
      </p:sp>
      <p:sp>
        <p:nvSpPr>
          <p:cNvPr id="6147" name="矩形 4"/>
          <p:cNvSpPr>
            <a:spLocks noChangeArrowheads="1"/>
          </p:cNvSpPr>
          <p:nvPr/>
        </p:nvSpPr>
        <p:spPr bwMode="auto">
          <a:xfrm>
            <a:off x="0" y="0"/>
            <a:ext cx="10799763" cy="4143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 lIns="105593" tIns="52797" rIns="105593" bIns="52797">
            <a:spAutoFit/>
          </a:bodyPr>
          <a:lstStyle/>
          <a:p>
            <a:endParaRPr lang="zh-CN" altLang="en-US">
              <a:latin typeface="Arial" charset="0"/>
              <a:ea typeface="宋体" pitchFamily="2" charset="-122"/>
            </a:endParaRPr>
          </a:p>
        </p:txBody>
      </p:sp>
      <p:grpSp>
        <p:nvGrpSpPr>
          <p:cNvPr id="6148" name="组合 34"/>
          <p:cNvGrpSpPr>
            <a:grpSpLocks noChangeAspect="1"/>
          </p:cNvGrpSpPr>
          <p:nvPr/>
        </p:nvGrpSpPr>
        <p:grpSpPr bwMode="auto">
          <a:xfrm>
            <a:off x="4824413" y="1601788"/>
            <a:ext cx="1368425" cy="1368425"/>
            <a:chOff x="4776332" y="4404803"/>
            <a:chExt cx="1012163" cy="1008001"/>
          </a:xfrm>
        </p:grpSpPr>
        <p:sp>
          <p:nvSpPr>
            <p:cNvPr id="6" name="Oval 2"/>
            <p:cNvSpPr>
              <a:spLocks noChangeAspect="1" noChangeArrowheads="1"/>
            </p:cNvSpPr>
            <p:nvPr/>
          </p:nvSpPr>
          <p:spPr bwMode="auto">
            <a:xfrm>
              <a:off x="4780496" y="4404803"/>
              <a:ext cx="1007999" cy="1008001"/>
            </a:xfrm>
            <a:prstGeom prst="ellipse">
              <a:avLst/>
            </a:prstGeom>
            <a:gradFill flip="none" rotWithShape="1">
              <a:gsLst>
                <a:gs pos="0">
                  <a:srgbClr val="00DFF6"/>
                </a:gs>
                <a:gs pos="90000">
                  <a:srgbClr val="002774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T prst="convex"/>
              <a:bevelB w="0" h="0"/>
              <a:contourClr>
                <a:srgbClr val="AFEAFF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椭圆 6"/>
            <p:cNvSpPr>
              <a:spLocks/>
            </p:cNvSpPr>
            <p:nvPr/>
          </p:nvSpPr>
          <p:spPr>
            <a:xfrm rot="19388639">
              <a:off x="4776332" y="4463272"/>
              <a:ext cx="684560" cy="46775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45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8" name="椭圆 7"/>
            <p:cNvSpPr>
              <a:spLocks noChangeAspect="1"/>
            </p:cNvSpPr>
            <p:nvPr/>
          </p:nvSpPr>
          <p:spPr>
            <a:xfrm>
              <a:off x="4888498" y="4512802"/>
              <a:ext cx="792000" cy="792000"/>
            </a:xfrm>
            <a:prstGeom prst="ellipse">
              <a:avLst/>
            </a:prstGeom>
            <a:gradFill flip="none" rotWithShape="1">
              <a:gsLst>
                <a:gs pos="10000">
                  <a:srgbClr val="2DD7FF">
                    <a:alpha val="50000"/>
                  </a:srgbClr>
                </a:gs>
                <a:gs pos="7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ea typeface="微软雅黑" pitchFamily="34" charset="-122"/>
                </a:rPr>
                <a:t>保理商</a:t>
              </a:r>
            </a:p>
          </p:txBody>
        </p:sp>
      </p:grpSp>
      <p:grpSp>
        <p:nvGrpSpPr>
          <p:cNvPr id="6149" name="组合 34"/>
          <p:cNvGrpSpPr>
            <a:grpSpLocks noChangeAspect="1"/>
          </p:cNvGrpSpPr>
          <p:nvPr/>
        </p:nvGrpSpPr>
        <p:grpSpPr bwMode="auto">
          <a:xfrm>
            <a:off x="1439863" y="4770438"/>
            <a:ext cx="1368425" cy="1368425"/>
            <a:chOff x="4776332" y="4404803"/>
            <a:chExt cx="1012163" cy="1008001"/>
          </a:xfrm>
        </p:grpSpPr>
        <p:sp>
          <p:nvSpPr>
            <p:cNvPr id="10" name="Oval 2"/>
            <p:cNvSpPr>
              <a:spLocks noChangeAspect="1" noChangeArrowheads="1"/>
            </p:cNvSpPr>
            <p:nvPr/>
          </p:nvSpPr>
          <p:spPr bwMode="auto">
            <a:xfrm>
              <a:off x="4780496" y="4404803"/>
              <a:ext cx="1007999" cy="1008001"/>
            </a:xfrm>
            <a:prstGeom prst="ellipse">
              <a:avLst/>
            </a:prstGeom>
            <a:gradFill flip="none" rotWithShape="1">
              <a:gsLst>
                <a:gs pos="0">
                  <a:srgbClr val="00DFF6"/>
                </a:gs>
                <a:gs pos="90000">
                  <a:srgbClr val="002774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T prst="convex"/>
              <a:bevelB w="0" h="0"/>
              <a:contourClr>
                <a:srgbClr val="AFEAFF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椭圆 10"/>
            <p:cNvSpPr>
              <a:spLocks/>
            </p:cNvSpPr>
            <p:nvPr/>
          </p:nvSpPr>
          <p:spPr>
            <a:xfrm rot="19388639">
              <a:off x="4776332" y="4463272"/>
              <a:ext cx="684560" cy="46775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45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12" name="椭圆 11"/>
            <p:cNvSpPr>
              <a:spLocks noChangeAspect="1"/>
            </p:cNvSpPr>
            <p:nvPr/>
          </p:nvSpPr>
          <p:spPr>
            <a:xfrm>
              <a:off x="4888498" y="4512802"/>
              <a:ext cx="792000" cy="792000"/>
            </a:xfrm>
            <a:prstGeom prst="ellipse">
              <a:avLst/>
            </a:prstGeom>
            <a:gradFill flip="none" rotWithShape="1">
              <a:gsLst>
                <a:gs pos="10000">
                  <a:srgbClr val="2DD7FF">
                    <a:alpha val="50000"/>
                  </a:srgbClr>
                </a:gs>
                <a:gs pos="7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ea typeface="微软雅黑" pitchFamily="34" charset="-122"/>
                </a:rPr>
                <a:t>卖方</a:t>
              </a:r>
            </a:p>
          </p:txBody>
        </p:sp>
      </p:grpSp>
      <p:grpSp>
        <p:nvGrpSpPr>
          <p:cNvPr id="6150" name="组合 34"/>
          <p:cNvGrpSpPr>
            <a:grpSpLocks noChangeAspect="1"/>
          </p:cNvGrpSpPr>
          <p:nvPr/>
        </p:nvGrpSpPr>
        <p:grpSpPr bwMode="auto">
          <a:xfrm>
            <a:off x="8207375" y="4770438"/>
            <a:ext cx="1368425" cy="1368425"/>
            <a:chOff x="4776332" y="4404803"/>
            <a:chExt cx="1012163" cy="1008001"/>
          </a:xfrm>
        </p:grpSpPr>
        <p:sp>
          <p:nvSpPr>
            <p:cNvPr id="14" name="Oval 2"/>
            <p:cNvSpPr>
              <a:spLocks noChangeAspect="1" noChangeArrowheads="1"/>
            </p:cNvSpPr>
            <p:nvPr/>
          </p:nvSpPr>
          <p:spPr bwMode="auto">
            <a:xfrm>
              <a:off x="4780496" y="4404803"/>
              <a:ext cx="1007999" cy="1008001"/>
            </a:xfrm>
            <a:prstGeom prst="ellipse">
              <a:avLst/>
            </a:prstGeom>
            <a:gradFill flip="none" rotWithShape="1">
              <a:gsLst>
                <a:gs pos="0">
                  <a:srgbClr val="00DFF6"/>
                </a:gs>
                <a:gs pos="90000">
                  <a:srgbClr val="002774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T prst="convex"/>
              <a:bevelB w="0" h="0"/>
              <a:contourClr>
                <a:srgbClr val="AFEAFF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椭圆 14"/>
            <p:cNvSpPr>
              <a:spLocks/>
            </p:cNvSpPr>
            <p:nvPr/>
          </p:nvSpPr>
          <p:spPr>
            <a:xfrm rot="19388639">
              <a:off x="4776332" y="4463272"/>
              <a:ext cx="684561" cy="46775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45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16" name="椭圆 15"/>
            <p:cNvSpPr>
              <a:spLocks noChangeAspect="1"/>
            </p:cNvSpPr>
            <p:nvPr/>
          </p:nvSpPr>
          <p:spPr>
            <a:xfrm>
              <a:off x="4888498" y="4512802"/>
              <a:ext cx="792000" cy="792000"/>
            </a:xfrm>
            <a:prstGeom prst="ellipse">
              <a:avLst/>
            </a:prstGeom>
            <a:gradFill flip="none" rotWithShape="1">
              <a:gsLst>
                <a:gs pos="10000">
                  <a:srgbClr val="2DD7FF">
                    <a:alpha val="50000"/>
                  </a:srgbClr>
                </a:gs>
                <a:gs pos="7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ea typeface="微软雅黑" pitchFamily="34" charset="-122"/>
                </a:rPr>
                <a:t>买方</a:t>
              </a:r>
            </a:p>
          </p:txBody>
        </p:sp>
      </p:grpSp>
      <p:sp>
        <p:nvSpPr>
          <p:cNvPr id="6151" name="左右箭头 17"/>
          <p:cNvSpPr>
            <a:spLocks noChangeArrowheads="1"/>
          </p:cNvSpPr>
          <p:nvPr/>
        </p:nvSpPr>
        <p:spPr bwMode="auto">
          <a:xfrm>
            <a:off x="3697288" y="4841875"/>
            <a:ext cx="3502025" cy="712788"/>
          </a:xfrm>
          <a:prstGeom prst="leftRightArrow">
            <a:avLst>
              <a:gd name="adj1" fmla="val 50000"/>
              <a:gd name="adj2" fmla="val 4997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       1.</a:t>
            </a:r>
            <a:r>
              <a:rPr lang="zh-CN" altLang="en-US" dirty="0">
                <a:solidFill>
                  <a:schemeClr val="tx1"/>
                </a:solidFill>
              </a:rPr>
              <a:t>商务合同（赊销）</a:t>
            </a:r>
          </a:p>
        </p:txBody>
      </p:sp>
      <p:sp>
        <p:nvSpPr>
          <p:cNvPr id="6152" name="右箭头 18"/>
          <p:cNvSpPr>
            <a:spLocks noChangeArrowheads="1"/>
          </p:cNvSpPr>
          <p:nvPr/>
        </p:nvSpPr>
        <p:spPr bwMode="auto">
          <a:xfrm>
            <a:off x="3697288" y="5668963"/>
            <a:ext cx="3502025" cy="644525"/>
          </a:xfrm>
          <a:prstGeom prst="rightArrow">
            <a:avLst>
              <a:gd name="adj1" fmla="val 50000"/>
              <a:gd name="adj2" fmla="val 5003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               3.</a:t>
            </a:r>
            <a:r>
              <a:rPr lang="zh-CN" altLang="en-US" dirty="0">
                <a:solidFill>
                  <a:schemeClr val="tx1"/>
                </a:solidFill>
              </a:rPr>
              <a:t>转让通知</a:t>
            </a:r>
          </a:p>
        </p:txBody>
      </p:sp>
      <p:sp>
        <p:nvSpPr>
          <p:cNvPr id="20" name="下箭头 19"/>
          <p:cNvSpPr/>
          <p:nvPr/>
        </p:nvSpPr>
        <p:spPr bwMode="auto">
          <a:xfrm rot="3126380">
            <a:off x="2951863" y="1886097"/>
            <a:ext cx="738287" cy="3106448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vert270"/>
          <a:lstStyle/>
          <a:p>
            <a:pPr>
              <a:buFont typeface="Arial" pitchFamily="34" charset="0"/>
              <a:buNone/>
              <a:defRPr/>
            </a:pPr>
            <a:r>
              <a:rPr lang="en-US" altLang="zh-CN" dirty="0">
                <a:sym typeface="Arial" pitchFamily="34" charset="0"/>
              </a:rPr>
              <a:t>         </a:t>
            </a:r>
            <a:r>
              <a:rPr lang="en-US" altLang="zh-CN" dirty="0">
                <a:solidFill>
                  <a:schemeClr val="tx1"/>
                </a:solidFill>
                <a:sym typeface="Arial" pitchFamily="34" charset="0"/>
              </a:rPr>
              <a:t>4.</a:t>
            </a:r>
            <a:r>
              <a:rPr lang="zh-CN" altLang="en-US" dirty="0">
                <a:solidFill>
                  <a:schemeClr val="tx1"/>
                </a:solidFill>
                <a:sym typeface="Arial" pitchFamily="34" charset="0"/>
              </a:rPr>
              <a:t>保理预付款</a:t>
            </a:r>
          </a:p>
        </p:txBody>
      </p:sp>
      <p:sp>
        <p:nvSpPr>
          <p:cNvPr id="6154" name="左右箭头 21"/>
          <p:cNvSpPr>
            <a:spLocks noChangeArrowheads="1"/>
          </p:cNvSpPr>
          <p:nvPr/>
        </p:nvSpPr>
        <p:spPr bwMode="auto">
          <a:xfrm rot="-2302834">
            <a:off x="2305050" y="3735388"/>
            <a:ext cx="3195638" cy="711200"/>
          </a:xfrm>
          <a:prstGeom prst="leftRightArrow">
            <a:avLst>
              <a:gd name="adj1" fmla="val 50000"/>
              <a:gd name="adj2" fmla="val 5009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          2.</a:t>
            </a:r>
            <a:r>
              <a:rPr lang="zh-CN" altLang="en-US" dirty="0">
                <a:solidFill>
                  <a:schemeClr val="tx1"/>
                </a:solidFill>
              </a:rPr>
              <a:t>保理合同</a:t>
            </a:r>
          </a:p>
        </p:txBody>
      </p:sp>
      <p:sp>
        <p:nvSpPr>
          <p:cNvPr id="23" name="下箭头 22"/>
          <p:cNvSpPr/>
          <p:nvPr/>
        </p:nvSpPr>
        <p:spPr bwMode="auto">
          <a:xfrm rot="8559505">
            <a:off x="6940684" y="2475927"/>
            <a:ext cx="738287" cy="2717205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vert270"/>
          <a:lstStyle/>
          <a:p>
            <a:pPr>
              <a:buFont typeface="Arial" pitchFamily="34" charset="0"/>
              <a:buNone/>
              <a:defRPr/>
            </a:pPr>
            <a:r>
              <a:rPr lang="en-US" altLang="zh-CN" dirty="0">
                <a:sym typeface="Arial" pitchFamily="34" charset="0"/>
              </a:rPr>
              <a:t>         </a:t>
            </a:r>
            <a:r>
              <a:rPr lang="en-US" altLang="zh-CN" dirty="0">
                <a:solidFill>
                  <a:schemeClr val="tx1"/>
                </a:solidFill>
                <a:sym typeface="Arial" pitchFamily="34" charset="0"/>
              </a:rPr>
              <a:t>5.</a:t>
            </a:r>
            <a:r>
              <a:rPr lang="zh-CN" altLang="en-US" dirty="0">
                <a:solidFill>
                  <a:schemeClr val="tx1"/>
                </a:solidFill>
                <a:sym typeface="Arial" pitchFamily="34" charset="0"/>
              </a:rPr>
              <a:t>到期付款</a:t>
            </a:r>
          </a:p>
        </p:txBody>
      </p:sp>
      <p:sp>
        <p:nvSpPr>
          <p:cNvPr id="6156" name="TextBox 20"/>
          <p:cNvSpPr txBox="1">
            <a:spLocks noChangeArrowheads="1"/>
          </p:cNvSpPr>
          <p:nvPr/>
        </p:nvSpPr>
        <p:spPr bwMode="auto">
          <a:xfrm>
            <a:off x="323850" y="6681788"/>
            <a:ext cx="431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10"/>
          <p:cNvSpPr>
            <a:spLocks noChangeArrowheads="1"/>
          </p:cNvSpPr>
          <p:nvPr/>
        </p:nvSpPr>
        <p:spPr bwMode="auto">
          <a:xfrm>
            <a:off x="0" y="0"/>
            <a:ext cx="10799763" cy="4143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 lIns="105593" tIns="52797" rIns="105593" bIns="52797">
            <a:spAutoFit/>
          </a:bodyPr>
          <a:lstStyle/>
          <a:p>
            <a:endParaRPr lang="zh-CN" altLang="en-US">
              <a:latin typeface="Arial" charset="0"/>
              <a:ea typeface="宋体" pitchFamily="2" charset="-122"/>
            </a:endParaRPr>
          </a:p>
        </p:txBody>
      </p:sp>
      <p:sp>
        <p:nvSpPr>
          <p:cNvPr id="4099" name="标题 1"/>
          <p:cNvSpPr txBox="1">
            <a:spLocks noChangeArrowheads="1"/>
          </p:cNvSpPr>
          <p:nvPr/>
        </p:nvSpPr>
        <p:spPr bwMode="auto">
          <a:xfrm>
            <a:off x="646113" y="665934"/>
            <a:ext cx="9434512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306" tIns="52153" rIns="104306" bIns="52153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  <a:latin typeface="华文楷体" pitchFamily="2" charset="-122"/>
              </a:rPr>
              <a:t>目  录</a:t>
            </a:r>
          </a:p>
        </p:txBody>
      </p:sp>
      <p:sp>
        <p:nvSpPr>
          <p:cNvPr id="5" name="AutoShape 81"/>
          <p:cNvSpPr>
            <a:spLocks noChangeArrowheads="1"/>
          </p:cNvSpPr>
          <p:nvPr/>
        </p:nvSpPr>
        <p:spPr bwMode="auto">
          <a:xfrm>
            <a:off x="2159656" y="1529994"/>
            <a:ext cx="6480450" cy="792055"/>
          </a:xfrm>
          <a:prstGeom prst="roundRect">
            <a:avLst>
              <a:gd name="adj" fmla="val 8789"/>
            </a:avLst>
          </a:prstGeom>
          <a:solidFill>
            <a:schemeClr val="bg1">
              <a:alpha val="60000"/>
            </a:scheme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r>
              <a:rPr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保理业务概述</a:t>
            </a:r>
          </a:p>
        </p:txBody>
      </p:sp>
      <p:sp>
        <p:nvSpPr>
          <p:cNvPr id="6" name="AutoShape 82"/>
          <p:cNvSpPr>
            <a:spLocks noChangeArrowheads="1"/>
          </p:cNvSpPr>
          <p:nvPr/>
        </p:nvSpPr>
        <p:spPr bwMode="auto">
          <a:xfrm>
            <a:off x="2159658" y="2729786"/>
            <a:ext cx="6480448" cy="743549"/>
          </a:xfrm>
          <a:prstGeom prst="roundRect">
            <a:avLst>
              <a:gd name="adj" fmla="val 10212"/>
            </a:avLst>
          </a:prstGeom>
          <a:solidFill>
            <a:schemeClr val="bg1">
              <a:alpha val="60000"/>
            </a:scheme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r>
              <a:rPr lang="zh-CN" altLang="en-US" sz="2800" dirty="0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</a:rPr>
              <a:t>营销切入点</a:t>
            </a:r>
          </a:p>
        </p:txBody>
      </p:sp>
      <p:sp>
        <p:nvSpPr>
          <p:cNvPr id="7" name="AutoShape 83"/>
          <p:cNvSpPr>
            <a:spLocks noChangeArrowheads="1"/>
          </p:cNvSpPr>
          <p:nvPr/>
        </p:nvSpPr>
        <p:spPr bwMode="auto">
          <a:xfrm>
            <a:off x="2159657" y="3881371"/>
            <a:ext cx="6480448" cy="767642"/>
          </a:xfrm>
          <a:prstGeom prst="roundRect">
            <a:avLst>
              <a:gd name="adj" fmla="val 11948"/>
            </a:avLst>
          </a:prstGeom>
          <a:solidFill>
            <a:schemeClr val="bg1">
              <a:alpha val="60000"/>
            </a:scheme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r>
              <a:rPr lang="zh-CN" altLang="en-US" sz="2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准入条件</a:t>
            </a:r>
            <a:endParaRPr lang="zh-CN" altLang="en-US" sz="2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42"/>
          <p:cNvGrpSpPr>
            <a:grpSpLocks/>
          </p:cNvGrpSpPr>
          <p:nvPr/>
        </p:nvGrpSpPr>
        <p:grpSpPr bwMode="auto">
          <a:xfrm>
            <a:off x="2232025" y="1553818"/>
            <a:ext cx="360363" cy="358775"/>
            <a:chOff x="1220659" y="4812330"/>
            <a:chExt cx="360000" cy="360000"/>
          </a:xfrm>
        </p:grpSpPr>
        <p:sp>
          <p:nvSpPr>
            <p:cNvPr id="9" name="Oval 84"/>
            <p:cNvSpPr>
              <a:spLocks noChangeAspect="1" noChangeArrowheads="1"/>
            </p:cNvSpPr>
            <p:nvPr/>
          </p:nvSpPr>
          <p:spPr bwMode="auto">
            <a:xfrm>
              <a:off x="1220659" y="4812330"/>
              <a:ext cx="360000" cy="360000"/>
            </a:xfrm>
            <a:prstGeom prst="ellipse">
              <a:avLst/>
            </a:prstGeom>
            <a:gradFill flip="none" rotWithShape="1">
              <a:gsLst>
                <a:gs pos="0">
                  <a:srgbClr val="F6BB00"/>
                </a:gs>
                <a:gs pos="90000">
                  <a:srgbClr val="ED6601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w="101600" prst="convex"/>
              <a:bevelB w="0" h="6350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defTabSz="912813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u"/>
                <a:defRPr/>
              </a:pP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Text Box 85"/>
            <p:cNvSpPr txBox="1">
              <a:spLocks noChangeArrowheads="1"/>
            </p:cNvSpPr>
            <p:nvPr/>
          </p:nvSpPr>
          <p:spPr bwMode="auto">
            <a:xfrm>
              <a:off x="1234933" y="4836223"/>
              <a:ext cx="331453" cy="3074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spc="50" dirty="0">
                  <a:ln w="11430"/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</p:grpSp>
      <p:grpSp>
        <p:nvGrpSpPr>
          <p:cNvPr id="3" name="组合 45"/>
          <p:cNvGrpSpPr>
            <a:grpSpLocks/>
          </p:cNvGrpSpPr>
          <p:nvPr/>
        </p:nvGrpSpPr>
        <p:grpSpPr bwMode="auto">
          <a:xfrm>
            <a:off x="2232025" y="2682074"/>
            <a:ext cx="360363" cy="358775"/>
            <a:chOff x="3401927" y="4812330"/>
            <a:chExt cx="360000" cy="360000"/>
          </a:xfrm>
        </p:grpSpPr>
        <p:sp>
          <p:nvSpPr>
            <p:cNvPr id="12" name="Oval 88"/>
            <p:cNvSpPr>
              <a:spLocks noChangeAspect="1" noChangeArrowheads="1"/>
            </p:cNvSpPr>
            <p:nvPr/>
          </p:nvSpPr>
          <p:spPr bwMode="auto">
            <a:xfrm>
              <a:off x="3401927" y="4812330"/>
              <a:ext cx="360000" cy="360000"/>
            </a:xfrm>
            <a:prstGeom prst="ellipse">
              <a:avLst/>
            </a:prstGeom>
            <a:gradFill flip="none" rotWithShape="1">
              <a:gsLst>
                <a:gs pos="0">
                  <a:srgbClr val="F6BB00"/>
                </a:gs>
                <a:gs pos="90000">
                  <a:srgbClr val="ED6601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w="101600" prst="convex"/>
              <a:bevelB w="0" h="6350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defTabSz="912813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u"/>
                <a:defRPr/>
              </a:pP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Text Box 89"/>
            <p:cNvSpPr txBox="1">
              <a:spLocks noChangeArrowheads="1"/>
            </p:cNvSpPr>
            <p:nvPr/>
          </p:nvSpPr>
          <p:spPr bwMode="auto">
            <a:xfrm>
              <a:off x="3419372" y="4836223"/>
              <a:ext cx="325109" cy="3074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spc="50" dirty="0">
                  <a:ln w="11430"/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</p:grpSp>
      <p:grpSp>
        <p:nvGrpSpPr>
          <p:cNvPr id="4" name="组合 48"/>
          <p:cNvGrpSpPr>
            <a:grpSpLocks/>
          </p:cNvGrpSpPr>
          <p:nvPr/>
        </p:nvGrpSpPr>
        <p:grpSpPr bwMode="auto">
          <a:xfrm>
            <a:off x="2232025" y="3834154"/>
            <a:ext cx="360363" cy="358775"/>
            <a:chOff x="5721318" y="4812330"/>
            <a:chExt cx="360000" cy="360000"/>
          </a:xfrm>
        </p:grpSpPr>
        <p:sp>
          <p:nvSpPr>
            <p:cNvPr id="15" name="Oval 91"/>
            <p:cNvSpPr>
              <a:spLocks noChangeAspect="1" noChangeArrowheads="1"/>
            </p:cNvSpPr>
            <p:nvPr/>
          </p:nvSpPr>
          <p:spPr bwMode="auto">
            <a:xfrm>
              <a:off x="5721318" y="4812330"/>
              <a:ext cx="360000" cy="360000"/>
            </a:xfrm>
            <a:prstGeom prst="ellipse">
              <a:avLst/>
            </a:prstGeom>
            <a:gradFill flip="none" rotWithShape="1">
              <a:gsLst>
                <a:gs pos="0">
                  <a:srgbClr val="F6BB00"/>
                </a:gs>
                <a:gs pos="90000">
                  <a:srgbClr val="ED6601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w="101600" prst="convex"/>
              <a:bevelB w="0" h="6350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defTabSz="912813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u"/>
                <a:defRPr/>
              </a:pP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 Box 92"/>
            <p:cNvSpPr txBox="1">
              <a:spLocks noChangeArrowheads="1"/>
            </p:cNvSpPr>
            <p:nvPr/>
          </p:nvSpPr>
          <p:spPr bwMode="auto">
            <a:xfrm>
              <a:off x="5745107" y="4836224"/>
              <a:ext cx="312422" cy="3074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spc="50" dirty="0">
                  <a:ln w="11430"/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</p:grpSp>
      <p:sp>
        <p:nvSpPr>
          <p:cNvPr id="4106" name="TextBox 16"/>
          <p:cNvSpPr txBox="1">
            <a:spLocks noChangeArrowheads="1"/>
          </p:cNvSpPr>
          <p:nvPr/>
        </p:nvSpPr>
        <p:spPr bwMode="auto">
          <a:xfrm>
            <a:off x="287338" y="6715125"/>
            <a:ext cx="431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7" name="AutoShape 83"/>
          <p:cNvSpPr>
            <a:spLocks noChangeArrowheads="1"/>
          </p:cNvSpPr>
          <p:nvPr/>
        </p:nvSpPr>
        <p:spPr bwMode="auto">
          <a:xfrm>
            <a:off x="2159656" y="5033451"/>
            <a:ext cx="6480448" cy="767642"/>
          </a:xfrm>
          <a:prstGeom prst="roundRect">
            <a:avLst>
              <a:gd name="adj" fmla="val 11948"/>
            </a:avLst>
          </a:prstGeom>
          <a:solidFill>
            <a:schemeClr val="bg1">
              <a:alpha val="60000"/>
            </a:scheme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r>
              <a:rPr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核心风险点</a:t>
            </a:r>
          </a:p>
        </p:txBody>
      </p:sp>
      <p:grpSp>
        <p:nvGrpSpPr>
          <p:cNvPr id="8" name="组合 48"/>
          <p:cNvGrpSpPr>
            <a:grpSpLocks/>
          </p:cNvGrpSpPr>
          <p:nvPr/>
        </p:nvGrpSpPr>
        <p:grpSpPr bwMode="auto">
          <a:xfrm>
            <a:off x="2232024" y="4986234"/>
            <a:ext cx="360363" cy="358775"/>
            <a:chOff x="5721318" y="4812330"/>
            <a:chExt cx="360000" cy="360000"/>
          </a:xfrm>
        </p:grpSpPr>
        <p:sp>
          <p:nvSpPr>
            <p:cNvPr id="19" name="Oval 91"/>
            <p:cNvSpPr>
              <a:spLocks noChangeAspect="1" noChangeArrowheads="1"/>
            </p:cNvSpPr>
            <p:nvPr/>
          </p:nvSpPr>
          <p:spPr bwMode="auto">
            <a:xfrm>
              <a:off x="5721318" y="4812330"/>
              <a:ext cx="360000" cy="360000"/>
            </a:xfrm>
            <a:prstGeom prst="ellipse">
              <a:avLst/>
            </a:prstGeom>
            <a:gradFill flip="none" rotWithShape="1">
              <a:gsLst>
                <a:gs pos="0">
                  <a:srgbClr val="F6BB00"/>
                </a:gs>
                <a:gs pos="90000">
                  <a:srgbClr val="ED6601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w="101600" prst="convex"/>
              <a:bevelB w="0" h="6350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defTabSz="912813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u"/>
                <a:defRPr/>
              </a:pP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Text Box 92"/>
            <p:cNvSpPr txBox="1">
              <a:spLocks noChangeArrowheads="1"/>
            </p:cNvSpPr>
            <p:nvPr/>
          </p:nvSpPr>
          <p:spPr bwMode="auto">
            <a:xfrm>
              <a:off x="5745107" y="4836224"/>
              <a:ext cx="312422" cy="3074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spc="50" dirty="0" smtClean="0">
                  <a:ln w="11430"/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en-US" altLang="zh-CN" sz="1400" spc="50" dirty="0">
                <a:ln w="11430"/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1" name="AutoShape 83"/>
          <p:cNvSpPr>
            <a:spLocks noChangeArrowheads="1"/>
          </p:cNvSpPr>
          <p:nvPr/>
        </p:nvSpPr>
        <p:spPr bwMode="auto">
          <a:xfrm>
            <a:off x="2159656" y="6185531"/>
            <a:ext cx="6480448" cy="767642"/>
          </a:xfrm>
          <a:prstGeom prst="roundRect">
            <a:avLst>
              <a:gd name="adj" fmla="val 11948"/>
            </a:avLst>
          </a:prstGeom>
          <a:solidFill>
            <a:schemeClr val="bg1">
              <a:alpha val="60000"/>
            </a:scheme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r>
              <a:rPr lang="zh-CN" altLang="en-US" sz="2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产品案例</a:t>
            </a:r>
            <a:endParaRPr lang="zh-CN" altLang="en-US" sz="2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" name="组合 48"/>
          <p:cNvGrpSpPr>
            <a:grpSpLocks/>
          </p:cNvGrpSpPr>
          <p:nvPr/>
        </p:nvGrpSpPr>
        <p:grpSpPr bwMode="auto">
          <a:xfrm>
            <a:off x="2232024" y="6138314"/>
            <a:ext cx="360363" cy="358775"/>
            <a:chOff x="5721318" y="4812330"/>
            <a:chExt cx="360000" cy="360000"/>
          </a:xfrm>
        </p:grpSpPr>
        <p:sp>
          <p:nvSpPr>
            <p:cNvPr id="23" name="Oval 91"/>
            <p:cNvSpPr>
              <a:spLocks noChangeAspect="1" noChangeArrowheads="1"/>
            </p:cNvSpPr>
            <p:nvPr/>
          </p:nvSpPr>
          <p:spPr bwMode="auto">
            <a:xfrm>
              <a:off x="5721318" y="4812330"/>
              <a:ext cx="360000" cy="360000"/>
            </a:xfrm>
            <a:prstGeom prst="ellipse">
              <a:avLst/>
            </a:prstGeom>
            <a:gradFill flip="none" rotWithShape="1">
              <a:gsLst>
                <a:gs pos="0">
                  <a:srgbClr val="F6BB00"/>
                </a:gs>
                <a:gs pos="90000">
                  <a:srgbClr val="ED6601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w="101600" prst="convex"/>
              <a:bevelB w="0" h="6350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defTabSz="912813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u"/>
                <a:defRPr/>
              </a:pP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Text Box 92"/>
            <p:cNvSpPr txBox="1">
              <a:spLocks noChangeArrowheads="1"/>
            </p:cNvSpPr>
            <p:nvPr/>
          </p:nvSpPr>
          <p:spPr bwMode="auto">
            <a:xfrm>
              <a:off x="5745107" y="4836224"/>
              <a:ext cx="312422" cy="3074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spc="50" dirty="0" smtClean="0">
                  <a:ln w="11430"/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en-US" altLang="zh-CN" sz="1400" spc="50" dirty="0">
                <a:ln w="11430"/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763571" y="2374544"/>
            <a:ext cx="7345363" cy="992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endParaRPr lang="en-US" altLang="zh-CN" sz="3200">
              <a:latin typeface="仿宋_GB2312" pitchFamily="49" charset="-122"/>
              <a:ea typeface="仿宋_GB2312" pitchFamily="49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latin typeface="仿宋_GB2312" pitchFamily="49" charset="-122"/>
                <a:ea typeface="仿宋_GB2312" pitchFamily="49" charset="-122"/>
              </a:rPr>
              <a:t>      </a:t>
            </a: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5011596" y="3785832"/>
            <a:ext cx="2657475" cy="1190625"/>
          </a:xfrm>
          <a:prstGeom prst="irregularSeal1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zh-CN" sz="24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  </a:t>
            </a:r>
            <a:r>
              <a:rPr lang="zh-CN" altLang="en-US" sz="24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商机</a:t>
            </a:r>
          </a:p>
          <a:p>
            <a:pPr algn="l"/>
            <a:endParaRPr lang="en-US" altLang="zh-CN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2015646" y="1658247"/>
            <a:ext cx="3312230" cy="3910023"/>
          </a:xfrm>
          <a:prstGeom prst="cloudCallout">
            <a:avLst>
              <a:gd name="adj1" fmla="val -39611"/>
              <a:gd name="adj2" fmla="val 39130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just"/>
            <a:endParaRPr lang="zh-CN" altLang="zh-CN">
              <a:latin typeface="仿宋_GB2312" pitchFamily="49" charset="-122"/>
              <a:ea typeface="仿宋_GB2312" pitchFamily="49" charset="-122"/>
            </a:endParaRPr>
          </a:p>
        </p:txBody>
      </p:sp>
      <p:grpSp>
        <p:nvGrpSpPr>
          <p:cNvPr id="6" name="Group 8"/>
          <p:cNvGrpSpPr>
            <a:grpSpLocks noChangeAspect="1"/>
          </p:cNvGrpSpPr>
          <p:nvPr/>
        </p:nvGrpSpPr>
        <p:grpSpPr bwMode="auto">
          <a:xfrm>
            <a:off x="6640371" y="4216044"/>
            <a:ext cx="1555750" cy="1592263"/>
            <a:chOff x="0" y="0"/>
            <a:chExt cx="5421" cy="5121"/>
          </a:xfrm>
        </p:grpSpPr>
        <p:sp>
          <p:nvSpPr>
            <p:cNvPr id="7" name="AutoShape 9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5421" cy="5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485" y="3865"/>
              <a:ext cx="244" cy="417"/>
            </a:xfrm>
            <a:custGeom>
              <a:avLst/>
              <a:gdLst/>
              <a:ahLst/>
              <a:cxnLst>
                <a:cxn ang="0">
                  <a:pos x="0" y="33"/>
                </a:cxn>
                <a:cxn ang="0">
                  <a:pos x="62" y="417"/>
                </a:cxn>
                <a:cxn ang="0">
                  <a:pos x="244" y="355"/>
                </a:cxn>
                <a:cxn ang="0">
                  <a:pos x="182" y="0"/>
                </a:cxn>
                <a:cxn ang="0">
                  <a:pos x="0" y="33"/>
                </a:cxn>
              </a:cxnLst>
              <a:rect l="0" t="0" r="r" b="b"/>
              <a:pathLst>
                <a:path w="244" h="417">
                  <a:moveTo>
                    <a:pt x="0" y="33"/>
                  </a:moveTo>
                  <a:lnTo>
                    <a:pt x="62" y="417"/>
                  </a:lnTo>
                  <a:lnTo>
                    <a:pt x="244" y="355"/>
                  </a:lnTo>
                  <a:lnTo>
                    <a:pt x="182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D7D7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5" y="1673"/>
              <a:ext cx="1295" cy="2000"/>
            </a:xfrm>
            <a:custGeom>
              <a:avLst/>
              <a:gdLst/>
              <a:ahLst/>
              <a:cxnLst>
                <a:cxn ang="0">
                  <a:pos x="0" y="710"/>
                </a:cxn>
                <a:cxn ang="0">
                  <a:pos x="29" y="648"/>
                </a:cxn>
                <a:cxn ang="0">
                  <a:pos x="91" y="581"/>
                </a:cxn>
                <a:cxn ang="0">
                  <a:pos x="240" y="485"/>
                </a:cxn>
                <a:cxn ang="0">
                  <a:pos x="360" y="422"/>
                </a:cxn>
                <a:cxn ang="0">
                  <a:pos x="513" y="355"/>
                </a:cxn>
                <a:cxn ang="0">
                  <a:pos x="633" y="259"/>
                </a:cxn>
                <a:cxn ang="0">
                  <a:pos x="753" y="197"/>
                </a:cxn>
                <a:cxn ang="0">
                  <a:pos x="902" y="130"/>
                </a:cxn>
                <a:cxn ang="0">
                  <a:pos x="1055" y="34"/>
                </a:cxn>
                <a:cxn ang="0">
                  <a:pos x="1142" y="0"/>
                </a:cxn>
                <a:cxn ang="0">
                  <a:pos x="1204" y="34"/>
                </a:cxn>
                <a:cxn ang="0">
                  <a:pos x="1233" y="96"/>
                </a:cxn>
                <a:cxn ang="0">
                  <a:pos x="1233" y="259"/>
                </a:cxn>
                <a:cxn ang="0">
                  <a:pos x="1262" y="422"/>
                </a:cxn>
                <a:cxn ang="0">
                  <a:pos x="1295" y="648"/>
                </a:cxn>
                <a:cxn ang="0">
                  <a:pos x="1204" y="840"/>
                </a:cxn>
                <a:cxn ang="0">
                  <a:pos x="1084" y="1003"/>
                </a:cxn>
                <a:cxn ang="0">
                  <a:pos x="964" y="1161"/>
                </a:cxn>
                <a:cxn ang="0">
                  <a:pos x="873" y="1324"/>
                </a:cxn>
                <a:cxn ang="0">
                  <a:pos x="724" y="1453"/>
                </a:cxn>
                <a:cxn ang="0">
                  <a:pos x="599" y="1612"/>
                </a:cxn>
                <a:cxn ang="0">
                  <a:pos x="480" y="1741"/>
                </a:cxn>
                <a:cxn ang="0">
                  <a:pos x="360" y="1904"/>
                </a:cxn>
                <a:cxn ang="0">
                  <a:pos x="268" y="2000"/>
                </a:cxn>
                <a:cxn ang="0">
                  <a:pos x="240" y="2000"/>
                </a:cxn>
                <a:cxn ang="0">
                  <a:pos x="182" y="2000"/>
                </a:cxn>
                <a:cxn ang="0">
                  <a:pos x="149" y="2000"/>
                </a:cxn>
                <a:cxn ang="0">
                  <a:pos x="91" y="1966"/>
                </a:cxn>
                <a:cxn ang="0">
                  <a:pos x="62" y="1933"/>
                </a:cxn>
                <a:cxn ang="0">
                  <a:pos x="0" y="1612"/>
                </a:cxn>
                <a:cxn ang="0">
                  <a:pos x="0" y="1031"/>
                </a:cxn>
              </a:cxnLst>
              <a:rect l="0" t="0" r="r" b="b"/>
              <a:pathLst>
                <a:path w="1295" h="2000">
                  <a:moveTo>
                    <a:pt x="0" y="744"/>
                  </a:moveTo>
                  <a:lnTo>
                    <a:pt x="0" y="710"/>
                  </a:lnTo>
                  <a:lnTo>
                    <a:pt x="0" y="677"/>
                  </a:lnTo>
                  <a:lnTo>
                    <a:pt x="29" y="648"/>
                  </a:lnTo>
                  <a:lnTo>
                    <a:pt x="29" y="614"/>
                  </a:lnTo>
                  <a:lnTo>
                    <a:pt x="91" y="581"/>
                  </a:lnTo>
                  <a:lnTo>
                    <a:pt x="182" y="547"/>
                  </a:lnTo>
                  <a:lnTo>
                    <a:pt x="240" y="485"/>
                  </a:lnTo>
                  <a:lnTo>
                    <a:pt x="302" y="451"/>
                  </a:lnTo>
                  <a:lnTo>
                    <a:pt x="360" y="422"/>
                  </a:lnTo>
                  <a:lnTo>
                    <a:pt x="422" y="389"/>
                  </a:lnTo>
                  <a:lnTo>
                    <a:pt x="513" y="355"/>
                  </a:lnTo>
                  <a:lnTo>
                    <a:pt x="571" y="293"/>
                  </a:lnTo>
                  <a:lnTo>
                    <a:pt x="633" y="259"/>
                  </a:lnTo>
                  <a:lnTo>
                    <a:pt x="691" y="226"/>
                  </a:lnTo>
                  <a:lnTo>
                    <a:pt x="753" y="197"/>
                  </a:lnTo>
                  <a:lnTo>
                    <a:pt x="844" y="163"/>
                  </a:lnTo>
                  <a:lnTo>
                    <a:pt x="902" y="130"/>
                  </a:lnTo>
                  <a:lnTo>
                    <a:pt x="964" y="96"/>
                  </a:lnTo>
                  <a:lnTo>
                    <a:pt x="1055" y="34"/>
                  </a:lnTo>
                  <a:lnTo>
                    <a:pt x="1113" y="0"/>
                  </a:lnTo>
                  <a:lnTo>
                    <a:pt x="1142" y="0"/>
                  </a:lnTo>
                  <a:lnTo>
                    <a:pt x="1175" y="0"/>
                  </a:lnTo>
                  <a:lnTo>
                    <a:pt x="1204" y="34"/>
                  </a:lnTo>
                  <a:lnTo>
                    <a:pt x="1204" y="34"/>
                  </a:lnTo>
                  <a:lnTo>
                    <a:pt x="1233" y="96"/>
                  </a:lnTo>
                  <a:lnTo>
                    <a:pt x="1233" y="197"/>
                  </a:lnTo>
                  <a:lnTo>
                    <a:pt x="1233" y="259"/>
                  </a:lnTo>
                  <a:lnTo>
                    <a:pt x="1233" y="322"/>
                  </a:lnTo>
                  <a:lnTo>
                    <a:pt x="1262" y="422"/>
                  </a:lnTo>
                  <a:lnTo>
                    <a:pt x="1262" y="547"/>
                  </a:lnTo>
                  <a:lnTo>
                    <a:pt x="1295" y="648"/>
                  </a:lnTo>
                  <a:lnTo>
                    <a:pt x="1262" y="744"/>
                  </a:lnTo>
                  <a:lnTo>
                    <a:pt x="1204" y="840"/>
                  </a:lnTo>
                  <a:lnTo>
                    <a:pt x="1142" y="902"/>
                  </a:lnTo>
                  <a:lnTo>
                    <a:pt x="1084" y="1003"/>
                  </a:lnTo>
                  <a:lnTo>
                    <a:pt x="1022" y="1065"/>
                  </a:lnTo>
                  <a:lnTo>
                    <a:pt x="964" y="1161"/>
                  </a:lnTo>
                  <a:lnTo>
                    <a:pt x="930" y="1228"/>
                  </a:lnTo>
                  <a:lnTo>
                    <a:pt x="873" y="1324"/>
                  </a:lnTo>
                  <a:lnTo>
                    <a:pt x="811" y="1386"/>
                  </a:lnTo>
                  <a:lnTo>
                    <a:pt x="724" y="1453"/>
                  </a:lnTo>
                  <a:lnTo>
                    <a:pt x="662" y="1549"/>
                  </a:lnTo>
                  <a:lnTo>
                    <a:pt x="599" y="1612"/>
                  </a:lnTo>
                  <a:lnTo>
                    <a:pt x="542" y="1679"/>
                  </a:lnTo>
                  <a:lnTo>
                    <a:pt x="480" y="1741"/>
                  </a:lnTo>
                  <a:lnTo>
                    <a:pt x="422" y="1837"/>
                  </a:lnTo>
                  <a:lnTo>
                    <a:pt x="360" y="1904"/>
                  </a:lnTo>
                  <a:lnTo>
                    <a:pt x="268" y="1966"/>
                  </a:lnTo>
                  <a:lnTo>
                    <a:pt x="268" y="2000"/>
                  </a:lnTo>
                  <a:lnTo>
                    <a:pt x="240" y="2000"/>
                  </a:lnTo>
                  <a:lnTo>
                    <a:pt x="240" y="2000"/>
                  </a:lnTo>
                  <a:lnTo>
                    <a:pt x="211" y="2000"/>
                  </a:lnTo>
                  <a:lnTo>
                    <a:pt x="182" y="2000"/>
                  </a:lnTo>
                  <a:lnTo>
                    <a:pt x="182" y="2000"/>
                  </a:lnTo>
                  <a:lnTo>
                    <a:pt x="149" y="2000"/>
                  </a:lnTo>
                  <a:lnTo>
                    <a:pt x="120" y="2000"/>
                  </a:lnTo>
                  <a:lnTo>
                    <a:pt x="91" y="1966"/>
                  </a:lnTo>
                  <a:lnTo>
                    <a:pt x="62" y="1933"/>
                  </a:lnTo>
                  <a:lnTo>
                    <a:pt x="62" y="1933"/>
                  </a:lnTo>
                  <a:lnTo>
                    <a:pt x="29" y="1904"/>
                  </a:lnTo>
                  <a:lnTo>
                    <a:pt x="0" y="1612"/>
                  </a:lnTo>
                  <a:lnTo>
                    <a:pt x="0" y="1324"/>
                  </a:lnTo>
                  <a:lnTo>
                    <a:pt x="0" y="1031"/>
                  </a:lnTo>
                  <a:lnTo>
                    <a:pt x="0" y="744"/>
                  </a:lnTo>
                  <a:close/>
                </a:path>
              </a:pathLst>
            </a:custGeom>
            <a:solidFill>
              <a:srgbClr val="C0D9F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365" y="3961"/>
              <a:ext cx="935" cy="872"/>
            </a:xfrm>
            <a:custGeom>
              <a:avLst/>
              <a:gdLst/>
              <a:ahLst/>
              <a:cxnLst>
                <a:cxn ang="0">
                  <a:pos x="393" y="872"/>
                </a:cxn>
                <a:cxn ang="0">
                  <a:pos x="364" y="839"/>
                </a:cxn>
                <a:cxn ang="0">
                  <a:pos x="302" y="839"/>
                </a:cxn>
                <a:cxn ang="0">
                  <a:pos x="273" y="805"/>
                </a:cxn>
                <a:cxn ang="0">
                  <a:pos x="239" y="805"/>
                </a:cxn>
                <a:cxn ang="0">
                  <a:pos x="182" y="772"/>
                </a:cxn>
                <a:cxn ang="0">
                  <a:pos x="153" y="743"/>
                </a:cxn>
                <a:cxn ang="0">
                  <a:pos x="120" y="709"/>
                </a:cxn>
                <a:cxn ang="0">
                  <a:pos x="91" y="709"/>
                </a:cxn>
                <a:cxn ang="0">
                  <a:pos x="62" y="647"/>
                </a:cxn>
                <a:cxn ang="0">
                  <a:pos x="33" y="613"/>
                </a:cxn>
                <a:cxn ang="0">
                  <a:pos x="0" y="580"/>
                </a:cxn>
                <a:cxn ang="0">
                  <a:pos x="0" y="517"/>
                </a:cxn>
                <a:cxn ang="0">
                  <a:pos x="0" y="484"/>
                </a:cxn>
                <a:cxn ang="0">
                  <a:pos x="0" y="450"/>
                </a:cxn>
                <a:cxn ang="0">
                  <a:pos x="33" y="422"/>
                </a:cxn>
                <a:cxn ang="0">
                  <a:pos x="62" y="388"/>
                </a:cxn>
                <a:cxn ang="0">
                  <a:pos x="91" y="354"/>
                </a:cxn>
                <a:cxn ang="0">
                  <a:pos x="120" y="321"/>
                </a:cxn>
                <a:cxn ang="0">
                  <a:pos x="182" y="321"/>
                </a:cxn>
                <a:cxn ang="0">
                  <a:pos x="211" y="292"/>
                </a:cxn>
                <a:cxn ang="0">
                  <a:pos x="273" y="292"/>
                </a:cxn>
                <a:cxn ang="0">
                  <a:pos x="302" y="259"/>
                </a:cxn>
                <a:cxn ang="0">
                  <a:pos x="331" y="259"/>
                </a:cxn>
                <a:cxn ang="0">
                  <a:pos x="393" y="225"/>
                </a:cxn>
                <a:cxn ang="0">
                  <a:pos x="815" y="0"/>
                </a:cxn>
                <a:cxn ang="0">
                  <a:pos x="935" y="422"/>
                </a:cxn>
                <a:cxn ang="0">
                  <a:pos x="393" y="872"/>
                </a:cxn>
              </a:cxnLst>
              <a:rect l="0" t="0" r="r" b="b"/>
              <a:pathLst>
                <a:path w="935" h="872">
                  <a:moveTo>
                    <a:pt x="393" y="872"/>
                  </a:moveTo>
                  <a:lnTo>
                    <a:pt x="364" y="839"/>
                  </a:lnTo>
                  <a:lnTo>
                    <a:pt x="302" y="839"/>
                  </a:lnTo>
                  <a:lnTo>
                    <a:pt x="273" y="805"/>
                  </a:lnTo>
                  <a:lnTo>
                    <a:pt x="239" y="805"/>
                  </a:lnTo>
                  <a:lnTo>
                    <a:pt x="182" y="772"/>
                  </a:lnTo>
                  <a:lnTo>
                    <a:pt x="153" y="743"/>
                  </a:lnTo>
                  <a:lnTo>
                    <a:pt x="120" y="709"/>
                  </a:lnTo>
                  <a:lnTo>
                    <a:pt x="91" y="709"/>
                  </a:lnTo>
                  <a:lnTo>
                    <a:pt x="62" y="647"/>
                  </a:lnTo>
                  <a:lnTo>
                    <a:pt x="33" y="613"/>
                  </a:lnTo>
                  <a:lnTo>
                    <a:pt x="0" y="580"/>
                  </a:lnTo>
                  <a:lnTo>
                    <a:pt x="0" y="517"/>
                  </a:lnTo>
                  <a:lnTo>
                    <a:pt x="0" y="484"/>
                  </a:lnTo>
                  <a:lnTo>
                    <a:pt x="0" y="450"/>
                  </a:lnTo>
                  <a:lnTo>
                    <a:pt x="33" y="422"/>
                  </a:lnTo>
                  <a:lnTo>
                    <a:pt x="62" y="388"/>
                  </a:lnTo>
                  <a:lnTo>
                    <a:pt x="91" y="354"/>
                  </a:lnTo>
                  <a:lnTo>
                    <a:pt x="120" y="321"/>
                  </a:lnTo>
                  <a:lnTo>
                    <a:pt x="182" y="321"/>
                  </a:lnTo>
                  <a:lnTo>
                    <a:pt x="211" y="292"/>
                  </a:lnTo>
                  <a:lnTo>
                    <a:pt x="273" y="292"/>
                  </a:lnTo>
                  <a:lnTo>
                    <a:pt x="302" y="259"/>
                  </a:lnTo>
                  <a:lnTo>
                    <a:pt x="331" y="259"/>
                  </a:lnTo>
                  <a:lnTo>
                    <a:pt x="393" y="225"/>
                  </a:lnTo>
                  <a:lnTo>
                    <a:pt x="815" y="0"/>
                  </a:lnTo>
                  <a:lnTo>
                    <a:pt x="935" y="422"/>
                  </a:lnTo>
                  <a:lnTo>
                    <a:pt x="393" y="872"/>
                  </a:lnTo>
                  <a:close/>
                </a:path>
              </a:pathLst>
            </a:custGeom>
            <a:solidFill>
              <a:srgbClr val="C0D9F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125" y="2095"/>
              <a:ext cx="3008" cy="2288"/>
            </a:xfrm>
            <a:custGeom>
              <a:avLst/>
              <a:gdLst/>
              <a:ahLst/>
              <a:cxnLst>
                <a:cxn ang="0">
                  <a:pos x="1022" y="2187"/>
                </a:cxn>
                <a:cxn ang="0">
                  <a:pos x="993" y="1832"/>
                </a:cxn>
                <a:cxn ang="0">
                  <a:pos x="902" y="1770"/>
                </a:cxn>
                <a:cxn ang="0">
                  <a:pos x="844" y="1803"/>
                </a:cxn>
                <a:cxn ang="0">
                  <a:pos x="753" y="1803"/>
                </a:cxn>
                <a:cxn ang="0">
                  <a:pos x="691" y="1803"/>
                </a:cxn>
                <a:cxn ang="0">
                  <a:pos x="633" y="1832"/>
                </a:cxn>
                <a:cxn ang="0">
                  <a:pos x="571" y="1866"/>
                </a:cxn>
                <a:cxn ang="0">
                  <a:pos x="422" y="1899"/>
                </a:cxn>
                <a:cxn ang="0">
                  <a:pos x="273" y="1899"/>
                </a:cxn>
                <a:cxn ang="0">
                  <a:pos x="148" y="1866"/>
                </a:cxn>
                <a:cxn ang="0">
                  <a:pos x="62" y="1832"/>
                </a:cxn>
                <a:cxn ang="0">
                  <a:pos x="0" y="1674"/>
                </a:cxn>
                <a:cxn ang="0">
                  <a:pos x="0" y="1544"/>
                </a:cxn>
                <a:cxn ang="0">
                  <a:pos x="62" y="1482"/>
                </a:cxn>
                <a:cxn ang="0">
                  <a:pos x="120" y="1285"/>
                </a:cxn>
                <a:cxn ang="0">
                  <a:pos x="182" y="1156"/>
                </a:cxn>
                <a:cxn ang="0">
                  <a:pos x="273" y="1031"/>
                </a:cxn>
                <a:cxn ang="0">
                  <a:pos x="302" y="902"/>
                </a:cxn>
                <a:cxn ang="0">
                  <a:pos x="360" y="806"/>
                </a:cxn>
                <a:cxn ang="0">
                  <a:pos x="422" y="705"/>
                </a:cxn>
                <a:cxn ang="0">
                  <a:pos x="571" y="547"/>
                </a:cxn>
                <a:cxn ang="0">
                  <a:pos x="753" y="350"/>
                </a:cxn>
                <a:cxn ang="0">
                  <a:pos x="902" y="255"/>
                </a:cxn>
                <a:cxn ang="0">
                  <a:pos x="1055" y="192"/>
                </a:cxn>
                <a:cxn ang="0">
                  <a:pos x="1142" y="96"/>
                </a:cxn>
                <a:cxn ang="0">
                  <a:pos x="1204" y="29"/>
                </a:cxn>
                <a:cxn ang="0">
                  <a:pos x="1295" y="0"/>
                </a:cxn>
                <a:cxn ang="0">
                  <a:pos x="1415" y="0"/>
                </a:cxn>
                <a:cxn ang="0">
                  <a:pos x="1564" y="29"/>
                </a:cxn>
                <a:cxn ang="0">
                  <a:pos x="1746" y="29"/>
                </a:cxn>
                <a:cxn ang="0">
                  <a:pos x="1895" y="29"/>
                </a:cxn>
                <a:cxn ang="0">
                  <a:pos x="1986" y="63"/>
                </a:cxn>
                <a:cxn ang="0">
                  <a:pos x="2077" y="63"/>
                </a:cxn>
                <a:cxn ang="0">
                  <a:pos x="2106" y="159"/>
                </a:cxn>
                <a:cxn ang="0">
                  <a:pos x="2135" y="418"/>
                </a:cxn>
                <a:cxn ang="0">
                  <a:pos x="2168" y="676"/>
                </a:cxn>
                <a:cxn ang="0">
                  <a:pos x="2259" y="581"/>
                </a:cxn>
                <a:cxn ang="0">
                  <a:pos x="2408" y="384"/>
                </a:cxn>
                <a:cxn ang="0">
                  <a:pos x="2499" y="322"/>
                </a:cxn>
                <a:cxn ang="0">
                  <a:pos x="2557" y="288"/>
                </a:cxn>
                <a:cxn ang="0">
                  <a:pos x="2586" y="255"/>
                </a:cxn>
                <a:cxn ang="0">
                  <a:pos x="2677" y="159"/>
                </a:cxn>
                <a:cxn ang="0">
                  <a:pos x="2768" y="125"/>
                </a:cxn>
                <a:cxn ang="0">
                  <a:pos x="2830" y="192"/>
                </a:cxn>
                <a:cxn ang="0">
                  <a:pos x="2888" y="255"/>
                </a:cxn>
                <a:cxn ang="0">
                  <a:pos x="2979" y="350"/>
                </a:cxn>
                <a:cxn ang="0">
                  <a:pos x="2950" y="418"/>
                </a:cxn>
                <a:cxn ang="0">
                  <a:pos x="2859" y="480"/>
                </a:cxn>
                <a:cxn ang="0">
                  <a:pos x="2768" y="513"/>
                </a:cxn>
                <a:cxn ang="0">
                  <a:pos x="2619" y="739"/>
                </a:cxn>
                <a:cxn ang="0">
                  <a:pos x="2499" y="1031"/>
                </a:cxn>
                <a:cxn ang="0">
                  <a:pos x="2197" y="1319"/>
                </a:cxn>
                <a:cxn ang="0">
                  <a:pos x="1866" y="1607"/>
                </a:cxn>
                <a:cxn ang="0">
                  <a:pos x="1535" y="1933"/>
                </a:cxn>
                <a:cxn ang="0">
                  <a:pos x="1204" y="2220"/>
                </a:cxn>
              </a:cxnLst>
              <a:rect l="0" t="0" r="r" b="b"/>
              <a:pathLst>
                <a:path w="3008" h="2288">
                  <a:moveTo>
                    <a:pt x="1113" y="2288"/>
                  </a:moveTo>
                  <a:lnTo>
                    <a:pt x="1084" y="2254"/>
                  </a:lnTo>
                  <a:lnTo>
                    <a:pt x="1055" y="2220"/>
                  </a:lnTo>
                  <a:lnTo>
                    <a:pt x="1022" y="2187"/>
                  </a:lnTo>
                  <a:lnTo>
                    <a:pt x="1022" y="2125"/>
                  </a:lnTo>
                  <a:lnTo>
                    <a:pt x="993" y="2029"/>
                  </a:lnTo>
                  <a:lnTo>
                    <a:pt x="993" y="1933"/>
                  </a:lnTo>
                  <a:lnTo>
                    <a:pt x="993" y="1832"/>
                  </a:lnTo>
                  <a:lnTo>
                    <a:pt x="964" y="1736"/>
                  </a:lnTo>
                  <a:lnTo>
                    <a:pt x="964" y="1770"/>
                  </a:lnTo>
                  <a:lnTo>
                    <a:pt x="935" y="1770"/>
                  </a:lnTo>
                  <a:lnTo>
                    <a:pt x="902" y="1770"/>
                  </a:lnTo>
                  <a:lnTo>
                    <a:pt x="902" y="1770"/>
                  </a:lnTo>
                  <a:lnTo>
                    <a:pt x="873" y="1803"/>
                  </a:lnTo>
                  <a:lnTo>
                    <a:pt x="844" y="1803"/>
                  </a:lnTo>
                  <a:lnTo>
                    <a:pt x="844" y="1803"/>
                  </a:lnTo>
                  <a:lnTo>
                    <a:pt x="810" y="1803"/>
                  </a:lnTo>
                  <a:lnTo>
                    <a:pt x="782" y="1803"/>
                  </a:lnTo>
                  <a:lnTo>
                    <a:pt x="782" y="1803"/>
                  </a:lnTo>
                  <a:lnTo>
                    <a:pt x="753" y="1803"/>
                  </a:lnTo>
                  <a:lnTo>
                    <a:pt x="753" y="1803"/>
                  </a:lnTo>
                  <a:lnTo>
                    <a:pt x="724" y="1803"/>
                  </a:lnTo>
                  <a:lnTo>
                    <a:pt x="724" y="1803"/>
                  </a:lnTo>
                  <a:lnTo>
                    <a:pt x="691" y="1803"/>
                  </a:lnTo>
                  <a:lnTo>
                    <a:pt x="662" y="1803"/>
                  </a:lnTo>
                  <a:lnTo>
                    <a:pt x="662" y="1803"/>
                  </a:lnTo>
                  <a:lnTo>
                    <a:pt x="633" y="1803"/>
                  </a:lnTo>
                  <a:lnTo>
                    <a:pt x="633" y="1832"/>
                  </a:lnTo>
                  <a:lnTo>
                    <a:pt x="604" y="1832"/>
                  </a:lnTo>
                  <a:lnTo>
                    <a:pt x="604" y="1832"/>
                  </a:lnTo>
                  <a:lnTo>
                    <a:pt x="604" y="1866"/>
                  </a:lnTo>
                  <a:lnTo>
                    <a:pt x="571" y="1866"/>
                  </a:lnTo>
                  <a:lnTo>
                    <a:pt x="542" y="1866"/>
                  </a:lnTo>
                  <a:lnTo>
                    <a:pt x="513" y="1866"/>
                  </a:lnTo>
                  <a:lnTo>
                    <a:pt x="479" y="1866"/>
                  </a:lnTo>
                  <a:lnTo>
                    <a:pt x="422" y="1899"/>
                  </a:lnTo>
                  <a:lnTo>
                    <a:pt x="393" y="1899"/>
                  </a:lnTo>
                  <a:lnTo>
                    <a:pt x="360" y="1899"/>
                  </a:lnTo>
                  <a:lnTo>
                    <a:pt x="302" y="1899"/>
                  </a:lnTo>
                  <a:lnTo>
                    <a:pt x="273" y="1899"/>
                  </a:lnTo>
                  <a:lnTo>
                    <a:pt x="240" y="1899"/>
                  </a:lnTo>
                  <a:lnTo>
                    <a:pt x="211" y="1899"/>
                  </a:lnTo>
                  <a:lnTo>
                    <a:pt x="182" y="1899"/>
                  </a:lnTo>
                  <a:lnTo>
                    <a:pt x="148" y="1866"/>
                  </a:lnTo>
                  <a:lnTo>
                    <a:pt x="120" y="1866"/>
                  </a:lnTo>
                  <a:lnTo>
                    <a:pt x="91" y="1866"/>
                  </a:lnTo>
                  <a:lnTo>
                    <a:pt x="91" y="1866"/>
                  </a:lnTo>
                  <a:lnTo>
                    <a:pt x="62" y="1832"/>
                  </a:lnTo>
                  <a:lnTo>
                    <a:pt x="29" y="1832"/>
                  </a:lnTo>
                  <a:lnTo>
                    <a:pt x="29" y="1770"/>
                  </a:lnTo>
                  <a:lnTo>
                    <a:pt x="0" y="1736"/>
                  </a:lnTo>
                  <a:lnTo>
                    <a:pt x="0" y="1674"/>
                  </a:lnTo>
                  <a:lnTo>
                    <a:pt x="0" y="1640"/>
                  </a:lnTo>
                  <a:lnTo>
                    <a:pt x="0" y="1607"/>
                  </a:lnTo>
                  <a:lnTo>
                    <a:pt x="0" y="1578"/>
                  </a:lnTo>
                  <a:lnTo>
                    <a:pt x="0" y="1544"/>
                  </a:lnTo>
                  <a:lnTo>
                    <a:pt x="29" y="1544"/>
                  </a:lnTo>
                  <a:lnTo>
                    <a:pt x="29" y="1511"/>
                  </a:lnTo>
                  <a:lnTo>
                    <a:pt x="62" y="1482"/>
                  </a:lnTo>
                  <a:lnTo>
                    <a:pt x="62" y="1482"/>
                  </a:lnTo>
                  <a:lnTo>
                    <a:pt x="91" y="1448"/>
                  </a:lnTo>
                  <a:lnTo>
                    <a:pt x="91" y="1415"/>
                  </a:lnTo>
                  <a:lnTo>
                    <a:pt x="91" y="1353"/>
                  </a:lnTo>
                  <a:lnTo>
                    <a:pt x="120" y="1285"/>
                  </a:lnTo>
                  <a:lnTo>
                    <a:pt x="120" y="1257"/>
                  </a:lnTo>
                  <a:lnTo>
                    <a:pt x="148" y="1223"/>
                  </a:lnTo>
                  <a:lnTo>
                    <a:pt x="148" y="1190"/>
                  </a:lnTo>
                  <a:lnTo>
                    <a:pt x="182" y="1156"/>
                  </a:lnTo>
                  <a:lnTo>
                    <a:pt x="211" y="1127"/>
                  </a:lnTo>
                  <a:lnTo>
                    <a:pt x="240" y="1094"/>
                  </a:lnTo>
                  <a:lnTo>
                    <a:pt x="240" y="1060"/>
                  </a:lnTo>
                  <a:lnTo>
                    <a:pt x="273" y="1031"/>
                  </a:lnTo>
                  <a:lnTo>
                    <a:pt x="273" y="998"/>
                  </a:lnTo>
                  <a:lnTo>
                    <a:pt x="302" y="964"/>
                  </a:lnTo>
                  <a:lnTo>
                    <a:pt x="302" y="931"/>
                  </a:lnTo>
                  <a:lnTo>
                    <a:pt x="302" y="902"/>
                  </a:lnTo>
                  <a:lnTo>
                    <a:pt x="302" y="868"/>
                  </a:lnTo>
                  <a:lnTo>
                    <a:pt x="331" y="835"/>
                  </a:lnTo>
                  <a:lnTo>
                    <a:pt x="331" y="806"/>
                  </a:lnTo>
                  <a:lnTo>
                    <a:pt x="360" y="806"/>
                  </a:lnTo>
                  <a:lnTo>
                    <a:pt x="360" y="772"/>
                  </a:lnTo>
                  <a:lnTo>
                    <a:pt x="393" y="739"/>
                  </a:lnTo>
                  <a:lnTo>
                    <a:pt x="422" y="739"/>
                  </a:lnTo>
                  <a:lnTo>
                    <a:pt x="422" y="705"/>
                  </a:lnTo>
                  <a:lnTo>
                    <a:pt x="451" y="676"/>
                  </a:lnTo>
                  <a:lnTo>
                    <a:pt x="479" y="643"/>
                  </a:lnTo>
                  <a:lnTo>
                    <a:pt x="542" y="581"/>
                  </a:lnTo>
                  <a:lnTo>
                    <a:pt x="571" y="547"/>
                  </a:lnTo>
                  <a:lnTo>
                    <a:pt x="633" y="480"/>
                  </a:lnTo>
                  <a:lnTo>
                    <a:pt x="662" y="451"/>
                  </a:lnTo>
                  <a:lnTo>
                    <a:pt x="724" y="418"/>
                  </a:lnTo>
                  <a:lnTo>
                    <a:pt x="753" y="350"/>
                  </a:lnTo>
                  <a:lnTo>
                    <a:pt x="810" y="322"/>
                  </a:lnTo>
                  <a:lnTo>
                    <a:pt x="844" y="288"/>
                  </a:lnTo>
                  <a:lnTo>
                    <a:pt x="873" y="288"/>
                  </a:lnTo>
                  <a:lnTo>
                    <a:pt x="902" y="255"/>
                  </a:lnTo>
                  <a:lnTo>
                    <a:pt x="964" y="226"/>
                  </a:lnTo>
                  <a:lnTo>
                    <a:pt x="993" y="226"/>
                  </a:lnTo>
                  <a:lnTo>
                    <a:pt x="1022" y="192"/>
                  </a:lnTo>
                  <a:lnTo>
                    <a:pt x="1055" y="192"/>
                  </a:lnTo>
                  <a:lnTo>
                    <a:pt x="1113" y="159"/>
                  </a:lnTo>
                  <a:lnTo>
                    <a:pt x="1113" y="159"/>
                  </a:lnTo>
                  <a:lnTo>
                    <a:pt x="1113" y="125"/>
                  </a:lnTo>
                  <a:lnTo>
                    <a:pt x="1142" y="96"/>
                  </a:lnTo>
                  <a:lnTo>
                    <a:pt x="1142" y="96"/>
                  </a:lnTo>
                  <a:lnTo>
                    <a:pt x="1175" y="63"/>
                  </a:lnTo>
                  <a:lnTo>
                    <a:pt x="1175" y="63"/>
                  </a:lnTo>
                  <a:lnTo>
                    <a:pt x="1204" y="29"/>
                  </a:lnTo>
                  <a:lnTo>
                    <a:pt x="1233" y="29"/>
                  </a:lnTo>
                  <a:lnTo>
                    <a:pt x="1233" y="29"/>
                  </a:lnTo>
                  <a:lnTo>
                    <a:pt x="1266" y="29"/>
                  </a:lnTo>
                  <a:lnTo>
                    <a:pt x="1295" y="0"/>
                  </a:lnTo>
                  <a:lnTo>
                    <a:pt x="1295" y="0"/>
                  </a:lnTo>
                  <a:lnTo>
                    <a:pt x="1324" y="0"/>
                  </a:lnTo>
                  <a:lnTo>
                    <a:pt x="1386" y="0"/>
                  </a:lnTo>
                  <a:lnTo>
                    <a:pt x="1415" y="0"/>
                  </a:lnTo>
                  <a:lnTo>
                    <a:pt x="1444" y="0"/>
                  </a:lnTo>
                  <a:lnTo>
                    <a:pt x="1506" y="0"/>
                  </a:lnTo>
                  <a:lnTo>
                    <a:pt x="1535" y="0"/>
                  </a:lnTo>
                  <a:lnTo>
                    <a:pt x="1564" y="29"/>
                  </a:lnTo>
                  <a:lnTo>
                    <a:pt x="1626" y="29"/>
                  </a:lnTo>
                  <a:lnTo>
                    <a:pt x="1655" y="29"/>
                  </a:lnTo>
                  <a:lnTo>
                    <a:pt x="1684" y="29"/>
                  </a:lnTo>
                  <a:lnTo>
                    <a:pt x="1746" y="29"/>
                  </a:lnTo>
                  <a:lnTo>
                    <a:pt x="1775" y="29"/>
                  </a:lnTo>
                  <a:lnTo>
                    <a:pt x="1804" y="29"/>
                  </a:lnTo>
                  <a:lnTo>
                    <a:pt x="1866" y="29"/>
                  </a:lnTo>
                  <a:lnTo>
                    <a:pt x="1895" y="29"/>
                  </a:lnTo>
                  <a:lnTo>
                    <a:pt x="1928" y="63"/>
                  </a:lnTo>
                  <a:lnTo>
                    <a:pt x="1957" y="63"/>
                  </a:lnTo>
                  <a:lnTo>
                    <a:pt x="1986" y="63"/>
                  </a:lnTo>
                  <a:lnTo>
                    <a:pt x="1986" y="63"/>
                  </a:lnTo>
                  <a:lnTo>
                    <a:pt x="2015" y="63"/>
                  </a:lnTo>
                  <a:lnTo>
                    <a:pt x="2048" y="63"/>
                  </a:lnTo>
                  <a:lnTo>
                    <a:pt x="2048" y="63"/>
                  </a:lnTo>
                  <a:lnTo>
                    <a:pt x="2077" y="63"/>
                  </a:lnTo>
                  <a:lnTo>
                    <a:pt x="2106" y="63"/>
                  </a:lnTo>
                  <a:lnTo>
                    <a:pt x="2106" y="96"/>
                  </a:lnTo>
                  <a:lnTo>
                    <a:pt x="2106" y="125"/>
                  </a:lnTo>
                  <a:lnTo>
                    <a:pt x="2106" y="159"/>
                  </a:lnTo>
                  <a:lnTo>
                    <a:pt x="2135" y="192"/>
                  </a:lnTo>
                  <a:lnTo>
                    <a:pt x="2135" y="255"/>
                  </a:lnTo>
                  <a:lnTo>
                    <a:pt x="2135" y="350"/>
                  </a:lnTo>
                  <a:lnTo>
                    <a:pt x="2135" y="418"/>
                  </a:lnTo>
                  <a:lnTo>
                    <a:pt x="2135" y="513"/>
                  </a:lnTo>
                  <a:lnTo>
                    <a:pt x="2135" y="581"/>
                  </a:lnTo>
                  <a:lnTo>
                    <a:pt x="2135" y="643"/>
                  </a:lnTo>
                  <a:lnTo>
                    <a:pt x="2168" y="676"/>
                  </a:lnTo>
                  <a:lnTo>
                    <a:pt x="2168" y="739"/>
                  </a:lnTo>
                  <a:lnTo>
                    <a:pt x="2197" y="705"/>
                  </a:lnTo>
                  <a:lnTo>
                    <a:pt x="2226" y="643"/>
                  </a:lnTo>
                  <a:lnTo>
                    <a:pt x="2259" y="581"/>
                  </a:lnTo>
                  <a:lnTo>
                    <a:pt x="2288" y="547"/>
                  </a:lnTo>
                  <a:lnTo>
                    <a:pt x="2317" y="480"/>
                  </a:lnTo>
                  <a:lnTo>
                    <a:pt x="2379" y="418"/>
                  </a:lnTo>
                  <a:lnTo>
                    <a:pt x="2408" y="384"/>
                  </a:lnTo>
                  <a:lnTo>
                    <a:pt x="2437" y="322"/>
                  </a:lnTo>
                  <a:lnTo>
                    <a:pt x="2466" y="322"/>
                  </a:lnTo>
                  <a:lnTo>
                    <a:pt x="2466" y="322"/>
                  </a:lnTo>
                  <a:lnTo>
                    <a:pt x="2499" y="322"/>
                  </a:lnTo>
                  <a:lnTo>
                    <a:pt x="2499" y="322"/>
                  </a:lnTo>
                  <a:lnTo>
                    <a:pt x="2528" y="322"/>
                  </a:lnTo>
                  <a:lnTo>
                    <a:pt x="2557" y="288"/>
                  </a:lnTo>
                  <a:lnTo>
                    <a:pt x="2557" y="288"/>
                  </a:lnTo>
                  <a:lnTo>
                    <a:pt x="2586" y="288"/>
                  </a:lnTo>
                  <a:lnTo>
                    <a:pt x="2586" y="288"/>
                  </a:lnTo>
                  <a:lnTo>
                    <a:pt x="2586" y="255"/>
                  </a:lnTo>
                  <a:lnTo>
                    <a:pt x="2586" y="255"/>
                  </a:lnTo>
                  <a:lnTo>
                    <a:pt x="2619" y="226"/>
                  </a:lnTo>
                  <a:lnTo>
                    <a:pt x="2619" y="226"/>
                  </a:lnTo>
                  <a:lnTo>
                    <a:pt x="2648" y="192"/>
                  </a:lnTo>
                  <a:lnTo>
                    <a:pt x="2677" y="159"/>
                  </a:lnTo>
                  <a:lnTo>
                    <a:pt x="2710" y="159"/>
                  </a:lnTo>
                  <a:lnTo>
                    <a:pt x="2710" y="125"/>
                  </a:lnTo>
                  <a:lnTo>
                    <a:pt x="2739" y="125"/>
                  </a:lnTo>
                  <a:lnTo>
                    <a:pt x="2768" y="125"/>
                  </a:lnTo>
                  <a:lnTo>
                    <a:pt x="2797" y="125"/>
                  </a:lnTo>
                  <a:lnTo>
                    <a:pt x="2797" y="159"/>
                  </a:lnTo>
                  <a:lnTo>
                    <a:pt x="2830" y="159"/>
                  </a:lnTo>
                  <a:lnTo>
                    <a:pt x="2830" y="192"/>
                  </a:lnTo>
                  <a:lnTo>
                    <a:pt x="2859" y="226"/>
                  </a:lnTo>
                  <a:lnTo>
                    <a:pt x="2859" y="226"/>
                  </a:lnTo>
                  <a:lnTo>
                    <a:pt x="2888" y="255"/>
                  </a:lnTo>
                  <a:lnTo>
                    <a:pt x="2888" y="255"/>
                  </a:lnTo>
                  <a:lnTo>
                    <a:pt x="2917" y="288"/>
                  </a:lnTo>
                  <a:lnTo>
                    <a:pt x="2917" y="322"/>
                  </a:lnTo>
                  <a:lnTo>
                    <a:pt x="2950" y="322"/>
                  </a:lnTo>
                  <a:lnTo>
                    <a:pt x="2979" y="350"/>
                  </a:lnTo>
                  <a:lnTo>
                    <a:pt x="3008" y="384"/>
                  </a:lnTo>
                  <a:lnTo>
                    <a:pt x="2979" y="384"/>
                  </a:lnTo>
                  <a:lnTo>
                    <a:pt x="2950" y="418"/>
                  </a:lnTo>
                  <a:lnTo>
                    <a:pt x="2950" y="418"/>
                  </a:lnTo>
                  <a:lnTo>
                    <a:pt x="2917" y="451"/>
                  </a:lnTo>
                  <a:lnTo>
                    <a:pt x="2888" y="480"/>
                  </a:lnTo>
                  <a:lnTo>
                    <a:pt x="2888" y="480"/>
                  </a:lnTo>
                  <a:lnTo>
                    <a:pt x="2859" y="480"/>
                  </a:lnTo>
                  <a:lnTo>
                    <a:pt x="2830" y="513"/>
                  </a:lnTo>
                  <a:lnTo>
                    <a:pt x="2830" y="513"/>
                  </a:lnTo>
                  <a:lnTo>
                    <a:pt x="2797" y="513"/>
                  </a:lnTo>
                  <a:lnTo>
                    <a:pt x="2768" y="513"/>
                  </a:lnTo>
                  <a:lnTo>
                    <a:pt x="2739" y="547"/>
                  </a:lnTo>
                  <a:lnTo>
                    <a:pt x="2710" y="609"/>
                  </a:lnTo>
                  <a:lnTo>
                    <a:pt x="2677" y="676"/>
                  </a:lnTo>
                  <a:lnTo>
                    <a:pt x="2619" y="739"/>
                  </a:lnTo>
                  <a:lnTo>
                    <a:pt x="2586" y="806"/>
                  </a:lnTo>
                  <a:lnTo>
                    <a:pt x="2557" y="902"/>
                  </a:lnTo>
                  <a:lnTo>
                    <a:pt x="2528" y="964"/>
                  </a:lnTo>
                  <a:lnTo>
                    <a:pt x="2499" y="1031"/>
                  </a:lnTo>
                  <a:lnTo>
                    <a:pt x="2437" y="1094"/>
                  </a:lnTo>
                  <a:lnTo>
                    <a:pt x="2379" y="1156"/>
                  </a:lnTo>
                  <a:lnTo>
                    <a:pt x="2288" y="1257"/>
                  </a:lnTo>
                  <a:lnTo>
                    <a:pt x="2197" y="1319"/>
                  </a:lnTo>
                  <a:lnTo>
                    <a:pt x="2106" y="1381"/>
                  </a:lnTo>
                  <a:lnTo>
                    <a:pt x="2015" y="1482"/>
                  </a:lnTo>
                  <a:lnTo>
                    <a:pt x="1957" y="1544"/>
                  </a:lnTo>
                  <a:lnTo>
                    <a:pt x="1866" y="1607"/>
                  </a:lnTo>
                  <a:lnTo>
                    <a:pt x="1775" y="1707"/>
                  </a:lnTo>
                  <a:lnTo>
                    <a:pt x="1684" y="1770"/>
                  </a:lnTo>
                  <a:lnTo>
                    <a:pt x="1626" y="1832"/>
                  </a:lnTo>
                  <a:lnTo>
                    <a:pt x="1535" y="1933"/>
                  </a:lnTo>
                  <a:lnTo>
                    <a:pt x="1444" y="1995"/>
                  </a:lnTo>
                  <a:lnTo>
                    <a:pt x="1353" y="2057"/>
                  </a:lnTo>
                  <a:lnTo>
                    <a:pt x="1266" y="2158"/>
                  </a:lnTo>
                  <a:lnTo>
                    <a:pt x="1204" y="2220"/>
                  </a:lnTo>
                  <a:lnTo>
                    <a:pt x="1113" y="2288"/>
                  </a:lnTo>
                  <a:close/>
                </a:path>
              </a:pathLst>
            </a:custGeom>
            <a:solidFill>
              <a:srgbClr val="99A95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auto">
            <a:xfrm>
              <a:off x="365" y="3026"/>
              <a:ext cx="4754" cy="2095"/>
            </a:xfrm>
            <a:custGeom>
              <a:avLst/>
              <a:gdLst/>
              <a:ahLst/>
              <a:cxnLst>
                <a:cxn ang="0">
                  <a:pos x="0" y="2095"/>
                </a:cxn>
                <a:cxn ang="0">
                  <a:pos x="2317" y="0"/>
                </a:cxn>
                <a:cxn ang="0">
                  <a:pos x="4754" y="0"/>
                </a:cxn>
                <a:cxn ang="0">
                  <a:pos x="4754" y="2095"/>
                </a:cxn>
                <a:cxn ang="0">
                  <a:pos x="0" y="2095"/>
                </a:cxn>
              </a:cxnLst>
              <a:rect l="0" t="0" r="r" b="b"/>
              <a:pathLst>
                <a:path w="4754" h="2095">
                  <a:moveTo>
                    <a:pt x="0" y="2095"/>
                  </a:moveTo>
                  <a:lnTo>
                    <a:pt x="2317" y="0"/>
                  </a:lnTo>
                  <a:lnTo>
                    <a:pt x="4754" y="0"/>
                  </a:lnTo>
                  <a:lnTo>
                    <a:pt x="4754" y="2095"/>
                  </a:lnTo>
                  <a:lnTo>
                    <a:pt x="0" y="2095"/>
                  </a:lnTo>
                  <a:close/>
                </a:path>
              </a:pathLst>
            </a:custGeom>
            <a:solidFill>
              <a:srgbClr val="D9B78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auto">
            <a:xfrm>
              <a:off x="1329" y="1932"/>
              <a:ext cx="811" cy="1127"/>
            </a:xfrm>
            <a:custGeom>
              <a:avLst/>
              <a:gdLst/>
              <a:ahLst/>
              <a:cxnLst>
                <a:cxn ang="0">
                  <a:pos x="0" y="63"/>
                </a:cxn>
                <a:cxn ang="0">
                  <a:pos x="29" y="34"/>
                </a:cxn>
                <a:cxn ang="0">
                  <a:pos x="91" y="0"/>
                </a:cxn>
                <a:cxn ang="0">
                  <a:pos x="120" y="0"/>
                </a:cxn>
                <a:cxn ang="0">
                  <a:pos x="182" y="0"/>
                </a:cxn>
                <a:cxn ang="0">
                  <a:pos x="240" y="0"/>
                </a:cxn>
                <a:cxn ang="0">
                  <a:pos x="269" y="0"/>
                </a:cxn>
                <a:cxn ang="0">
                  <a:pos x="331" y="0"/>
                </a:cxn>
                <a:cxn ang="0">
                  <a:pos x="360" y="0"/>
                </a:cxn>
                <a:cxn ang="0">
                  <a:pos x="422" y="34"/>
                </a:cxn>
                <a:cxn ang="0">
                  <a:pos x="480" y="34"/>
                </a:cxn>
                <a:cxn ang="0">
                  <a:pos x="542" y="63"/>
                </a:cxn>
                <a:cxn ang="0">
                  <a:pos x="600" y="96"/>
                </a:cxn>
                <a:cxn ang="0">
                  <a:pos x="662" y="130"/>
                </a:cxn>
                <a:cxn ang="0">
                  <a:pos x="724" y="163"/>
                </a:cxn>
                <a:cxn ang="0">
                  <a:pos x="753" y="192"/>
                </a:cxn>
                <a:cxn ang="0">
                  <a:pos x="782" y="226"/>
                </a:cxn>
                <a:cxn ang="0">
                  <a:pos x="811" y="288"/>
                </a:cxn>
                <a:cxn ang="0">
                  <a:pos x="782" y="288"/>
                </a:cxn>
                <a:cxn ang="0">
                  <a:pos x="753" y="259"/>
                </a:cxn>
                <a:cxn ang="0">
                  <a:pos x="724" y="259"/>
                </a:cxn>
                <a:cxn ang="0">
                  <a:pos x="691" y="226"/>
                </a:cxn>
                <a:cxn ang="0">
                  <a:pos x="662" y="226"/>
                </a:cxn>
                <a:cxn ang="0">
                  <a:pos x="662" y="259"/>
                </a:cxn>
                <a:cxn ang="0">
                  <a:pos x="662" y="322"/>
                </a:cxn>
                <a:cxn ang="0">
                  <a:pos x="691" y="389"/>
                </a:cxn>
                <a:cxn ang="0">
                  <a:pos x="724" y="418"/>
                </a:cxn>
                <a:cxn ang="0">
                  <a:pos x="753" y="485"/>
                </a:cxn>
                <a:cxn ang="0">
                  <a:pos x="782" y="614"/>
                </a:cxn>
                <a:cxn ang="0">
                  <a:pos x="753" y="839"/>
                </a:cxn>
                <a:cxn ang="0">
                  <a:pos x="753" y="998"/>
                </a:cxn>
                <a:cxn ang="0">
                  <a:pos x="753" y="1094"/>
                </a:cxn>
                <a:cxn ang="0">
                  <a:pos x="724" y="1127"/>
                </a:cxn>
                <a:cxn ang="0">
                  <a:pos x="691" y="1127"/>
                </a:cxn>
                <a:cxn ang="0">
                  <a:pos x="633" y="1127"/>
                </a:cxn>
                <a:cxn ang="0">
                  <a:pos x="600" y="1127"/>
                </a:cxn>
                <a:cxn ang="0">
                  <a:pos x="542" y="1127"/>
                </a:cxn>
                <a:cxn ang="0">
                  <a:pos x="480" y="1127"/>
                </a:cxn>
                <a:cxn ang="0">
                  <a:pos x="451" y="1065"/>
                </a:cxn>
                <a:cxn ang="0">
                  <a:pos x="422" y="902"/>
                </a:cxn>
                <a:cxn ang="0">
                  <a:pos x="422" y="772"/>
                </a:cxn>
                <a:cxn ang="0">
                  <a:pos x="422" y="614"/>
                </a:cxn>
                <a:cxn ang="0">
                  <a:pos x="393" y="513"/>
                </a:cxn>
                <a:cxn ang="0">
                  <a:pos x="360" y="418"/>
                </a:cxn>
                <a:cxn ang="0">
                  <a:pos x="331" y="355"/>
                </a:cxn>
                <a:cxn ang="0">
                  <a:pos x="302" y="322"/>
                </a:cxn>
                <a:cxn ang="0">
                  <a:pos x="269" y="288"/>
                </a:cxn>
                <a:cxn ang="0">
                  <a:pos x="211" y="259"/>
                </a:cxn>
                <a:cxn ang="0">
                  <a:pos x="182" y="226"/>
                </a:cxn>
                <a:cxn ang="0">
                  <a:pos x="120" y="226"/>
                </a:cxn>
                <a:cxn ang="0">
                  <a:pos x="91" y="226"/>
                </a:cxn>
                <a:cxn ang="0">
                  <a:pos x="62" y="192"/>
                </a:cxn>
                <a:cxn ang="0">
                  <a:pos x="0" y="163"/>
                </a:cxn>
                <a:cxn ang="0">
                  <a:pos x="0" y="96"/>
                </a:cxn>
              </a:cxnLst>
              <a:rect l="0" t="0" r="r" b="b"/>
              <a:pathLst>
                <a:path w="811" h="1127">
                  <a:moveTo>
                    <a:pt x="0" y="63"/>
                  </a:moveTo>
                  <a:lnTo>
                    <a:pt x="0" y="63"/>
                  </a:lnTo>
                  <a:lnTo>
                    <a:pt x="0" y="34"/>
                  </a:lnTo>
                  <a:lnTo>
                    <a:pt x="29" y="34"/>
                  </a:lnTo>
                  <a:lnTo>
                    <a:pt x="62" y="0"/>
                  </a:lnTo>
                  <a:lnTo>
                    <a:pt x="91" y="0"/>
                  </a:lnTo>
                  <a:lnTo>
                    <a:pt x="91" y="0"/>
                  </a:lnTo>
                  <a:lnTo>
                    <a:pt x="120" y="0"/>
                  </a:lnTo>
                  <a:lnTo>
                    <a:pt x="149" y="0"/>
                  </a:lnTo>
                  <a:lnTo>
                    <a:pt x="182" y="0"/>
                  </a:lnTo>
                  <a:lnTo>
                    <a:pt x="211" y="0"/>
                  </a:lnTo>
                  <a:lnTo>
                    <a:pt x="240" y="0"/>
                  </a:lnTo>
                  <a:lnTo>
                    <a:pt x="240" y="0"/>
                  </a:lnTo>
                  <a:lnTo>
                    <a:pt x="269" y="0"/>
                  </a:lnTo>
                  <a:lnTo>
                    <a:pt x="302" y="0"/>
                  </a:lnTo>
                  <a:lnTo>
                    <a:pt x="331" y="0"/>
                  </a:lnTo>
                  <a:lnTo>
                    <a:pt x="360" y="0"/>
                  </a:lnTo>
                  <a:lnTo>
                    <a:pt x="360" y="0"/>
                  </a:lnTo>
                  <a:lnTo>
                    <a:pt x="393" y="34"/>
                  </a:lnTo>
                  <a:lnTo>
                    <a:pt x="422" y="34"/>
                  </a:lnTo>
                  <a:lnTo>
                    <a:pt x="451" y="34"/>
                  </a:lnTo>
                  <a:lnTo>
                    <a:pt x="480" y="34"/>
                  </a:lnTo>
                  <a:lnTo>
                    <a:pt x="513" y="63"/>
                  </a:lnTo>
                  <a:lnTo>
                    <a:pt x="542" y="63"/>
                  </a:lnTo>
                  <a:lnTo>
                    <a:pt x="571" y="63"/>
                  </a:lnTo>
                  <a:lnTo>
                    <a:pt x="600" y="96"/>
                  </a:lnTo>
                  <a:lnTo>
                    <a:pt x="633" y="96"/>
                  </a:lnTo>
                  <a:lnTo>
                    <a:pt x="662" y="130"/>
                  </a:lnTo>
                  <a:lnTo>
                    <a:pt x="724" y="130"/>
                  </a:lnTo>
                  <a:lnTo>
                    <a:pt x="724" y="163"/>
                  </a:lnTo>
                  <a:lnTo>
                    <a:pt x="753" y="163"/>
                  </a:lnTo>
                  <a:lnTo>
                    <a:pt x="753" y="192"/>
                  </a:lnTo>
                  <a:lnTo>
                    <a:pt x="782" y="192"/>
                  </a:lnTo>
                  <a:lnTo>
                    <a:pt x="782" y="226"/>
                  </a:lnTo>
                  <a:lnTo>
                    <a:pt x="811" y="259"/>
                  </a:lnTo>
                  <a:lnTo>
                    <a:pt x="811" y="288"/>
                  </a:lnTo>
                  <a:lnTo>
                    <a:pt x="811" y="288"/>
                  </a:lnTo>
                  <a:lnTo>
                    <a:pt x="782" y="288"/>
                  </a:lnTo>
                  <a:lnTo>
                    <a:pt x="782" y="288"/>
                  </a:lnTo>
                  <a:lnTo>
                    <a:pt x="753" y="259"/>
                  </a:lnTo>
                  <a:lnTo>
                    <a:pt x="724" y="259"/>
                  </a:lnTo>
                  <a:lnTo>
                    <a:pt x="724" y="259"/>
                  </a:lnTo>
                  <a:lnTo>
                    <a:pt x="691" y="226"/>
                  </a:lnTo>
                  <a:lnTo>
                    <a:pt x="691" y="226"/>
                  </a:lnTo>
                  <a:lnTo>
                    <a:pt x="662" y="192"/>
                  </a:lnTo>
                  <a:lnTo>
                    <a:pt x="662" y="226"/>
                  </a:lnTo>
                  <a:lnTo>
                    <a:pt x="662" y="259"/>
                  </a:lnTo>
                  <a:lnTo>
                    <a:pt x="662" y="259"/>
                  </a:lnTo>
                  <a:lnTo>
                    <a:pt x="662" y="288"/>
                  </a:lnTo>
                  <a:lnTo>
                    <a:pt x="662" y="322"/>
                  </a:lnTo>
                  <a:lnTo>
                    <a:pt x="691" y="355"/>
                  </a:lnTo>
                  <a:lnTo>
                    <a:pt x="691" y="389"/>
                  </a:lnTo>
                  <a:lnTo>
                    <a:pt x="724" y="418"/>
                  </a:lnTo>
                  <a:lnTo>
                    <a:pt x="724" y="418"/>
                  </a:lnTo>
                  <a:lnTo>
                    <a:pt x="753" y="451"/>
                  </a:lnTo>
                  <a:lnTo>
                    <a:pt x="753" y="485"/>
                  </a:lnTo>
                  <a:lnTo>
                    <a:pt x="753" y="513"/>
                  </a:lnTo>
                  <a:lnTo>
                    <a:pt x="782" y="614"/>
                  </a:lnTo>
                  <a:lnTo>
                    <a:pt x="782" y="744"/>
                  </a:lnTo>
                  <a:lnTo>
                    <a:pt x="753" y="839"/>
                  </a:lnTo>
                  <a:lnTo>
                    <a:pt x="753" y="935"/>
                  </a:lnTo>
                  <a:lnTo>
                    <a:pt x="753" y="998"/>
                  </a:lnTo>
                  <a:lnTo>
                    <a:pt x="753" y="1031"/>
                  </a:lnTo>
                  <a:lnTo>
                    <a:pt x="753" y="1094"/>
                  </a:lnTo>
                  <a:lnTo>
                    <a:pt x="753" y="1127"/>
                  </a:lnTo>
                  <a:lnTo>
                    <a:pt x="724" y="1127"/>
                  </a:lnTo>
                  <a:lnTo>
                    <a:pt x="724" y="1127"/>
                  </a:lnTo>
                  <a:lnTo>
                    <a:pt x="691" y="1127"/>
                  </a:lnTo>
                  <a:lnTo>
                    <a:pt x="662" y="1127"/>
                  </a:lnTo>
                  <a:lnTo>
                    <a:pt x="633" y="1127"/>
                  </a:lnTo>
                  <a:lnTo>
                    <a:pt x="633" y="1127"/>
                  </a:lnTo>
                  <a:lnTo>
                    <a:pt x="600" y="1127"/>
                  </a:lnTo>
                  <a:lnTo>
                    <a:pt x="571" y="1127"/>
                  </a:lnTo>
                  <a:lnTo>
                    <a:pt x="542" y="1127"/>
                  </a:lnTo>
                  <a:lnTo>
                    <a:pt x="513" y="1127"/>
                  </a:lnTo>
                  <a:lnTo>
                    <a:pt x="480" y="1127"/>
                  </a:lnTo>
                  <a:lnTo>
                    <a:pt x="451" y="1127"/>
                  </a:lnTo>
                  <a:lnTo>
                    <a:pt x="451" y="1065"/>
                  </a:lnTo>
                  <a:lnTo>
                    <a:pt x="451" y="998"/>
                  </a:lnTo>
                  <a:lnTo>
                    <a:pt x="422" y="902"/>
                  </a:lnTo>
                  <a:lnTo>
                    <a:pt x="422" y="839"/>
                  </a:lnTo>
                  <a:lnTo>
                    <a:pt x="422" y="772"/>
                  </a:lnTo>
                  <a:lnTo>
                    <a:pt x="422" y="710"/>
                  </a:lnTo>
                  <a:lnTo>
                    <a:pt x="422" y="614"/>
                  </a:lnTo>
                  <a:lnTo>
                    <a:pt x="393" y="547"/>
                  </a:lnTo>
                  <a:lnTo>
                    <a:pt x="393" y="513"/>
                  </a:lnTo>
                  <a:lnTo>
                    <a:pt x="393" y="451"/>
                  </a:lnTo>
                  <a:lnTo>
                    <a:pt x="360" y="418"/>
                  </a:lnTo>
                  <a:lnTo>
                    <a:pt x="360" y="355"/>
                  </a:lnTo>
                  <a:lnTo>
                    <a:pt x="331" y="355"/>
                  </a:lnTo>
                  <a:lnTo>
                    <a:pt x="331" y="322"/>
                  </a:lnTo>
                  <a:lnTo>
                    <a:pt x="302" y="322"/>
                  </a:lnTo>
                  <a:lnTo>
                    <a:pt x="269" y="288"/>
                  </a:lnTo>
                  <a:lnTo>
                    <a:pt x="269" y="288"/>
                  </a:lnTo>
                  <a:lnTo>
                    <a:pt x="240" y="259"/>
                  </a:lnTo>
                  <a:lnTo>
                    <a:pt x="211" y="259"/>
                  </a:lnTo>
                  <a:lnTo>
                    <a:pt x="182" y="226"/>
                  </a:lnTo>
                  <a:lnTo>
                    <a:pt x="182" y="226"/>
                  </a:lnTo>
                  <a:lnTo>
                    <a:pt x="149" y="226"/>
                  </a:lnTo>
                  <a:lnTo>
                    <a:pt x="120" y="226"/>
                  </a:lnTo>
                  <a:lnTo>
                    <a:pt x="120" y="226"/>
                  </a:lnTo>
                  <a:lnTo>
                    <a:pt x="91" y="226"/>
                  </a:lnTo>
                  <a:lnTo>
                    <a:pt x="62" y="192"/>
                  </a:lnTo>
                  <a:lnTo>
                    <a:pt x="62" y="192"/>
                  </a:lnTo>
                  <a:lnTo>
                    <a:pt x="29" y="192"/>
                  </a:lnTo>
                  <a:lnTo>
                    <a:pt x="0" y="163"/>
                  </a:lnTo>
                  <a:lnTo>
                    <a:pt x="0" y="130"/>
                  </a:lnTo>
                  <a:lnTo>
                    <a:pt x="0" y="96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FFF79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1780" y="3318"/>
              <a:ext cx="302" cy="513"/>
            </a:xfrm>
            <a:custGeom>
              <a:avLst/>
              <a:gdLst/>
              <a:ahLst/>
              <a:cxnLst>
                <a:cxn ang="0">
                  <a:pos x="0" y="158"/>
                </a:cxn>
                <a:cxn ang="0">
                  <a:pos x="0" y="192"/>
                </a:cxn>
                <a:cxn ang="0">
                  <a:pos x="29" y="225"/>
                </a:cxn>
                <a:cxn ang="0">
                  <a:pos x="29" y="288"/>
                </a:cxn>
                <a:cxn ang="0">
                  <a:pos x="29" y="321"/>
                </a:cxn>
                <a:cxn ang="0">
                  <a:pos x="29" y="355"/>
                </a:cxn>
                <a:cxn ang="0">
                  <a:pos x="29" y="417"/>
                </a:cxn>
                <a:cxn ang="0">
                  <a:pos x="29" y="451"/>
                </a:cxn>
                <a:cxn ang="0">
                  <a:pos x="29" y="513"/>
                </a:cxn>
                <a:cxn ang="0">
                  <a:pos x="62" y="484"/>
                </a:cxn>
                <a:cxn ang="0">
                  <a:pos x="91" y="451"/>
                </a:cxn>
                <a:cxn ang="0">
                  <a:pos x="120" y="417"/>
                </a:cxn>
                <a:cxn ang="0">
                  <a:pos x="182" y="384"/>
                </a:cxn>
                <a:cxn ang="0">
                  <a:pos x="211" y="355"/>
                </a:cxn>
                <a:cxn ang="0">
                  <a:pos x="240" y="321"/>
                </a:cxn>
                <a:cxn ang="0">
                  <a:pos x="273" y="288"/>
                </a:cxn>
                <a:cxn ang="0">
                  <a:pos x="302" y="259"/>
                </a:cxn>
                <a:cxn ang="0">
                  <a:pos x="302" y="192"/>
                </a:cxn>
                <a:cxn ang="0">
                  <a:pos x="302" y="130"/>
                </a:cxn>
                <a:cxn ang="0">
                  <a:pos x="302" y="62"/>
                </a:cxn>
                <a:cxn ang="0">
                  <a:pos x="302" y="0"/>
                </a:cxn>
                <a:cxn ang="0">
                  <a:pos x="302" y="34"/>
                </a:cxn>
                <a:cxn ang="0">
                  <a:pos x="273" y="62"/>
                </a:cxn>
                <a:cxn ang="0">
                  <a:pos x="273" y="62"/>
                </a:cxn>
                <a:cxn ang="0">
                  <a:pos x="273" y="96"/>
                </a:cxn>
                <a:cxn ang="0">
                  <a:pos x="240" y="96"/>
                </a:cxn>
                <a:cxn ang="0">
                  <a:pos x="211" y="130"/>
                </a:cxn>
                <a:cxn ang="0">
                  <a:pos x="182" y="130"/>
                </a:cxn>
                <a:cxn ang="0">
                  <a:pos x="149" y="130"/>
                </a:cxn>
                <a:cxn ang="0">
                  <a:pos x="91" y="130"/>
                </a:cxn>
                <a:cxn ang="0">
                  <a:pos x="91" y="158"/>
                </a:cxn>
                <a:cxn ang="0">
                  <a:pos x="29" y="158"/>
                </a:cxn>
                <a:cxn ang="0">
                  <a:pos x="0" y="158"/>
                </a:cxn>
              </a:cxnLst>
              <a:rect l="0" t="0" r="r" b="b"/>
              <a:pathLst>
                <a:path w="302" h="513">
                  <a:moveTo>
                    <a:pt x="0" y="158"/>
                  </a:moveTo>
                  <a:lnTo>
                    <a:pt x="0" y="192"/>
                  </a:lnTo>
                  <a:lnTo>
                    <a:pt x="29" y="225"/>
                  </a:lnTo>
                  <a:lnTo>
                    <a:pt x="29" y="288"/>
                  </a:lnTo>
                  <a:lnTo>
                    <a:pt x="29" y="321"/>
                  </a:lnTo>
                  <a:lnTo>
                    <a:pt x="29" y="355"/>
                  </a:lnTo>
                  <a:lnTo>
                    <a:pt x="29" y="417"/>
                  </a:lnTo>
                  <a:lnTo>
                    <a:pt x="29" y="451"/>
                  </a:lnTo>
                  <a:lnTo>
                    <a:pt x="29" y="513"/>
                  </a:lnTo>
                  <a:lnTo>
                    <a:pt x="62" y="484"/>
                  </a:lnTo>
                  <a:lnTo>
                    <a:pt x="91" y="451"/>
                  </a:lnTo>
                  <a:lnTo>
                    <a:pt x="120" y="417"/>
                  </a:lnTo>
                  <a:lnTo>
                    <a:pt x="182" y="384"/>
                  </a:lnTo>
                  <a:lnTo>
                    <a:pt x="211" y="355"/>
                  </a:lnTo>
                  <a:lnTo>
                    <a:pt x="240" y="321"/>
                  </a:lnTo>
                  <a:lnTo>
                    <a:pt x="273" y="288"/>
                  </a:lnTo>
                  <a:lnTo>
                    <a:pt x="302" y="259"/>
                  </a:lnTo>
                  <a:lnTo>
                    <a:pt x="302" y="192"/>
                  </a:lnTo>
                  <a:lnTo>
                    <a:pt x="302" y="130"/>
                  </a:lnTo>
                  <a:lnTo>
                    <a:pt x="302" y="62"/>
                  </a:lnTo>
                  <a:lnTo>
                    <a:pt x="302" y="0"/>
                  </a:lnTo>
                  <a:lnTo>
                    <a:pt x="302" y="34"/>
                  </a:lnTo>
                  <a:lnTo>
                    <a:pt x="273" y="62"/>
                  </a:lnTo>
                  <a:lnTo>
                    <a:pt x="273" y="62"/>
                  </a:lnTo>
                  <a:lnTo>
                    <a:pt x="273" y="96"/>
                  </a:lnTo>
                  <a:lnTo>
                    <a:pt x="240" y="96"/>
                  </a:lnTo>
                  <a:lnTo>
                    <a:pt x="211" y="130"/>
                  </a:lnTo>
                  <a:lnTo>
                    <a:pt x="182" y="130"/>
                  </a:lnTo>
                  <a:lnTo>
                    <a:pt x="149" y="130"/>
                  </a:lnTo>
                  <a:lnTo>
                    <a:pt x="91" y="130"/>
                  </a:lnTo>
                  <a:lnTo>
                    <a:pt x="91" y="158"/>
                  </a:lnTo>
                  <a:lnTo>
                    <a:pt x="29" y="158"/>
                  </a:lnTo>
                  <a:lnTo>
                    <a:pt x="0" y="158"/>
                  </a:lnTo>
                  <a:close/>
                </a:path>
              </a:pathLst>
            </a:custGeom>
            <a:solidFill>
              <a:srgbClr val="FFF79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2020" y="2479"/>
              <a:ext cx="1022" cy="839"/>
            </a:xfrm>
            <a:custGeom>
              <a:avLst/>
              <a:gdLst/>
              <a:ahLst/>
              <a:cxnLst>
                <a:cxn ang="0">
                  <a:pos x="0" y="772"/>
                </a:cxn>
                <a:cxn ang="0">
                  <a:pos x="62" y="580"/>
                </a:cxn>
                <a:cxn ang="0">
                  <a:pos x="120" y="518"/>
                </a:cxn>
                <a:cxn ang="0">
                  <a:pos x="182" y="422"/>
                </a:cxn>
                <a:cxn ang="0">
                  <a:pos x="240" y="355"/>
                </a:cxn>
                <a:cxn ang="0">
                  <a:pos x="331" y="225"/>
                </a:cxn>
                <a:cxn ang="0">
                  <a:pos x="393" y="96"/>
                </a:cxn>
                <a:cxn ang="0">
                  <a:pos x="422" y="67"/>
                </a:cxn>
                <a:cxn ang="0">
                  <a:pos x="484" y="34"/>
                </a:cxn>
                <a:cxn ang="0">
                  <a:pos x="542" y="0"/>
                </a:cxn>
                <a:cxn ang="0">
                  <a:pos x="604" y="0"/>
                </a:cxn>
                <a:cxn ang="0">
                  <a:pos x="662" y="34"/>
                </a:cxn>
                <a:cxn ang="0">
                  <a:pos x="691" y="67"/>
                </a:cxn>
                <a:cxn ang="0">
                  <a:pos x="753" y="96"/>
                </a:cxn>
                <a:cxn ang="0">
                  <a:pos x="815" y="96"/>
                </a:cxn>
                <a:cxn ang="0">
                  <a:pos x="873" y="129"/>
                </a:cxn>
                <a:cxn ang="0">
                  <a:pos x="873" y="163"/>
                </a:cxn>
                <a:cxn ang="0">
                  <a:pos x="844" y="225"/>
                </a:cxn>
                <a:cxn ang="0">
                  <a:pos x="815" y="259"/>
                </a:cxn>
                <a:cxn ang="0">
                  <a:pos x="873" y="259"/>
                </a:cxn>
                <a:cxn ang="0">
                  <a:pos x="935" y="259"/>
                </a:cxn>
                <a:cxn ang="0">
                  <a:pos x="935" y="321"/>
                </a:cxn>
                <a:cxn ang="0">
                  <a:pos x="902" y="388"/>
                </a:cxn>
                <a:cxn ang="0">
                  <a:pos x="964" y="422"/>
                </a:cxn>
                <a:cxn ang="0">
                  <a:pos x="1022" y="451"/>
                </a:cxn>
                <a:cxn ang="0">
                  <a:pos x="1022" y="484"/>
                </a:cxn>
                <a:cxn ang="0">
                  <a:pos x="993" y="518"/>
                </a:cxn>
                <a:cxn ang="0">
                  <a:pos x="935" y="547"/>
                </a:cxn>
                <a:cxn ang="0">
                  <a:pos x="902" y="547"/>
                </a:cxn>
                <a:cxn ang="0">
                  <a:pos x="873" y="580"/>
                </a:cxn>
                <a:cxn ang="0">
                  <a:pos x="935" y="580"/>
                </a:cxn>
                <a:cxn ang="0">
                  <a:pos x="993" y="580"/>
                </a:cxn>
                <a:cxn ang="0">
                  <a:pos x="1022" y="647"/>
                </a:cxn>
                <a:cxn ang="0">
                  <a:pos x="993" y="676"/>
                </a:cxn>
                <a:cxn ang="0">
                  <a:pos x="935" y="676"/>
                </a:cxn>
                <a:cxn ang="0">
                  <a:pos x="873" y="676"/>
                </a:cxn>
                <a:cxn ang="0">
                  <a:pos x="815" y="676"/>
                </a:cxn>
                <a:cxn ang="0">
                  <a:pos x="753" y="676"/>
                </a:cxn>
                <a:cxn ang="0">
                  <a:pos x="662" y="676"/>
                </a:cxn>
                <a:cxn ang="0">
                  <a:pos x="633" y="676"/>
                </a:cxn>
                <a:cxn ang="0">
                  <a:pos x="571" y="676"/>
                </a:cxn>
                <a:cxn ang="0">
                  <a:pos x="513" y="676"/>
                </a:cxn>
                <a:cxn ang="0">
                  <a:pos x="451" y="743"/>
                </a:cxn>
                <a:cxn ang="0">
                  <a:pos x="393" y="743"/>
                </a:cxn>
                <a:cxn ang="0">
                  <a:pos x="364" y="743"/>
                </a:cxn>
                <a:cxn ang="0">
                  <a:pos x="302" y="743"/>
                </a:cxn>
                <a:cxn ang="0">
                  <a:pos x="182" y="806"/>
                </a:cxn>
                <a:cxn ang="0">
                  <a:pos x="91" y="839"/>
                </a:cxn>
              </a:cxnLst>
              <a:rect l="0" t="0" r="r" b="b"/>
              <a:pathLst>
                <a:path w="1022" h="839">
                  <a:moveTo>
                    <a:pt x="62" y="839"/>
                  </a:moveTo>
                  <a:lnTo>
                    <a:pt x="33" y="806"/>
                  </a:lnTo>
                  <a:lnTo>
                    <a:pt x="0" y="772"/>
                  </a:lnTo>
                  <a:lnTo>
                    <a:pt x="33" y="710"/>
                  </a:lnTo>
                  <a:lnTo>
                    <a:pt x="62" y="614"/>
                  </a:lnTo>
                  <a:lnTo>
                    <a:pt x="62" y="580"/>
                  </a:lnTo>
                  <a:lnTo>
                    <a:pt x="91" y="547"/>
                  </a:lnTo>
                  <a:lnTo>
                    <a:pt x="91" y="547"/>
                  </a:lnTo>
                  <a:lnTo>
                    <a:pt x="120" y="518"/>
                  </a:lnTo>
                  <a:lnTo>
                    <a:pt x="120" y="484"/>
                  </a:lnTo>
                  <a:lnTo>
                    <a:pt x="153" y="451"/>
                  </a:lnTo>
                  <a:lnTo>
                    <a:pt x="182" y="422"/>
                  </a:lnTo>
                  <a:lnTo>
                    <a:pt x="211" y="388"/>
                  </a:lnTo>
                  <a:lnTo>
                    <a:pt x="211" y="388"/>
                  </a:lnTo>
                  <a:lnTo>
                    <a:pt x="240" y="355"/>
                  </a:lnTo>
                  <a:lnTo>
                    <a:pt x="273" y="321"/>
                  </a:lnTo>
                  <a:lnTo>
                    <a:pt x="302" y="292"/>
                  </a:lnTo>
                  <a:lnTo>
                    <a:pt x="331" y="225"/>
                  </a:lnTo>
                  <a:lnTo>
                    <a:pt x="331" y="197"/>
                  </a:lnTo>
                  <a:lnTo>
                    <a:pt x="364" y="129"/>
                  </a:lnTo>
                  <a:lnTo>
                    <a:pt x="393" y="96"/>
                  </a:lnTo>
                  <a:lnTo>
                    <a:pt x="393" y="96"/>
                  </a:lnTo>
                  <a:lnTo>
                    <a:pt x="422" y="67"/>
                  </a:lnTo>
                  <a:lnTo>
                    <a:pt x="422" y="67"/>
                  </a:lnTo>
                  <a:lnTo>
                    <a:pt x="451" y="34"/>
                  </a:lnTo>
                  <a:lnTo>
                    <a:pt x="451" y="34"/>
                  </a:lnTo>
                  <a:lnTo>
                    <a:pt x="484" y="34"/>
                  </a:lnTo>
                  <a:lnTo>
                    <a:pt x="484" y="34"/>
                  </a:lnTo>
                  <a:lnTo>
                    <a:pt x="513" y="0"/>
                  </a:lnTo>
                  <a:lnTo>
                    <a:pt x="542" y="0"/>
                  </a:lnTo>
                  <a:lnTo>
                    <a:pt x="571" y="0"/>
                  </a:lnTo>
                  <a:lnTo>
                    <a:pt x="571" y="0"/>
                  </a:lnTo>
                  <a:lnTo>
                    <a:pt x="604" y="0"/>
                  </a:lnTo>
                  <a:lnTo>
                    <a:pt x="633" y="34"/>
                  </a:lnTo>
                  <a:lnTo>
                    <a:pt x="633" y="34"/>
                  </a:lnTo>
                  <a:lnTo>
                    <a:pt x="662" y="34"/>
                  </a:lnTo>
                  <a:lnTo>
                    <a:pt x="662" y="34"/>
                  </a:lnTo>
                  <a:lnTo>
                    <a:pt x="691" y="67"/>
                  </a:lnTo>
                  <a:lnTo>
                    <a:pt x="691" y="67"/>
                  </a:lnTo>
                  <a:lnTo>
                    <a:pt x="724" y="67"/>
                  </a:lnTo>
                  <a:lnTo>
                    <a:pt x="724" y="67"/>
                  </a:lnTo>
                  <a:lnTo>
                    <a:pt x="753" y="96"/>
                  </a:lnTo>
                  <a:lnTo>
                    <a:pt x="782" y="96"/>
                  </a:lnTo>
                  <a:lnTo>
                    <a:pt x="782" y="96"/>
                  </a:lnTo>
                  <a:lnTo>
                    <a:pt x="815" y="96"/>
                  </a:lnTo>
                  <a:lnTo>
                    <a:pt x="815" y="96"/>
                  </a:lnTo>
                  <a:lnTo>
                    <a:pt x="844" y="129"/>
                  </a:lnTo>
                  <a:lnTo>
                    <a:pt x="873" y="129"/>
                  </a:lnTo>
                  <a:lnTo>
                    <a:pt x="873" y="129"/>
                  </a:lnTo>
                  <a:lnTo>
                    <a:pt x="873" y="163"/>
                  </a:lnTo>
                  <a:lnTo>
                    <a:pt x="873" y="163"/>
                  </a:lnTo>
                  <a:lnTo>
                    <a:pt x="873" y="197"/>
                  </a:lnTo>
                  <a:lnTo>
                    <a:pt x="873" y="197"/>
                  </a:lnTo>
                  <a:lnTo>
                    <a:pt x="844" y="225"/>
                  </a:lnTo>
                  <a:lnTo>
                    <a:pt x="844" y="225"/>
                  </a:lnTo>
                  <a:lnTo>
                    <a:pt x="815" y="225"/>
                  </a:lnTo>
                  <a:lnTo>
                    <a:pt x="815" y="259"/>
                  </a:lnTo>
                  <a:lnTo>
                    <a:pt x="844" y="259"/>
                  </a:lnTo>
                  <a:lnTo>
                    <a:pt x="844" y="259"/>
                  </a:lnTo>
                  <a:lnTo>
                    <a:pt x="873" y="259"/>
                  </a:lnTo>
                  <a:lnTo>
                    <a:pt x="902" y="259"/>
                  </a:lnTo>
                  <a:lnTo>
                    <a:pt x="902" y="259"/>
                  </a:lnTo>
                  <a:lnTo>
                    <a:pt x="935" y="259"/>
                  </a:lnTo>
                  <a:lnTo>
                    <a:pt x="935" y="292"/>
                  </a:lnTo>
                  <a:lnTo>
                    <a:pt x="964" y="292"/>
                  </a:lnTo>
                  <a:lnTo>
                    <a:pt x="935" y="321"/>
                  </a:lnTo>
                  <a:lnTo>
                    <a:pt x="935" y="355"/>
                  </a:lnTo>
                  <a:lnTo>
                    <a:pt x="902" y="388"/>
                  </a:lnTo>
                  <a:lnTo>
                    <a:pt x="902" y="388"/>
                  </a:lnTo>
                  <a:lnTo>
                    <a:pt x="935" y="388"/>
                  </a:lnTo>
                  <a:lnTo>
                    <a:pt x="964" y="422"/>
                  </a:lnTo>
                  <a:lnTo>
                    <a:pt x="964" y="422"/>
                  </a:lnTo>
                  <a:lnTo>
                    <a:pt x="993" y="422"/>
                  </a:lnTo>
                  <a:lnTo>
                    <a:pt x="1022" y="422"/>
                  </a:lnTo>
                  <a:lnTo>
                    <a:pt x="1022" y="451"/>
                  </a:lnTo>
                  <a:lnTo>
                    <a:pt x="1022" y="451"/>
                  </a:lnTo>
                  <a:lnTo>
                    <a:pt x="1022" y="451"/>
                  </a:lnTo>
                  <a:lnTo>
                    <a:pt x="1022" y="484"/>
                  </a:lnTo>
                  <a:lnTo>
                    <a:pt x="1022" y="484"/>
                  </a:lnTo>
                  <a:lnTo>
                    <a:pt x="993" y="518"/>
                  </a:lnTo>
                  <a:lnTo>
                    <a:pt x="993" y="518"/>
                  </a:lnTo>
                  <a:lnTo>
                    <a:pt x="964" y="518"/>
                  </a:lnTo>
                  <a:lnTo>
                    <a:pt x="964" y="518"/>
                  </a:lnTo>
                  <a:lnTo>
                    <a:pt x="935" y="547"/>
                  </a:lnTo>
                  <a:lnTo>
                    <a:pt x="935" y="547"/>
                  </a:lnTo>
                  <a:lnTo>
                    <a:pt x="902" y="547"/>
                  </a:lnTo>
                  <a:lnTo>
                    <a:pt x="902" y="547"/>
                  </a:lnTo>
                  <a:lnTo>
                    <a:pt x="873" y="547"/>
                  </a:lnTo>
                  <a:lnTo>
                    <a:pt x="844" y="547"/>
                  </a:lnTo>
                  <a:lnTo>
                    <a:pt x="873" y="580"/>
                  </a:lnTo>
                  <a:lnTo>
                    <a:pt x="902" y="580"/>
                  </a:lnTo>
                  <a:lnTo>
                    <a:pt x="902" y="580"/>
                  </a:lnTo>
                  <a:lnTo>
                    <a:pt x="935" y="580"/>
                  </a:lnTo>
                  <a:lnTo>
                    <a:pt x="964" y="580"/>
                  </a:lnTo>
                  <a:lnTo>
                    <a:pt x="964" y="580"/>
                  </a:lnTo>
                  <a:lnTo>
                    <a:pt x="993" y="580"/>
                  </a:lnTo>
                  <a:lnTo>
                    <a:pt x="1022" y="614"/>
                  </a:lnTo>
                  <a:lnTo>
                    <a:pt x="1022" y="614"/>
                  </a:lnTo>
                  <a:lnTo>
                    <a:pt x="1022" y="647"/>
                  </a:lnTo>
                  <a:lnTo>
                    <a:pt x="1022" y="647"/>
                  </a:lnTo>
                  <a:lnTo>
                    <a:pt x="993" y="676"/>
                  </a:lnTo>
                  <a:lnTo>
                    <a:pt x="993" y="676"/>
                  </a:lnTo>
                  <a:lnTo>
                    <a:pt x="964" y="676"/>
                  </a:lnTo>
                  <a:lnTo>
                    <a:pt x="964" y="676"/>
                  </a:lnTo>
                  <a:lnTo>
                    <a:pt x="935" y="676"/>
                  </a:lnTo>
                  <a:lnTo>
                    <a:pt x="902" y="676"/>
                  </a:lnTo>
                  <a:lnTo>
                    <a:pt x="902" y="676"/>
                  </a:lnTo>
                  <a:lnTo>
                    <a:pt x="873" y="676"/>
                  </a:lnTo>
                  <a:lnTo>
                    <a:pt x="873" y="676"/>
                  </a:lnTo>
                  <a:lnTo>
                    <a:pt x="844" y="676"/>
                  </a:lnTo>
                  <a:lnTo>
                    <a:pt x="815" y="676"/>
                  </a:lnTo>
                  <a:lnTo>
                    <a:pt x="815" y="676"/>
                  </a:lnTo>
                  <a:lnTo>
                    <a:pt x="782" y="676"/>
                  </a:lnTo>
                  <a:lnTo>
                    <a:pt x="753" y="676"/>
                  </a:lnTo>
                  <a:lnTo>
                    <a:pt x="724" y="676"/>
                  </a:lnTo>
                  <a:lnTo>
                    <a:pt x="691" y="676"/>
                  </a:lnTo>
                  <a:lnTo>
                    <a:pt x="662" y="676"/>
                  </a:lnTo>
                  <a:lnTo>
                    <a:pt x="662" y="676"/>
                  </a:lnTo>
                  <a:lnTo>
                    <a:pt x="633" y="676"/>
                  </a:lnTo>
                  <a:lnTo>
                    <a:pt x="633" y="676"/>
                  </a:lnTo>
                  <a:lnTo>
                    <a:pt x="604" y="676"/>
                  </a:lnTo>
                  <a:lnTo>
                    <a:pt x="604" y="676"/>
                  </a:lnTo>
                  <a:lnTo>
                    <a:pt x="571" y="676"/>
                  </a:lnTo>
                  <a:lnTo>
                    <a:pt x="571" y="676"/>
                  </a:lnTo>
                  <a:lnTo>
                    <a:pt x="542" y="676"/>
                  </a:lnTo>
                  <a:lnTo>
                    <a:pt x="513" y="676"/>
                  </a:lnTo>
                  <a:lnTo>
                    <a:pt x="484" y="710"/>
                  </a:lnTo>
                  <a:lnTo>
                    <a:pt x="484" y="710"/>
                  </a:lnTo>
                  <a:lnTo>
                    <a:pt x="451" y="743"/>
                  </a:lnTo>
                  <a:lnTo>
                    <a:pt x="422" y="743"/>
                  </a:lnTo>
                  <a:lnTo>
                    <a:pt x="422" y="743"/>
                  </a:lnTo>
                  <a:lnTo>
                    <a:pt x="393" y="743"/>
                  </a:lnTo>
                  <a:lnTo>
                    <a:pt x="393" y="743"/>
                  </a:lnTo>
                  <a:lnTo>
                    <a:pt x="364" y="743"/>
                  </a:lnTo>
                  <a:lnTo>
                    <a:pt x="364" y="743"/>
                  </a:lnTo>
                  <a:lnTo>
                    <a:pt x="331" y="743"/>
                  </a:lnTo>
                  <a:lnTo>
                    <a:pt x="331" y="743"/>
                  </a:lnTo>
                  <a:lnTo>
                    <a:pt x="302" y="743"/>
                  </a:lnTo>
                  <a:lnTo>
                    <a:pt x="240" y="772"/>
                  </a:lnTo>
                  <a:lnTo>
                    <a:pt x="211" y="772"/>
                  </a:lnTo>
                  <a:lnTo>
                    <a:pt x="182" y="806"/>
                  </a:lnTo>
                  <a:lnTo>
                    <a:pt x="153" y="806"/>
                  </a:lnTo>
                  <a:lnTo>
                    <a:pt x="120" y="806"/>
                  </a:lnTo>
                  <a:lnTo>
                    <a:pt x="91" y="839"/>
                  </a:lnTo>
                  <a:lnTo>
                    <a:pt x="62" y="839"/>
                  </a:lnTo>
                  <a:close/>
                </a:path>
              </a:pathLst>
            </a:custGeom>
            <a:solidFill>
              <a:srgbClr val="FFBF8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8"/>
            <p:cNvSpPr>
              <a:spLocks/>
            </p:cNvSpPr>
            <p:nvPr/>
          </p:nvSpPr>
          <p:spPr bwMode="auto">
            <a:xfrm>
              <a:off x="2955" y="1645"/>
              <a:ext cx="960" cy="800"/>
            </a:xfrm>
            <a:custGeom>
              <a:avLst/>
              <a:gdLst/>
              <a:ahLst/>
              <a:cxnLst>
                <a:cxn ang="0">
                  <a:pos x="0" y="546"/>
                </a:cxn>
                <a:cxn ang="0">
                  <a:pos x="58" y="479"/>
                </a:cxn>
                <a:cxn ang="0">
                  <a:pos x="87" y="417"/>
                </a:cxn>
                <a:cxn ang="0">
                  <a:pos x="120" y="350"/>
                </a:cxn>
                <a:cxn ang="0">
                  <a:pos x="178" y="321"/>
                </a:cxn>
                <a:cxn ang="0">
                  <a:pos x="240" y="254"/>
                </a:cxn>
                <a:cxn ang="0">
                  <a:pos x="269" y="225"/>
                </a:cxn>
                <a:cxn ang="0">
                  <a:pos x="331" y="158"/>
                </a:cxn>
                <a:cxn ang="0">
                  <a:pos x="389" y="124"/>
                </a:cxn>
                <a:cxn ang="0">
                  <a:pos x="418" y="96"/>
                </a:cxn>
                <a:cxn ang="0">
                  <a:pos x="480" y="62"/>
                </a:cxn>
                <a:cxn ang="0">
                  <a:pos x="509" y="28"/>
                </a:cxn>
                <a:cxn ang="0">
                  <a:pos x="571" y="0"/>
                </a:cxn>
                <a:cxn ang="0">
                  <a:pos x="600" y="0"/>
                </a:cxn>
                <a:cxn ang="0">
                  <a:pos x="662" y="28"/>
                </a:cxn>
                <a:cxn ang="0">
                  <a:pos x="691" y="28"/>
                </a:cxn>
                <a:cxn ang="0">
                  <a:pos x="720" y="62"/>
                </a:cxn>
                <a:cxn ang="0">
                  <a:pos x="720" y="96"/>
                </a:cxn>
                <a:cxn ang="0">
                  <a:pos x="749" y="124"/>
                </a:cxn>
                <a:cxn ang="0">
                  <a:pos x="782" y="158"/>
                </a:cxn>
                <a:cxn ang="0">
                  <a:pos x="811" y="158"/>
                </a:cxn>
                <a:cxn ang="0">
                  <a:pos x="873" y="158"/>
                </a:cxn>
                <a:cxn ang="0">
                  <a:pos x="902" y="191"/>
                </a:cxn>
                <a:cxn ang="0">
                  <a:pos x="960" y="254"/>
                </a:cxn>
                <a:cxn ang="0">
                  <a:pos x="931" y="287"/>
                </a:cxn>
                <a:cxn ang="0">
                  <a:pos x="902" y="350"/>
                </a:cxn>
                <a:cxn ang="0">
                  <a:pos x="902" y="417"/>
                </a:cxn>
                <a:cxn ang="0">
                  <a:pos x="931" y="450"/>
                </a:cxn>
                <a:cxn ang="0">
                  <a:pos x="931" y="479"/>
                </a:cxn>
                <a:cxn ang="0">
                  <a:pos x="902" y="513"/>
                </a:cxn>
                <a:cxn ang="0">
                  <a:pos x="873" y="513"/>
                </a:cxn>
                <a:cxn ang="0">
                  <a:pos x="840" y="513"/>
                </a:cxn>
                <a:cxn ang="0">
                  <a:pos x="811" y="546"/>
                </a:cxn>
                <a:cxn ang="0">
                  <a:pos x="840" y="609"/>
                </a:cxn>
                <a:cxn ang="0">
                  <a:pos x="840" y="676"/>
                </a:cxn>
                <a:cxn ang="0">
                  <a:pos x="840" y="705"/>
                </a:cxn>
                <a:cxn ang="0">
                  <a:pos x="811" y="738"/>
                </a:cxn>
                <a:cxn ang="0">
                  <a:pos x="782" y="772"/>
                </a:cxn>
                <a:cxn ang="0">
                  <a:pos x="749" y="772"/>
                </a:cxn>
                <a:cxn ang="0">
                  <a:pos x="720" y="800"/>
                </a:cxn>
                <a:cxn ang="0">
                  <a:pos x="691" y="772"/>
                </a:cxn>
                <a:cxn ang="0">
                  <a:pos x="662" y="738"/>
                </a:cxn>
                <a:cxn ang="0">
                  <a:pos x="629" y="676"/>
                </a:cxn>
                <a:cxn ang="0">
                  <a:pos x="629" y="575"/>
                </a:cxn>
                <a:cxn ang="0">
                  <a:pos x="600" y="546"/>
                </a:cxn>
                <a:cxn ang="0">
                  <a:pos x="542" y="575"/>
                </a:cxn>
                <a:cxn ang="0">
                  <a:pos x="509" y="575"/>
                </a:cxn>
                <a:cxn ang="0">
                  <a:pos x="480" y="513"/>
                </a:cxn>
                <a:cxn ang="0">
                  <a:pos x="451" y="513"/>
                </a:cxn>
                <a:cxn ang="0">
                  <a:pos x="389" y="546"/>
                </a:cxn>
                <a:cxn ang="0">
                  <a:pos x="360" y="609"/>
                </a:cxn>
                <a:cxn ang="0">
                  <a:pos x="298" y="676"/>
                </a:cxn>
                <a:cxn ang="0">
                  <a:pos x="240" y="705"/>
                </a:cxn>
                <a:cxn ang="0">
                  <a:pos x="178" y="772"/>
                </a:cxn>
                <a:cxn ang="0">
                  <a:pos x="120" y="772"/>
                </a:cxn>
                <a:cxn ang="0">
                  <a:pos x="58" y="738"/>
                </a:cxn>
                <a:cxn ang="0">
                  <a:pos x="29" y="676"/>
                </a:cxn>
                <a:cxn ang="0">
                  <a:pos x="0" y="609"/>
                </a:cxn>
              </a:cxnLst>
              <a:rect l="0" t="0" r="r" b="b"/>
              <a:pathLst>
                <a:path w="960" h="800">
                  <a:moveTo>
                    <a:pt x="0" y="609"/>
                  </a:moveTo>
                  <a:lnTo>
                    <a:pt x="0" y="546"/>
                  </a:lnTo>
                  <a:lnTo>
                    <a:pt x="29" y="513"/>
                  </a:lnTo>
                  <a:lnTo>
                    <a:pt x="58" y="479"/>
                  </a:lnTo>
                  <a:lnTo>
                    <a:pt x="58" y="450"/>
                  </a:lnTo>
                  <a:lnTo>
                    <a:pt x="87" y="417"/>
                  </a:lnTo>
                  <a:lnTo>
                    <a:pt x="120" y="383"/>
                  </a:lnTo>
                  <a:lnTo>
                    <a:pt x="120" y="350"/>
                  </a:lnTo>
                  <a:lnTo>
                    <a:pt x="149" y="321"/>
                  </a:lnTo>
                  <a:lnTo>
                    <a:pt x="178" y="321"/>
                  </a:lnTo>
                  <a:lnTo>
                    <a:pt x="211" y="287"/>
                  </a:lnTo>
                  <a:lnTo>
                    <a:pt x="240" y="254"/>
                  </a:lnTo>
                  <a:lnTo>
                    <a:pt x="269" y="225"/>
                  </a:lnTo>
                  <a:lnTo>
                    <a:pt x="269" y="225"/>
                  </a:lnTo>
                  <a:lnTo>
                    <a:pt x="298" y="191"/>
                  </a:lnTo>
                  <a:lnTo>
                    <a:pt x="331" y="158"/>
                  </a:lnTo>
                  <a:lnTo>
                    <a:pt x="360" y="158"/>
                  </a:lnTo>
                  <a:lnTo>
                    <a:pt x="389" y="124"/>
                  </a:lnTo>
                  <a:lnTo>
                    <a:pt x="418" y="124"/>
                  </a:lnTo>
                  <a:lnTo>
                    <a:pt x="418" y="96"/>
                  </a:lnTo>
                  <a:lnTo>
                    <a:pt x="451" y="62"/>
                  </a:lnTo>
                  <a:lnTo>
                    <a:pt x="480" y="62"/>
                  </a:lnTo>
                  <a:lnTo>
                    <a:pt x="509" y="28"/>
                  </a:lnTo>
                  <a:lnTo>
                    <a:pt x="509" y="28"/>
                  </a:lnTo>
                  <a:lnTo>
                    <a:pt x="542" y="28"/>
                  </a:lnTo>
                  <a:lnTo>
                    <a:pt x="571" y="0"/>
                  </a:lnTo>
                  <a:lnTo>
                    <a:pt x="600" y="0"/>
                  </a:lnTo>
                  <a:lnTo>
                    <a:pt x="600" y="0"/>
                  </a:lnTo>
                  <a:lnTo>
                    <a:pt x="629" y="28"/>
                  </a:lnTo>
                  <a:lnTo>
                    <a:pt x="662" y="28"/>
                  </a:lnTo>
                  <a:lnTo>
                    <a:pt x="662" y="28"/>
                  </a:lnTo>
                  <a:lnTo>
                    <a:pt x="691" y="28"/>
                  </a:lnTo>
                  <a:lnTo>
                    <a:pt x="691" y="28"/>
                  </a:lnTo>
                  <a:lnTo>
                    <a:pt x="720" y="62"/>
                  </a:lnTo>
                  <a:lnTo>
                    <a:pt x="720" y="62"/>
                  </a:lnTo>
                  <a:lnTo>
                    <a:pt x="720" y="96"/>
                  </a:lnTo>
                  <a:lnTo>
                    <a:pt x="749" y="124"/>
                  </a:lnTo>
                  <a:lnTo>
                    <a:pt x="749" y="124"/>
                  </a:lnTo>
                  <a:lnTo>
                    <a:pt x="782" y="124"/>
                  </a:lnTo>
                  <a:lnTo>
                    <a:pt x="782" y="158"/>
                  </a:lnTo>
                  <a:lnTo>
                    <a:pt x="811" y="158"/>
                  </a:lnTo>
                  <a:lnTo>
                    <a:pt x="811" y="158"/>
                  </a:lnTo>
                  <a:lnTo>
                    <a:pt x="840" y="158"/>
                  </a:lnTo>
                  <a:lnTo>
                    <a:pt x="873" y="158"/>
                  </a:lnTo>
                  <a:lnTo>
                    <a:pt x="902" y="158"/>
                  </a:lnTo>
                  <a:lnTo>
                    <a:pt x="902" y="191"/>
                  </a:lnTo>
                  <a:lnTo>
                    <a:pt x="931" y="225"/>
                  </a:lnTo>
                  <a:lnTo>
                    <a:pt x="960" y="254"/>
                  </a:lnTo>
                  <a:lnTo>
                    <a:pt x="960" y="254"/>
                  </a:lnTo>
                  <a:lnTo>
                    <a:pt x="931" y="287"/>
                  </a:lnTo>
                  <a:lnTo>
                    <a:pt x="931" y="321"/>
                  </a:lnTo>
                  <a:lnTo>
                    <a:pt x="902" y="350"/>
                  </a:lnTo>
                  <a:lnTo>
                    <a:pt x="902" y="383"/>
                  </a:lnTo>
                  <a:lnTo>
                    <a:pt x="902" y="417"/>
                  </a:lnTo>
                  <a:lnTo>
                    <a:pt x="931" y="417"/>
                  </a:lnTo>
                  <a:lnTo>
                    <a:pt x="931" y="450"/>
                  </a:lnTo>
                  <a:lnTo>
                    <a:pt x="931" y="479"/>
                  </a:lnTo>
                  <a:lnTo>
                    <a:pt x="931" y="479"/>
                  </a:lnTo>
                  <a:lnTo>
                    <a:pt x="902" y="479"/>
                  </a:lnTo>
                  <a:lnTo>
                    <a:pt x="902" y="513"/>
                  </a:lnTo>
                  <a:lnTo>
                    <a:pt x="873" y="513"/>
                  </a:lnTo>
                  <a:lnTo>
                    <a:pt x="873" y="513"/>
                  </a:lnTo>
                  <a:lnTo>
                    <a:pt x="840" y="513"/>
                  </a:lnTo>
                  <a:lnTo>
                    <a:pt x="840" y="513"/>
                  </a:lnTo>
                  <a:lnTo>
                    <a:pt x="811" y="513"/>
                  </a:lnTo>
                  <a:lnTo>
                    <a:pt x="811" y="546"/>
                  </a:lnTo>
                  <a:lnTo>
                    <a:pt x="840" y="575"/>
                  </a:lnTo>
                  <a:lnTo>
                    <a:pt x="840" y="609"/>
                  </a:lnTo>
                  <a:lnTo>
                    <a:pt x="840" y="642"/>
                  </a:lnTo>
                  <a:lnTo>
                    <a:pt x="840" y="676"/>
                  </a:lnTo>
                  <a:lnTo>
                    <a:pt x="840" y="705"/>
                  </a:lnTo>
                  <a:lnTo>
                    <a:pt x="840" y="705"/>
                  </a:lnTo>
                  <a:lnTo>
                    <a:pt x="811" y="738"/>
                  </a:lnTo>
                  <a:lnTo>
                    <a:pt x="811" y="738"/>
                  </a:lnTo>
                  <a:lnTo>
                    <a:pt x="782" y="772"/>
                  </a:lnTo>
                  <a:lnTo>
                    <a:pt x="782" y="772"/>
                  </a:lnTo>
                  <a:lnTo>
                    <a:pt x="749" y="772"/>
                  </a:lnTo>
                  <a:lnTo>
                    <a:pt x="749" y="772"/>
                  </a:lnTo>
                  <a:lnTo>
                    <a:pt x="720" y="800"/>
                  </a:lnTo>
                  <a:lnTo>
                    <a:pt x="720" y="800"/>
                  </a:lnTo>
                  <a:lnTo>
                    <a:pt x="691" y="800"/>
                  </a:lnTo>
                  <a:lnTo>
                    <a:pt x="691" y="772"/>
                  </a:lnTo>
                  <a:lnTo>
                    <a:pt x="662" y="772"/>
                  </a:lnTo>
                  <a:lnTo>
                    <a:pt x="662" y="738"/>
                  </a:lnTo>
                  <a:lnTo>
                    <a:pt x="629" y="705"/>
                  </a:lnTo>
                  <a:lnTo>
                    <a:pt x="629" y="676"/>
                  </a:lnTo>
                  <a:lnTo>
                    <a:pt x="629" y="642"/>
                  </a:lnTo>
                  <a:lnTo>
                    <a:pt x="629" y="575"/>
                  </a:lnTo>
                  <a:lnTo>
                    <a:pt x="600" y="546"/>
                  </a:lnTo>
                  <a:lnTo>
                    <a:pt x="600" y="546"/>
                  </a:lnTo>
                  <a:lnTo>
                    <a:pt x="571" y="575"/>
                  </a:lnTo>
                  <a:lnTo>
                    <a:pt x="542" y="575"/>
                  </a:lnTo>
                  <a:lnTo>
                    <a:pt x="509" y="575"/>
                  </a:lnTo>
                  <a:lnTo>
                    <a:pt x="509" y="575"/>
                  </a:lnTo>
                  <a:lnTo>
                    <a:pt x="480" y="546"/>
                  </a:lnTo>
                  <a:lnTo>
                    <a:pt x="480" y="513"/>
                  </a:lnTo>
                  <a:lnTo>
                    <a:pt x="480" y="513"/>
                  </a:lnTo>
                  <a:lnTo>
                    <a:pt x="451" y="513"/>
                  </a:lnTo>
                  <a:lnTo>
                    <a:pt x="418" y="546"/>
                  </a:lnTo>
                  <a:lnTo>
                    <a:pt x="389" y="546"/>
                  </a:lnTo>
                  <a:lnTo>
                    <a:pt x="389" y="575"/>
                  </a:lnTo>
                  <a:lnTo>
                    <a:pt x="360" y="609"/>
                  </a:lnTo>
                  <a:lnTo>
                    <a:pt x="331" y="642"/>
                  </a:lnTo>
                  <a:lnTo>
                    <a:pt x="298" y="676"/>
                  </a:lnTo>
                  <a:lnTo>
                    <a:pt x="269" y="676"/>
                  </a:lnTo>
                  <a:lnTo>
                    <a:pt x="240" y="705"/>
                  </a:lnTo>
                  <a:lnTo>
                    <a:pt x="211" y="738"/>
                  </a:lnTo>
                  <a:lnTo>
                    <a:pt x="178" y="772"/>
                  </a:lnTo>
                  <a:lnTo>
                    <a:pt x="149" y="800"/>
                  </a:lnTo>
                  <a:lnTo>
                    <a:pt x="120" y="772"/>
                  </a:lnTo>
                  <a:lnTo>
                    <a:pt x="87" y="738"/>
                  </a:lnTo>
                  <a:lnTo>
                    <a:pt x="58" y="738"/>
                  </a:lnTo>
                  <a:lnTo>
                    <a:pt x="29" y="705"/>
                  </a:lnTo>
                  <a:lnTo>
                    <a:pt x="29" y="676"/>
                  </a:lnTo>
                  <a:lnTo>
                    <a:pt x="0" y="642"/>
                  </a:lnTo>
                  <a:lnTo>
                    <a:pt x="0" y="609"/>
                  </a:lnTo>
                  <a:lnTo>
                    <a:pt x="0" y="609"/>
                  </a:lnTo>
                  <a:close/>
                </a:path>
              </a:pathLst>
            </a:custGeom>
            <a:solidFill>
              <a:srgbClr val="FFBF8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19"/>
            <p:cNvSpPr>
              <a:spLocks/>
            </p:cNvSpPr>
            <p:nvPr/>
          </p:nvSpPr>
          <p:spPr bwMode="auto">
            <a:xfrm>
              <a:off x="1569" y="312"/>
              <a:ext cx="2259" cy="1927"/>
            </a:xfrm>
            <a:custGeom>
              <a:avLst/>
              <a:gdLst/>
              <a:ahLst/>
              <a:cxnLst>
                <a:cxn ang="0">
                  <a:pos x="211" y="1741"/>
                </a:cxn>
                <a:cxn ang="0">
                  <a:pos x="273" y="1741"/>
                </a:cxn>
                <a:cxn ang="0">
                  <a:pos x="393" y="1774"/>
                </a:cxn>
                <a:cxn ang="0">
                  <a:pos x="484" y="1741"/>
                </a:cxn>
                <a:cxn ang="0">
                  <a:pos x="691" y="1645"/>
                </a:cxn>
                <a:cxn ang="0">
                  <a:pos x="902" y="1578"/>
                </a:cxn>
                <a:cxn ang="0">
                  <a:pos x="1084" y="1549"/>
                </a:cxn>
                <a:cxn ang="0">
                  <a:pos x="1175" y="1482"/>
                </a:cxn>
                <a:cxn ang="0">
                  <a:pos x="1084" y="1420"/>
                </a:cxn>
                <a:cxn ang="0">
                  <a:pos x="1142" y="1386"/>
                </a:cxn>
                <a:cxn ang="0">
                  <a:pos x="1266" y="1448"/>
                </a:cxn>
                <a:cxn ang="0">
                  <a:pos x="1324" y="1420"/>
                </a:cxn>
                <a:cxn ang="0">
                  <a:pos x="1444" y="1352"/>
                </a:cxn>
                <a:cxn ang="0">
                  <a:pos x="1535" y="1352"/>
                </a:cxn>
                <a:cxn ang="0">
                  <a:pos x="1597" y="1290"/>
                </a:cxn>
                <a:cxn ang="0">
                  <a:pos x="1684" y="1223"/>
                </a:cxn>
                <a:cxn ang="0">
                  <a:pos x="1804" y="1223"/>
                </a:cxn>
                <a:cxn ang="0">
                  <a:pos x="1928" y="1223"/>
                </a:cxn>
                <a:cxn ang="0">
                  <a:pos x="2048" y="1194"/>
                </a:cxn>
                <a:cxn ang="0">
                  <a:pos x="2168" y="1098"/>
                </a:cxn>
                <a:cxn ang="0">
                  <a:pos x="2226" y="1031"/>
                </a:cxn>
                <a:cxn ang="0">
                  <a:pos x="2259" y="839"/>
                </a:cxn>
                <a:cxn ang="0">
                  <a:pos x="2197" y="710"/>
                </a:cxn>
                <a:cxn ang="0">
                  <a:pos x="2106" y="676"/>
                </a:cxn>
                <a:cxn ang="0">
                  <a:pos x="1986" y="676"/>
                </a:cxn>
                <a:cxn ang="0">
                  <a:pos x="1866" y="772"/>
                </a:cxn>
                <a:cxn ang="0">
                  <a:pos x="1804" y="969"/>
                </a:cxn>
                <a:cxn ang="0">
                  <a:pos x="1655" y="1098"/>
                </a:cxn>
                <a:cxn ang="0">
                  <a:pos x="1564" y="1127"/>
                </a:cxn>
                <a:cxn ang="0">
                  <a:pos x="1535" y="935"/>
                </a:cxn>
                <a:cxn ang="0">
                  <a:pos x="1626" y="355"/>
                </a:cxn>
                <a:cxn ang="0">
                  <a:pos x="1746" y="293"/>
                </a:cxn>
                <a:cxn ang="0">
                  <a:pos x="1837" y="293"/>
                </a:cxn>
                <a:cxn ang="0">
                  <a:pos x="1928" y="293"/>
                </a:cxn>
                <a:cxn ang="0">
                  <a:pos x="1895" y="130"/>
                </a:cxn>
                <a:cxn ang="0">
                  <a:pos x="1837" y="34"/>
                </a:cxn>
                <a:cxn ang="0">
                  <a:pos x="1746" y="0"/>
                </a:cxn>
                <a:cxn ang="0">
                  <a:pos x="1444" y="34"/>
                </a:cxn>
                <a:cxn ang="0">
                  <a:pos x="1233" y="34"/>
                </a:cxn>
                <a:cxn ang="0">
                  <a:pos x="1084" y="96"/>
                </a:cxn>
                <a:cxn ang="0">
                  <a:pos x="873" y="192"/>
                </a:cxn>
                <a:cxn ang="0">
                  <a:pos x="662" y="322"/>
                </a:cxn>
                <a:cxn ang="0">
                  <a:pos x="604" y="580"/>
                </a:cxn>
                <a:cxn ang="0">
                  <a:pos x="513" y="676"/>
                </a:cxn>
                <a:cxn ang="0">
                  <a:pos x="451" y="710"/>
                </a:cxn>
                <a:cxn ang="0">
                  <a:pos x="422" y="839"/>
                </a:cxn>
                <a:cxn ang="0">
                  <a:pos x="484" y="873"/>
                </a:cxn>
                <a:cxn ang="0">
                  <a:pos x="451" y="1031"/>
                </a:cxn>
                <a:cxn ang="0">
                  <a:pos x="302" y="1290"/>
                </a:cxn>
                <a:cxn ang="0">
                  <a:pos x="182" y="1448"/>
                </a:cxn>
                <a:cxn ang="0">
                  <a:pos x="91" y="1578"/>
                </a:cxn>
                <a:cxn ang="0">
                  <a:pos x="0" y="1674"/>
                </a:cxn>
                <a:cxn ang="0">
                  <a:pos x="62" y="1741"/>
                </a:cxn>
              </a:cxnLst>
              <a:rect l="0" t="0" r="r" b="b"/>
              <a:pathLst>
                <a:path w="2259" h="1918">
                  <a:moveTo>
                    <a:pt x="153" y="1774"/>
                  </a:moveTo>
                  <a:lnTo>
                    <a:pt x="153" y="1774"/>
                  </a:lnTo>
                  <a:lnTo>
                    <a:pt x="182" y="1774"/>
                  </a:lnTo>
                  <a:lnTo>
                    <a:pt x="182" y="1774"/>
                  </a:lnTo>
                  <a:lnTo>
                    <a:pt x="211" y="1741"/>
                  </a:lnTo>
                  <a:lnTo>
                    <a:pt x="211" y="1741"/>
                  </a:lnTo>
                  <a:lnTo>
                    <a:pt x="240" y="1741"/>
                  </a:lnTo>
                  <a:lnTo>
                    <a:pt x="240" y="1707"/>
                  </a:lnTo>
                  <a:lnTo>
                    <a:pt x="273" y="1707"/>
                  </a:lnTo>
                  <a:lnTo>
                    <a:pt x="273" y="1741"/>
                  </a:lnTo>
                  <a:lnTo>
                    <a:pt x="302" y="1741"/>
                  </a:lnTo>
                  <a:lnTo>
                    <a:pt x="302" y="1774"/>
                  </a:lnTo>
                  <a:lnTo>
                    <a:pt x="331" y="1774"/>
                  </a:lnTo>
                  <a:lnTo>
                    <a:pt x="360" y="1774"/>
                  </a:lnTo>
                  <a:lnTo>
                    <a:pt x="393" y="1774"/>
                  </a:lnTo>
                  <a:lnTo>
                    <a:pt x="393" y="1774"/>
                  </a:lnTo>
                  <a:lnTo>
                    <a:pt x="422" y="1774"/>
                  </a:lnTo>
                  <a:lnTo>
                    <a:pt x="422" y="1774"/>
                  </a:lnTo>
                  <a:lnTo>
                    <a:pt x="451" y="1741"/>
                  </a:lnTo>
                  <a:lnTo>
                    <a:pt x="484" y="1741"/>
                  </a:lnTo>
                  <a:lnTo>
                    <a:pt x="484" y="1741"/>
                  </a:lnTo>
                  <a:lnTo>
                    <a:pt x="542" y="1707"/>
                  </a:lnTo>
                  <a:lnTo>
                    <a:pt x="604" y="1707"/>
                  </a:lnTo>
                  <a:lnTo>
                    <a:pt x="633" y="1674"/>
                  </a:lnTo>
                  <a:lnTo>
                    <a:pt x="691" y="1645"/>
                  </a:lnTo>
                  <a:lnTo>
                    <a:pt x="724" y="1645"/>
                  </a:lnTo>
                  <a:lnTo>
                    <a:pt x="782" y="1611"/>
                  </a:lnTo>
                  <a:lnTo>
                    <a:pt x="844" y="1578"/>
                  </a:lnTo>
                  <a:lnTo>
                    <a:pt x="873" y="1578"/>
                  </a:lnTo>
                  <a:lnTo>
                    <a:pt x="902" y="1578"/>
                  </a:lnTo>
                  <a:lnTo>
                    <a:pt x="935" y="1549"/>
                  </a:lnTo>
                  <a:lnTo>
                    <a:pt x="993" y="1549"/>
                  </a:lnTo>
                  <a:lnTo>
                    <a:pt x="1022" y="1549"/>
                  </a:lnTo>
                  <a:lnTo>
                    <a:pt x="1055" y="1549"/>
                  </a:lnTo>
                  <a:lnTo>
                    <a:pt x="1084" y="1549"/>
                  </a:lnTo>
                  <a:lnTo>
                    <a:pt x="1113" y="1549"/>
                  </a:lnTo>
                  <a:lnTo>
                    <a:pt x="1142" y="1515"/>
                  </a:lnTo>
                  <a:lnTo>
                    <a:pt x="1142" y="1515"/>
                  </a:lnTo>
                  <a:lnTo>
                    <a:pt x="1175" y="1482"/>
                  </a:lnTo>
                  <a:lnTo>
                    <a:pt x="1175" y="1482"/>
                  </a:lnTo>
                  <a:lnTo>
                    <a:pt x="1175" y="1448"/>
                  </a:lnTo>
                  <a:lnTo>
                    <a:pt x="1142" y="1448"/>
                  </a:lnTo>
                  <a:lnTo>
                    <a:pt x="1113" y="1448"/>
                  </a:lnTo>
                  <a:lnTo>
                    <a:pt x="1113" y="1448"/>
                  </a:lnTo>
                  <a:lnTo>
                    <a:pt x="1084" y="1420"/>
                  </a:lnTo>
                  <a:lnTo>
                    <a:pt x="1084" y="1420"/>
                  </a:lnTo>
                  <a:lnTo>
                    <a:pt x="1084" y="1386"/>
                  </a:lnTo>
                  <a:lnTo>
                    <a:pt x="1113" y="1386"/>
                  </a:lnTo>
                  <a:lnTo>
                    <a:pt x="1113" y="1386"/>
                  </a:lnTo>
                  <a:lnTo>
                    <a:pt x="1142" y="1386"/>
                  </a:lnTo>
                  <a:lnTo>
                    <a:pt x="1175" y="1420"/>
                  </a:lnTo>
                  <a:lnTo>
                    <a:pt x="1204" y="1420"/>
                  </a:lnTo>
                  <a:lnTo>
                    <a:pt x="1204" y="1448"/>
                  </a:lnTo>
                  <a:lnTo>
                    <a:pt x="1233" y="1448"/>
                  </a:lnTo>
                  <a:lnTo>
                    <a:pt x="1266" y="1448"/>
                  </a:lnTo>
                  <a:lnTo>
                    <a:pt x="1266" y="1448"/>
                  </a:lnTo>
                  <a:lnTo>
                    <a:pt x="1295" y="1448"/>
                  </a:lnTo>
                  <a:lnTo>
                    <a:pt x="1295" y="1420"/>
                  </a:lnTo>
                  <a:lnTo>
                    <a:pt x="1324" y="1420"/>
                  </a:lnTo>
                  <a:lnTo>
                    <a:pt x="1324" y="1420"/>
                  </a:lnTo>
                  <a:lnTo>
                    <a:pt x="1353" y="1386"/>
                  </a:lnTo>
                  <a:lnTo>
                    <a:pt x="1386" y="1386"/>
                  </a:lnTo>
                  <a:lnTo>
                    <a:pt x="1386" y="1386"/>
                  </a:lnTo>
                  <a:lnTo>
                    <a:pt x="1415" y="1386"/>
                  </a:lnTo>
                  <a:lnTo>
                    <a:pt x="1444" y="1352"/>
                  </a:lnTo>
                  <a:lnTo>
                    <a:pt x="1444" y="1352"/>
                  </a:lnTo>
                  <a:lnTo>
                    <a:pt x="1473" y="1352"/>
                  </a:lnTo>
                  <a:lnTo>
                    <a:pt x="1473" y="1352"/>
                  </a:lnTo>
                  <a:lnTo>
                    <a:pt x="1506" y="1352"/>
                  </a:lnTo>
                  <a:lnTo>
                    <a:pt x="1535" y="1352"/>
                  </a:lnTo>
                  <a:lnTo>
                    <a:pt x="1535" y="1352"/>
                  </a:lnTo>
                  <a:lnTo>
                    <a:pt x="1564" y="1352"/>
                  </a:lnTo>
                  <a:lnTo>
                    <a:pt x="1564" y="1324"/>
                  </a:lnTo>
                  <a:lnTo>
                    <a:pt x="1597" y="1324"/>
                  </a:lnTo>
                  <a:lnTo>
                    <a:pt x="1597" y="1290"/>
                  </a:lnTo>
                  <a:lnTo>
                    <a:pt x="1626" y="1290"/>
                  </a:lnTo>
                  <a:lnTo>
                    <a:pt x="1626" y="1290"/>
                  </a:lnTo>
                  <a:lnTo>
                    <a:pt x="1655" y="1257"/>
                  </a:lnTo>
                  <a:lnTo>
                    <a:pt x="1655" y="1257"/>
                  </a:lnTo>
                  <a:lnTo>
                    <a:pt x="1684" y="1223"/>
                  </a:lnTo>
                  <a:lnTo>
                    <a:pt x="1684" y="1223"/>
                  </a:lnTo>
                  <a:lnTo>
                    <a:pt x="1717" y="1223"/>
                  </a:lnTo>
                  <a:lnTo>
                    <a:pt x="1746" y="1223"/>
                  </a:lnTo>
                  <a:lnTo>
                    <a:pt x="1775" y="1223"/>
                  </a:lnTo>
                  <a:lnTo>
                    <a:pt x="1804" y="1223"/>
                  </a:lnTo>
                  <a:lnTo>
                    <a:pt x="1804" y="1223"/>
                  </a:lnTo>
                  <a:lnTo>
                    <a:pt x="1837" y="1223"/>
                  </a:lnTo>
                  <a:lnTo>
                    <a:pt x="1866" y="1223"/>
                  </a:lnTo>
                  <a:lnTo>
                    <a:pt x="1895" y="1223"/>
                  </a:lnTo>
                  <a:lnTo>
                    <a:pt x="1928" y="1223"/>
                  </a:lnTo>
                  <a:lnTo>
                    <a:pt x="1957" y="1223"/>
                  </a:lnTo>
                  <a:lnTo>
                    <a:pt x="1986" y="1223"/>
                  </a:lnTo>
                  <a:lnTo>
                    <a:pt x="2015" y="1194"/>
                  </a:lnTo>
                  <a:lnTo>
                    <a:pt x="2015" y="1194"/>
                  </a:lnTo>
                  <a:lnTo>
                    <a:pt x="2048" y="1194"/>
                  </a:lnTo>
                  <a:lnTo>
                    <a:pt x="2077" y="1161"/>
                  </a:lnTo>
                  <a:lnTo>
                    <a:pt x="2106" y="1161"/>
                  </a:lnTo>
                  <a:lnTo>
                    <a:pt x="2135" y="1127"/>
                  </a:lnTo>
                  <a:lnTo>
                    <a:pt x="2135" y="1127"/>
                  </a:lnTo>
                  <a:lnTo>
                    <a:pt x="2168" y="1098"/>
                  </a:lnTo>
                  <a:lnTo>
                    <a:pt x="2168" y="1098"/>
                  </a:lnTo>
                  <a:lnTo>
                    <a:pt x="2197" y="1065"/>
                  </a:lnTo>
                  <a:lnTo>
                    <a:pt x="2197" y="1065"/>
                  </a:lnTo>
                  <a:lnTo>
                    <a:pt x="2226" y="1031"/>
                  </a:lnTo>
                  <a:lnTo>
                    <a:pt x="2226" y="1031"/>
                  </a:lnTo>
                  <a:lnTo>
                    <a:pt x="2259" y="969"/>
                  </a:lnTo>
                  <a:lnTo>
                    <a:pt x="2259" y="935"/>
                  </a:lnTo>
                  <a:lnTo>
                    <a:pt x="2259" y="902"/>
                  </a:lnTo>
                  <a:lnTo>
                    <a:pt x="2259" y="873"/>
                  </a:lnTo>
                  <a:lnTo>
                    <a:pt x="2259" y="839"/>
                  </a:lnTo>
                  <a:lnTo>
                    <a:pt x="2259" y="806"/>
                  </a:lnTo>
                  <a:lnTo>
                    <a:pt x="2226" y="772"/>
                  </a:lnTo>
                  <a:lnTo>
                    <a:pt x="2226" y="743"/>
                  </a:lnTo>
                  <a:lnTo>
                    <a:pt x="2197" y="710"/>
                  </a:lnTo>
                  <a:lnTo>
                    <a:pt x="2197" y="710"/>
                  </a:lnTo>
                  <a:lnTo>
                    <a:pt x="2168" y="710"/>
                  </a:lnTo>
                  <a:lnTo>
                    <a:pt x="2168" y="676"/>
                  </a:lnTo>
                  <a:lnTo>
                    <a:pt x="2135" y="676"/>
                  </a:lnTo>
                  <a:lnTo>
                    <a:pt x="2106" y="676"/>
                  </a:lnTo>
                  <a:lnTo>
                    <a:pt x="2106" y="676"/>
                  </a:lnTo>
                  <a:lnTo>
                    <a:pt x="2077" y="676"/>
                  </a:lnTo>
                  <a:lnTo>
                    <a:pt x="2048" y="676"/>
                  </a:lnTo>
                  <a:lnTo>
                    <a:pt x="2015" y="676"/>
                  </a:lnTo>
                  <a:lnTo>
                    <a:pt x="2015" y="676"/>
                  </a:lnTo>
                  <a:lnTo>
                    <a:pt x="1986" y="676"/>
                  </a:lnTo>
                  <a:lnTo>
                    <a:pt x="1957" y="676"/>
                  </a:lnTo>
                  <a:lnTo>
                    <a:pt x="1928" y="710"/>
                  </a:lnTo>
                  <a:lnTo>
                    <a:pt x="1928" y="710"/>
                  </a:lnTo>
                  <a:lnTo>
                    <a:pt x="1895" y="743"/>
                  </a:lnTo>
                  <a:lnTo>
                    <a:pt x="1866" y="772"/>
                  </a:lnTo>
                  <a:lnTo>
                    <a:pt x="1866" y="806"/>
                  </a:lnTo>
                  <a:lnTo>
                    <a:pt x="1866" y="873"/>
                  </a:lnTo>
                  <a:lnTo>
                    <a:pt x="1866" y="935"/>
                  </a:lnTo>
                  <a:lnTo>
                    <a:pt x="1837" y="935"/>
                  </a:lnTo>
                  <a:lnTo>
                    <a:pt x="1804" y="969"/>
                  </a:lnTo>
                  <a:lnTo>
                    <a:pt x="1775" y="998"/>
                  </a:lnTo>
                  <a:lnTo>
                    <a:pt x="1746" y="1031"/>
                  </a:lnTo>
                  <a:lnTo>
                    <a:pt x="1717" y="1065"/>
                  </a:lnTo>
                  <a:lnTo>
                    <a:pt x="1684" y="1065"/>
                  </a:lnTo>
                  <a:lnTo>
                    <a:pt x="1655" y="1098"/>
                  </a:lnTo>
                  <a:lnTo>
                    <a:pt x="1626" y="1127"/>
                  </a:lnTo>
                  <a:lnTo>
                    <a:pt x="1597" y="1127"/>
                  </a:lnTo>
                  <a:lnTo>
                    <a:pt x="1597" y="1127"/>
                  </a:lnTo>
                  <a:lnTo>
                    <a:pt x="1564" y="1127"/>
                  </a:lnTo>
                  <a:lnTo>
                    <a:pt x="1564" y="1127"/>
                  </a:lnTo>
                  <a:lnTo>
                    <a:pt x="1535" y="1127"/>
                  </a:lnTo>
                  <a:lnTo>
                    <a:pt x="1535" y="1127"/>
                  </a:lnTo>
                  <a:lnTo>
                    <a:pt x="1535" y="1127"/>
                  </a:lnTo>
                  <a:lnTo>
                    <a:pt x="1506" y="1127"/>
                  </a:lnTo>
                  <a:lnTo>
                    <a:pt x="1535" y="935"/>
                  </a:lnTo>
                  <a:lnTo>
                    <a:pt x="1535" y="743"/>
                  </a:lnTo>
                  <a:lnTo>
                    <a:pt x="1564" y="580"/>
                  </a:lnTo>
                  <a:lnTo>
                    <a:pt x="1597" y="389"/>
                  </a:lnTo>
                  <a:lnTo>
                    <a:pt x="1597" y="389"/>
                  </a:lnTo>
                  <a:lnTo>
                    <a:pt x="1626" y="355"/>
                  </a:lnTo>
                  <a:lnTo>
                    <a:pt x="1655" y="355"/>
                  </a:lnTo>
                  <a:lnTo>
                    <a:pt x="1684" y="322"/>
                  </a:lnTo>
                  <a:lnTo>
                    <a:pt x="1717" y="322"/>
                  </a:lnTo>
                  <a:lnTo>
                    <a:pt x="1717" y="293"/>
                  </a:lnTo>
                  <a:lnTo>
                    <a:pt x="1746" y="293"/>
                  </a:lnTo>
                  <a:lnTo>
                    <a:pt x="1775" y="293"/>
                  </a:lnTo>
                  <a:lnTo>
                    <a:pt x="1804" y="293"/>
                  </a:lnTo>
                  <a:lnTo>
                    <a:pt x="1804" y="293"/>
                  </a:lnTo>
                  <a:lnTo>
                    <a:pt x="1837" y="293"/>
                  </a:lnTo>
                  <a:lnTo>
                    <a:pt x="1837" y="293"/>
                  </a:lnTo>
                  <a:lnTo>
                    <a:pt x="1866" y="293"/>
                  </a:lnTo>
                  <a:lnTo>
                    <a:pt x="1895" y="293"/>
                  </a:lnTo>
                  <a:lnTo>
                    <a:pt x="1895" y="293"/>
                  </a:lnTo>
                  <a:lnTo>
                    <a:pt x="1928" y="293"/>
                  </a:lnTo>
                  <a:lnTo>
                    <a:pt x="1928" y="293"/>
                  </a:lnTo>
                  <a:lnTo>
                    <a:pt x="1928" y="259"/>
                  </a:lnTo>
                  <a:lnTo>
                    <a:pt x="1928" y="226"/>
                  </a:lnTo>
                  <a:lnTo>
                    <a:pt x="1928" y="226"/>
                  </a:lnTo>
                  <a:lnTo>
                    <a:pt x="1928" y="192"/>
                  </a:lnTo>
                  <a:lnTo>
                    <a:pt x="1895" y="130"/>
                  </a:lnTo>
                  <a:lnTo>
                    <a:pt x="1895" y="96"/>
                  </a:lnTo>
                  <a:lnTo>
                    <a:pt x="1866" y="67"/>
                  </a:lnTo>
                  <a:lnTo>
                    <a:pt x="1866" y="67"/>
                  </a:lnTo>
                  <a:lnTo>
                    <a:pt x="1837" y="34"/>
                  </a:lnTo>
                  <a:lnTo>
                    <a:pt x="1837" y="34"/>
                  </a:lnTo>
                  <a:lnTo>
                    <a:pt x="1804" y="34"/>
                  </a:lnTo>
                  <a:lnTo>
                    <a:pt x="1804" y="34"/>
                  </a:lnTo>
                  <a:lnTo>
                    <a:pt x="1775" y="34"/>
                  </a:lnTo>
                  <a:lnTo>
                    <a:pt x="1775" y="0"/>
                  </a:lnTo>
                  <a:lnTo>
                    <a:pt x="1746" y="0"/>
                  </a:lnTo>
                  <a:lnTo>
                    <a:pt x="1684" y="0"/>
                  </a:lnTo>
                  <a:lnTo>
                    <a:pt x="1626" y="0"/>
                  </a:lnTo>
                  <a:lnTo>
                    <a:pt x="1564" y="0"/>
                  </a:lnTo>
                  <a:lnTo>
                    <a:pt x="1506" y="0"/>
                  </a:lnTo>
                  <a:lnTo>
                    <a:pt x="1444" y="34"/>
                  </a:lnTo>
                  <a:lnTo>
                    <a:pt x="1386" y="34"/>
                  </a:lnTo>
                  <a:lnTo>
                    <a:pt x="1353" y="34"/>
                  </a:lnTo>
                  <a:lnTo>
                    <a:pt x="1295" y="34"/>
                  </a:lnTo>
                  <a:lnTo>
                    <a:pt x="1266" y="34"/>
                  </a:lnTo>
                  <a:lnTo>
                    <a:pt x="1233" y="34"/>
                  </a:lnTo>
                  <a:lnTo>
                    <a:pt x="1175" y="67"/>
                  </a:lnTo>
                  <a:lnTo>
                    <a:pt x="1175" y="67"/>
                  </a:lnTo>
                  <a:lnTo>
                    <a:pt x="1113" y="67"/>
                  </a:lnTo>
                  <a:lnTo>
                    <a:pt x="1113" y="96"/>
                  </a:lnTo>
                  <a:lnTo>
                    <a:pt x="1084" y="96"/>
                  </a:lnTo>
                  <a:lnTo>
                    <a:pt x="1055" y="96"/>
                  </a:lnTo>
                  <a:lnTo>
                    <a:pt x="993" y="130"/>
                  </a:lnTo>
                  <a:lnTo>
                    <a:pt x="964" y="130"/>
                  </a:lnTo>
                  <a:lnTo>
                    <a:pt x="902" y="163"/>
                  </a:lnTo>
                  <a:lnTo>
                    <a:pt x="873" y="192"/>
                  </a:lnTo>
                  <a:lnTo>
                    <a:pt x="815" y="192"/>
                  </a:lnTo>
                  <a:lnTo>
                    <a:pt x="782" y="226"/>
                  </a:lnTo>
                  <a:lnTo>
                    <a:pt x="753" y="259"/>
                  </a:lnTo>
                  <a:lnTo>
                    <a:pt x="691" y="293"/>
                  </a:lnTo>
                  <a:lnTo>
                    <a:pt x="662" y="322"/>
                  </a:lnTo>
                  <a:lnTo>
                    <a:pt x="662" y="389"/>
                  </a:lnTo>
                  <a:lnTo>
                    <a:pt x="633" y="451"/>
                  </a:lnTo>
                  <a:lnTo>
                    <a:pt x="604" y="485"/>
                  </a:lnTo>
                  <a:lnTo>
                    <a:pt x="604" y="518"/>
                  </a:lnTo>
                  <a:lnTo>
                    <a:pt x="604" y="580"/>
                  </a:lnTo>
                  <a:lnTo>
                    <a:pt x="571" y="614"/>
                  </a:lnTo>
                  <a:lnTo>
                    <a:pt x="571" y="648"/>
                  </a:lnTo>
                  <a:lnTo>
                    <a:pt x="542" y="648"/>
                  </a:lnTo>
                  <a:lnTo>
                    <a:pt x="542" y="648"/>
                  </a:lnTo>
                  <a:lnTo>
                    <a:pt x="513" y="676"/>
                  </a:lnTo>
                  <a:lnTo>
                    <a:pt x="513" y="676"/>
                  </a:lnTo>
                  <a:lnTo>
                    <a:pt x="484" y="676"/>
                  </a:lnTo>
                  <a:lnTo>
                    <a:pt x="484" y="676"/>
                  </a:lnTo>
                  <a:lnTo>
                    <a:pt x="451" y="676"/>
                  </a:lnTo>
                  <a:lnTo>
                    <a:pt x="451" y="710"/>
                  </a:lnTo>
                  <a:lnTo>
                    <a:pt x="422" y="743"/>
                  </a:lnTo>
                  <a:lnTo>
                    <a:pt x="393" y="743"/>
                  </a:lnTo>
                  <a:lnTo>
                    <a:pt x="393" y="806"/>
                  </a:lnTo>
                  <a:lnTo>
                    <a:pt x="393" y="839"/>
                  </a:lnTo>
                  <a:lnTo>
                    <a:pt x="422" y="839"/>
                  </a:lnTo>
                  <a:lnTo>
                    <a:pt x="422" y="839"/>
                  </a:lnTo>
                  <a:lnTo>
                    <a:pt x="451" y="873"/>
                  </a:lnTo>
                  <a:lnTo>
                    <a:pt x="451" y="873"/>
                  </a:lnTo>
                  <a:lnTo>
                    <a:pt x="484" y="873"/>
                  </a:lnTo>
                  <a:lnTo>
                    <a:pt x="484" y="873"/>
                  </a:lnTo>
                  <a:lnTo>
                    <a:pt x="513" y="873"/>
                  </a:lnTo>
                  <a:lnTo>
                    <a:pt x="513" y="873"/>
                  </a:lnTo>
                  <a:lnTo>
                    <a:pt x="484" y="935"/>
                  </a:lnTo>
                  <a:lnTo>
                    <a:pt x="484" y="969"/>
                  </a:lnTo>
                  <a:lnTo>
                    <a:pt x="451" y="1031"/>
                  </a:lnTo>
                  <a:lnTo>
                    <a:pt x="422" y="1098"/>
                  </a:lnTo>
                  <a:lnTo>
                    <a:pt x="393" y="1127"/>
                  </a:lnTo>
                  <a:lnTo>
                    <a:pt x="360" y="1194"/>
                  </a:lnTo>
                  <a:lnTo>
                    <a:pt x="331" y="1223"/>
                  </a:lnTo>
                  <a:lnTo>
                    <a:pt x="302" y="1290"/>
                  </a:lnTo>
                  <a:lnTo>
                    <a:pt x="273" y="1324"/>
                  </a:lnTo>
                  <a:lnTo>
                    <a:pt x="273" y="1352"/>
                  </a:lnTo>
                  <a:lnTo>
                    <a:pt x="240" y="1386"/>
                  </a:lnTo>
                  <a:lnTo>
                    <a:pt x="211" y="1420"/>
                  </a:lnTo>
                  <a:lnTo>
                    <a:pt x="182" y="1448"/>
                  </a:lnTo>
                  <a:lnTo>
                    <a:pt x="182" y="1482"/>
                  </a:lnTo>
                  <a:lnTo>
                    <a:pt x="153" y="1515"/>
                  </a:lnTo>
                  <a:lnTo>
                    <a:pt x="120" y="1549"/>
                  </a:lnTo>
                  <a:lnTo>
                    <a:pt x="120" y="1549"/>
                  </a:lnTo>
                  <a:lnTo>
                    <a:pt x="91" y="1578"/>
                  </a:lnTo>
                  <a:lnTo>
                    <a:pt x="62" y="1578"/>
                  </a:lnTo>
                  <a:lnTo>
                    <a:pt x="62" y="1611"/>
                  </a:lnTo>
                  <a:lnTo>
                    <a:pt x="29" y="1645"/>
                  </a:lnTo>
                  <a:lnTo>
                    <a:pt x="29" y="1674"/>
                  </a:lnTo>
                  <a:lnTo>
                    <a:pt x="0" y="1674"/>
                  </a:lnTo>
                  <a:lnTo>
                    <a:pt x="0" y="1707"/>
                  </a:lnTo>
                  <a:lnTo>
                    <a:pt x="0" y="1707"/>
                  </a:lnTo>
                  <a:lnTo>
                    <a:pt x="29" y="1741"/>
                  </a:lnTo>
                  <a:lnTo>
                    <a:pt x="62" y="1741"/>
                  </a:lnTo>
                  <a:lnTo>
                    <a:pt x="62" y="1741"/>
                  </a:lnTo>
                  <a:lnTo>
                    <a:pt x="91" y="1774"/>
                  </a:lnTo>
                  <a:lnTo>
                    <a:pt x="120" y="1774"/>
                  </a:lnTo>
                  <a:lnTo>
                    <a:pt x="120" y="1774"/>
                  </a:lnTo>
                  <a:lnTo>
                    <a:pt x="297" y="1918"/>
                  </a:lnTo>
                </a:path>
              </a:pathLst>
            </a:custGeom>
            <a:solidFill>
              <a:srgbClr val="FFBF8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20"/>
            <p:cNvSpPr>
              <a:spLocks/>
            </p:cNvSpPr>
            <p:nvPr/>
          </p:nvSpPr>
          <p:spPr bwMode="auto">
            <a:xfrm>
              <a:off x="2260" y="0"/>
              <a:ext cx="1324" cy="451"/>
            </a:xfrm>
            <a:custGeom>
              <a:avLst/>
              <a:gdLst/>
              <a:ahLst/>
              <a:cxnLst>
                <a:cxn ang="0">
                  <a:pos x="91" y="417"/>
                </a:cxn>
                <a:cxn ang="0">
                  <a:pos x="211" y="388"/>
                </a:cxn>
                <a:cxn ang="0">
                  <a:pos x="364" y="321"/>
                </a:cxn>
                <a:cxn ang="0">
                  <a:pos x="451" y="288"/>
                </a:cxn>
                <a:cxn ang="0">
                  <a:pos x="542" y="288"/>
                </a:cxn>
                <a:cxn ang="0">
                  <a:pos x="633" y="259"/>
                </a:cxn>
                <a:cxn ang="0">
                  <a:pos x="695" y="259"/>
                </a:cxn>
                <a:cxn ang="0">
                  <a:pos x="753" y="259"/>
                </a:cxn>
                <a:cxn ang="0">
                  <a:pos x="815" y="259"/>
                </a:cxn>
                <a:cxn ang="0">
                  <a:pos x="844" y="259"/>
                </a:cxn>
                <a:cxn ang="0">
                  <a:pos x="844" y="192"/>
                </a:cxn>
                <a:cxn ang="0">
                  <a:pos x="873" y="225"/>
                </a:cxn>
                <a:cxn ang="0">
                  <a:pos x="935" y="192"/>
                </a:cxn>
                <a:cxn ang="0">
                  <a:pos x="993" y="129"/>
                </a:cxn>
                <a:cxn ang="0">
                  <a:pos x="1055" y="62"/>
                </a:cxn>
                <a:cxn ang="0">
                  <a:pos x="1113" y="34"/>
                </a:cxn>
                <a:cxn ang="0">
                  <a:pos x="1146" y="34"/>
                </a:cxn>
                <a:cxn ang="0">
                  <a:pos x="1146" y="129"/>
                </a:cxn>
                <a:cxn ang="0">
                  <a:pos x="1084" y="225"/>
                </a:cxn>
                <a:cxn ang="0">
                  <a:pos x="1146" y="259"/>
                </a:cxn>
                <a:cxn ang="0">
                  <a:pos x="1204" y="259"/>
                </a:cxn>
                <a:cxn ang="0">
                  <a:pos x="1266" y="259"/>
                </a:cxn>
                <a:cxn ang="0">
                  <a:pos x="1324" y="288"/>
                </a:cxn>
                <a:cxn ang="0">
                  <a:pos x="1266" y="288"/>
                </a:cxn>
                <a:cxn ang="0">
                  <a:pos x="1237" y="288"/>
                </a:cxn>
                <a:cxn ang="0">
                  <a:pos x="1175" y="288"/>
                </a:cxn>
                <a:cxn ang="0">
                  <a:pos x="1113" y="321"/>
                </a:cxn>
                <a:cxn ang="0">
                  <a:pos x="1146" y="355"/>
                </a:cxn>
                <a:cxn ang="0">
                  <a:pos x="1113" y="417"/>
                </a:cxn>
                <a:cxn ang="0">
                  <a:pos x="1026" y="417"/>
                </a:cxn>
                <a:cxn ang="0">
                  <a:pos x="964" y="451"/>
                </a:cxn>
                <a:cxn ang="0">
                  <a:pos x="906" y="451"/>
                </a:cxn>
                <a:cxn ang="0">
                  <a:pos x="873" y="451"/>
                </a:cxn>
                <a:cxn ang="0">
                  <a:pos x="815" y="417"/>
                </a:cxn>
                <a:cxn ang="0">
                  <a:pos x="753" y="388"/>
                </a:cxn>
                <a:cxn ang="0">
                  <a:pos x="695" y="417"/>
                </a:cxn>
                <a:cxn ang="0">
                  <a:pos x="662" y="451"/>
                </a:cxn>
                <a:cxn ang="0">
                  <a:pos x="604" y="451"/>
                </a:cxn>
                <a:cxn ang="0">
                  <a:pos x="575" y="451"/>
                </a:cxn>
                <a:cxn ang="0">
                  <a:pos x="604" y="388"/>
                </a:cxn>
                <a:cxn ang="0">
                  <a:pos x="662" y="355"/>
                </a:cxn>
                <a:cxn ang="0">
                  <a:pos x="662" y="321"/>
                </a:cxn>
                <a:cxn ang="0">
                  <a:pos x="604" y="321"/>
                </a:cxn>
                <a:cxn ang="0">
                  <a:pos x="542" y="355"/>
                </a:cxn>
                <a:cxn ang="0">
                  <a:pos x="451" y="388"/>
                </a:cxn>
                <a:cxn ang="0">
                  <a:pos x="302" y="417"/>
                </a:cxn>
                <a:cxn ang="0">
                  <a:pos x="182" y="451"/>
                </a:cxn>
                <a:cxn ang="0">
                  <a:pos x="124" y="451"/>
                </a:cxn>
                <a:cxn ang="0">
                  <a:pos x="62" y="451"/>
                </a:cxn>
              </a:cxnLst>
              <a:rect l="0" t="0" r="r" b="b"/>
              <a:pathLst>
                <a:path w="1324" h="451">
                  <a:moveTo>
                    <a:pt x="0" y="451"/>
                  </a:moveTo>
                  <a:lnTo>
                    <a:pt x="62" y="451"/>
                  </a:lnTo>
                  <a:lnTo>
                    <a:pt x="91" y="417"/>
                  </a:lnTo>
                  <a:lnTo>
                    <a:pt x="153" y="417"/>
                  </a:lnTo>
                  <a:lnTo>
                    <a:pt x="182" y="388"/>
                  </a:lnTo>
                  <a:lnTo>
                    <a:pt x="211" y="388"/>
                  </a:lnTo>
                  <a:lnTo>
                    <a:pt x="273" y="355"/>
                  </a:lnTo>
                  <a:lnTo>
                    <a:pt x="302" y="355"/>
                  </a:lnTo>
                  <a:lnTo>
                    <a:pt x="364" y="321"/>
                  </a:lnTo>
                  <a:lnTo>
                    <a:pt x="393" y="321"/>
                  </a:lnTo>
                  <a:lnTo>
                    <a:pt x="422" y="321"/>
                  </a:lnTo>
                  <a:lnTo>
                    <a:pt x="451" y="288"/>
                  </a:lnTo>
                  <a:lnTo>
                    <a:pt x="484" y="288"/>
                  </a:lnTo>
                  <a:lnTo>
                    <a:pt x="513" y="288"/>
                  </a:lnTo>
                  <a:lnTo>
                    <a:pt x="542" y="288"/>
                  </a:lnTo>
                  <a:lnTo>
                    <a:pt x="604" y="259"/>
                  </a:lnTo>
                  <a:lnTo>
                    <a:pt x="633" y="259"/>
                  </a:lnTo>
                  <a:lnTo>
                    <a:pt x="633" y="259"/>
                  </a:lnTo>
                  <a:lnTo>
                    <a:pt x="662" y="259"/>
                  </a:lnTo>
                  <a:lnTo>
                    <a:pt x="662" y="259"/>
                  </a:lnTo>
                  <a:lnTo>
                    <a:pt x="695" y="259"/>
                  </a:lnTo>
                  <a:lnTo>
                    <a:pt x="724" y="259"/>
                  </a:lnTo>
                  <a:lnTo>
                    <a:pt x="724" y="259"/>
                  </a:lnTo>
                  <a:lnTo>
                    <a:pt x="753" y="259"/>
                  </a:lnTo>
                  <a:lnTo>
                    <a:pt x="753" y="259"/>
                  </a:lnTo>
                  <a:lnTo>
                    <a:pt x="782" y="259"/>
                  </a:lnTo>
                  <a:lnTo>
                    <a:pt x="815" y="259"/>
                  </a:lnTo>
                  <a:lnTo>
                    <a:pt x="815" y="259"/>
                  </a:lnTo>
                  <a:lnTo>
                    <a:pt x="844" y="259"/>
                  </a:lnTo>
                  <a:lnTo>
                    <a:pt x="844" y="259"/>
                  </a:lnTo>
                  <a:lnTo>
                    <a:pt x="844" y="225"/>
                  </a:lnTo>
                  <a:lnTo>
                    <a:pt x="844" y="192"/>
                  </a:lnTo>
                  <a:lnTo>
                    <a:pt x="844" y="192"/>
                  </a:lnTo>
                  <a:lnTo>
                    <a:pt x="844" y="192"/>
                  </a:lnTo>
                  <a:lnTo>
                    <a:pt x="873" y="225"/>
                  </a:lnTo>
                  <a:lnTo>
                    <a:pt x="873" y="225"/>
                  </a:lnTo>
                  <a:lnTo>
                    <a:pt x="906" y="259"/>
                  </a:lnTo>
                  <a:lnTo>
                    <a:pt x="935" y="225"/>
                  </a:lnTo>
                  <a:lnTo>
                    <a:pt x="935" y="192"/>
                  </a:lnTo>
                  <a:lnTo>
                    <a:pt x="935" y="192"/>
                  </a:lnTo>
                  <a:lnTo>
                    <a:pt x="964" y="163"/>
                  </a:lnTo>
                  <a:lnTo>
                    <a:pt x="993" y="129"/>
                  </a:lnTo>
                  <a:lnTo>
                    <a:pt x="993" y="129"/>
                  </a:lnTo>
                  <a:lnTo>
                    <a:pt x="1026" y="96"/>
                  </a:lnTo>
                  <a:lnTo>
                    <a:pt x="1055" y="62"/>
                  </a:lnTo>
                  <a:lnTo>
                    <a:pt x="1055" y="62"/>
                  </a:lnTo>
                  <a:lnTo>
                    <a:pt x="1084" y="34"/>
                  </a:lnTo>
                  <a:lnTo>
                    <a:pt x="1113" y="34"/>
                  </a:lnTo>
                  <a:lnTo>
                    <a:pt x="1113" y="0"/>
                  </a:lnTo>
                  <a:lnTo>
                    <a:pt x="1146" y="34"/>
                  </a:lnTo>
                  <a:lnTo>
                    <a:pt x="1146" y="34"/>
                  </a:lnTo>
                  <a:lnTo>
                    <a:pt x="1146" y="62"/>
                  </a:lnTo>
                  <a:lnTo>
                    <a:pt x="1146" y="96"/>
                  </a:lnTo>
                  <a:lnTo>
                    <a:pt x="1146" y="129"/>
                  </a:lnTo>
                  <a:lnTo>
                    <a:pt x="1113" y="163"/>
                  </a:lnTo>
                  <a:lnTo>
                    <a:pt x="1084" y="192"/>
                  </a:lnTo>
                  <a:lnTo>
                    <a:pt x="1084" y="225"/>
                  </a:lnTo>
                  <a:lnTo>
                    <a:pt x="1084" y="259"/>
                  </a:lnTo>
                  <a:lnTo>
                    <a:pt x="1113" y="259"/>
                  </a:lnTo>
                  <a:lnTo>
                    <a:pt x="1146" y="259"/>
                  </a:lnTo>
                  <a:lnTo>
                    <a:pt x="1146" y="259"/>
                  </a:lnTo>
                  <a:lnTo>
                    <a:pt x="1175" y="259"/>
                  </a:lnTo>
                  <a:lnTo>
                    <a:pt x="1204" y="259"/>
                  </a:lnTo>
                  <a:lnTo>
                    <a:pt x="1204" y="259"/>
                  </a:lnTo>
                  <a:lnTo>
                    <a:pt x="1237" y="259"/>
                  </a:lnTo>
                  <a:lnTo>
                    <a:pt x="1266" y="259"/>
                  </a:lnTo>
                  <a:lnTo>
                    <a:pt x="1295" y="259"/>
                  </a:lnTo>
                  <a:lnTo>
                    <a:pt x="1295" y="288"/>
                  </a:lnTo>
                  <a:lnTo>
                    <a:pt x="1324" y="288"/>
                  </a:lnTo>
                  <a:lnTo>
                    <a:pt x="1295" y="288"/>
                  </a:lnTo>
                  <a:lnTo>
                    <a:pt x="1295" y="288"/>
                  </a:lnTo>
                  <a:lnTo>
                    <a:pt x="1266" y="288"/>
                  </a:lnTo>
                  <a:lnTo>
                    <a:pt x="1266" y="288"/>
                  </a:lnTo>
                  <a:lnTo>
                    <a:pt x="1237" y="288"/>
                  </a:lnTo>
                  <a:lnTo>
                    <a:pt x="1237" y="288"/>
                  </a:lnTo>
                  <a:lnTo>
                    <a:pt x="1204" y="288"/>
                  </a:lnTo>
                  <a:lnTo>
                    <a:pt x="1204" y="288"/>
                  </a:lnTo>
                  <a:lnTo>
                    <a:pt x="1175" y="288"/>
                  </a:lnTo>
                  <a:lnTo>
                    <a:pt x="1146" y="321"/>
                  </a:lnTo>
                  <a:lnTo>
                    <a:pt x="1146" y="321"/>
                  </a:lnTo>
                  <a:lnTo>
                    <a:pt x="1113" y="321"/>
                  </a:lnTo>
                  <a:lnTo>
                    <a:pt x="1113" y="355"/>
                  </a:lnTo>
                  <a:lnTo>
                    <a:pt x="1146" y="355"/>
                  </a:lnTo>
                  <a:lnTo>
                    <a:pt x="1146" y="355"/>
                  </a:lnTo>
                  <a:lnTo>
                    <a:pt x="1146" y="388"/>
                  </a:lnTo>
                  <a:lnTo>
                    <a:pt x="1113" y="388"/>
                  </a:lnTo>
                  <a:lnTo>
                    <a:pt x="1113" y="417"/>
                  </a:lnTo>
                  <a:lnTo>
                    <a:pt x="1084" y="417"/>
                  </a:lnTo>
                  <a:lnTo>
                    <a:pt x="1055" y="417"/>
                  </a:lnTo>
                  <a:lnTo>
                    <a:pt x="1026" y="417"/>
                  </a:lnTo>
                  <a:lnTo>
                    <a:pt x="1026" y="451"/>
                  </a:lnTo>
                  <a:lnTo>
                    <a:pt x="993" y="451"/>
                  </a:lnTo>
                  <a:lnTo>
                    <a:pt x="964" y="451"/>
                  </a:lnTo>
                  <a:lnTo>
                    <a:pt x="935" y="451"/>
                  </a:lnTo>
                  <a:lnTo>
                    <a:pt x="935" y="451"/>
                  </a:lnTo>
                  <a:lnTo>
                    <a:pt x="906" y="451"/>
                  </a:lnTo>
                  <a:lnTo>
                    <a:pt x="873" y="451"/>
                  </a:lnTo>
                  <a:lnTo>
                    <a:pt x="873" y="451"/>
                  </a:lnTo>
                  <a:lnTo>
                    <a:pt x="873" y="451"/>
                  </a:lnTo>
                  <a:lnTo>
                    <a:pt x="844" y="417"/>
                  </a:lnTo>
                  <a:lnTo>
                    <a:pt x="844" y="417"/>
                  </a:lnTo>
                  <a:lnTo>
                    <a:pt x="815" y="417"/>
                  </a:lnTo>
                  <a:lnTo>
                    <a:pt x="782" y="417"/>
                  </a:lnTo>
                  <a:lnTo>
                    <a:pt x="782" y="388"/>
                  </a:lnTo>
                  <a:lnTo>
                    <a:pt x="753" y="388"/>
                  </a:lnTo>
                  <a:lnTo>
                    <a:pt x="724" y="417"/>
                  </a:lnTo>
                  <a:lnTo>
                    <a:pt x="724" y="417"/>
                  </a:lnTo>
                  <a:lnTo>
                    <a:pt x="695" y="417"/>
                  </a:lnTo>
                  <a:lnTo>
                    <a:pt x="695" y="451"/>
                  </a:lnTo>
                  <a:lnTo>
                    <a:pt x="662" y="451"/>
                  </a:lnTo>
                  <a:lnTo>
                    <a:pt x="662" y="451"/>
                  </a:lnTo>
                  <a:lnTo>
                    <a:pt x="633" y="451"/>
                  </a:lnTo>
                  <a:lnTo>
                    <a:pt x="633" y="451"/>
                  </a:lnTo>
                  <a:lnTo>
                    <a:pt x="604" y="451"/>
                  </a:lnTo>
                  <a:lnTo>
                    <a:pt x="604" y="451"/>
                  </a:lnTo>
                  <a:lnTo>
                    <a:pt x="575" y="451"/>
                  </a:lnTo>
                  <a:lnTo>
                    <a:pt x="575" y="451"/>
                  </a:lnTo>
                  <a:lnTo>
                    <a:pt x="575" y="451"/>
                  </a:lnTo>
                  <a:lnTo>
                    <a:pt x="604" y="417"/>
                  </a:lnTo>
                  <a:lnTo>
                    <a:pt x="604" y="388"/>
                  </a:lnTo>
                  <a:lnTo>
                    <a:pt x="604" y="388"/>
                  </a:lnTo>
                  <a:lnTo>
                    <a:pt x="633" y="355"/>
                  </a:lnTo>
                  <a:lnTo>
                    <a:pt x="662" y="355"/>
                  </a:lnTo>
                  <a:lnTo>
                    <a:pt x="695" y="321"/>
                  </a:lnTo>
                  <a:lnTo>
                    <a:pt x="695" y="321"/>
                  </a:lnTo>
                  <a:lnTo>
                    <a:pt x="662" y="321"/>
                  </a:lnTo>
                  <a:lnTo>
                    <a:pt x="633" y="321"/>
                  </a:lnTo>
                  <a:lnTo>
                    <a:pt x="633" y="321"/>
                  </a:lnTo>
                  <a:lnTo>
                    <a:pt x="604" y="321"/>
                  </a:lnTo>
                  <a:lnTo>
                    <a:pt x="575" y="355"/>
                  </a:lnTo>
                  <a:lnTo>
                    <a:pt x="575" y="355"/>
                  </a:lnTo>
                  <a:lnTo>
                    <a:pt x="542" y="355"/>
                  </a:lnTo>
                  <a:lnTo>
                    <a:pt x="513" y="355"/>
                  </a:lnTo>
                  <a:lnTo>
                    <a:pt x="484" y="388"/>
                  </a:lnTo>
                  <a:lnTo>
                    <a:pt x="451" y="388"/>
                  </a:lnTo>
                  <a:lnTo>
                    <a:pt x="393" y="388"/>
                  </a:lnTo>
                  <a:lnTo>
                    <a:pt x="364" y="417"/>
                  </a:lnTo>
                  <a:lnTo>
                    <a:pt x="302" y="417"/>
                  </a:lnTo>
                  <a:lnTo>
                    <a:pt x="273" y="417"/>
                  </a:lnTo>
                  <a:lnTo>
                    <a:pt x="211" y="451"/>
                  </a:lnTo>
                  <a:lnTo>
                    <a:pt x="182" y="451"/>
                  </a:lnTo>
                  <a:lnTo>
                    <a:pt x="153" y="451"/>
                  </a:lnTo>
                  <a:lnTo>
                    <a:pt x="153" y="451"/>
                  </a:lnTo>
                  <a:lnTo>
                    <a:pt x="124" y="451"/>
                  </a:lnTo>
                  <a:lnTo>
                    <a:pt x="91" y="451"/>
                  </a:lnTo>
                  <a:lnTo>
                    <a:pt x="62" y="451"/>
                  </a:lnTo>
                  <a:lnTo>
                    <a:pt x="62" y="451"/>
                  </a:lnTo>
                  <a:lnTo>
                    <a:pt x="33" y="451"/>
                  </a:lnTo>
                  <a:lnTo>
                    <a:pt x="0" y="451"/>
                  </a:lnTo>
                  <a:close/>
                </a:path>
              </a:pathLst>
            </a:custGeom>
            <a:solidFill>
              <a:srgbClr val="FFF79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21"/>
            <p:cNvSpPr>
              <a:spLocks/>
            </p:cNvSpPr>
            <p:nvPr/>
          </p:nvSpPr>
          <p:spPr bwMode="auto">
            <a:xfrm>
              <a:off x="1722" y="129"/>
              <a:ext cx="3699" cy="4254"/>
            </a:xfrm>
            <a:custGeom>
              <a:avLst/>
              <a:gdLst/>
              <a:ahLst/>
              <a:cxnLst>
                <a:cxn ang="0">
                  <a:pos x="29" y="4091"/>
                </a:cxn>
                <a:cxn ang="0">
                  <a:pos x="1444" y="2997"/>
                </a:cxn>
                <a:cxn ang="0">
                  <a:pos x="2255" y="2897"/>
                </a:cxn>
                <a:cxn ang="0">
                  <a:pos x="2313" y="2930"/>
                </a:cxn>
                <a:cxn ang="0">
                  <a:pos x="2404" y="2997"/>
                </a:cxn>
                <a:cxn ang="0">
                  <a:pos x="2375" y="609"/>
                </a:cxn>
                <a:cxn ang="0">
                  <a:pos x="2375" y="581"/>
                </a:cxn>
                <a:cxn ang="0">
                  <a:pos x="2404" y="581"/>
                </a:cxn>
                <a:cxn ang="0">
                  <a:pos x="2404" y="547"/>
                </a:cxn>
                <a:cxn ang="0">
                  <a:pos x="2437" y="514"/>
                </a:cxn>
                <a:cxn ang="0">
                  <a:pos x="3306" y="0"/>
                </a:cxn>
                <a:cxn ang="0">
                  <a:pos x="3699" y="0"/>
                </a:cxn>
                <a:cxn ang="0">
                  <a:pos x="3488" y="935"/>
                </a:cxn>
                <a:cxn ang="0">
                  <a:pos x="3397" y="4254"/>
                </a:cxn>
                <a:cxn ang="0">
                  <a:pos x="2044" y="4057"/>
                </a:cxn>
                <a:cxn ang="0">
                  <a:pos x="2015" y="3702"/>
                </a:cxn>
                <a:cxn ang="0">
                  <a:pos x="1411" y="4254"/>
                </a:cxn>
                <a:cxn ang="0">
                  <a:pos x="58" y="4254"/>
                </a:cxn>
                <a:cxn ang="0">
                  <a:pos x="29" y="4220"/>
                </a:cxn>
                <a:cxn ang="0">
                  <a:pos x="29" y="4186"/>
                </a:cxn>
                <a:cxn ang="0">
                  <a:pos x="0" y="4124"/>
                </a:cxn>
                <a:cxn ang="0">
                  <a:pos x="29" y="4091"/>
                </a:cxn>
              </a:cxnLst>
              <a:rect l="0" t="0" r="r" b="b"/>
              <a:pathLst>
                <a:path w="3699" h="4254">
                  <a:moveTo>
                    <a:pt x="29" y="4091"/>
                  </a:moveTo>
                  <a:lnTo>
                    <a:pt x="1444" y="2997"/>
                  </a:lnTo>
                  <a:lnTo>
                    <a:pt x="2255" y="2897"/>
                  </a:lnTo>
                  <a:lnTo>
                    <a:pt x="2313" y="2930"/>
                  </a:lnTo>
                  <a:lnTo>
                    <a:pt x="2404" y="2997"/>
                  </a:lnTo>
                  <a:lnTo>
                    <a:pt x="2375" y="609"/>
                  </a:lnTo>
                  <a:lnTo>
                    <a:pt x="2375" y="581"/>
                  </a:lnTo>
                  <a:lnTo>
                    <a:pt x="2404" y="581"/>
                  </a:lnTo>
                  <a:lnTo>
                    <a:pt x="2404" y="547"/>
                  </a:lnTo>
                  <a:lnTo>
                    <a:pt x="2437" y="514"/>
                  </a:lnTo>
                  <a:lnTo>
                    <a:pt x="3306" y="0"/>
                  </a:lnTo>
                  <a:lnTo>
                    <a:pt x="3699" y="0"/>
                  </a:lnTo>
                  <a:lnTo>
                    <a:pt x="3488" y="935"/>
                  </a:lnTo>
                  <a:lnTo>
                    <a:pt x="3397" y="4254"/>
                  </a:lnTo>
                  <a:lnTo>
                    <a:pt x="2044" y="4057"/>
                  </a:lnTo>
                  <a:lnTo>
                    <a:pt x="2015" y="3702"/>
                  </a:lnTo>
                  <a:lnTo>
                    <a:pt x="1411" y="4254"/>
                  </a:lnTo>
                  <a:lnTo>
                    <a:pt x="58" y="4254"/>
                  </a:lnTo>
                  <a:lnTo>
                    <a:pt x="29" y="4220"/>
                  </a:lnTo>
                  <a:lnTo>
                    <a:pt x="29" y="4186"/>
                  </a:lnTo>
                  <a:lnTo>
                    <a:pt x="0" y="4124"/>
                  </a:lnTo>
                  <a:lnTo>
                    <a:pt x="29" y="4091"/>
                  </a:lnTo>
                  <a:close/>
                </a:path>
              </a:pathLst>
            </a:custGeom>
            <a:solidFill>
              <a:srgbClr val="FFF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 flipH="1" flipV="1">
              <a:off x="667" y="3961"/>
              <a:ext cx="29" cy="259"/>
            </a:xfrm>
            <a:prstGeom prst="line">
              <a:avLst/>
            </a:prstGeom>
            <a:noFill/>
            <a:ln w="0">
              <a:solidFill>
                <a:srgbClr val="0E0D0C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3"/>
            <p:cNvSpPr>
              <a:spLocks noChangeShapeType="1"/>
            </p:cNvSpPr>
            <p:nvPr/>
          </p:nvSpPr>
          <p:spPr bwMode="auto">
            <a:xfrm>
              <a:off x="518" y="3994"/>
              <a:ext cx="29" cy="288"/>
            </a:xfrm>
            <a:prstGeom prst="line">
              <a:avLst/>
            </a:prstGeom>
            <a:noFill/>
            <a:ln w="0">
              <a:solidFill>
                <a:srgbClr val="0E0D0C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4"/>
            <p:cNvSpPr>
              <a:spLocks/>
            </p:cNvSpPr>
            <p:nvPr/>
          </p:nvSpPr>
          <p:spPr bwMode="auto">
            <a:xfrm>
              <a:off x="5" y="1673"/>
              <a:ext cx="1262" cy="2000"/>
            </a:xfrm>
            <a:custGeom>
              <a:avLst/>
              <a:gdLst/>
              <a:ahLst/>
              <a:cxnLst>
                <a:cxn ang="0">
                  <a:pos x="120" y="2000"/>
                </a:cxn>
                <a:cxn ang="0">
                  <a:pos x="91" y="1966"/>
                </a:cxn>
                <a:cxn ang="0">
                  <a:pos x="62" y="1933"/>
                </a:cxn>
                <a:cxn ang="0">
                  <a:pos x="62" y="1933"/>
                </a:cxn>
                <a:cxn ang="0">
                  <a:pos x="29" y="1904"/>
                </a:cxn>
                <a:cxn ang="0">
                  <a:pos x="0" y="1612"/>
                </a:cxn>
                <a:cxn ang="0">
                  <a:pos x="0" y="1324"/>
                </a:cxn>
                <a:cxn ang="0">
                  <a:pos x="0" y="1031"/>
                </a:cxn>
                <a:cxn ang="0">
                  <a:pos x="0" y="744"/>
                </a:cxn>
                <a:cxn ang="0">
                  <a:pos x="0" y="710"/>
                </a:cxn>
                <a:cxn ang="0">
                  <a:pos x="0" y="677"/>
                </a:cxn>
                <a:cxn ang="0">
                  <a:pos x="0" y="648"/>
                </a:cxn>
                <a:cxn ang="0">
                  <a:pos x="29" y="614"/>
                </a:cxn>
                <a:cxn ang="0">
                  <a:pos x="91" y="581"/>
                </a:cxn>
                <a:cxn ang="0">
                  <a:pos x="149" y="547"/>
                </a:cxn>
                <a:cxn ang="0">
                  <a:pos x="240" y="485"/>
                </a:cxn>
                <a:cxn ang="0">
                  <a:pos x="302" y="451"/>
                </a:cxn>
                <a:cxn ang="0">
                  <a:pos x="360" y="422"/>
                </a:cxn>
                <a:cxn ang="0">
                  <a:pos x="422" y="389"/>
                </a:cxn>
                <a:cxn ang="0">
                  <a:pos x="480" y="322"/>
                </a:cxn>
                <a:cxn ang="0">
                  <a:pos x="571" y="293"/>
                </a:cxn>
                <a:cxn ang="0">
                  <a:pos x="633" y="259"/>
                </a:cxn>
                <a:cxn ang="0">
                  <a:pos x="691" y="226"/>
                </a:cxn>
                <a:cxn ang="0">
                  <a:pos x="753" y="197"/>
                </a:cxn>
                <a:cxn ang="0">
                  <a:pos x="844" y="163"/>
                </a:cxn>
                <a:cxn ang="0">
                  <a:pos x="902" y="130"/>
                </a:cxn>
                <a:cxn ang="0">
                  <a:pos x="964" y="96"/>
                </a:cxn>
                <a:cxn ang="0">
                  <a:pos x="1022" y="34"/>
                </a:cxn>
                <a:cxn ang="0">
                  <a:pos x="1113" y="0"/>
                </a:cxn>
                <a:cxn ang="0">
                  <a:pos x="1142" y="0"/>
                </a:cxn>
                <a:cxn ang="0">
                  <a:pos x="1175" y="0"/>
                </a:cxn>
                <a:cxn ang="0">
                  <a:pos x="1175" y="34"/>
                </a:cxn>
                <a:cxn ang="0">
                  <a:pos x="1204" y="34"/>
                </a:cxn>
                <a:cxn ang="0">
                  <a:pos x="1233" y="96"/>
                </a:cxn>
                <a:cxn ang="0">
                  <a:pos x="1233" y="197"/>
                </a:cxn>
                <a:cxn ang="0">
                  <a:pos x="1233" y="259"/>
                </a:cxn>
                <a:cxn ang="0">
                  <a:pos x="1233" y="322"/>
                </a:cxn>
                <a:cxn ang="0">
                  <a:pos x="1233" y="355"/>
                </a:cxn>
                <a:cxn ang="0">
                  <a:pos x="1233" y="389"/>
                </a:cxn>
                <a:cxn ang="0">
                  <a:pos x="1262" y="451"/>
                </a:cxn>
                <a:cxn ang="0">
                  <a:pos x="1262" y="485"/>
                </a:cxn>
              </a:cxnLst>
              <a:rect l="0" t="0" r="r" b="b"/>
              <a:pathLst>
                <a:path w="1262" h="2000">
                  <a:moveTo>
                    <a:pt x="120" y="2000"/>
                  </a:moveTo>
                  <a:lnTo>
                    <a:pt x="91" y="1966"/>
                  </a:lnTo>
                  <a:lnTo>
                    <a:pt x="62" y="1933"/>
                  </a:lnTo>
                  <a:lnTo>
                    <a:pt x="62" y="1933"/>
                  </a:lnTo>
                  <a:lnTo>
                    <a:pt x="29" y="1904"/>
                  </a:lnTo>
                  <a:lnTo>
                    <a:pt x="0" y="1612"/>
                  </a:lnTo>
                  <a:lnTo>
                    <a:pt x="0" y="1324"/>
                  </a:lnTo>
                  <a:lnTo>
                    <a:pt x="0" y="1031"/>
                  </a:lnTo>
                  <a:lnTo>
                    <a:pt x="0" y="744"/>
                  </a:lnTo>
                  <a:lnTo>
                    <a:pt x="0" y="710"/>
                  </a:lnTo>
                  <a:lnTo>
                    <a:pt x="0" y="677"/>
                  </a:lnTo>
                  <a:lnTo>
                    <a:pt x="0" y="648"/>
                  </a:lnTo>
                  <a:lnTo>
                    <a:pt x="29" y="614"/>
                  </a:lnTo>
                  <a:lnTo>
                    <a:pt x="91" y="581"/>
                  </a:lnTo>
                  <a:lnTo>
                    <a:pt x="149" y="547"/>
                  </a:lnTo>
                  <a:lnTo>
                    <a:pt x="240" y="485"/>
                  </a:lnTo>
                  <a:lnTo>
                    <a:pt x="302" y="451"/>
                  </a:lnTo>
                  <a:lnTo>
                    <a:pt x="360" y="422"/>
                  </a:lnTo>
                  <a:lnTo>
                    <a:pt x="422" y="389"/>
                  </a:lnTo>
                  <a:lnTo>
                    <a:pt x="480" y="322"/>
                  </a:lnTo>
                  <a:lnTo>
                    <a:pt x="571" y="293"/>
                  </a:lnTo>
                  <a:lnTo>
                    <a:pt x="633" y="259"/>
                  </a:lnTo>
                  <a:lnTo>
                    <a:pt x="691" y="226"/>
                  </a:lnTo>
                  <a:lnTo>
                    <a:pt x="753" y="197"/>
                  </a:lnTo>
                  <a:lnTo>
                    <a:pt x="844" y="163"/>
                  </a:lnTo>
                  <a:lnTo>
                    <a:pt x="902" y="130"/>
                  </a:lnTo>
                  <a:lnTo>
                    <a:pt x="964" y="96"/>
                  </a:lnTo>
                  <a:lnTo>
                    <a:pt x="1022" y="34"/>
                  </a:lnTo>
                  <a:lnTo>
                    <a:pt x="1113" y="0"/>
                  </a:lnTo>
                  <a:lnTo>
                    <a:pt x="1142" y="0"/>
                  </a:lnTo>
                  <a:lnTo>
                    <a:pt x="1175" y="0"/>
                  </a:lnTo>
                  <a:lnTo>
                    <a:pt x="1175" y="34"/>
                  </a:lnTo>
                  <a:lnTo>
                    <a:pt x="1204" y="34"/>
                  </a:lnTo>
                  <a:lnTo>
                    <a:pt x="1233" y="96"/>
                  </a:lnTo>
                  <a:lnTo>
                    <a:pt x="1233" y="197"/>
                  </a:lnTo>
                  <a:lnTo>
                    <a:pt x="1233" y="259"/>
                  </a:lnTo>
                  <a:lnTo>
                    <a:pt x="1233" y="322"/>
                  </a:lnTo>
                  <a:lnTo>
                    <a:pt x="1233" y="355"/>
                  </a:lnTo>
                  <a:lnTo>
                    <a:pt x="1233" y="389"/>
                  </a:lnTo>
                  <a:lnTo>
                    <a:pt x="1262" y="451"/>
                  </a:lnTo>
                  <a:lnTo>
                    <a:pt x="1262" y="485"/>
                  </a:lnTo>
                </a:path>
              </a:pathLst>
            </a:custGeom>
            <a:noFill/>
            <a:ln w="0">
              <a:solidFill>
                <a:srgbClr val="0E0D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25"/>
            <p:cNvSpPr>
              <a:spLocks/>
            </p:cNvSpPr>
            <p:nvPr/>
          </p:nvSpPr>
          <p:spPr bwMode="auto">
            <a:xfrm>
              <a:off x="365" y="3994"/>
              <a:ext cx="724" cy="806"/>
            </a:xfrm>
            <a:custGeom>
              <a:avLst/>
              <a:gdLst/>
              <a:ahLst/>
              <a:cxnLst>
                <a:cxn ang="0">
                  <a:pos x="302" y="806"/>
                </a:cxn>
                <a:cxn ang="0">
                  <a:pos x="273" y="772"/>
                </a:cxn>
                <a:cxn ang="0">
                  <a:pos x="239" y="772"/>
                </a:cxn>
                <a:cxn ang="0">
                  <a:pos x="211" y="739"/>
                </a:cxn>
                <a:cxn ang="0">
                  <a:pos x="182" y="739"/>
                </a:cxn>
                <a:cxn ang="0">
                  <a:pos x="182" y="710"/>
                </a:cxn>
                <a:cxn ang="0">
                  <a:pos x="153" y="710"/>
                </a:cxn>
                <a:cxn ang="0">
                  <a:pos x="120" y="676"/>
                </a:cxn>
                <a:cxn ang="0">
                  <a:pos x="91" y="676"/>
                </a:cxn>
                <a:cxn ang="0">
                  <a:pos x="62" y="614"/>
                </a:cxn>
                <a:cxn ang="0">
                  <a:pos x="33" y="580"/>
                </a:cxn>
                <a:cxn ang="0">
                  <a:pos x="0" y="547"/>
                </a:cxn>
                <a:cxn ang="0">
                  <a:pos x="0" y="484"/>
                </a:cxn>
                <a:cxn ang="0">
                  <a:pos x="0" y="451"/>
                </a:cxn>
                <a:cxn ang="0">
                  <a:pos x="0" y="417"/>
                </a:cxn>
                <a:cxn ang="0">
                  <a:pos x="33" y="389"/>
                </a:cxn>
                <a:cxn ang="0">
                  <a:pos x="62" y="355"/>
                </a:cxn>
                <a:cxn ang="0">
                  <a:pos x="91" y="321"/>
                </a:cxn>
                <a:cxn ang="0">
                  <a:pos x="120" y="288"/>
                </a:cxn>
                <a:cxn ang="0">
                  <a:pos x="182" y="288"/>
                </a:cxn>
                <a:cxn ang="0">
                  <a:pos x="211" y="259"/>
                </a:cxn>
                <a:cxn ang="0">
                  <a:pos x="239" y="259"/>
                </a:cxn>
                <a:cxn ang="0">
                  <a:pos x="302" y="226"/>
                </a:cxn>
                <a:cxn ang="0">
                  <a:pos x="331" y="226"/>
                </a:cxn>
                <a:cxn ang="0">
                  <a:pos x="364" y="192"/>
                </a:cxn>
                <a:cxn ang="0">
                  <a:pos x="724" y="0"/>
                </a:cxn>
              </a:cxnLst>
              <a:rect l="0" t="0" r="r" b="b"/>
              <a:pathLst>
                <a:path w="724" h="806">
                  <a:moveTo>
                    <a:pt x="302" y="806"/>
                  </a:moveTo>
                  <a:lnTo>
                    <a:pt x="273" y="772"/>
                  </a:lnTo>
                  <a:lnTo>
                    <a:pt x="239" y="772"/>
                  </a:lnTo>
                  <a:lnTo>
                    <a:pt x="211" y="739"/>
                  </a:lnTo>
                  <a:lnTo>
                    <a:pt x="182" y="739"/>
                  </a:lnTo>
                  <a:lnTo>
                    <a:pt x="182" y="710"/>
                  </a:lnTo>
                  <a:lnTo>
                    <a:pt x="153" y="710"/>
                  </a:lnTo>
                  <a:lnTo>
                    <a:pt x="120" y="676"/>
                  </a:lnTo>
                  <a:lnTo>
                    <a:pt x="91" y="676"/>
                  </a:lnTo>
                  <a:lnTo>
                    <a:pt x="62" y="614"/>
                  </a:lnTo>
                  <a:lnTo>
                    <a:pt x="33" y="580"/>
                  </a:lnTo>
                  <a:lnTo>
                    <a:pt x="0" y="547"/>
                  </a:lnTo>
                  <a:lnTo>
                    <a:pt x="0" y="484"/>
                  </a:lnTo>
                  <a:lnTo>
                    <a:pt x="0" y="451"/>
                  </a:lnTo>
                  <a:lnTo>
                    <a:pt x="0" y="417"/>
                  </a:lnTo>
                  <a:lnTo>
                    <a:pt x="33" y="389"/>
                  </a:lnTo>
                  <a:lnTo>
                    <a:pt x="62" y="355"/>
                  </a:lnTo>
                  <a:lnTo>
                    <a:pt x="91" y="321"/>
                  </a:lnTo>
                  <a:lnTo>
                    <a:pt x="120" y="288"/>
                  </a:lnTo>
                  <a:lnTo>
                    <a:pt x="182" y="288"/>
                  </a:lnTo>
                  <a:lnTo>
                    <a:pt x="211" y="259"/>
                  </a:lnTo>
                  <a:lnTo>
                    <a:pt x="239" y="259"/>
                  </a:lnTo>
                  <a:lnTo>
                    <a:pt x="302" y="226"/>
                  </a:lnTo>
                  <a:lnTo>
                    <a:pt x="331" y="226"/>
                  </a:lnTo>
                  <a:lnTo>
                    <a:pt x="364" y="192"/>
                  </a:lnTo>
                  <a:lnTo>
                    <a:pt x="724" y="0"/>
                  </a:lnTo>
                </a:path>
              </a:pathLst>
            </a:custGeom>
            <a:noFill/>
            <a:ln w="0">
              <a:solidFill>
                <a:srgbClr val="0E0D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26"/>
            <p:cNvSpPr>
              <a:spLocks/>
            </p:cNvSpPr>
            <p:nvPr/>
          </p:nvSpPr>
          <p:spPr bwMode="auto">
            <a:xfrm>
              <a:off x="2922" y="2445"/>
              <a:ext cx="182" cy="163"/>
            </a:xfrm>
            <a:custGeom>
              <a:avLst/>
              <a:gdLst/>
              <a:ahLst/>
              <a:cxnLst>
                <a:cxn ang="0">
                  <a:pos x="182" y="0"/>
                </a:cxn>
                <a:cxn ang="0">
                  <a:pos x="182" y="0"/>
                </a:cxn>
                <a:cxn ang="0">
                  <a:pos x="182" y="0"/>
                </a:cxn>
                <a:cxn ang="0">
                  <a:pos x="182" y="0"/>
                </a:cxn>
                <a:cxn ang="0">
                  <a:pos x="182" y="34"/>
                </a:cxn>
                <a:cxn ang="0">
                  <a:pos x="182" y="34"/>
                </a:cxn>
                <a:cxn ang="0">
                  <a:pos x="153" y="68"/>
                </a:cxn>
                <a:cxn ang="0">
                  <a:pos x="153" y="68"/>
                </a:cxn>
                <a:cxn ang="0">
                  <a:pos x="120" y="101"/>
                </a:cxn>
                <a:cxn ang="0">
                  <a:pos x="91" y="130"/>
                </a:cxn>
                <a:cxn ang="0">
                  <a:pos x="91" y="130"/>
                </a:cxn>
                <a:cxn ang="0">
                  <a:pos x="62" y="130"/>
                </a:cxn>
                <a:cxn ang="0">
                  <a:pos x="33" y="163"/>
                </a:cxn>
                <a:cxn ang="0">
                  <a:pos x="33" y="163"/>
                </a:cxn>
                <a:cxn ang="0">
                  <a:pos x="0" y="163"/>
                </a:cxn>
                <a:cxn ang="0">
                  <a:pos x="0" y="163"/>
                </a:cxn>
                <a:cxn ang="0">
                  <a:pos x="0" y="163"/>
                </a:cxn>
              </a:cxnLst>
              <a:rect l="0" t="0" r="r" b="b"/>
              <a:pathLst>
                <a:path w="182" h="163">
                  <a:moveTo>
                    <a:pt x="182" y="0"/>
                  </a:moveTo>
                  <a:lnTo>
                    <a:pt x="182" y="0"/>
                  </a:lnTo>
                  <a:lnTo>
                    <a:pt x="182" y="0"/>
                  </a:lnTo>
                  <a:lnTo>
                    <a:pt x="182" y="0"/>
                  </a:lnTo>
                  <a:lnTo>
                    <a:pt x="182" y="34"/>
                  </a:lnTo>
                  <a:lnTo>
                    <a:pt x="182" y="34"/>
                  </a:lnTo>
                  <a:lnTo>
                    <a:pt x="153" y="68"/>
                  </a:lnTo>
                  <a:lnTo>
                    <a:pt x="153" y="68"/>
                  </a:lnTo>
                  <a:lnTo>
                    <a:pt x="120" y="101"/>
                  </a:lnTo>
                  <a:lnTo>
                    <a:pt x="91" y="130"/>
                  </a:lnTo>
                  <a:lnTo>
                    <a:pt x="91" y="130"/>
                  </a:lnTo>
                  <a:lnTo>
                    <a:pt x="62" y="130"/>
                  </a:lnTo>
                  <a:lnTo>
                    <a:pt x="33" y="163"/>
                  </a:lnTo>
                  <a:lnTo>
                    <a:pt x="33" y="163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0" y="163"/>
                  </a:lnTo>
                </a:path>
              </a:pathLst>
            </a:custGeom>
            <a:noFill/>
            <a:ln w="0">
              <a:solidFill>
                <a:srgbClr val="0E0D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27"/>
            <p:cNvSpPr>
              <a:spLocks/>
            </p:cNvSpPr>
            <p:nvPr/>
          </p:nvSpPr>
          <p:spPr bwMode="auto">
            <a:xfrm>
              <a:off x="2533" y="2220"/>
              <a:ext cx="389" cy="259"/>
            </a:xfrm>
            <a:custGeom>
              <a:avLst/>
              <a:gdLst/>
              <a:ahLst/>
              <a:cxnLst>
                <a:cxn ang="0">
                  <a:pos x="0" y="259"/>
                </a:cxn>
                <a:cxn ang="0">
                  <a:pos x="0" y="225"/>
                </a:cxn>
                <a:cxn ang="0">
                  <a:pos x="0" y="225"/>
                </a:cxn>
                <a:cxn ang="0">
                  <a:pos x="29" y="225"/>
                </a:cxn>
                <a:cxn ang="0">
                  <a:pos x="29" y="197"/>
                </a:cxn>
                <a:cxn ang="0">
                  <a:pos x="58" y="197"/>
                </a:cxn>
                <a:cxn ang="0">
                  <a:pos x="58" y="197"/>
                </a:cxn>
                <a:cxn ang="0">
                  <a:pos x="91" y="197"/>
                </a:cxn>
                <a:cxn ang="0">
                  <a:pos x="91" y="197"/>
                </a:cxn>
                <a:cxn ang="0">
                  <a:pos x="120" y="197"/>
                </a:cxn>
                <a:cxn ang="0">
                  <a:pos x="149" y="163"/>
                </a:cxn>
                <a:cxn ang="0">
                  <a:pos x="149" y="163"/>
                </a:cxn>
                <a:cxn ang="0">
                  <a:pos x="178" y="163"/>
                </a:cxn>
                <a:cxn ang="0">
                  <a:pos x="178" y="163"/>
                </a:cxn>
                <a:cxn ang="0">
                  <a:pos x="178" y="130"/>
                </a:cxn>
                <a:cxn ang="0">
                  <a:pos x="178" y="130"/>
                </a:cxn>
                <a:cxn ang="0">
                  <a:pos x="211" y="101"/>
                </a:cxn>
                <a:cxn ang="0">
                  <a:pos x="211" y="101"/>
                </a:cxn>
                <a:cxn ang="0">
                  <a:pos x="240" y="67"/>
                </a:cxn>
                <a:cxn ang="0">
                  <a:pos x="269" y="34"/>
                </a:cxn>
                <a:cxn ang="0">
                  <a:pos x="302" y="34"/>
                </a:cxn>
                <a:cxn ang="0">
                  <a:pos x="302" y="0"/>
                </a:cxn>
                <a:cxn ang="0">
                  <a:pos x="331" y="0"/>
                </a:cxn>
                <a:cxn ang="0">
                  <a:pos x="360" y="0"/>
                </a:cxn>
                <a:cxn ang="0">
                  <a:pos x="389" y="0"/>
                </a:cxn>
                <a:cxn ang="0">
                  <a:pos x="389" y="0"/>
                </a:cxn>
                <a:cxn ang="0">
                  <a:pos x="389" y="0"/>
                </a:cxn>
                <a:cxn ang="0">
                  <a:pos x="389" y="0"/>
                </a:cxn>
                <a:cxn ang="0">
                  <a:pos x="389" y="34"/>
                </a:cxn>
              </a:cxnLst>
              <a:rect l="0" t="0" r="r" b="b"/>
              <a:pathLst>
                <a:path w="389" h="259">
                  <a:moveTo>
                    <a:pt x="0" y="259"/>
                  </a:moveTo>
                  <a:lnTo>
                    <a:pt x="0" y="225"/>
                  </a:lnTo>
                  <a:lnTo>
                    <a:pt x="0" y="225"/>
                  </a:lnTo>
                  <a:lnTo>
                    <a:pt x="29" y="225"/>
                  </a:lnTo>
                  <a:lnTo>
                    <a:pt x="29" y="197"/>
                  </a:lnTo>
                  <a:lnTo>
                    <a:pt x="58" y="197"/>
                  </a:lnTo>
                  <a:lnTo>
                    <a:pt x="58" y="197"/>
                  </a:lnTo>
                  <a:lnTo>
                    <a:pt x="91" y="197"/>
                  </a:lnTo>
                  <a:lnTo>
                    <a:pt x="91" y="197"/>
                  </a:lnTo>
                  <a:lnTo>
                    <a:pt x="120" y="197"/>
                  </a:lnTo>
                  <a:lnTo>
                    <a:pt x="149" y="163"/>
                  </a:lnTo>
                  <a:lnTo>
                    <a:pt x="149" y="163"/>
                  </a:lnTo>
                  <a:lnTo>
                    <a:pt x="178" y="163"/>
                  </a:lnTo>
                  <a:lnTo>
                    <a:pt x="178" y="163"/>
                  </a:lnTo>
                  <a:lnTo>
                    <a:pt x="178" y="130"/>
                  </a:lnTo>
                  <a:lnTo>
                    <a:pt x="178" y="130"/>
                  </a:lnTo>
                  <a:lnTo>
                    <a:pt x="211" y="101"/>
                  </a:lnTo>
                  <a:lnTo>
                    <a:pt x="211" y="101"/>
                  </a:lnTo>
                  <a:lnTo>
                    <a:pt x="240" y="67"/>
                  </a:lnTo>
                  <a:lnTo>
                    <a:pt x="269" y="34"/>
                  </a:lnTo>
                  <a:lnTo>
                    <a:pt x="302" y="34"/>
                  </a:lnTo>
                  <a:lnTo>
                    <a:pt x="302" y="0"/>
                  </a:lnTo>
                  <a:lnTo>
                    <a:pt x="331" y="0"/>
                  </a:lnTo>
                  <a:lnTo>
                    <a:pt x="360" y="0"/>
                  </a:lnTo>
                  <a:lnTo>
                    <a:pt x="389" y="0"/>
                  </a:lnTo>
                  <a:lnTo>
                    <a:pt x="389" y="0"/>
                  </a:lnTo>
                  <a:lnTo>
                    <a:pt x="389" y="0"/>
                  </a:lnTo>
                  <a:lnTo>
                    <a:pt x="389" y="0"/>
                  </a:lnTo>
                  <a:lnTo>
                    <a:pt x="389" y="34"/>
                  </a:lnTo>
                </a:path>
              </a:pathLst>
            </a:custGeom>
            <a:noFill/>
            <a:ln w="0">
              <a:solidFill>
                <a:srgbClr val="0E0D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28"/>
            <p:cNvSpPr>
              <a:spLocks/>
            </p:cNvSpPr>
            <p:nvPr/>
          </p:nvSpPr>
          <p:spPr bwMode="auto">
            <a:xfrm>
              <a:off x="2140" y="2158"/>
              <a:ext cx="153" cy="6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3" y="0"/>
                </a:cxn>
                <a:cxn ang="0">
                  <a:pos x="62" y="0"/>
                </a:cxn>
                <a:cxn ang="0">
                  <a:pos x="91" y="0"/>
                </a:cxn>
                <a:cxn ang="0">
                  <a:pos x="91" y="33"/>
                </a:cxn>
                <a:cxn ang="0">
                  <a:pos x="91" y="62"/>
                </a:cxn>
                <a:cxn ang="0">
                  <a:pos x="91" y="96"/>
                </a:cxn>
                <a:cxn ang="0">
                  <a:pos x="120" y="129"/>
                </a:cxn>
                <a:cxn ang="0">
                  <a:pos x="120" y="192"/>
                </a:cxn>
                <a:cxn ang="0">
                  <a:pos x="120" y="287"/>
                </a:cxn>
                <a:cxn ang="0">
                  <a:pos x="120" y="355"/>
                </a:cxn>
                <a:cxn ang="0">
                  <a:pos x="120" y="450"/>
                </a:cxn>
                <a:cxn ang="0">
                  <a:pos x="120" y="484"/>
                </a:cxn>
                <a:cxn ang="0">
                  <a:pos x="120" y="546"/>
                </a:cxn>
                <a:cxn ang="0">
                  <a:pos x="153" y="580"/>
                </a:cxn>
                <a:cxn ang="0">
                  <a:pos x="153" y="613"/>
                </a:cxn>
              </a:cxnLst>
              <a:rect l="0" t="0" r="r" b="b"/>
              <a:pathLst>
                <a:path w="153" h="613">
                  <a:moveTo>
                    <a:pt x="0" y="0"/>
                  </a:moveTo>
                  <a:lnTo>
                    <a:pt x="0" y="0"/>
                  </a:lnTo>
                  <a:lnTo>
                    <a:pt x="33" y="0"/>
                  </a:lnTo>
                  <a:lnTo>
                    <a:pt x="62" y="0"/>
                  </a:lnTo>
                  <a:lnTo>
                    <a:pt x="91" y="0"/>
                  </a:lnTo>
                  <a:lnTo>
                    <a:pt x="91" y="33"/>
                  </a:lnTo>
                  <a:lnTo>
                    <a:pt x="91" y="62"/>
                  </a:lnTo>
                  <a:lnTo>
                    <a:pt x="91" y="96"/>
                  </a:lnTo>
                  <a:lnTo>
                    <a:pt x="120" y="129"/>
                  </a:lnTo>
                  <a:lnTo>
                    <a:pt x="120" y="192"/>
                  </a:lnTo>
                  <a:lnTo>
                    <a:pt x="120" y="287"/>
                  </a:lnTo>
                  <a:lnTo>
                    <a:pt x="120" y="355"/>
                  </a:lnTo>
                  <a:lnTo>
                    <a:pt x="120" y="450"/>
                  </a:lnTo>
                  <a:lnTo>
                    <a:pt x="120" y="484"/>
                  </a:lnTo>
                  <a:lnTo>
                    <a:pt x="120" y="546"/>
                  </a:lnTo>
                  <a:lnTo>
                    <a:pt x="153" y="580"/>
                  </a:lnTo>
                  <a:lnTo>
                    <a:pt x="153" y="613"/>
                  </a:lnTo>
                </a:path>
              </a:pathLst>
            </a:custGeom>
            <a:noFill/>
            <a:ln w="0">
              <a:solidFill>
                <a:srgbClr val="0E0D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29"/>
            <p:cNvSpPr>
              <a:spLocks/>
            </p:cNvSpPr>
            <p:nvPr/>
          </p:nvSpPr>
          <p:spPr bwMode="auto">
            <a:xfrm>
              <a:off x="125" y="2124"/>
              <a:ext cx="1233" cy="1870"/>
            </a:xfrm>
            <a:custGeom>
              <a:avLst/>
              <a:gdLst/>
              <a:ahLst/>
              <a:cxnLst>
                <a:cxn ang="0">
                  <a:pos x="964" y="1741"/>
                </a:cxn>
                <a:cxn ang="0">
                  <a:pos x="902" y="1741"/>
                </a:cxn>
                <a:cxn ang="0">
                  <a:pos x="873" y="1774"/>
                </a:cxn>
                <a:cxn ang="0">
                  <a:pos x="844" y="1774"/>
                </a:cxn>
                <a:cxn ang="0">
                  <a:pos x="782" y="1774"/>
                </a:cxn>
                <a:cxn ang="0">
                  <a:pos x="753" y="1774"/>
                </a:cxn>
                <a:cxn ang="0">
                  <a:pos x="724" y="1774"/>
                </a:cxn>
                <a:cxn ang="0">
                  <a:pos x="691" y="1774"/>
                </a:cxn>
                <a:cxn ang="0">
                  <a:pos x="662" y="1774"/>
                </a:cxn>
                <a:cxn ang="0">
                  <a:pos x="633" y="1803"/>
                </a:cxn>
                <a:cxn ang="0">
                  <a:pos x="604" y="1803"/>
                </a:cxn>
                <a:cxn ang="0">
                  <a:pos x="571" y="1837"/>
                </a:cxn>
                <a:cxn ang="0">
                  <a:pos x="513" y="1837"/>
                </a:cxn>
                <a:cxn ang="0">
                  <a:pos x="422" y="1870"/>
                </a:cxn>
                <a:cxn ang="0">
                  <a:pos x="360" y="1870"/>
                </a:cxn>
                <a:cxn ang="0">
                  <a:pos x="273" y="1870"/>
                </a:cxn>
                <a:cxn ang="0">
                  <a:pos x="211" y="1870"/>
                </a:cxn>
                <a:cxn ang="0">
                  <a:pos x="148" y="1837"/>
                </a:cxn>
                <a:cxn ang="0">
                  <a:pos x="91" y="1837"/>
                </a:cxn>
                <a:cxn ang="0">
                  <a:pos x="62" y="1803"/>
                </a:cxn>
                <a:cxn ang="0">
                  <a:pos x="0" y="1741"/>
                </a:cxn>
                <a:cxn ang="0">
                  <a:pos x="0" y="1645"/>
                </a:cxn>
                <a:cxn ang="0">
                  <a:pos x="0" y="1578"/>
                </a:cxn>
                <a:cxn ang="0">
                  <a:pos x="0" y="1515"/>
                </a:cxn>
                <a:cxn ang="0">
                  <a:pos x="29" y="1482"/>
                </a:cxn>
                <a:cxn ang="0">
                  <a:pos x="62" y="1453"/>
                </a:cxn>
                <a:cxn ang="0">
                  <a:pos x="91" y="1386"/>
                </a:cxn>
                <a:cxn ang="0">
                  <a:pos x="120" y="1256"/>
                </a:cxn>
                <a:cxn ang="0">
                  <a:pos x="148" y="1194"/>
                </a:cxn>
                <a:cxn ang="0">
                  <a:pos x="182" y="1127"/>
                </a:cxn>
                <a:cxn ang="0">
                  <a:pos x="240" y="1065"/>
                </a:cxn>
                <a:cxn ang="0">
                  <a:pos x="273" y="1002"/>
                </a:cxn>
                <a:cxn ang="0">
                  <a:pos x="302" y="935"/>
                </a:cxn>
                <a:cxn ang="0">
                  <a:pos x="302" y="873"/>
                </a:cxn>
                <a:cxn ang="0">
                  <a:pos x="331" y="806"/>
                </a:cxn>
                <a:cxn ang="0">
                  <a:pos x="360" y="777"/>
                </a:cxn>
                <a:cxn ang="0">
                  <a:pos x="393" y="710"/>
                </a:cxn>
                <a:cxn ang="0">
                  <a:pos x="422" y="676"/>
                </a:cxn>
                <a:cxn ang="0">
                  <a:pos x="479" y="614"/>
                </a:cxn>
                <a:cxn ang="0">
                  <a:pos x="571" y="518"/>
                </a:cxn>
                <a:cxn ang="0">
                  <a:pos x="662" y="422"/>
                </a:cxn>
                <a:cxn ang="0">
                  <a:pos x="753" y="321"/>
                </a:cxn>
                <a:cxn ang="0">
                  <a:pos x="844" y="259"/>
                </a:cxn>
                <a:cxn ang="0">
                  <a:pos x="902" y="226"/>
                </a:cxn>
                <a:cxn ang="0">
                  <a:pos x="993" y="197"/>
                </a:cxn>
                <a:cxn ang="0">
                  <a:pos x="1055" y="163"/>
                </a:cxn>
                <a:cxn ang="0">
                  <a:pos x="1113" y="130"/>
                </a:cxn>
                <a:cxn ang="0">
                  <a:pos x="1142" y="67"/>
                </a:cxn>
                <a:cxn ang="0">
                  <a:pos x="1175" y="34"/>
                </a:cxn>
                <a:cxn ang="0">
                  <a:pos x="1204" y="34"/>
                </a:cxn>
              </a:cxnLst>
              <a:rect l="0" t="0" r="r" b="b"/>
              <a:pathLst>
                <a:path w="1233" h="1870">
                  <a:moveTo>
                    <a:pt x="964" y="1707"/>
                  </a:moveTo>
                  <a:lnTo>
                    <a:pt x="964" y="1741"/>
                  </a:lnTo>
                  <a:lnTo>
                    <a:pt x="935" y="1741"/>
                  </a:lnTo>
                  <a:lnTo>
                    <a:pt x="902" y="1741"/>
                  </a:lnTo>
                  <a:lnTo>
                    <a:pt x="902" y="1741"/>
                  </a:lnTo>
                  <a:lnTo>
                    <a:pt x="873" y="1774"/>
                  </a:lnTo>
                  <a:lnTo>
                    <a:pt x="844" y="1774"/>
                  </a:lnTo>
                  <a:lnTo>
                    <a:pt x="844" y="1774"/>
                  </a:lnTo>
                  <a:lnTo>
                    <a:pt x="810" y="1774"/>
                  </a:lnTo>
                  <a:lnTo>
                    <a:pt x="782" y="1774"/>
                  </a:lnTo>
                  <a:lnTo>
                    <a:pt x="782" y="1774"/>
                  </a:lnTo>
                  <a:lnTo>
                    <a:pt x="753" y="1774"/>
                  </a:lnTo>
                  <a:lnTo>
                    <a:pt x="753" y="1774"/>
                  </a:lnTo>
                  <a:lnTo>
                    <a:pt x="724" y="1774"/>
                  </a:lnTo>
                  <a:lnTo>
                    <a:pt x="691" y="1774"/>
                  </a:lnTo>
                  <a:lnTo>
                    <a:pt x="691" y="1774"/>
                  </a:lnTo>
                  <a:lnTo>
                    <a:pt x="662" y="1774"/>
                  </a:lnTo>
                  <a:lnTo>
                    <a:pt x="662" y="1774"/>
                  </a:lnTo>
                  <a:lnTo>
                    <a:pt x="633" y="1774"/>
                  </a:lnTo>
                  <a:lnTo>
                    <a:pt x="633" y="1803"/>
                  </a:lnTo>
                  <a:lnTo>
                    <a:pt x="604" y="1803"/>
                  </a:lnTo>
                  <a:lnTo>
                    <a:pt x="604" y="1803"/>
                  </a:lnTo>
                  <a:lnTo>
                    <a:pt x="571" y="1837"/>
                  </a:lnTo>
                  <a:lnTo>
                    <a:pt x="571" y="1837"/>
                  </a:lnTo>
                  <a:lnTo>
                    <a:pt x="542" y="1837"/>
                  </a:lnTo>
                  <a:lnTo>
                    <a:pt x="513" y="1837"/>
                  </a:lnTo>
                  <a:lnTo>
                    <a:pt x="479" y="1837"/>
                  </a:lnTo>
                  <a:lnTo>
                    <a:pt x="422" y="1870"/>
                  </a:lnTo>
                  <a:lnTo>
                    <a:pt x="393" y="1870"/>
                  </a:lnTo>
                  <a:lnTo>
                    <a:pt x="360" y="1870"/>
                  </a:lnTo>
                  <a:lnTo>
                    <a:pt x="302" y="1870"/>
                  </a:lnTo>
                  <a:lnTo>
                    <a:pt x="273" y="1870"/>
                  </a:lnTo>
                  <a:lnTo>
                    <a:pt x="240" y="1870"/>
                  </a:lnTo>
                  <a:lnTo>
                    <a:pt x="211" y="1870"/>
                  </a:lnTo>
                  <a:lnTo>
                    <a:pt x="182" y="1837"/>
                  </a:lnTo>
                  <a:lnTo>
                    <a:pt x="148" y="1837"/>
                  </a:lnTo>
                  <a:lnTo>
                    <a:pt x="120" y="1837"/>
                  </a:lnTo>
                  <a:lnTo>
                    <a:pt x="91" y="1837"/>
                  </a:lnTo>
                  <a:lnTo>
                    <a:pt x="62" y="1837"/>
                  </a:lnTo>
                  <a:lnTo>
                    <a:pt x="62" y="1803"/>
                  </a:lnTo>
                  <a:lnTo>
                    <a:pt x="29" y="1774"/>
                  </a:lnTo>
                  <a:lnTo>
                    <a:pt x="0" y="1741"/>
                  </a:lnTo>
                  <a:lnTo>
                    <a:pt x="0" y="1707"/>
                  </a:lnTo>
                  <a:lnTo>
                    <a:pt x="0" y="1645"/>
                  </a:lnTo>
                  <a:lnTo>
                    <a:pt x="0" y="1611"/>
                  </a:lnTo>
                  <a:lnTo>
                    <a:pt x="0" y="1578"/>
                  </a:lnTo>
                  <a:lnTo>
                    <a:pt x="0" y="1549"/>
                  </a:lnTo>
                  <a:lnTo>
                    <a:pt x="0" y="1515"/>
                  </a:lnTo>
                  <a:lnTo>
                    <a:pt x="0" y="1515"/>
                  </a:lnTo>
                  <a:lnTo>
                    <a:pt x="29" y="1482"/>
                  </a:lnTo>
                  <a:lnTo>
                    <a:pt x="62" y="1453"/>
                  </a:lnTo>
                  <a:lnTo>
                    <a:pt x="62" y="1453"/>
                  </a:lnTo>
                  <a:lnTo>
                    <a:pt x="91" y="1419"/>
                  </a:lnTo>
                  <a:lnTo>
                    <a:pt x="91" y="1386"/>
                  </a:lnTo>
                  <a:lnTo>
                    <a:pt x="91" y="1324"/>
                  </a:lnTo>
                  <a:lnTo>
                    <a:pt x="120" y="1256"/>
                  </a:lnTo>
                  <a:lnTo>
                    <a:pt x="120" y="1228"/>
                  </a:lnTo>
                  <a:lnTo>
                    <a:pt x="148" y="1194"/>
                  </a:lnTo>
                  <a:lnTo>
                    <a:pt x="148" y="1161"/>
                  </a:lnTo>
                  <a:lnTo>
                    <a:pt x="182" y="1127"/>
                  </a:lnTo>
                  <a:lnTo>
                    <a:pt x="211" y="1098"/>
                  </a:lnTo>
                  <a:lnTo>
                    <a:pt x="240" y="1065"/>
                  </a:lnTo>
                  <a:lnTo>
                    <a:pt x="240" y="1031"/>
                  </a:lnTo>
                  <a:lnTo>
                    <a:pt x="273" y="1002"/>
                  </a:lnTo>
                  <a:lnTo>
                    <a:pt x="273" y="969"/>
                  </a:lnTo>
                  <a:lnTo>
                    <a:pt x="302" y="935"/>
                  </a:lnTo>
                  <a:lnTo>
                    <a:pt x="302" y="902"/>
                  </a:lnTo>
                  <a:lnTo>
                    <a:pt x="302" y="873"/>
                  </a:lnTo>
                  <a:lnTo>
                    <a:pt x="302" y="839"/>
                  </a:lnTo>
                  <a:lnTo>
                    <a:pt x="331" y="806"/>
                  </a:lnTo>
                  <a:lnTo>
                    <a:pt x="331" y="777"/>
                  </a:lnTo>
                  <a:lnTo>
                    <a:pt x="360" y="777"/>
                  </a:lnTo>
                  <a:lnTo>
                    <a:pt x="360" y="743"/>
                  </a:lnTo>
                  <a:lnTo>
                    <a:pt x="393" y="710"/>
                  </a:lnTo>
                  <a:lnTo>
                    <a:pt x="422" y="676"/>
                  </a:lnTo>
                  <a:lnTo>
                    <a:pt x="422" y="676"/>
                  </a:lnTo>
                  <a:lnTo>
                    <a:pt x="451" y="647"/>
                  </a:lnTo>
                  <a:lnTo>
                    <a:pt x="479" y="614"/>
                  </a:lnTo>
                  <a:lnTo>
                    <a:pt x="542" y="552"/>
                  </a:lnTo>
                  <a:lnTo>
                    <a:pt x="571" y="518"/>
                  </a:lnTo>
                  <a:lnTo>
                    <a:pt x="633" y="451"/>
                  </a:lnTo>
                  <a:lnTo>
                    <a:pt x="662" y="422"/>
                  </a:lnTo>
                  <a:lnTo>
                    <a:pt x="724" y="389"/>
                  </a:lnTo>
                  <a:lnTo>
                    <a:pt x="753" y="321"/>
                  </a:lnTo>
                  <a:lnTo>
                    <a:pt x="810" y="293"/>
                  </a:lnTo>
                  <a:lnTo>
                    <a:pt x="844" y="259"/>
                  </a:lnTo>
                  <a:lnTo>
                    <a:pt x="873" y="259"/>
                  </a:lnTo>
                  <a:lnTo>
                    <a:pt x="902" y="226"/>
                  </a:lnTo>
                  <a:lnTo>
                    <a:pt x="935" y="197"/>
                  </a:lnTo>
                  <a:lnTo>
                    <a:pt x="993" y="197"/>
                  </a:lnTo>
                  <a:lnTo>
                    <a:pt x="1022" y="163"/>
                  </a:lnTo>
                  <a:lnTo>
                    <a:pt x="1055" y="163"/>
                  </a:lnTo>
                  <a:lnTo>
                    <a:pt x="1113" y="130"/>
                  </a:lnTo>
                  <a:lnTo>
                    <a:pt x="1113" y="130"/>
                  </a:lnTo>
                  <a:lnTo>
                    <a:pt x="1113" y="96"/>
                  </a:lnTo>
                  <a:lnTo>
                    <a:pt x="1142" y="67"/>
                  </a:lnTo>
                  <a:lnTo>
                    <a:pt x="1142" y="67"/>
                  </a:lnTo>
                  <a:lnTo>
                    <a:pt x="1175" y="34"/>
                  </a:lnTo>
                  <a:lnTo>
                    <a:pt x="1175" y="34"/>
                  </a:lnTo>
                  <a:lnTo>
                    <a:pt x="1204" y="34"/>
                  </a:lnTo>
                  <a:lnTo>
                    <a:pt x="1233" y="0"/>
                  </a:lnTo>
                </a:path>
              </a:pathLst>
            </a:custGeom>
            <a:noFill/>
            <a:ln w="0">
              <a:solidFill>
                <a:srgbClr val="0E0D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30"/>
            <p:cNvSpPr>
              <a:spLocks/>
            </p:cNvSpPr>
            <p:nvPr/>
          </p:nvSpPr>
          <p:spPr bwMode="auto">
            <a:xfrm>
              <a:off x="1147" y="4282"/>
              <a:ext cx="33" cy="33"/>
            </a:xfrm>
            <a:custGeom>
              <a:avLst/>
              <a:gdLst/>
              <a:ahLst/>
              <a:cxnLst>
                <a:cxn ang="0">
                  <a:pos x="0" y="33"/>
                </a:cxn>
                <a:cxn ang="0">
                  <a:pos x="0" y="33"/>
                </a:cxn>
                <a:cxn ang="0">
                  <a:pos x="33" y="33"/>
                </a:cxn>
                <a:cxn ang="0">
                  <a:pos x="33" y="33"/>
                </a:cxn>
                <a:cxn ang="0">
                  <a:pos x="33" y="0"/>
                </a:cxn>
                <a:cxn ang="0">
                  <a:pos x="33" y="0"/>
                </a:cxn>
                <a:cxn ang="0">
                  <a:pos x="0" y="33"/>
                </a:cxn>
                <a:cxn ang="0">
                  <a:pos x="0" y="33"/>
                </a:cxn>
                <a:cxn ang="0">
                  <a:pos x="0" y="33"/>
                </a:cxn>
              </a:cxnLst>
              <a:rect l="0" t="0" r="r" b="b"/>
              <a:pathLst>
                <a:path w="33" h="33">
                  <a:moveTo>
                    <a:pt x="0" y="33"/>
                  </a:moveTo>
                  <a:lnTo>
                    <a:pt x="0" y="33"/>
                  </a:lnTo>
                  <a:lnTo>
                    <a:pt x="33" y="33"/>
                  </a:lnTo>
                  <a:lnTo>
                    <a:pt x="33" y="33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31"/>
            <p:cNvSpPr>
              <a:spLocks/>
            </p:cNvSpPr>
            <p:nvPr/>
          </p:nvSpPr>
          <p:spPr bwMode="auto">
            <a:xfrm>
              <a:off x="1147" y="4253"/>
              <a:ext cx="33" cy="62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0" y="29"/>
                </a:cxn>
                <a:cxn ang="0">
                  <a:pos x="0" y="62"/>
                </a:cxn>
                <a:cxn ang="0">
                  <a:pos x="33" y="29"/>
                </a:cxn>
                <a:cxn ang="0">
                  <a:pos x="33" y="0"/>
                </a:cxn>
                <a:cxn ang="0">
                  <a:pos x="33" y="0"/>
                </a:cxn>
                <a:cxn ang="0">
                  <a:pos x="0" y="29"/>
                </a:cxn>
              </a:cxnLst>
              <a:rect l="0" t="0" r="r" b="b"/>
              <a:pathLst>
                <a:path w="33" h="62">
                  <a:moveTo>
                    <a:pt x="0" y="29"/>
                  </a:moveTo>
                  <a:lnTo>
                    <a:pt x="0" y="29"/>
                  </a:lnTo>
                  <a:lnTo>
                    <a:pt x="0" y="62"/>
                  </a:lnTo>
                  <a:lnTo>
                    <a:pt x="33" y="29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32"/>
            <p:cNvSpPr>
              <a:spLocks/>
            </p:cNvSpPr>
            <p:nvPr/>
          </p:nvSpPr>
          <p:spPr bwMode="auto">
            <a:xfrm>
              <a:off x="1118" y="4253"/>
              <a:ext cx="62" cy="2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9" y="29"/>
                </a:cxn>
                <a:cxn ang="0">
                  <a:pos x="62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2" h="29">
                  <a:moveTo>
                    <a:pt x="0" y="0"/>
                  </a:moveTo>
                  <a:lnTo>
                    <a:pt x="0" y="0"/>
                  </a:lnTo>
                  <a:lnTo>
                    <a:pt x="29" y="29"/>
                  </a:lnTo>
                  <a:lnTo>
                    <a:pt x="62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33"/>
            <p:cNvSpPr>
              <a:spLocks/>
            </p:cNvSpPr>
            <p:nvPr/>
          </p:nvSpPr>
          <p:spPr bwMode="auto">
            <a:xfrm>
              <a:off x="1118" y="4220"/>
              <a:ext cx="29" cy="3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33"/>
                </a:cxn>
                <a:cxn ang="0">
                  <a:pos x="29" y="33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9" h="33">
                  <a:moveTo>
                    <a:pt x="0" y="0"/>
                  </a:moveTo>
                  <a:lnTo>
                    <a:pt x="0" y="0"/>
                  </a:lnTo>
                  <a:lnTo>
                    <a:pt x="0" y="33"/>
                  </a:lnTo>
                  <a:lnTo>
                    <a:pt x="29" y="33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34"/>
            <p:cNvSpPr>
              <a:spLocks/>
            </p:cNvSpPr>
            <p:nvPr/>
          </p:nvSpPr>
          <p:spPr bwMode="auto">
            <a:xfrm>
              <a:off x="1118" y="4124"/>
              <a:ext cx="29" cy="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96"/>
                </a:cxn>
                <a:cxn ang="0">
                  <a:pos x="29" y="96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9" h="96">
                  <a:moveTo>
                    <a:pt x="0" y="0"/>
                  </a:moveTo>
                  <a:lnTo>
                    <a:pt x="0" y="0"/>
                  </a:lnTo>
                  <a:lnTo>
                    <a:pt x="0" y="96"/>
                  </a:lnTo>
                  <a:lnTo>
                    <a:pt x="29" y="96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35"/>
            <p:cNvSpPr>
              <a:spLocks/>
            </p:cNvSpPr>
            <p:nvPr/>
          </p:nvSpPr>
          <p:spPr bwMode="auto">
            <a:xfrm>
              <a:off x="1089" y="4028"/>
              <a:ext cx="58" cy="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9" y="96"/>
                </a:cxn>
                <a:cxn ang="0">
                  <a:pos x="58" y="96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0" y="0"/>
                </a:cxn>
              </a:cxnLst>
              <a:rect l="0" t="0" r="r" b="b"/>
              <a:pathLst>
                <a:path w="58" h="96">
                  <a:moveTo>
                    <a:pt x="0" y="0"/>
                  </a:moveTo>
                  <a:lnTo>
                    <a:pt x="0" y="0"/>
                  </a:lnTo>
                  <a:lnTo>
                    <a:pt x="29" y="96"/>
                  </a:lnTo>
                  <a:lnTo>
                    <a:pt x="58" y="96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36"/>
            <p:cNvSpPr>
              <a:spLocks/>
            </p:cNvSpPr>
            <p:nvPr/>
          </p:nvSpPr>
          <p:spPr bwMode="auto">
            <a:xfrm>
              <a:off x="1089" y="3927"/>
              <a:ext cx="29" cy="10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101"/>
                </a:cxn>
                <a:cxn ang="0">
                  <a:pos x="29" y="101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0" y="0"/>
                </a:cxn>
              </a:cxnLst>
              <a:rect l="0" t="0" r="r" b="b"/>
              <a:pathLst>
                <a:path w="29" h="101">
                  <a:moveTo>
                    <a:pt x="0" y="0"/>
                  </a:moveTo>
                  <a:lnTo>
                    <a:pt x="0" y="0"/>
                  </a:lnTo>
                  <a:lnTo>
                    <a:pt x="0" y="101"/>
                  </a:lnTo>
                  <a:lnTo>
                    <a:pt x="29" y="101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37"/>
            <p:cNvSpPr>
              <a:spLocks/>
            </p:cNvSpPr>
            <p:nvPr/>
          </p:nvSpPr>
          <p:spPr bwMode="auto">
            <a:xfrm>
              <a:off x="1089" y="3831"/>
              <a:ext cx="29" cy="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96"/>
                </a:cxn>
                <a:cxn ang="0">
                  <a:pos x="29" y="96"/>
                </a:cxn>
                <a:cxn ang="0">
                  <a:pos x="29" y="0"/>
                </a:cxn>
                <a:cxn ang="0">
                  <a:pos x="0" y="0"/>
                </a:cxn>
              </a:cxnLst>
              <a:rect l="0" t="0" r="r" b="b"/>
              <a:pathLst>
                <a:path w="29" h="96">
                  <a:moveTo>
                    <a:pt x="0" y="0"/>
                  </a:moveTo>
                  <a:lnTo>
                    <a:pt x="0" y="0"/>
                  </a:lnTo>
                  <a:lnTo>
                    <a:pt x="0" y="96"/>
                  </a:lnTo>
                  <a:lnTo>
                    <a:pt x="29" y="96"/>
                  </a:lnTo>
                  <a:lnTo>
                    <a:pt x="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38"/>
            <p:cNvSpPr>
              <a:spLocks/>
            </p:cNvSpPr>
            <p:nvPr/>
          </p:nvSpPr>
          <p:spPr bwMode="auto">
            <a:xfrm>
              <a:off x="336" y="3318"/>
              <a:ext cx="2048" cy="1803"/>
            </a:xfrm>
            <a:custGeom>
              <a:avLst/>
              <a:gdLst/>
              <a:ahLst/>
              <a:cxnLst>
                <a:cxn ang="0">
                  <a:pos x="2048" y="0"/>
                </a:cxn>
                <a:cxn ang="0">
                  <a:pos x="2015" y="0"/>
                </a:cxn>
                <a:cxn ang="0">
                  <a:pos x="0" y="1803"/>
                </a:cxn>
                <a:cxn ang="0">
                  <a:pos x="29" y="1803"/>
                </a:cxn>
                <a:cxn ang="0">
                  <a:pos x="2048" y="0"/>
                </a:cxn>
                <a:cxn ang="0">
                  <a:pos x="2048" y="0"/>
                </a:cxn>
              </a:cxnLst>
              <a:rect l="0" t="0" r="r" b="b"/>
              <a:pathLst>
                <a:path w="2048" h="1803">
                  <a:moveTo>
                    <a:pt x="2048" y="0"/>
                  </a:moveTo>
                  <a:lnTo>
                    <a:pt x="2015" y="0"/>
                  </a:lnTo>
                  <a:lnTo>
                    <a:pt x="0" y="1803"/>
                  </a:lnTo>
                  <a:lnTo>
                    <a:pt x="29" y="1803"/>
                  </a:lnTo>
                  <a:lnTo>
                    <a:pt x="2048" y="0"/>
                  </a:lnTo>
                  <a:lnTo>
                    <a:pt x="204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39"/>
            <p:cNvSpPr>
              <a:spLocks/>
            </p:cNvSpPr>
            <p:nvPr/>
          </p:nvSpPr>
          <p:spPr bwMode="auto">
            <a:xfrm>
              <a:off x="1329" y="1932"/>
              <a:ext cx="811" cy="1127"/>
            </a:xfrm>
            <a:custGeom>
              <a:avLst/>
              <a:gdLst/>
              <a:ahLst/>
              <a:cxnLst>
                <a:cxn ang="0">
                  <a:pos x="724" y="163"/>
                </a:cxn>
                <a:cxn ang="0">
                  <a:pos x="753" y="192"/>
                </a:cxn>
                <a:cxn ang="0">
                  <a:pos x="782" y="226"/>
                </a:cxn>
                <a:cxn ang="0">
                  <a:pos x="811" y="288"/>
                </a:cxn>
                <a:cxn ang="0">
                  <a:pos x="782" y="288"/>
                </a:cxn>
                <a:cxn ang="0">
                  <a:pos x="753" y="259"/>
                </a:cxn>
                <a:cxn ang="0">
                  <a:pos x="724" y="259"/>
                </a:cxn>
                <a:cxn ang="0">
                  <a:pos x="691" y="226"/>
                </a:cxn>
                <a:cxn ang="0">
                  <a:pos x="662" y="226"/>
                </a:cxn>
                <a:cxn ang="0">
                  <a:pos x="662" y="259"/>
                </a:cxn>
                <a:cxn ang="0">
                  <a:pos x="662" y="322"/>
                </a:cxn>
                <a:cxn ang="0">
                  <a:pos x="691" y="389"/>
                </a:cxn>
                <a:cxn ang="0">
                  <a:pos x="724" y="418"/>
                </a:cxn>
                <a:cxn ang="0">
                  <a:pos x="753" y="485"/>
                </a:cxn>
                <a:cxn ang="0">
                  <a:pos x="782" y="614"/>
                </a:cxn>
                <a:cxn ang="0">
                  <a:pos x="753" y="839"/>
                </a:cxn>
                <a:cxn ang="0">
                  <a:pos x="753" y="998"/>
                </a:cxn>
                <a:cxn ang="0">
                  <a:pos x="753" y="1094"/>
                </a:cxn>
                <a:cxn ang="0">
                  <a:pos x="724" y="1127"/>
                </a:cxn>
                <a:cxn ang="0">
                  <a:pos x="691" y="1127"/>
                </a:cxn>
                <a:cxn ang="0">
                  <a:pos x="633" y="1127"/>
                </a:cxn>
                <a:cxn ang="0">
                  <a:pos x="571" y="1127"/>
                </a:cxn>
                <a:cxn ang="0">
                  <a:pos x="542" y="1127"/>
                </a:cxn>
                <a:cxn ang="0">
                  <a:pos x="480" y="1127"/>
                </a:cxn>
                <a:cxn ang="0">
                  <a:pos x="451" y="1065"/>
                </a:cxn>
                <a:cxn ang="0">
                  <a:pos x="422" y="902"/>
                </a:cxn>
                <a:cxn ang="0">
                  <a:pos x="422" y="772"/>
                </a:cxn>
                <a:cxn ang="0">
                  <a:pos x="393" y="614"/>
                </a:cxn>
                <a:cxn ang="0">
                  <a:pos x="393" y="513"/>
                </a:cxn>
                <a:cxn ang="0">
                  <a:pos x="393" y="485"/>
                </a:cxn>
                <a:cxn ang="0">
                  <a:pos x="360" y="451"/>
                </a:cxn>
                <a:cxn ang="0">
                  <a:pos x="331" y="389"/>
                </a:cxn>
                <a:cxn ang="0">
                  <a:pos x="269" y="322"/>
                </a:cxn>
                <a:cxn ang="0">
                  <a:pos x="211" y="259"/>
                </a:cxn>
                <a:cxn ang="0">
                  <a:pos x="182" y="226"/>
                </a:cxn>
                <a:cxn ang="0">
                  <a:pos x="120" y="226"/>
                </a:cxn>
                <a:cxn ang="0">
                  <a:pos x="91" y="226"/>
                </a:cxn>
                <a:cxn ang="0">
                  <a:pos x="29" y="192"/>
                </a:cxn>
                <a:cxn ang="0">
                  <a:pos x="0" y="163"/>
                </a:cxn>
                <a:cxn ang="0">
                  <a:pos x="0" y="96"/>
                </a:cxn>
                <a:cxn ang="0">
                  <a:pos x="0" y="63"/>
                </a:cxn>
                <a:cxn ang="0">
                  <a:pos x="29" y="34"/>
                </a:cxn>
                <a:cxn ang="0">
                  <a:pos x="91" y="0"/>
                </a:cxn>
                <a:cxn ang="0">
                  <a:pos x="120" y="0"/>
                </a:cxn>
                <a:cxn ang="0">
                  <a:pos x="182" y="0"/>
                </a:cxn>
                <a:cxn ang="0">
                  <a:pos x="211" y="0"/>
                </a:cxn>
                <a:cxn ang="0">
                  <a:pos x="269" y="0"/>
                </a:cxn>
                <a:cxn ang="0">
                  <a:pos x="269" y="0"/>
                </a:cxn>
              </a:cxnLst>
              <a:rect l="0" t="0" r="r" b="b"/>
              <a:pathLst>
                <a:path w="811" h="1127">
                  <a:moveTo>
                    <a:pt x="724" y="130"/>
                  </a:moveTo>
                  <a:lnTo>
                    <a:pt x="724" y="163"/>
                  </a:lnTo>
                  <a:lnTo>
                    <a:pt x="753" y="163"/>
                  </a:lnTo>
                  <a:lnTo>
                    <a:pt x="753" y="192"/>
                  </a:lnTo>
                  <a:lnTo>
                    <a:pt x="782" y="192"/>
                  </a:lnTo>
                  <a:lnTo>
                    <a:pt x="782" y="226"/>
                  </a:lnTo>
                  <a:lnTo>
                    <a:pt x="811" y="259"/>
                  </a:lnTo>
                  <a:lnTo>
                    <a:pt x="811" y="288"/>
                  </a:lnTo>
                  <a:lnTo>
                    <a:pt x="811" y="288"/>
                  </a:lnTo>
                  <a:lnTo>
                    <a:pt x="782" y="288"/>
                  </a:lnTo>
                  <a:lnTo>
                    <a:pt x="782" y="288"/>
                  </a:lnTo>
                  <a:lnTo>
                    <a:pt x="753" y="259"/>
                  </a:lnTo>
                  <a:lnTo>
                    <a:pt x="724" y="259"/>
                  </a:lnTo>
                  <a:lnTo>
                    <a:pt x="724" y="259"/>
                  </a:lnTo>
                  <a:lnTo>
                    <a:pt x="691" y="226"/>
                  </a:lnTo>
                  <a:lnTo>
                    <a:pt x="691" y="226"/>
                  </a:lnTo>
                  <a:lnTo>
                    <a:pt x="662" y="192"/>
                  </a:lnTo>
                  <a:lnTo>
                    <a:pt x="662" y="226"/>
                  </a:lnTo>
                  <a:lnTo>
                    <a:pt x="662" y="259"/>
                  </a:lnTo>
                  <a:lnTo>
                    <a:pt x="662" y="259"/>
                  </a:lnTo>
                  <a:lnTo>
                    <a:pt x="662" y="288"/>
                  </a:lnTo>
                  <a:lnTo>
                    <a:pt x="662" y="322"/>
                  </a:lnTo>
                  <a:lnTo>
                    <a:pt x="691" y="355"/>
                  </a:lnTo>
                  <a:lnTo>
                    <a:pt x="691" y="389"/>
                  </a:lnTo>
                  <a:lnTo>
                    <a:pt x="724" y="418"/>
                  </a:lnTo>
                  <a:lnTo>
                    <a:pt x="724" y="418"/>
                  </a:lnTo>
                  <a:lnTo>
                    <a:pt x="753" y="451"/>
                  </a:lnTo>
                  <a:lnTo>
                    <a:pt x="753" y="485"/>
                  </a:lnTo>
                  <a:lnTo>
                    <a:pt x="753" y="513"/>
                  </a:lnTo>
                  <a:lnTo>
                    <a:pt x="782" y="614"/>
                  </a:lnTo>
                  <a:lnTo>
                    <a:pt x="782" y="744"/>
                  </a:lnTo>
                  <a:lnTo>
                    <a:pt x="753" y="839"/>
                  </a:lnTo>
                  <a:lnTo>
                    <a:pt x="753" y="935"/>
                  </a:lnTo>
                  <a:lnTo>
                    <a:pt x="753" y="998"/>
                  </a:lnTo>
                  <a:lnTo>
                    <a:pt x="753" y="1031"/>
                  </a:lnTo>
                  <a:lnTo>
                    <a:pt x="753" y="1094"/>
                  </a:lnTo>
                  <a:lnTo>
                    <a:pt x="753" y="1127"/>
                  </a:lnTo>
                  <a:lnTo>
                    <a:pt x="724" y="1127"/>
                  </a:lnTo>
                  <a:lnTo>
                    <a:pt x="724" y="1127"/>
                  </a:lnTo>
                  <a:lnTo>
                    <a:pt x="691" y="1127"/>
                  </a:lnTo>
                  <a:lnTo>
                    <a:pt x="662" y="1127"/>
                  </a:lnTo>
                  <a:lnTo>
                    <a:pt x="633" y="1127"/>
                  </a:lnTo>
                  <a:lnTo>
                    <a:pt x="633" y="1127"/>
                  </a:lnTo>
                  <a:lnTo>
                    <a:pt x="571" y="1127"/>
                  </a:lnTo>
                  <a:lnTo>
                    <a:pt x="542" y="1127"/>
                  </a:lnTo>
                  <a:lnTo>
                    <a:pt x="542" y="1127"/>
                  </a:lnTo>
                  <a:lnTo>
                    <a:pt x="513" y="1127"/>
                  </a:lnTo>
                  <a:lnTo>
                    <a:pt x="480" y="1127"/>
                  </a:lnTo>
                  <a:lnTo>
                    <a:pt x="451" y="1127"/>
                  </a:lnTo>
                  <a:lnTo>
                    <a:pt x="451" y="1065"/>
                  </a:lnTo>
                  <a:lnTo>
                    <a:pt x="451" y="998"/>
                  </a:lnTo>
                  <a:lnTo>
                    <a:pt x="422" y="902"/>
                  </a:lnTo>
                  <a:lnTo>
                    <a:pt x="422" y="839"/>
                  </a:lnTo>
                  <a:lnTo>
                    <a:pt x="422" y="772"/>
                  </a:lnTo>
                  <a:lnTo>
                    <a:pt x="422" y="710"/>
                  </a:lnTo>
                  <a:lnTo>
                    <a:pt x="393" y="614"/>
                  </a:lnTo>
                  <a:lnTo>
                    <a:pt x="393" y="547"/>
                  </a:lnTo>
                  <a:lnTo>
                    <a:pt x="393" y="513"/>
                  </a:lnTo>
                  <a:lnTo>
                    <a:pt x="393" y="513"/>
                  </a:lnTo>
                  <a:lnTo>
                    <a:pt x="393" y="485"/>
                  </a:lnTo>
                  <a:lnTo>
                    <a:pt x="393" y="451"/>
                  </a:lnTo>
                  <a:lnTo>
                    <a:pt x="360" y="451"/>
                  </a:lnTo>
                  <a:lnTo>
                    <a:pt x="360" y="418"/>
                  </a:lnTo>
                  <a:lnTo>
                    <a:pt x="331" y="389"/>
                  </a:lnTo>
                  <a:lnTo>
                    <a:pt x="302" y="355"/>
                  </a:lnTo>
                  <a:lnTo>
                    <a:pt x="269" y="322"/>
                  </a:lnTo>
                  <a:lnTo>
                    <a:pt x="240" y="288"/>
                  </a:lnTo>
                  <a:lnTo>
                    <a:pt x="211" y="259"/>
                  </a:lnTo>
                  <a:lnTo>
                    <a:pt x="182" y="259"/>
                  </a:lnTo>
                  <a:lnTo>
                    <a:pt x="182" y="226"/>
                  </a:lnTo>
                  <a:lnTo>
                    <a:pt x="149" y="226"/>
                  </a:lnTo>
                  <a:lnTo>
                    <a:pt x="120" y="226"/>
                  </a:lnTo>
                  <a:lnTo>
                    <a:pt x="120" y="226"/>
                  </a:lnTo>
                  <a:lnTo>
                    <a:pt x="91" y="226"/>
                  </a:lnTo>
                  <a:lnTo>
                    <a:pt x="62" y="192"/>
                  </a:lnTo>
                  <a:lnTo>
                    <a:pt x="29" y="192"/>
                  </a:lnTo>
                  <a:lnTo>
                    <a:pt x="29" y="192"/>
                  </a:lnTo>
                  <a:lnTo>
                    <a:pt x="0" y="163"/>
                  </a:lnTo>
                  <a:lnTo>
                    <a:pt x="0" y="130"/>
                  </a:lnTo>
                  <a:lnTo>
                    <a:pt x="0" y="96"/>
                  </a:lnTo>
                  <a:lnTo>
                    <a:pt x="0" y="63"/>
                  </a:lnTo>
                  <a:lnTo>
                    <a:pt x="0" y="63"/>
                  </a:lnTo>
                  <a:lnTo>
                    <a:pt x="0" y="34"/>
                  </a:lnTo>
                  <a:lnTo>
                    <a:pt x="29" y="34"/>
                  </a:lnTo>
                  <a:lnTo>
                    <a:pt x="62" y="0"/>
                  </a:lnTo>
                  <a:lnTo>
                    <a:pt x="91" y="0"/>
                  </a:lnTo>
                  <a:lnTo>
                    <a:pt x="91" y="0"/>
                  </a:lnTo>
                  <a:lnTo>
                    <a:pt x="120" y="0"/>
                  </a:lnTo>
                  <a:lnTo>
                    <a:pt x="149" y="0"/>
                  </a:lnTo>
                  <a:lnTo>
                    <a:pt x="182" y="0"/>
                  </a:lnTo>
                  <a:lnTo>
                    <a:pt x="211" y="0"/>
                  </a:lnTo>
                  <a:lnTo>
                    <a:pt x="211" y="0"/>
                  </a:lnTo>
                  <a:lnTo>
                    <a:pt x="240" y="0"/>
                  </a:lnTo>
                  <a:lnTo>
                    <a:pt x="269" y="0"/>
                  </a:lnTo>
                  <a:lnTo>
                    <a:pt x="269" y="0"/>
                  </a:lnTo>
                  <a:lnTo>
                    <a:pt x="269" y="0"/>
                  </a:lnTo>
                  <a:lnTo>
                    <a:pt x="302" y="0"/>
                  </a:lnTo>
                </a:path>
              </a:pathLst>
            </a:custGeom>
            <a:noFill/>
            <a:ln w="0">
              <a:solidFill>
                <a:srgbClr val="0E0D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40"/>
            <p:cNvSpPr>
              <a:spLocks/>
            </p:cNvSpPr>
            <p:nvPr/>
          </p:nvSpPr>
          <p:spPr bwMode="auto">
            <a:xfrm>
              <a:off x="1780" y="3476"/>
              <a:ext cx="29" cy="35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4"/>
                </a:cxn>
                <a:cxn ang="0">
                  <a:pos x="29" y="67"/>
                </a:cxn>
                <a:cxn ang="0">
                  <a:pos x="29" y="101"/>
                </a:cxn>
                <a:cxn ang="0">
                  <a:pos x="29" y="163"/>
                </a:cxn>
                <a:cxn ang="0">
                  <a:pos x="29" y="197"/>
                </a:cxn>
                <a:cxn ang="0">
                  <a:pos x="29" y="259"/>
                </a:cxn>
                <a:cxn ang="0">
                  <a:pos x="29" y="293"/>
                </a:cxn>
                <a:cxn ang="0">
                  <a:pos x="29" y="355"/>
                </a:cxn>
              </a:cxnLst>
              <a:rect l="0" t="0" r="r" b="b"/>
              <a:pathLst>
                <a:path w="29" h="355">
                  <a:moveTo>
                    <a:pt x="0" y="0"/>
                  </a:moveTo>
                  <a:lnTo>
                    <a:pt x="0" y="34"/>
                  </a:lnTo>
                  <a:lnTo>
                    <a:pt x="29" y="67"/>
                  </a:lnTo>
                  <a:lnTo>
                    <a:pt x="29" y="101"/>
                  </a:lnTo>
                  <a:lnTo>
                    <a:pt x="29" y="163"/>
                  </a:lnTo>
                  <a:lnTo>
                    <a:pt x="29" y="197"/>
                  </a:lnTo>
                  <a:lnTo>
                    <a:pt x="29" y="259"/>
                  </a:lnTo>
                  <a:lnTo>
                    <a:pt x="29" y="293"/>
                  </a:lnTo>
                  <a:lnTo>
                    <a:pt x="29" y="355"/>
                  </a:lnTo>
                </a:path>
              </a:pathLst>
            </a:custGeom>
            <a:noFill/>
            <a:ln w="0">
              <a:solidFill>
                <a:srgbClr val="0E0D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41"/>
            <p:cNvSpPr>
              <a:spLocks/>
            </p:cNvSpPr>
            <p:nvPr/>
          </p:nvSpPr>
          <p:spPr bwMode="auto">
            <a:xfrm>
              <a:off x="1147" y="3318"/>
              <a:ext cx="935" cy="484"/>
            </a:xfrm>
            <a:custGeom>
              <a:avLst/>
              <a:gdLst/>
              <a:ahLst/>
              <a:cxnLst>
                <a:cxn ang="0">
                  <a:pos x="935" y="0"/>
                </a:cxn>
                <a:cxn ang="0">
                  <a:pos x="935" y="34"/>
                </a:cxn>
                <a:cxn ang="0">
                  <a:pos x="906" y="62"/>
                </a:cxn>
                <a:cxn ang="0">
                  <a:pos x="906" y="62"/>
                </a:cxn>
                <a:cxn ang="0">
                  <a:pos x="906" y="96"/>
                </a:cxn>
                <a:cxn ang="0">
                  <a:pos x="873" y="96"/>
                </a:cxn>
                <a:cxn ang="0">
                  <a:pos x="844" y="130"/>
                </a:cxn>
                <a:cxn ang="0">
                  <a:pos x="815" y="130"/>
                </a:cxn>
                <a:cxn ang="0">
                  <a:pos x="782" y="130"/>
                </a:cxn>
                <a:cxn ang="0">
                  <a:pos x="724" y="130"/>
                </a:cxn>
                <a:cxn ang="0">
                  <a:pos x="695" y="158"/>
                </a:cxn>
                <a:cxn ang="0">
                  <a:pos x="662" y="158"/>
                </a:cxn>
                <a:cxn ang="0">
                  <a:pos x="633" y="158"/>
                </a:cxn>
                <a:cxn ang="0">
                  <a:pos x="604" y="192"/>
                </a:cxn>
                <a:cxn ang="0">
                  <a:pos x="542" y="192"/>
                </a:cxn>
                <a:cxn ang="0">
                  <a:pos x="513" y="225"/>
                </a:cxn>
                <a:cxn ang="0">
                  <a:pos x="484" y="225"/>
                </a:cxn>
                <a:cxn ang="0">
                  <a:pos x="451" y="259"/>
                </a:cxn>
                <a:cxn ang="0">
                  <a:pos x="422" y="259"/>
                </a:cxn>
                <a:cxn ang="0">
                  <a:pos x="364" y="259"/>
                </a:cxn>
                <a:cxn ang="0">
                  <a:pos x="331" y="259"/>
                </a:cxn>
                <a:cxn ang="0">
                  <a:pos x="302" y="288"/>
                </a:cxn>
                <a:cxn ang="0">
                  <a:pos x="273" y="321"/>
                </a:cxn>
                <a:cxn ang="0">
                  <a:pos x="244" y="355"/>
                </a:cxn>
                <a:cxn ang="0">
                  <a:pos x="182" y="384"/>
                </a:cxn>
                <a:cxn ang="0">
                  <a:pos x="120" y="417"/>
                </a:cxn>
                <a:cxn ang="0">
                  <a:pos x="62" y="451"/>
                </a:cxn>
                <a:cxn ang="0">
                  <a:pos x="0" y="484"/>
                </a:cxn>
                <a:cxn ang="0">
                  <a:pos x="0" y="484"/>
                </a:cxn>
              </a:cxnLst>
              <a:rect l="0" t="0" r="r" b="b"/>
              <a:pathLst>
                <a:path w="935" h="484">
                  <a:moveTo>
                    <a:pt x="935" y="0"/>
                  </a:moveTo>
                  <a:lnTo>
                    <a:pt x="935" y="34"/>
                  </a:lnTo>
                  <a:lnTo>
                    <a:pt x="906" y="62"/>
                  </a:lnTo>
                  <a:lnTo>
                    <a:pt x="906" y="62"/>
                  </a:lnTo>
                  <a:lnTo>
                    <a:pt x="906" y="96"/>
                  </a:lnTo>
                  <a:lnTo>
                    <a:pt x="873" y="96"/>
                  </a:lnTo>
                  <a:lnTo>
                    <a:pt x="844" y="130"/>
                  </a:lnTo>
                  <a:lnTo>
                    <a:pt x="815" y="130"/>
                  </a:lnTo>
                  <a:lnTo>
                    <a:pt x="782" y="130"/>
                  </a:lnTo>
                  <a:lnTo>
                    <a:pt x="724" y="130"/>
                  </a:lnTo>
                  <a:lnTo>
                    <a:pt x="695" y="158"/>
                  </a:lnTo>
                  <a:lnTo>
                    <a:pt x="662" y="158"/>
                  </a:lnTo>
                  <a:lnTo>
                    <a:pt x="633" y="158"/>
                  </a:lnTo>
                  <a:lnTo>
                    <a:pt x="604" y="192"/>
                  </a:lnTo>
                  <a:lnTo>
                    <a:pt x="542" y="192"/>
                  </a:lnTo>
                  <a:lnTo>
                    <a:pt x="513" y="225"/>
                  </a:lnTo>
                  <a:lnTo>
                    <a:pt x="484" y="225"/>
                  </a:lnTo>
                  <a:lnTo>
                    <a:pt x="451" y="259"/>
                  </a:lnTo>
                  <a:lnTo>
                    <a:pt x="422" y="259"/>
                  </a:lnTo>
                  <a:lnTo>
                    <a:pt x="364" y="259"/>
                  </a:lnTo>
                  <a:lnTo>
                    <a:pt x="331" y="259"/>
                  </a:lnTo>
                  <a:lnTo>
                    <a:pt x="302" y="288"/>
                  </a:lnTo>
                  <a:lnTo>
                    <a:pt x="273" y="321"/>
                  </a:lnTo>
                  <a:lnTo>
                    <a:pt x="244" y="355"/>
                  </a:lnTo>
                  <a:lnTo>
                    <a:pt x="182" y="384"/>
                  </a:lnTo>
                  <a:lnTo>
                    <a:pt x="120" y="417"/>
                  </a:lnTo>
                  <a:lnTo>
                    <a:pt x="62" y="451"/>
                  </a:lnTo>
                  <a:lnTo>
                    <a:pt x="0" y="484"/>
                  </a:lnTo>
                  <a:lnTo>
                    <a:pt x="0" y="484"/>
                  </a:lnTo>
                </a:path>
              </a:pathLst>
            </a:custGeom>
            <a:noFill/>
            <a:ln w="0">
              <a:solidFill>
                <a:srgbClr val="0E0D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42"/>
            <p:cNvSpPr>
              <a:spLocks/>
            </p:cNvSpPr>
            <p:nvPr/>
          </p:nvSpPr>
          <p:spPr bwMode="auto">
            <a:xfrm>
              <a:off x="2082" y="3318"/>
              <a:ext cx="1" cy="259"/>
            </a:xfrm>
            <a:custGeom>
              <a:avLst/>
              <a:gdLst/>
              <a:ahLst/>
              <a:cxnLst>
                <a:cxn ang="0">
                  <a:pos x="0" y="259"/>
                </a:cxn>
                <a:cxn ang="0">
                  <a:pos x="0" y="192"/>
                </a:cxn>
                <a:cxn ang="0">
                  <a:pos x="0" y="130"/>
                </a:cxn>
                <a:cxn ang="0">
                  <a:pos x="0" y="62"/>
                </a:cxn>
                <a:cxn ang="0">
                  <a:pos x="0" y="0"/>
                </a:cxn>
              </a:cxnLst>
              <a:rect l="0" t="0" r="r" b="b"/>
              <a:pathLst>
                <a:path h="259">
                  <a:moveTo>
                    <a:pt x="0" y="259"/>
                  </a:moveTo>
                  <a:lnTo>
                    <a:pt x="0" y="192"/>
                  </a:lnTo>
                  <a:lnTo>
                    <a:pt x="0" y="130"/>
                  </a:lnTo>
                  <a:lnTo>
                    <a:pt x="0" y="62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E0D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43"/>
            <p:cNvSpPr>
              <a:spLocks/>
            </p:cNvSpPr>
            <p:nvPr/>
          </p:nvSpPr>
          <p:spPr bwMode="auto">
            <a:xfrm>
              <a:off x="2020" y="2479"/>
              <a:ext cx="1022" cy="839"/>
            </a:xfrm>
            <a:custGeom>
              <a:avLst/>
              <a:gdLst/>
              <a:ahLst/>
              <a:cxnLst>
                <a:cxn ang="0">
                  <a:pos x="0" y="772"/>
                </a:cxn>
                <a:cxn ang="0">
                  <a:pos x="62" y="580"/>
                </a:cxn>
                <a:cxn ang="0">
                  <a:pos x="120" y="518"/>
                </a:cxn>
                <a:cxn ang="0">
                  <a:pos x="182" y="422"/>
                </a:cxn>
                <a:cxn ang="0">
                  <a:pos x="240" y="355"/>
                </a:cxn>
                <a:cxn ang="0">
                  <a:pos x="331" y="225"/>
                </a:cxn>
                <a:cxn ang="0">
                  <a:pos x="393" y="96"/>
                </a:cxn>
                <a:cxn ang="0">
                  <a:pos x="422" y="67"/>
                </a:cxn>
                <a:cxn ang="0">
                  <a:pos x="484" y="34"/>
                </a:cxn>
                <a:cxn ang="0">
                  <a:pos x="542" y="0"/>
                </a:cxn>
                <a:cxn ang="0">
                  <a:pos x="604" y="0"/>
                </a:cxn>
                <a:cxn ang="0">
                  <a:pos x="662" y="34"/>
                </a:cxn>
                <a:cxn ang="0">
                  <a:pos x="691" y="67"/>
                </a:cxn>
                <a:cxn ang="0">
                  <a:pos x="753" y="96"/>
                </a:cxn>
                <a:cxn ang="0">
                  <a:pos x="815" y="96"/>
                </a:cxn>
                <a:cxn ang="0">
                  <a:pos x="873" y="129"/>
                </a:cxn>
                <a:cxn ang="0">
                  <a:pos x="873" y="163"/>
                </a:cxn>
                <a:cxn ang="0">
                  <a:pos x="844" y="225"/>
                </a:cxn>
                <a:cxn ang="0">
                  <a:pos x="815" y="259"/>
                </a:cxn>
                <a:cxn ang="0">
                  <a:pos x="873" y="259"/>
                </a:cxn>
                <a:cxn ang="0">
                  <a:pos x="935" y="259"/>
                </a:cxn>
                <a:cxn ang="0">
                  <a:pos x="935" y="321"/>
                </a:cxn>
                <a:cxn ang="0">
                  <a:pos x="902" y="388"/>
                </a:cxn>
                <a:cxn ang="0">
                  <a:pos x="964" y="422"/>
                </a:cxn>
                <a:cxn ang="0">
                  <a:pos x="1022" y="422"/>
                </a:cxn>
                <a:cxn ang="0">
                  <a:pos x="1022" y="484"/>
                </a:cxn>
                <a:cxn ang="0">
                  <a:pos x="993" y="518"/>
                </a:cxn>
                <a:cxn ang="0">
                  <a:pos x="935" y="518"/>
                </a:cxn>
                <a:cxn ang="0">
                  <a:pos x="873" y="547"/>
                </a:cxn>
                <a:cxn ang="0">
                  <a:pos x="873" y="580"/>
                </a:cxn>
                <a:cxn ang="0">
                  <a:pos x="935" y="580"/>
                </a:cxn>
                <a:cxn ang="0">
                  <a:pos x="993" y="580"/>
                </a:cxn>
                <a:cxn ang="0">
                  <a:pos x="1022" y="647"/>
                </a:cxn>
                <a:cxn ang="0">
                  <a:pos x="993" y="676"/>
                </a:cxn>
                <a:cxn ang="0">
                  <a:pos x="935" y="676"/>
                </a:cxn>
                <a:cxn ang="0">
                  <a:pos x="873" y="676"/>
                </a:cxn>
                <a:cxn ang="0">
                  <a:pos x="815" y="676"/>
                </a:cxn>
                <a:cxn ang="0">
                  <a:pos x="753" y="676"/>
                </a:cxn>
                <a:cxn ang="0">
                  <a:pos x="662" y="676"/>
                </a:cxn>
                <a:cxn ang="0">
                  <a:pos x="633" y="676"/>
                </a:cxn>
                <a:cxn ang="0">
                  <a:pos x="571" y="676"/>
                </a:cxn>
                <a:cxn ang="0">
                  <a:pos x="513" y="676"/>
                </a:cxn>
                <a:cxn ang="0">
                  <a:pos x="451" y="743"/>
                </a:cxn>
                <a:cxn ang="0">
                  <a:pos x="393" y="743"/>
                </a:cxn>
                <a:cxn ang="0">
                  <a:pos x="364" y="743"/>
                </a:cxn>
                <a:cxn ang="0">
                  <a:pos x="302" y="743"/>
                </a:cxn>
                <a:cxn ang="0">
                  <a:pos x="182" y="772"/>
                </a:cxn>
                <a:cxn ang="0">
                  <a:pos x="91" y="839"/>
                </a:cxn>
              </a:cxnLst>
              <a:rect l="0" t="0" r="r" b="b"/>
              <a:pathLst>
                <a:path w="1022" h="839">
                  <a:moveTo>
                    <a:pt x="62" y="839"/>
                  </a:moveTo>
                  <a:lnTo>
                    <a:pt x="33" y="806"/>
                  </a:lnTo>
                  <a:lnTo>
                    <a:pt x="0" y="772"/>
                  </a:lnTo>
                  <a:lnTo>
                    <a:pt x="0" y="710"/>
                  </a:lnTo>
                  <a:lnTo>
                    <a:pt x="62" y="614"/>
                  </a:lnTo>
                  <a:lnTo>
                    <a:pt x="62" y="580"/>
                  </a:lnTo>
                  <a:lnTo>
                    <a:pt x="91" y="547"/>
                  </a:lnTo>
                  <a:lnTo>
                    <a:pt x="91" y="547"/>
                  </a:lnTo>
                  <a:lnTo>
                    <a:pt x="120" y="518"/>
                  </a:lnTo>
                  <a:lnTo>
                    <a:pt x="120" y="484"/>
                  </a:lnTo>
                  <a:lnTo>
                    <a:pt x="153" y="451"/>
                  </a:lnTo>
                  <a:lnTo>
                    <a:pt x="182" y="422"/>
                  </a:lnTo>
                  <a:lnTo>
                    <a:pt x="211" y="388"/>
                  </a:lnTo>
                  <a:lnTo>
                    <a:pt x="211" y="388"/>
                  </a:lnTo>
                  <a:lnTo>
                    <a:pt x="240" y="355"/>
                  </a:lnTo>
                  <a:lnTo>
                    <a:pt x="273" y="321"/>
                  </a:lnTo>
                  <a:lnTo>
                    <a:pt x="302" y="292"/>
                  </a:lnTo>
                  <a:lnTo>
                    <a:pt x="331" y="225"/>
                  </a:lnTo>
                  <a:lnTo>
                    <a:pt x="331" y="197"/>
                  </a:lnTo>
                  <a:lnTo>
                    <a:pt x="364" y="163"/>
                  </a:lnTo>
                  <a:lnTo>
                    <a:pt x="393" y="96"/>
                  </a:lnTo>
                  <a:lnTo>
                    <a:pt x="393" y="96"/>
                  </a:lnTo>
                  <a:lnTo>
                    <a:pt x="422" y="67"/>
                  </a:lnTo>
                  <a:lnTo>
                    <a:pt x="422" y="67"/>
                  </a:lnTo>
                  <a:lnTo>
                    <a:pt x="451" y="34"/>
                  </a:lnTo>
                  <a:lnTo>
                    <a:pt x="451" y="34"/>
                  </a:lnTo>
                  <a:lnTo>
                    <a:pt x="484" y="34"/>
                  </a:lnTo>
                  <a:lnTo>
                    <a:pt x="484" y="34"/>
                  </a:lnTo>
                  <a:lnTo>
                    <a:pt x="513" y="0"/>
                  </a:lnTo>
                  <a:lnTo>
                    <a:pt x="542" y="0"/>
                  </a:lnTo>
                  <a:lnTo>
                    <a:pt x="571" y="0"/>
                  </a:lnTo>
                  <a:lnTo>
                    <a:pt x="571" y="0"/>
                  </a:lnTo>
                  <a:lnTo>
                    <a:pt x="604" y="0"/>
                  </a:lnTo>
                  <a:lnTo>
                    <a:pt x="633" y="34"/>
                  </a:lnTo>
                  <a:lnTo>
                    <a:pt x="633" y="34"/>
                  </a:lnTo>
                  <a:lnTo>
                    <a:pt x="662" y="34"/>
                  </a:lnTo>
                  <a:lnTo>
                    <a:pt x="662" y="34"/>
                  </a:lnTo>
                  <a:lnTo>
                    <a:pt x="691" y="67"/>
                  </a:lnTo>
                  <a:lnTo>
                    <a:pt x="691" y="67"/>
                  </a:lnTo>
                  <a:lnTo>
                    <a:pt x="724" y="67"/>
                  </a:lnTo>
                  <a:lnTo>
                    <a:pt x="724" y="67"/>
                  </a:lnTo>
                  <a:lnTo>
                    <a:pt x="753" y="96"/>
                  </a:lnTo>
                  <a:lnTo>
                    <a:pt x="753" y="96"/>
                  </a:lnTo>
                  <a:lnTo>
                    <a:pt x="782" y="96"/>
                  </a:lnTo>
                  <a:lnTo>
                    <a:pt x="815" y="96"/>
                  </a:lnTo>
                  <a:lnTo>
                    <a:pt x="815" y="129"/>
                  </a:lnTo>
                  <a:lnTo>
                    <a:pt x="844" y="129"/>
                  </a:lnTo>
                  <a:lnTo>
                    <a:pt x="873" y="129"/>
                  </a:lnTo>
                  <a:lnTo>
                    <a:pt x="873" y="129"/>
                  </a:lnTo>
                  <a:lnTo>
                    <a:pt x="873" y="163"/>
                  </a:lnTo>
                  <a:lnTo>
                    <a:pt x="873" y="163"/>
                  </a:lnTo>
                  <a:lnTo>
                    <a:pt x="873" y="197"/>
                  </a:lnTo>
                  <a:lnTo>
                    <a:pt x="873" y="197"/>
                  </a:lnTo>
                  <a:lnTo>
                    <a:pt x="844" y="225"/>
                  </a:lnTo>
                  <a:lnTo>
                    <a:pt x="844" y="225"/>
                  </a:lnTo>
                  <a:lnTo>
                    <a:pt x="815" y="225"/>
                  </a:lnTo>
                  <a:lnTo>
                    <a:pt x="815" y="259"/>
                  </a:lnTo>
                  <a:lnTo>
                    <a:pt x="844" y="259"/>
                  </a:lnTo>
                  <a:lnTo>
                    <a:pt x="844" y="259"/>
                  </a:lnTo>
                  <a:lnTo>
                    <a:pt x="873" y="259"/>
                  </a:lnTo>
                  <a:lnTo>
                    <a:pt x="902" y="259"/>
                  </a:lnTo>
                  <a:lnTo>
                    <a:pt x="902" y="259"/>
                  </a:lnTo>
                  <a:lnTo>
                    <a:pt x="935" y="259"/>
                  </a:lnTo>
                  <a:lnTo>
                    <a:pt x="935" y="292"/>
                  </a:lnTo>
                  <a:lnTo>
                    <a:pt x="964" y="292"/>
                  </a:lnTo>
                  <a:lnTo>
                    <a:pt x="935" y="321"/>
                  </a:lnTo>
                  <a:lnTo>
                    <a:pt x="935" y="355"/>
                  </a:lnTo>
                  <a:lnTo>
                    <a:pt x="902" y="388"/>
                  </a:lnTo>
                  <a:lnTo>
                    <a:pt x="902" y="388"/>
                  </a:lnTo>
                  <a:lnTo>
                    <a:pt x="935" y="388"/>
                  </a:lnTo>
                  <a:lnTo>
                    <a:pt x="964" y="422"/>
                  </a:lnTo>
                  <a:lnTo>
                    <a:pt x="964" y="422"/>
                  </a:lnTo>
                  <a:lnTo>
                    <a:pt x="993" y="422"/>
                  </a:lnTo>
                  <a:lnTo>
                    <a:pt x="1022" y="422"/>
                  </a:lnTo>
                  <a:lnTo>
                    <a:pt x="1022" y="422"/>
                  </a:lnTo>
                  <a:lnTo>
                    <a:pt x="1022" y="451"/>
                  </a:lnTo>
                  <a:lnTo>
                    <a:pt x="1022" y="451"/>
                  </a:lnTo>
                  <a:lnTo>
                    <a:pt x="1022" y="484"/>
                  </a:lnTo>
                  <a:lnTo>
                    <a:pt x="1022" y="484"/>
                  </a:lnTo>
                  <a:lnTo>
                    <a:pt x="993" y="518"/>
                  </a:lnTo>
                  <a:lnTo>
                    <a:pt x="993" y="518"/>
                  </a:lnTo>
                  <a:lnTo>
                    <a:pt x="964" y="518"/>
                  </a:lnTo>
                  <a:lnTo>
                    <a:pt x="964" y="518"/>
                  </a:lnTo>
                  <a:lnTo>
                    <a:pt x="935" y="518"/>
                  </a:lnTo>
                  <a:lnTo>
                    <a:pt x="935" y="547"/>
                  </a:lnTo>
                  <a:lnTo>
                    <a:pt x="902" y="547"/>
                  </a:lnTo>
                  <a:lnTo>
                    <a:pt x="873" y="547"/>
                  </a:lnTo>
                  <a:lnTo>
                    <a:pt x="873" y="547"/>
                  </a:lnTo>
                  <a:lnTo>
                    <a:pt x="844" y="547"/>
                  </a:lnTo>
                  <a:lnTo>
                    <a:pt x="873" y="580"/>
                  </a:lnTo>
                  <a:lnTo>
                    <a:pt x="902" y="580"/>
                  </a:lnTo>
                  <a:lnTo>
                    <a:pt x="902" y="580"/>
                  </a:lnTo>
                  <a:lnTo>
                    <a:pt x="935" y="580"/>
                  </a:lnTo>
                  <a:lnTo>
                    <a:pt x="964" y="580"/>
                  </a:lnTo>
                  <a:lnTo>
                    <a:pt x="964" y="580"/>
                  </a:lnTo>
                  <a:lnTo>
                    <a:pt x="993" y="580"/>
                  </a:lnTo>
                  <a:lnTo>
                    <a:pt x="1022" y="614"/>
                  </a:lnTo>
                  <a:lnTo>
                    <a:pt x="1022" y="614"/>
                  </a:lnTo>
                  <a:lnTo>
                    <a:pt x="1022" y="647"/>
                  </a:lnTo>
                  <a:lnTo>
                    <a:pt x="993" y="647"/>
                  </a:lnTo>
                  <a:lnTo>
                    <a:pt x="993" y="676"/>
                  </a:lnTo>
                  <a:lnTo>
                    <a:pt x="993" y="676"/>
                  </a:lnTo>
                  <a:lnTo>
                    <a:pt x="964" y="676"/>
                  </a:lnTo>
                  <a:lnTo>
                    <a:pt x="964" y="676"/>
                  </a:lnTo>
                  <a:lnTo>
                    <a:pt x="935" y="676"/>
                  </a:lnTo>
                  <a:lnTo>
                    <a:pt x="902" y="676"/>
                  </a:lnTo>
                  <a:lnTo>
                    <a:pt x="902" y="676"/>
                  </a:lnTo>
                  <a:lnTo>
                    <a:pt x="873" y="676"/>
                  </a:lnTo>
                  <a:lnTo>
                    <a:pt x="873" y="676"/>
                  </a:lnTo>
                  <a:lnTo>
                    <a:pt x="844" y="676"/>
                  </a:lnTo>
                  <a:lnTo>
                    <a:pt x="815" y="676"/>
                  </a:lnTo>
                  <a:lnTo>
                    <a:pt x="782" y="676"/>
                  </a:lnTo>
                  <a:lnTo>
                    <a:pt x="782" y="676"/>
                  </a:lnTo>
                  <a:lnTo>
                    <a:pt x="753" y="676"/>
                  </a:lnTo>
                  <a:lnTo>
                    <a:pt x="724" y="676"/>
                  </a:lnTo>
                  <a:lnTo>
                    <a:pt x="691" y="676"/>
                  </a:lnTo>
                  <a:lnTo>
                    <a:pt x="662" y="676"/>
                  </a:lnTo>
                  <a:lnTo>
                    <a:pt x="662" y="676"/>
                  </a:lnTo>
                  <a:lnTo>
                    <a:pt x="633" y="676"/>
                  </a:lnTo>
                  <a:lnTo>
                    <a:pt x="633" y="676"/>
                  </a:lnTo>
                  <a:lnTo>
                    <a:pt x="604" y="676"/>
                  </a:lnTo>
                  <a:lnTo>
                    <a:pt x="604" y="676"/>
                  </a:lnTo>
                  <a:lnTo>
                    <a:pt x="571" y="676"/>
                  </a:lnTo>
                  <a:lnTo>
                    <a:pt x="571" y="676"/>
                  </a:lnTo>
                  <a:lnTo>
                    <a:pt x="542" y="676"/>
                  </a:lnTo>
                  <a:lnTo>
                    <a:pt x="513" y="676"/>
                  </a:lnTo>
                  <a:lnTo>
                    <a:pt x="484" y="710"/>
                  </a:lnTo>
                  <a:lnTo>
                    <a:pt x="484" y="710"/>
                  </a:lnTo>
                  <a:lnTo>
                    <a:pt x="451" y="743"/>
                  </a:lnTo>
                  <a:lnTo>
                    <a:pt x="422" y="743"/>
                  </a:lnTo>
                  <a:lnTo>
                    <a:pt x="422" y="743"/>
                  </a:lnTo>
                  <a:lnTo>
                    <a:pt x="393" y="743"/>
                  </a:lnTo>
                  <a:lnTo>
                    <a:pt x="393" y="743"/>
                  </a:lnTo>
                  <a:lnTo>
                    <a:pt x="364" y="743"/>
                  </a:lnTo>
                  <a:lnTo>
                    <a:pt x="364" y="743"/>
                  </a:lnTo>
                  <a:lnTo>
                    <a:pt x="331" y="743"/>
                  </a:lnTo>
                  <a:lnTo>
                    <a:pt x="331" y="743"/>
                  </a:lnTo>
                  <a:lnTo>
                    <a:pt x="302" y="743"/>
                  </a:lnTo>
                  <a:lnTo>
                    <a:pt x="240" y="772"/>
                  </a:lnTo>
                  <a:lnTo>
                    <a:pt x="211" y="772"/>
                  </a:lnTo>
                  <a:lnTo>
                    <a:pt x="182" y="772"/>
                  </a:lnTo>
                  <a:lnTo>
                    <a:pt x="153" y="806"/>
                  </a:lnTo>
                  <a:lnTo>
                    <a:pt x="120" y="806"/>
                  </a:lnTo>
                  <a:lnTo>
                    <a:pt x="91" y="839"/>
                  </a:lnTo>
                  <a:lnTo>
                    <a:pt x="62" y="839"/>
                  </a:lnTo>
                </a:path>
              </a:pathLst>
            </a:custGeom>
            <a:noFill/>
            <a:ln w="0">
              <a:solidFill>
                <a:srgbClr val="0E0D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44"/>
            <p:cNvSpPr>
              <a:spLocks/>
            </p:cNvSpPr>
            <p:nvPr/>
          </p:nvSpPr>
          <p:spPr bwMode="auto">
            <a:xfrm>
              <a:off x="2955" y="1673"/>
              <a:ext cx="960" cy="772"/>
            </a:xfrm>
            <a:custGeom>
              <a:avLst/>
              <a:gdLst/>
              <a:ahLst/>
              <a:cxnLst>
                <a:cxn ang="0">
                  <a:pos x="178" y="259"/>
                </a:cxn>
                <a:cxn ang="0">
                  <a:pos x="120" y="322"/>
                </a:cxn>
                <a:cxn ang="0">
                  <a:pos x="58" y="422"/>
                </a:cxn>
                <a:cxn ang="0">
                  <a:pos x="0" y="518"/>
                </a:cxn>
                <a:cxn ang="0">
                  <a:pos x="0" y="614"/>
                </a:cxn>
                <a:cxn ang="0">
                  <a:pos x="58" y="710"/>
                </a:cxn>
                <a:cxn ang="0">
                  <a:pos x="149" y="772"/>
                </a:cxn>
                <a:cxn ang="0">
                  <a:pos x="240" y="677"/>
                </a:cxn>
                <a:cxn ang="0">
                  <a:pos x="331" y="614"/>
                </a:cxn>
                <a:cxn ang="0">
                  <a:pos x="389" y="518"/>
                </a:cxn>
                <a:cxn ang="0">
                  <a:pos x="480" y="485"/>
                </a:cxn>
                <a:cxn ang="0">
                  <a:pos x="509" y="547"/>
                </a:cxn>
                <a:cxn ang="0">
                  <a:pos x="571" y="547"/>
                </a:cxn>
                <a:cxn ang="0">
                  <a:pos x="629" y="547"/>
                </a:cxn>
                <a:cxn ang="0">
                  <a:pos x="629" y="677"/>
                </a:cxn>
                <a:cxn ang="0">
                  <a:pos x="691" y="744"/>
                </a:cxn>
                <a:cxn ang="0">
                  <a:pos x="720" y="772"/>
                </a:cxn>
                <a:cxn ang="0">
                  <a:pos x="782" y="744"/>
                </a:cxn>
                <a:cxn ang="0">
                  <a:pos x="811" y="710"/>
                </a:cxn>
                <a:cxn ang="0">
                  <a:pos x="840" y="648"/>
                </a:cxn>
                <a:cxn ang="0">
                  <a:pos x="840" y="547"/>
                </a:cxn>
                <a:cxn ang="0">
                  <a:pos x="840" y="485"/>
                </a:cxn>
                <a:cxn ang="0">
                  <a:pos x="873" y="485"/>
                </a:cxn>
                <a:cxn ang="0">
                  <a:pos x="902" y="451"/>
                </a:cxn>
                <a:cxn ang="0">
                  <a:pos x="931" y="389"/>
                </a:cxn>
                <a:cxn ang="0">
                  <a:pos x="902" y="322"/>
                </a:cxn>
                <a:cxn ang="0">
                  <a:pos x="960" y="226"/>
                </a:cxn>
                <a:cxn ang="0">
                  <a:pos x="902" y="163"/>
                </a:cxn>
                <a:cxn ang="0">
                  <a:pos x="840" y="130"/>
                </a:cxn>
                <a:cxn ang="0">
                  <a:pos x="782" y="130"/>
                </a:cxn>
                <a:cxn ang="0">
                  <a:pos x="720" y="96"/>
                </a:cxn>
                <a:cxn ang="0">
                  <a:pos x="720" y="34"/>
                </a:cxn>
                <a:cxn ang="0">
                  <a:pos x="662" y="0"/>
                </a:cxn>
                <a:cxn ang="0">
                  <a:pos x="600" y="0"/>
                </a:cxn>
                <a:cxn ang="0">
                  <a:pos x="542" y="0"/>
                </a:cxn>
                <a:cxn ang="0">
                  <a:pos x="480" y="34"/>
                </a:cxn>
                <a:cxn ang="0">
                  <a:pos x="418" y="68"/>
                </a:cxn>
                <a:cxn ang="0">
                  <a:pos x="360" y="96"/>
                </a:cxn>
                <a:cxn ang="0">
                  <a:pos x="298" y="163"/>
                </a:cxn>
                <a:cxn ang="0">
                  <a:pos x="269" y="389"/>
                </a:cxn>
                <a:cxn ang="0">
                  <a:pos x="360" y="422"/>
                </a:cxn>
                <a:cxn ang="0">
                  <a:pos x="451" y="389"/>
                </a:cxn>
                <a:cxn ang="0">
                  <a:pos x="571" y="226"/>
                </a:cxn>
                <a:cxn ang="0">
                  <a:pos x="600" y="226"/>
                </a:cxn>
              </a:cxnLst>
              <a:rect l="0" t="0" r="r" b="b"/>
              <a:pathLst>
                <a:path w="960" h="772">
                  <a:moveTo>
                    <a:pt x="211" y="226"/>
                  </a:moveTo>
                  <a:lnTo>
                    <a:pt x="211" y="259"/>
                  </a:lnTo>
                  <a:lnTo>
                    <a:pt x="178" y="259"/>
                  </a:lnTo>
                  <a:lnTo>
                    <a:pt x="178" y="293"/>
                  </a:lnTo>
                  <a:lnTo>
                    <a:pt x="149" y="293"/>
                  </a:lnTo>
                  <a:lnTo>
                    <a:pt x="120" y="322"/>
                  </a:lnTo>
                  <a:lnTo>
                    <a:pt x="120" y="355"/>
                  </a:lnTo>
                  <a:lnTo>
                    <a:pt x="87" y="389"/>
                  </a:lnTo>
                  <a:lnTo>
                    <a:pt x="58" y="422"/>
                  </a:lnTo>
                  <a:lnTo>
                    <a:pt x="58" y="451"/>
                  </a:lnTo>
                  <a:lnTo>
                    <a:pt x="29" y="485"/>
                  </a:lnTo>
                  <a:lnTo>
                    <a:pt x="0" y="518"/>
                  </a:lnTo>
                  <a:lnTo>
                    <a:pt x="0" y="547"/>
                  </a:lnTo>
                  <a:lnTo>
                    <a:pt x="0" y="581"/>
                  </a:lnTo>
                  <a:lnTo>
                    <a:pt x="0" y="614"/>
                  </a:lnTo>
                  <a:lnTo>
                    <a:pt x="29" y="648"/>
                  </a:lnTo>
                  <a:lnTo>
                    <a:pt x="29" y="677"/>
                  </a:lnTo>
                  <a:lnTo>
                    <a:pt x="58" y="710"/>
                  </a:lnTo>
                  <a:lnTo>
                    <a:pt x="87" y="710"/>
                  </a:lnTo>
                  <a:lnTo>
                    <a:pt x="120" y="744"/>
                  </a:lnTo>
                  <a:lnTo>
                    <a:pt x="149" y="772"/>
                  </a:lnTo>
                  <a:lnTo>
                    <a:pt x="178" y="744"/>
                  </a:lnTo>
                  <a:lnTo>
                    <a:pt x="211" y="710"/>
                  </a:lnTo>
                  <a:lnTo>
                    <a:pt x="240" y="677"/>
                  </a:lnTo>
                  <a:lnTo>
                    <a:pt x="269" y="648"/>
                  </a:lnTo>
                  <a:lnTo>
                    <a:pt x="298" y="648"/>
                  </a:lnTo>
                  <a:lnTo>
                    <a:pt x="331" y="614"/>
                  </a:lnTo>
                  <a:lnTo>
                    <a:pt x="360" y="581"/>
                  </a:lnTo>
                  <a:lnTo>
                    <a:pt x="389" y="547"/>
                  </a:lnTo>
                  <a:lnTo>
                    <a:pt x="389" y="518"/>
                  </a:lnTo>
                  <a:lnTo>
                    <a:pt x="418" y="518"/>
                  </a:lnTo>
                  <a:lnTo>
                    <a:pt x="451" y="485"/>
                  </a:lnTo>
                  <a:lnTo>
                    <a:pt x="480" y="485"/>
                  </a:lnTo>
                  <a:lnTo>
                    <a:pt x="480" y="485"/>
                  </a:lnTo>
                  <a:lnTo>
                    <a:pt x="480" y="518"/>
                  </a:lnTo>
                  <a:lnTo>
                    <a:pt x="509" y="547"/>
                  </a:lnTo>
                  <a:lnTo>
                    <a:pt x="509" y="547"/>
                  </a:lnTo>
                  <a:lnTo>
                    <a:pt x="542" y="547"/>
                  </a:lnTo>
                  <a:lnTo>
                    <a:pt x="571" y="547"/>
                  </a:lnTo>
                  <a:lnTo>
                    <a:pt x="600" y="518"/>
                  </a:lnTo>
                  <a:lnTo>
                    <a:pt x="600" y="518"/>
                  </a:lnTo>
                  <a:lnTo>
                    <a:pt x="629" y="547"/>
                  </a:lnTo>
                  <a:lnTo>
                    <a:pt x="629" y="614"/>
                  </a:lnTo>
                  <a:lnTo>
                    <a:pt x="629" y="648"/>
                  </a:lnTo>
                  <a:lnTo>
                    <a:pt x="629" y="677"/>
                  </a:lnTo>
                  <a:lnTo>
                    <a:pt x="662" y="710"/>
                  </a:lnTo>
                  <a:lnTo>
                    <a:pt x="662" y="744"/>
                  </a:lnTo>
                  <a:lnTo>
                    <a:pt x="691" y="744"/>
                  </a:lnTo>
                  <a:lnTo>
                    <a:pt x="691" y="772"/>
                  </a:lnTo>
                  <a:lnTo>
                    <a:pt x="720" y="772"/>
                  </a:lnTo>
                  <a:lnTo>
                    <a:pt x="720" y="772"/>
                  </a:lnTo>
                  <a:lnTo>
                    <a:pt x="749" y="744"/>
                  </a:lnTo>
                  <a:lnTo>
                    <a:pt x="749" y="744"/>
                  </a:lnTo>
                  <a:lnTo>
                    <a:pt x="782" y="744"/>
                  </a:lnTo>
                  <a:lnTo>
                    <a:pt x="782" y="744"/>
                  </a:lnTo>
                  <a:lnTo>
                    <a:pt x="811" y="710"/>
                  </a:lnTo>
                  <a:lnTo>
                    <a:pt x="811" y="710"/>
                  </a:lnTo>
                  <a:lnTo>
                    <a:pt x="840" y="677"/>
                  </a:lnTo>
                  <a:lnTo>
                    <a:pt x="840" y="677"/>
                  </a:lnTo>
                  <a:lnTo>
                    <a:pt x="840" y="648"/>
                  </a:lnTo>
                  <a:lnTo>
                    <a:pt x="840" y="614"/>
                  </a:lnTo>
                  <a:lnTo>
                    <a:pt x="840" y="581"/>
                  </a:lnTo>
                  <a:lnTo>
                    <a:pt x="840" y="547"/>
                  </a:lnTo>
                  <a:lnTo>
                    <a:pt x="811" y="518"/>
                  </a:lnTo>
                  <a:lnTo>
                    <a:pt x="811" y="485"/>
                  </a:lnTo>
                  <a:lnTo>
                    <a:pt x="840" y="485"/>
                  </a:lnTo>
                  <a:lnTo>
                    <a:pt x="840" y="485"/>
                  </a:lnTo>
                  <a:lnTo>
                    <a:pt x="873" y="485"/>
                  </a:lnTo>
                  <a:lnTo>
                    <a:pt x="873" y="485"/>
                  </a:lnTo>
                  <a:lnTo>
                    <a:pt x="902" y="451"/>
                  </a:lnTo>
                  <a:lnTo>
                    <a:pt x="902" y="451"/>
                  </a:lnTo>
                  <a:lnTo>
                    <a:pt x="902" y="451"/>
                  </a:lnTo>
                  <a:lnTo>
                    <a:pt x="931" y="451"/>
                  </a:lnTo>
                  <a:lnTo>
                    <a:pt x="931" y="422"/>
                  </a:lnTo>
                  <a:lnTo>
                    <a:pt x="931" y="389"/>
                  </a:lnTo>
                  <a:lnTo>
                    <a:pt x="902" y="389"/>
                  </a:lnTo>
                  <a:lnTo>
                    <a:pt x="902" y="355"/>
                  </a:lnTo>
                  <a:lnTo>
                    <a:pt x="902" y="322"/>
                  </a:lnTo>
                  <a:lnTo>
                    <a:pt x="931" y="293"/>
                  </a:lnTo>
                  <a:lnTo>
                    <a:pt x="931" y="259"/>
                  </a:lnTo>
                  <a:lnTo>
                    <a:pt x="960" y="226"/>
                  </a:lnTo>
                  <a:lnTo>
                    <a:pt x="931" y="226"/>
                  </a:lnTo>
                  <a:lnTo>
                    <a:pt x="931" y="197"/>
                  </a:lnTo>
                  <a:lnTo>
                    <a:pt x="902" y="163"/>
                  </a:lnTo>
                  <a:lnTo>
                    <a:pt x="902" y="130"/>
                  </a:lnTo>
                  <a:lnTo>
                    <a:pt x="873" y="130"/>
                  </a:lnTo>
                  <a:lnTo>
                    <a:pt x="840" y="130"/>
                  </a:lnTo>
                  <a:lnTo>
                    <a:pt x="811" y="130"/>
                  </a:lnTo>
                  <a:lnTo>
                    <a:pt x="811" y="130"/>
                  </a:lnTo>
                  <a:lnTo>
                    <a:pt x="782" y="130"/>
                  </a:lnTo>
                  <a:lnTo>
                    <a:pt x="782" y="96"/>
                  </a:lnTo>
                  <a:lnTo>
                    <a:pt x="749" y="96"/>
                  </a:lnTo>
                  <a:lnTo>
                    <a:pt x="720" y="96"/>
                  </a:lnTo>
                  <a:lnTo>
                    <a:pt x="720" y="68"/>
                  </a:lnTo>
                  <a:lnTo>
                    <a:pt x="720" y="34"/>
                  </a:lnTo>
                  <a:lnTo>
                    <a:pt x="720" y="34"/>
                  </a:lnTo>
                  <a:lnTo>
                    <a:pt x="691" y="0"/>
                  </a:lnTo>
                  <a:lnTo>
                    <a:pt x="691" y="0"/>
                  </a:lnTo>
                  <a:lnTo>
                    <a:pt x="662" y="0"/>
                  </a:lnTo>
                  <a:lnTo>
                    <a:pt x="629" y="0"/>
                  </a:lnTo>
                  <a:lnTo>
                    <a:pt x="629" y="0"/>
                  </a:lnTo>
                  <a:lnTo>
                    <a:pt x="600" y="0"/>
                  </a:lnTo>
                  <a:lnTo>
                    <a:pt x="571" y="0"/>
                  </a:lnTo>
                  <a:lnTo>
                    <a:pt x="571" y="0"/>
                  </a:lnTo>
                  <a:lnTo>
                    <a:pt x="542" y="0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480" y="34"/>
                  </a:lnTo>
                  <a:lnTo>
                    <a:pt x="451" y="34"/>
                  </a:lnTo>
                  <a:lnTo>
                    <a:pt x="418" y="68"/>
                  </a:lnTo>
                  <a:lnTo>
                    <a:pt x="418" y="68"/>
                  </a:lnTo>
                  <a:lnTo>
                    <a:pt x="389" y="96"/>
                  </a:lnTo>
                  <a:lnTo>
                    <a:pt x="360" y="96"/>
                  </a:lnTo>
                  <a:lnTo>
                    <a:pt x="360" y="96"/>
                  </a:lnTo>
                  <a:lnTo>
                    <a:pt x="331" y="130"/>
                  </a:lnTo>
                  <a:lnTo>
                    <a:pt x="331" y="130"/>
                  </a:lnTo>
                  <a:lnTo>
                    <a:pt x="298" y="163"/>
                  </a:lnTo>
                  <a:lnTo>
                    <a:pt x="269" y="259"/>
                  </a:lnTo>
                  <a:lnTo>
                    <a:pt x="269" y="322"/>
                  </a:lnTo>
                  <a:lnTo>
                    <a:pt x="269" y="389"/>
                  </a:lnTo>
                  <a:lnTo>
                    <a:pt x="298" y="422"/>
                  </a:lnTo>
                  <a:lnTo>
                    <a:pt x="331" y="422"/>
                  </a:lnTo>
                  <a:lnTo>
                    <a:pt x="360" y="422"/>
                  </a:lnTo>
                  <a:lnTo>
                    <a:pt x="389" y="422"/>
                  </a:lnTo>
                  <a:lnTo>
                    <a:pt x="418" y="389"/>
                  </a:lnTo>
                  <a:lnTo>
                    <a:pt x="451" y="389"/>
                  </a:lnTo>
                  <a:lnTo>
                    <a:pt x="509" y="322"/>
                  </a:lnTo>
                  <a:lnTo>
                    <a:pt x="542" y="293"/>
                  </a:lnTo>
                  <a:lnTo>
                    <a:pt x="571" y="226"/>
                  </a:lnTo>
                  <a:lnTo>
                    <a:pt x="571" y="226"/>
                  </a:lnTo>
                  <a:lnTo>
                    <a:pt x="600" y="226"/>
                  </a:lnTo>
                  <a:lnTo>
                    <a:pt x="600" y="226"/>
                  </a:lnTo>
                  <a:lnTo>
                    <a:pt x="629" y="226"/>
                  </a:lnTo>
                  <a:lnTo>
                    <a:pt x="600" y="518"/>
                  </a:lnTo>
                </a:path>
              </a:pathLst>
            </a:custGeom>
            <a:noFill/>
            <a:ln w="0">
              <a:solidFill>
                <a:srgbClr val="0E0D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45"/>
            <p:cNvSpPr>
              <a:spLocks/>
            </p:cNvSpPr>
            <p:nvPr/>
          </p:nvSpPr>
          <p:spPr bwMode="auto">
            <a:xfrm>
              <a:off x="3344" y="388"/>
              <a:ext cx="153" cy="226"/>
            </a:xfrm>
            <a:custGeom>
              <a:avLst/>
              <a:gdLst/>
              <a:ahLst/>
              <a:cxnLst>
                <a:cxn ang="0">
                  <a:pos x="0" y="226"/>
                </a:cxn>
                <a:cxn ang="0">
                  <a:pos x="29" y="226"/>
                </a:cxn>
                <a:cxn ang="0">
                  <a:pos x="29" y="226"/>
                </a:cxn>
                <a:cxn ang="0">
                  <a:pos x="62" y="226"/>
                </a:cxn>
                <a:cxn ang="0">
                  <a:pos x="62" y="226"/>
                </a:cxn>
                <a:cxn ang="0">
                  <a:pos x="91" y="226"/>
                </a:cxn>
                <a:cxn ang="0">
                  <a:pos x="120" y="226"/>
                </a:cxn>
                <a:cxn ang="0">
                  <a:pos x="120" y="226"/>
                </a:cxn>
                <a:cxn ang="0">
                  <a:pos x="153" y="226"/>
                </a:cxn>
                <a:cxn ang="0">
                  <a:pos x="153" y="226"/>
                </a:cxn>
                <a:cxn ang="0">
                  <a:pos x="153" y="192"/>
                </a:cxn>
                <a:cxn ang="0">
                  <a:pos x="153" y="159"/>
                </a:cxn>
                <a:cxn ang="0">
                  <a:pos x="153" y="159"/>
                </a:cxn>
                <a:cxn ang="0">
                  <a:pos x="153" y="125"/>
                </a:cxn>
                <a:cxn ang="0">
                  <a:pos x="120" y="63"/>
                </a:cxn>
                <a:cxn ang="0">
                  <a:pos x="120" y="29"/>
                </a:cxn>
                <a:cxn ang="0">
                  <a:pos x="91" y="0"/>
                </a:cxn>
              </a:cxnLst>
              <a:rect l="0" t="0" r="r" b="b"/>
              <a:pathLst>
                <a:path w="153" h="226">
                  <a:moveTo>
                    <a:pt x="0" y="226"/>
                  </a:moveTo>
                  <a:lnTo>
                    <a:pt x="29" y="226"/>
                  </a:lnTo>
                  <a:lnTo>
                    <a:pt x="29" y="226"/>
                  </a:lnTo>
                  <a:lnTo>
                    <a:pt x="62" y="226"/>
                  </a:lnTo>
                  <a:lnTo>
                    <a:pt x="62" y="226"/>
                  </a:lnTo>
                  <a:lnTo>
                    <a:pt x="91" y="226"/>
                  </a:lnTo>
                  <a:lnTo>
                    <a:pt x="120" y="226"/>
                  </a:lnTo>
                  <a:lnTo>
                    <a:pt x="120" y="226"/>
                  </a:lnTo>
                  <a:lnTo>
                    <a:pt x="153" y="226"/>
                  </a:lnTo>
                  <a:lnTo>
                    <a:pt x="153" y="226"/>
                  </a:lnTo>
                  <a:lnTo>
                    <a:pt x="153" y="192"/>
                  </a:lnTo>
                  <a:lnTo>
                    <a:pt x="153" y="159"/>
                  </a:lnTo>
                  <a:lnTo>
                    <a:pt x="153" y="159"/>
                  </a:lnTo>
                  <a:lnTo>
                    <a:pt x="153" y="125"/>
                  </a:lnTo>
                  <a:lnTo>
                    <a:pt x="120" y="63"/>
                  </a:lnTo>
                  <a:lnTo>
                    <a:pt x="120" y="29"/>
                  </a:lnTo>
                  <a:lnTo>
                    <a:pt x="91" y="0"/>
                  </a:lnTo>
                </a:path>
              </a:pathLst>
            </a:custGeom>
            <a:noFill/>
            <a:ln w="0">
              <a:solidFill>
                <a:srgbClr val="0E0D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46"/>
            <p:cNvSpPr>
              <a:spLocks/>
            </p:cNvSpPr>
            <p:nvPr/>
          </p:nvSpPr>
          <p:spPr bwMode="auto">
            <a:xfrm>
              <a:off x="3373" y="1223"/>
              <a:ext cx="62" cy="67"/>
            </a:xfrm>
            <a:custGeom>
              <a:avLst/>
              <a:gdLst/>
              <a:ahLst/>
              <a:cxnLst>
                <a:cxn ang="0">
                  <a:pos x="33" y="67"/>
                </a:cxn>
                <a:cxn ang="0">
                  <a:pos x="33" y="67"/>
                </a:cxn>
                <a:cxn ang="0">
                  <a:pos x="62" y="33"/>
                </a:cxn>
                <a:cxn ang="0">
                  <a:pos x="33" y="0"/>
                </a:cxn>
                <a:cxn ang="0">
                  <a:pos x="0" y="33"/>
                </a:cxn>
                <a:cxn ang="0">
                  <a:pos x="0" y="33"/>
                </a:cxn>
                <a:cxn ang="0">
                  <a:pos x="0" y="33"/>
                </a:cxn>
                <a:cxn ang="0">
                  <a:pos x="0" y="33"/>
                </a:cxn>
                <a:cxn ang="0">
                  <a:pos x="0" y="33"/>
                </a:cxn>
                <a:cxn ang="0">
                  <a:pos x="33" y="67"/>
                </a:cxn>
              </a:cxnLst>
              <a:rect l="0" t="0" r="r" b="b"/>
              <a:pathLst>
                <a:path w="62" h="67">
                  <a:moveTo>
                    <a:pt x="33" y="67"/>
                  </a:moveTo>
                  <a:lnTo>
                    <a:pt x="33" y="67"/>
                  </a:lnTo>
                  <a:lnTo>
                    <a:pt x="62" y="33"/>
                  </a:lnTo>
                  <a:lnTo>
                    <a:pt x="33" y="0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33" y="6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47"/>
            <p:cNvSpPr>
              <a:spLocks/>
            </p:cNvSpPr>
            <p:nvPr/>
          </p:nvSpPr>
          <p:spPr bwMode="auto">
            <a:xfrm>
              <a:off x="3344" y="1256"/>
              <a:ext cx="62" cy="63"/>
            </a:xfrm>
            <a:custGeom>
              <a:avLst/>
              <a:gdLst/>
              <a:ahLst/>
              <a:cxnLst>
                <a:cxn ang="0">
                  <a:pos x="29" y="63"/>
                </a:cxn>
                <a:cxn ang="0">
                  <a:pos x="29" y="63"/>
                </a:cxn>
                <a:cxn ang="0">
                  <a:pos x="62" y="34"/>
                </a:cxn>
                <a:cxn ang="0">
                  <a:pos x="29" y="0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29" y="63"/>
                </a:cxn>
                <a:cxn ang="0">
                  <a:pos x="29" y="63"/>
                </a:cxn>
                <a:cxn ang="0">
                  <a:pos x="29" y="63"/>
                </a:cxn>
              </a:cxnLst>
              <a:rect l="0" t="0" r="r" b="b"/>
              <a:pathLst>
                <a:path w="62" h="63">
                  <a:moveTo>
                    <a:pt x="29" y="63"/>
                  </a:moveTo>
                  <a:lnTo>
                    <a:pt x="29" y="63"/>
                  </a:lnTo>
                  <a:lnTo>
                    <a:pt x="62" y="34"/>
                  </a:lnTo>
                  <a:lnTo>
                    <a:pt x="29" y="0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9" y="63"/>
                  </a:lnTo>
                  <a:lnTo>
                    <a:pt x="29" y="63"/>
                  </a:lnTo>
                  <a:lnTo>
                    <a:pt x="29" y="6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48"/>
            <p:cNvSpPr>
              <a:spLocks/>
            </p:cNvSpPr>
            <p:nvPr/>
          </p:nvSpPr>
          <p:spPr bwMode="auto">
            <a:xfrm>
              <a:off x="3315" y="1290"/>
              <a:ext cx="58" cy="29"/>
            </a:xfrm>
            <a:custGeom>
              <a:avLst/>
              <a:gdLst/>
              <a:ahLst/>
              <a:cxnLst>
                <a:cxn ang="0">
                  <a:pos x="29" y="29"/>
                </a:cxn>
                <a:cxn ang="0">
                  <a:pos x="29" y="29"/>
                </a:cxn>
                <a:cxn ang="0">
                  <a:pos x="58" y="29"/>
                </a:cxn>
                <a:cxn ang="0">
                  <a:pos x="29" y="0"/>
                </a:cxn>
                <a:cxn ang="0">
                  <a:pos x="0" y="29"/>
                </a:cxn>
                <a:cxn ang="0">
                  <a:pos x="0" y="29"/>
                </a:cxn>
                <a:cxn ang="0">
                  <a:pos x="0" y="29"/>
                </a:cxn>
                <a:cxn ang="0">
                  <a:pos x="0" y="29"/>
                </a:cxn>
                <a:cxn ang="0">
                  <a:pos x="0" y="29"/>
                </a:cxn>
                <a:cxn ang="0">
                  <a:pos x="29" y="29"/>
                </a:cxn>
              </a:cxnLst>
              <a:rect l="0" t="0" r="r" b="b"/>
              <a:pathLst>
                <a:path w="58" h="29">
                  <a:moveTo>
                    <a:pt x="29" y="29"/>
                  </a:moveTo>
                  <a:lnTo>
                    <a:pt x="29" y="29"/>
                  </a:lnTo>
                  <a:lnTo>
                    <a:pt x="58" y="29"/>
                  </a:lnTo>
                  <a:lnTo>
                    <a:pt x="29" y="0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29" y="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49"/>
            <p:cNvSpPr>
              <a:spLocks/>
            </p:cNvSpPr>
            <p:nvPr/>
          </p:nvSpPr>
          <p:spPr bwMode="auto">
            <a:xfrm>
              <a:off x="3286" y="1319"/>
              <a:ext cx="58" cy="33"/>
            </a:xfrm>
            <a:custGeom>
              <a:avLst/>
              <a:gdLst/>
              <a:ahLst/>
              <a:cxnLst>
                <a:cxn ang="0">
                  <a:pos x="29" y="33"/>
                </a:cxn>
                <a:cxn ang="0">
                  <a:pos x="29" y="33"/>
                </a:cxn>
                <a:cxn ang="0">
                  <a:pos x="58" y="0"/>
                </a:cxn>
                <a:cxn ang="0">
                  <a:pos x="29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9" y="33"/>
                </a:cxn>
              </a:cxnLst>
              <a:rect l="0" t="0" r="r" b="b"/>
              <a:pathLst>
                <a:path w="58" h="33">
                  <a:moveTo>
                    <a:pt x="29" y="33"/>
                  </a:moveTo>
                  <a:lnTo>
                    <a:pt x="29" y="33"/>
                  </a:lnTo>
                  <a:lnTo>
                    <a:pt x="58" y="0"/>
                  </a:lnTo>
                  <a:lnTo>
                    <a:pt x="29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9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50"/>
            <p:cNvSpPr>
              <a:spLocks/>
            </p:cNvSpPr>
            <p:nvPr/>
          </p:nvSpPr>
          <p:spPr bwMode="auto">
            <a:xfrm>
              <a:off x="3253" y="1319"/>
              <a:ext cx="62" cy="67"/>
            </a:xfrm>
            <a:custGeom>
              <a:avLst/>
              <a:gdLst/>
              <a:ahLst/>
              <a:cxnLst>
                <a:cxn ang="0">
                  <a:pos x="33" y="67"/>
                </a:cxn>
                <a:cxn ang="0">
                  <a:pos x="33" y="67"/>
                </a:cxn>
                <a:cxn ang="0">
                  <a:pos x="62" y="33"/>
                </a:cxn>
                <a:cxn ang="0">
                  <a:pos x="33" y="0"/>
                </a:cxn>
                <a:cxn ang="0">
                  <a:pos x="0" y="33"/>
                </a:cxn>
                <a:cxn ang="0">
                  <a:pos x="0" y="33"/>
                </a:cxn>
                <a:cxn ang="0">
                  <a:pos x="33" y="67"/>
                </a:cxn>
              </a:cxnLst>
              <a:rect l="0" t="0" r="r" b="b"/>
              <a:pathLst>
                <a:path w="62" h="67">
                  <a:moveTo>
                    <a:pt x="33" y="67"/>
                  </a:moveTo>
                  <a:lnTo>
                    <a:pt x="33" y="67"/>
                  </a:lnTo>
                  <a:lnTo>
                    <a:pt x="62" y="33"/>
                  </a:lnTo>
                  <a:lnTo>
                    <a:pt x="33" y="0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33" y="6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51"/>
            <p:cNvSpPr>
              <a:spLocks/>
            </p:cNvSpPr>
            <p:nvPr/>
          </p:nvSpPr>
          <p:spPr bwMode="auto">
            <a:xfrm>
              <a:off x="3224" y="1352"/>
              <a:ext cx="62" cy="67"/>
            </a:xfrm>
            <a:custGeom>
              <a:avLst/>
              <a:gdLst/>
              <a:ahLst/>
              <a:cxnLst>
                <a:cxn ang="0">
                  <a:pos x="29" y="67"/>
                </a:cxn>
                <a:cxn ang="0">
                  <a:pos x="29" y="67"/>
                </a:cxn>
                <a:cxn ang="0">
                  <a:pos x="62" y="34"/>
                </a:cxn>
                <a:cxn ang="0">
                  <a:pos x="29" y="0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29" y="67"/>
                </a:cxn>
                <a:cxn ang="0">
                  <a:pos x="29" y="67"/>
                </a:cxn>
                <a:cxn ang="0">
                  <a:pos x="29" y="67"/>
                </a:cxn>
              </a:cxnLst>
              <a:rect l="0" t="0" r="r" b="b"/>
              <a:pathLst>
                <a:path w="62" h="67">
                  <a:moveTo>
                    <a:pt x="29" y="67"/>
                  </a:moveTo>
                  <a:lnTo>
                    <a:pt x="29" y="67"/>
                  </a:lnTo>
                  <a:lnTo>
                    <a:pt x="62" y="34"/>
                  </a:lnTo>
                  <a:lnTo>
                    <a:pt x="29" y="0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9" y="67"/>
                  </a:lnTo>
                  <a:lnTo>
                    <a:pt x="29" y="67"/>
                  </a:lnTo>
                  <a:lnTo>
                    <a:pt x="29" y="6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52"/>
            <p:cNvSpPr>
              <a:spLocks/>
            </p:cNvSpPr>
            <p:nvPr/>
          </p:nvSpPr>
          <p:spPr bwMode="auto">
            <a:xfrm>
              <a:off x="3195" y="1386"/>
              <a:ext cx="58" cy="62"/>
            </a:xfrm>
            <a:custGeom>
              <a:avLst/>
              <a:gdLst/>
              <a:ahLst/>
              <a:cxnLst>
                <a:cxn ang="0">
                  <a:pos x="29" y="62"/>
                </a:cxn>
                <a:cxn ang="0">
                  <a:pos x="29" y="62"/>
                </a:cxn>
                <a:cxn ang="0">
                  <a:pos x="58" y="33"/>
                </a:cxn>
                <a:cxn ang="0">
                  <a:pos x="29" y="0"/>
                </a:cxn>
                <a:cxn ang="0">
                  <a:pos x="0" y="33"/>
                </a:cxn>
                <a:cxn ang="0">
                  <a:pos x="0" y="33"/>
                </a:cxn>
                <a:cxn ang="0">
                  <a:pos x="0" y="33"/>
                </a:cxn>
                <a:cxn ang="0">
                  <a:pos x="0" y="33"/>
                </a:cxn>
                <a:cxn ang="0">
                  <a:pos x="0" y="33"/>
                </a:cxn>
                <a:cxn ang="0">
                  <a:pos x="29" y="62"/>
                </a:cxn>
              </a:cxnLst>
              <a:rect l="0" t="0" r="r" b="b"/>
              <a:pathLst>
                <a:path w="58" h="62">
                  <a:moveTo>
                    <a:pt x="29" y="62"/>
                  </a:moveTo>
                  <a:lnTo>
                    <a:pt x="29" y="62"/>
                  </a:lnTo>
                  <a:lnTo>
                    <a:pt x="58" y="33"/>
                  </a:lnTo>
                  <a:lnTo>
                    <a:pt x="29" y="0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29" y="6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53"/>
            <p:cNvSpPr>
              <a:spLocks/>
            </p:cNvSpPr>
            <p:nvPr/>
          </p:nvSpPr>
          <p:spPr bwMode="auto">
            <a:xfrm>
              <a:off x="3166" y="1419"/>
              <a:ext cx="58" cy="29"/>
            </a:xfrm>
            <a:custGeom>
              <a:avLst/>
              <a:gdLst/>
              <a:ahLst/>
              <a:cxnLst>
                <a:cxn ang="0">
                  <a:pos x="29" y="29"/>
                </a:cxn>
                <a:cxn ang="0">
                  <a:pos x="29" y="29"/>
                </a:cxn>
                <a:cxn ang="0">
                  <a:pos x="58" y="29"/>
                </a:cxn>
                <a:cxn ang="0">
                  <a:pos x="29" y="0"/>
                </a:cxn>
                <a:cxn ang="0">
                  <a:pos x="0" y="29"/>
                </a:cxn>
                <a:cxn ang="0">
                  <a:pos x="29" y="29"/>
                </a:cxn>
                <a:cxn ang="0">
                  <a:pos x="29" y="29"/>
                </a:cxn>
                <a:cxn ang="0">
                  <a:pos x="29" y="29"/>
                </a:cxn>
                <a:cxn ang="0">
                  <a:pos x="29" y="29"/>
                </a:cxn>
              </a:cxnLst>
              <a:rect l="0" t="0" r="r" b="b"/>
              <a:pathLst>
                <a:path w="58" h="29">
                  <a:moveTo>
                    <a:pt x="29" y="29"/>
                  </a:moveTo>
                  <a:lnTo>
                    <a:pt x="29" y="29"/>
                  </a:lnTo>
                  <a:lnTo>
                    <a:pt x="58" y="29"/>
                  </a:lnTo>
                  <a:lnTo>
                    <a:pt x="29" y="0"/>
                  </a:lnTo>
                  <a:lnTo>
                    <a:pt x="0" y="29"/>
                  </a:lnTo>
                  <a:lnTo>
                    <a:pt x="29" y="29"/>
                  </a:lnTo>
                  <a:lnTo>
                    <a:pt x="29" y="29"/>
                  </a:lnTo>
                  <a:lnTo>
                    <a:pt x="29" y="29"/>
                  </a:lnTo>
                  <a:lnTo>
                    <a:pt x="29" y="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54"/>
            <p:cNvSpPr>
              <a:spLocks/>
            </p:cNvSpPr>
            <p:nvPr/>
          </p:nvSpPr>
          <p:spPr bwMode="auto">
            <a:xfrm>
              <a:off x="3166" y="1448"/>
              <a:ext cx="29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9">
                  <a:moveTo>
                    <a:pt x="0" y="0"/>
                  </a:moveTo>
                  <a:lnTo>
                    <a:pt x="0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55"/>
            <p:cNvSpPr>
              <a:spLocks/>
            </p:cNvSpPr>
            <p:nvPr/>
          </p:nvSpPr>
          <p:spPr bwMode="auto">
            <a:xfrm>
              <a:off x="3166" y="1419"/>
              <a:ext cx="1" cy="29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0" y="29"/>
                </a:cxn>
                <a:cxn ang="0">
                  <a:pos x="0" y="29"/>
                </a:cxn>
                <a:cxn ang="0">
                  <a:pos x="0" y="29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9"/>
                </a:cxn>
              </a:cxnLst>
              <a:rect l="0" t="0" r="r" b="b"/>
              <a:pathLst>
                <a:path h="29">
                  <a:moveTo>
                    <a:pt x="0" y="29"/>
                  </a:moveTo>
                  <a:lnTo>
                    <a:pt x="0" y="29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56"/>
            <p:cNvSpPr>
              <a:spLocks/>
            </p:cNvSpPr>
            <p:nvPr/>
          </p:nvSpPr>
          <p:spPr bwMode="auto">
            <a:xfrm>
              <a:off x="3133" y="1419"/>
              <a:ext cx="33" cy="29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0" y="29"/>
                </a:cxn>
                <a:cxn ang="0">
                  <a:pos x="33" y="29"/>
                </a:cxn>
                <a:cxn ang="0">
                  <a:pos x="33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9"/>
                </a:cxn>
                <a:cxn ang="0">
                  <a:pos x="0" y="29"/>
                </a:cxn>
                <a:cxn ang="0">
                  <a:pos x="0" y="29"/>
                </a:cxn>
              </a:cxnLst>
              <a:rect l="0" t="0" r="r" b="b"/>
              <a:pathLst>
                <a:path w="33" h="29">
                  <a:moveTo>
                    <a:pt x="0" y="29"/>
                  </a:moveTo>
                  <a:lnTo>
                    <a:pt x="0" y="29"/>
                  </a:lnTo>
                  <a:lnTo>
                    <a:pt x="33" y="29"/>
                  </a:lnTo>
                  <a:lnTo>
                    <a:pt x="33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57"/>
            <p:cNvSpPr>
              <a:spLocks/>
            </p:cNvSpPr>
            <p:nvPr/>
          </p:nvSpPr>
          <p:spPr bwMode="auto">
            <a:xfrm>
              <a:off x="3133" y="1419"/>
              <a:ext cx="1" cy="29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0" y="29"/>
                </a:cxn>
                <a:cxn ang="0">
                  <a:pos x="0" y="29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9"/>
                </a:cxn>
              </a:cxnLst>
              <a:rect l="0" t="0" r="r" b="b"/>
              <a:pathLst>
                <a:path h="29">
                  <a:moveTo>
                    <a:pt x="0" y="29"/>
                  </a:moveTo>
                  <a:lnTo>
                    <a:pt x="0" y="29"/>
                  </a:lnTo>
                  <a:lnTo>
                    <a:pt x="0" y="29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58"/>
            <p:cNvSpPr>
              <a:spLocks/>
            </p:cNvSpPr>
            <p:nvPr/>
          </p:nvSpPr>
          <p:spPr bwMode="auto">
            <a:xfrm>
              <a:off x="3104" y="1419"/>
              <a:ext cx="29" cy="29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0" y="29"/>
                </a:cxn>
                <a:cxn ang="0">
                  <a:pos x="29" y="29"/>
                </a:cxn>
                <a:cxn ang="0">
                  <a:pos x="29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9"/>
                </a:cxn>
              </a:cxnLst>
              <a:rect l="0" t="0" r="r" b="b"/>
              <a:pathLst>
                <a:path w="29" h="29">
                  <a:moveTo>
                    <a:pt x="0" y="29"/>
                  </a:moveTo>
                  <a:lnTo>
                    <a:pt x="0" y="29"/>
                  </a:lnTo>
                  <a:lnTo>
                    <a:pt x="29" y="29"/>
                  </a:lnTo>
                  <a:lnTo>
                    <a:pt x="29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59"/>
            <p:cNvSpPr>
              <a:spLocks/>
            </p:cNvSpPr>
            <p:nvPr/>
          </p:nvSpPr>
          <p:spPr bwMode="auto">
            <a:xfrm>
              <a:off x="3104" y="1419"/>
              <a:ext cx="1" cy="29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0" y="29"/>
                </a:cxn>
                <a:cxn ang="0">
                  <a:pos x="0" y="29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9"/>
                </a:cxn>
                <a:cxn ang="0">
                  <a:pos x="0" y="29"/>
                </a:cxn>
                <a:cxn ang="0">
                  <a:pos x="0" y="29"/>
                </a:cxn>
              </a:cxnLst>
              <a:rect l="0" t="0" r="r" b="b"/>
              <a:pathLst>
                <a:path h="29">
                  <a:moveTo>
                    <a:pt x="0" y="29"/>
                  </a:moveTo>
                  <a:lnTo>
                    <a:pt x="0" y="29"/>
                  </a:lnTo>
                  <a:lnTo>
                    <a:pt x="0" y="29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60"/>
            <p:cNvSpPr>
              <a:spLocks/>
            </p:cNvSpPr>
            <p:nvPr/>
          </p:nvSpPr>
          <p:spPr bwMode="auto">
            <a:xfrm>
              <a:off x="3075" y="1419"/>
              <a:ext cx="29" cy="29"/>
            </a:xfrm>
            <a:custGeom>
              <a:avLst/>
              <a:gdLst/>
              <a:ahLst/>
              <a:cxnLst>
                <a:cxn ang="0">
                  <a:pos x="29" y="29"/>
                </a:cxn>
                <a:cxn ang="0">
                  <a:pos x="0" y="29"/>
                </a:cxn>
                <a:cxn ang="0">
                  <a:pos x="29" y="29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9" y="29"/>
                </a:cxn>
              </a:cxnLst>
              <a:rect l="0" t="0" r="r" b="b"/>
              <a:pathLst>
                <a:path w="29" h="29">
                  <a:moveTo>
                    <a:pt x="29" y="29"/>
                  </a:moveTo>
                  <a:lnTo>
                    <a:pt x="0" y="29"/>
                  </a:lnTo>
                  <a:lnTo>
                    <a:pt x="29" y="29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9" y="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61"/>
            <p:cNvSpPr>
              <a:spLocks/>
            </p:cNvSpPr>
            <p:nvPr/>
          </p:nvSpPr>
          <p:spPr bwMode="auto">
            <a:xfrm>
              <a:off x="3075" y="1419"/>
              <a:ext cx="29" cy="29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0" y="29"/>
                </a:cxn>
                <a:cxn ang="0">
                  <a:pos x="29" y="29"/>
                </a:cxn>
                <a:cxn ang="0">
                  <a:pos x="29" y="0"/>
                </a:cxn>
                <a:cxn ang="0">
                  <a:pos x="0" y="0"/>
                </a:cxn>
                <a:cxn ang="0">
                  <a:pos x="29" y="29"/>
                </a:cxn>
                <a:cxn ang="0">
                  <a:pos x="0" y="29"/>
                </a:cxn>
                <a:cxn ang="0">
                  <a:pos x="0" y="29"/>
                </a:cxn>
                <a:cxn ang="0">
                  <a:pos x="0" y="29"/>
                </a:cxn>
              </a:cxnLst>
              <a:rect l="0" t="0" r="r" b="b"/>
              <a:pathLst>
                <a:path w="29" h="29">
                  <a:moveTo>
                    <a:pt x="0" y="29"/>
                  </a:moveTo>
                  <a:lnTo>
                    <a:pt x="0" y="29"/>
                  </a:lnTo>
                  <a:lnTo>
                    <a:pt x="29" y="29"/>
                  </a:lnTo>
                  <a:lnTo>
                    <a:pt x="29" y="0"/>
                  </a:lnTo>
                  <a:lnTo>
                    <a:pt x="0" y="0"/>
                  </a:lnTo>
                  <a:lnTo>
                    <a:pt x="29" y="29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62"/>
            <p:cNvSpPr>
              <a:spLocks/>
            </p:cNvSpPr>
            <p:nvPr/>
          </p:nvSpPr>
          <p:spPr bwMode="auto">
            <a:xfrm>
              <a:off x="3075" y="1256"/>
              <a:ext cx="29" cy="19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192"/>
                </a:cxn>
                <a:cxn ang="0">
                  <a:pos x="29" y="192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9" h="192">
                  <a:moveTo>
                    <a:pt x="0" y="0"/>
                  </a:moveTo>
                  <a:lnTo>
                    <a:pt x="0" y="0"/>
                  </a:lnTo>
                  <a:lnTo>
                    <a:pt x="0" y="192"/>
                  </a:lnTo>
                  <a:lnTo>
                    <a:pt x="29" y="192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63"/>
            <p:cNvSpPr>
              <a:spLocks/>
            </p:cNvSpPr>
            <p:nvPr/>
          </p:nvSpPr>
          <p:spPr bwMode="auto">
            <a:xfrm>
              <a:off x="3075" y="1064"/>
              <a:ext cx="58" cy="192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29" y="0"/>
                </a:cxn>
                <a:cxn ang="0">
                  <a:pos x="0" y="192"/>
                </a:cxn>
                <a:cxn ang="0">
                  <a:pos x="29" y="192"/>
                </a:cxn>
                <a:cxn ang="0">
                  <a:pos x="58" y="0"/>
                </a:cxn>
                <a:cxn ang="0">
                  <a:pos x="58" y="0"/>
                </a:cxn>
                <a:cxn ang="0">
                  <a:pos x="58" y="0"/>
                </a:cxn>
                <a:cxn ang="0">
                  <a:pos x="58" y="0"/>
                </a:cxn>
                <a:cxn ang="0">
                  <a:pos x="58" y="0"/>
                </a:cxn>
                <a:cxn ang="0">
                  <a:pos x="29" y="0"/>
                </a:cxn>
              </a:cxnLst>
              <a:rect l="0" t="0" r="r" b="b"/>
              <a:pathLst>
                <a:path w="58" h="192">
                  <a:moveTo>
                    <a:pt x="29" y="0"/>
                  </a:moveTo>
                  <a:lnTo>
                    <a:pt x="29" y="0"/>
                  </a:lnTo>
                  <a:lnTo>
                    <a:pt x="0" y="192"/>
                  </a:lnTo>
                  <a:lnTo>
                    <a:pt x="29" y="192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64"/>
            <p:cNvSpPr>
              <a:spLocks/>
            </p:cNvSpPr>
            <p:nvPr/>
          </p:nvSpPr>
          <p:spPr bwMode="auto">
            <a:xfrm>
              <a:off x="3104" y="868"/>
              <a:ext cx="29" cy="1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3"/>
                </a:cxn>
                <a:cxn ang="0">
                  <a:pos x="0" y="196"/>
                </a:cxn>
                <a:cxn ang="0">
                  <a:pos x="29" y="196"/>
                </a:cxn>
                <a:cxn ang="0">
                  <a:pos x="29" y="33"/>
                </a:cxn>
                <a:cxn ang="0">
                  <a:pos x="29" y="33"/>
                </a:cxn>
                <a:cxn ang="0">
                  <a:pos x="0" y="0"/>
                </a:cxn>
                <a:cxn ang="0">
                  <a:pos x="0" y="33"/>
                </a:cxn>
                <a:cxn ang="0">
                  <a:pos x="0" y="33"/>
                </a:cxn>
                <a:cxn ang="0">
                  <a:pos x="0" y="0"/>
                </a:cxn>
              </a:cxnLst>
              <a:rect l="0" t="0" r="r" b="b"/>
              <a:pathLst>
                <a:path w="29" h="196">
                  <a:moveTo>
                    <a:pt x="0" y="0"/>
                  </a:moveTo>
                  <a:lnTo>
                    <a:pt x="0" y="33"/>
                  </a:lnTo>
                  <a:lnTo>
                    <a:pt x="0" y="196"/>
                  </a:lnTo>
                  <a:lnTo>
                    <a:pt x="29" y="196"/>
                  </a:lnTo>
                  <a:lnTo>
                    <a:pt x="29" y="33"/>
                  </a:lnTo>
                  <a:lnTo>
                    <a:pt x="29" y="33"/>
                  </a:lnTo>
                  <a:lnTo>
                    <a:pt x="0" y="0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65"/>
            <p:cNvSpPr>
              <a:spLocks/>
            </p:cNvSpPr>
            <p:nvPr/>
          </p:nvSpPr>
          <p:spPr bwMode="auto">
            <a:xfrm>
              <a:off x="3104" y="676"/>
              <a:ext cx="62" cy="225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29" y="34"/>
                </a:cxn>
                <a:cxn ang="0">
                  <a:pos x="0" y="192"/>
                </a:cxn>
                <a:cxn ang="0">
                  <a:pos x="29" y="225"/>
                </a:cxn>
                <a:cxn ang="0">
                  <a:pos x="62" y="34"/>
                </a:cxn>
                <a:cxn ang="0">
                  <a:pos x="62" y="34"/>
                </a:cxn>
                <a:cxn ang="0">
                  <a:pos x="29" y="0"/>
                </a:cxn>
                <a:cxn ang="0">
                  <a:pos x="29" y="34"/>
                </a:cxn>
                <a:cxn ang="0">
                  <a:pos x="29" y="34"/>
                </a:cxn>
                <a:cxn ang="0">
                  <a:pos x="29" y="0"/>
                </a:cxn>
              </a:cxnLst>
              <a:rect l="0" t="0" r="r" b="b"/>
              <a:pathLst>
                <a:path w="62" h="225">
                  <a:moveTo>
                    <a:pt x="29" y="0"/>
                  </a:moveTo>
                  <a:lnTo>
                    <a:pt x="29" y="34"/>
                  </a:lnTo>
                  <a:lnTo>
                    <a:pt x="0" y="192"/>
                  </a:lnTo>
                  <a:lnTo>
                    <a:pt x="29" y="225"/>
                  </a:lnTo>
                  <a:lnTo>
                    <a:pt x="62" y="34"/>
                  </a:lnTo>
                  <a:lnTo>
                    <a:pt x="62" y="34"/>
                  </a:lnTo>
                  <a:lnTo>
                    <a:pt x="29" y="0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66"/>
            <p:cNvSpPr>
              <a:spLocks/>
            </p:cNvSpPr>
            <p:nvPr/>
          </p:nvSpPr>
          <p:spPr bwMode="auto">
            <a:xfrm>
              <a:off x="3133" y="676"/>
              <a:ext cx="62" cy="34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33" y="0"/>
                </a:cxn>
                <a:cxn ang="0">
                  <a:pos x="0" y="0"/>
                </a:cxn>
                <a:cxn ang="0">
                  <a:pos x="33" y="34"/>
                </a:cxn>
                <a:cxn ang="0">
                  <a:pos x="62" y="34"/>
                </a:cxn>
                <a:cxn ang="0">
                  <a:pos x="62" y="34"/>
                </a:cxn>
                <a:cxn ang="0">
                  <a:pos x="62" y="34"/>
                </a:cxn>
                <a:cxn ang="0">
                  <a:pos x="62" y="34"/>
                </a:cxn>
                <a:cxn ang="0">
                  <a:pos x="62" y="34"/>
                </a:cxn>
                <a:cxn ang="0">
                  <a:pos x="33" y="0"/>
                </a:cxn>
              </a:cxnLst>
              <a:rect l="0" t="0" r="r" b="b"/>
              <a:pathLst>
                <a:path w="62" h="34">
                  <a:moveTo>
                    <a:pt x="33" y="0"/>
                  </a:moveTo>
                  <a:lnTo>
                    <a:pt x="33" y="0"/>
                  </a:lnTo>
                  <a:lnTo>
                    <a:pt x="0" y="0"/>
                  </a:lnTo>
                  <a:lnTo>
                    <a:pt x="33" y="34"/>
                  </a:lnTo>
                  <a:lnTo>
                    <a:pt x="62" y="34"/>
                  </a:lnTo>
                  <a:lnTo>
                    <a:pt x="62" y="34"/>
                  </a:lnTo>
                  <a:lnTo>
                    <a:pt x="62" y="34"/>
                  </a:lnTo>
                  <a:lnTo>
                    <a:pt x="62" y="34"/>
                  </a:lnTo>
                  <a:lnTo>
                    <a:pt x="62" y="34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67"/>
            <p:cNvSpPr>
              <a:spLocks/>
            </p:cNvSpPr>
            <p:nvPr/>
          </p:nvSpPr>
          <p:spPr bwMode="auto">
            <a:xfrm>
              <a:off x="3166" y="676"/>
              <a:ext cx="29" cy="34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29" y="0"/>
                </a:cxn>
                <a:cxn ang="0">
                  <a:pos x="0" y="0"/>
                </a:cxn>
                <a:cxn ang="0">
                  <a:pos x="29" y="34"/>
                </a:cxn>
                <a:cxn ang="0">
                  <a:pos x="29" y="0"/>
                </a:cxn>
                <a:cxn ang="0">
                  <a:pos x="29" y="34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9" y="0"/>
                </a:cxn>
              </a:cxnLst>
              <a:rect l="0" t="0" r="r" b="b"/>
              <a:pathLst>
                <a:path w="29" h="34">
                  <a:moveTo>
                    <a:pt x="29" y="0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29" y="34"/>
                  </a:lnTo>
                  <a:lnTo>
                    <a:pt x="29" y="0"/>
                  </a:lnTo>
                  <a:lnTo>
                    <a:pt x="29" y="34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68"/>
            <p:cNvSpPr>
              <a:spLocks/>
            </p:cNvSpPr>
            <p:nvPr/>
          </p:nvSpPr>
          <p:spPr bwMode="auto">
            <a:xfrm>
              <a:off x="3195" y="643"/>
              <a:ext cx="29" cy="67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29" y="0"/>
                </a:cxn>
                <a:cxn ang="0">
                  <a:pos x="0" y="33"/>
                </a:cxn>
                <a:cxn ang="0">
                  <a:pos x="0" y="67"/>
                </a:cxn>
                <a:cxn ang="0">
                  <a:pos x="29" y="33"/>
                </a:cxn>
                <a:cxn ang="0">
                  <a:pos x="29" y="33"/>
                </a:cxn>
                <a:cxn ang="0">
                  <a:pos x="29" y="33"/>
                </a:cxn>
                <a:cxn ang="0">
                  <a:pos x="29" y="33"/>
                </a:cxn>
                <a:cxn ang="0">
                  <a:pos x="29" y="33"/>
                </a:cxn>
                <a:cxn ang="0">
                  <a:pos x="29" y="0"/>
                </a:cxn>
              </a:cxnLst>
              <a:rect l="0" t="0" r="r" b="b"/>
              <a:pathLst>
                <a:path w="29" h="67">
                  <a:moveTo>
                    <a:pt x="29" y="0"/>
                  </a:moveTo>
                  <a:lnTo>
                    <a:pt x="29" y="0"/>
                  </a:lnTo>
                  <a:lnTo>
                    <a:pt x="0" y="33"/>
                  </a:lnTo>
                  <a:lnTo>
                    <a:pt x="0" y="67"/>
                  </a:lnTo>
                  <a:lnTo>
                    <a:pt x="29" y="33"/>
                  </a:lnTo>
                  <a:lnTo>
                    <a:pt x="29" y="33"/>
                  </a:lnTo>
                  <a:lnTo>
                    <a:pt x="29" y="33"/>
                  </a:lnTo>
                  <a:lnTo>
                    <a:pt x="29" y="33"/>
                  </a:lnTo>
                  <a:lnTo>
                    <a:pt x="29" y="33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69"/>
            <p:cNvSpPr>
              <a:spLocks/>
            </p:cNvSpPr>
            <p:nvPr/>
          </p:nvSpPr>
          <p:spPr bwMode="auto">
            <a:xfrm>
              <a:off x="3224" y="643"/>
              <a:ext cx="29" cy="33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29" y="0"/>
                </a:cxn>
                <a:cxn ang="0">
                  <a:pos x="0" y="0"/>
                </a:cxn>
                <a:cxn ang="0">
                  <a:pos x="0" y="33"/>
                </a:cxn>
                <a:cxn ang="0">
                  <a:pos x="29" y="33"/>
                </a:cxn>
                <a:cxn ang="0">
                  <a:pos x="29" y="33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9" y="0"/>
                </a:cxn>
              </a:cxnLst>
              <a:rect l="0" t="0" r="r" b="b"/>
              <a:pathLst>
                <a:path w="29" h="33">
                  <a:moveTo>
                    <a:pt x="29" y="0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0" y="33"/>
                  </a:lnTo>
                  <a:lnTo>
                    <a:pt x="29" y="33"/>
                  </a:lnTo>
                  <a:lnTo>
                    <a:pt x="29" y="33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70"/>
            <p:cNvSpPr>
              <a:spLocks/>
            </p:cNvSpPr>
            <p:nvPr/>
          </p:nvSpPr>
          <p:spPr bwMode="auto">
            <a:xfrm>
              <a:off x="3253" y="614"/>
              <a:ext cx="33" cy="62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0" y="0"/>
                </a:cxn>
                <a:cxn ang="0">
                  <a:pos x="0" y="29"/>
                </a:cxn>
                <a:cxn ang="0">
                  <a:pos x="0" y="62"/>
                </a:cxn>
                <a:cxn ang="0">
                  <a:pos x="33" y="29"/>
                </a:cxn>
                <a:cxn ang="0">
                  <a:pos x="33" y="29"/>
                </a:cxn>
                <a:cxn ang="0">
                  <a:pos x="33" y="29"/>
                </a:cxn>
                <a:cxn ang="0">
                  <a:pos x="33" y="29"/>
                </a:cxn>
                <a:cxn ang="0">
                  <a:pos x="33" y="29"/>
                </a:cxn>
                <a:cxn ang="0">
                  <a:pos x="0" y="29"/>
                </a:cxn>
              </a:cxnLst>
              <a:rect l="0" t="0" r="r" b="b"/>
              <a:pathLst>
                <a:path w="33" h="62">
                  <a:moveTo>
                    <a:pt x="0" y="29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0" y="62"/>
                  </a:lnTo>
                  <a:lnTo>
                    <a:pt x="33" y="29"/>
                  </a:lnTo>
                  <a:lnTo>
                    <a:pt x="33" y="29"/>
                  </a:lnTo>
                  <a:lnTo>
                    <a:pt x="33" y="29"/>
                  </a:lnTo>
                  <a:lnTo>
                    <a:pt x="33" y="29"/>
                  </a:lnTo>
                  <a:lnTo>
                    <a:pt x="33" y="29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71"/>
            <p:cNvSpPr>
              <a:spLocks/>
            </p:cNvSpPr>
            <p:nvPr/>
          </p:nvSpPr>
          <p:spPr bwMode="auto">
            <a:xfrm>
              <a:off x="3253" y="614"/>
              <a:ext cx="62" cy="29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33" y="0"/>
                </a:cxn>
                <a:cxn ang="0">
                  <a:pos x="0" y="29"/>
                </a:cxn>
                <a:cxn ang="0">
                  <a:pos x="33" y="29"/>
                </a:cxn>
                <a:cxn ang="0">
                  <a:pos x="62" y="29"/>
                </a:cxn>
                <a:cxn ang="0">
                  <a:pos x="62" y="29"/>
                </a:cxn>
                <a:cxn ang="0">
                  <a:pos x="33" y="0"/>
                </a:cxn>
                <a:cxn ang="0">
                  <a:pos x="33" y="0"/>
                </a:cxn>
                <a:cxn ang="0">
                  <a:pos x="33" y="0"/>
                </a:cxn>
              </a:cxnLst>
              <a:rect l="0" t="0" r="r" b="b"/>
              <a:pathLst>
                <a:path w="62" h="29">
                  <a:moveTo>
                    <a:pt x="33" y="0"/>
                  </a:moveTo>
                  <a:lnTo>
                    <a:pt x="33" y="0"/>
                  </a:lnTo>
                  <a:lnTo>
                    <a:pt x="0" y="29"/>
                  </a:lnTo>
                  <a:lnTo>
                    <a:pt x="33" y="29"/>
                  </a:lnTo>
                  <a:lnTo>
                    <a:pt x="62" y="29"/>
                  </a:lnTo>
                  <a:lnTo>
                    <a:pt x="62" y="29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72"/>
            <p:cNvSpPr>
              <a:spLocks/>
            </p:cNvSpPr>
            <p:nvPr/>
          </p:nvSpPr>
          <p:spPr bwMode="auto">
            <a:xfrm>
              <a:off x="3286" y="614"/>
              <a:ext cx="29" cy="29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29" y="0"/>
                </a:cxn>
                <a:cxn ang="0">
                  <a:pos x="0" y="0"/>
                </a:cxn>
                <a:cxn ang="0">
                  <a:pos x="29" y="29"/>
                </a:cxn>
                <a:cxn ang="0">
                  <a:pos x="29" y="29"/>
                </a:cxn>
                <a:cxn ang="0">
                  <a:pos x="29" y="0"/>
                </a:cxn>
                <a:cxn ang="0">
                  <a:pos x="29" y="29"/>
                </a:cxn>
                <a:cxn ang="0">
                  <a:pos x="29" y="29"/>
                </a:cxn>
                <a:cxn ang="0">
                  <a:pos x="29" y="0"/>
                </a:cxn>
              </a:cxnLst>
              <a:rect l="0" t="0" r="r" b="b"/>
              <a:pathLst>
                <a:path w="29" h="29">
                  <a:moveTo>
                    <a:pt x="29" y="0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29" y="29"/>
                  </a:lnTo>
                  <a:lnTo>
                    <a:pt x="29" y="29"/>
                  </a:lnTo>
                  <a:lnTo>
                    <a:pt x="29" y="0"/>
                  </a:lnTo>
                  <a:lnTo>
                    <a:pt x="29" y="29"/>
                  </a:lnTo>
                  <a:lnTo>
                    <a:pt x="29" y="29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73"/>
            <p:cNvSpPr>
              <a:spLocks/>
            </p:cNvSpPr>
            <p:nvPr/>
          </p:nvSpPr>
          <p:spPr bwMode="auto">
            <a:xfrm>
              <a:off x="3315" y="580"/>
              <a:ext cx="29" cy="34"/>
            </a:xfrm>
            <a:custGeom>
              <a:avLst/>
              <a:gdLst/>
              <a:ahLst/>
              <a:cxnLst>
                <a:cxn ang="0">
                  <a:pos x="29" y="34"/>
                </a:cxn>
                <a:cxn ang="0">
                  <a:pos x="29" y="0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29" y="34"/>
                </a:cxn>
                <a:cxn ang="0">
                  <a:pos x="29" y="34"/>
                </a:cxn>
              </a:cxnLst>
              <a:rect l="0" t="0" r="r" b="b"/>
              <a:pathLst>
                <a:path w="29" h="34">
                  <a:moveTo>
                    <a:pt x="29" y="34"/>
                  </a:moveTo>
                  <a:lnTo>
                    <a:pt x="29" y="0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9" y="34"/>
                  </a:lnTo>
                  <a:lnTo>
                    <a:pt x="29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74"/>
            <p:cNvSpPr>
              <a:spLocks/>
            </p:cNvSpPr>
            <p:nvPr/>
          </p:nvSpPr>
          <p:spPr bwMode="auto">
            <a:xfrm>
              <a:off x="1569" y="355"/>
              <a:ext cx="2259" cy="1740"/>
            </a:xfrm>
            <a:custGeom>
              <a:avLst/>
              <a:gdLst/>
              <a:ahLst/>
              <a:cxnLst>
                <a:cxn ang="0">
                  <a:pos x="1175" y="33"/>
                </a:cxn>
                <a:cxn ang="0">
                  <a:pos x="1055" y="62"/>
                </a:cxn>
                <a:cxn ang="0">
                  <a:pos x="902" y="129"/>
                </a:cxn>
                <a:cxn ang="0">
                  <a:pos x="753" y="225"/>
                </a:cxn>
                <a:cxn ang="0">
                  <a:pos x="633" y="417"/>
                </a:cxn>
                <a:cxn ang="0">
                  <a:pos x="571" y="580"/>
                </a:cxn>
                <a:cxn ang="0">
                  <a:pos x="513" y="642"/>
                </a:cxn>
                <a:cxn ang="0">
                  <a:pos x="451" y="642"/>
                </a:cxn>
                <a:cxn ang="0">
                  <a:pos x="393" y="772"/>
                </a:cxn>
                <a:cxn ang="0">
                  <a:pos x="422" y="839"/>
                </a:cxn>
                <a:cxn ang="0">
                  <a:pos x="513" y="839"/>
                </a:cxn>
                <a:cxn ang="0">
                  <a:pos x="451" y="997"/>
                </a:cxn>
                <a:cxn ang="0">
                  <a:pos x="331" y="1189"/>
                </a:cxn>
                <a:cxn ang="0">
                  <a:pos x="240" y="1352"/>
                </a:cxn>
                <a:cxn ang="0">
                  <a:pos x="153" y="1481"/>
                </a:cxn>
                <a:cxn ang="0">
                  <a:pos x="62" y="1544"/>
                </a:cxn>
                <a:cxn ang="0">
                  <a:pos x="0" y="1640"/>
                </a:cxn>
                <a:cxn ang="0">
                  <a:pos x="29" y="1707"/>
                </a:cxn>
                <a:cxn ang="0">
                  <a:pos x="120" y="1740"/>
                </a:cxn>
                <a:cxn ang="0">
                  <a:pos x="182" y="1740"/>
                </a:cxn>
                <a:cxn ang="0">
                  <a:pos x="240" y="1673"/>
                </a:cxn>
                <a:cxn ang="0">
                  <a:pos x="302" y="1740"/>
                </a:cxn>
                <a:cxn ang="0">
                  <a:pos x="393" y="1740"/>
                </a:cxn>
                <a:cxn ang="0">
                  <a:pos x="484" y="1707"/>
                </a:cxn>
                <a:cxn ang="0">
                  <a:pos x="633" y="1640"/>
                </a:cxn>
                <a:cxn ang="0">
                  <a:pos x="844" y="1544"/>
                </a:cxn>
                <a:cxn ang="0">
                  <a:pos x="964" y="1515"/>
                </a:cxn>
                <a:cxn ang="0">
                  <a:pos x="1113" y="1515"/>
                </a:cxn>
                <a:cxn ang="0">
                  <a:pos x="1175" y="1448"/>
                </a:cxn>
                <a:cxn ang="0">
                  <a:pos x="1113" y="1414"/>
                </a:cxn>
                <a:cxn ang="0">
                  <a:pos x="1113" y="1352"/>
                </a:cxn>
                <a:cxn ang="0">
                  <a:pos x="1204" y="1386"/>
                </a:cxn>
                <a:cxn ang="0">
                  <a:pos x="1266" y="1414"/>
                </a:cxn>
                <a:cxn ang="0">
                  <a:pos x="1324" y="1386"/>
                </a:cxn>
                <a:cxn ang="0">
                  <a:pos x="1415" y="1352"/>
                </a:cxn>
                <a:cxn ang="0">
                  <a:pos x="1473" y="1318"/>
                </a:cxn>
                <a:cxn ang="0">
                  <a:pos x="1564" y="1290"/>
                </a:cxn>
                <a:cxn ang="0">
                  <a:pos x="1626" y="1256"/>
                </a:cxn>
                <a:cxn ang="0">
                  <a:pos x="1684" y="1189"/>
                </a:cxn>
                <a:cxn ang="0">
                  <a:pos x="1775" y="1189"/>
                </a:cxn>
                <a:cxn ang="0">
                  <a:pos x="1866" y="1189"/>
                </a:cxn>
                <a:cxn ang="0">
                  <a:pos x="1986" y="1189"/>
                </a:cxn>
                <a:cxn ang="0">
                  <a:pos x="2077" y="1127"/>
                </a:cxn>
                <a:cxn ang="0">
                  <a:pos x="2168" y="1064"/>
                </a:cxn>
                <a:cxn ang="0">
                  <a:pos x="2226" y="997"/>
                </a:cxn>
                <a:cxn ang="0">
                  <a:pos x="2259" y="868"/>
                </a:cxn>
                <a:cxn ang="0">
                  <a:pos x="2226" y="709"/>
                </a:cxn>
                <a:cxn ang="0">
                  <a:pos x="2168" y="676"/>
                </a:cxn>
                <a:cxn ang="0">
                  <a:pos x="2106" y="642"/>
                </a:cxn>
                <a:cxn ang="0">
                  <a:pos x="1986" y="642"/>
                </a:cxn>
                <a:cxn ang="0">
                  <a:pos x="1928" y="676"/>
                </a:cxn>
                <a:cxn ang="0">
                  <a:pos x="1866" y="839"/>
                </a:cxn>
              </a:cxnLst>
              <a:rect l="0" t="0" r="r" b="b"/>
              <a:pathLst>
                <a:path w="2259" h="1740">
                  <a:moveTo>
                    <a:pt x="1295" y="0"/>
                  </a:moveTo>
                  <a:lnTo>
                    <a:pt x="1266" y="0"/>
                  </a:lnTo>
                  <a:lnTo>
                    <a:pt x="1233" y="0"/>
                  </a:lnTo>
                  <a:lnTo>
                    <a:pt x="1175" y="33"/>
                  </a:lnTo>
                  <a:lnTo>
                    <a:pt x="1175" y="33"/>
                  </a:lnTo>
                  <a:lnTo>
                    <a:pt x="1113" y="33"/>
                  </a:lnTo>
                  <a:lnTo>
                    <a:pt x="1113" y="62"/>
                  </a:lnTo>
                  <a:lnTo>
                    <a:pt x="1055" y="62"/>
                  </a:lnTo>
                  <a:lnTo>
                    <a:pt x="1022" y="62"/>
                  </a:lnTo>
                  <a:lnTo>
                    <a:pt x="993" y="96"/>
                  </a:lnTo>
                  <a:lnTo>
                    <a:pt x="964" y="129"/>
                  </a:lnTo>
                  <a:lnTo>
                    <a:pt x="902" y="129"/>
                  </a:lnTo>
                  <a:lnTo>
                    <a:pt x="873" y="158"/>
                  </a:lnTo>
                  <a:lnTo>
                    <a:pt x="815" y="158"/>
                  </a:lnTo>
                  <a:lnTo>
                    <a:pt x="782" y="192"/>
                  </a:lnTo>
                  <a:lnTo>
                    <a:pt x="753" y="225"/>
                  </a:lnTo>
                  <a:lnTo>
                    <a:pt x="691" y="259"/>
                  </a:lnTo>
                  <a:lnTo>
                    <a:pt x="662" y="288"/>
                  </a:lnTo>
                  <a:lnTo>
                    <a:pt x="662" y="355"/>
                  </a:lnTo>
                  <a:lnTo>
                    <a:pt x="633" y="417"/>
                  </a:lnTo>
                  <a:lnTo>
                    <a:pt x="604" y="451"/>
                  </a:lnTo>
                  <a:lnTo>
                    <a:pt x="604" y="484"/>
                  </a:lnTo>
                  <a:lnTo>
                    <a:pt x="604" y="546"/>
                  </a:lnTo>
                  <a:lnTo>
                    <a:pt x="571" y="580"/>
                  </a:lnTo>
                  <a:lnTo>
                    <a:pt x="571" y="614"/>
                  </a:lnTo>
                  <a:lnTo>
                    <a:pt x="542" y="614"/>
                  </a:lnTo>
                  <a:lnTo>
                    <a:pt x="542" y="614"/>
                  </a:lnTo>
                  <a:lnTo>
                    <a:pt x="513" y="642"/>
                  </a:lnTo>
                  <a:lnTo>
                    <a:pt x="513" y="642"/>
                  </a:lnTo>
                  <a:lnTo>
                    <a:pt x="484" y="642"/>
                  </a:lnTo>
                  <a:lnTo>
                    <a:pt x="484" y="642"/>
                  </a:lnTo>
                  <a:lnTo>
                    <a:pt x="451" y="642"/>
                  </a:lnTo>
                  <a:lnTo>
                    <a:pt x="451" y="676"/>
                  </a:lnTo>
                  <a:lnTo>
                    <a:pt x="422" y="676"/>
                  </a:lnTo>
                  <a:lnTo>
                    <a:pt x="393" y="709"/>
                  </a:lnTo>
                  <a:lnTo>
                    <a:pt x="393" y="772"/>
                  </a:lnTo>
                  <a:lnTo>
                    <a:pt x="393" y="805"/>
                  </a:lnTo>
                  <a:lnTo>
                    <a:pt x="422" y="805"/>
                  </a:lnTo>
                  <a:lnTo>
                    <a:pt x="422" y="805"/>
                  </a:lnTo>
                  <a:lnTo>
                    <a:pt x="422" y="839"/>
                  </a:lnTo>
                  <a:lnTo>
                    <a:pt x="451" y="839"/>
                  </a:lnTo>
                  <a:lnTo>
                    <a:pt x="484" y="839"/>
                  </a:lnTo>
                  <a:lnTo>
                    <a:pt x="484" y="839"/>
                  </a:lnTo>
                  <a:lnTo>
                    <a:pt x="513" y="839"/>
                  </a:lnTo>
                  <a:lnTo>
                    <a:pt x="513" y="839"/>
                  </a:lnTo>
                  <a:lnTo>
                    <a:pt x="484" y="901"/>
                  </a:lnTo>
                  <a:lnTo>
                    <a:pt x="484" y="935"/>
                  </a:lnTo>
                  <a:lnTo>
                    <a:pt x="451" y="997"/>
                  </a:lnTo>
                  <a:lnTo>
                    <a:pt x="422" y="1064"/>
                  </a:lnTo>
                  <a:lnTo>
                    <a:pt x="393" y="1093"/>
                  </a:lnTo>
                  <a:lnTo>
                    <a:pt x="360" y="1160"/>
                  </a:lnTo>
                  <a:lnTo>
                    <a:pt x="331" y="1189"/>
                  </a:lnTo>
                  <a:lnTo>
                    <a:pt x="302" y="1256"/>
                  </a:lnTo>
                  <a:lnTo>
                    <a:pt x="273" y="1290"/>
                  </a:lnTo>
                  <a:lnTo>
                    <a:pt x="273" y="1318"/>
                  </a:lnTo>
                  <a:lnTo>
                    <a:pt x="240" y="1352"/>
                  </a:lnTo>
                  <a:lnTo>
                    <a:pt x="211" y="1386"/>
                  </a:lnTo>
                  <a:lnTo>
                    <a:pt x="182" y="1414"/>
                  </a:lnTo>
                  <a:lnTo>
                    <a:pt x="182" y="1448"/>
                  </a:lnTo>
                  <a:lnTo>
                    <a:pt x="153" y="1481"/>
                  </a:lnTo>
                  <a:lnTo>
                    <a:pt x="120" y="1515"/>
                  </a:lnTo>
                  <a:lnTo>
                    <a:pt x="120" y="1515"/>
                  </a:lnTo>
                  <a:lnTo>
                    <a:pt x="91" y="1544"/>
                  </a:lnTo>
                  <a:lnTo>
                    <a:pt x="62" y="1544"/>
                  </a:lnTo>
                  <a:lnTo>
                    <a:pt x="62" y="1577"/>
                  </a:lnTo>
                  <a:lnTo>
                    <a:pt x="29" y="1611"/>
                  </a:lnTo>
                  <a:lnTo>
                    <a:pt x="29" y="1611"/>
                  </a:lnTo>
                  <a:lnTo>
                    <a:pt x="0" y="1640"/>
                  </a:lnTo>
                  <a:lnTo>
                    <a:pt x="0" y="1673"/>
                  </a:lnTo>
                  <a:lnTo>
                    <a:pt x="0" y="1673"/>
                  </a:lnTo>
                  <a:lnTo>
                    <a:pt x="29" y="1707"/>
                  </a:lnTo>
                  <a:lnTo>
                    <a:pt x="29" y="1707"/>
                  </a:lnTo>
                  <a:lnTo>
                    <a:pt x="62" y="1707"/>
                  </a:lnTo>
                  <a:lnTo>
                    <a:pt x="91" y="1740"/>
                  </a:lnTo>
                  <a:lnTo>
                    <a:pt x="91" y="1740"/>
                  </a:lnTo>
                  <a:lnTo>
                    <a:pt x="120" y="1740"/>
                  </a:lnTo>
                  <a:lnTo>
                    <a:pt x="153" y="1740"/>
                  </a:lnTo>
                  <a:lnTo>
                    <a:pt x="153" y="1740"/>
                  </a:lnTo>
                  <a:lnTo>
                    <a:pt x="182" y="1740"/>
                  </a:lnTo>
                  <a:lnTo>
                    <a:pt x="182" y="1740"/>
                  </a:lnTo>
                  <a:lnTo>
                    <a:pt x="211" y="1707"/>
                  </a:lnTo>
                  <a:lnTo>
                    <a:pt x="211" y="1707"/>
                  </a:lnTo>
                  <a:lnTo>
                    <a:pt x="240" y="1707"/>
                  </a:lnTo>
                  <a:lnTo>
                    <a:pt x="240" y="1673"/>
                  </a:lnTo>
                  <a:lnTo>
                    <a:pt x="240" y="1673"/>
                  </a:lnTo>
                  <a:lnTo>
                    <a:pt x="273" y="1707"/>
                  </a:lnTo>
                  <a:lnTo>
                    <a:pt x="302" y="1707"/>
                  </a:lnTo>
                  <a:lnTo>
                    <a:pt x="302" y="1740"/>
                  </a:lnTo>
                  <a:lnTo>
                    <a:pt x="331" y="1740"/>
                  </a:lnTo>
                  <a:lnTo>
                    <a:pt x="360" y="1740"/>
                  </a:lnTo>
                  <a:lnTo>
                    <a:pt x="360" y="1740"/>
                  </a:lnTo>
                  <a:lnTo>
                    <a:pt x="393" y="1740"/>
                  </a:lnTo>
                  <a:lnTo>
                    <a:pt x="422" y="1740"/>
                  </a:lnTo>
                  <a:lnTo>
                    <a:pt x="422" y="1740"/>
                  </a:lnTo>
                  <a:lnTo>
                    <a:pt x="451" y="1707"/>
                  </a:lnTo>
                  <a:lnTo>
                    <a:pt x="484" y="1707"/>
                  </a:lnTo>
                  <a:lnTo>
                    <a:pt x="484" y="1707"/>
                  </a:lnTo>
                  <a:lnTo>
                    <a:pt x="542" y="1673"/>
                  </a:lnTo>
                  <a:lnTo>
                    <a:pt x="571" y="1673"/>
                  </a:lnTo>
                  <a:lnTo>
                    <a:pt x="633" y="1640"/>
                  </a:lnTo>
                  <a:lnTo>
                    <a:pt x="691" y="1611"/>
                  </a:lnTo>
                  <a:lnTo>
                    <a:pt x="724" y="1611"/>
                  </a:lnTo>
                  <a:lnTo>
                    <a:pt x="782" y="1577"/>
                  </a:lnTo>
                  <a:lnTo>
                    <a:pt x="844" y="1544"/>
                  </a:lnTo>
                  <a:lnTo>
                    <a:pt x="873" y="1544"/>
                  </a:lnTo>
                  <a:lnTo>
                    <a:pt x="902" y="1544"/>
                  </a:lnTo>
                  <a:lnTo>
                    <a:pt x="935" y="1515"/>
                  </a:lnTo>
                  <a:lnTo>
                    <a:pt x="964" y="1515"/>
                  </a:lnTo>
                  <a:lnTo>
                    <a:pt x="1022" y="1515"/>
                  </a:lnTo>
                  <a:lnTo>
                    <a:pt x="1055" y="1515"/>
                  </a:lnTo>
                  <a:lnTo>
                    <a:pt x="1084" y="1515"/>
                  </a:lnTo>
                  <a:lnTo>
                    <a:pt x="1113" y="1515"/>
                  </a:lnTo>
                  <a:lnTo>
                    <a:pt x="1142" y="1481"/>
                  </a:lnTo>
                  <a:lnTo>
                    <a:pt x="1142" y="1481"/>
                  </a:lnTo>
                  <a:lnTo>
                    <a:pt x="1175" y="1448"/>
                  </a:lnTo>
                  <a:lnTo>
                    <a:pt x="1175" y="1448"/>
                  </a:lnTo>
                  <a:lnTo>
                    <a:pt x="1175" y="1414"/>
                  </a:lnTo>
                  <a:lnTo>
                    <a:pt x="1142" y="1414"/>
                  </a:lnTo>
                  <a:lnTo>
                    <a:pt x="1113" y="1414"/>
                  </a:lnTo>
                  <a:lnTo>
                    <a:pt x="1113" y="1414"/>
                  </a:lnTo>
                  <a:lnTo>
                    <a:pt x="1084" y="1386"/>
                  </a:lnTo>
                  <a:lnTo>
                    <a:pt x="1084" y="1386"/>
                  </a:lnTo>
                  <a:lnTo>
                    <a:pt x="1084" y="1352"/>
                  </a:lnTo>
                  <a:lnTo>
                    <a:pt x="1113" y="1352"/>
                  </a:lnTo>
                  <a:lnTo>
                    <a:pt x="1113" y="1352"/>
                  </a:lnTo>
                  <a:lnTo>
                    <a:pt x="1142" y="1352"/>
                  </a:lnTo>
                  <a:lnTo>
                    <a:pt x="1175" y="1386"/>
                  </a:lnTo>
                  <a:lnTo>
                    <a:pt x="1204" y="1386"/>
                  </a:lnTo>
                  <a:lnTo>
                    <a:pt x="1204" y="1414"/>
                  </a:lnTo>
                  <a:lnTo>
                    <a:pt x="1233" y="1414"/>
                  </a:lnTo>
                  <a:lnTo>
                    <a:pt x="1266" y="1414"/>
                  </a:lnTo>
                  <a:lnTo>
                    <a:pt x="1266" y="1414"/>
                  </a:lnTo>
                  <a:lnTo>
                    <a:pt x="1295" y="1414"/>
                  </a:lnTo>
                  <a:lnTo>
                    <a:pt x="1295" y="1386"/>
                  </a:lnTo>
                  <a:lnTo>
                    <a:pt x="1324" y="1386"/>
                  </a:lnTo>
                  <a:lnTo>
                    <a:pt x="1324" y="1386"/>
                  </a:lnTo>
                  <a:lnTo>
                    <a:pt x="1353" y="1352"/>
                  </a:lnTo>
                  <a:lnTo>
                    <a:pt x="1386" y="1352"/>
                  </a:lnTo>
                  <a:lnTo>
                    <a:pt x="1386" y="1352"/>
                  </a:lnTo>
                  <a:lnTo>
                    <a:pt x="1415" y="1352"/>
                  </a:lnTo>
                  <a:lnTo>
                    <a:pt x="1415" y="1318"/>
                  </a:lnTo>
                  <a:lnTo>
                    <a:pt x="1444" y="1318"/>
                  </a:lnTo>
                  <a:lnTo>
                    <a:pt x="1473" y="1318"/>
                  </a:lnTo>
                  <a:lnTo>
                    <a:pt x="1473" y="1318"/>
                  </a:lnTo>
                  <a:lnTo>
                    <a:pt x="1506" y="1318"/>
                  </a:lnTo>
                  <a:lnTo>
                    <a:pt x="1535" y="1318"/>
                  </a:lnTo>
                  <a:lnTo>
                    <a:pt x="1535" y="1318"/>
                  </a:lnTo>
                  <a:lnTo>
                    <a:pt x="1564" y="1290"/>
                  </a:lnTo>
                  <a:lnTo>
                    <a:pt x="1564" y="1290"/>
                  </a:lnTo>
                  <a:lnTo>
                    <a:pt x="1597" y="1290"/>
                  </a:lnTo>
                  <a:lnTo>
                    <a:pt x="1597" y="1256"/>
                  </a:lnTo>
                  <a:lnTo>
                    <a:pt x="1626" y="1256"/>
                  </a:lnTo>
                  <a:lnTo>
                    <a:pt x="1626" y="1256"/>
                  </a:lnTo>
                  <a:lnTo>
                    <a:pt x="1655" y="1223"/>
                  </a:lnTo>
                  <a:lnTo>
                    <a:pt x="1655" y="1189"/>
                  </a:lnTo>
                  <a:lnTo>
                    <a:pt x="1684" y="1189"/>
                  </a:lnTo>
                  <a:lnTo>
                    <a:pt x="1684" y="1160"/>
                  </a:lnTo>
                  <a:lnTo>
                    <a:pt x="1717" y="1189"/>
                  </a:lnTo>
                  <a:lnTo>
                    <a:pt x="1746" y="1189"/>
                  </a:lnTo>
                  <a:lnTo>
                    <a:pt x="1775" y="1189"/>
                  </a:lnTo>
                  <a:lnTo>
                    <a:pt x="1804" y="1189"/>
                  </a:lnTo>
                  <a:lnTo>
                    <a:pt x="1804" y="1189"/>
                  </a:lnTo>
                  <a:lnTo>
                    <a:pt x="1837" y="1189"/>
                  </a:lnTo>
                  <a:lnTo>
                    <a:pt x="1866" y="1189"/>
                  </a:lnTo>
                  <a:lnTo>
                    <a:pt x="1895" y="1189"/>
                  </a:lnTo>
                  <a:lnTo>
                    <a:pt x="1928" y="1189"/>
                  </a:lnTo>
                  <a:lnTo>
                    <a:pt x="1957" y="1189"/>
                  </a:lnTo>
                  <a:lnTo>
                    <a:pt x="1986" y="1189"/>
                  </a:lnTo>
                  <a:lnTo>
                    <a:pt x="1986" y="1160"/>
                  </a:lnTo>
                  <a:lnTo>
                    <a:pt x="2015" y="1160"/>
                  </a:lnTo>
                  <a:lnTo>
                    <a:pt x="2048" y="1160"/>
                  </a:lnTo>
                  <a:lnTo>
                    <a:pt x="2077" y="1127"/>
                  </a:lnTo>
                  <a:lnTo>
                    <a:pt x="2106" y="1127"/>
                  </a:lnTo>
                  <a:lnTo>
                    <a:pt x="2135" y="1093"/>
                  </a:lnTo>
                  <a:lnTo>
                    <a:pt x="2135" y="1093"/>
                  </a:lnTo>
                  <a:lnTo>
                    <a:pt x="2168" y="1064"/>
                  </a:lnTo>
                  <a:lnTo>
                    <a:pt x="2168" y="1064"/>
                  </a:lnTo>
                  <a:lnTo>
                    <a:pt x="2197" y="1031"/>
                  </a:lnTo>
                  <a:lnTo>
                    <a:pt x="2197" y="1031"/>
                  </a:lnTo>
                  <a:lnTo>
                    <a:pt x="2226" y="997"/>
                  </a:lnTo>
                  <a:lnTo>
                    <a:pt x="2226" y="997"/>
                  </a:lnTo>
                  <a:lnTo>
                    <a:pt x="2259" y="935"/>
                  </a:lnTo>
                  <a:lnTo>
                    <a:pt x="2259" y="901"/>
                  </a:lnTo>
                  <a:lnTo>
                    <a:pt x="2259" y="868"/>
                  </a:lnTo>
                  <a:lnTo>
                    <a:pt x="2259" y="839"/>
                  </a:lnTo>
                  <a:lnTo>
                    <a:pt x="2259" y="805"/>
                  </a:lnTo>
                  <a:lnTo>
                    <a:pt x="2259" y="772"/>
                  </a:lnTo>
                  <a:lnTo>
                    <a:pt x="2226" y="709"/>
                  </a:lnTo>
                  <a:lnTo>
                    <a:pt x="2226" y="709"/>
                  </a:lnTo>
                  <a:lnTo>
                    <a:pt x="2197" y="676"/>
                  </a:lnTo>
                  <a:lnTo>
                    <a:pt x="2197" y="676"/>
                  </a:lnTo>
                  <a:lnTo>
                    <a:pt x="2168" y="676"/>
                  </a:lnTo>
                  <a:lnTo>
                    <a:pt x="2168" y="642"/>
                  </a:lnTo>
                  <a:lnTo>
                    <a:pt x="2135" y="642"/>
                  </a:lnTo>
                  <a:lnTo>
                    <a:pt x="2106" y="642"/>
                  </a:lnTo>
                  <a:lnTo>
                    <a:pt x="2106" y="642"/>
                  </a:lnTo>
                  <a:lnTo>
                    <a:pt x="2077" y="642"/>
                  </a:lnTo>
                  <a:lnTo>
                    <a:pt x="2048" y="642"/>
                  </a:lnTo>
                  <a:lnTo>
                    <a:pt x="2015" y="642"/>
                  </a:lnTo>
                  <a:lnTo>
                    <a:pt x="1986" y="642"/>
                  </a:lnTo>
                  <a:lnTo>
                    <a:pt x="1986" y="642"/>
                  </a:lnTo>
                  <a:lnTo>
                    <a:pt x="1957" y="642"/>
                  </a:lnTo>
                  <a:lnTo>
                    <a:pt x="1928" y="676"/>
                  </a:lnTo>
                  <a:lnTo>
                    <a:pt x="1928" y="676"/>
                  </a:lnTo>
                  <a:lnTo>
                    <a:pt x="1895" y="709"/>
                  </a:lnTo>
                  <a:lnTo>
                    <a:pt x="1866" y="738"/>
                  </a:lnTo>
                  <a:lnTo>
                    <a:pt x="1866" y="772"/>
                  </a:lnTo>
                  <a:lnTo>
                    <a:pt x="1866" y="839"/>
                  </a:lnTo>
                  <a:lnTo>
                    <a:pt x="1866" y="901"/>
                  </a:lnTo>
                </a:path>
              </a:pathLst>
            </a:custGeom>
            <a:noFill/>
            <a:ln w="0">
              <a:solidFill>
                <a:srgbClr val="0E0D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75"/>
            <p:cNvSpPr>
              <a:spLocks/>
            </p:cNvSpPr>
            <p:nvPr/>
          </p:nvSpPr>
          <p:spPr bwMode="auto">
            <a:xfrm>
              <a:off x="2260" y="0"/>
              <a:ext cx="1324" cy="451"/>
            </a:xfrm>
            <a:custGeom>
              <a:avLst/>
              <a:gdLst/>
              <a:ahLst/>
              <a:cxnLst>
                <a:cxn ang="0">
                  <a:pos x="91" y="417"/>
                </a:cxn>
                <a:cxn ang="0">
                  <a:pos x="211" y="388"/>
                </a:cxn>
                <a:cxn ang="0">
                  <a:pos x="331" y="321"/>
                </a:cxn>
                <a:cxn ang="0">
                  <a:pos x="451" y="288"/>
                </a:cxn>
                <a:cxn ang="0">
                  <a:pos x="542" y="288"/>
                </a:cxn>
                <a:cxn ang="0">
                  <a:pos x="633" y="259"/>
                </a:cxn>
                <a:cxn ang="0">
                  <a:pos x="695" y="259"/>
                </a:cxn>
                <a:cxn ang="0">
                  <a:pos x="753" y="259"/>
                </a:cxn>
                <a:cxn ang="0">
                  <a:pos x="782" y="259"/>
                </a:cxn>
                <a:cxn ang="0">
                  <a:pos x="844" y="259"/>
                </a:cxn>
                <a:cxn ang="0">
                  <a:pos x="844" y="192"/>
                </a:cxn>
                <a:cxn ang="0">
                  <a:pos x="873" y="225"/>
                </a:cxn>
                <a:cxn ang="0">
                  <a:pos x="935" y="192"/>
                </a:cxn>
                <a:cxn ang="0">
                  <a:pos x="964" y="129"/>
                </a:cxn>
                <a:cxn ang="0">
                  <a:pos x="1055" y="62"/>
                </a:cxn>
                <a:cxn ang="0">
                  <a:pos x="1113" y="34"/>
                </a:cxn>
                <a:cxn ang="0">
                  <a:pos x="1146" y="34"/>
                </a:cxn>
                <a:cxn ang="0">
                  <a:pos x="1146" y="129"/>
                </a:cxn>
                <a:cxn ang="0">
                  <a:pos x="1084" y="225"/>
                </a:cxn>
                <a:cxn ang="0">
                  <a:pos x="1113" y="259"/>
                </a:cxn>
                <a:cxn ang="0">
                  <a:pos x="1204" y="259"/>
                </a:cxn>
                <a:cxn ang="0">
                  <a:pos x="1266" y="259"/>
                </a:cxn>
                <a:cxn ang="0">
                  <a:pos x="1324" y="288"/>
                </a:cxn>
                <a:cxn ang="0">
                  <a:pos x="1266" y="288"/>
                </a:cxn>
                <a:cxn ang="0">
                  <a:pos x="1237" y="288"/>
                </a:cxn>
                <a:cxn ang="0">
                  <a:pos x="1175" y="288"/>
                </a:cxn>
                <a:cxn ang="0">
                  <a:pos x="1113" y="321"/>
                </a:cxn>
                <a:cxn ang="0">
                  <a:pos x="1146" y="355"/>
                </a:cxn>
                <a:cxn ang="0">
                  <a:pos x="1113" y="417"/>
                </a:cxn>
                <a:cxn ang="0">
                  <a:pos x="1026" y="451"/>
                </a:cxn>
                <a:cxn ang="0">
                  <a:pos x="964" y="451"/>
                </a:cxn>
                <a:cxn ang="0">
                  <a:pos x="906" y="451"/>
                </a:cxn>
                <a:cxn ang="0">
                  <a:pos x="873" y="451"/>
                </a:cxn>
                <a:cxn ang="0">
                  <a:pos x="815" y="417"/>
                </a:cxn>
                <a:cxn ang="0">
                  <a:pos x="753" y="388"/>
                </a:cxn>
                <a:cxn ang="0">
                  <a:pos x="695" y="451"/>
                </a:cxn>
                <a:cxn ang="0">
                  <a:pos x="662" y="451"/>
                </a:cxn>
                <a:cxn ang="0">
                  <a:pos x="604" y="451"/>
                </a:cxn>
                <a:cxn ang="0">
                  <a:pos x="575" y="451"/>
                </a:cxn>
                <a:cxn ang="0">
                  <a:pos x="604" y="388"/>
                </a:cxn>
                <a:cxn ang="0">
                  <a:pos x="662" y="355"/>
                </a:cxn>
                <a:cxn ang="0">
                  <a:pos x="662" y="321"/>
                </a:cxn>
                <a:cxn ang="0">
                  <a:pos x="604" y="321"/>
                </a:cxn>
                <a:cxn ang="0">
                  <a:pos x="542" y="355"/>
                </a:cxn>
                <a:cxn ang="0">
                  <a:pos x="422" y="388"/>
                </a:cxn>
                <a:cxn ang="0">
                  <a:pos x="302" y="417"/>
                </a:cxn>
                <a:cxn ang="0">
                  <a:pos x="182" y="451"/>
                </a:cxn>
                <a:cxn ang="0">
                  <a:pos x="124" y="451"/>
                </a:cxn>
                <a:cxn ang="0">
                  <a:pos x="62" y="451"/>
                </a:cxn>
              </a:cxnLst>
              <a:rect l="0" t="0" r="r" b="b"/>
              <a:pathLst>
                <a:path w="1324" h="451">
                  <a:moveTo>
                    <a:pt x="0" y="451"/>
                  </a:moveTo>
                  <a:lnTo>
                    <a:pt x="62" y="451"/>
                  </a:lnTo>
                  <a:lnTo>
                    <a:pt x="91" y="417"/>
                  </a:lnTo>
                  <a:lnTo>
                    <a:pt x="153" y="417"/>
                  </a:lnTo>
                  <a:lnTo>
                    <a:pt x="182" y="388"/>
                  </a:lnTo>
                  <a:lnTo>
                    <a:pt x="211" y="388"/>
                  </a:lnTo>
                  <a:lnTo>
                    <a:pt x="273" y="355"/>
                  </a:lnTo>
                  <a:lnTo>
                    <a:pt x="302" y="355"/>
                  </a:lnTo>
                  <a:lnTo>
                    <a:pt x="331" y="321"/>
                  </a:lnTo>
                  <a:lnTo>
                    <a:pt x="393" y="321"/>
                  </a:lnTo>
                  <a:lnTo>
                    <a:pt x="422" y="321"/>
                  </a:lnTo>
                  <a:lnTo>
                    <a:pt x="451" y="288"/>
                  </a:lnTo>
                  <a:lnTo>
                    <a:pt x="484" y="288"/>
                  </a:lnTo>
                  <a:lnTo>
                    <a:pt x="513" y="288"/>
                  </a:lnTo>
                  <a:lnTo>
                    <a:pt x="542" y="288"/>
                  </a:lnTo>
                  <a:lnTo>
                    <a:pt x="575" y="259"/>
                  </a:lnTo>
                  <a:lnTo>
                    <a:pt x="633" y="259"/>
                  </a:lnTo>
                  <a:lnTo>
                    <a:pt x="633" y="259"/>
                  </a:lnTo>
                  <a:lnTo>
                    <a:pt x="662" y="259"/>
                  </a:lnTo>
                  <a:lnTo>
                    <a:pt x="662" y="259"/>
                  </a:lnTo>
                  <a:lnTo>
                    <a:pt x="695" y="259"/>
                  </a:lnTo>
                  <a:lnTo>
                    <a:pt x="695" y="259"/>
                  </a:lnTo>
                  <a:lnTo>
                    <a:pt x="724" y="259"/>
                  </a:lnTo>
                  <a:lnTo>
                    <a:pt x="753" y="259"/>
                  </a:lnTo>
                  <a:lnTo>
                    <a:pt x="753" y="259"/>
                  </a:lnTo>
                  <a:lnTo>
                    <a:pt x="782" y="259"/>
                  </a:lnTo>
                  <a:lnTo>
                    <a:pt x="782" y="259"/>
                  </a:lnTo>
                  <a:lnTo>
                    <a:pt x="815" y="259"/>
                  </a:lnTo>
                  <a:lnTo>
                    <a:pt x="844" y="259"/>
                  </a:lnTo>
                  <a:lnTo>
                    <a:pt x="844" y="259"/>
                  </a:lnTo>
                  <a:lnTo>
                    <a:pt x="844" y="225"/>
                  </a:lnTo>
                  <a:lnTo>
                    <a:pt x="844" y="192"/>
                  </a:lnTo>
                  <a:lnTo>
                    <a:pt x="844" y="192"/>
                  </a:lnTo>
                  <a:lnTo>
                    <a:pt x="844" y="192"/>
                  </a:lnTo>
                  <a:lnTo>
                    <a:pt x="873" y="225"/>
                  </a:lnTo>
                  <a:lnTo>
                    <a:pt x="873" y="225"/>
                  </a:lnTo>
                  <a:lnTo>
                    <a:pt x="906" y="259"/>
                  </a:lnTo>
                  <a:lnTo>
                    <a:pt x="906" y="225"/>
                  </a:lnTo>
                  <a:lnTo>
                    <a:pt x="935" y="192"/>
                  </a:lnTo>
                  <a:lnTo>
                    <a:pt x="935" y="192"/>
                  </a:lnTo>
                  <a:lnTo>
                    <a:pt x="964" y="163"/>
                  </a:lnTo>
                  <a:lnTo>
                    <a:pt x="964" y="129"/>
                  </a:lnTo>
                  <a:lnTo>
                    <a:pt x="993" y="129"/>
                  </a:lnTo>
                  <a:lnTo>
                    <a:pt x="1026" y="96"/>
                  </a:lnTo>
                  <a:lnTo>
                    <a:pt x="1055" y="62"/>
                  </a:lnTo>
                  <a:lnTo>
                    <a:pt x="1055" y="62"/>
                  </a:lnTo>
                  <a:lnTo>
                    <a:pt x="1084" y="34"/>
                  </a:lnTo>
                  <a:lnTo>
                    <a:pt x="1113" y="34"/>
                  </a:lnTo>
                  <a:lnTo>
                    <a:pt x="1113" y="0"/>
                  </a:lnTo>
                  <a:lnTo>
                    <a:pt x="1146" y="34"/>
                  </a:lnTo>
                  <a:lnTo>
                    <a:pt x="1146" y="34"/>
                  </a:lnTo>
                  <a:lnTo>
                    <a:pt x="1146" y="62"/>
                  </a:lnTo>
                  <a:lnTo>
                    <a:pt x="1146" y="96"/>
                  </a:lnTo>
                  <a:lnTo>
                    <a:pt x="1146" y="129"/>
                  </a:lnTo>
                  <a:lnTo>
                    <a:pt x="1113" y="163"/>
                  </a:lnTo>
                  <a:lnTo>
                    <a:pt x="1084" y="192"/>
                  </a:lnTo>
                  <a:lnTo>
                    <a:pt x="1084" y="225"/>
                  </a:lnTo>
                  <a:lnTo>
                    <a:pt x="1084" y="259"/>
                  </a:lnTo>
                  <a:lnTo>
                    <a:pt x="1113" y="259"/>
                  </a:lnTo>
                  <a:lnTo>
                    <a:pt x="1113" y="259"/>
                  </a:lnTo>
                  <a:lnTo>
                    <a:pt x="1146" y="259"/>
                  </a:lnTo>
                  <a:lnTo>
                    <a:pt x="1175" y="259"/>
                  </a:lnTo>
                  <a:lnTo>
                    <a:pt x="1204" y="259"/>
                  </a:lnTo>
                  <a:lnTo>
                    <a:pt x="1204" y="259"/>
                  </a:lnTo>
                  <a:lnTo>
                    <a:pt x="1237" y="259"/>
                  </a:lnTo>
                  <a:lnTo>
                    <a:pt x="1266" y="259"/>
                  </a:lnTo>
                  <a:lnTo>
                    <a:pt x="1266" y="259"/>
                  </a:lnTo>
                  <a:lnTo>
                    <a:pt x="1295" y="288"/>
                  </a:lnTo>
                  <a:lnTo>
                    <a:pt x="1324" y="288"/>
                  </a:lnTo>
                  <a:lnTo>
                    <a:pt x="1295" y="288"/>
                  </a:lnTo>
                  <a:lnTo>
                    <a:pt x="1295" y="288"/>
                  </a:lnTo>
                  <a:lnTo>
                    <a:pt x="1266" y="288"/>
                  </a:lnTo>
                  <a:lnTo>
                    <a:pt x="1266" y="288"/>
                  </a:lnTo>
                  <a:lnTo>
                    <a:pt x="1237" y="288"/>
                  </a:lnTo>
                  <a:lnTo>
                    <a:pt x="1237" y="288"/>
                  </a:lnTo>
                  <a:lnTo>
                    <a:pt x="1204" y="288"/>
                  </a:lnTo>
                  <a:lnTo>
                    <a:pt x="1204" y="288"/>
                  </a:lnTo>
                  <a:lnTo>
                    <a:pt x="1175" y="288"/>
                  </a:lnTo>
                  <a:lnTo>
                    <a:pt x="1146" y="321"/>
                  </a:lnTo>
                  <a:lnTo>
                    <a:pt x="1146" y="321"/>
                  </a:lnTo>
                  <a:lnTo>
                    <a:pt x="1113" y="321"/>
                  </a:lnTo>
                  <a:lnTo>
                    <a:pt x="1113" y="355"/>
                  </a:lnTo>
                  <a:lnTo>
                    <a:pt x="1146" y="355"/>
                  </a:lnTo>
                  <a:lnTo>
                    <a:pt x="1146" y="355"/>
                  </a:lnTo>
                  <a:lnTo>
                    <a:pt x="1146" y="388"/>
                  </a:lnTo>
                  <a:lnTo>
                    <a:pt x="1113" y="388"/>
                  </a:lnTo>
                  <a:lnTo>
                    <a:pt x="1113" y="417"/>
                  </a:lnTo>
                  <a:lnTo>
                    <a:pt x="1084" y="417"/>
                  </a:lnTo>
                  <a:lnTo>
                    <a:pt x="1055" y="417"/>
                  </a:lnTo>
                  <a:lnTo>
                    <a:pt x="1026" y="451"/>
                  </a:lnTo>
                  <a:lnTo>
                    <a:pt x="1026" y="451"/>
                  </a:lnTo>
                  <a:lnTo>
                    <a:pt x="993" y="451"/>
                  </a:lnTo>
                  <a:lnTo>
                    <a:pt x="964" y="451"/>
                  </a:lnTo>
                  <a:lnTo>
                    <a:pt x="935" y="451"/>
                  </a:lnTo>
                  <a:lnTo>
                    <a:pt x="935" y="451"/>
                  </a:lnTo>
                  <a:lnTo>
                    <a:pt x="906" y="451"/>
                  </a:lnTo>
                  <a:lnTo>
                    <a:pt x="873" y="451"/>
                  </a:lnTo>
                  <a:lnTo>
                    <a:pt x="873" y="451"/>
                  </a:lnTo>
                  <a:lnTo>
                    <a:pt x="873" y="451"/>
                  </a:lnTo>
                  <a:lnTo>
                    <a:pt x="844" y="417"/>
                  </a:lnTo>
                  <a:lnTo>
                    <a:pt x="844" y="417"/>
                  </a:lnTo>
                  <a:lnTo>
                    <a:pt x="815" y="417"/>
                  </a:lnTo>
                  <a:lnTo>
                    <a:pt x="782" y="417"/>
                  </a:lnTo>
                  <a:lnTo>
                    <a:pt x="753" y="388"/>
                  </a:lnTo>
                  <a:lnTo>
                    <a:pt x="753" y="388"/>
                  </a:lnTo>
                  <a:lnTo>
                    <a:pt x="724" y="417"/>
                  </a:lnTo>
                  <a:lnTo>
                    <a:pt x="724" y="417"/>
                  </a:lnTo>
                  <a:lnTo>
                    <a:pt x="695" y="451"/>
                  </a:lnTo>
                  <a:lnTo>
                    <a:pt x="695" y="451"/>
                  </a:lnTo>
                  <a:lnTo>
                    <a:pt x="662" y="451"/>
                  </a:lnTo>
                  <a:lnTo>
                    <a:pt x="662" y="451"/>
                  </a:lnTo>
                  <a:lnTo>
                    <a:pt x="633" y="451"/>
                  </a:lnTo>
                  <a:lnTo>
                    <a:pt x="633" y="451"/>
                  </a:lnTo>
                  <a:lnTo>
                    <a:pt x="604" y="451"/>
                  </a:lnTo>
                  <a:lnTo>
                    <a:pt x="604" y="451"/>
                  </a:lnTo>
                  <a:lnTo>
                    <a:pt x="575" y="451"/>
                  </a:lnTo>
                  <a:lnTo>
                    <a:pt x="575" y="451"/>
                  </a:lnTo>
                  <a:lnTo>
                    <a:pt x="575" y="451"/>
                  </a:lnTo>
                  <a:lnTo>
                    <a:pt x="604" y="417"/>
                  </a:lnTo>
                  <a:lnTo>
                    <a:pt x="604" y="388"/>
                  </a:lnTo>
                  <a:lnTo>
                    <a:pt x="604" y="388"/>
                  </a:lnTo>
                  <a:lnTo>
                    <a:pt x="633" y="355"/>
                  </a:lnTo>
                  <a:lnTo>
                    <a:pt x="662" y="355"/>
                  </a:lnTo>
                  <a:lnTo>
                    <a:pt x="695" y="321"/>
                  </a:lnTo>
                  <a:lnTo>
                    <a:pt x="695" y="321"/>
                  </a:lnTo>
                  <a:lnTo>
                    <a:pt x="662" y="321"/>
                  </a:lnTo>
                  <a:lnTo>
                    <a:pt x="633" y="321"/>
                  </a:lnTo>
                  <a:lnTo>
                    <a:pt x="633" y="321"/>
                  </a:lnTo>
                  <a:lnTo>
                    <a:pt x="604" y="321"/>
                  </a:lnTo>
                  <a:lnTo>
                    <a:pt x="575" y="355"/>
                  </a:lnTo>
                  <a:lnTo>
                    <a:pt x="575" y="355"/>
                  </a:lnTo>
                  <a:lnTo>
                    <a:pt x="542" y="355"/>
                  </a:lnTo>
                  <a:lnTo>
                    <a:pt x="513" y="355"/>
                  </a:lnTo>
                  <a:lnTo>
                    <a:pt x="484" y="388"/>
                  </a:lnTo>
                  <a:lnTo>
                    <a:pt x="422" y="388"/>
                  </a:lnTo>
                  <a:lnTo>
                    <a:pt x="393" y="388"/>
                  </a:lnTo>
                  <a:lnTo>
                    <a:pt x="364" y="417"/>
                  </a:lnTo>
                  <a:lnTo>
                    <a:pt x="302" y="417"/>
                  </a:lnTo>
                  <a:lnTo>
                    <a:pt x="273" y="417"/>
                  </a:lnTo>
                  <a:lnTo>
                    <a:pt x="211" y="451"/>
                  </a:lnTo>
                  <a:lnTo>
                    <a:pt x="182" y="451"/>
                  </a:lnTo>
                  <a:lnTo>
                    <a:pt x="153" y="451"/>
                  </a:lnTo>
                  <a:lnTo>
                    <a:pt x="153" y="451"/>
                  </a:lnTo>
                  <a:lnTo>
                    <a:pt x="124" y="451"/>
                  </a:lnTo>
                  <a:lnTo>
                    <a:pt x="91" y="451"/>
                  </a:lnTo>
                  <a:lnTo>
                    <a:pt x="62" y="451"/>
                  </a:lnTo>
                  <a:lnTo>
                    <a:pt x="62" y="451"/>
                  </a:lnTo>
                  <a:lnTo>
                    <a:pt x="33" y="451"/>
                  </a:lnTo>
                  <a:lnTo>
                    <a:pt x="0" y="451"/>
                  </a:lnTo>
                </a:path>
              </a:pathLst>
            </a:custGeom>
            <a:noFill/>
            <a:ln w="0">
              <a:solidFill>
                <a:srgbClr val="0E0D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76"/>
            <p:cNvSpPr>
              <a:spLocks/>
            </p:cNvSpPr>
            <p:nvPr/>
          </p:nvSpPr>
          <p:spPr bwMode="auto">
            <a:xfrm>
              <a:off x="1722" y="3026"/>
              <a:ext cx="2313" cy="1357"/>
            </a:xfrm>
            <a:custGeom>
              <a:avLst/>
              <a:gdLst/>
              <a:ahLst/>
              <a:cxnLst>
                <a:cxn ang="0">
                  <a:pos x="58" y="1357"/>
                </a:cxn>
                <a:cxn ang="0">
                  <a:pos x="29" y="1323"/>
                </a:cxn>
                <a:cxn ang="0">
                  <a:pos x="29" y="1289"/>
                </a:cxn>
                <a:cxn ang="0">
                  <a:pos x="0" y="1227"/>
                </a:cxn>
                <a:cxn ang="0">
                  <a:pos x="29" y="1194"/>
                </a:cxn>
                <a:cxn ang="0">
                  <a:pos x="1444" y="100"/>
                </a:cxn>
                <a:cxn ang="0">
                  <a:pos x="2255" y="0"/>
                </a:cxn>
                <a:cxn ang="0">
                  <a:pos x="2313" y="33"/>
                </a:cxn>
              </a:cxnLst>
              <a:rect l="0" t="0" r="r" b="b"/>
              <a:pathLst>
                <a:path w="2313" h="1357">
                  <a:moveTo>
                    <a:pt x="58" y="1357"/>
                  </a:moveTo>
                  <a:lnTo>
                    <a:pt x="29" y="1323"/>
                  </a:lnTo>
                  <a:lnTo>
                    <a:pt x="29" y="1289"/>
                  </a:lnTo>
                  <a:lnTo>
                    <a:pt x="0" y="1227"/>
                  </a:lnTo>
                  <a:lnTo>
                    <a:pt x="29" y="1194"/>
                  </a:lnTo>
                  <a:lnTo>
                    <a:pt x="1444" y="100"/>
                  </a:lnTo>
                  <a:lnTo>
                    <a:pt x="2255" y="0"/>
                  </a:lnTo>
                  <a:lnTo>
                    <a:pt x="2313" y="33"/>
                  </a:lnTo>
                </a:path>
              </a:pathLst>
            </a:custGeom>
            <a:noFill/>
            <a:ln w="0">
              <a:solidFill>
                <a:srgbClr val="0E0D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77"/>
            <p:cNvSpPr>
              <a:spLocks/>
            </p:cNvSpPr>
            <p:nvPr/>
          </p:nvSpPr>
          <p:spPr bwMode="auto">
            <a:xfrm>
              <a:off x="4097" y="129"/>
              <a:ext cx="1324" cy="3189"/>
            </a:xfrm>
            <a:custGeom>
              <a:avLst/>
              <a:gdLst/>
              <a:ahLst/>
              <a:cxnLst>
                <a:cxn ang="0">
                  <a:pos x="91" y="3189"/>
                </a:cxn>
                <a:cxn ang="0">
                  <a:pos x="29" y="2547"/>
                </a:cxn>
                <a:cxn ang="0">
                  <a:pos x="0" y="1899"/>
                </a:cxn>
                <a:cxn ang="0">
                  <a:pos x="0" y="1257"/>
                </a:cxn>
                <a:cxn ang="0">
                  <a:pos x="0" y="609"/>
                </a:cxn>
                <a:cxn ang="0">
                  <a:pos x="0" y="581"/>
                </a:cxn>
                <a:cxn ang="0">
                  <a:pos x="29" y="581"/>
                </a:cxn>
                <a:cxn ang="0">
                  <a:pos x="29" y="547"/>
                </a:cxn>
                <a:cxn ang="0">
                  <a:pos x="62" y="514"/>
                </a:cxn>
                <a:cxn ang="0">
                  <a:pos x="931" y="0"/>
                </a:cxn>
                <a:cxn ang="0">
                  <a:pos x="1324" y="0"/>
                </a:cxn>
              </a:cxnLst>
              <a:rect l="0" t="0" r="r" b="b"/>
              <a:pathLst>
                <a:path w="1324" h="3189">
                  <a:moveTo>
                    <a:pt x="91" y="3189"/>
                  </a:moveTo>
                  <a:lnTo>
                    <a:pt x="29" y="2547"/>
                  </a:lnTo>
                  <a:lnTo>
                    <a:pt x="0" y="1899"/>
                  </a:lnTo>
                  <a:lnTo>
                    <a:pt x="0" y="1257"/>
                  </a:lnTo>
                  <a:lnTo>
                    <a:pt x="0" y="609"/>
                  </a:lnTo>
                  <a:lnTo>
                    <a:pt x="0" y="581"/>
                  </a:lnTo>
                  <a:lnTo>
                    <a:pt x="29" y="581"/>
                  </a:lnTo>
                  <a:lnTo>
                    <a:pt x="29" y="547"/>
                  </a:lnTo>
                  <a:lnTo>
                    <a:pt x="62" y="514"/>
                  </a:lnTo>
                  <a:lnTo>
                    <a:pt x="931" y="0"/>
                  </a:lnTo>
                  <a:lnTo>
                    <a:pt x="1324" y="0"/>
                  </a:lnTo>
                </a:path>
              </a:pathLst>
            </a:custGeom>
            <a:noFill/>
            <a:ln w="0">
              <a:solidFill>
                <a:srgbClr val="0E0D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78"/>
            <p:cNvSpPr>
              <a:spLocks/>
            </p:cNvSpPr>
            <p:nvPr/>
          </p:nvSpPr>
          <p:spPr bwMode="auto">
            <a:xfrm>
              <a:off x="3737" y="3802"/>
              <a:ext cx="58" cy="3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9" y="384"/>
                </a:cxn>
                <a:cxn ang="0">
                  <a:pos x="58" y="384"/>
                </a:cxn>
                <a:cxn ang="0">
                  <a:pos x="29" y="0"/>
                </a:cxn>
                <a:cxn ang="0">
                  <a:pos x="0" y="0"/>
                </a:cxn>
              </a:cxnLst>
              <a:rect l="0" t="0" r="r" b="b"/>
              <a:pathLst>
                <a:path w="58" h="384">
                  <a:moveTo>
                    <a:pt x="0" y="0"/>
                  </a:moveTo>
                  <a:lnTo>
                    <a:pt x="0" y="0"/>
                  </a:lnTo>
                  <a:lnTo>
                    <a:pt x="29" y="384"/>
                  </a:lnTo>
                  <a:lnTo>
                    <a:pt x="58" y="384"/>
                  </a:lnTo>
                  <a:lnTo>
                    <a:pt x="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79"/>
            <p:cNvSpPr>
              <a:spLocks/>
            </p:cNvSpPr>
            <p:nvPr/>
          </p:nvSpPr>
          <p:spPr bwMode="auto">
            <a:xfrm>
              <a:off x="3104" y="3961"/>
              <a:ext cx="542" cy="422"/>
            </a:xfrm>
            <a:custGeom>
              <a:avLst/>
              <a:gdLst/>
              <a:ahLst/>
              <a:cxnLst>
                <a:cxn ang="0">
                  <a:pos x="0" y="422"/>
                </a:cxn>
                <a:cxn ang="0">
                  <a:pos x="29" y="422"/>
                </a:cxn>
                <a:cxn ang="0">
                  <a:pos x="542" y="33"/>
                </a:cxn>
                <a:cxn ang="0">
                  <a:pos x="513" y="0"/>
                </a:cxn>
                <a:cxn ang="0">
                  <a:pos x="0" y="422"/>
                </a:cxn>
                <a:cxn ang="0">
                  <a:pos x="0" y="388"/>
                </a:cxn>
                <a:cxn ang="0">
                  <a:pos x="0" y="422"/>
                </a:cxn>
                <a:cxn ang="0">
                  <a:pos x="29" y="422"/>
                </a:cxn>
                <a:cxn ang="0">
                  <a:pos x="29" y="422"/>
                </a:cxn>
                <a:cxn ang="0">
                  <a:pos x="0" y="422"/>
                </a:cxn>
              </a:cxnLst>
              <a:rect l="0" t="0" r="r" b="b"/>
              <a:pathLst>
                <a:path w="542" h="422">
                  <a:moveTo>
                    <a:pt x="0" y="422"/>
                  </a:moveTo>
                  <a:lnTo>
                    <a:pt x="29" y="422"/>
                  </a:lnTo>
                  <a:lnTo>
                    <a:pt x="542" y="33"/>
                  </a:lnTo>
                  <a:lnTo>
                    <a:pt x="513" y="0"/>
                  </a:lnTo>
                  <a:lnTo>
                    <a:pt x="0" y="422"/>
                  </a:lnTo>
                  <a:lnTo>
                    <a:pt x="0" y="388"/>
                  </a:lnTo>
                  <a:lnTo>
                    <a:pt x="0" y="422"/>
                  </a:lnTo>
                  <a:lnTo>
                    <a:pt x="29" y="422"/>
                  </a:lnTo>
                  <a:lnTo>
                    <a:pt x="29" y="422"/>
                  </a:lnTo>
                  <a:lnTo>
                    <a:pt x="0" y="4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80"/>
            <p:cNvSpPr>
              <a:spLocks/>
            </p:cNvSpPr>
            <p:nvPr/>
          </p:nvSpPr>
          <p:spPr bwMode="auto">
            <a:xfrm>
              <a:off x="1780" y="4349"/>
              <a:ext cx="1324" cy="34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0" y="34"/>
                </a:cxn>
                <a:cxn ang="0">
                  <a:pos x="1324" y="34"/>
                </a:cxn>
                <a:cxn ang="0">
                  <a:pos x="1324" y="0"/>
                </a:cxn>
                <a:cxn ang="0">
                  <a:pos x="0" y="0"/>
                </a:cxn>
                <a:cxn ang="0">
                  <a:pos x="0" y="34"/>
                </a:cxn>
              </a:cxnLst>
              <a:rect l="0" t="0" r="r" b="b"/>
              <a:pathLst>
                <a:path w="1324" h="34">
                  <a:moveTo>
                    <a:pt x="0" y="34"/>
                  </a:moveTo>
                  <a:lnTo>
                    <a:pt x="0" y="34"/>
                  </a:lnTo>
                  <a:lnTo>
                    <a:pt x="1324" y="34"/>
                  </a:lnTo>
                  <a:lnTo>
                    <a:pt x="1324" y="0"/>
                  </a:lnTo>
                  <a:lnTo>
                    <a:pt x="0" y="0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81"/>
            <p:cNvSpPr>
              <a:spLocks/>
            </p:cNvSpPr>
            <p:nvPr/>
          </p:nvSpPr>
          <p:spPr bwMode="auto">
            <a:xfrm>
              <a:off x="1238" y="2254"/>
              <a:ext cx="451" cy="83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62" y="33"/>
                </a:cxn>
                <a:cxn ang="0">
                  <a:pos x="91" y="33"/>
                </a:cxn>
                <a:cxn ang="0">
                  <a:pos x="120" y="33"/>
                </a:cxn>
                <a:cxn ang="0">
                  <a:pos x="153" y="67"/>
                </a:cxn>
                <a:cxn ang="0">
                  <a:pos x="182" y="67"/>
                </a:cxn>
                <a:cxn ang="0">
                  <a:pos x="211" y="96"/>
                </a:cxn>
                <a:cxn ang="0">
                  <a:pos x="273" y="163"/>
                </a:cxn>
                <a:cxn ang="0">
                  <a:pos x="331" y="259"/>
                </a:cxn>
                <a:cxn ang="0">
                  <a:pos x="360" y="321"/>
                </a:cxn>
                <a:cxn ang="0">
                  <a:pos x="393" y="422"/>
                </a:cxn>
                <a:cxn ang="0">
                  <a:pos x="422" y="517"/>
                </a:cxn>
                <a:cxn ang="0">
                  <a:pos x="451" y="613"/>
                </a:cxn>
                <a:cxn ang="0">
                  <a:pos x="451" y="743"/>
                </a:cxn>
                <a:cxn ang="0">
                  <a:pos x="451" y="839"/>
                </a:cxn>
              </a:cxnLst>
              <a:rect l="0" t="0" r="r" b="b"/>
              <a:pathLst>
                <a:path w="451" h="839">
                  <a:moveTo>
                    <a:pt x="0" y="0"/>
                  </a:moveTo>
                  <a:lnTo>
                    <a:pt x="0" y="0"/>
                  </a:lnTo>
                  <a:lnTo>
                    <a:pt x="29" y="0"/>
                  </a:lnTo>
                  <a:lnTo>
                    <a:pt x="62" y="33"/>
                  </a:lnTo>
                  <a:lnTo>
                    <a:pt x="91" y="33"/>
                  </a:lnTo>
                  <a:lnTo>
                    <a:pt x="120" y="33"/>
                  </a:lnTo>
                  <a:lnTo>
                    <a:pt x="153" y="67"/>
                  </a:lnTo>
                  <a:lnTo>
                    <a:pt x="182" y="67"/>
                  </a:lnTo>
                  <a:lnTo>
                    <a:pt x="211" y="96"/>
                  </a:lnTo>
                  <a:lnTo>
                    <a:pt x="273" y="163"/>
                  </a:lnTo>
                  <a:lnTo>
                    <a:pt x="331" y="259"/>
                  </a:lnTo>
                  <a:lnTo>
                    <a:pt x="360" y="321"/>
                  </a:lnTo>
                  <a:lnTo>
                    <a:pt x="393" y="422"/>
                  </a:lnTo>
                  <a:lnTo>
                    <a:pt x="422" y="517"/>
                  </a:lnTo>
                  <a:lnTo>
                    <a:pt x="451" y="613"/>
                  </a:lnTo>
                  <a:lnTo>
                    <a:pt x="451" y="743"/>
                  </a:lnTo>
                  <a:lnTo>
                    <a:pt x="451" y="839"/>
                  </a:lnTo>
                </a:path>
              </a:pathLst>
            </a:custGeom>
            <a:noFill/>
            <a:ln w="0">
              <a:solidFill>
                <a:srgbClr val="0E0D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82"/>
            <p:cNvSpPr>
              <a:spLocks/>
            </p:cNvSpPr>
            <p:nvPr/>
          </p:nvSpPr>
          <p:spPr bwMode="auto">
            <a:xfrm>
              <a:off x="1449" y="1966"/>
              <a:ext cx="451" cy="103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0" y="192"/>
                </a:cxn>
                <a:cxn ang="0">
                  <a:pos x="422" y="384"/>
                </a:cxn>
                <a:cxn ang="0">
                  <a:pos x="451" y="1031"/>
                </a:cxn>
              </a:cxnLst>
              <a:rect l="0" t="0" r="r" b="b"/>
              <a:pathLst>
                <a:path w="451" h="1031">
                  <a:moveTo>
                    <a:pt x="0" y="0"/>
                  </a:moveTo>
                  <a:lnTo>
                    <a:pt x="360" y="192"/>
                  </a:lnTo>
                  <a:lnTo>
                    <a:pt x="422" y="384"/>
                  </a:lnTo>
                  <a:lnTo>
                    <a:pt x="451" y="1031"/>
                  </a:lnTo>
                </a:path>
              </a:pathLst>
            </a:custGeom>
            <a:noFill/>
            <a:ln w="0">
              <a:solidFill>
                <a:srgbClr val="0E0D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Line 83"/>
            <p:cNvSpPr>
              <a:spLocks noChangeShapeType="1"/>
            </p:cNvSpPr>
            <p:nvPr/>
          </p:nvSpPr>
          <p:spPr bwMode="auto">
            <a:xfrm flipV="1">
              <a:off x="1722" y="2158"/>
              <a:ext cx="87" cy="259"/>
            </a:xfrm>
            <a:prstGeom prst="line">
              <a:avLst/>
            </a:prstGeom>
            <a:noFill/>
            <a:ln w="0">
              <a:solidFill>
                <a:srgbClr val="0E0D0C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Line 84"/>
            <p:cNvSpPr>
              <a:spLocks noChangeShapeType="1"/>
            </p:cNvSpPr>
            <p:nvPr/>
          </p:nvSpPr>
          <p:spPr bwMode="auto">
            <a:xfrm flipH="1">
              <a:off x="1900" y="2158"/>
              <a:ext cx="91" cy="388"/>
            </a:xfrm>
            <a:prstGeom prst="line">
              <a:avLst/>
            </a:prstGeom>
            <a:noFill/>
            <a:ln w="0">
              <a:solidFill>
                <a:srgbClr val="0E0D0C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85"/>
            <p:cNvSpPr>
              <a:spLocks/>
            </p:cNvSpPr>
            <p:nvPr/>
          </p:nvSpPr>
          <p:spPr bwMode="auto">
            <a:xfrm>
              <a:off x="2082" y="2220"/>
              <a:ext cx="91" cy="68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" y="101"/>
                </a:cxn>
                <a:cxn ang="0">
                  <a:pos x="58" y="163"/>
                </a:cxn>
                <a:cxn ang="0">
                  <a:pos x="91" y="259"/>
                </a:cxn>
                <a:cxn ang="0">
                  <a:pos x="91" y="355"/>
                </a:cxn>
                <a:cxn ang="0">
                  <a:pos x="91" y="422"/>
                </a:cxn>
                <a:cxn ang="0">
                  <a:pos x="91" y="518"/>
                </a:cxn>
                <a:cxn ang="0">
                  <a:pos x="91" y="614"/>
                </a:cxn>
                <a:cxn ang="0">
                  <a:pos x="58" y="681"/>
                </a:cxn>
              </a:cxnLst>
              <a:rect l="0" t="0" r="r" b="b"/>
              <a:pathLst>
                <a:path w="91" h="681">
                  <a:moveTo>
                    <a:pt x="0" y="0"/>
                  </a:moveTo>
                  <a:lnTo>
                    <a:pt x="29" y="101"/>
                  </a:lnTo>
                  <a:lnTo>
                    <a:pt x="58" y="163"/>
                  </a:lnTo>
                  <a:lnTo>
                    <a:pt x="91" y="259"/>
                  </a:lnTo>
                  <a:lnTo>
                    <a:pt x="91" y="355"/>
                  </a:lnTo>
                  <a:lnTo>
                    <a:pt x="91" y="422"/>
                  </a:lnTo>
                  <a:lnTo>
                    <a:pt x="91" y="518"/>
                  </a:lnTo>
                  <a:lnTo>
                    <a:pt x="91" y="614"/>
                  </a:lnTo>
                  <a:lnTo>
                    <a:pt x="58" y="681"/>
                  </a:lnTo>
                </a:path>
              </a:pathLst>
            </a:custGeom>
            <a:noFill/>
            <a:ln w="0">
              <a:solidFill>
                <a:srgbClr val="0E0D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86"/>
            <p:cNvSpPr>
              <a:spLocks/>
            </p:cNvSpPr>
            <p:nvPr/>
          </p:nvSpPr>
          <p:spPr bwMode="auto">
            <a:xfrm>
              <a:off x="1267" y="3026"/>
              <a:ext cx="62" cy="163"/>
            </a:xfrm>
            <a:custGeom>
              <a:avLst/>
              <a:gdLst/>
              <a:ahLst/>
              <a:cxnLst>
                <a:cxn ang="0">
                  <a:pos x="0" y="163"/>
                </a:cxn>
                <a:cxn ang="0">
                  <a:pos x="33" y="163"/>
                </a:cxn>
                <a:cxn ang="0">
                  <a:pos x="33" y="129"/>
                </a:cxn>
                <a:cxn ang="0">
                  <a:pos x="62" y="129"/>
                </a:cxn>
                <a:cxn ang="0">
                  <a:pos x="62" y="100"/>
                </a:cxn>
                <a:cxn ang="0">
                  <a:pos x="62" y="0"/>
                </a:cxn>
              </a:cxnLst>
              <a:rect l="0" t="0" r="r" b="b"/>
              <a:pathLst>
                <a:path w="62" h="163">
                  <a:moveTo>
                    <a:pt x="0" y="163"/>
                  </a:moveTo>
                  <a:lnTo>
                    <a:pt x="33" y="163"/>
                  </a:lnTo>
                  <a:lnTo>
                    <a:pt x="33" y="129"/>
                  </a:lnTo>
                  <a:lnTo>
                    <a:pt x="62" y="129"/>
                  </a:lnTo>
                  <a:lnTo>
                    <a:pt x="62" y="100"/>
                  </a:lnTo>
                  <a:lnTo>
                    <a:pt x="62" y="0"/>
                  </a:lnTo>
                </a:path>
              </a:pathLst>
            </a:custGeom>
            <a:noFill/>
            <a:ln w="0">
              <a:solidFill>
                <a:srgbClr val="0E0D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87"/>
            <p:cNvSpPr>
              <a:spLocks/>
            </p:cNvSpPr>
            <p:nvPr/>
          </p:nvSpPr>
          <p:spPr bwMode="auto">
            <a:xfrm>
              <a:off x="878" y="3093"/>
              <a:ext cx="873" cy="192"/>
            </a:xfrm>
            <a:custGeom>
              <a:avLst/>
              <a:gdLst/>
              <a:ahLst/>
              <a:cxnLst>
                <a:cxn ang="0">
                  <a:pos x="873" y="0"/>
                </a:cxn>
                <a:cxn ang="0">
                  <a:pos x="844" y="0"/>
                </a:cxn>
                <a:cxn ang="0">
                  <a:pos x="811" y="0"/>
                </a:cxn>
                <a:cxn ang="0">
                  <a:pos x="811" y="0"/>
                </a:cxn>
                <a:cxn ang="0">
                  <a:pos x="782" y="33"/>
                </a:cxn>
                <a:cxn ang="0">
                  <a:pos x="753" y="33"/>
                </a:cxn>
                <a:cxn ang="0">
                  <a:pos x="720" y="62"/>
                </a:cxn>
                <a:cxn ang="0">
                  <a:pos x="720" y="62"/>
                </a:cxn>
                <a:cxn ang="0">
                  <a:pos x="720" y="96"/>
                </a:cxn>
                <a:cxn ang="0">
                  <a:pos x="662" y="96"/>
                </a:cxn>
                <a:cxn ang="0">
                  <a:pos x="600" y="129"/>
                </a:cxn>
                <a:cxn ang="0">
                  <a:pos x="542" y="129"/>
                </a:cxn>
                <a:cxn ang="0">
                  <a:pos x="480" y="158"/>
                </a:cxn>
                <a:cxn ang="0">
                  <a:pos x="422" y="192"/>
                </a:cxn>
                <a:cxn ang="0">
                  <a:pos x="360" y="192"/>
                </a:cxn>
                <a:cxn ang="0">
                  <a:pos x="302" y="158"/>
                </a:cxn>
                <a:cxn ang="0">
                  <a:pos x="269" y="129"/>
                </a:cxn>
                <a:cxn ang="0">
                  <a:pos x="240" y="129"/>
                </a:cxn>
                <a:cxn ang="0">
                  <a:pos x="211" y="96"/>
                </a:cxn>
                <a:cxn ang="0">
                  <a:pos x="182" y="96"/>
                </a:cxn>
                <a:cxn ang="0">
                  <a:pos x="120" y="96"/>
                </a:cxn>
                <a:cxn ang="0">
                  <a:pos x="57" y="129"/>
                </a:cxn>
                <a:cxn ang="0">
                  <a:pos x="29" y="129"/>
                </a:cxn>
                <a:cxn ang="0">
                  <a:pos x="0" y="129"/>
                </a:cxn>
                <a:cxn ang="0">
                  <a:pos x="0" y="158"/>
                </a:cxn>
              </a:cxnLst>
              <a:rect l="0" t="0" r="r" b="b"/>
              <a:pathLst>
                <a:path w="873" h="192">
                  <a:moveTo>
                    <a:pt x="873" y="0"/>
                  </a:moveTo>
                  <a:lnTo>
                    <a:pt x="844" y="0"/>
                  </a:lnTo>
                  <a:lnTo>
                    <a:pt x="811" y="0"/>
                  </a:lnTo>
                  <a:lnTo>
                    <a:pt x="811" y="0"/>
                  </a:lnTo>
                  <a:lnTo>
                    <a:pt x="782" y="33"/>
                  </a:lnTo>
                  <a:lnTo>
                    <a:pt x="753" y="33"/>
                  </a:lnTo>
                  <a:lnTo>
                    <a:pt x="720" y="62"/>
                  </a:lnTo>
                  <a:lnTo>
                    <a:pt x="720" y="62"/>
                  </a:lnTo>
                  <a:lnTo>
                    <a:pt x="720" y="96"/>
                  </a:lnTo>
                  <a:lnTo>
                    <a:pt x="662" y="96"/>
                  </a:lnTo>
                  <a:lnTo>
                    <a:pt x="600" y="129"/>
                  </a:lnTo>
                  <a:lnTo>
                    <a:pt x="542" y="129"/>
                  </a:lnTo>
                  <a:lnTo>
                    <a:pt x="480" y="158"/>
                  </a:lnTo>
                  <a:lnTo>
                    <a:pt x="422" y="192"/>
                  </a:lnTo>
                  <a:lnTo>
                    <a:pt x="360" y="192"/>
                  </a:lnTo>
                  <a:lnTo>
                    <a:pt x="302" y="158"/>
                  </a:lnTo>
                  <a:lnTo>
                    <a:pt x="269" y="129"/>
                  </a:lnTo>
                  <a:lnTo>
                    <a:pt x="240" y="129"/>
                  </a:lnTo>
                  <a:lnTo>
                    <a:pt x="211" y="96"/>
                  </a:lnTo>
                  <a:lnTo>
                    <a:pt x="182" y="96"/>
                  </a:lnTo>
                  <a:lnTo>
                    <a:pt x="120" y="96"/>
                  </a:lnTo>
                  <a:lnTo>
                    <a:pt x="57" y="129"/>
                  </a:lnTo>
                  <a:lnTo>
                    <a:pt x="29" y="129"/>
                  </a:lnTo>
                  <a:lnTo>
                    <a:pt x="0" y="129"/>
                  </a:lnTo>
                  <a:lnTo>
                    <a:pt x="0" y="158"/>
                  </a:lnTo>
                </a:path>
              </a:pathLst>
            </a:custGeom>
            <a:noFill/>
            <a:ln w="0">
              <a:solidFill>
                <a:srgbClr val="0E0D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88"/>
            <p:cNvSpPr>
              <a:spLocks/>
            </p:cNvSpPr>
            <p:nvPr/>
          </p:nvSpPr>
          <p:spPr bwMode="auto">
            <a:xfrm>
              <a:off x="1420" y="3222"/>
              <a:ext cx="91" cy="384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58" y="29"/>
                </a:cxn>
                <a:cxn ang="0">
                  <a:pos x="58" y="63"/>
                </a:cxn>
                <a:cxn ang="0">
                  <a:pos x="29" y="130"/>
                </a:cxn>
                <a:cxn ang="0">
                  <a:pos x="29" y="192"/>
                </a:cxn>
                <a:cxn ang="0">
                  <a:pos x="0" y="288"/>
                </a:cxn>
                <a:cxn ang="0">
                  <a:pos x="0" y="355"/>
                </a:cxn>
                <a:cxn ang="0">
                  <a:pos x="0" y="384"/>
                </a:cxn>
                <a:cxn ang="0">
                  <a:pos x="29" y="384"/>
                </a:cxn>
              </a:cxnLst>
              <a:rect l="0" t="0" r="r" b="b"/>
              <a:pathLst>
                <a:path w="91" h="384">
                  <a:moveTo>
                    <a:pt x="91" y="0"/>
                  </a:moveTo>
                  <a:lnTo>
                    <a:pt x="58" y="29"/>
                  </a:lnTo>
                  <a:lnTo>
                    <a:pt x="58" y="63"/>
                  </a:lnTo>
                  <a:lnTo>
                    <a:pt x="29" y="130"/>
                  </a:lnTo>
                  <a:lnTo>
                    <a:pt x="29" y="192"/>
                  </a:lnTo>
                  <a:lnTo>
                    <a:pt x="0" y="288"/>
                  </a:lnTo>
                  <a:lnTo>
                    <a:pt x="0" y="355"/>
                  </a:lnTo>
                  <a:lnTo>
                    <a:pt x="0" y="384"/>
                  </a:lnTo>
                  <a:lnTo>
                    <a:pt x="29" y="384"/>
                  </a:lnTo>
                </a:path>
              </a:pathLst>
            </a:custGeom>
            <a:noFill/>
            <a:ln w="0">
              <a:solidFill>
                <a:srgbClr val="0E0D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89"/>
            <p:cNvSpPr>
              <a:spLocks/>
            </p:cNvSpPr>
            <p:nvPr/>
          </p:nvSpPr>
          <p:spPr bwMode="auto">
            <a:xfrm>
              <a:off x="816" y="3639"/>
              <a:ext cx="364" cy="259"/>
            </a:xfrm>
            <a:custGeom>
              <a:avLst/>
              <a:gdLst/>
              <a:ahLst/>
              <a:cxnLst>
                <a:cxn ang="0">
                  <a:pos x="0" y="259"/>
                </a:cxn>
                <a:cxn ang="0">
                  <a:pos x="33" y="226"/>
                </a:cxn>
                <a:cxn ang="0">
                  <a:pos x="62" y="192"/>
                </a:cxn>
                <a:cxn ang="0">
                  <a:pos x="119" y="163"/>
                </a:cxn>
                <a:cxn ang="0">
                  <a:pos x="182" y="130"/>
                </a:cxn>
                <a:cxn ang="0">
                  <a:pos x="244" y="63"/>
                </a:cxn>
                <a:cxn ang="0">
                  <a:pos x="302" y="34"/>
                </a:cxn>
                <a:cxn ang="0">
                  <a:pos x="331" y="0"/>
                </a:cxn>
                <a:cxn ang="0">
                  <a:pos x="364" y="0"/>
                </a:cxn>
              </a:cxnLst>
              <a:rect l="0" t="0" r="r" b="b"/>
              <a:pathLst>
                <a:path w="364" h="259">
                  <a:moveTo>
                    <a:pt x="0" y="259"/>
                  </a:moveTo>
                  <a:lnTo>
                    <a:pt x="33" y="226"/>
                  </a:lnTo>
                  <a:lnTo>
                    <a:pt x="62" y="192"/>
                  </a:lnTo>
                  <a:lnTo>
                    <a:pt x="119" y="163"/>
                  </a:lnTo>
                  <a:lnTo>
                    <a:pt x="182" y="130"/>
                  </a:lnTo>
                  <a:lnTo>
                    <a:pt x="244" y="63"/>
                  </a:lnTo>
                  <a:lnTo>
                    <a:pt x="302" y="34"/>
                  </a:lnTo>
                  <a:lnTo>
                    <a:pt x="331" y="0"/>
                  </a:lnTo>
                  <a:lnTo>
                    <a:pt x="364" y="0"/>
                  </a:lnTo>
                </a:path>
              </a:pathLst>
            </a:custGeom>
            <a:noFill/>
            <a:ln w="0">
              <a:solidFill>
                <a:srgbClr val="0E0D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90"/>
            <p:cNvSpPr>
              <a:spLocks/>
            </p:cNvSpPr>
            <p:nvPr/>
          </p:nvSpPr>
          <p:spPr bwMode="auto">
            <a:xfrm>
              <a:off x="2111" y="935"/>
              <a:ext cx="1022" cy="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4"/>
                </a:cxn>
                <a:cxn ang="0">
                  <a:pos x="1022" y="62"/>
                </a:cxn>
                <a:cxn ang="0">
                  <a:pos x="1022" y="3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22" h="62">
                  <a:moveTo>
                    <a:pt x="0" y="0"/>
                  </a:moveTo>
                  <a:lnTo>
                    <a:pt x="0" y="34"/>
                  </a:lnTo>
                  <a:lnTo>
                    <a:pt x="1022" y="62"/>
                  </a:lnTo>
                  <a:lnTo>
                    <a:pt x="1022" y="3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91"/>
            <p:cNvSpPr>
              <a:spLocks/>
            </p:cNvSpPr>
            <p:nvPr/>
          </p:nvSpPr>
          <p:spPr bwMode="auto">
            <a:xfrm>
              <a:off x="3195" y="676"/>
              <a:ext cx="91" cy="772"/>
            </a:xfrm>
            <a:custGeom>
              <a:avLst/>
              <a:gdLst/>
              <a:ahLst/>
              <a:cxnLst>
                <a:cxn ang="0">
                  <a:pos x="58" y="0"/>
                </a:cxn>
                <a:cxn ang="0">
                  <a:pos x="58" y="34"/>
                </a:cxn>
                <a:cxn ang="0">
                  <a:pos x="0" y="772"/>
                </a:cxn>
                <a:cxn ang="0">
                  <a:pos x="29" y="772"/>
                </a:cxn>
                <a:cxn ang="0">
                  <a:pos x="91" y="34"/>
                </a:cxn>
                <a:cxn ang="0">
                  <a:pos x="91" y="34"/>
                </a:cxn>
                <a:cxn ang="0">
                  <a:pos x="58" y="0"/>
                </a:cxn>
                <a:cxn ang="0">
                  <a:pos x="58" y="0"/>
                </a:cxn>
                <a:cxn ang="0">
                  <a:pos x="58" y="34"/>
                </a:cxn>
                <a:cxn ang="0">
                  <a:pos x="58" y="0"/>
                </a:cxn>
              </a:cxnLst>
              <a:rect l="0" t="0" r="r" b="b"/>
              <a:pathLst>
                <a:path w="91" h="772">
                  <a:moveTo>
                    <a:pt x="58" y="0"/>
                  </a:moveTo>
                  <a:lnTo>
                    <a:pt x="58" y="34"/>
                  </a:lnTo>
                  <a:lnTo>
                    <a:pt x="0" y="772"/>
                  </a:lnTo>
                  <a:lnTo>
                    <a:pt x="29" y="772"/>
                  </a:lnTo>
                  <a:lnTo>
                    <a:pt x="91" y="34"/>
                  </a:lnTo>
                  <a:lnTo>
                    <a:pt x="91" y="34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58" y="3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Freeform 92"/>
            <p:cNvSpPr>
              <a:spLocks/>
            </p:cNvSpPr>
            <p:nvPr/>
          </p:nvSpPr>
          <p:spPr bwMode="auto">
            <a:xfrm>
              <a:off x="3253" y="580"/>
              <a:ext cx="244" cy="130"/>
            </a:xfrm>
            <a:custGeom>
              <a:avLst/>
              <a:gdLst/>
              <a:ahLst/>
              <a:cxnLst>
                <a:cxn ang="0">
                  <a:pos x="244" y="34"/>
                </a:cxn>
                <a:cxn ang="0">
                  <a:pos x="244" y="0"/>
                </a:cxn>
                <a:cxn ang="0">
                  <a:pos x="0" y="96"/>
                </a:cxn>
                <a:cxn ang="0">
                  <a:pos x="33" y="130"/>
                </a:cxn>
                <a:cxn ang="0">
                  <a:pos x="244" y="34"/>
                </a:cxn>
                <a:cxn ang="0">
                  <a:pos x="211" y="34"/>
                </a:cxn>
                <a:cxn ang="0">
                  <a:pos x="244" y="34"/>
                </a:cxn>
                <a:cxn ang="0">
                  <a:pos x="244" y="0"/>
                </a:cxn>
                <a:cxn ang="0">
                  <a:pos x="244" y="0"/>
                </a:cxn>
                <a:cxn ang="0">
                  <a:pos x="244" y="34"/>
                </a:cxn>
              </a:cxnLst>
              <a:rect l="0" t="0" r="r" b="b"/>
              <a:pathLst>
                <a:path w="244" h="130">
                  <a:moveTo>
                    <a:pt x="244" y="34"/>
                  </a:moveTo>
                  <a:lnTo>
                    <a:pt x="244" y="0"/>
                  </a:lnTo>
                  <a:lnTo>
                    <a:pt x="0" y="96"/>
                  </a:lnTo>
                  <a:lnTo>
                    <a:pt x="33" y="130"/>
                  </a:lnTo>
                  <a:lnTo>
                    <a:pt x="244" y="34"/>
                  </a:lnTo>
                  <a:lnTo>
                    <a:pt x="211" y="34"/>
                  </a:lnTo>
                  <a:lnTo>
                    <a:pt x="244" y="34"/>
                  </a:lnTo>
                  <a:lnTo>
                    <a:pt x="244" y="0"/>
                  </a:lnTo>
                  <a:lnTo>
                    <a:pt x="244" y="0"/>
                  </a:lnTo>
                  <a:lnTo>
                    <a:pt x="244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Freeform 93"/>
            <p:cNvSpPr>
              <a:spLocks/>
            </p:cNvSpPr>
            <p:nvPr/>
          </p:nvSpPr>
          <p:spPr bwMode="auto">
            <a:xfrm>
              <a:off x="3464" y="614"/>
              <a:ext cx="33" cy="225"/>
            </a:xfrm>
            <a:custGeom>
              <a:avLst/>
              <a:gdLst/>
              <a:ahLst/>
              <a:cxnLst>
                <a:cxn ang="0">
                  <a:pos x="33" y="225"/>
                </a:cxn>
                <a:cxn ang="0">
                  <a:pos x="33" y="225"/>
                </a:cxn>
                <a:cxn ang="0">
                  <a:pos x="33" y="0"/>
                </a:cxn>
                <a:cxn ang="0">
                  <a:pos x="0" y="0"/>
                </a:cxn>
                <a:cxn ang="0">
                  <a:pos x="0" y="225"/>
                </a:cxn>
                <a:cxn ang="0">
                  <a:pos x="33" y="225"/>
                </a:cxn>
              </a:cxnLst>
              <a:rect l="0" t="0" r="r" b="b"/>
              <a:pathLst>
                <a:path w="33" h="225">
                  <a:moveTo>
                    <a:pt x="33" y="225"/>
                  </a:moveTo>
                  <a:lnTo>
                    <a:pt x="33" y="225"/>
                  </a:lnTo>
                  <a:lnTo>
                    <a:pt x="33" y="0"/>
                  </a:lnTo>
                  <a:lnTo>
                    <a:pt x="0" y="0"/>
                  </a:lnTo>
                  <a:lnTo>
                    <a:pt x="0" y="225"/>
                  </a:lnTo>
                  <a:lnTo>
                    <a:pt x="33" y="2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Freeform 94"/>
            <p:cNvSpPr>
              <a:spLocks/>
            </p:cNvSpPr>
            <p:nvPr/>
          </p:nvSpPr>
          <p:spPr bwMode="auto">
            <a:xfrm>
              <a:off x="3675" y="484"/>
              <a:ext cx="91" cy="451"/>
            </a:xfrm>
            <a:custGeom>
              <a:avLst/>
              <a:gdLst/>
              <a:ahLst/>
              <a:cxnLst>
                <a:cxn ang="0">
                  <a:pos x="62" y="29"/>
                </a:cxn>
                <a:cxn ang="0">
                  <a:pos x="62" y="29"/>
                </a:cxn>
                <a:cxn ang="0">
                  <a:pos x="0" y="451"/>
                </a:cxn>
                <a:cxn ang="0">
                  <a:pos x="29" y="451"/>
                </a:cxn>
                <a:cxn ang="0">
                  <a:pos x="91" y="29"/>
                </a:cxn>
                <a:cxn ang="0">
                  <a:pos x="62" y="0"/>
                </a:cxn>
                <a:cxn ang="0">
                  <a:pos x="91" y="29"/>
                </a:cxn>
                <a:cxn ang="0">
                  <a:pos x="91" y="0"/>
                </a:cxn>
                <a:cxn ang="0">
                  <a:pos x="62" y="0"/>
                </a:cxn>
                <a:cxn ang="0">
                  <a:pos x="62" y="29"/>
                </a:cxn>
              </a:cxnLst>
              <a:rect l="0" t="0" r="r" b="b"/>
              <a:pathLst>
                <a:path w="91" h="451">
                  <a:moveTo>
                    <a:pt x="62" y="29"/>
                  </a:moveTo>
                  <a:lnTo>
                    <a:pt x="62" y="29"/>
                  </a:lnTo>
                  <a:lnTo>
                    <a:pt x="0" y="451"/>
                  </a:lnTo>
                  <a:lnTo>
                    <a:pt x="29" y="451"/>
                  </a:lnTo>
                  <a:lnTo>
                    <a:pt x="91" y="29"/>
                  </a:lnTo>
                  <a:lnTo>
                    <a:pt x="62" y="0"/>
                  </a:lnTo>
                  <a:lnTo>
                    <a:pt x="91" y="29"/>
                  </a:lnTo>
                  <a:lnTo>
                    <a:pt x="91" y="0"/>
                  </a:lnTo>
                  <a:lnTo>
                    <a:pt x="62" y="0"/>
                  </a:lnTo>
                  <a:lnTo>
                    <a:pt x="62" y="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Freeform 95"/>
            <p:cNvSpPr>
              <a:spLocks/>
            </p:cNvSpPr>
            <p:nvPr/>
          </p:nvSpPr>
          <p:spPr bwMode="auto">
            <a:xfrm>
              <a:off x="3555" y="484"/>
              <a:ext cx="182" cy="130"/>
            </a:xfrm>
            <a:custGeom>
              <a:avLst/>
              <a:gdLst/>
              <a:ahLst/>
              <a:cxnLst>
                <a:cxn ang="0">
                  <a:pos x="29" y="130"/>
                </a:cxn>
                <a:cxn ang="0">
                  <a:pos x="29" y="130"/>
                </a:cxn>
                <a:cxn ang="0">
                  <a:pos x="182" y="29"/>
                </a:cxn>
                <a:cxn ang="0">
                  <a:pos x="182" y="0"/>
                </a:cxn>
                <a:cxn ang="0">
                  <a:pos x="0" y="96"/>
                </a:cxn>
                <a:cxn ang="0">
                  <a:pos x="0" y="130"/>
                </a:cxn>
                <a:cxn ang="0">
                  <a:pos x="0" y="96"/>
                </a:cxn>
                <a:cxn ang="0">
                  <a:pos x="0" y="130"/>
                </a:cxn>
                <a:cxn ang="0">
                  <a:pos x="0" y="130"/>
                </a:cxn>
                <a:cxn ang="0">
                  <a:pos x="29" y="130"/>
                </a:cxn>
              </a:cxnLst>
              <a:rect l="0" t="0" r="r" b="b"/>
              <a:pathLst>
                <a:path w="182" h="130">
                  <a:moveTo>
                    <a:pt x="29" y="130"/>
                  </a:moveTo>
                  <a:lnTo>
                    <a:pt x="29" y="130"/>
                  </a:lnTo>
                  <a:lnTo>
                    <a:pt x="182" y="29"/>
                  </a:lnTo>
                  <a:lnTo>
                    <a:pt x="182" y="0"/>
                  </a:lnTo>
                  <a:lnTo>
                    <a:pt x="0" y="96"/>
                  </a:lnTo>
                  <a:lnTo>
                    <a:pt x="0" y="130"/>
                  </a:lnTo>
                  <a:lnTo>
                    <a:pt x="0" y="96"/>
                  </a:lnTo>
                  <a:lnTo>
                    <a:pt x="0" y="130"/>
                  </a:lnTo>
                  <a:lnTo>
                    <a:pt x="0" y="130"/>
                  </a:lnTo>
                  <a:lnTo>
                    <a:pt x="29" y="1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96"/>
            <p:cNvSpPr>
              <a:spLocks/>
            </p:cNvSpPr>
            <p:nvPr/>
          </p:nvSpPr>
          <p:spPr bwMode="auto">
            <a:xfrm>
              <a:off x="3555" y="614"/>
              <a:ext cx="29" cy="225"/>
            </a:xfrm>
            <a:custGeom>
              <a:avLst/>
              <a:gdLst/>
              <a:ahLst/>
              <a:cxnLst>
                <a:cxn ang="0">
                  <a:pos x="0" y="225"/>
                </a:cxn>
                <a:cxn ang="0">
                  <a:pos x="29" y="225"/>
                </a:cxn>
                <a:cxn ang="0">
                  <a:pos x="29" y="0"/>
                </a:cxn>
                <a:cxn ang="0">
                  <a:pos x="0" y="0"/>
                </a:cxn>
                <a:cxn ang="0">
                  <a:pos x="0" y="225"/>
                </a:cxn>
                <a:cxn ang="0">
                  <a:pos x="0" y="225"/>
                </a:cxn>
              </a:cxnLst>
              <a:rect l="0" t="0" r="r" b="b"/>
              <a:pathLst>
                <a:path w="29" h="225">
                  <a:moveTo>
                    <a:pt x="0" y="225"/>
                  </a:moveTo>
                  <a:lnTo>
                    <a:pt x="29" y="225"/>
                  </a:lnTo>
                  <a:lnTo>
                    <a:pt x="29" y="0"/>
                  </a:lnTo>
                  <a:lnTo>
                    <a:pt x="0" y="0"/>
                  </a:lnTo>
                  <a:lnTo>
                    <a:pt x="0" y="225"/>
                  </a:lnTo>
                  <a:lnTo>
                    <a:pt x="0" y="2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Freeform 97"/>
            <p:cNvSpPr>
              <a:spLocks/>
            </p:cNvSpPr>
            <p:nvPr/>
          </p:nvSpPr>
          <p:spPr bwMode="auto">
            <a:xfrm>
              <a:off x="3497" y="451"/>
              <a:ext cx="149" cy="129"/>
            </a:xfrm>
            <a:custGeom>
              <a:avLst/>
              <a:gdLst/>
              <a:ahLst/>
              <a:cxnLst>
                <a:cxn ang="0">
                  <a:pos x="149" y="33"/>
                </a:cxn>
                <a:cxn ang="0">
                  <a:pos x="149" y="0"/>
                </a:cxn>
                <a:cxn ang="0">
                  <a:pos x="0" y="96"/>
                </a:cxn>
                <a:cxn ang="0">
                  <a:pos x="29" y="129"/>
                </a:cxn>
                <a:cxn ang="0">
                  <a:pos x="149" y="33"/>
                </a:cxn>
                <a:cxn ang="0">
                  <a:pos x="149" y="33"/>
                </a:cxn>
              </a:cxnLst>
              <a:rect l="0" t="0" r="r" b="b"/>
              <a:pathLst>
                <a:path w="149" h="129">
                  <a:moveTo>
                    <a:pt x="149" y="33"/>
                  </a:moveTo>
                  <a:lnTo>
                    <a:pt x="149" y="0"/>
                  </a:lnTo>
                  <a:lnTo>
                    <a:pt x="0" y="96"/>
                  </a:lnTo>
                  <a:lnTo>
                    <a:pt x="29" y="129"/>
                  </a:lnTo>
                  <a:lnTo>
                    <a:pt x="149" y="33"/>
                  </a:lnTo>
                  <a:lnTo>
                    <a:pt x="149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Line 98"/>
            <p:cNvSpPr>
              <a:spLocks noChangeShapeType="1"/>
            </p:cNvSpPr>
            <p:nvPr/>
          </p:nvSpPr>
          <p:spPr bwMode="auto">
            <a:xfrm>
              <a:off x="3166" y="710"/>
              <a:ext cx="87" cy="1"/>
            </a:xfrm>
            <a:prstGeom prst="line">
              <a:avLst/>
            </a:prstGeom>
            <a:noFill/>
            <a:ln w="0">
              <a:solidFill>
                <a:srgbClr val="0E0D0C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Freeform 99"/>
            <p:cNvSpPr>
              <a:spLocks/>
            </p:cNvSpPr>
            <p:nvPr/>
          </p:nvSpPr>
          <p:spPr bwMode="auto">
            <a:xfrm>
              <a:off x="3406" y="868"/>
              <a:ext cx="58" cy="101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29" y="0"/>
                </a:cxn>
                <a:cxn ang="0">
                  <a:pos x="58" y="33"/>
                </a:cxn>
                <a:cxn ang="0">
                  <a:pos x="58" y="33"/>
                </a:cxn>
                <a:cxn ang="0">
                  <a:pos x="58" y="67"/>
                </a:cxn>
                <a:cxn ang="0">
                  <a:pos x="58" y="67"/>
                </a:cxn>
                <a:cxn ang="0">
                  <a:pos x="58" y="101"/>
                </a:cxn>
                <a:cxn ang="0">
                  <a:pos x="29" y="101"/>
                </a:cxn>
                <a:cxn ang="0">
                  <a:pos x="29" y="101"/>
                </a:cxn>
                <a:cxn ang="0">
                  <a:pos x="29" y="101"/>
                </a:cxn>
                <a:cxn ang="0">
                  <a:pos x="29" y="101"/>
                </a:cxn>
                <a:cxn ang="0">
                  <a:pos x="0" y="67"/>
                </a:cxn>
                <a:cxn ang="0">
                  <a:pos x="0" y="67"/>
                </a:cxn>
                <a:cxn ang="0">
                  <a:pos x="0" y="33"/>
                </a:cxn>
                <a:cxn ang="0">
                  <a:pos x="29" y="33"/>
                </a:cxn>
                <a:cxn ang="0">
                  <a:pos x="29" y="0"/>
                </a:cxn>
                <a:cxn ang="0">
                  <a:pos x="29" y="0"/>
                </a:cxn>
              </a:cxnLst>
              <a:rect l="0" t="0" r="r" b="b"/>
              <a:pathLst>
                <a:path w="58" h="101">
                  <a:moveTo>
                    <a:pt x="29" y="0"/>
                  </a:moveTo>
                  <a:lnTo>
                    <a:pt x="29" y="0"/>
                  </a:lnTo>
                  <a:lnTo>
                    <a:pt x="58" y="33"/>
                  </a:lnTo>
                  <a:lnTo>
                    <a:pt x="58" y="33"/>
                  </a:lnTo>
                  <a:lnTo>
                    <a:pt x="58" y="67"/>
                  </a:lnTo>
                  <a:lnTo>
                    <a:pt x="58" y="67"/>
                  </a:lnTo>
                  <a:lnTo>
                    <a:pt x="58" y="101"/>
                  </a:lnTo>
                  <a:lnTo>
                    <a:pt x="29" y="101"/>
                  </a:lnTo>
                  <a:lnTo>
                    <a:pt x="29" y="101"/>
                  </a:lnTo>
                  <a:lnTo>
                    <a:pt x="29" y="101"/>
                  </a:lnTo>
                  <a:lnTo>
                    <a:pt x="29" y="101"/>
                  </a:lnTo>
                  <a:lnTo>
                    <a:pt x="0" y="67"/>
                  </a:lnTo>
                  <a:lnTo>
                    <a:pt x="0" y="67"/>
                  </a:lnTo>
                  <a:lnTo>
                    <a:pt x="0" y="33"/>
                  </a:lnTo>
                  <a:lnTo>
                    <a:pt x="29" y="33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E0D0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Freeform 100"/>
            <p:cNvSpPr>
              <a:spLocks/>
            </p:cNvSpPr>
            <p:nvPr/>
          </p:nvSpPr>
          <p:spPr bwMode="auto">
            <a:xfrm>
              <a:off x="3584" y="839"/>
              <a:ext cx="33" cy="62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33" y="0"/>
                </a:cxn>
                <a:cxn ang="0">
                  <a:pos x="33" y="0"/>
                </a:cxn>
                <a:cxn ang="0">
                  <a:pos x="33" y="0"/>
                </a:cxn>
                <a:cxn ang="0">
                  <a:pos x="33" y="29"/>
                </a:cxn>
                <a:cxn ang="0">
                  <a:pos x="33" y="62"/>
                </a:cxn>
                <a:cxn ang="0">
                  <a:pos x="33" y="62"/>
                </a:cxn>
                <a:cxn ang="0">
                  <a:pos x="33" y="62"/>
                </a:cxn>
                <a:cxn ang="0">
                  <a:pos x="33" y="62"/>
                </a:cxn>
                <a:cxn ang="0">
                  <a:pos x="0" y="62"/>
                </a:cxn>
                <a:cxn ang="0">
                  <a:pos x="0" y="62"/>
                </a:cxn>
                <a:cxn ang="0">
                  <a:pos x="0" y="62"/>
                </a:cxn>
                <a:cxn ang="0">
                  <a:pos x="0" y="29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33" y="0"/>
                </a:cxn>
              </a:cxnLst>
              <a:rect l="0" t="0" r="r" b="b"/>
              <a:pathLst>
                <a:path w="33" h="62">
                  <a:moveTo>
                    <a:pt x="33" y="0"/>
                  </a:moveTo>
                  <a:lnTo>
                    <a:pt x="33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33" y="29"/>
                  </a:lnTo>
                  <a:lnTo>
                    <a:pt x="33" y="62"/>
                  </a:lnTo>
                  <a:lnTo>
                    <a:pt x="33" y="62"/>
                  </a:lnTo>
                  <a:lnTo>
                    <a:pt x="33" y="62"/>
                  </a:lnTo>
                  <a:lnTo>
                    <a:pt x="33" y="62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0" y="29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0E0D0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Freeform 101"/>
            <p:cNvSpPr>
              <a:spLocks/>
            </p:cNvSpPr>
            <p:nvPr/>
          </p:nvSpPr>
          <p:spPr bwMode="auto">
            <a:xfrm>
              <a:off x="2082" y="1093"/>
              <a:ext cx="120" cy="101"/>
            </a:xfrm>
            <a:custGeom>
              <a:avLst/>
              <a:gdLst/>
              <a:ahLst/>
              <a:cxnLst>
                <a:cxn ang="0">
                  <a:pos x="0" y="101"/>
                </a:cxn>
                <a:cxn ang="0">
                  <a:pos x="29" y="101"/>
                </a:cxn>
                <a:cxn ang="0">
                  <a:pos x="91" y="67"/>
                </a:cxn>
                <a:cxn ang="0">
                  <a:pos x="91" y="67"/>
                </a:cxn>
                <a:cxn ang="0">
                  <a:pos x="120" y="34"/>
                </a:cxn>
                <a:cxn ang="0">
                  <a:pos x="120" y="0"/>
                </a:cxn>
              </a:cxnLst>
              <a:rect l="0" t="0" r="r" b="b"/>
              <a:pathLst>
                <a:path w="120" h="101">
                  <a:moveTo>
                    <a:pt x="0" y="101"/>
                  </a:moveTo>
                  <a:lnTo>
                    <a:pt x="29" y="101"/>
                  </a:lnTo>
                  <a:lnTo>
                    <a:pt x="91" y="67"/>
                  </a:lnTo>
                  <a:lnTo>
                    <a:pt x="91" y="67"/>
                  </a:lnTo>
                  <a:lnTo>
                    <a:pt x="120" y="34"/>
                  </a:lnTo>
                  <a:lnTo>
                    <a:pt x="120" y="0"/>
                  </a:lnTo>
                </a:path>
              </a:pathLst>
            </a:custGeom>
            <a:noFill/>
            <a:ln w="0">
              <a:solidFill>
                <a:srgbClr val="0E0D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Freeform 102"/>
            <p:cNvSpPr>
              <a:spLocks/>
            </p:cNvSpPr>
            <p:nvPr/>
          </p:nvSpPr>
          <p:spPr bwMode="auto">
            <a:xfrm>
              <a:off x="2140" y="969"/>
              <a:ext cx="62" cy="2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3" y="0"/>
                </a:cxn>
                <a:cxn ang="0">
                  <a:pos x="33" y="28"/>
                </a:cxn>
                <a:cxn ang="0">
                  <a:pos x="62" y="28"/>
                </a:cxn>
              </a:cxnLst>
              <a:rect l="0" t="0" r="r" b="b"/>
              <a:pathLst>
                <a:path w="62" h="28">
                  <a:moveTo>
                    <a:pt x="0" y="0"/>
                  </a:moveTo>
                  <a:lnTo>
                    <a:pt x="0" y="0"/>
                  </a:lnTo>
                  <a:lnTo>
                    <a:pt x="33" y="0"/>
                  </a:lnTo>
                  <a:lnTo>
                    <a:pt x="33" y="28"/>
                  </a:lnTo>
                  <a:lnTo>
                    <a:pt x="62" y="28"/>
                  </a:lnTo>
                </a:path>
              </a:pathLst>
            </a:custGeom>
            <a:noFill/>
            <a:ln w="0">
              <a:solidFill>
                <a:srgbClr val="0E0D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Freeform 103"/>
            <p:cNvSpPr>
              <a:spLocks/>
            </p:cNvSpPr>
            <p:nvPr/>
          </p:nvSpPr>
          <p:spPr bwMode="auto">
            <a:xfrm>
              <a:off x="1631" y="3606"/>
              <a:ext cx="29" cy="355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29" y="33"/>
                </a:cxn>
                <a:cxn ang="0">
                  <a:pos x="29" y="129"/>
                </a:cxn>
                <a:cxn ang="0">
                  <a:pos x="29" y="225"/>
                </a:cxn>
                <a:cxn ang="0">
                  <a:pos x="0" y="355"/>
                </a:cxn>
              </a:cxnLst>
              <a:rect l="0" t="0" r="r" b="b"/>
              <a:pathLst>
                <a:path w="29" h="355">
                  <a:moveTo>
                    <a:pt x="29" y="0"/>
                  </a:moveTo>
                  <a:lnTo>
                    <a:pt x="29" y="33"/>
                  </a:lnTo>
                  <a:lnTo>
                    <a:pt x="29" y="129"/>
                  </a:lnTo>
                  <a:lnTo>
                    <a:pt x="29" y="225"/>
                  </a:lnTo>
                  <a:lnTo>
                    <a:pt x="0" y="355"/>
                  </a:lnTo>
                </a:path>
              </a:pathLst>
            </a:custGeom>
            <a:noFill/>
            <a:ln w="0">
              <a:solidFill>
                <a:srgbClr val="0E0D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Freeform 104"/>
            <p:cNvSpPr>
              <a:spLocks/>
            </p:cNvSpPr>
            <p:nvPr/>
          </p:nvSpPr>
          <p:spPr bwMode="auto">
            <a:xfrm>
              <a:off x="2744" y="2350"/>
              <a:ext cx="58" cy="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3"/>
                </a:cxn>
                <a:cxn ang="0">
                  <a:pos x="0" y="67"/>
                </a:cxn>
                <a:cxn ang="0">
                  <a:pos x="29" y="95"/>
                </a:cxn>
                <a:cxn ang="0">
                  <a:pos x="58" y="95"/>
                </a:cxn>
              </a:cxnLst>
              <a:rect l="0" t="0" r="r" b="b"/>
              <a:pathLst>
                <a:path w="58" h="95">
                  <a:moveTo>
                    <a:pt x="0" y="0"/>
                  </a:moveTo>
                  <a:lnTo>
                    <a:pt x="0" y="33"/>
                  </a:lnTo>
                  <a:lnTo>
                    <a:pt x="0" y="67"/>
                  </a:lnTo>
                  <a:lnTo>
                    <a:pt x="29" y="95"/>
                  </a:lnTo>
                  <a:lnTo>
                    <a:pt x="58" y="95"/>
                  </a:lnTo>
                </a:path>
              </a:pathLst>
            </a:custGeom>
            <a:noFill/>
            <a:ln w="0">
              <a:solidFill>
                <a:srgbClr val="0E0D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Freeform 105"/>
            <p:cNvSpPr>
              <a:spLocks/>
            </p:cNvSpPr>
            <p:nvPr/>
          </p:nvSpPr>
          <p:spPr bwMode="auto">
            <a:xfrm>
              <a:off x="2591" y="2997"/>
              <a:ext cx="302" cy="29"/>
            </a:xfrm>
            <a:custGeom>
              <a:avLst/>
              <a:gdLst/>
              <a:ahLst/>
              <a:cxnLst>
                <a:cxn ang="0">
                  <a:pos x="302" y="29"/>
                </a:cxn>
                <a:cxn ang="0">
                  <a:pos x="273" y="29"/>
                </a:cxn>
                <a:cxn ang="0">
                  <a:pos x="244" y="29"/>
                </a:cxn>
                <a:cxn ang="0">
                  <a:pos x="244" y="29"/>
                </a:cxn>
                <a:cxn ang="0">
                  <a:pos x="211" y="29"/>
                </a:cxn>
                <a:cxn ang="0">
                  <a:pos x="182" y="0"/>
                </a:cxn>
                <a:cxn ang="0">
                  <a:pos x="182" y="0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120" y="0"/>
                </a:cxn>
                <a:cxn ang="0">
                  <a:pos x="91" y="0"/>
                </a:cxn>
                <a:cxn ang="0">
                  <a:pos x="91" y="0"/>
                </a:cxn>
                <a:cxn ang="0">
                  <a:pos x="62" y="0"/>
                </a:cxn>
                <a:cxn ang="0">
                  <a:pos x="62" y="0"/>
                </a:cxn>
                <a:cxn ang="0">
                  <a:pos x="33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02" h="29">
                  <a:moveTo>
                    <a:pt x="302" y="29"/>
                  </a:moveTo>
                  <a:lnTo>
                    <a:pt x="273" y="29"/>
                  </a:lnTo>
                  <a:lnTo>
                    <a:pt x="244" y="29"/>
                  </a:lnTo>
                  <a:lnTo>
                    <a:pt x="244" y="29"/>
                  </a:lnTo>
                  <a:lnTo>
                    <a:pt x="211" y="29"/>
                  </a:lnTo>
                  <a:lnTo>
                    <a:pt x="182" y="0"/>
                  </a:lnTo>
                  <a:lnTo>
                    <a:pt x="182" y="0"/>
                  </a:lnTo>
                  <a:lnTo>
                    <a:pt x="153" y="0"/>
                  </a:lnTo>
                  <a:lnTo>
                    <a:pt x="153" y="0"/>
                  </a:lnTo>
                  <a:lnTo>
                    <a:pt x="120" y="0"/>
                  </a:lnTo>
                  <a:lnTo>
                    <a:pt x="91" y="0"/>
                  </a:lnTo>
                  <a:lnTo>
                    <a:pt x="91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E0D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Freeform 106"/>
            <p:cNvSpPr>
              <a:spLocks/>
            </p:cNvSpPr>
            <p:nvPr/>
          </p:nvSpPr>
          <p:spPr bwMode="auto">
            <a:xfrm>
              <a:off x="2624" y="2800"/>
              <a:ext cx="331" cy="101"/>
            </a:xfrm>
            <a:custGeom>
              <a:avLst/>
              <a:gdLst/>
              <a:ahLst/>
              <a:cxnLst>
                <a:cxn ang="0">
                  <a:pos x="331" y="101"/>
                </a:cxn>
                <a:cxn ang="0">
                  <a:pos x="298" y="67"/>
                </a:cxn>
                <a:cxn ang="0">
                  <a:pos x="269" y="67"/>
                </a:cxn>
                <a:cxn ang="0">
                  <a:pos x="240" y="34"/>
                </a:cxn>
                <a:cxn ang="0">
                  <a:pos x="211" y="34"/>
                </a:cxn>
                <a:cxn ang="0">
                  <a:pos x="178" y="34"/>
                </a:cxn>
                <a:cxn ang="0">
                  <a:pos x="149" y="0"/>
                </a:cxn>
                <a:cxn ang="0">
                  <a:pos x="120" y="0"/>
                </a:cxn>
                <a:cxn ang="0">
                  <a:pos x="87" y="0"/>
                </a:cxn>
                <a:cxn ang="0">
                  <a:pos x="58" y="34"/>
                </a:cxn>
                <a:cxn ang="0">
                  <a:pos x="58" y="34"/>
                </a:cxn>
                <a:cxn ang="0">
                  <a:pos x="29" y="67"/>
                </a:cxn>
                <a:cxn ang="0">
                  <a:pos x="0" y="67"/>
                </a:cxn>
              </a:cxnLst>
              <a:rect l="0" t="0" r="r" b="b"/>
              <a:pathLst>
                <a:path w="331" h="101">
                  <a:moveTo>
                    <a:pt x="331" y="101"/>
                  </a:moveTo>
                  <a:lnTo>
                    <a:pt x="298" y="67"/>
                  </a:lnTo>
                  <a:lnTo>
                    <a:pt x="269" y="67"/>
                  </a:lnTo>
                  <a:lnTo>
                    <a:pt x="240" y="34"/>
                  </a:lnTo>
                  <a:lnTo>
                    <a:pt x="211" y="34"/>
                  </a:lnTo>
                  <a:lnTo>
                    <a:pt x="178" y="34"/>
                  </a:lnTo>
                  <a:lnTo>
                    <a:pt x="149" y="0"/>
                  </a:lnTo>
                  <a:lnTo>
                    <a:pt x="120" y="0"/>
                  </a:lnTo>
                  <a:lnTo>
                    <a:pt x="87" y="0"/>
                  </a:lnTo>
                  <a:lnTo>
                    <a:pt x="58" y="34"/>
                  </a:lnTo>
                  <a:lnTo>
                    <a:pt x="58" y="34"/>
                  </a:lnTo>
                  <a:lnTo>
                    <a:pt x="29" y="67"/>
                  </a:lnTo>
                  <a:lnTo>
                    <a:pt x="0" y="67"/>
                  </a:lnTo>
                </a:path>
              </a:pathLst>
            </a:custGeom>
            <a:noFill/>
            <a:ln w="0">
              <a:solidFill>
                <a:srgbClr val="0E0D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Freeform 107"/>
            <p:cNvSpPr>
              <a:spLocks/>
            </p:cNvSpPr>
            <p:nvPr/>
          </p:nvSpPr>
          <p:spPr bwMode="auto">
            <a:xfrm>
              <a:off x="2533" y="2642"/>
              <a:ext cx="302" cy="62"/>
            </a:xfrm>
            <a:custGeom>
              <a:avLst/>
              <a:gdLst/>
              <a:ahLst/>
              <a:cxnLst>
                <a:cxn ang="0">
                  <a:pos x="302" y="62"/>
                </a:cxn>
                <a:cxn ang="0">
                  <a:pos x="269" y="62"/>
                </a:cxn>
                <a:cxn ang="0">
                  <a:pos x="269" y="62"/>
                </a:cxn>
                <a:cxn ang="0">
                  <a:pos x="240" y="62"/>
                </a:cxn>
                <a:cxn ang="0">
                  <a:pos x="240" y="62"/>
                </a:cxn>
                <a:cxn ang="0">
                  <a:pos x="211" y="62"/>
                </a:cxn>
                <a:cxn ang="0">
                  <a:pos x="211" y="62"/>
                </a:cxn>
                <a:cxn ang="0">
                  <a:pos x="178" y="62"/>
                </a:cxn>
                <a:cxn ang="0">
                  <a:pos x="178" y="62"/>
                </a:cxn>
                <a:cxn ang="0">
                  <a:pos x="149" y="62"/>
                </a:cxn>
                <a:cxn ang="0">
                  <a:pos x="149" y="34"/>
                </a:cxn>
                <a:cxn ang="0">
                  <a:pos x="120" y="0"/>
                </a:cxn>
                <a:cxn ang="0">
                  <a:pos x="120" y="0"/>
                </a:cxn>
                <a:cxn ang="0">
                  <a:pos x="91" y="0"/>
                </a:cxn>
                <a:cxn ang="0">
                  <a:pos x="58" y="34"/>
                </a:cxn>
                <a:cxn ang="0">
                  <a:pos x="29" y="62"/>
                </a:cxn>
                <a:cxn ang="0">
                  <a:pos x="0" y="62"/>
                </a:cxn>
              </a:cxnLst>
              <a:rect l="0" t="0" r="r" b="b"/>
              <a:pathLst>
                <a:path w="302" h="62">
                  <a:moveTo>
                    <a:pt x="302" y="62"/>
                  </a:moveTo>
                  <a:lnTo>
                    <a:pt x="269" y="62"/>
                  </a:lnTo>
                  <a:lnTo>
                    <a:pt x="269" y="62"/>
                  </a:lnTo>
                  <a:lnTo>
                    <a:pt x="240" y="62"/>
                  </a:lnTo>
                  <a:lnTo>
                    <a:pt x="240" y="62"/>
                  </a:lnTo>
                  <a:lnTo>
                    <a:pt x="211" y="62"/>
                  </a:lnTo>
                  <a:lnTo>
                    <a:pt x="211" y="62"/>
                  </a:lnTo>
                  <a:lnTo>
                    <a:pt x="178" y="62"/>
                  </a:lnTo>
                  <a:lnTo>
                    <a:pt x="178" y="62"/>
                  </a:lnTo>
                  <a:lnTo>
                    <a:pt x="149" y="62"/>
                  </a:lnTo>
                  <a:lnTo>
                    <a:pt x="149" y="34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91" y="0"/>
                  </a:lnTo>
                  <a:lnTo>
                    <a:pt x="58" y="34"/>
                  </a:lnTo>
                  <a:lnTo>
                    <a:pt x="29" y="62"/>
                  </a:lnTo>
                  <a:lnTo>
                    <a:pt x="0" y="62"/>
                  </a:lnTo>
                </a:path>
              </a:pathLst>
            </a:custGeom>
            <a:noFill/>
            <a:ln w="0">
              <a:solidFill>
                <a:srgbClr val="0E0D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Freeform 108"/>
            <p:cNvSpPr>
              <a:spLocks/>
            </p:cNvSpPr>
            <p:nvPr/>
          </p:nvSpPr>
          <p:spPr bwMode="auto">
            <a:xfrm>
              <a:off x="3253" y="1482"/>
              <a:ext cx="62" cy="62"/>
            </a:xfrm>
            <a:custGeom>
              <a:avLst/>
              <a:gdLst/>
              <a:ahLst/>
              <a:cxnLst>
                <a:cxn ang="0">
                  <a:pos x="62" y="62"/>
                </a:cxn>
                <a:cxn ang="0">
                  <a:pos x="62" y="33"/>
                </a:cxn>
                <a:cxn ang="0">
                  <a:pos x="33" y="33"/>
                </a:cxn>
                <a:cxn ang="0">
                  <a:pos x="33" y="33"/>
                </a:cxn>
                <a:cxn ang="0">
                  <a:pos x="33" y="0"/>
                </a:cxn>
                <a:cxn ang="0">
                  <a:pos x="0" y="0"/>
                </a:cxn>
              </a:cxnLst>
              <a:rect l="0" t="0" r="r" b="b"/>
              <a:pathLst>
                <a:path w="62" h="62">
                  <a:moveTo>
                    <a:pt x="62" y="62"/>
                  </a:moveTo>
                  <a:lnTo>
                    <a:pt x="62" y="33"/>
                  </a:lnTo>
                  <a:lnTo>
                    <a:pt x="33" y="33"/>
                  </a:lnTo>
                  <a:lnTo>
                    <a:pt x="33" y="33"/>
                  </a:lnTo>
                  <a:lnTo>
                    <a:pt x="33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E0D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Freeform 109"/>
            <p:cNvSpPr>
              <a:spLocks/>
            </p:cNvSpPr>
            <p:nvPr/>
          </p:nvSpPr>
          <p:spPr bwMode="auto">
            <a:xfrm>
              <a:off x="3704" y="1769"/>
              <a:ext cx="62" cy="389"/>
            </a:xfrm>
            <a:custGeom>
              <a:avLst/>
              <a:gdLst/>
              <a:ahLst/>
              <a:cxnLst>
                <a:cxn ang="0">
                  <a:pos x="62" y="389"/>
                </a:cxn>
                <a:cxn ang="0">
                  <a:pos x="62" y="389"/>
                </a:cxn>
                <a:cxn ang="0">
                  <a:pos x="33" y="355"/>
                </a:cxn>
                <a:cxn ang="0">
                  <a:pos x="33" y="355"/>
                </a:cxn>
                <a:cxn ang="0">
                  <a:pos x="33" y="355"/>
                </a:cxn>
                <a:cxn ang="0">
                  <a:pos x="0" y="259"/>
                </a:cxn>
                <a:cxn ang="0">
                  <a:pos x="0" y="197"/>
                </a:cxn>
                <a:cxn ang="0">
                  <a:pos x="0" y="101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2" h="389">
                  <a:moveTo>
                    <a:pt x="62" y="389"/>
                  </a:moveTo>
                  <a:lnTo>
                    <a:pt x="62" y="389"/>
                  </a:lnTo>
                  <a:lnTo>
                    <a:pt x="33" y="355"/>
                  </a:lnTo>
                  <a:lnTo>
                    <a:pt x="33" y="355"/>
                  </a:lnTo>
                  <a:lnTo>
                    <a:pt x="33" y="355"/>
                  </a:lnTo>
                  <a:lnTo>
                    <a:pt x="0" y="259"/>
                  </a:lnTo>
                  <a:lnTo>
                    <a:pt x="0" y="197"/>
                  </a:lnTo>
                  <a:lnTo>
                    <a:pt x="0" y="101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E0D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Freeform 110"/>
            <p:cNvSpPr>
              <a:spLocks/>
            </p:cNvSpPr>
            <p:nvPr/>
          </p:nvSpPr>
          <p:spPr bwMode="auto">
            <a:xfrm>
              <a:off x="3704" y="1803"/>
              <a:ext cx="91" cy="259"/>
            </a:xfrm>
            <a:custGeom>
              <a:avLst/>
              <a:gdLst/>
              <a:ahLst/>
              <a:cxnLst>
                <a:cxn ang="0">
                  <a:pos x="0" y="259"/>
                </a:cxn>
                <a:cxn ang="0">
                  <a:pos x="33" y="259"/>
                </a:cxn>
                <a:cxn ang="0">
                  <a:pos x="62" y="225"/>
                </a:cxn>
                <a:cxn ang="0">
                  <a:pos x="91" y="192"/>
                </a:cxn>
                <a:cxn ang="0">
                  <a:pos x="91" y="163"/>
                </a:cxn>
                <a:cxn ang="0">
                  <a:pos x="91" y="96"/>
                </a:cxn>
                <a:cxn ang="0">
                  <a:pos x="91" y="67"/>
                </a:cxn>
                <a:cxn ang="0">
                  <a:pos x="91" y="33"/>
                </a:cxn>
                <a:cxn ang="0">
                  <a:pos x="62" y="0"/>
                </a:cxn>
              </a:cxnLst>
              <a:rect l="0" t="0" r="r" b="b"/>
              <a:pathLst>
                <a:path w="91" h="259">
                  <a:moveTo>
                    <a:pt x="0" y="259"/>
                  </a:moveTo>
                  <a:lnTo>
                    <a:pt x="33" y="259"/>
                  </a:lnTo>
                  <a:lnTo>
                    <a:pt x="62" y="225"/>
                  </a:lnTo>
                  <a:lnTo>
                    <a:pt x="91" y="192"/>
                  </a:lnTo>
                  <a:lnTo>
                    <a:pt x="91" y="163"/>
                  </a:lnTo>
                  <a:lnTo>
                    <a:pt x="91" y="96"/>
                  </a:lnTo>
                  <a:lnTo>
                    <a:pt x="91" y="67"/>
                  </a:lnTo>
                  <a:lnTo>
                    <a:pt x="91" y="33"/>
                  </a:lnTo>
                  <a:lnTo>
                    <a:pt x="62" y="0"/>
                  </a:lnTo>
                </a:path>
              </a:pathLst>
            </a:custGeom>
            <a:noFill/>
            <a:ln w="0">
              <a:solidFill>
                <a:srgbClr val="0E0D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Freeform 111"/>
            <p:cNvSpPr>
              <a:spLocks/>
            </p:cNvSpPr>
            <p:nvPr/>
          </p:nvSpPr>
          <p:spPr bwMode="auto">
            <a:xfrm>
              <a:off x="3704" y="2028"/>
              <a:ext cx="153" cy="67"/>
            </a:xfrm>
            <a:custGeom>
              <a:avLst/>
              <a:gdLst/>
              <a:ahLst/>
              <a:cxnLst>
                <a:cxn ang="0">
                  <a:pos x="153" y="0"/>
                </a:cxn>
                <a:cxn ang="0">
                  <a:pos x="124" y="0"/>
                </a:cxn>
                <a:cxn ang="0">
                  <a:pos x="124" y="34"/>
                </a:cxn>
                <a:cxn ang="0">
                  <a:pos x="91" y="34"/>
                </a:cxn>
                <a:cxn ang="0">
                  <a:pos x="91" y="34"/>
                </a:cxn>
                <a:cxn ang="0">
                  <a:pos x="62" y="67"/>
                </a:cxn>
                <a:cxn ang="0">
                  <a:pos x="62" y="67"/>
                </a:cxn>
                <a:cxn ang="0">
                  <a:pos x="33" y="67"/>
                </a:cxn>
                <a:cxn ang="0">
                  <a:pos x="0" y="67"/>
                </a:cxn>
              </a:cxnLst>
              <a:rect l="0" t="0" r="r" b="b"/>
              <a:pathLst>
                <a:path w="153" h="67">
                  <a:moveTo>
                    <a:pt x="153" y="0"/>
                  </a:moveTo>
                  <a:lnTo>
                    <a:pt x="124" y="0"/>
                  </a:lnTo>
                  <a:lnTo>
                    <a:pt x="124" y="34"/>
                  </a:lnTo>
                  <a:lnTo>
                    <a:pt x="91" y="34"/>
                  </a:lnTo>
                  <a:lnTo>
                    <a:pt x="91" y="34"/>
                  </a:lnTo>
                  <a:lnTo>
                    <a:pt x="62" y="67"/>
                  </a:lnTo>
                  <a:lnTo>
                    <a:pt x="62" y="67"/>
                  </a:lnTo>
                  <a:lnTo>
                    <a:pt x="33" y="67"/>
                  </a:lnTo>
                  <a:lnTo>
                    <a:pt x="0" y="67"/>
                  </a:lnTo>
                </a:path>
              </a:pathLst>
            </a:custGeom>
            <a:noFill/>
            <a:ln w="0">
              <a:solidFill>
                <a:srgbClr val="0E0D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Freeform 112"/>
            <p:cNvSpPr>
              <a:spLocks/>
            </p:cNvSpPr>
            <p:nvPr/>
          </p:nvSpPr>
          <p:spPr bwMode="auto">
            <a:xfrm>
              <a:off x="3435" y="2095"/>
              <a:ext cx="120" cy="63"/>
            </a:xfrm>
            <a:custGeom>
              <a:avLst/>
              <a:gdLst/>
              <a:ahLst/>
              <a:cxnLst>
                <a:cxn ang="0">
                  <a:pos x="0" y="63"/>
                </a:cxn>
                <a:cxn ang="0">
                  <a:pos x="0" y="29"/>
                </a:cxn>
                <a:cxn ang="0">
                  <a:pos x="0" y="29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62" y="0"/>
                </a:cxn>
                <a:cxn ang="0">
                  <a:pos x="91" y="0"/>
                </a:cxn>
                <a:cxn ang="0">
                  <a:pos x="120" y="0"/>
                </a:cxn>
                <a:cxn ang="0">
                  <a:pos x="120" y="0"/>
                </a:cxn>
              </a:cxnLst>
              <a:rect l="0" t="0" r="r" b="b"/>
              <a:pathLst>
                <a:path w="120" h="63">
                  <a:moveTo>
                    <a:pt x="0" y="63"/>
                  </a:moveTo>
                  <a:lnTo>
                    <a:pt x="0" y="29"/>
                  </a:lnTo>
                  <a:lnTo>
                    <a:pt x="0" y="29"/>
                  </a:lnTo>
                  <a:lnTo>
                    <a:pt x="0" y="0"/>
                  </a:lnTo>
                  <a:lnTo>
                    <a:pt x="29" y="0"/>
                  </a:lnTo>
                  <a:lnTo>
                    <a:pt x="62" y="0"/>
                  </a:lnTo>
                  <a:lnTo>
                    <a:pt x="91" y="0"/>
                  </a:lnTo>
                  <a:lnTo>
                    <a:pt x="120" y="0"/>
                  </a:lnTo>
                  <a:lnTo>
                    <a:pt x="120" y="0"/>
                  </a:lnTo>
                </a:path>
              </a:pathLst>
            </a:custGeom>
            <a:noFill/>
            <a:ln w="0">
              <a:solidFill>
                <a:srgbClr val="0E0D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Freeform 113"/>
            <p:cNvSpPr>
              <a:spLocks/>
            </p:cNvSpPr>
            <p:nvPr/>
          </p:nvSpPr>
          <p:spPr bwMode="auto">
            <a:xfrm>
              <a:off x="3464" y="1995"/>
              <a:ext cx="120" cy="100"/>
            </a:xfrm>
            <a:custGeom>
              <a:avLst/>
              <a:gdLst/>
              <a:ahLst/>
              <a:cxnLst>
                <a:cxn ang="0">
                  <a:pos x="0" y="100"/>
                </a:cxn>
                <a:cxn ang="0">
                  <a:pos x="0" y="67"/>
                </a:cxn>
                <a:cxn ang="0">
                  <a:pos x="33" y="33"/>
                </a:cxn>
                <a:cxn ang="0">
                  <a:pos x="33" y="0"/>
                </a:cxn>
                <a:cxn ang="0">
                  <a:pos x="91" y="0"/>
                </a:cxn>
                <a:cxn ang="0">
                  <a:pos x="120" y="0"/>
                </a:cxn>
              </a:cxnLst>
              <a:rect l="0" t="0" r="r" b="b"/>
              <a:pathLst>
                <a:path w="120" h="100">
                  <a:moveTo>
                    <a:pt x="0" y="100"/>
                  </a:moveTo>
                  <a:lnTo>
                    <a:pt x="0" y="67"/>
                  </a:lnTo>
                  <a:lnTo>
                    <a:pt x="33" y="33"/>
                  </a:lnTo>
                  <a:lnTo>
                    <a:pt x="33" y="0"/>
                  </a:lnTo>
                  <a:lnTo>
                    <a:pt x="91" y="0"/>
                  </a:lnTo>
                  <a:lnTo>
                    <a:pt x="120" y="0"/>
                  </a:lnTo>
                </a:path>
              </a:pathLst>
            </a:custGeom>
            <a:noFill/>
            <a:ln w="0">
              <a:solidFill>
                <a:srgbClr val="0E0D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Freeform 114"/>
            <p:cNvSpPr>
              <a:spLocks/>
            </p:cNvSpPr>
            <p:nvPr/>
          </p:nvSpPr>
          <p:spPr bwMode="auto">
            <a:xfrm>
              <a:off x="3286" y="1899"/>
              <a:ext cx="58" cy="1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58" y="0"/>
                </a:cxn>
                <a:cxn ang="0">
                  <a:pos x="58" y="0"/>
                </a:cxn>
                <a:cxn ang="0">
                  <a:pos x="58" y="33"/>
                </a:cxn>
                <a:cxn ang="0">
                  <a:pos x="58" y="67"/>
                </a:cxn>
                <a:cxn ang="0">
                  <a:pos x="58" y="129"/>
                </a:cxn>
                <a:cxn ang="0">
                  <a:pos x="58" y="163"/>
                </a:cxn>
              </a:cxnLst>
              <a:rect l="0" t="0" r="r" b="b"/>
              <a:pathLst>
                <a:path w="58" h="163">
                  <a:moveTo>
                    <a:pt x="0" y="0"/>
                  </a:moveTo>
                  <a:lnTo>
                    <a:pt x="0" y="0"/>
                  </a:lnTo>
                  <a:lnTo>
                    <a:pt x="29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58" y="33"/>
                  </a:lnTo>
                  <a:lnTo>
                    <a:pt x="58" y="67"/>
                  </a:lnTo>
                  <a:lnTo>
                    <a:pt x="58" y="129"/>
                  </a:lnTo>
                  <a:lnTo>
                    <a:pt x="58" y="163"/>
                  </a:lnTo>
                </a:path>
              </a:pathLst>
            </a:custGeom>
            <a:noFill/>
            <a:ln w="0">
              <a:solidFill>
                <a:srgbClr val="0E0D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Freeform 115"/>
            <p:cNvSpPr>
              <a:spLocks/>
            </p:cNvSpPr>
            <p:nvPr/>
          </p:nvSpPr>
          <p:spPr bwMode="auto">
            <a:xfrm>
              <a:off x="3675" y="2158"/>
              <a:ext cx="91" cy="225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91" y="0"/>
                </a:cxn>
                <a:cxn ang="0">
                  <a:pos x="62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0" y="62"/>
                </a:cxn>
                <a:cxn ang="0">
                  <a:pos x="0" y="96"/>
                </a:cxn>
                <a:cxn ang="0">
                  <a:pos x="29" y="163"/>
                </a:cxn>
                <a:cxn ang="0">
                  <a:pos x="62" y="225"/>
                </a:cxn>
                <a:cxn ang="0">
                  <a:pos x="62" y="225"/>
                </a:cxn>
                <a:cxn ang="0">
                  <a:pos x="62" y="225"/>
                </a:cxn>
                <a:cxn ang="0">
                  <a:pos x="62" y="225"/>
                </a:cxn>
                <a:cxn ang="0">
                  <a:pos x="62" y="225"/>
                </a:cxn>
                <a:cxn ang="0">
                  <a:pos x="62" y="225"/>
                </a:cxn>
                <a:cxn ang="0">
                  <a:pos x="62" y="225"/>
                </a:cxn>
                <a:cxn ang="0">
                  <a:pos x="62" y="225"/>
                </a:cxn>
                <a:cxn ang="0">
                  <a:pos x="62" y="225"/>
                </a:cxn>
              </a:cxnLst>
              <a:rect l="0" t="0" r="r" b="b"/>
              <a:pathLst>
                <a:path w="91" h="225">
                  <a:moveTo>
                    <a:pt x="91" y="0"/>
                  </a:moveTo>
                  <a:lnTo>
                    <a:pt x="91" y="0"/>
                  </a:lnTo>
                  <a:lnTo>
                    <a:pt x="62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0" y="62"/>
                  </a:lnTo>
                  <a:lnTo>
                    <a:pt x="0" y="96"/>
                  </a:lnTo>
                  <a:lnTo>
                    <a:pt x="29" y="163"/>
                  </a:lnTo>
                  <a:lnTo>
                    <a:pt x="62" y="225"/>
                  </a:lnTo>
                  <a:lnTo>
                    <a:pt x="62" y="225"/>
                  </a:lnTo>
                  <a:lnTo>
                    <a:pt x="62" y="225"/>
                  </a:lnTo>
                  <a:lnTo>
                    <a:pt x="62" y="225"/>
                  </a:lnTo>
                  <a:lnTo>
                    <a:pt x="62" y="225"/>
                  </a:lnTo>
                  <a:lnTo>
                    <a:pt x="62" y="225"/>
                  </a:lnTo>
                  <a:lnTo>
                    <a:pt x="62" y="225"/>
                  </a:lnTo>
                  <a:lnTo>
                    <a:pt x="62" y="225"/>
                  </a:lnTo>
                  <a:lnTo>
                    <a:pt x="62" y="225"/>
                  </a:lnTo>
                </a:path>
              </a:pathLst>
            </a:custGeom>
            <a:noFill/>
            <a:ln w="0">
              <a:solidFill>
                <a:srgbClr val="0E0D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Line 116"/>
            <p:cNvSpPr>
              <a:spLocks noChangeShapeType="1"/>
            </p:cNvSpPr>
            <p:nvPr/>
          </p:nvSpPr>
          <p:spPr bwMode="auto">
            <a:xfrm flipH="1">
              <a:off x="2773" y="3126"/>
              <a:ext cx="1204" cy="964"/>
            </a:xfrm>
            <a:prstGeom prst="line">
              <a:avLst/>
            </a:prstGeom>
            <a:noFill/>
            <a:ln w="0">
              <a:solidFill>
                <a:srgbClr val="0E0D0C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Freeform 117"/>
            <p:cNvSpPr>
              <a:spLocks/>
            </p:cNvSpPr>
            <p:nvPr/>
          </p:nvSpPr>
          <p:spPr bwMode="auto">
            <a:xfrm>
              <a:off x="1722" y="4057"/>
              <a:ext cx="1113" cy="196"/>
            </a:xfrm>
            <a:custGeom>
              <a:avLst/>
              <a:gdLst/>
              <a:ahLst/>
              <a:cxnLst>
                <a:cxn ang="0">
                  <a:pos x="1113" y="0"/>
                </a:cxn>
                <a:cxn ang="0">
                  <a:pos x="1113" y="0"/>
                </a:cxn>
                <a:cxn ang="0">
                  <a:pos x="0" y="163"/>
                </a:cxn>
                <a:cxn ang="0">
                  <a:pos x="0" y="196"/>
                </a:cxn>
                <a:cxn ang="0">
                  <a:pos x="1113" y="33"/>
                </a:cxn>
                <a:cxn ang="0">
                  <a:pos x="1113" y="33"/>
                </a:cxn>
                <a:cxn ang="0">
                  <a:pos x="1113" y="0"/>
                </a:cxn>
                <a:cxn ang="0">
                  <a:pos x="1113" y="0"/>
                </a:cxn>
                <a:cxn ang="0">
                  <a:pos x="1113" y="0"/>
                </a:cxn>
              </a:cxnLst>
              <a:rect l="0" t="0" r="r" b="b"/>
              <a:pathLst>
                <a:path w="1113" h="196">
                  <a:moveTo>
                    <a:pt x="1113" y="0"/>
                  </a:moveTo>
                  <a:lnTo>
                    <a:pt x="1113" y="0"/>
                  </a:lnTo>
                  <a:lnTo>
                    <a:pt x="0" y="163"/>
                  </a:lnTo>
                  <a:lnTo>
                    <a:pt x="0" y="196"/>
                  </a:lnTo>
                  <a:lnTo>
                    <a:pt x="1113" y="33"/>
                  </a:lnTo>
                  <a:lnTo>
                    <a:pt x="1113" y="33"/>
                  </a:lnTo>
                  <a:lnTo>
                    <a:pt x="1113" y="0"/>
                  </a:lnTo>
                  <a:lnTo>
                    <a:pt x="1113" y="0"/>
                  </a:lnTo>
                  <a:lnTo>
                    <a:pt x="111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Freeform 118"/>
            <p:cNvSpPr>
              <a:spLocks/>
            </p:cNvSpPr>
            <p:nvPr/>
          </p:nvSpPr>
          <p:spPr bwMode="auto">
            <a:xfrm>
              <a:off x="2835" y="4057"/>
              <a:ext cx="331" cy="67"/>
            </a:xfrm>
            <a:custGeom>
              <a:avLst/>
              <a:gdLst/>
              <a:ahLst/>
              <a:cxnLst>
                <a:cxn ang="0">
                  <a:pos x="298" y="67"/>
                </a:cxn>
                <a:cxn ang="0">
                  <a:pos x="331" y="67"/>
                </a:cxn>
                <a:cxn ang="0">
                  <a:pos x="0" y="0"/>
                </a:cxn>
                <a:cxn ang="0">
                  <a:pos x="0" y="33"/>
                </a:cxn>
                <a:cxn ang="0">
                  <a:pos x="331" y="67"/>
                </a:cxn>
                <a:cxn ang="0">
                  <a:pos x="331" y="67"/>
                </a:cxn>
                <a:cxn ang="0">
                  <a:pos x="331" y="67"/>
                </a:cxn>
                <a:cxn ang="0">
                  <a:pos x="331" y="67"/>
                </a:cxn>
                <a:cxn ang="0">
                  <a:pos x="331" y="67"/>
                </a:cxn>
                <a:cxn ang="0">
                  <a:pos x="298" y="67"/>
                </a:cxn>
              </a:cxnLst>
              <a:rect l="0" t="0" r="r" b="b"/>
              <a:pathLst>
                <a:path w="331" h="67">
                  <a:moveTo>
                    <a:pt x="298" y="67"/>
                  </a:moveTo>
                  <a:lnTo>
                    <a:pt x="331" y="67"/>
                  </a:lnTo>
                  <a:lnTo>
                    <a:pt x="0" y="0"/>
                  </a:lnTo>
                  <a:lnTo>
                    <a:pt x="0" y="33"/>
                  </a:lnTo>
                  <a:lnTo>
                    <a:pt x="331" y="67"/>
                  </a:lnTo>
                  <a:lnTo>
                    <a:pt x="331" y="67"/>
                  </a:lnTo>
                  <a:lnTo>
                    <a:pt x="331" y="67"/>
                  </a:lnTo>
                  <a:lnTo>
                    <a:pt x="331" y="67"/>
                  </a:lnTo>
                  <a:lnTo>
                    <a:pt x="331" y="67"/>
                  </a:lnTo>
                  <a:lnTo>
                    <a:pt x="298" y="6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Freeform 119"/>
            <p:cNvSpPr>
              <a:spLocks/>
            </p:cNvSpPr>
            <p:nvPr/>
          </p:nvSpPr>
          <p:spPr bwMode="auto">
            <a:xfrm>
              <a:off x="3133" y="3735"/>
              <a:ext cx="542" cy="389"/>
            </a:xfrm>
            <a:custGeom>
              <a:avLst/>
              <a:gdLst/>
              <a:ahLst/>
              <a:cxnLst>
                <a:cxn ang="0">
                  <a:pos x="513" y="0"/>
                </a:cxn>
                <a:cxn ang="0">
                  <a:pos x="513" y="0"/>
                </a:cxn>
                <a:cxn ang="0">
                  <a:pos x="0" y="389"/>
                </a:cxn>
                <a:cxn ang="0">
                  <a:pos x="33" y="389"/>
                </a:cxn>
                <a:cxn ang="0">
                  <a:pos x="542" y="34"/>
                </a:cxn>
                <a:cxn ang="0">
                  <a:pos x="513" y="0"/>
                </a:cxn>
              </a:cxnLst>
              <a:rect l="0" t="0" r="r" b="b"/>
              <a:pathLst>
                <a:path w="542" h="389">
                  <a:moveTo>
                    <a:pt x="513" y="0"/>
                  </a:moveTo>
                  <a:lnTo>
                    <a:pt x="513" y="0"/>
                  </a:lnTo>
                  <a:lnTo>
                    <a:pt x="0" y="389"/>
                  </a:lnTo>
                  <a:lnTo>
                    <a:pt x="33" y="389"/>
                  </a:lnTo>
                  <a:lnTo>
                    <a:pt x="542" y="34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Line 120"/>
            <p:cNvSpPr>
              <a:spLocks noChangeShapeType="1"/>
            </p:cNvSpPr>
            <p:nvPr/>
          </p:nvSpPr>
          <p:spPr bwMode="auto">
            <a:xfrm flipH="1">
              <a:off x="3104" y="4124"/>
              <a:ext cx="29" cy="259"/>
            </a:xfrm>
            <a:prstGeom prst="line">
              <a:avLst/>
            </a:prstGeom>
            <a:noFill/>
            <a:ln w="0">
              <a:solidFill>
                <a:srgbClr val="0E0D0C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Freeform 121"/>
            <p:cNvSpPr>
              <a:spLocks/>
            </p:cNvSpPr>
            <p:nvPr/>
          </p:nvSpPr>
          <p:spPr bwMode="auto">
            <a:xfrm>
              <a:off x="3737" y="3639"/>
              <a:ext cx="29" cy="19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192"/>
                </a:cxn>
                <a:cxn ang="0">
                  <a:pos x="29" y="192"/>
                </a:cxn>
                <a:cxn ang="0">
                  <a:pos x="29" y="0"/>
                </a:cxn>
                <a:cxn ang="0">
                  <a:pos x="0" y="3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9" h="192">
                  <a:moveTo>
                    <a:pt x="0" y="0"/>
                  </a:moveTo>
                  <a:lnTo>
                    <a:pt x="0" y="0"/>
                  </a:lnTo>
                  <a:lnTo>
                    <a:pt x="0" y="192"/>
                  </a:lnTo>
                  <a:lnTo>
                    <a:pt x="29" y="192"/>
                  </a:lnTo>
                  <a:lnTo>
                    <a:pt x="29" y="0"/>
                  </a:lnTo>
                  <a:lnTo>
                    <a:pt x="0" y="3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Freeform 122"/>
            <p:cNvSpPr>
              <a:spLocks/>
            </p:cNvSpPr>
            <p:nvPr/>
          </p:nvSpPr>
          <p:spPr bwMode="auto">
            <a:xfrm>
              <a:off x="3737" y="3606"/>
              <a:ext cx="91" cy="67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91" y="0"/>
                </a:cxn>
                <a:cxn ang="0">
                  <a:pos x="0" y="33"/>
                </a:cxn>
                <a:cxn ang="0">
                  <a:pos x="0" y="67"/>
                </a:cxn>
                <a:cxn ang="0">
                  <a:pos x="91" y="33"/>
                </a:cxn>
                <a:cxn ang="0">
                  <a:pos x="91" y="33"/>
                </a:cxn>
                <a:cxn ang="0">
                  <a:pos x="91" y="0"/>
                </a:cxn>
                <a:cxn ang="0">
                  <a:pos x="91" y="0"/>
                </a:cxn>
                <a:cxn ang="0">
                  <a:pos x="91" y="0"/>
                </a:cxn>
              </a:cxnLst>
              <a:rect l="0" t="0" r="r" b="b"/>
              <a:pathLst>
                <a:path w="91" h="67">
                  <a:moveTo>
                    <a:pt x="91" y="0"/>
                  </a:moveTo>
                  <a:lnTo>
                    <a:pt x="91" y="0"/>
                  </a:lnTo>
                  <a:lnTo>
                    <a:pt x="0" y="33"/>
                  </a:lnTo>
                  <a:lnTo>
                    <a:pt x="0" y="67"/>
                  </a:lnTo>
                  <a:lnTo>
                    <a:pt x="91" y="33"/>
                  </a:lnTo>
                  <a:lnTo>
                    <a:pt x="91" y="33"/>
                  </a:lnTo>
                  <a:lnTo>
                    <a:pt x="91" y="0"/>
                  </a:lnTo>
                  <a:lnTo>
                    <a:pt x="91" y="0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Freeform 123"/>
            <p:cNvSpPr>
              <a:spLocks/>
            </p:cNvSpPr>
            <p:nvPr/>
          </p:nvSpPr>
          <p:spPr bwMode="auto">
            <a:xfrm>
              <a:off x="3828" y="3606"/>
              <a:ext cx="58" cy="33"/>
            </a:xfrm>
            <a:custGeom>
              <a:avLst/>
              <a:gdLst/>
              <a:ahLst/>
              <a:cxnLst>
                <a:cxn ang="0">
                  <a:pos x="58" y="0"/>
                </a:cxn>
                <a:cxn ang="0">
                  <a:pos x="58" y="0"/>
                </a:cxn>
                <a:cxn ang="0">
                  <a:pos x="0" y="0"/>
                </a:cxn>
                <a:cxn ang="0">
                  <a:pos x="0" y="33"/>
                </a:cxn>
                <a:cxn ang="0">
                  <a:pos x="58" y="33"/>
                </a:cxn>
                <a:cxn ang="0">
                  <a:pos x="58" y="33"/>
                </a:cxn>
                <a:cxn ang="0">
                  <a:pos x="58" y="0"/>
                </a:cxn>
              </a:cxnLst>
              <a:rect l="0" t="0" r="r" b="b"/>
              <a:pathLst>
                <a:path w="58" h="33">
                  <a:moveTo>
                    <a:pt x="58" y="0"/>
                  </a:moveTo>
                  <a:lnTo>
                    <a:pt x="58" y="0"/>
                  </a:lnTo>
                  <a:lnTo>
                    <a:pt x="0" y="0"/>
                  </a:lnTo>
                  <a:lnTo>
                    <a:pt x="0" y="33"/>
                  </a:lnTo>
                  <a:lnTo>
                    <a:pt x="58" y="33"/>
                  </a:lnTo>
                  <a:lnTo>
                    <a:pt x="58" y="3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Freeform 124"/>
            <p:cNvSpPr>
              <a:spLocks/>
            </p:cNvSpPr>
            <p:nvPr/>
          </p:nvSpPr>
          <p:spPr bwMode="auto">
            <a:xfrm>
              <a:off x="3886" y="3606"/>
              <a:ext cx="91" cy="33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91" y="0"/>
                </a:cxn>
                <a:cxn ang="0">
                  <a:pos x="0" y="0"/>
                </a:cxn>
                <a:cxn ang="0">
                  <a:pos x="0" y="33"/>
                </a:cxn>
                <a:cxn ang="0">
                  <a:pos x="91" y="33"/>
                </a:cxn>
                <a:cxn ang="0">
                  <a:pos x="91" y="33"/>
                </a:cxn>
                <a:cxn ang="0">
                  <a:pos x="91" y="0"/>
                </a:cxn>
                <a:cxn ang="0">
                  <a:pos x="91" y="0"/>
                </a:cxn>
                <a:cxn ang="0">
                  <a:pos x="91" y="0"/>
                </a:cxn>
              </a:cxnLst>
              <a:rect l="0" t="0" r="r" b="b"/>
              <a:pathLst>
                <a:path w="91" h="33">
                  <a:moveTo>
                    <a:pt x="91" y="0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0" y="33"/>
                  </a:lnTo>
                  <a:lnTo>
                    <a:pt x="91" y="33"/>
                  </a:lnTo>
                  <a:lnTo>
                    <a:pt x="91" y="33"/>
                  </a:lnTo>
                  <a:lnTo>
                    <a:pt x="91" y="0"/>
                  </a:lnTo>
                  <a:lnTo>
                    <a:pt x="91" y="0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Freeform 125"/>
            <p:cNvSpPr>
              <a:spLocks/>
            </p:cNvSpPr>
            <p:nvPr/>
          </p:nvSpPr>
          <p:spPr bwMode="auto">
            <a:xfrm>
              <a:off x="3977" y="3606"/>
              <a:ext cx="58" cy="33"/>
            </a:xfrm>
            <a:custGeom>
              <a:avLst/>
              <a:gdLst/>
              <a:ahLst/>
              <a:cxnLst>
                <a:cxn ang="0">
                  <a:pos x="58" y="0"/>
                </a:cxn>
                <a:cxn ang="0">
                  <a:pos x="58" y="0"/>
                </a:cxn>
                <a:cxn ang="0">
                  <a:pos x="0" y="0"/>
                </a:cxn>
                <a:cxn ang="0">
                  <a:pos x="0" y="33"/>
                </a:cxn>
                <a:cxn ang="0">
                  <a:pos x="58" y="33"/>
                </a:cxn>
                <a:cxn ang="0">
                  <a:pos x="58" y="33"/>
                </a:cxn>
                <a:cxn ang="0">
                  <a:pos x="58" y="0"/>
                </a:cxn>
              </a:cxnLst>
              <a:rect l="0" t="0" r="r" b="b"/>
              <a:pathLst>
                <a:path w="58" h="33">
                  <a:moveTo>
                    <a:pt x="58" y="0"/>
                  </a:moveTo>
                  <a:lnTo>
                    <a:pt x="58" y="0"/>
                  </a:lnTo>
                  <a:lnTo>
                    <a:pt x="0" y="0"/>
                  </a:lnTo>
                  <a:lnTo>
                    <a:pt x="0" y="33"/>
                  </a:lnTo>
                  <a:lnTo>
                    <a:pt x="58" y="33"/>
                  </a:lnTo>
                  <a:lnTo>
                    <a:pt x="58" y="3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Freeform 126"/>
            <p:cNvSpPr>
              <a:spLocks/>
            </p:cNvSpPr>
            <p:nvPr/>
          </p:nvSpPr>
          <p:spPr bwMode="auto">
            <a:xfrm>
              <a:off x="4035" y="3606"/>
              <a:ext cx="91" cy="33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91" y="0"/>
                </a:cxn>
                <a:cxn ang="0">
                  <a:pos x="0" y="0"/>
                </a:cxn>
                <a:cxn ang="0">
                  <a:pos x="0" y="33"/>
                </a:cxn>
                <a:cxn ang="0">
                  <a:pos x="91" y="33"/>
                </a:cxn>
                <a:cxn ang="0">
                  <a:pos x="91" y="33"/>
                </a:cxn>
                <a:cxn ang="0">
                  <a:pos x="91" y="0"/>
                </a:cxn>
              </a:cxnLst>
              <a:rect l="0" t="0" r="r" b="b"/>
              <a:pathLst>
                <a:path w="91" h="33">
                  <a:moveTo>
                    <a:pt x="91" y="0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0" y="33"/>
                  </a:lnTo>
                  <a:lnTo>
                    <a:pt x="91" y="33"/>
                  </a:lnTo>
                  <a:lnTo>
                    <a:pt x="91" y="33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Freeform 127"/>
            <p:cNvSpPr>
              <a:spLocks/>
            </p:cNvSpPr>
            <p:nvPr/>
          </p:nvSpPr>
          <p:spPr bwMode="auto">
            <a:xfrm>
              <a:off x="4126" y="3606"/>
              <a:ext cx="62" cy="33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62" y="0"/>
                </a:cxn>
                <a:cxn ang="0">
                  <a:pos x="0" y="0"/>
                </a:cxn>
                <a:cxn ang="0">
                  <a:pos x="0" y="33"/>
                </a:cxn>
                <a:cxn ang="0">
                  <a:pos x="62" y="33"/>
                </a:cxn>
                <a:cxn ang="0">
                  <a:pos x="62" y="33"/>
                </a:cxn>
                <a:cxn ang="0">
                  <a:pos x="62" y="0"/>
                </a:cxn>
              </a:cxnLst>
              <a:rect l="0" t="0" r="r" b="b"/>
              <a:pathLst>
                <a:path w="62" h="33">
                  <a:moveTo>
                    <a:pt x="62" y="0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3"/>
                  </a:lnTo>
                  <a:lnTo>
                    <a:pt x="62" y="33"/>
                  </a:lnTo>
                  <a:lnTo>
                    <a:pt x="62" y="33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Freeform 128"/>
            <p:cNvSpPr>
              <a:spLocks/>
            </p:cNvSpPr>
            <p:nvPr/>
          </p:nvSpPr>
          <p:spPr bwMode="auto">
            <a:xfrm>
              <a:off x="4188" y="3606"/>
              <a:ext cx="58" cy="33"/>
            </a:xfrm>
            <a:custGeom>
              <a:avLst/>
              <a:gdLst/>
              <a:ahLst/>
              <a:cxnLst>
                <a:cxn ang="0">
                  <a:pos x="58" y="0"/>
                </a:cxn>
                <a:cxn ang="0">
                  <a:pos x="58" y="0"/>
                </a:cxn>
                <a:cxn ang="0">
                  <a:pos x="0" y="0"/>
                </a:cxn>
                <a:cxn ang="0">
                  <a:pos x="0" y="33"/>
                </a:cxn>
                <a:cxn ang="0">
                  <a:pos x="58" y="33"/>
                </a:cxn>
                <a:cxn ang="0">
                  <a:pos x="58" y="33"/>
                </a:cxn>
                <a:cxn ang="0">
                  <a:pos x="58" y="0"/>
                </a:cxn>
                <a:cxn ang="0">
                  <a:pos x="58" y="0"/>
                </a:cxn>
                <a:cxn ang="0">
                  <a:pos x="58" y="0"/>
                </a:cxn>
              </a:cxnLst>
              <a:rect l="0" t="0" r="r" b="b"/>
              <a:pathLst>
                <a:path w="58" h="33">
                  <a:moveTo>
                    <a:pt x="58" y="0"/>
                  </a:moveTo>
                  <a:lnTo>
                    <a:pt x="58" y="0"/>
                  </a:lnTo>
                  <a:lnTo>
                    <a:pt x="0" y="0"/>
                  </a:lnTo>
                  <a:lnTo>
                    <a:pt x="0" y="33"/>
                  </a:lnTo>
                  <a:lnTo>
                    <a:pt x="58" y="33"/>
                  </a:lnTo>
                  <a:lnTo>
                    <a:pt x="58" y="33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Freeform 129"/>
            <p:cNvSpPr>
              <a:spLocks/>
            </p:cNvSpPr>
            <p:nvPr/>
          </p:nvSpPr>
          <p:spPr bwMode="auto">
            <a:xfrm>
              <a:off x="4246" y="3606"/>
              <a:ext cx="91" cy="33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91" y="0"/>
                </a:cxn>
                <a:cxn ang="0">
                  <a:pos x="0" y="0"/>
                </a:cxn>
                <a:cxn ang="0">
                  <a:pos x="0" y="33"/>
                </a:cxn>
                <a:cxn ang="0">
                  <a:pos x="91" y="33"/>
                </a:cxn>
                <a:cxn ang="0">
                  <a:pos x="91" y="33"/>
                </a:cxn>
                <a:cxn ang="0">
                  <a:pos x="91" y="0"/>
                </a:cxn>
                <a:cxn ang="0">
                  <a:pos x="91" y="0"/>
                </a:cxn>
                <a:cxn ang="0">
                  <a:pos x="91" y="0"/>
                </a:cxn>
              </a:cxnLst>
              <a:rect l="0" t="0" r="r" b="b"/>
              <a:pathLst>
                <a:path w="91" h="33">
                  <a:moveTo>
                    <a:pt x="91" y="0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0" y="33"/>
                  </a:lnTo>
                  <a:lnTo>
                    <a:pt x="91" y="33"/>
                  </a:lnTo>
                  <a:lnTo>
                    <a:pt x="91" y="33"/>
                  </a:lnTo>
                  <a:lnTo>
                    <a:pt x="91" y="0"/>
                  </a:lnTo>
                  <a:lnTo>
                    <a:pt x="91" y="0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Freeform 130"/>
            <p:cNvSpPr>
              <a:spLocks/>
            </p:cNvSpPr>
            <p:nvPr/>
          </p:nvSpPr>
          <p:spPr bwMode="auto">
            <a:xfrm>
              <a:off x="4337" y="3606"/>
              <a:ext cx="62" cy="33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62" y="0"/>
                </a:cxn>
                <a:cxn ang="0">
                  <a:pos x="0" y="0"/>
                </a:cxn>
                <a:cxn ang="0">
                  <a:pos x="0" y="33"/>
                </a:cxn>
                <a:cxn ang="0">
                  <a:pos x="62" y="33"/>
                </a:cxn>
                <a:cxn ang="0">
                  <a:pos x="62" y="33"/>
                </a:cxn>
                <a:cxn ang="0">
                  <a:pos x="62" y="0"/>
                </a:cxn>
                <a:cxn ang="0">
                  <a:pos x="62" y="0"/>
                </a:cxn>
                <a:cxn ang="0">
                  <a:pos x="62" y="0"/>
                </a:cxn>
              </a:cxnLst>
              <a:rect l="0" t="0" r="r" b="b"/>
              <a:pathLst>
                <a:path w="62" h="33">
                  <a:moveTo>
                    <a:pt x="62" y="0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3"/>
                  </a:lnTo>
                  <a:lnTo>
                    <a:pt x="62" y="33"/>
                  </a:lnTo>
                  <a:lnTo>
                    <a:pt x="62" y="33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Freeform 131"/>
            <p:cNvSpPr>
              <a:spLocks/>
            </p:cNvSpPr>
            <p:nvPr/>
          </p:nvSpPr>
          <p:spPr bwMode="auto">
            <a:xfrm>
              <a:off x="4399" y="3606"/>
              <a:ext cx="58" cy="67"/>
            </a:xfrm>
            <a:custGeom>
              <a:avLst/>
              <a:gdLst/>
              <a:ahLst/>
              <a:cxnLst>
                <a:cxn ang="0">
                  <a:pos x="58" y="33"/>
                </a:cxn>
                <a:cxn ang="0">
                  <a:pos x="58" y="33"/>
                </a:cxn>
                <a:cxn ang="0">
                  <a:pos x="0" y="0"/>
                </a:cxn>
                <a:cxn ang="0">
                  <a:pos x="0" y="33"/>
                </a:cxn>
                <a:cxn ang="0">
                  <a:pos x="58" y="67"/>
                </a:cxn>
                <a:cxn ang="0">
                  <a:pos x="58" y="67"/>
                </a:cxn>
                <a:cxn ang="0">
                  <a:pos x="58" y="33"/>
                </a:cxn>
              </a:cxnLst>
              <a:rect l="0" t="0" r="r" b="b"/>
              <a:pathLst>
                <a:path w="58" h="67">
                  <a:moveTo>
                    <a:pt x="58" y="33"/>
                  </a:moveTo>
                  <a:lnTo>
                    <a:pt x="58" y="33"/>
                  </a:lnTo>
                  <a:lnTo>
                    <a:pt x="0" y="0"/>
                  </a:lnTo>
                  <a:lnTo>
                    <a:pt x="0" y="33"/>
                  </a:lnTo>
                  <a:lnTo>
                    <a:pt x="58" y="67"/>
                  </a:lnTo>
                  <a:lnTo>
                    <a:pt x="58" y="67"/>
                  </a:lnTo>
                  <a:lnTo>
                    <a:pt x="58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Freeform 132"/>
            <p:cNvSpPr>
              <a:spLocks/>
            </p:cNvSpPr>
            <p:nvPr/>
          </p:nvSpPr>
          <p:spPr bwMode="auto">
            <a:xfrm>
              <a:off x="4457" y="3639"/>
              <a:ext cx="91" cy="34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91" y="0"/>
                </a:cxn>
                <a:cxn ang="0">
                  <a:pos x="0" y="0"/>
                </a:cxn>
                <a:cxn ang="0">
                  <a:pos x="0" y="34"/>
                </a:cxn>
                <a:cxn ang="0">
                  <a:pos x="91" y="34"/>
                </a:cxn>
                <a:cxn ang="0">
                  <a:pos x="91" y="34"/>
                </a:cxn>
                <a:cxn ang="0">
                  <a:pos x="91" y="0"/>
                </a:cxn>
              </a:cxnLst>
              <a:rect l="0" t="0" r="r" b="b"/>
              <a:pathLst>
                <a:path w="91" h="34">
                  <a:moveTo>
                    <a:pt x="91" y="0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0" y="34"/>
                  </a:lnTo>
                  <a:lnTo>
                    <a:pt x="91" y="34"/>
                  </a:lnTo>
                  <a:lnTo>
                    <a:pt x="91" y="34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Freeform 133"/>
            <p:cNvSpPr>
              <a:spLocks/>
            </p:cNvSpPr>
            <p:nvPr/>
          </p:nvSpPr>
          <p:spPr bwMode="auto">
            <a:xfrm>
              <a:off x="4548" y="3639"/>
              <a:ext cx="62" cy="34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62" y="0"/>
                </a:cxn>
                <a:cxn ang="0">
                  <a:pos x="0" y="0"/>
                </a:cxn>
                <a:cxn ang="0">
                  <a:pos x="0" y="34"/>
                </a:cxn>
                <a:cxn ang="0">
                  <a:pos x="62" y="34"/>
                </a:cxn>
                <a:cxn ang="0">
                  <a:pos x="62" y="34"/>
                </a:cxn>
                <a:cxn ang="0">
                  <a:pos x="62" y="0"/>
                </a:cxn>
                <a:cxn ang="0">
                  <a:pos x="62" y="0"/>
                </a:cxn>
                <a:cxn ang="0">
                  <a:pos x="62" y="0"/>
                </a:cxn>
              </a:cxnLst>
              <a:rect l="0" t="0" r="r" b="b"/>
              <a:pathLst>
                <a:path w="62" h="34">
                  <a:moveTo>
                    <a:pt x="62" y="0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4"/>
                  </a:lnTo>
                  <a:lnTo>
                    <a:pt x="62" y="34"/>
                  </a:lnTo>
                  <a:lnTo>
                    <a:pt x="62" y="34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Freeform 134"/>
            <p:cNvSpPr>
              <a:spLocks/>
            </p:cNvSpPr>
            <p:nvPr/>
          </p:nvSpPr>
          <p:spPr bwMode="auto">
            <a:xfrm>
              <a:off x="4610" y="3639"/>
              <a:ext cx="58" cy="34"/>
            </a:xfrm>
            <a:custGeom>
              <a:avLst/>
              <a:gdLst/>
              <a:ahLst/>
              <a:cxnLst>
                <a:cxn ang="0">
                  <a:pos x="58" y="34"/>
                </a:cxn>
                <a:cxn ang="0">
                  <a:pos x="58" y="34"/>
                </a:cxn>
                <a:cxn ang="0">
                  <a:pos x="0" y="0"/>
                </a:cxn>
                <a:cxn ang="0">
                  <a:pos x="0" y="34"/>
                </a:cxn>
                <a:cxn ang="0">
                  <a:pos x="58" y="34"/>
                </a:cxn>
                <a:cxn ang="0">
                  <a:pos x="58" y="34"/>
                </a:cxn>
              </a:cxnLst>
              <a:rect l="0" t="0" r="r" b="b"/>
              <a:pathLst>
                <a:path w="58" h="34">
                  <a:moveTo>
                    <a:pt x="58" y="34"/>
                  </a:moveTo>
                  <a:lnTo>
                    <a:pt x="58" y="34"/>
                  </a:lnTo>
                  <a:lnTo>
                    <a:pt x="0" y="0"/>
                  </a:lnTo>
                  <a:lnTo>
                    <a:pt x="0" y="34"/>
                  </a:lnTo>
                  <a:lnTo>
                    <a:pt x="58" y="34"/>
                  </a:lnTo>
                  <a:lnTo>
                    <a:pt x="58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Freeform 135"/>
            <p:cNvSpPr>
              <a:spLocks/>
            </p:cNvSpPr>
            <p:nvPr/>
          </p:nvSpPr>
          <p:spPr bwMode="auto">
            <a:xfrm>
              <a:off x="4668" y="3673"/>
              <a:ext cx="91" cy="29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9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62" y="29"/>
                </a:cxn>
                <a:cxn ang="0">
                  <a:pos x="62" y="29"/>
                </a:cxn>
                <a:cxn ang="0">
                  <a:pos x="91" y="0"/>
                </a:cxn>
                <a:cxn ang="0">
                  <a:pos x="91" y="0"/>
                </a:cxn>
                <a:cxn ang="0">
                  <a:pos x="91" y="0"/>
                </a:cxn>
              </a:cxnLst>
              <a:rect l="0" t="0" r="r" b="b"/>
              <a:pathLst>
                <a:path w="91" h="29">
                  <a:moveTo>
                    <a:pt x="91" y="0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2" y="29"/>
                  </a:lnTo>
                  <a:lnTo>
                    <a:pt x="62" y="29"/>
                  </a:lnTo>
                  <a:lnTo>
                    <a:pt x="91" y="0"/>
                  </a:lnTo>
                  <a:lnTo>
                    <a:pt x="91" y="0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Freeform 136"/>
            <p:cNvSpPr>
              <a:spLocks/>
            </p:cNvSpPr>
            <p:nvPr/>
          </p:nvSpPr>
          <p:spPr bwMode="auto">
            <a:xfrm>
              <a:off x="4730" y="3673"/>
              <a:ext cx="91" cy="29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91" y="0"/>
                </a:cxn>
                <a:cxn ang="0">
                  <a:pos x="29" y="0"/>
                </a:cxn>
                <a:cxn ang="0">
                  <a:pos x="0" y="29"/>
                </a:cxn>
                <a:cxn ang="0">
                  <a:pos x="58" y="29"/>
                </a:cxn>
                <a:cxn ang="0">
                  <a:pos x="58" y="29"/>
                </a:cxn>
                <a:cxn ang="0">
                  <a:pos x="91" y="0"/>
                </a:cxn>
              </a:cxnLst>
              <a:rect l="0" t="0" r="r" b="b"/>
              <a:pathLst>
                <a:path w="91" h="29">
                  <a:moveTo>
                    <a:pt x="91" y="0"/>
                  </a:moveTo>
                  <a:lnTo>
                    <a:pt x="91" y="0"/>
                  </a:lnTo>
                  <a:lnTo>
                    <a:pt x="29" y="0"/>
                  </a:lnTo>
                  <a:lnTo>
                    <a:pt x="0" y="29"/>
                  </a:lnTo>
                  <a:lnTo>
                    <a:pt x="58" y="29"/>
                  </a:lnTo>
                  <a:lnTo>
                    <a:pt x="58" y="29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Freeform 137"/>
            <p:cNvSpPr>
              <a:spLocks/>
            </p:cNvSpPr>
            <p:nvPr/>
          </p:nvSpPr>
          <p:spPr bwMode="auto">
            <a:xfrm>
              <a:off x="4788" y="3673"/>
              <a:ext cx="91" cy="62"/>
            </a:xfrm>
            <a:custGeom>
              <a:avLst/>
              <a:gdLst/>
              <a:ahLst/>
              <a:cxnLst>
                <a:cxn ang="0">
                  <a:pos x="91" y="29"/>
                </a:cxn>
                <a:cxn ang="0">
                  <a:pos x="91" y="29"/>
                </a:cxn>
                <a:cxn ang="0">
                  <a:pos x="33" y="0"/>
                </a:cxn>
                <a:cxn ang="0">
                  <a:pos x="0" y="29"/>
                </a:cxn>
                <a:cxn ang="0">
                  <a:pos x="91" y="62"/>
                </a:cxn>
                <a:cxn ang="0">
                  <a:pos x="91" y="29"/>
                </a:cxn>
              </a:cxnLst>
              <a:rect l="0" t="0" r="r" b="b"/>
              <a:pathLst>
                <a:path w="91" h="62">
                  <a:moveTo>
                    <a:pt x="91" y="29"/>
                  </a:moveTo>
                  <a:lnTo>
                    <a:pt x="91" y="29"/>
                  </a:lnTo>
                  <a:lnTo>
                    <a:pt x="33" y="0"/>
                  </a:lnTo>
                  <a:lnTo>
                    <a:pt x="0" y="29"/>
                  </a:lnTo>
                  <a:lnTo>
                    <a:pt x="91" y="62"/>
                  </a:lnTo>
                  <a:lnTo>
                    <a:pt x="91" y="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Freeform 138"/>
            <p:cNvSpPr>
              <a:spLocks/>
            </p:cNvSpPr>
            <p:nvPr/>
          </p:nvSpPr>
          <p:spPr bwMode="auto">
            <a:xfrm>
              <a:off x="4457" y="901"/>
              <a:ext cx="62" cy="293"/>
            </a:xfrm>
            <a:custGeom>
              <a:avLst/>
              <a:gdLst/>
              <a:ahLst/>
              <a:cxnLst>
                <a:cxn ang="0">
                  <a:pos x="33" y="293"/>
                </a:cxn>
                <a:cxn ang="0">
                  <a:pos x="33" y="293"/>
                </a:cxn>
                <a:cxn ang="0">
                  <a:pos x="62" y="0"/>
                </a:cxn>
                <a:cxn ang="0">
                  <a:pos x="33" y="0"/>
                </a:cxn>
                <a:cxn ang="0">
                  <a:pos x="0" y="293"/>
                </a:cxn>
                <a:cxn ang="0">
                  <a:pos x="0" y="293"/>
                </a:cxn>
                <a:cxn ang="0">
                  <a:pos x="0" y="293"/>
                </a:cxn>
                <a:cxn ang="0">
                  <a:pos x="0" y="293"/>
                </a:cxn>
                <a:cxn ang="0">
                  <a:pos x="0" y="293"/>
                </a:cxn>
                <a:cxn ang="0">
                  <a:pos x="33" y="293"/>
                </a:cxn>
              </a:cxnLst>
              <a:rect l="0" t="0" r="r" b="b"/>
              <a:pathLst>
                <a:path w="62" h="293">
                  <a:moveTo>
                    <a:pt x="33" y="293"/>
                  </a:moveTo>
                  <a:lnTo>
                    <a:pt x="33" y="293"/>
                  </a:lnTo>
                  <a:lnTo>
                    <a:pt x="62" y="0"/>
                  </a:lnTo>
                  <a:lnTo>
                    <a:pt x="33" y="0"/>
                  </a:lnTo>
                  <a:lnTo>
                    <a:pt x="0" y="293"/>
                  </a:lnTo>
                  <a:lnTo>
                    <a:pt x="0" y="293"/>
                  </a:lnTo>
                  <a:lnTo>
                    <a:pt x="0" y="293"/>
                  </a:lnTo>
                  <a:lnTo>
                    <a:pt x="0" y="293"/>
                  </a:lnTo>
                  <a:lnTo>
                    <a:pt x="0" y="293"/>
                  </a:lnTo>
                  <a:lnTo>
                    <a:pt x="33" y="29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Freeform 139"/>
            <p:cNvSpPr>
              <a:spLocks/>
            </p:cNvSpPr>
            <p:nvPr/>
          </p:nvSpPr>
          <p:spPr bwMode="auto">
            <a:xfrm>
              <a:off x="4457" y="1194"/>
              <a:ext cx="33" cy="321"/>
            </a:xfrm>
            <a:custGeom>
              <a:avLst/>
              <a:gdLst/>
              <a:ahLst/>
              <a:cxnLst>
                <a:cxn ang="0">
                  <a:pos x="33" y="321"/>
                </a:cxn>
                <a:cxn ang="0">
                  <a:pos x="33" y="321"/>
                </a:cxn>
                <a:cxn ang="0">
                  <a:pos x="33" y="0"/>
                </a:cxn>
                <a:cxn ang="0">
                  <a:pos x="0" y="0"/>
                </a:cxn>
                <a:cxn ang="0">
                  <a:pos x="0" y="321"/>
                </a:cxn>
                <a:cxn ang="0">
                  <a:pos x="0" y="321"/>
                </a:cxn>
                <a:cxn ang="0">
                  <a:pos x="0" y="321"/>
                </a:cxn>
                <a:cxn ang="0">
                  <a:pos x="0" y="321"/>
                </a:cxn>
                <a:cxn ang="0">
                  <a:pos x="0" y="321"/>
                </a:cxn>
                <a:cxn ang="0">
                  <a:pos x="33" y="321"/>
                </a:cxn>
              </a:cxnLst>
              <a:rect l="0" t="0" r="r" b="b"/>
              <a:pathLst>
                <a:path w="33" h="321">
                  <a:moveTo>
                    <a:pt x="33" y="321"/>
                  </a:moveTo>
                  <a:lnTo>
                    <a:pt x="33" y="32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0" y="321"/>
                  </a:lnTo>
                  <a:lnTo>
                    <a:pt x="0" y="321"/>
                  </a:lnTo>
                  <a:lnTo>
                    <a:pt x="0" y="321"/>
                  </a:lnTo>
                  <a:lnTo>
                    <a:pt x="0" y="321"/>
                  </a:lnTo>
                  <a:lnTo>
                    <a:pt x="0" y="321"/>
                  </a:lnTo>
                  <a:lnTo>
                    <a:pt x="33" y="3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Freeform 140"/>
            <p:cNvSpPr>
              <a:spLocks/>
            </p:cNvSpPr>
            <p:nvPr/>
          </p:nvSpPr>
          <p:spPr bwMode="auto">
            <a:xfrm>
              <a:off x="4457" y="1515"/>
              <a:ext cx="33" cy="321"/>
            </a:xfrm>
            <a:custGeom>
              <a:avLst/>
              <a:gdLst/>
              <a:ahLst/>
              <a:cxnLst>
                <a:cxn ang="0">
                  <a:pos x="0" y="321"/>
                </a:cxn>
                <a:cxn ang="0">
                  <a:pos x="0" y="321"/>
                </a:cxn>
                <a:cxn ang="0">
                  <a:pos x="33" y="0"/>
                </a:cxn>
                <a:cxn ang="0">
                  <a:pos x="0" y="0"/>
                </a:cxn>
                <a:cxn ang="0">
                  <a:pos x="0" y="321"/>
                </a:cxn>
                <a:cxn ang="0">
                  <a:pos x="0" y="321"/>
                </a:cxn>
                <a:cxn ang="0">
                  <a:pos x="0" y="321"/>
                </a:cxn>
                <a:cxn ang="0">
                  <a:pos x="0" y="321"/>
                </a:cxn>
                <a:cxn ang="0">
                  <a:pos x="0" y="321"/>
                </a:cxn>
              </a:cxnLst>
              <a:rect l="0" t="0" r="r" b="b"/>
              <a:pathLst>
                <a:path w="33" h="321">
                  <a:moveTo>
                    <a:pt x="0" y="321"/>
                  </a:moveTo>
                  <a:lnTo>
                    <a:pt x="0" y="32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0" y="321"/>
                  </a:lnTo>
                  <a:lnTo>
                    <a:pt x="0" y="321"/>
                  </a:lnTo>
                  <a:lnTo>
                    <a:pt x="0" y="321"/>
                  </a:lnTo>
                  <a:lnTo>
                    <a:pt x="0" y="321"/>
                  </a:lnTo>
                  <a:lnTo>
                    <a:pt x="0" y="3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Freeform 141"/>
            <p:cNvSpPr>
              <a:spLocks/>
            </p:cNvSpPr>
            <p:nvPr/>
          </p:nvSpPr>
          <p:spPr bwMode="auto">
            <a:xfrm>
              <a:off x="4457" y="1836"/>
              <a:ext cx="1" cy="288"/>
            </a:xfrm>
            <a:custGeom>
              <a:avLst/>
              <a:gdLst/>
              <a:ahLst/>
              <a:cxnLst>
                <a:cxn ang="0">
                  <a:pos x="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88"/>
                </a:cxn>
                <a:cxn ang="0">
                  <a:pos x="0" y="288"/>
                </a:cxn>
                <a:cxn ang="0">
                  <a:pos x="0" y="288"/>
                </a:cxn>
                <a:cxn ang="0">
                  <a:pos x="0" y="288"/>
                </a:cxn>
                <a:cxn ang="0">
                  <a:pos x="0" y="288"/>
                </a:cxn>
              </a:cxnLst>
              <a:rect l="0" t="0" r="r" b="b"/>
              <a:pathLst>
                <a:path h="288">
                  <a:moveTo>
                    <a:pt x="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88"/>
                  </a:lnTo>
                  <a:lnTo>
                    <a:pt x="0" y="288"/>
                  </a:lnTo>
                  <a:lnTo>
                    <a:pt x="0" y="288"/>
                  </a:lnTo>
                  <a:lnTo>
                    <a:pt x="0" y="288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Freeform 142"/>
            <p:cNvSpPr>
              <a:spLocks/>
            </p:cNvSpPr>
            <p:nvPr/>
          </p:nvSpPr>
          <p:spPr bwMode="auto">
            <a:xfrm>
              <a:off x="4457" y="2124"/>
              <a:ext cx="33" cy="321"/>
            </a:xfrm>
            <a:custGeom>
              <a:avLst/>
              <a:gdLst/>
              <a:ahLst/>
              <a:cxnLst>
                <a:cxn ang="0">
                  <a:pos x="33" y="321"/>
                </a:cxn>
                <a:cxn ang="0">
                  <a:pos x="33" y="321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321"/>
                </a:cxn>
                <a:cxn ang="0">
                  <a:pos x="0" y="321"/>
                </a:cxn>
                <a:cxn ang="0">
                  <a:pos x="0" y="321"/>
                </a:cxn>
                <a:cxn ang="0">
                  <a:pos x="0" y="321"/>
                </a:cxn>
                <a:cxn ang="0">
                  <a:pos x="0" y="321"/>
                </a:cxn>
                <a:cxn ang="0">
                  <a:pos x="33" y="321"/>
                </a:cxn>
              </a:cxnLst>
              <a:rect l="0" t="0" r="r" b="b"/>
              <a:pathLst>
                <a:path w="33" h="321">
                  <a:moveTo>
                    <a:pt x="33" y="321"/>
                  </a:moveTo>
                  <a:lnTo>
                    <a:pt x="33" y="32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321"/>
                  </a:lnTo>
                  <a:lnTo>
                    <a:pt x="0" y="321"/>
                  </a:lnTo>
                  <a:lnTo>
                    <a:pt x="0" y="321"/>
                  </a:lnTo>
                  <a:lnTo>
                    <a:pt x="0" y="321"/>
                  </a:lnTo>
                  <a:lnTo>
                    <a:pt x="0" y="321"/>
                  </a:lnTo>
                  <a:lnTo>
                    <a:pt x="33" y="3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Freeform 143"/>
            <p:cNvSpPr>
              <a:spLocks/>
            </p:cNvSpPr>
            <p:nvPr/>
          </p:nvSpPr>
          <p:spPr bwMode="auto">
            <a:xfrm>
              <a:off x="4457" y="2445"/>
              <a:ext cx="33" cy="326"/>
            </a:xfrm>
            <a:custGeom>
              <a:avLst/>
              <a:gdLst/>
              <a:ahLst/>
              <a:cxnLst>
                <a:cxn ang="0">
                  <a:pos x="33" y="326"/>
                </a:cxn>
                <a:cxn ang="0">
                  <a:pos x="33" y="326"/>
                </a:cxn>
                <a:cxn ang="0">
                  <a:pos x="33" y="0"/>
                </a:cxn>
                <a:cxn ang="0">
                  <a:pos x="0" y="0"/>
                </a:cxn>
                <a:cxn ang="0">
                  <a:pos x="0" y="326"/>
                </a:cxn>
                <a:cxn ang="0">
                  <a:pos x="0" y="326"/>
                </a:cxn>
                <a:cxn ang="0">
                  <a:pos x="0" y="326"/>
                </a:cxn>
                <a:cxn ang="0">
                  <a:pos x="0" y="326"/>
                </a:cxn>
                <a:cxn ang="0">
                  <a:pos x="0" y="326"/>
                </a:cxn>
                <a:cxn ang="0">
                  <a:pos x="33" y="326"/>
                </a:cxn>
              </a:cxnLst>
              <a:rect l="0" t="0" r="r" b="b"/>
              <a:pathLst>
                <a:path w="33" h="326">
                  <a:moveTo>
                    <a:pt x="33" y="326"/>
                  </a:moveTo>
                  <a:lnTo>
                    <a:pt x="33" y="326"/>
                  </a:lnTo>
                  <a:lnTo>
                    <a:pt x="33" y="0"/>
                  </a:lnTo>
                  <a:lnTo>
                    <a:pt x="0" y="0"/>
                  </a:lnTo>
                  <a:lnTo>
                    <a:pt x="0" y="326"/>
                  </a:lnTo>
                  <a:lnTo>
                    <a:pt x="0" y="326"/>
                  </a:lnTo>
                  <a:lnTo>
                    <a:pt x="0" y="326"/>
                  </a:lnTo>
                  <a:lnTo>
                    <a:pt x="0" y="326"/>
                  </a:lnTo>
                  <a:lnTo>
                    <a:pt x="0" y="326"/>
                  </a:lnTo>
                  <a:lnTo>
                    <a:pt x="33" y="3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Freeform 144"/>
            <p:cNvSpPr>
              <a:spLocks/>
            </p:cNvSpPr>
            <p:nvPr/>
          </p:nvSpPr>
          <p:spPr bwMode="auto">
            <a:xfrm>
              <a:off x="4457" y="2771"/>
              <a:ext cx="62" cy="322"/>
            </a:xfrm>
            <a:custGeom>
              <a:avLst/>
              <a:gdLst/>
              <a:ahLst/>
              <a:cxnLst>
                <a:cxn ang="0">
                  <a:pos x="62" y="288"/>
                </a:cxn>
                <a:cxn ang="0">
                  <a:pos x="62" y="322"/>
                </a:cxn>
                <a:cxn ang="0">
                  <a:pos x="33" y="0"/>
                </a:cxn>
                <a:cxn ang="0">
                  <a:pos x="0" y="0"/>
                </a:cxn>
                <a:cxn ang="0">
                  <a:pos x="62" y="322"/>
                </a:cxn>
                <a:cxn ang="0">
                  <a:pos x="62" y="322"/>
                </a:cxn>
                <a:cxn ang="0">
                  <a:pos x="62" y="322"/>
                </a:cxn>
                <a:cxn ang="0">
                  <a:pos x="62" y="322"/>
                </a:cxn>
                <a:cxn ang="0">
                  <a:pos x="62" y="322"/>
                </a:cxn>
                <a:cxn ang="0">
                  <a:pos x="62" y="288"/>
                </a:cxn>
              </a:cxnLst>
              <a:rect l="0" t="0" r="r" b="b"/>
              <a:pathLst>
                <a:path w="62" h="322">
                  <a:moveTo>
                    <a:pt x="62" y="288"/>
                  </a:moveTo>
                  <a:lnTo>
                    <a:pt x="62" y="322"/>
                  </a:lnTo>
                  <a:lnTo>
                    <a:pt x="33" y="0"/>
                  </a:lnTo>
                  <a:lnTo>
                    <a:pt x="0" y="0"/>
                  </a:lnTo>
                  <a:lnTo>
                    <a:pt x="62" y="322"/>
                  </a:lnTo>
                  <a:lnTo>
                    <a:pt x="62" y="322"/>
                  </a:lnTo>
                  <a:lnTo>
                    <a:pt x="62" y="322"/>
                  </a:lnTo>
                  <a:lnTo>
                    <a:pt x="62" y="322"/>
                  </a:lnTo>
                  <a:lnTo>
                    <a:pt x="62" y="322"/>
                  </a:lnTo>
                  <a:lnTo>
                    <a:pt x="62" y="2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Freeform 145"/>
            <p:cNvSpPr>
              <a:spLocks/>
            </p:cNvSpPr>
            <p:nvPr/>
          </p:nvSpPr>
          <p:spPr bwMode="auto">
            <a:xfrm>
              <a:off x="4519" y="3059"/>
              <a:ext cx="58" cy="355"/>
            </a:xfrm>
            <a:custGeom>
              <a:avLst/>
              <a:gdLst/>
              <a:ahLst/>
              <a:cxnLst>
                <a:cxn ang="0">
                  <a:pos x="29" y="355"/>
                </a:cxn>
                <a:cxn ang="0">
                  <a:pos x="58" y="321"/>
                </a:cxn>
                <a:cxn ang="0">
                  <a:pos x="0" y="0"/>
                </a:cxn>
                <a:cxn ang="0">
                  <a:pos x="0" y="34"/>
                </a:cxn>
                <a:cxn ang="0">
                  <a:pos x="29" y="321"/>
                </a:cxn>
                <a:cxn ang="0">
                  <a:pos x="29" y="321"/>
                </a:cxn>
                <a:cxn ang="0">
                  <a:pos x="29" y="355"/>
                </a:cxn>
                <a:cxn ang="0">
                  <a:pos x="58" y="355"/>
                </a:cxn>
                <a:cxn ang="0">
                  <a:pos x="58" y="321"/>
                </a:cxn>
                <a:cxn ang="0">
                  <a:pos x="29" y="355"/>
                </a:cxn>
              </a:cxnLst>
              <a:rect l="0" t="0" r="r" b="b"/>
              <a:pathLst>
                <a:path w="58" h="355">
                  <a:moveTo>
                    <a:pt x="29" y="355"/>
                  </a:moveTo>
                  <a:lnTo>
                    <a:pt x="58" y="321"/>
                  </a:lnTo>
                  <a:lnTo>
                    <a:pt x="0" y="0"/>
                  </a:lnTo>
                  <a:lnTo>
                    <a:pt x="0" y="34"/>
                  </a:lnTo>
                  <a:lnTo>
                    <a:pt x="29" y="321"/>
                  </a:lnTo>
                  <a:lnTo>
                    <a:pt x="29" y="321"/>
                  </a:lnTo>
                  <a:lnTo>
                    <a:pt x="29" y="355"/>
                  </a:lnTo>
                  <a:lnTo>
                    <a:pt x="58" y="355"/>
                  </a:lnTo>
                  <a:lnTo>
                    <a:pt x="58" y="321"/>
                  </a:lnTo>
                  <a:lnTo>
                    <a:pt x="29" y="35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Freeform 146"/>
            <p:cNvSpPr>
              <a:spLocks/>
            </p:cNvSpPr>
            <p:nvPr/>
          </p:nvSpPr>
          <p:spPr bwMode="auto">
            <a:xfrm>
              <a:off x="4159" y="3352"/>
              <a:ext cx="389" cy="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8"/>
                </a:cxn>
                <a:cxn ang="0">
                  <a:pos x="389" y="62"/>
                </a:cxn>
                <a:cxn ang="0">
                  <a:pos x="389" y="2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89" h="62">
                  <a:moveTo>
                    <a:pt x="0" y="0"/>
                  </a:moveTo>
                  <a:lnTo>
                    <a:pt x="0" y="28"/>
                  </a:lnTo>
                  <a:lnTo>
                    <a:pt x="389" y="62"/>
                  </a:lnTo>
                  <a:lnTo>
                    <a:pt x="389" y="2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Line 147"/>
            <p:cNvSpPr>
              <a:spLocks noChangeShapeType="1"/>
            </p:cNvSpPr>
            <p:nvPr/>
          </p:nvSpPr>
          <p:spPr bwMode="auto">
            <a:xfrm>
              <a:off x="4548" y="3251"/>
              <a:ext cx="542" cy="1"/>
            </a:xfrm>
            <a:prstGeom prst="line">
              <a:avLst/>
            </a:prstGeom>
            <a:noFill/>
            <a:ln w="0">
              <a:solidFill>
                <a:srgbClr val="0E0D0C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Freeform 148"/>
            <p:cNvSpPr>
              <a:spLocks/>
            </p:cNvSpPr>
            <p:nvPr/>
          </p:nvSpPr>
          <p:spPr bwMode="auto">
            <a:xfrm>
              <a:off x="4159" y="163"/>
              <a:ext cx="1233" cy="676"/>
            </a:xfrm>
            <a:custGeom>
              <a:avLst/>
              <a:gdLst/>
              <a:ahLst/>
              <a:cxnLst>
                <a:cxn ang="0">
                  <a:pos x="0" y="575"/>
                </a:cxn>
                <a:cxn ang="0">
                  <a:pos x="360" y="676"/>
                </a:cxn>
                <a:cxn ang="0">
                  <a:pos x="389" y="609"/>
                </a:cxn>
                <a:cxn ang="0">
                  <a:pos x="418" y="575"/>
                </a:cxn>
                <a:cxn ang="0">
                  <a:pos x="480" y="547"/>
                </a:cxn>
                <a:cxn ang="0">
                  <a:pos x="509" y="480"/>
                </a:cxn>
                <a:cxn ang="0">
                  <a:pos x="571" y="451"/>
                </a:cxn>
                <a:cxn ang="0">
                  <a:pos x="629" y="384"/>
                </a:cxn>
                <a:cxn ang="0">
                  <a:pos x="662" y="350"/>
                </a:cxn>
                <a:cxn ang="0">
                  <a:pos x="720" y="321"/>
                </a:cxn>
                <a:cxn ang="0">
                  <a:pos x="782" y="288"/>
                </a:cxn>
                <a:cxn ang="0">
                  <a:pos x="840" y="225"/>
                </a:cxn>
                <a:cxn ang="0">
                  <a:pos x="902" y="192"/>
                </a:cxn>
                <a:cxn ang="0">
                  <a:pos x="960" y="158"/>
                </a:cxn>
                <a:cxn ang="0">
                  <a:pos x="1022" y="96"/>
                </a:cxn>
                <a:cxn ang="0">
                  <a:pos x="1113" y="62"/>
                </a:cxn>
                <a:cxn ang="0">
                  <a:pos x="1171" y="29"/>
                </a:cxn>
                <a:cxn ang="0">
                  <a:pos x="1233" y="0"/>
                </a:cxn>
              </a:cxnLst>
              <a:rect l="0" t="0" r="r" b="b"/>
              <a:pathLst>
                <a:path w="1233" h="676">
                  <a:moveTo>
                    <a:pt x="0" y="575"/>
                  </a:moveTo>
                  <a:lnTo>
                    <a:pt x="360" y="676"/>
                  </a:lnTo>
                  <a:lnTo>
                    <a:pt x="389" y="609"/>
                  </a:lnTo>
                  <a:lnTo>
                    <a:pt x="418" y="575"/>
                  </a:lnTo>
                  <a:lnTo>
                    <a:pt x="480" y="547"/>
                  </a:lnTo>
                  <a:lnTo>
                    <a:pt x="509" y="480"/>
                  </a:lnTo>
                  <a:lnTo>
                    <a:pt x="571" y="451"/>
                  </a:lnTo>
                  <a:lnTo>
                    <a:pt x="629" y="384"/>
                  </a:lnTo>
                  <a:lnTo>
                    <a:pt x="662" y="350"/>
                  </a:lnTo>
                  <a:lnTo>
                    <a:pt x="720" y="321"/>
                  </a:lnTo>
                  <a:lnTo>
                    <a:pt x="782" y="288"/>
                  </a:lnTo>
                  <a:lnTo>
                    <a:pt x="840" y="225"/>
                  </a:lnTo>
                  <a:lnTo>
                    <a:pt x="902" y="192"/>
                  </a:lnTo>
                  <a:lnTo>
                    <a:pt x="960" y="158"/>
                  </a:lnTo>
                  <a:lnTo>
                    <a:pt x="1022" y="96"/>
                  </a:lnTo>
                  <a:lnTo>
                    <a:pt x="1113" y="62"/>
                  </a:lnTo>
                  <a:lnTo>
                    <a:pt x="1171" y="29"/>
                  </a:lnTo>
                  <a:lnTo>
                    <a:pt x="1233" y="0"/>
                  </a:lnTo>
                </a:path>
              </a:pathLst>
            </a:custGeom>
            <a:noFill/>
            <a:ln w="0">
              <a:solidFill>
                <a:srgbClr val="0E0D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Line 149"/>
            <p:cNvSpPr>
              <a:spLocks noChangeShapeType="1"/>
            </p:cNvSpPr>
            <p:nvPr/>
          </p:nvSpPr>
          <p:spPr bwMode="auto">
            <a:xfrm>
              <a:off x="4730" y="969"/>
              <a:ext cx="389" cy="95"/>
            </a:xfrm>
            <a:prstGeom prst="line">
              <a:avLst/>
            </a:prstGeom>
            <a:noFill/>
            <a:ln w="0">
              <a:solidFill>
                <a:srgbClr val="0E0D0C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Freeform 150"/>
            <p:cNvSpPr>
              <a:spLocks/>
            </p:cNvSpPr>
            <p:nvPr/>
          </p:nvSpPr>
          <p:spPr bwMode="auto">
            <a:xfrm>
              <a:off x="2111" y="3961"/>
              <a:ext cx="91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0" y="67"/>
                </a:cxn>
                <a:cxn ang="0">
                  <a:pos x="29" y="67"/>
                </a:cxn>
                <a:cxn ang="0">
                  <a:pos x="62" y="33"/>
                </a:cxn>
                <a:cxn ang="0">
                  <a:pos x="91" y="0"/>
                </a:cxn>
              </a:cxnLst>
              <a:rect l="0" t="0" r="r" b="b"/>
              <a:pathLst>
                <a:path w="91" h="96">
                  <a:moveTo>
                    <a:pt x="0" y="96"/>
                  </a:moveTo>
                  <a:lnTo>
                    <a:pt x="0" y="67"/>
                  </a:lnTo>
                  <a:lnTo>
                    <a:pt x="29" y="67"/>
                  </a:lnTo>
                  <a:lnTo>
                    <a:pt x="62" y="33"/>
                  </a:lnTo>
                  <a:lnTo>
                    <a:pt x="91" y="0"/>
                  </a:lnTo>
                </a:path>
              </a:pathLst>
            </a:custGeom>
            <a:noFill/>
            <a:ln w="0">
              <a:solidFill>
                <a:srgbClr val="0E0D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Freeform 151"/>
            <p:cNvSpPr>
              <a:spLocks/>
            </p:cNvSpPr>
            <p:nvPr/>
          </p:nvSpPr>
          <p:spPr bwMode="auto">
            <a:xfrm>
              <a:off x="2351" y="3961"/>
              <a:ext cx="33" cy="67"/>
            </a:xfrm>
            <a:custGeom>
              <a:avLst/>
              <a:gdLst/>
              <a:ahLst/>
              <a:cxnLst>
                <a:cxn ang="0">
                  <a:pos x="0" y="67"/>
                </a:cxn>
                <a:cxn ang="0">
                  <a:pos x="0" y="67"/>
                </a:cxn>
                <a:cxn ang="0">
                  <a:pos x="0" y="33"/>
                </a:cxn>
                <a:cxn ang="0">
                  <a:pos x="33" y="33"/>
                </a:cxn>
                <a:cxn ang="0">
                  <a:pos x="33" y="0"/>
                </a:cxn>
              </a:cxnLst>
              <a:rect l="0" t="0" r="r" b="b"/>
              <a:pathLst>
                <a:path w="33" h="67">
                  <a:moveTo>
                    <a:pt x="0" y="67"/>
                  </a:moveTo>
                  <a:lnTo>
                    <a:pt x="0" y="67"/>
                  </a:lnTo>
                  <a:lnTo>
                    <a:pt x="0" y="33"/>
                  </a:lnTo>
                  <a:lnTo>
                    <a:pt x="33" y="33"/>
                  </a:lnTo>
                  <a:lnTo>
                    <a:pt x="33" y="0"/>
                  </a:lnTo>
                </a:path>
              </a:pathLst>
            </a:custGeom>
            <a:noFill/>
            <a:ln w="0">
              <a:solidFill>
                <a:srgbClr val="0E0D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Freeform 152"/>
            <p:cNvSpPr>
              <a:spLocks/>
            </p:cNvSpPr>
            <p:nvPr/>
          </p:nvSpPr>
          <p:spPr bwMode="auto">
            <a:xfrm>
              <a:off x="2533" y="3961"/>
              <a:ext cx="58" cy="67"/>
            </a:xfrm>
            <a:custGeom>
              <a:avLst/>
              <a:gdLst/>
              <a:ahLst/>
              <a:cxnLst>
                <a:cxn ang="0">
                  <a:pos x="0" y="67"/>
                </a:cxn>
                <a:cxn ang="0">
                  <a:pos x="0" y="33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58" y="0"/>
                </a:cxn>
              </a:cxnLst>
              <a:rect l="0" t="0" r="r" b="b"/>
              <a:pathLst>
                <a:path w="58" h="67">
                  <a:moveTo>
                    <a:pt x="0" y="67"/>
                  </a:moveTo>
                  <a:lnTo>
                    <a:pt x="0" y="33"/>
                  </a:lnTo>
                  <a:lnTo>
                    <a:pt x="0" y="0"/>
                  </a:lnTo>
                  <a:lnTo>
                    <a:pt x="29" y="0"/>
                  </a:lnTo>
                  <a:lnTo>
                    <a:pt x="58" y="0"/>
                  </a:lnTo>
                </a:path>
              </a:pathLst>
            </a:custGeom>
            <a:noFill/>
            <a:ln w="0">
              <a:solidFill>
                <a:srgbClr val="0E0D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Freeform 153"/>
            <p:cNvSpPr>
              <a:spLocks/>
            </p:cNvSpPr>
            <p:nvPr/>
          </p:nvSpPr>
          <p:spPr bwMode="auto">
            <a:xfrm>
              <a:off x="2744" y="3961"/>
              <a:ext cx="58" cy="67"/>
            </a:xfrm>
            <a:custGeom>
              <a:avLst/>
              <a:gdLst/>
              <a:ahLst/>
              <a:cxnLst>
                <a:cxn ang="0">
                  <a:pos x="0" y="67"/>
                </a:cxn>
                <a:cxn ang="0">
                  <a:pos x="0" y="33"/>
                </a:cxn>
                <a:cxn ang="0">
                  <a:pos x="29" y="33"/>
                </a:cxn>
                <a:cxn ang="0">
                  <a:pos x="29" y="0"/>
                </a:cxn>
                <a:cxn ang="0">
                  <a:pos x="58" y="0"/>
                </a:cxn>
              </a:cxnLst>
              <a:rect l="0" t="0" r="r" b="b"/>
              <a:pathLst>
                <a:path w="58" h="67">
                  <a:moveTo>
                    <a:pt x="0" y="67"/>
                  </a:moveTo>
                  <a:lnTo>
                    <a:pt x="0" y="33"/>
                  </a:lnTo>
                  <a:lnTo>
                    <a:pt x="29" y="33"/>
                  </a:lnTo>
                  <a:lnTo>
                    <a:pt x="29" y="0"/>
                  </a:lnTo>
                  <a:lnTo>
                    <a:pt x="58" y="0"/>
                  </a:lnTo>
                </a:path>
              </a:pathLst>
            </a:custGeom>
            <a:noFill/>
            <a:ln w="0">
              <a:solidFill>
                <a:srgbClr val="0E0D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Freeform 154"/>
            <p:cNvSpPr>
              <a:spLocks/>
            </p:cNvSpPr>
            <p:nvPr/>
          </p:nvSpPr>
          <p:spPr bwMode="auto">
            <a:xfrm>
              <a:off x="2922" y="3802"/>
              <a:ext cx="33" cy="63"/>
            </a:xfrm>
            <a:custGeom>
              <a:avLst/>
              <a:gdLst/>
              <a:ahLst/>
              <a:cxnLst>
                <a:cxn ang="0">
                  <a:pos x="0" y="63"/>
                </a:cxn>
                <a:cxn ang="0">
                  <a:pos x="0" y="63"/>
                </a:cxn>
                <a:cxn ang="0">
                  <a:pos x="0" y="29"/>
                </a:cxn>
                <a:cxn ang="0">
                  <a:pos x="33" y="0"/>
                </a:cxn>
                <a:cxn ang="0">
                  <a:pos x="33" y="0"/>
                </a:cxn>
              </a:cxnLst>
              <a:rect l="0" t="0" r="r" b="b"/>
              <a:pathLst>
                <a:path w="33" h="63">
                  <a:moveTo>
                    <a:pt x="0" y="63"/>
                  </a:moveTo>
                  <a:lnTo>
                    <a:pt x="0" y="63"/>
                  </a:lnTo>
                  <a:lnTo>
                    <a:pt x="0" y="29"/>
                  </a:lnTo>
                  <a:lnTo>
                    <a:pt x="33" y="0"/>
                  </a:lnTo>
                  <a:lnTo>
                    <a:pt x="33" y="0"/>
                  </a:lnTo>
                </a:path>
              </a:pathLst>
            </a:custGeom>
            <a:noFill/>
            <a:ln w="0">
              <a:solidFill>
                <a:srgbClr val="0E0D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Line 155"/>
            <p:cNvSpPr>
              <a:spLocks noChangeShapeType="1"/>
            </p:cNvSpPr>
            <p:nvPr/>
          </p:nvSpPr>
          <p:spPr bwMode="auto">
            <a:xfrm flipV="1">
              <a:off x="2802" y="3735"/>
              <a:ext cx="62" cy="67"/>
            </a:xfrm>
            <a:prstGeom prst="line">
              <a:avLst/>
            </a:prstGeom>
            <a:noFill/>
            <a:ln w="0">
              <a:solidFill>
                <a:srgbClr val="0E0D0C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Freeform 156"/>
            <p:cNvSpPr>
              <a:spLocks/>
            </p:cNvSpPr>
            <p:nvPr/>
          </p:nvSpPr>
          <p:spPr bwMode="auto">
            <a:xfrm>
              <a:off x="2653" y="3735"/>
              <a:ext cx="58" cy="67"/>
            </a:xfrm>
            <a:custGeom>
              <a:avLst/>
              <a:gdLst/>
              <a:ahLst/>
              <a:cxnLst>
                <a:cxn ang="0">
                  <a:pos x="0" y="67"/>
                </a:cxn>
                <a:cxn ang="0">
                  <a:pos x="0" y="34"/>
                </a:cxn>
                <a:cxn ang="0">
                  <a:pos x="29" y="34"/>
                </a:cxn>
                <a:cxn ang="0">
                  <a:pos x="58" y="0"/>
                </a:cxn>
                <a:cxn ang="0">
                  <a:pos x="58" y="0"/>
                </a:cxn>
              </a:cxnLst>
              <a:rect l="0" t="0" r="r" b="b"/>
              <a:pathLst>
                <a:path w="58" h="67">
                  <a:moveTo>
                    <a:pt x="0" y="67"/>
                  </a:moveTo>
                  <a:lnTo>
                    <a:pt x="0" y="34"/>
                  </a:lnTo>
                  <a:lnTo>
                    <a:pt x="29" y="34"/>
                  </a:lnTo>
                  <a:lnTo>
                    <a:pt x="58" y="0"/>
                  </a:lnTo>
                  <a:lnTo>
                    <a:pt x="58" y="0"/>
                  </a:lnTo>
                </a:path>
              </a:pathLst>
            </a:custGeom>
            <a:noFill/>
            <a:ln w="0">
              <a:solidFill>
                <a:srgbClr val="0E0D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Freeform 157"/>
            <p:cNvSpPr>
              <a:spLocks/>
            </p:cNvSpPr>
            <p:nvPr/>
          </p:nvSpPr>
          <p:spPr bwMode="auto">
            <a:xfrm>
              <a:off x="2533" y="3769"/>
              <a:ext cx="58" cy="62"/>
            </a:xfrm>
            <a:custGeom>
              <a:avLst/>
              <a:gdLst/>
              <a:ahLst/>
              <a:cxnLst>
                <a:cxn ang="0">
                  <a:pos x="0" y="62"/>
                </a:cxn>
                <a:cxn ang="0">
                  <a:pos x="0" y="33"/>
                </a:cxn>
                <a:cxn ang="0">
                  <a:pos x="29" y="33"/>
                </a:cxn>
                <a:cxn ang="0">
                  <a:pos x="58" y="0"/>
                </a:cxn>
                <a:cxn ang="0">
                  <a:pos x="58" y="0"/>
                </a:cxn>
              </a:cxnLst>
              <a:rect l="0" t="0" r="r" b="b"/>
              <a:pathLst>
                <a:path w="58" h="62">
                  <a:moveTo>
                    <a:pt x="0" y="62"/>
                  </a:moveTo>
                  <a:lnTo>
                    <a:pt x="0" y="33"/>
                  </a:lnTo>
                  <a:lnTo>
                    <a:pt x="29" y="33"/>
                  </a:lnTo>
                  <a:lnTo>
                    <a:pt x="58" y="0"/>
                  </a:lnTo>
                  <a:lnTo>
                    <a:pt x="58" y="0"/>
                  </a:lnTo>
                </a:path>
              </a:pathLst>
            </a:custGeom>
            <a:noFill/>
            <a:ln w="0">
              <a:solidFill>
                <a:srgbClr val="0E0D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Freeform 158"/>
            <p:cNvSpPr>
              <a:spLocks/>
            </p:cNvSpPr>
            <p:nvPr/>
          </p:nvSpPr>
          <p:spPr bwMode="auto">
            <a:xfrm>
              <a:off x="2413" y="3735"/>
              <a:ext cx="58" cy="67"/>
            </a:xfrm>
            <a:custGeom>
              <a:avLst/>
              <a:gdLst/>
              <a:ahLst/>
              <a:cxnLst>
                <a:cxn ang="0">
                  <a:pos x="0" y="67"/>
                </a:cxn>
                <a:cxn ang="0">
                  <a:pos x="0" y="67"/>
                </a:cxn>
                <a:cxn ang="0">
                  <a:pos x="29" y="34"/>
                </a:cxn>
                <a:cxn ang="0">
                  <a:pos x="29" y="34"/>
                </a:cxn>
                <a:cxn ang="0">
                  <a:pos x="58" y="0"/>
                </a:cxn>
              </a:cxnLst>
              <a:rect l="0" t="0" r="r" b="b"/>
              <a:pathLst>
                <a:path w="58" h="67">
                  <a:moveTo>
                    <a:pt x="0" y="67"/>
                  </a:moveTo>
                  <a:lnTo>
                    <a:pt x="0" y="67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58" y="0"/>
                  </a:lnTo>
                </a:path>
              </a:pathLst>
            </a:custGeom>
            <a:noFill/>
            <a:ln w="0">
              <a:solidFill>
                <a:srgbClr val="0E0D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Freeform 159"/>
            <p:cNvSpPr>
              <a:spLocks/>
            </p:cNvSpPr>
            <p:nvPr/>
          </p:nvSpPr>
          <p:spPr bwMode="auto">
            <a:xfrm>
              <a:off x="2624" y="3606"/>
              <a:ext cx="58" cy="33"/>
            </a:xfrm>
            <a:custGeom>
              <a:avLst/>
              <a:gdLst/>
              <a:ahLst/>
              <a:cxnLst>
                <a:cxn ang="0">
                  <a:pos x="0" y="33"/>
                </a:cxn>
                <a:cxn ang="0">
                  <a:pos x="0" y="33"/>
                </a:cxn>
                <a:cxn ang="0">
                  <a:pos x="29" y="0"/>
                </a:cxn>
                <a:cxn ang="0">
                  <a:pos x="58" y="0"/>
                </a:cxn>
                <a:cxn ang="0">
                  <a:pos x="58" y="0"/>
                </a:cxn>
              </a:cxnLst>
              <a:rect l="0" t="0" r="r" b="b"/>
              <a:pathLst>
                <a:path w="58" h="33">
                  <a:moveTo>
                    <a:pt x="0" y="33"/>
                  </a:moveTo>
                  <a:lnTo>
                    <a:pt x="0" y="33"/>
                  </a:lnTo>
                  <a:lnTo>
                    <a:pt x="29" y="0"/>
                  </a:lnTo>
                  <a:lnTo>
                    <a:pt x="58" y="0"/>
                  </a:lnTo>
                  <a:lnTo>
                    <a:pt x="58" y="0"/>
                  </a:lnTo>
                </a:path>
              </a:pathLst>
            </a:custGeom>
            <a:noFill/>
            <a:ln w="0">
              <a:solidFill>
                <a:srgbClr val="0E0D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Freeform 160"/>
            <p:cNvSpPr>
              <a:spLocks/>
            </p:cNvSpPr>
            <p:nvPr/>
          </p:nvSpPr>
          <p:spPr bwMode="auto">
            <a:xfrm>
              <a:off x="2802" y="3510"/>
              <a:ext cx="91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33" y="67"/>
                </a:cxn>
                <a:cxn ang="0">
                  <a:pos x="33" y="33"/>
                </a:cxn>
                <a:cxn ang="0">
                  <a:pos x="62" y="0"/>
                </a:cxn>
                <a:cxn ang="0">
                  <a:pos x="91" y="0"/>
                </a:cxn>
              </a:cxnLst>
              <a:rect l="0" t="0" r="r" b="b"/>
              <a:pathLst>
                <a:path w="91" h="96">
                  <a:moveTo>
                    <a:pt x="0" y="96"/>
                  </a:moveTo>
                  <a:lnTo>
                    <a:pt x="33" y="67"/>
                  </a:lnTo>
                  <a:lnTo>
                    <a:pt x="33" y="33"/>
                  </a:lnTo>
                  <a:lnTo>
                    <a:pt x="62" y="0"/>
                  </a:lnTo>
                  <a:lnTo>
                    <a:pt x="91" y="0"/>
                  </a:lnTo>
                </a:path>
              </a:pathLst>
            </a:custGeom>
            <a:noFill/>
            <a:ln w="0">
              <a:solidFill>
                <a:srgbClr val="0E0D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Line 161"/>
            <p:cNvSpPr>
              <a:spLocks noChangeShapeType="1"/>
            </p:cNvSpPr>
            <p:nvPr/>
          </p:nvSpPr>
          <p:spPr bwMode="auto">
            <a:xfrm flipV="1">
              <a:off x="2984" y="3510"/>
              <a:ext cx="58" cy="96"/>
            </a:xfrm>
            <a:prstGeom prst="line">
              <a:avLst/>
            </a:prstGeom>
            <a:noFill/>
            <a:ln w="0">
              <a:solidFill>
                <a:srgbClr val="0E0D0C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Freeform 162"/>
            <p:cNvSpPr>
              <a:spLocks/>
            </p:cNvSpPr>
            <p:nvPr/>
          </p:nvSpPr>
          <p:spPr bwMode="auto">
            <a:xfrm>
              <a:off x="3075" y="3543"/>
              <a:ext cx="58" cy="63"/>
            </a:xfrm>
            <a:custGeom>
              <a:avLst/>
              <a:gdLst/>
              <a:ahLst/>
              <a:cxnLst>
                <a:cxn ang="0">
                  <a:pos x="0" y="63"/>
                </a:cxn>
                <a:cxn ang="0">
                  <a:pos x="29" y="63"/>
                </a:cxn>
                <a:cxn ang="0">
                  <a:pos x="29" y="34"/>
                </a:cxn>
                <a:cxn ang="0">
                  <a:pos x="58" y="34"/>
                </a:cxn>
                <a:cxn ang="0">
                  <a:pos x="58" y="0"/>
                </a:cxn>
              </a:cxnLst>
              <a:rect l="0" t="0" r="r" b="b"/>
              <a:pathLst>
                <a:path w="58" h="63">
                  <a:moveTo>
                    <a:pt x="0" y="63"/>
                  </a:moveTo>
                  <a:lnTo>
                    <a:pt x="29" y="63"/>
                  </a:lnTo>
                  <a:lnTo>
                    <a:pt x="29" y="34"/>
                  </a:lnTo>
                  <a:lnTo>
                    <a:pt x="58" y="34"/>
                  </a:lnTo>
                  <a:lnTo>
                    <a:pt x="58" y="0"/>
                  </a:lnTo>
                </a:path>
              </a:pathLst>
            </a:custGeom>
            <a:noFill/>
            <a:ln w="0">
              <a:solidFill>
                <a:srgbClr val="0E0D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Freeform 163"/>
            <p:cNvSpPr>
              <a:spLocks/>
            </p:cNvSpPr>
            <p:nvPr/>
          </p:nvSpPr>
          <p:spPr bwMode="auto">
            <a:xfrm>
              <a:off x="3286" y="3318"/>
              <a:ext cx="58" cy="62"/>
            </a:xfrm>
            <a:custGeom>
              <a:avLst/>
              <a:gdLst/>
              <a:ahLst/>
              <a:cxnLst>
                <a:cxn ang="0">
                  <a:pos x="0" y="62"/>
                </a:cxn>
                <a:cxn ang="0">
                  <a:pos x="29" y="62"/>
                </a:cxn>
                <a:cxn ang="0">
                  <a:pos x="58" y="34"/>
                </a:cxn>
                <a:cxn ang="0">
                  <a:pos x="58" y="34"/>
                </a:cxn>
                <a:cxn ang="0">
                  <a:pos x="58" y="0"/>
                </a:cxn>
              </a:cxnLst>
              <a:rect l="0" t="0" r="r" b="b"/>
              <a:pathLst>
                <a:path w="58" h="62">
                  <a:moveTo>
                    <a:pt x="0" y="62"/>
                  </a:moveTo>
                  <a:lnTo>
                    <a:pt x="29" y="62"/>
                  </a:lnTo>
                  <a:lnTo>
                    <a:pt x="58" y="34"/>
                  </a:lnTo>
                  <a:lnTo>
                    <a:pt x="58" y="34"/>
                  </a:lnTo>
                  <a:lnTo>
                    <a:pt x="58" y="0"/>
                  </a:lnTo>
                </a:path>
              </a:pathLst>
            </a:custGeom>
            <a:noFill/>
            <a:ln w="0">
              <a:solidFill>
                <a:srgbClr val="0E0D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Freeform 164"/>
            <p:cNvSpPr>
              <a:spLocks/>
            </p:cNvSpPr>
            <p:nvPr/>
          </p:nvSpPr>
          <p:spPr bwMode="auto">
            <a:xfrm>
              <a:off x="3195" y="3285"/>
              <a:ext cx="58" cy="67"/>
            </a:xfrm>
            <a:custGeom>
              <a:avLst/>
              <a:gdLst/>
              <a:ahLst/>
              <a:cxnLst>
                <a:cxn ang="0">
                  <a:pos x="0" y="67"/>
                </a:cxn>
                <a:cxn ang="0">
                  <a:pos x="0" y="67"/>
                </a:cxn>
                <a:cxn ang="0">
                  <a:pos x="29" y="33"/>
                </a:cxn>
                <a:cxn ang="0">
                  <a:pos x="58" y="33"/>
                </a:cxn>
                <a:cxn ang="0">
                  <a:pos x="58" y="0"/>
                </a:cxn>
              </a:cxnLst>
              <a:rect l="0" t="0" r="r" b="b"/>
              <a:pathLst>
                <a:path w="58" h="67">
                  <a:moveTo>
                    <a:pt x="0" y="67"/>
                  </a:moveTo>
                  <a:lnTo>
                    <a:pt x="0" y="67"/>
                  </a:lnTo>
                  <a:lnTo>
                    <a:pt x="29" y="33"/>
                  </a:lnTo>
                  <a:lnTo>
                    <a:pt x="58" y="33"/>
                  </a:lnTo>
                  <a:lnTo>
                    <a:pt x="58" y="0"/>
                  </a:lnTo>
                </a:path>
              </a:pathLst>
            </a:custGeom>
            <a:noFill/>
            <a:ln w="0">
              <a:solidFill>
                <a:srgbClr val="0E0D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Freeform 165"/>
            <p:cNvSpPr>
              <a:spLocks/>
            </p:cNvSpPr>
            <p:nvPr/>
          </p:nvSpPr>
          <p:spPr bwMode="auto">
            <a:xfrm>
              <a:off x="3133" y="3222"/>
              <a:ext cx="62" cy="63"/>
            </a:xfrm>
            <a:custGeom>
              <a:avLst/>
              <a:gdLst/>
              <a:ahLst/>
              <a:cxnLst>
                <a:cxn ang="0">
                  <a:pos x="0" y="63"/>
                </a:cxn>
                <a:cxn ang="0">
                  <a:pos x="0" y="29"/>
                </a:cxn>
                <a:cxn ang="0">
                  <a:pos x="33" y="29"/>
                </a:cxn>
                <a:cxn ang="0">
                  <a:pos x="33" y="0"/>
                </a:cxn>
                <a:cxn ang="0">
                  <a:pos x="62" y="0"/>
                </a:cxn>
              </a:cxnLst>
              <a:rect l="0" t="0" r="r" b="b"/>
              <a:pathLst>
                <a:path w="62" h="63">
                  <a:moveTo>
                    <a:pt x="0" y="63"/>
                  </a:moveTo>
                  <a:lnTo>
                    <a:pt x="0" y="29"/>
                  </a:lnTo>
                  <a:lnTo>
                    <a:pt x="33" y="29"/>
                  </a:lnTo>
                  <a:lnTo>
                    <a:pt x="33" y="0"/>
                  </a:lnTo>
                  <a:lnTo>
                    <a:pt x="62" y="0"/>
                  </a:lnTo>
                </a:path>
              </a:pathLst>
            </a:custGeom>
            <a:noFill/>
            <a:ln w="0">
              <a:solidFill>
                <a:srgbClr val="0E0D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Line 166"/>
            <p:cNvSpPr>
              <a:spLocks noChangeShapeType="1"/>
            </p:cNvSpPr>
            <p:nvPr/>
          </p:nvSpPr>
          <p:spPr bwMode="auto">
            <a:xfrm flipV="1">
              <a:off x="2955" y="3352"/>
              <a:ext cx="58" cy="62"/>
            </a:xfrm>
            <a:prstGeom prst="line">
              <a:avLst/>
            </a:prstGeom>
            <a:noFill/>
            <a:ln w="0">
              <a:solidFill>
                <a:srgbClr val="0E0D0C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165" name="Picture 167" descr="PE02002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9581" y="4193849"/>
            <a:ext cx="1122362" cy="1368425"/>
          </a:xfrm>
          <a:prstGeom prst="rect">
            <a:avLst/>
          </a:prstGeom>
          <a:noFill/>
        </p:spPr>
      </p:pic>
      <p:pic>
        <p:nvPicPr>
          <p:cNvPr id="166" name="Picture 168" descr="BD07153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31034" y="2055457"/>
            <a:ext cx="1368425" cy="1727200"/>
          </a:xfrm>
          <a:prstGeom prst="rect">
            <a:avLst/>
          </a:prstGeom>
          <a:noFill/>
        </p:spPr>
      </p:pic>
      <p:sp>
        <p:nvSpPr>
          <p:cNvPr id="167" name="Rectangle 169"/>
          <p:cNvSpPr txBox="1">
            <a:spLocks noChangeArrowheads="1"/>
          </p:cNvSpPr>
          <p:nvPr/>
        </p:nvSpPr>
        <p:spPr>
          <a:xfrm>
            <a:off x="2420796" y="2201507"/>
            <a:ext cx="2746375" cy="3025364"/>
          </a:xfrm>
          <a:prstGeom prst="rect">
            <a:avLst/>
          </a:prstGeom>
          <a:noFill/>
          <a:ln/>
        </p:spPr>
        <p:txBody>
          <a:bodyPr/>
          <a:lstStyle/>
          <a:p>
            <a:pPr marL="396875" marR="0" lvl="0" indent="-396875" algn="l" defTabSz="1055688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16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卖方疑虑：</a:t>
            </a:r>
          </a:p>
          <a:p>
            <a:pPr marL="396875" marR="0" lvl="0" indent="-396875" algn="l" defTabSz="1055688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zh-CN" altLang="en-US" sz="16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不知买方信誉如何，实力怎样，能否到期付款 </a:t>
            </a:r>
          </a:p>
          <a:p>
            <a:pPr marL="396875" marR="0" lvl="0" indent="-396875" algn="l" defTabSz="1055688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zh-CN" altLang="en-US" sz="16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流动资金被应收帐款占压，又无法取得贷款</a:t>
            </a:r>
          </a:p>
          <a:p>
            <a:pPr marL="396875" marR="0" lvl="0" indent="-396875" algn="l" defTabSz="1055688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zh-CN" altLang="en-US" sz="16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买方经常拖欠，催收耗时耗力</a:t>
            </a:r>
          </a:p>
          <a:p>
            <a:pPr marL="396875" marR="0" lvl="0" indent="-396875" algn="l" defTabSz="1055688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zh-CN" altLang="en-US" sz="16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买方要求赊销 ，信用风险大</a:t>
            </a:r>
          </a:p>
          <a:p>
            <a:pPr marL="396875" marR="0" lvl="0" indent="-396875" algn="l" defTabSz="1055688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zh-CN" altLang="en-US" sz="16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马上要披露的报表，应收帐款余额太大，如何处理 </a:t>
            </a:r>
          </a:p>
        </p:txBody>
      </p:sp>
      <p:sp>
        <p:nvSpPr>
          <p:cNvPr id="168" name="Text Box 170"/>
          <p:cNvSpPr txBox="1">
            <a:spLocks noChangeArrowheads="1"/>
          </p:cNvSpPr>
          <p:nvPr/>
        </p:nvSpPr>
        <p:spPr bwMode="auto">
          <a:xfrm>
            <a:off x="5831911" y="1658247"/>
            <a:ext cx="2214985" cy="1815882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Char char="Ø"/>
            </a:pPr>
            <a:r>
              <a:rPr lang="zh-CN" altLang="en-US" sz="1600" dirty="0"/>
              <a:t>买方疑虑：</a:t>
            </a:r>
          </a:p>
          <a:p>
            <a:pPr algn="l">
              <a:buFont typeface="Wingdings" pitchFamily="2" charset="2"/>
              <a:buChar char="ü"/>
            </a:pPr>
            <a:r>
              <a:rPr lang="zh-CN" altLang="en-US" sz="1600" dirty="0"/>
              <a:t>买方要求赊销，</a:t>
            </a:r>
            <a:r>
              <a:rPr kumimoji="1" lang="zh-CN" altLang="en-US" sz="1600" dirty="0"/>
              <a:t>资金周转不开、卖方不同意赊销，市场机会稍纵即逝 </a:t>
            </a:r>
          </a:p>
          <a:p>
            <a:pPr algn="l">
              <a:buFont typeface="Wingdings" pitchFamily="2" charset="2"/>
              <a:buChar char="ü"/>
            </a:pPr>
            <a:r>
              <a:rPr kumimoji="1" lang="zh-CN" altLang="en-US" sz="1600" dirty="0"/>
              <a:t>融资成本不断提高，增加企业的财务</a:t>
            </a:r>
            <a:r>
              <a:rPr kumimoji="1" lang="zh-CN" altLang="en-US" sz="1600" dirty="0" smtClean="0"/>
              <a:t>负担</a:t>
            </a:r>
            <a:endParaRPr kumimoji="1" lang="zh-CN" altLang="en-US" sz="1600" dirty="0"/>
          </a:p>
        </p:txBody>
      </p:sp>
      <p:sp>
        <p:nvSpPr>
          <p:cNvPr id="169" name="标题 1"/>
          <p:cNvSpPr txBox="1">
            <a:spLocks noChangeArrowheads="1"/>
          </p:cNvSpPr>
          <p:nvPr/>
        </p:nvSpPr>
        <p:spPr bwMode="auto">
          <a:xfrm>
            <a:off x="1144169" y="1097964"/>
            <a:ext cx="8936037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1055688" eaLnBrk="0" hangingPunct="0"/>
            <a:r>
              <a:rPr lang="zh-CN" altLang="en-US" sz="3400" dirty="0">
                <a:solidFill>
                  <a:srgbClr val="0070C0"/>
                </a:solidFill>
                <a:latin typeface="华文楷体" pitchFamily="2" charset="-122"/>
              </a:rPr>
              <a:t>保理</a:t>
            </a:r>
            <a:r>
              <a:rPr lang="zh-CN" altLang="en-US" sz="3400" dirty="0" smtClean="0">
                <a:solidFill>
                  <a:srgbClr val="0070C0"/>
                </a:solidFill>
                <a:latin typeface="华文楷体" pitchFamily="2" charset="-122"/>
              </a:rPr>
              <a:t>业务产生背景</a:t>
            </a:r>
            <a:endParaRPr lang="zh-CN" altLang="en-US" sz="3400" dirty="0">
              <a:solidFill>
                <a:srgbClr val="0070C0"/>
              </a:solidFill>
              <a:latin typeface="华文楷体" pitchFamily="2" charset="-122"/>
            </a:endParaRPr>
          </a:p>
        </p:txBody>
      </p:sp>
      <p:sp>
        <p:nvSpPr>
          <p:cNvPr id="170" name="TextBox 16"/>
          <p:cNvSpPr txBox="1">
            <a:spLocks noChangeArrowheads="1"/>
          </p:cNvSpPr>
          <p:nvPr/>
        </p:nvSpPr>
        <p:spPr bwMode="auto">
          <a:xfrm>
            <a:off x="287338" y="6715125"/>
            <a:ext cx="431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 smtClean="0"/>
              <a:t>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67" grpId="0" build="p"/>
      <p:bldP spid="16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矩形 3"/>
          <p:cNvSpPr>
            <a:spLocks noChangeArrowheads="1"/>
          </p:cNvSpPr>
          <p:nvPr/>
        </p:nvSpPr>
        <p:spPr bwMode="auto">
          <a:xfrm>
            <a:off x="0" y="0"/>
            <a:ext cx="10799763" cy="4143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 lIns="105593" tIns="52797" rIns="105593" bIns="52797">
            <a:spAutoFit/>
          </a:bodyPr>
          <a:lstStyle/>
          <a:p>
            <a:endParaRPr lang="zh-CN" altLang="en-US">
              <a:latin typeface="华文楷体" pitchFamily="2" charset="-122"/>
            </a:endParaRPr>
          </a:p>
        </p:txBody>
      </p:sp>
      <p:sp>
        <p:nvSpPr>
          <p:cNvPr id="7171" name="上箭头 4"/>
          <p:cNvSpPr>
            <a:spLocks noChangeArrowheads="1"/>
          </p:cNvSpPr>
          <p:nvPr/>
        </p:nvSpPr>
        <p:spPr bwMode="auto">
          <a:xfrm>
            <a:off x="10080625" y="2178050"/>
            <a:ext cx="179388" cy="2016125"/>
          </a:xfrm>
          <a:prstGeom prst="upArrow">
            <a:avLst>
              <a:gd name="adj1" fmla="val 50000"/>
              <a:gd name="adj2" fmla="val 49899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none" lIns="105593" tIns="52797" rIns="105593" bIns="52797">
            <a:spAutoFit/>
          </a:bodyPr>
          <a:lstStyle/>
          <a:p>
            <a:endParaRPr lang="zh-CN" altLang="en-US">
              <a:latin typeface="Arial" charset="0"/>
              <a:ea typeface="宋体" pitchFamily="2" charset="-122"/>
            </a:endParaRPr>
          </a:p>
        </p:txBody>
      </p:sp>
      <p:sp>
        <p:nvSpPr>
          <p:cNvPr id="7172" name="标题 1"/>
          <p:cNvSpPr txBox="1">
            <a:spLocks noChangeArrowheads="1"/>
          </p:cNvSpPr>
          <p:nvPr/>
        </p:nvSpPr>
        <p:spPr bwMode="auto">
          <a:xfrm>
            <a:off x="1182688" y="1158875"/>
            <a:ext cx="8936037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1055688" eaLnBrk="0" hangingPunct="0"/>
            <a:r>
              <a:rPr lang="zh-CN" altLang="en-US" sz="3400" dirty="0" smtClean="0">
                <a:solidFill>
                  <a:srgbClr val="0070C0"/>
                </a:solidFill>
                <a:latin typeface="华文楷体" pitchFamily="2" charset="-122"/>
              </a:rPr>
              <a:t>对卖方的好处</a:t>
            </a:r>
            <a:endParaRPr lang="zh-CN" altLang="en-US" sz="3400" dirty="0">
              <a:solidFill>
                <a:srgbClr val="0070C0"/>
              </a:solidFill>
              <a:latin typeface="华文楷体" pitchFamily="2" charset="-122"/>
            </a:endParaRPr>
          </a:p>
        </p:txBody>
      </p:sp>
      <p:grpSp>
        <p:nvGrpSpPr>
          <p:cNvPr id="7175" name="组合 56"/>
          <p:cNvGrpSpPr>
            <a:grpSpLocks/>
          </p:cNvGrpSpPr>
          <p:nvPr/>
        </p:nvGrpSpPr>
        <p:grpSpPr bwMode="auto">
          <a:xfrm>
            <a:off x="755650" y="3587646"/>
            <a:ext cx="1450975" cy="1398588"/>
            <a:chOff x="3440653" y="2680764"/>
            <a:chExt cx="2329340" cy="2245772"/>
          </a:xfrm>
        </p:grpSpPr>
        <p:grpSp>
          <p:nvGrpSpPr>
            <p:cNvPr id="7183" name="组合 43"/>
            <p:cNvGrpSpPr>
              <a:grpSpLocks noChangeAspect="1"/>
            </p:cNvGrpSpPr>
            <p:nvPr/>
          </p:nvGrpSpPr>
          <p:grpSpPr bwMode="auto">
            <a:xfrm>
              <a:off x="3440653" y="2680764"/>
              <a:ext cx="2245772" cy="2245772"/>
              <a:chOff x="5217600" y="3058600"/>
              <a:chExt cx="1116000" cy="1116000"/>
            </a:xfrm>
          </p:grpSpPr>
          <p:sp>
            <p:nvSpPr>
              <p:cNvPr id="14" name="Oval 2"/>
              <p:cNvSpPr>
                <a:spLocks noChangeAspect="1" noChangeArrowheads="1"/>
              </p:cNvSpPr>
              <p:nvPr/>
            </p:nvSpPr>
            <p:spPr bwMode="auto">
              <a:xfrm>
                <a:off x="5217600" y="3058600"/>
                <a:ext cx="1116000" cy="1116000"/>
              </a:xfrm>
              <a:prstGeom prst="ellipse">
                <a:avLst/>
              </a:prstGeom>
              <a:gradFill flip="none" rotWithShape="1">
                <a:gsLst>
                  <a:gs pos="0">
                    <a:srgbClr val="FFCF01"/>
                  </a:gs>
                  <a:gs pos="90000">
                    <a:srgbClr val="E22000"/>
                  </a:gs>
                </a:gsLst>
                <a:lin ang="2700000" scaled="1"/>
                <a:tileRect/>
              </a:gradFill>
              <a:ln w="25400">
                <a:noFill/>
              </a:ln>
              <a:effectLst>
                <a:outerShdw blurRad="225425" dist="38100" dir="5220000" algn="ctr">
                  <a:srgbClr val="000000">
                    <a:alpha val="33000"/>
                  </a:srgbClr>
                </a:outerShdw>
              </a:effectLst>
              <a:scene3d>
                <a:camera prst="orthographicFront"/>
                <a:lightRig rig="flat" dir="t"/>
              </a:scene3d>
              <a:sp3d extrusionH="304800" contourW="19050">
                <a:bevelT prst="convex"/>
                <a:bevelB w="0" h="0"/>
                <a:contourClr>
                  <a:srgbClr val="FFE593"/>
                </a:contourClr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>
                <a:sp3d/>
              </a:bodyPr>
              <a:lstStyle/>
              <a:p>
                <a:pPr algn="ctr" eaLnBrk="0" fontAlgn="ctr" hangingPunct="0"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defRPr/>
                </a:pPr>
                <a:endParaRPr lang="fr-FR" altLang="zh-CN" sz="16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椭圆 14"/>
              <p:cNvSpPr>
                <a:spLocks/>
              </p:cNvSpPr>
              <p:nvPr/>
            </p:nvSpPr>
            <p:spPr>
              <a:xfrm rot="19388639">
                <a:off x="5221400" y="3127004"/>
                <a:ext cx="757332" cy="53963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45000">
                    <a:schemeClr val="bg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rgbClr val="FFFFFF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5327131" y="3179241"/>
                <a:ext cx="846138" cy="849318"/>
              </a:xfrm>
              <a:prstGeom prst="ellipse">
                <a:avLst/>
              </a:prstGeom>
              <a:gradFill flip="none" rotWithShape="1">
                <a:gsLst>
                  <a:gs pos="10000">
                    <a:srgbClr val="FFC000">
                      <a:alpha val="60000"/>
                    </a:srgbClr>
                  </a:gs>
                  <a:gs pos="70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00" dirty="0">
                  <a:solidFill>
                    <a:srgbClr val="FFFFFF"/>
                  </a:solidFill>
                  <a:ea typeface="微软雅黑" pitchFamily="34" charset="-122"/>
                </a:endParaRPr>
              </a:p>
            </p:txBody>
          </p:sp>
        </p:grpSp>
        <p:sp>
          <p:nvSpPr>
            <p:cNvPr id="13" name="Text Box 29"/>
            <p:cNvSpPr txBox="1">
              <a:spLocks noChangeArrowheads="1"/>
            </p:cNvSpPr>
            <p:nvPr/>
          </p:nvSpPr>
          <p:spPr bwMode="gray">
            <a:xfrm>
              <a:off x="3464942" y="3393771"/>
              <a:ext cx="2305051" cy="7413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zh-CN" altLang="en-US" sz="2400" dirty="0">
                  <a:solidFill>
                    <a:schemeClr val="bg1"/>
                  </a:solidFill>
                  <a:effectLst>
                    <a:reflection blurRad="6350" stA="50000" endA="300" endPos="50000" dist="29997" dir="5400000" sy="-100000" algn="bl" rotWithShape="0"/>
                  </a:effectLst>
                  <a:latin typeface="微软雅黑" pitchFamily="34" charset="-122"/>
                  <a:ea typeface="微软雅黑" pitchFamily="34" charset="-122"/>
                </a:rPr>
                <a:t>对卖方</a:t>
              </a:r>
            </a:p>
          </p:txBody>
        </p:sp>
      </p:grpSp>
      <p:sp>
        <p:nvSpPr>
          <p:cNvPr id="21" name="圆角矩形 20"/>
          <p:cNvSpPr/>
          <p:nvPr/>
        </p:nvSpPr>
        <p:spPr bwMode="auto">
          <a:xfrm>
            <a:off x="3265963" y="4326631"/>
            <a:ext cx="5590157" cy="1163130"/>
          </a:xfrm>
          <a:prstGeom prst="roundRect">
            <a:avLst>
              <a:gd name="adj" fmla="val 7848"/>
            </a:avLst>
          </a:prstGeom>
          <a:gradFill flip="none" rotWithShape="1">
            <a:gsLst>
              <a:gs pos="3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2700000" scaled="1"/>
            <a:tileRect/>
          </a:gradFill>
          <a:ln w="38100">
            <a:gradFill>
              <a:gsLst>
                <a:gs pos="0">
                  <a:srgbClr val="00B0F0"/>
                </a:gs>
                <a:gs pos="100000">
                  <a:srgbClr val="002060"/>
                </a:gs>
              </a:gsLst>
              <a:lin ang="5400000" scaled="0"/>
            </a:gra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65100" h="1270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77" name="矩形 87"/>
          <p:cNvSpPr>
            <a:spLocks noChangeArrowheads="1"/>
          </p:cNvSpPr>
          <p:nvPr/>
        </p:nvSpPr>
        <p:spPr bwMode="auto">
          <a:xfrm>
            <a:off x="3381375" y="4410194"/>
            <a:ext cx="525938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eaLnBrk="0" fontAlgn="ctr" hangingPunct="0">
              <a:buClr>
                <a:srgbClr val="FF0000"/>
              </a:buClr>
              <a:buSzPct val="70000"/>
            </a:pPr>
            <a:r>
              <a:rPr lang="zh-CN" altLang="zh-CN" dirty="0"/>
              <a:t>改善财务结构</a:t>
            </a:r>
            <a:r>
              <a:rPr lang="zh-CN" altLang="en-US" dirty="0"/>
              <a:t>：</a:t>
            </a:r>
            <a:r>
              <a:rPr lang="zh-CN" altLang="zh-CN" dirty="0"/>
              <a:t>办理无</a:t>
            </a:r>
            <a:r>
              <a:rPr lang="zh-CN" altLang="zh-CN" dirty="0" smtClean="0"/>
              <a:t>追保理</a:t>
            </a:r>
            <a:r>
              <a:rPr lang="zh-CN" altLang="zh-CN" dirty="0"/>
              <a:t>情况下</a:t>
            </a:r>
            <a:r>
              <a:rPr lang="zh-CN" altLang="zh-CN" dirty="0" smtClean="0"/>
              <a:t>，</a:t>
            </a:r>
            <a:r>
              <a:rPr lang="zh-CN" altLang="en-US" dirty="0" smtClean="0"/>
              <a:t>将未到期的应收账款直接转变为现金销售收入，美化财务报表。</a:t>
            </a:r>
          </a:p>
          <a:p>
            <a:pPr eaLnBrk="0" fontAlgn="ctr" hangingPunct="0">
              <a:buClr>
                <a:srgbClr val="FF0000"/>
              </a:buClr>
              <a:buSzPct val="70000"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AutoShape 3"/>
          <p:cNvSpPr>
            <a:spLocks noChangeAspect="1" noChangeArrowheads="1"/>
          </p:cNvSpPr>
          <p:nvPr/>
        </p:nvSpPr>
        <p:spPr bwMode="auto">
          <a:xfrm>
            <a:off x="3095721" y="4716823"/>
            <a:ext cx="324000" cy="324000"/>
          </a:xfrm>
          <a:prstGeom prst="ellipse">
            <a:avLst/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508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zh-CN" sz="16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 bwMode="auto">
          <a:xfrm>
            <a:off x="3265963" y="1962024"/>
            <a:ext cx="5590157" cy="970395"/>
          </a:xfrm>
          <a:prstGeom prst="roundRect">
            <a:avLst>
              <a:gd name="adj" fmla="val 7848"/>
            </a:avLst>
          </a:prstGeom>
          <a:gradFill flip="none" rotWithShape="1">
            <a:gsLst>
              <a:gs pos="3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2700000" scaled="1"/>
            <a:tileRect/>
          </a:gradFill>
          <a:ln w="38100">
            <a:gradFill>
              <a:gsLst>
                <a:gs pos="0">
                  <a:srgbClr val="00B0F0"/>
                </a:gs>
                <a:gs pos="100000">
                  <a:srgbClr val="002060"/>
                </a:gs>
              </a:gsLst>
              <a:lin ang="5400000" scaled="0"/>
            </a:gra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65100" h="1270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80" name="矩形 87"/>
          <p:cNvSpPr>
            <a:spLocks noChangeArrowheads="1"/>
          </p:cNvSpPr>
          <p:nvPr/>
        </p:nvSpPr>
        <p:spPr bwMode="auto">
          <a:xfrm>
            <a:off x="3381375" y="2106034"/>
            <a:ext cx="52593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ctr" hangingPunct="0">
              <a:buClr>
                <a:srgbClr val="FF0000"/>
              </a:buClr>
              <a:buSzPct val="70000"/>
            </a:pPr>
            <a:r>
              <a:rPr lang="zh-CN" altLang="zh-CN" dirty="0"/>
              <a:t>资金融通</a:t>
            </a:r>
            <a:r>
              <a:rPr lang="zh-CN" altLang="en-US" dirty="0"/>
              <a:t>：</a:t>
            </a:r>
            <a:r>
              <a:rPr lang="zh-CN" altLang="zh-CN" dirty="0"/>
              <a:t>为卖方提供应收账款融资</a:t>
            </a:r>
            <a:r>
              <a:rPr lang="zh-CN" altLang="zh-CN" dirty="0" smtClean="0"/>
              <a:t>，</a:t>
            </a:r>
            <a:r>
              <a:rPr lang="zh-CN" altLang="en-US" dirty="0" smtClean="0"/>
              <a:t>缓解营运资金紧张的状况</a:t>
            </a:r>
            <a:r>
              <a:rPr lang="zh-CN" altLang="zh-CN" dirty="0" smtClean="0"/>
              <a:t>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AutoShape 3"/>
          <p:cNvSpPr>
            <a:spLocks noChangeAspect="1" noChangeArrowheads="1"/>
          </p:cNvSpPr>
          <p:nvPr/>
        </p:nvSpPr>
        <p:spPr bwMode="auto">
          <a:xfrm>
            <a:off x="3095721" y="2297722"/>
            <a:ext cx="324000" cy="324000"/>
          </a:xfrm>
          <a:prstGeom prst="ellipse">
            <a:avLst/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508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zh-CN" sz="16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82" name="TextBox 18"/>
          <p:cNvSpPr txBox="1">
            <a:spLocks noChangeArrowheads="1"/>
          </p:cNvSpPr>
          <p:nvPr/>
        </p:nvSpPr>
        <p:spPr bwMode="auto">
          <a:xfrm>
            <a:off x="323850" y="6681788"/>
            <a:ext cx="431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 bwMode="auto">
          <a:xfrm>
            <a:off x="3265963" y="5706284"/>
            <a:ext cx="5590157" cy="1164305"/>
          </a:xfrm>
          <a:prstGeom prst="roundRect">
            <a:avLst>
              <a:gd name="adj" fmla="val 7848"/>
            </a:avLst>
          </a:prstGeom>
          <a:gradFill flip="none" rotWithShape="1">
            <a:gsLst>
              <a:gs pos="3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2700000" scaled="1"/>
            <a:tileRect/>
          </a:gradFill>
          <a:ln w="38100">
            <a:gradFill>
              <a:gsLst>
                <a:gs pos="0">
                  <a:srgbClr val="00B0F0"/>
                </a:gs>
                <a:gs pos="100000">
                  <a:srgbClr val="002060"/>
                </a:gs>
              </a:gsLst>
              <a:lin ang="5400000" scaled="0"/>
            </a:gra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65100" h="1270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87"/>
          <p:cNvSpPr>
            <a:spLocks noChangeArrowheads="1"/>
          </p:cNvSpPr>
          <p:nvPr/>
        </p:nvSpPr>
        <p:spPr bwMode="auto">
          <a:xfrm>
            <a:off x="3381375" y="5778289"/>
            <a:ext cx="525938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/>
              <a:t>融资门槛低：供应商利用核心企业的信用支持，可获得低门槛资金支持，拓宽了供应商融资渠道，并降低融资成本</a:t>
            </a:r>
            <a:r>
              <a:rPr lang="zh-CN" altLang="zh-CN" dirty="0" smtClean="0"/>
              <a:t>。</a:t>
            </a:r>
            <a:endParaRPr lang="zh-CN" altLang="en-US" dirty="0"/>
          </a:p>
        </p:txBody>
      </p:sp>
      <p:sp>
        <p:nvSpPr>
          <p:cNvPr id="24" name="AutoShape 3"/>
          <p:cNvSpPr>
            <a:spLocks noChangeAspect="1" noChangeArrowheads="1"/>
          </p:cNvSpPr>
          <p:nvPr/>
        </p:nvSpPr>
        <p:spPr bwMode="auto">
          <a:xfrm>
            <a:off x="3095721" y="6102334"/>
            <a:ext cx="324000" cy="324000"/>
          </a:xfrm>
          <a:prstGeom prst="ellipse">
            <a:avLst/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508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zh-CN" sz="16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圆角矩形 25"/>
          <p:cNvSpPr/>
          <p:nvPr/>
        </p:nvSpPr>
        <p:spPr bwMode="auto">
          <a:xfrm>
            <a:off x="3265963" y="3151779"/>
            <a:ext cx="5590157" cy="970395"/>
          </a:xfrm>
          <a:prstGeom prst="roundRect">
            <a:avLst>
              <a:gd name="adj" fmla="val 7848"/>
            </a:avLst>
          </a:prstGeom>
          <a:gradFill flip="none" rotWithShape="1">
            <a:gsLst>
              <a:gs pos="3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2700000" scaled="1"/>
            <a:tileRect/>
          </a:gradFill>
          <a:ln w="38100">
            <a:gradFill>
              <a:gsLst>
                <a:gs pos="0">
                  <a:srgbClr val="00B0F0"/>
                </a:gs>
                <a:gs pos="100000">
                  <a:srgbClr val="002060"/>
                </a:gs>
              </a:gsLst>
              <a:lin ang="5400000" scaled="0"/>
            </a:gra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65100" h="1270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87"/>
          <p:cNvSpPr>
            <a:spLocks noChangeArrowheads="1"/>
          </p:cNvSpPr>
          <p:nvPr/>
        </p:nvSpPr>
        <p:spPr bwMode="auto">
          <a:xfrm>
            <a:off x="3381375" y="3300421"/>
            <a:ext cx="52593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/>
              <a:t>节约管理成本：应收账款销售分户账管理、应收账款催收服务</a:t>
            </a:r>
            <a:r>
              <a:rPr lang="zh-CN" altLang="zh-CN" dirty="0" smtClean="0"/>
              <a:t>。</a:t>
            </a:r>
            <a:endParaRPr lang="zh-CN" altLang="en-US" dirty="0"/>
          </a:p>
        </p:txBody>
      </p:sp>
      <p:sp>
        <p:nvSpPr>
          <p:cNvPr id="29" name="AutoShape 3"/>
          <p:cNvSpPr>
            <a:spLocks noChangeAspect="1" noChangeArrowheads="1"/>
          </p:cNvSpPr>
          <p:nvPr/>
        </p:nvSpPr>
        <p:spPr bwMode="auto">
          <a:xfrm>
            <a:off x="3095721" y="3487477"/>
            <a:ext cx="324000" cy="324000"/>
          </a:xfrm>
          <a:prstGeom prst="ellipse">
            <a:avLst/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508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zh-CN" sz="16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箭头连接符 30"/>
          <p:cNvCxnSpPr>
            <a:stCxn id="14" idx="0"/>
            <a:endCxn id="27" idx="2"/>
          </p:cNvCxnSpPr>
          <p:nvPr/>
        </p:nvCxnSpPr>
        <p:spPr bwMode="auto">
          <a:xfrm flipV="1">
            <a:off x="1455110" y="2459722"/>
            <a:ext cx="1640611" cy="11279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</p:spPr>
      </p:cxnSp>
      <p:cxnSp>
        <p:nvCxnSpPr>
          <p:cNvPr id="34" name="直接箭头连接符 33"/>
          <p:cNvCxnSpPr>
            <a:stCxn id="14" idx="7"/>
          </p:cNvCxnSpPr>
          <p:nvPr/>
        </p:nvCxnSpPr>
        <p:spPr bwMode="auto">
          <a:xfrm flipV="1">
            <a:off x="1949702" y="3587647"/>
            <a:ext cx="1146019" cy="2048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</p:spPr>
      </p:cxnSp>
      <p:cxnSp>
        <p:nvCxnSpPr>
          <p:cNvPr id="36" name="直接箭头连接符 35"/>
          <p:cNvCxnSpPr>
            <a:endCxn id="23" idx="2"/>
          </p:cNvCxnSpPr>
          <p:nvPr/>
        </p:nvCxnSpPr>
        <p:spPr bwMode="auto">
          <a:xfrm>
            <a:off x="1953592" y="4803213"/>
            <a:ext cx="1142129" cy="756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</p:spPr>
      </p:cxnSp>
      <p:cxnSp>
        <p:nvCxnSpPr>
          <p:cNvPr id="40" name="直接箭头连接符 39"/>
          <p:cNvCxnSpPr>
            <a:endCxn id="24" idx="1"/>
          </p:cNvCxnSpPr>
          <p:nvPr/>
        </p:nvCxnSpPr>
        <p:spPr bwMode="auto">
          <a:xfrm>
            <a:off x="1455110" y="4986234"/>
            <a:ext cx="1688060" cy="11635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矩形 3"/>
          <p:cNvSpPr>
            <a:spLocks noChangeArrowheads="1"/>
          </p:cNvSpPr>
          <p:nvPr/>
        </p:nvSpPr>
        <p:spPr bwMode="auto">
          <a:xfrm>
            <a:off x="0" y="0"/>
            <a:ext cx="10799763" cy="4143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 lIns="105593" tIns="52797" rIns="105593" bIns="52797">
            <a:spAutoFit/>
          </a:bodyPr>
          <a:lstStyle/>
          <a:p>
            <a:endParaRPr lang="zh-CN" altLang="en-US">
              <a:latin typeface="华文楷体" pitchFamily="2" charset="-122"/>
            </a:endParaRPr>
          </a:p>
        </p:txBody>
      </p:sp>
      <p:sp>
        <p:nvSpPr>
          <p:cNvPr id="8196" name="标题 1"/>
          <p:cNvSpPr txBox="1">
            <a:spLocks noChangeArrowheads="1"/>
          </p:cNvSpPr>
          <p:nvPr/>
        </p:nvSpPr>
        <p:spPr bwMode="auto">
          <a:xfrm>
            <a:off x="1182688" y="1158875"/>
            <a:ext cx="8936037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1055688" eaLnBrk="0" hangingPunct="0"/>
            <a:r>
              <a:rPr lang="zh-CN" altLang="en-US" sz="3400" dirty="0" smtClean="0">
                <a:solidFill>
                  <a:srgbClr val="0070C0"/>
                </a:solidFill>
                <a:latin typeface="华文楷体" pitchFamily="2" charset="-122"/>
              </a:rPr>
              <a:t>对买方的好处</a:t>
            </a:r>
            <a:endParaRPr lang="zh-CN" altLang="en-US" sz="3400" dirty="0">
              <a:solidFill>
                <a:srgbClr val="0070C0"/>
              </a:solidFill>
              <a:latin typeface="华文楷体" pitchFamily="2" charset="-122"/>
            </a:endParaRPr>
          </a:p>
        </p:txBody>
      </p:sp>
      <p:grpSp>
        <p:nvGrpSpPr>
          <p:cNvPr id="8199" name="组合 56"/>
          <p:cNvGrpSpPr>
            <a:grpSpLocks/>
          </p:cNvGrpSpPr>
          <p:nvPr/>
        </p:nvGrpSpPr>
        <p:grpSpPr bwMode="auto">
          <a:xfrm>
            <a:off x="780686" y="3834154"/>
            <a:ext cx="1450975" cy="1398588"/>
            <a:chOff x="3440653" y="2680764"/>
            <a:chExt cx="2329340" cy="2245772"/>
          </a:xfrm>
        </p:grpSpPr>
        <p:grpSp>
          <p:nvGrpSpPr>
            <p:cNvPr id="8207" name="组合 43"/>
            <p:cNvGrpSpPr>
              <a:grpSpLocks noChangeAspect="1"/>
            </p:cNvGrpSpPr>
            <p:nvPr/>
          </p:nvGrpSpPr>
          <p:grpSpPr bwMode="auto">
            <a:xfrm>
              <a:off x="3440653" y="2680764"/>
              <a:ext cx="2245772" cy="2245772"/>
              <a:chOff x="5217600" y="3058600"/>
              <a:chExt cx="1116000" cy="1116000"/>
            </a:xfrm>
          </p:grpSpPr>
          <p:sp>
            <p:nvSpPr>
              <p:cNvPr id="14" name="Oval 2"/>
              <p:cNvSpPr>
                <a:spLocks noChangeAspect="1" noChangeArrowheads="1"/>
              </p:cNvSpPr>
              <p:nvPr/>
            </p:nvSpPr>
            <p:spPr bwMode="auto">
              <a:xfrm>
                <a:off x="5217600" y="3058600"/>
                <a:ext cx="1116000" cy="1116000"/>
              </a:xfrm>
              <a:prstGeom prst="ellipse">
                <a:avLst/>
              </a:prstGeom>
              <a:gradFill flip="none" rotWithShape="1">
                <a:gsLst>
                  <a:gs pos="0">
                    <a:srgbClr val="FFCF01"/>
                  </a:gs>
                  <a:gs pos="90000">
                    <a:srgbClr val="E22000"/>
                  </a:gs>
                </a:gsLst>
                <a:lin ang="2700000" scaled="1"/>
                <a:tileRect/>
              </a:gradFill>
              <a:ln w="25400">
                <a:noFill/>
              </a:ln>
              <a:effectLst>
                <a:outerShdw blurRad="225425" dist="38100" dir="5220000" algn="ctr">
                  <a:srgbClr val="000000">
                    <a:alpha val="33000"/>
                  </a:srgbClr>
                </a:outerShdw>
              </a:effectLst>
              <a:scene3d>
                <a:camera prst="orthographicFront"/>
                <a:lightRig rig="flat" dir="t"/>
              </a:scene3d>
              <a:sp3d extrusionH="304800" contourW="19050">
                <a:bevelT prst="convex"/>
                <a:bevelB w="0" h="0"/>
                <a:contourClr>
                  <a:srgbClr val="FFE593"/>
                </a:contourClr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>
                <a:sp3d/>
              </a:bodyPr>
              <a:lstStyle/>
              <a:p>
                <a:pPr algn="ctr" eaLnBrk="0" fontAlgn="ctr" hangingPunct="0"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defRPr/>
                </a:pPr>
                <a:endParaRPr lang="fr-FR" altLang="zh-CN" sz="16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椭圆 14"/>
              <p:cNvSpPr>
                <a:spLocks/>
              </p:cNvSpPr>
              <p:nvPr/>
            </p:nvSpPr>
            <p:spPr>
              <a:xfrm rot="19388639">
                <a:off x="5221400" y="3127004"/>
                <a:ext cx="757332" cy="53963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45000">
                    <a:schemeClr val="bg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rgbClr val="FFFFFF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5327131" y="3179241"/>
                <a:ext cx="846138" cy="849318"/>
              </a:xfrm>
              <a:prstGeom prst="ellipse">
                <a:avLst/>
              </a:prstGeom>
              <a:gradFill flip="none" rotWithShape="1">
                <a:gsLst>
                  <a:gs pos="10000">
                    <a:srgbClr val="FFC000">
                      <a:alpha val="60000"/>
                    </a:srgbClr>
                  </a:gs>
                  <a:gs pos="70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00" dirty="0">
                  <a:solidFill>
                    <a:srgbClr val="FFFFFF"/>
                  </a:solidFill>
                  <a:ea typeface="微软雅黑" pitchFamily="34" charset="-122"/>
                </a:endParaRPr>
              </a:p>
            </p:txBody>
          </p:sp>
        </p:grpSp>
        <p:sp>
          <p:nvSpPr>
            <p:cNvPr id="13" name="Text Box 29"/>
            <p:cNvSpPr txBox="1">
              <a:spLocks noChangeArrowheads="1"/>
            </p:cNvSpPr>
            <p:nvPr/>
          </p:nvSpPr>
          <p:spPr bwMode="gray">
            <a:xfrm>
              <a:off x="3464942" y="3393771"/>
              <a:ext cx="2305051" cy="7413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zh-CN" altLang="en-US" sz="2400" dirty="0">
                  <a:solidFill>
                    <a:schemeClr val="bg1"/>
                  </a:solidFill>
                  <a:effectLst>
                    <a:reflection blurRad="6350" stA="50000" endA="300" endPos="50000" dist="29997" dir="5400000" sy="-100000" algn="bl" rotWithShape="0"/>
                  </a:effectLst>
                  <a:latin typeface="微软雅黑" pitchFamily="34" charset="-122"/>
                  <a:ea typeface="微软雅黑" pitchFamily="34" charset="-122"/>
                </a:rPr>
                <a:t>对买方</a:t>
              </a:r>
            </a:p>
          </p:txBody>
        </p:sp>
      </p:grpSp>
      <p:sp>
        <p:nvSpPr>
          <p:cNvPr id="21" name="圆角矩形 20"/>
          <p:cNvSpPr/>
          <p:nvPr/>
        </p:nvSpPr>
        <p:spPr bwMode="auto">
          <a:xfrm>
            <a:off x="3265963" y="3186109"/>
            <a:ext cx="5590157" cy="1163130"/>
          </a:xfrm>
          <a:prstGeom prst="roundRect">
            <a:avLst>
              <a:gd name="adj" fmla="val 7848"/>
            </a:avLst>
          </a:prstGeom>
          <a:gradFill flip="none" rotWithShape="1">
            <a:gsLst>
              <a:gs pos="3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2700000" scaled="1"/>
            <a:tileRect/>
          </a:gradFill>
          <a:ln w="38100">
            <a:gradFill>
              <a:gsLst>
                <a:gs pos="0">
                  <a:srgbClr val="00B0F0"/>
                </a:gs>
                <a:gs pos="100000">
                  <a:srgbClr val="002060"/>
                </a:gs>
              </a:gsLst>
              <a:lin ang="5400000" scaled="0"/>
            </a:gra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65100" h="1270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01" name="矩形 87"/>
          <p:cNvSpPr>
            <a:spLocks noChangeArrowheads="1"/>
          </p:cNvSpPr>
          <p:nvPr/>
        </p:nvSpPr>
        <p:spPr bwMode="auto">
          <a:xfrm>
            <a:off x="3381375" y="3258114"/>
            <a:ext cx="525938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/>
              <a:t>优化财务状况：通过调整收、付款账期，减少核心企业借贷资金，提高公司经营绩效和价值评估</a:t>
            </a:r>
            <a:r>
              <a:rPr lang="zh-CN" altLang="zh-CN" dirty="0" smtClean="0"/>
              <a:t>。</a:t>
            </a:r>
            <a:endParaRPr lang="zh-CN" altLang="en-US" dirty="0"/>
          </a:p>
        </p:txBody>
      </p:sp>
      <p:sp>
        <p:nvSpPr>
          <p:cNvPr id="23" name="AutoShape 3"/>
          <p:cNvSpPr>
            <a:spLocks noChangeAspect="1" noChangeArrowheads="1"/>
          </p:cNvSpPr>
          <p:nvPr/>
        </p:nvSpPr>
        <p:spPr bwMode="auto">
          <a:xfrm>
            <a:off x="3095721" y="3612326"/>
            <a:ext cx="324000" cy="324000"/>
          </a:xfrm>
          <a:prstGeom prst="ellipse">
            <a:avLst/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508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zh-CN" sz="16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 bwMode="auto">
          <a:xfrm>
            <a:off x="3265963" y="1890019"/>
            <a:ext cx="5590157" cy="1099321"/>
          </a:xfrm>
          <a:prstGeom prst="roundRect">
            <a:avLst>
              <a:gd name="adj" fmla="val 7848"/>
            </a:avLst>
          </a:prstGeom>
          <a:gradFill flip="none" rotWithShape="1">
            <a:gsLst>
              <a:gs pos="3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2700000" scaled="1"/>
            <a:tileRect/>
          </a:gradFill>
          <a:ln w="38100">
            <a:gradFill>
              <a:gsLst>
                <a:gs pos="0">
                  <a:srgbClr val="00B0F0"/>
                </a:gs>
                <a:gs pos="100000">
                  <a:srgbClr val="002060"/>
                </a:gs>
              </a:gsLst>
              <a:lin ang="5400000" scaled="0"/>
            </a:gra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65100" h="1270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04" name="矩形 87"/>
          <p:cNvSpPr>
            <a:spLocks noChangeArrowheads="1"/>
          </p:cNvSpPr>
          <p:nvPr/>
        </p:nvSpPr>
        <p:spPr bwMode="auto">
          <a:xfrm>
            <a:off x="3380718" y="1901672"/>
            <a:ext cx="525938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eaLnBrk="0" fontAlgn="ctr" hangingPunct="0">
              <a:buClr>
                <a:srgbClr val="FF0000"/>
              </a:buClr>
              <a:buSzPct val="70000"/>
            </a:pPr>
            <a:r>
              <a:rPr lang="zh-CN" altLang="zh-CN" dirty="0"/>
              <a:t>调节流动性</a:t>
            </a:r>
            <a:r>
              <a:rPr lang="zh-CN" altLang="en-US" dirty="0" smtClean="0"/>
              <a:t>：提高应付账款比例和（或）账期，降低资金占压规模和占压时间，提高资金使用效率，提升扩大经营规模的能力。</a:t>
            </a:r>
          </a:p>
        </p:txBody>
      </p:sp>
      <p:sp>
        <p:nvSpPr>
          <p:cNvPr id="27" name="AutoShape 3"/>
          <p:cNvSpPr>
            <a:spLocks noChangeAspect="1" noChangeArrowheads="1"/>
          </p:cNvSpPr>
          <p:nvPr/>
        </p:nvSpPr>
        <p:spPr bwMode="auto">
          <a:xfrm>
            <a:off x="3095721" y="2225717"/>
            <a:ext cx="324000" cy="324000"/>
          </a:xfrm>
          <a:prstGeom prst="ellipse">
            <a:avLst/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508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zh-CN" sz="16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06" name="TextBox 18"/>
          <p:cNvSpPr txBox="1">
            <a:spLocks noChangeArrowheads="1"/>
          </p:cNvSpPr>
          <p:nvPr/>
        </p:nvSpPr>
        <p:spPr bwMode="auto">
          <a:xfrm>
            <a:off x="323850" y="6681788"/>
            <a:ext cx="431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 bwMode="auto">
          <a:xfrm>
            <a:off x="3265963" y="4554204"/>
            <a:ext cx="5590157" cy="1163130"/>
          </a:xfrm>
          <a:prstGeom prst="roundRect">
            <a:avLst>
              <a:gd name="adj" fmla="val 7848"/>
            </a:avLst>
          </a:prstGeom>
          <a:gradFill flip="none" rotWithShape="1">
            <a:gsLst>
              <a:gs pos="3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2700000" scaled="1"/>
            <a:tileRect/>
          </a:gradFill>
          <a:ln w="38100">
            <a:gradFill>
              <a:gsLst>
                <a:gs pos="0">
                  <a:srgbClr val="00B0F0"/>
                </a:gs>
                <a:gs pos="100000">
                  <a:srgbClr val="002060"/>
                </a:gs>
              </a:gsLst>
              <a:lin ang="5400000" scaled="0"/>
            </a:gra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65100" h="1270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87"/>
          <p:cNvSpPr>
            <a:spLocks noChangeArrowheads="1"/>
          </p:cNvSpPr>
          <p:nvPr/>
        </p:nvSpPr>
        <p:spPr bwMode="auto">
          <a:xfrm>
            <a:off x="3381375" y="4482199"/>
            <a:ext cx="5259388" cy="121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>
              <a:lnSpc>
                <a:spcPct val="125000"/>
              </a:lnSpc>
            </a:pPr>
            <a:r>
              <a:rPr kumimoji="1" lang="zh-CN" altLang="en-US" dirty="0" smtClean="0"/>
              <a:t>优化供应链管理：有利于核心企业的供应商网络的稳定与发展。核心企业利用其良好的信用优势，使供应商获得资金支持。</a:t>
            </a:r>
            <a:endParaRPr kumimoji="1" lang="zh-CN" altLang="en-US" dirty="0"/>
          </a:p>
        </p:txBody>
      </p:sp>
      <p:sp>
        <p:nvSpPr>
          <p:cNvPr id="24" name="AutoShape 3"/>
          <p:cNvSpPr>
            <a:spLocks noChangeAspect="1" noChangeArrowheads="1"/>
          </p:cNvSpPr>
          <p:nvPr/>
        </p:nvSpPr>
        <p:spPr bwMode="auto">
          <a:xfrm>
            <a:off x="3095721" y="4980421"/>
            <a:ext cx="324000" cy="324000"/>
          </a:xfrm>
          <a:prstGeom prst="ellipse">
            <a:avLst/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508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zh-CN" sz="16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圆角矩形 25"/>
          <p:cNvSpPr/>
          <p:nvPr/>
        </p:nvSpPr>
        <p:spPr bwMode="auto">
          <a:xfrm>
            <a:off x="3265963" y="5911078"/>
            <a:ext cx="5590157" cy="855524"/>
          </a:xfrm>
          <a:prstGeom prst="roundRect">
            <a:avLst>
              <a:gd name="adj" fmla="val 7848"/>
            </a:avLst>
          </a:prstGeom>
          <a:gradFill flip="none" rotWithShape="1">
            <a:gsLst>
              <a:gs pos="3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2700000" scaled="1"/>
            <a:tileRect/>
          </a:gradFill>
          <a:ln w="38100">
            <a:gradFill>
              <a:gsLst>
                <a:gs pos="0">
                  <a:srgbClr val="00B0F0"/>
                </a:gs>
                <a:gs pos="100000">
                  <a:srgbClr val="002060"/>
                </a:gs>
              </a:gsLst>
              <a:lin ang="5400000" scaled="0"/>
            </a:gra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65100" h="1270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87"/>
          <p:cNvSpPr>
            <a:spLocks noChangeArrowheads="1"/>
          </p:cNvSpPr>
          <p:nvPr/>
        </p:nvSpPr>
        <p:spPr bwMode="auto">
          <a:xfrm>
            <a:off x="3381375" y="5994304"/>
            <a:ext cx="52593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/>
              <a:t>强化核心企业竞争优势：从卖方获得更优惠的付款条件，增加采购量，扩大营业额</a:t>
            </a:r>
            <a:r>
              <a:rPr lang="zh-CN" altLang="zh-CN" dirty="0" smtClean="0"/>
              <a:t>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AutoShape 3"/>
          <p:cNvSpPr>
            <a:spLocks noChangeAspect="1" noChangeArrowheads="1"/>
          </p:cNvSpPr>
          <p:nvPr/>
        </p:nvSpPr>
        <p:spPr bwMode="auto">
          <a:xfrm>
            <a:off x="3095721" y="6210319"/>
            <a:ext cx="324000" cy="324000"/>
          </a:xfrm>
          <a:prstGeom prst="ellipse">
            <a:avLst/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508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zh-CN" sz="16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箭头连接符 30"/>
          <p:cNvCxnSpPr>
            <a:stCxn id="14" idx="0"/>
            <a:endCxn id="27" idx="3"/>
          </p:cNvCxnSpPr>
          <p:nvPr/>
        </p:nvCxnSpPr>
        <p:spPr bwMode="auto">
          <a:xfrm flipV="1">
            <a:off x="1480146" y="2502268"/>
            <a:ext cx="1663024" cy="13318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</p:spPr>
      </p:cxnSp>
      <p:cxnSp>
        <p:nvCxnSpPr>
          <p:cNvPr id="34" name="直接箭头连接符 33"/>
          <p:cNvCxnSpPr>
            <a:stCxn id="14" idx="7"/>
            <a:endCxn id="23" idx="2"/>
          </p:cNvCxnSpPr>
          <p:nvPr/>
        </p:nvCxnSpPr>
        <p:spPr bwMode="auto">
          <a:xfrm flipV="1">
            <a:off x="1974738" y="3774326"/>
            <a:ext cx="1120983" cy="2646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</p:spPr>
      </p:cxnSp>
      <p:cxnSp>
        <p:nvCxnSpPr>
          <p:cNvPr id="36" name="直接箭头连接符 35"/>
          <p:cNvCxnSpPr>
            <a:stCxn id="14" idx="5"/>
            <a:endCxn id="24" idx="2"/>
          </p:cNvCxnSpPr>
          <p:nvPr/>
        </p:nvCxnSpPr>
        <p:spPr bwMode="auto">
          <a:xfrm>
            <a:off x="1974738" y="5027924"/>
            <a:ext cx="1120983" cy="1144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</p:spPr>
      </p:cxnSp>
      <p:cxnSp>
        <p:nvCxnSpPr>
          <p:cNvPr id="40" name="直接箭头连接符 39"/>
          <p:cNvCxnSpPr>
            <a:endCxn id="29" idx="1"/>
          </p:cNvCxnSpPr>
          <p:nvPr/>
        </p:nvCxnSpPr>
        <p:spPr bwMode="auto">
          <a:xfrm>
            <a:off x="1480146" y="5232742"/>
            <a:ext cx="1663024" cy="10250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Franklin Gothic Medium"/>
        <a:ea typeface="隶书"/>
        <a:cs typeface=""/>
      </a:majorFont>
      <a:minorFont>
        <a:latin typeface="Franklin Gothic Book"/>
        <a:ea typeface="华文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2000" b="1" i="0" u="none" strike="noStrike" cap="none" normalizeH="0" baseline="0" smtClean="0">
            <a:ln>
              <a:noFill/>
            </a:ln>
            <a:solidFill>
              <a:srgbClr val="004D6D"/>
            </a:solidFill>
            <a:effectLst/>
            <a:latin typeface="Franklin Gothic Book" pitchFamily="34" charset="0"/>
            <a:ea typeface="华文楷体" pitchFamily="2" charset="-122"/>
            <a:sym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2000" b="1" i="0" u="none" strike="noStrike" cap="none" normalizeH="0" baseline="0" smtClean="0">
            <a:ln>
              <a:noFill/>
            </a:ln>
            <a:solidFill>
              <a:srgbClr val="004D6D"/>
            </a:solidFill>
            <a:effectLst/>
            <a:latin typeface="Franklin Gothic Book" pitchFamily="34" charset="0"/>
            <a:ea typeface="华文楷体" pitchFamily="2" charset="-122"/>
            <a:sym typeface="Arial" pitchFamily="34" charset="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Franklin Gothic Medium"/>
        <a:ea typeface="隶书"/>
        <a:cs typeface=""/>
      </a:majorFont>
      <a:minorFont>
        <a:latin typeface="Franklin Gothic Book"/>
        <a:ea typeface="华文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2000" b="1" i="0" u="none" strike="noStrike" cap="none" normalizeH="0" baseline="0" smtClean="0">
            <a:ln>
              <a:noFill/>
            </a:ln>
            <a:solidFill>
              <a:srgbClr val="004D6D"/>
            </a:solidFill>
            <a:effectLst/>
            <a:latin typeface="Franklin Gothic Book" pitchFamily="34" charset="0"/>
            <a:ea typeface="华文楷体" pitchFamily="2" charset="-122"/>
            <a:sym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2000" b="1" i="0" u="none" strike="noStrike" cap="none" normalizeH="0" baseline="0" smtClean="0">
            <a:ln>
              <a:noFill/>
            </a:ln>
            <a:solidFill>
              <a:srgbClr val="004D6D"/>
            </a:solidFill>
            <a:effectLst/>
            <a:latin typeface="Franklin Gothic Book" pitchFamily="34" charset="0"/>
            <a:ea typeface="华文楷体" pitchFamily="2" charset="-122"/>
            <a:sym typeface="Arial" pitchFamily="34" charset="0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1492</TotalTime>
  <Pages>0</Pages>
  <Words>1730</Words>
  <Characters>0</Characters>
  <Application>Microsoft Office PowerPoint</Application>
  <DocSecurity>0</DocSecurity>
  <PresentationFormat>自定义</PresentationFormat>
  <Lines>0</Lines>
  <Paragraphs>217</Paragraphs>
  <Slides>25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27" baseType="lpstr">
      <vt:lpstr>默认设计模板</vt:lpstr>
      <vt:lpstr>1_默认设计模板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产品介绍   -「商业保理」</vt:lpstr>
      <vt:lpstr>幻灯片 23</vt:lpstr>
      <vt:lpstr>产品介绍   -「信息服务」</vt:lpstr>
      <vt:lpstr>幻灯片 25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hou</dc:creator>
  <cp:lastModifiedBy>恒嘉租赁王亮</cp:lastModifiedBy>
  <cp:revision>760</cp:revision>
  <cp:lastPrinted>2411-12-30T00:00:00Z</cp:lastPrinted>
  <dcterms:created xsi:type="dcterms:W3CDTF">2013-02-16T17:19:00Z</dcterms:created>
  <dcterms:modified xsi:type="dcterms:W3CDTF">2016-11-04T07:09:14Z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