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359" r:id="rId4"/>
    <p:sldId id="280" r:id="rId5"/>
    <p:sldId id="339" r:id="rId6"/>
    <p:sldId id="360" r:id="rId7"/>
    <p:sldId id="361" r:id="rId8"/>
    <p:sldId id="340" r:id="rId9"/>
    <p:sldId id="352" r:id="rId10"/>
    <p:sldId id="362" r:id="rId11"/>
    <p:sldId id="354" r:id="rId12"/>
    <p:sldId id="355" r:id="rId13"/>
    <p:sldId id="356" r:id="rId14"/>
    <p:sldId id="357" r:id="rId15"/>
    <p:sldId id="358" r:id="rId16"/>
    <p:sldId id="345" r:id="rId17"/>
    <p:sldId id="346" r:id="rId18"/>
  </p:sldIdLst>
  <p:sldSz cx="12192000" cy="6858000"/>
  <p:notesSz cx="6742113" cy="98726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yangshide" initials="l" lastIdx="3" clrIdx="0">
    <p:extLst>
      <p:ext uri="{19B8F6BF-5375-455C-9EA6-DF929625EA0E}">
        <p15:presenceInfo xmlns:p15="http://schemas.microsoft.com/office/powerpoint/2012/main" userId="liuyangshi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07"/>
    <a:srgbClr val="330306"/>
    <a:srgbClr val="3366FF"/>
    <a:srgbClr val="003399"/>
    <a:srgbClr val="000099"/>
    <a:srgbClr val="FCFCFC"/>
    <a:srgbClr val="E20E1D"/>
    <a:srgbClr val="FF8284"/>
    <a:srgbClr val="878A9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2019" autoAdjust="0"/>
  </p:normalViewPr>
  <p:slideViewPr>
    <p:cSldViewPr snapToGrid="0">
      <p:cViewPr varScale="1">
        <p:scale>
          <a:sx n="84" d="100"/>
          <a:sy n="84" d="100"/>
        </p:scale>
        <p:origin x="658"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zh-CN" altLang="en-US" sz="1200"/>
              <a:t>资产情况</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zh-CN"/>
        </a:p>
      </c:txPr>
    </c:title>
    <c:autoTitleDeleted val="0"/>
    <c:plotArea>
      <c:layout>
        <c:manualLayout>
          <c:layoutTarget val="inner"/>
          <c:xMode val="edge"/>
          <c:yMode val="edge"/>
          <c:x val="0.15016674611516012"/>
          <c:y val="0.16206834893427507"/>
          <c:w val="0.67535359365637282"/>
          <c:h val="0.71987175742778198"/>
        </c:manualLayout>
      </c:layout>
      <c:pieChart>
        <c:varyColors val="1"/>
        <c:ser>
          <c:idx val="0"/>
          <c:order val="0"/>
          <c:dPt>
            <c:idx val="0"/>
            <c:bubble3D val="0"/>
            <c:spPr>
              <a:solidFill>
                <a:schemeClr val="accent6"/>
              </a:solidFill>
              <a:ln>
                <a:noFill/>
              </a:ln>
              <a:effectLst/>
            </c:spPr>
            <c:extLst>
              <c:ext xmlns:c16="http://schemas.microsoft.com/office/drawing/2014/chart" uri="{C3380CC4-5D6E-409C-BE32-E72D297353CC}">
                <c16:uniqueId val="{00000000-3EBD-40B7-9890-FFB1F93DB297}"/>
              </c:ext>
            </c:extLst>
          </c:dPt>
          <c:dPt>
            <c:idx val="1"/>
            <c:bubble3D val="0"/>
            <c:spPr>
              <a:solidFill>
                <a:schemeClr val="accent5"/>
              </a:solidFill>
              <a:ln>
                <a:noFill/>
              </a:ln>
              <a:effectLst/>
            </c:spPr>
            <c:extLst>
              <c:ext xmlns:c16="http://schemas.microsoft.com/office/drawing/2014/chart" uri="{C3380CC4-5D6E-409C-BE32-E72D297353CC}">
                <c16:uniqueId val="{00000001-3EBD-40B7-9890-FFB1F93DB297}"/>
              </c:ext>
            </c:extLst>
          </c:dPt>
          <c:dPt>
            <c:idx val="2"/>
            <c:bubble3D val="0"/>
            <c:spPr>
              <a:solidFill>
                <a:schemeClr val="accent4"/>
              </a:solidFill>
              <a:ln>
                <a:noFill/>
              </a:ln>
              <a:effectLst/>
            </c:spPr>
            <c:extLst>
              <c:ext xmlns:c16="http://schemas.microsoft.com/office/drawing/2014/chart" uri="{C3380CC4-5D6E-409C-BE32-E72D297353CC}">
                <c16:uniqueId val="{00000002-3EBD-40B7-9890-FFB1F93DB297}"/>
              </c:ext>
            </c:extLst>
          </c:dPt>
          <c:dPt>
            <c:idx val="3"/>
            <c:bubble3D val="0"/>
            <c:spPr>
              <a:solidFill>
                <a:schemeClr val="accent6">
                  <a:lumMod val="60000"/>
                </a:schemeClr>
              </a:solidFill>
              <a:ln>
                <a:noFill/>
              </a:ln>
              <a:effectLst/>
            </c:spPr>
            <c:extLst>
              <c:ext xmlns:c16="http://schemas.microsoft.com/office/drawing/2014/chart" uri="{C3380CC4-5D6E-409C-BE32-E72D297353CC}">
                <c16:uniqueId val="{00000003-3EBD-40B7-9890-FFB1F93DB297}"/>
              </c:ext>
            </c:extLst>
          </c:dPt>
          <c:dPt>
            <c:idx val="4"/>
            <c:bubble3D val="0"/>
            <c:spPr>
              <a:solidFill>
                <a:schemeClr val="accent5">
                  <a:lumMod val="60000"/>
                </a:schemeClr>
              </a:solidFill>
              <a:ln>
                <a:noFill/>
              </a:ln>
              <a:effectLst/>
            </c:spPr>
            <c:extLst>
              <c:ext xmlns:c16="http://schemas.microsoft.com/office/drawing/2014/chart" uri="{C3380CC4-5D6E-409C-BE32-E72D297353CC}">
                <c16:uniqueId val="{00000004-3EBD-40B7-9890-FFB1F93DB297}"/>
              </c:ext>
            </c:extLst>
          </c:dPt>
          <c:dPt>
            <c:idx val="5"/>
            <c:bubble3D val="0"/>
            <c:spPr>
              <a:solidFill>
                <a:schemeClr val="accent4">
                  <a:lumMod val="60000"/>
                </a:schemeClr>
              </a:solidFill>
              <a:ln>
                <a:noFill/>
              </a:ln>
              <a:effectLst/>
            </c:spPr>
            <c:extLst>
              <c:ext xmlns:c16="http://schemas.microsoft.com/office/drawing/2014/chart" uri="{C3380CC4-5D6E-409C-BE32-E72D297353CC}">
                <c16:uniqueId val="{00000005-3EBD-40B7-9890-FFB1F93DB297}"/>
              </c:ext>
            </c:extLst>
          </c:dPt>
          <c:dPt>
            <c:idx val="6"/>
            <c:bubble3D val="0"/>
            <c:spPr>
              <a:solidFill>
                <a:schemeClr val="accent6">
                  <a:lumMod val="80000"/>
                  <a:lumOff val="20000"/>
                </a:schemeClr>
              </a:solidFill>
              <a:ln>
                <a:noFill/>
              </a:ln>
              <a:effectLst/>
            </c:spPr>
            <c:extLst>
              <c:ext xmlns:c16="http://schemas.microsoft.com/office/drawing/2014/chart" uri="{C3380CC4-5D6E-409C-BE32-E72D297353CC}">
                <c16:uniqueId val="{00000006-3EBD-40B7-9890-FFB1F93DB297}"/>
              </c:ext>
            </c:extLst>
          </c:dPt>
          <c:dPt>
            <c:idx val="7"/>
            <c:bubble3D val="0"/>
            <c:spPr>
              <a:solidFill>
                <a:schemeClr val="accent5">
                  <a:lumMod val="80000"/>
                  <a:lumOff val="20000"/>
                </a:schemeClr>
              </a:solidFill>
              <a:ln>
                <a:noFill/>
              </a:ln>
              <a:effectLst/>
            </c:spPr>
            <c:extLst>
              <c:ext xmlns:c16="http://schemas.microsoft.com/office/drawing/2014/chart" uri="{C3380CC4-5D6E-409C-BE32-E72D297353CC}">
                <c16:uniqueId val="{00000007-3EBD-40B7-9890-FFB1F93DB297}"/>
              </c:ext>
            </c:extLst>
          </c:dPt>
          <c:dPt>
            <c:idx val="8"/>
            <c:bubble3D val="0"/>
            <c:spPr>
              <a:solidFill>
                <a:schemeClr val="accent4">
                  <a:lumMod val="80000"/>
                  <a:lumOff val="20000"/>
                </a:schemeClr>
              </a:solidFill>
              <a:ln>
                <a:noFill/>
              </a:ln>
              <a:effectLst/>
            </c:spPr>
            <c:extLst>
              <c:ext xmlns:c16="http://schemas.microsoft.com/office/drawing/2014/chart" uri="{C3380CC4-5D6E-409C-BE32-E72D297353CC}">
                <c16:uniqueId val="{00000008-3EBD-40B7-9890-FFB1F93DB297}"/>
              </c:ext>
            </c:extLst>
          </c:dPt>
          <c:dPt>
            <c:idx val="9"/>
            <c:bubble3D val="0"/>
            <c:spPr>
              <a:solidFill>
                <a:schemeClr val="accent6">
                  <a:lumMod val="80000"/>
                </a:schemeClr>
              </a:solidFill>
              <a:ln>
                <a:noFill/>
              </a:ln>
              <a:effectLst/>
            </c:spPr>
            <c:extLst>
              <c:ext xmlns:c16="http://schemas.microsoft.com/office/drawing/2014/chart" uri="{C3380CC4-5D6E-409C-BE32-E72D297353CC}">
                <c16:uniqueId val="{00000009-3EBD-40B7-9890-FFB1F93DB297}"/>
              </c:ext>
            </c:extLst>
          </c:dPt>
          <c:dPt>
            <c:idx val="10"/>
            <c:bubble3D val="0"/>
            <c:spPr>
              <a:solidFill>
                <a:schemeClr val="accent5">
                  <a:lumMod val="80000"/>
                </a:schemeClr>
              </a:solidFill>
              <a:ln>
                <a:noFill/>
              </a:ln>
              <a:effectLst/>
            </c:spPr>
            <c:extLst>
              <c:ext xmlns:c16="http://schemas.microsoft.com/office/drawing/2014/chart" uri="{C3380CC4-5D6E-409C-BE32-E72D297353CC}">
                <c16:uniqueId val="{0000000A-3EBD-40B7-9890-FFB1F93DB297}"/>
              </c:ext>
            </c:extLst>
          </c:dPt>
          <c:dLbls>
            <c:dLbl>
              <c:idx val="1"/>
              <c:delete val="1"/>
              <c:extLst>
                <c:ext xmlns:c15="http://schemas.microsoft.com/office/drawing/2012/chart" uri="{CE6537A1-D6FC-4f65-9D91-7224C49458BB}"/>
                <c:ext xmlns:c16="http://schemas.microsoft.com/office/drawing/2014/chart" uri="{C3380CC4-5D6E-409C-BE32-E72D297353CC}">
                  <c16:uniqueId val="{00000001-3EBD-40B7-9890-FFB1F93DB297}"/>
                </c:ext>
              </c:extLst>
            </c:dLbl>
            <c:dLbl>
              <c:idx val="2"/>
              <c:delete val="1"/>
              <c:extLst>
                <c:ext xmlns:c15="http://schemas.microsoft.com/office/drawing/2012/chart" uri="{CE6537A1-D6FC-4f65-9D91-7224C49458BB}"/>
                <c:ext xmlns:c16="http://schemas.microsoft.com/office/drawing/2014/chart" uri="{C3380CC4-5D6E-409C-BE32-E72D297353CC}">
                  <c16:uniqueId val="{00000002-3EBD-40B7-9890-FFB1F93DB297}"/>
                </c:ext>
              </c:extLst>
            </c:dLbl>
            <c:dLbl>
              <c:idx val="4"/>
              <c:delete val="1"/>
              <c:extLst>
                <c:ext xmlns:c15="http://schemas.microsoft.com/office/drawing/2012/chart" uri="{CE6537A1-D6FC-4f65-9D91-7224C49458BB}"/>
                <c:ext xmlns:c16="http://schemas.microsoft.com/office/drawing/2014/chart" uri="{C3380CC4-5D6E-409C-BE32-E72D297353CC}">
                  <c16:uniqueId val="{00000004-3EBD-40B7-9890-FFB1F93DB297}"/>
                </c:ext>
              </c:extLst>
            </c:dLbl>
            <c:dLbl>
              <c:idx val="10"/>
              <c:delete val="1"/>
              <c:extLst>
                <c:ext xmlns:c15="http://schemas.microsoft.com/office/drawing/2012/chart" uri="{CE6537A1-D6FC-4f65-9D91-7224C49458BB}"/>
                <c:ext xmlns:c16="http://schemas.microsoft.com/office/drawing/2014/chart" uri="{C3380CC4-5D6E-409C-BE32-E72D297353CC}">
                  <c16:uniqueId val="{0000000A-3EBD-40B7-9890-FFB1F93DB29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汇总表!$H$3:$H$13</c:f>
              <c:strCache>
                <c:ptCount val="11"/>
                <c:pt idx="0">
                  <c:v>货币资金</c:v>
                </c:pt>
                <c:pt idx="1">
                  <c:v>应收票据</c:v>
                </c:pt>
                <c:pt idx="2">
                  <c:v>应收账款</c:v>
                </c:pt>
                <c:pt idx="3">
                  <c:v>存货</c:v>
                </c:pt>
                <c:pt idx="4">
                  <c:v>预付账款</c:v>
                </c:pt>
                <c:pt idx="5">
                  <c:v>其他应收款</c:v>
                </c:pt>
                <c:pt idx="6">
                  <c:v>投资性房地产</c:v>
                </c:pt>
                <c:pt idx="7">
                  <c:v>固定资产净值</c:v>
                </c:pt>
                <c:pt idx="8">
                  <c:v>在建工程</c:v>
                </c:pt>
                <c:pt idx="9">
                  <c:v>无形资产</c:v>
                </c:pt>
                <c:pt idx="10">
                  <c:v>长期待摊费用</c:v>
                </c:pt>
              </c:strCache>
            </c:strRef>
          </c:cat>
          <c:val>
            <c:numRef>
              <c:f>汇总表!$K$3:$K$13</c:f>
              <c:numCache>
                <c:formatCode>_(* #,##0.00_);_(* \(#,##0.00\);_(* "-"??_);_(@_)</c:formatCode>
                <c:ptCount val="11"/>
                <c:pt idx="0">
                  <c:v>9318.2878029999993</c:v>
                </c:pt>
                <c:pt idx="1">
                  <c:v>115.00816</c:v>
                </c:pt>
                <c:pt idx="2">
                  <c:v>629.224423</c:v>
                </c:pt>
                <c:pt idx="3">
                  <c:v>16703.169174999999</c:v>
                </c:pt>
                <c:pt idx="4">
                  <c:v>1340.7557800000002</c:v>
                </c:pt>
                <c:pt idx="5">
                  <c:v>5647.642957</c:v>
                </c:pt>
                <c:pt idx="6">
                  <c:v>9000</c:v>
                </c:pt>
                <c:pt idx="7">
                  <c:v>155679.60403299998</c:v>
                </c:pt>
                <c:pt idx="8">
                  <c:v>286349.490093</c:v>
                </c:pt>
                <c:pt idx="9">
                  <c:v>114312.165741</c:v>
                </c:pt>
                <c:pt idx="10">
                  <c:v>678.32941399999993</c:v>
                </c:pt>
              </c:numCache>
            </c:numRef>
          </c:val>
          <c:extLst>
            <c:ext xmlns:c16="http://schemas.microsoft.com/office/drawing/2014/chart" uri="{C3380CC4-5D6E-409C-BE32-E72D297353CC}">
              <c16:uniqueId val="{0000000B-3EBD-40B7-9890-FFB1F93DB297}"/>
            </c:ext>
          </c:extLst>
        </c:ser>
        <c:dLbls>
          <c:showLegendKey val="0"/>
          <c:showVal val="0"/>
          <c:showCatName val="1"/>
          <c:showSerName val="0"/>
          <c:showPercent val="1"/>
          <c:showBubbleSize val="0"/>
          <c:showLeaderLines val="1"/>
        </c:dLbls>
        <c:firstSliceAng val="0"/>
      </c:pieChart>
      <c:spPr>
        <a:noFill/>
        <a:ln w="25400">
          <a:noFill/>
        </a:ln>
        <a:effectLst/>
      </c:spPr>
    </c:plotArea>
    <c:plotVisOnly val="1"/>
    <c:dispBlanksAs val="zero"/>
    <c:showDLblsOverMax val="0"/>
  </c:chart>
  <c:spPr>
    <a:noFill/>
    <a:ln w="6350" cap="flat" cmpd="sng" algn="ctr">
      <a:noFill/>
      <a:prstDash val="solid"/>
      <a:miter lim="800000"/>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sz="1200"/>
              <a:t>负债结构</a:t>
            </a:r>
          </a:p>
        </c:rich>
      </c:tx>
      <c:overlay val="0"/>
    </c:title>
    <c:autoTitleDeleted val="0"/>
    <c:plotArea>
      <c:layout/>
      <c:pieChart>
        <c:varyColors val="1"/>
        <c:ser>
          <c:idx val="0"/>
          <c:order val="0"/>
          <c:dPt>
            <c:idx val="0"/>
            <c:bubble3D val="0"/>
            <c:extLst>
              <c:ext xmlns:c16="http://schemas.microsoft.com/office/drawing/2014/chart" uri="{C3380CC4-5D6E-409C-BE32-E72D297353CC}">
                <c16:uniqueId val="{00000000-7DC1-4A46-95C6-2F576C261CCC}"/>
              </c:ext>
            </c:extLst>
          </c:dPt>
          <c:dPt>
            <c:idx val="1"/>
            <c:bubble3D val="0"/>
            <c:extLst>
              <c:ext xmlns:c16="http://schemas.microsoft.com/office/drawing/2014/chart" uri="{C3380CC4-5D6E-409C-BE32-E72D297353CC}">
                <c16:uniqueId val="{00000001-7DC1-4A46-95C6-2F576C261CCC}"/>
              </c:ext>
            </c:extLst>
          </c:dPt>
          <c:dPt>
            <c:idx val="2"/>
            <c:bubble3D val="0"/>
            <c:extLst>
              <c:ext xmlns:c16="http://schemas.microsoft.com/office/drawing/2014/chart" uri="{C3380CC4-5D6E-409C-BE32-E72D297353CC}">
                <c16:uniqueId val="{00000002-7DC1-4A46-95C6-2F576C261CCC}"/>
              </c:ext>
            </c:extLst>
          </c:dPt>
          <c:dPt>
            <c:idx val="3"/>
            <c:bubble3D val="0"/>
            <c:extLst>
              <c:ext xmlns:c16="http://schemas.microsoft.com/office/drawing/2014/chart" uri="{C3380CC4-5D6E-409C-BE32-E72D297353CC}">
                <c16:uniqueId val="{00000003-7DC1-4A46-95C6-2F576C261CCC}"/>
              </c:ext>
            </c:extLst>
          </c:dPt>
          <c:dPt>
            <c:idx val="4"/>
            <c:bubble3D val="0"/>
            <c:extLst>
              <c:ext xmlns:c16="http://schemas.microsoft.com/office/drawing/2014/chart" uri="{C3380CC4-5D6E-409C-BE32-E72D297353CC}">
                <c16:uniqueId val="{00000004-7DC1-4A46-95C6-2F576C261CCC}"/>
              </c:ext>
            </c:extLst>
          </c:dPt>
          <c:dPt>
            <c:idx val="5"/>
            <c:bubble3D val="0"/>
            <c:extLst>
              <c:ext xmlns:c16="http://schemas.microsoft.com/office/drawing/2014/chart" uri="{C3380CC4-5D6E-409C-BE32-E72D297353CC}">
                <c16:uniqueId val="{00000005-7DC1-4A46-95C6-2F576C261CCC}"/>
              </c:ext>
            </c:extLst>
          </c:dPt>
          <c:dPt>
            <c:idx val="6"/>
            <c:bubble3D val="0"/>
            <c:extLst>
              <c:ext xmlns:c16="http://schemas.microsoft.com/office/drawing/2014/chart" uri="{C3380CC4-5D6E-409C-BE32-E72D297353CC}">
                <c16:uniqueId val="{00000006-7DC1-4A46-95C6-2F576C261CCC}"/>
              </c:ext>
            </c:extLst>
          </c:dPt>
          <c:dPt>
            <c:idx val="7"/>
            <c:bubble3D val="0"/>
            <c:extLst>
              <c:ext xmlns:c16="http://schemas.microsoft.com/office/drawing/2014/chart" uri="{C3380CC4-5D6E-409C-BE32-E72D297353CC}">
                <c16:uniqueId val="{00000007-7DC1-4A46-95C6-2F576C261CCC}"/>
              </c:ext>
            </c:extLst>
          </c:dPt>
          <c:dPt>
            <c:idx val="8"/>
            <c:bubble3D val="0"/>
            <c:extLst>
              <c:ext xmlns:c16="http://schemas.microsoft.com/office/drawing/2014/chart" uri="{C3380CC4-5D6E-409C-BE32-E72D297353CC}">
                <c16:uniqueId val="{00000008-7DC1-4A46-95C6-2F576C261CCC}"/>
              </c:ext>
            </c:extLst>
          </c:dPt>
          <c:dPt>
            <c:idx val="9"/>
            <c:bubble3D val="0"/>
            <c:extLst>
              <c:ext xmlns:c16="http://schemas.microsoft.com/office/drawing/2014/chart" uri="{C3380CC4-5D6E-409C-BE32-E72D297353CC}">
                <c16:uniqueId val="{00000009-7DC1-4A46-95C6-2F576C261CCC}"/>
              </c:ext>
            </c:extLst>
          </c:dPt>
          <c:dLbls>
            <c:dLbl>
              <c:idx val="1"/>
              <c:delete val="1"/>
              <c:extLst>
                <c:ext xmlns:c15="http://schemas.microsoft.com/office/drawing/2012/chart" uri="{CE6537A1-D6FC-4f65-9D91-7224C49458BB}"/>
                <c:ext xmlns:c16="http://schemas.microsoft.com/office/drawing/2014/chart" uri="{C3380CC4-5D6E-409C-BE32-E72D297353CC}">
                  <c16:uniqueId val="{00000001-7DC1-4A46-95C6-2F576C261CCC}"/>
                </c:ext>
              </c:extLst>
            </c:dLbl>
            <c:dLbl>
              <c:idx val="5"/>
              <c:delete val="1"/>
              <c:extLst>
                <c:ext xmlns:c15="http://schemas.microsoft.com/office/drawing/2012/chart" uri="{CE6537A1-D6FC-4f65-9D91-7224C49458BB}"/>
                <c:ext xmlns:c16="http://schemas.microsoft.com/office/drawing/2014/chart" uri="{C3380CC4-5D6E-409C-BE32-E72D297353CC}">
                  <c16:uniqueId val="{00000005-7DC1-4A46-95C6-2F576C261CCC}"/>
                </c:ext>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汇总表!$H$23:$H$32</c:f>
              <c:strCache>
                <c:ptCount val="10"/>
                <c:pt idx="0">
                  <c:v>短期借款</c:v>
                </c:pt>
                <c:pt idx="1">
                  <c:v>应付票据</c:v>
                </c:pt>
                <c:pt idx="2">
                  <c:v>应付账款</c:v>
                </c:pt>
                <c:pt idx="3">
                  <c:v>预收款项</c:v>
                </c:pt>
                <c:pt idx="4">
                  <c:v>应付职工薪酬</c:v>
                </c:pt>
                <c:pt idx="5">
                  <c:v>应交税费</c:v>
                </c:pt>
                <c:pt idx="6">
                  <c:v>其他应付款</c:v>
                </c:pt>
                <c:pt idx="7">
                  <c:v>长期借款</c:v>
                </c:pt>
                <c:pt idx="8">
                  <c:v>应付债券</c:v>
                </c:pt>
                <c:pt idx="9">
                  <c:v>长期应付款</c:v>
                </c:pt>
              </c:strCache>
            </c:strRef>
          </c:cat>
          <c:val>
            <c:numRef>
              <c:f>汇总表!$K$23:$K$32</c:f>
              <c:numCache>
                <c:formatCode>_(* #,##0.00_);_(* \(#,##0.00\);_(* "-"??_);_(@_)</c:formatCode>
                <c:ptCount val="10"/>
                <c:pt idx="0">
                  <c:v>194339</c:v>
                </c:pt>
                <c:pt idx="1">
                  <c:v>0</c:v>
                </c:pt>
                <c:pt idx="2">
                  <c:v>74712.959938999993</c:v>
                </c:pt>
                <c:pt idx="3">
                  <c:v>14292.244972999999</c:v>
                </c:pt>
                <c:pt idx="4">
                  <c:v>16742.494508</c:v>
                </c:pt>
                <c:pt idx="5">
                  <c:v>577.54173900000001</c:v>
                </c:pt>
                <c:pt idx="6">
                  <c:v>2563.6414690000001</c:v>
                </c:pt>
                <c:pt idx="7">
                  <c:v>85650</c:v>
                </c:pt>
                <c:pt idx="8">
                  <c:v>49745.309579000001</c:v>
                </c:pt>
                <c:pt idx="9">
                  <c:v>45656.863732999998</c:v>
                </c:pt>
              </c:numCache>
            </c:numRef>
          </c:val>
          <c:extLst>
            <c:ext xmlns:c16="http://schemas.microsoft.com/office/drawing/2014/chart" uri="{C3380CC4-5D6E-409C-BE32-E72D297353CC}">
              <c16:uniqueId val="{0000000A-7DC1-4A46-95C6-2F576C261CCC}"/>
            </c:ext>
          </c:extLst>
        </c:ser>
        <c:dLbls>
          <c:showLegendKey val="0"/>
          <c:showVal val="0"/>
          <c:showCatName val="1"/>
          <c:showSerName val="0"/>
          <c:showPercent val="1"/>
          <c:showBubbleSize val="0"/>
          <c:showLeaderLines val="1"/>
        </c:dLbls>
        <c:firstSliceAng val="0"/>
      </c:pieChart>
      <c:spPr>
        <a:noFill/>
        <a:ln w="25400">
          <a:noFill/>
        </a:ln>
      </c:spPr>
    </c:plotArea>
    <c:plotVisOnly val="1"/>
    <c:dispBlanksAs val="zero"/>
    <c:showDLblsOverMax val="0"/>
  </c:chart>
  <c:spPr>
    <a:noFill/>
  </c:sp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1582" cy="495348"/>
          </a:xfrm>
          <a:prstGeom prst="rect">
            <a:avLst/>
          </a:prstGeom>
        </p:spPr>
        <p:txBody>
          <a:bodyPr vert="horz" lIns="91427" tIns="45713" rIns="91427" bIns="45713" rtlCol="0"/>
          <a:lstStyle>
            <a:lvl1pPr algn="l">
              <a:defRPr sz="1200"/>
            </a:lvl1pPr>
          </a:lstStyle>
          <a:p>
            <a:endParaRPr lang="zh-CN" altLang="en-US"/>
          </a:p>
        </p:txBody>
      </p:sp>
      <p:sp>
        <p:nvSpPr>
          <p:cNvPr id="3" name="日期占位符 2"/>
          <p:cNvSpPr>
            <a:spLocks noGrp="1"/>
          </p:cNvSpPr>
          <p:nvPr>
            <p:ph type="dt" idx="1"/>
          </p:nvPr>
        </p:nvSpPr>
        <p:spPr>
          <a:xfrm>
            <a:off x="3818972" y="0"/>
            <a:ext cx="2921582" cy="495348"/>
          </a:xfrm>
          <a:prstGeom prst="rect">
            <a:avLst/>
          </a:prstGeom>
        </p:spPr>
        <p:txBody>
          <a:bodyPr vert="horz" lIns="91427" tIns="45713" rIns="91427" bIns="45713" rtlCol="0"/>
          <a:lstStyle>
            <a:lvl1pPr algn="r">
              <a:defRPr sz="1200"/>
            </a:lvl1pPr>
          </a:lstStyle>
          <a:p>
            <a:fld id="{38CFF49B-F907-49D9-97D0-C0B7B4CAC544}" type="datetimeFigureOut">
              <a:rPr lang="zh-CN" altLang="en-US" smtClean="0"/>
              <a:pPr/>
              <a:t>2016/10/30</a:t>
            </a:fld>
            <a:endParaRPr lang="zh-CN" altLang="en-US"/>
          </a:p>
        </p:txBody>
      </p:sp>
      <p:sp>
        <p:nvSpPr>
          <p:cNvPr id="4" name="幻灯片图像占位符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27" tIns="45713" rIns="91427" bIns="45713" rtlCol="0" anchor="ctr"/>
          <a:lstStyle/>
          <a:p>
            <a:endParaRPr lang="zh-CN" altLang="en-US"/>
          </a:p>
        </p:txBody>
      </p:sp>
      <p:sp>
        <p:nvSpPr>
          <p:cNvPr id="5" name="备注占位符 4"/>
          <p:cNvSpPr>
            <a:spLocks noGrp="1"/>
          </p:cNvSpPr>
          <p:nvPr>
            <p:ph type="body" sz="quarter" idx="3"/>
          </p:nvPr>
        </p:nvSpPr>
        <p:spPr>
          <a:xfrm>
            <a:off x="674212" y="4751220"/>
            <a:ext cx="5393690" cy="3887361"/>
          </a:xfrm>
          <a:prstGeom prst="rect">
            <a:avLst/>
          </a:prstGeom>
        </p:spPr>
        <p:txBody>
          <a:bodyPr vert="horz" lIns="91427" tIns="45713" rIns="91427" bIns="45713"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7317"/>
            <a:ext cx="2921582" cy="495347"/>
          </a:xfrm>
          <a:prstGeom prst="rect">
            <a:avLst/>
          </a:prstGeom>
        </p:spPr>
        <p:txBody>
          <a:bodyPr vert="horz" lIns="91427" tIns="45713" rIns="91427" bIns="45713"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8972" y="9377317"/>
            <a:ext cx="2921582" cy="495347"/>
          </a:xfrm>
          <a:prstGeom prst="rect">
            <a:avLst/>
          </a:prstGeom>
        </p:spPr>
        <p:txBody>
          <a:bodyPr vert="horz" lIns="91427" tIns="45713" rIns="91427" bIns="45713" rtlCol="0" anchor="b"/>
          <a:lstStyle>
            <a:lvl1pPr algn="r">
              <a:defRPr sz="1200"/>
            </a:lvl1pPr>
          </a:lstStyle>
          <a:p>
            <a:fld id="{6D2AF97A-113B-4386-A7B0-F4FB2B5B3C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减量置换是控制产量，促进新型能源的使用，如水电、风能、核电，促进绿色能源的开发。</a:t>
            </a:r>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4</a:t>
            </a:fld>
            <a:endParaRPr lang="zh-CN" altLang="en-US"/>
          </a:p>
        </p:txBody>
      </p:sp>
    </p:spTree>
    <p:extLst>
      <p:ext uri="{BB962C8B-B14F-4D97-AF65-F5344CB8AC3E}">
        <p14:creationId xmlns:p14="http://schemas.microsoft.com/office/powerpoint/2010/main" val="3174669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15</a:t>
            </a:fld>
            <a:endParaRPr lang="zh-CN" altLang="en-US"/>
          </a:p>
        </p:txBody>
      </p:sp>
    </p:spTree>
    <p:extLst>
      <p:ext uri="{BB962C8B-B14F-4D97-AF65-F5344CB8AC3E}">
        <p14:creationId xmlns:p14="http://schemas.microsoft.com/office/powerpoint/2010/main" val="403360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6</a:t>
            </a:fld>
            <a:endParaRPr lang="zh-CN" altLang="en-US"/>
          </a:p>
        </p:txBody>
      </p:sp>
    </p:spTree>
    <p:extLst>
      <p:ext uri="{BB962C8B-B14F-4D97-AF65-F5344CB8AC3E}">
        <p14:creationId xmlns:p14="http://schemas.microsoft.com/office/powerpoint/2010/main" val="231022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7</a:t>
            </a:fld>
            <a:endParaRPr lang="zh-CN" altLang="en-US"/>
          </a:p>
        </p:txBody>
      </p:sp>
    </p:spTree>
    <p:extLst>
      <p:ext uri="{BB962C8B-B14F-4D97-AF65-F5344CB8AC3E}">
        <p14:creationId xmlns:p14="http://schemas.microsoft.com/office/powerpoint/2010/main" val="333294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8</a:t>
            </a:fld>
            <a:endParaRPr lang="zh-CN" altLang="en-US"/>
          </a:p>
        </p:txBody>
      </p:sp>
    </p:spTree>
    <p:extLst>
      <p:ext uri="{BB962C8B-B14F-4D97-AF65-F5344CB8AC3E}">
        <p14:creationId xmlns:p14="http://schemas.microsoft.com/office/powerpoint/2010/main" val="27817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9</a:t>
            </a:fld>
            <a:endParaRPr lang="zh-CN" altLang="en-US"/>
          </a:p>
        </p:txBody>
      </p:sp>
    </p:spTree>
    <p:extLst>
      <p:ext uri="{BB962C8B-B14F-4D97-AF65-F5344CB8AC3E}">
        <p14:creationId xmlns:p14="http://schemas.microsoft.com/office/powerpoint/2010/main" val="302521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11</a:t>
            </a:fld>
            <a:endParaRPr lang="zh-CN" altLang="en-US"/>
          </a:p>
        </p:txBody>
      </p:sp>
    </p:spTree>
    <p:extLst>
      <p:ext uri="{BB962C8B-B14F-4D97-AF65-F5344CB8AC3E}">
        <p14:creationId xmlns:p14="http://schemas.microsoft.com/office/powerpoint/2010/main" val="210277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楷体" pitchFamily="49" charset="-122"/>
                <a:ea typeface="楷体" pitchFamily="49" charset="-122"/>
              </a:rPr>
              <a:t>公司前些年投资上马的煤矿和煤化工项目建设虽然已经接近尾声，但预计</a:t>
            </a:r>
            <a:r>
              <a:rPr lang="en-US" altLang="zh-CN" dirty="0">
                <a:latin typeface="楷体" pitchFamily="49" charset="-122"/>
                <a:ea typeface="楷体" pitchFamily="49" charset="-122"/>
              </a:rPr>
              <a:t>2016</a:t>
            </a:r>
            <a:r>
              <a:rPr lang="zh-CN" altLang="en-US" dirty="0">
                <a:latin typeface="楷体" pitchFamily="49" charset="-122"/>
                <a:ea typeface="楷体" pitchFamily="49" charset="-122"/>
              </a:rPr>
              <a:t>年仍需投入</a:t>
            </a:r>
            <a:r>
              <a:rPr lang="en-US" altLang="zh-CN" dirty="0">
                <a:latin typeface="楷体" pitchFamily="49" charset="-122"/>
                <a:ea typeface="楷体" pitchFamily="49" charset="-122"/>
              </a:rPr>
              <a:t>10</a:t>
            </a:r>
            <a:r>
              <a:rPr lang="zh-CN" altLang="en-US" dirty="0">
                <a:latin typeface="楷体" pitchFamily="49" charset="-122"/>
                <a:ea typeface="楷体" pitchFamily="49" charset="-122"/>
              </a:rPr>
              <a:t>亿元左右，且新建项目多为煤矿、煤化工传统产能过剩项目，一旦投产马上将陷入亏损泥潭，为主营业务带来拖累。</a:t>
            </a:r>
          </a:p>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12</a:t>
            </a:fld>
            <a:endParaRPr lang="zh-CN" altLang="en-US"/>
          </a:p>
        </p:txBody>
      </p:sp>
    </p:spTree>
    <p:extLst>
      <p:ext uri="{BB962C8B-B14F-4D97-AF65-F5344CB8AC3E}">
        <p14:creationId xmlns:p14="http://schemas.microsoft.com/office/powerpoint/2010/main" val="343847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13</a:t>
            </a:fld>
            <a:endParaRPr lang="zh-CN" altLang="en-US"/>
          </a:p>
        </p:txBody>
      </p:sp>
    </p:spTree>
    <p:extLst>
      <p:ext uri="{BB962C8B-B14F-4D97-AF65-F5344CB8AC3E}">
        <p14:creationId xmlns:p14="http://schemas.microsoft.com/office/powerpoint/2010/main" val="8607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AF97A-113B-4386-A7B0-F4FB2B5B3C97}" type="slidenum">
              <a:rPr lang="zh-CN" altLang="en-US" smtClean="0"/>
              <a:pPr/>
              <a:t>14</a:t>
            </a:fld>
            <a:endParaRPr lang="zh-CN" altLang="en-US"/>
          </a:p>
        </p:txBody>
      </p:sp>
    </p:spTree>
    <p:extLst>
      <p:ext uri="{BB962C8B-B14F-4D97-AF65-F5344CB8AC3E}">
        <p14:creationId xmlns:p14="http://schemas.microsoft.com/office/powerpoint/2010/main" val="199378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文本框 1"/>
          <p:cNvSpPr txBox="1"/>
          <p:nvPr userDrawn="1"/>
        </p:nvSpPr>
        <p:spPr>
          <a:xfrm>
            <a:off x="9029700" y="375451"/>
            <a:ext cx="2603500" cy="461665"/>
          </a:xfrm>
          <a:prstGeom prst="rect">
            <a:avLst/>
          </a:prstGeom>
          <a:noFill/>
        </p:spPr>
        <p:txBody>
          <a:bodyPr wrap="square" rtlCol="0">
            <a:spAutoFit/>
          </a:bodyPr>
          <a:lstStyle/>
          <a:p>
            <a:pPr algn="ctr"/>
            <a:r>
              <a:rPr lang="en-US" altLang="zh-CN" sz="2400" b="1" dirty="0">
                <a:solidFill>
                  <a:srgbClr val="FCFCFC"/>
                </a:solidFill>
              </a:rPr>
              <a:t>LOGO</a:t>
            </a:r>
            <a:endParaRPr lang="zh-CN" altLang="en-US" sz="2400" b="1" dirty="0">
              <a:solidFill>
                <a:srgbClr val="FCFCFC"/>
              </a:solidFill>
            </a:endParaRPr>
          </a:p>
        </p:txBody>
      </p:sp>
      <p:sp>
        <p:nvSpPr>
          <p:cNvPr id="25" name="矩形 24"/>
          <p:cNvSpPr/>
          <p:nvPr userDrawn="1"/>
        </p:nvSpPr>
        <p:spPr>
          <a:xfrm>
            <a:off x="7261934" y="301841"/>
            <a:ext cx="4785064" cy="656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D:\恒嘉融资租赁\公司VI\新标识图片格式打包\logo3.jpg"/>
          <p:cNvPicPr>
            <a:picLocks noChangeAspect="1" noChangeArrowheads="1"/>
          </p:cNvPicPr>
          <p:nvPr userDrawn="1"/>
        </p:nvPicPr>
        <p:blipFill>
          <a:blip r:embed="rId2" cstate="print"/>
          <a:srcRect/>
          <a:stretch>
            <a:fillRect/>
          </a:stretch>
        </p:blipFill>
        <p:spPr bwMode="auto">
          <a:xfrm>
            <a:off x="4464424" y="6315696"/>
            <a:ext cx="3639884" cy="338401"/>
          </a:xfrm>
          <a:prstGeom prst="rect">
            <a:avLst/>
          </a:prstGeom>
          <a:noFill/>
        </p:spPr>
      </p:pic>
      <p:pic>
        <p:nvPicPr>
          <p:cNvPr id="26" name="Picture 5" descr="C:\Users\U310\Desktop\QQ截图20140217164136.png"/>
          <p:cNvPicPr>
            <a:picLocks noChangeAspect="1" noChangeArrowheads="1"/>
          </p:cNvPicPr>
          <p:nvPr userDrawn="1"/>
        </p:nvPicPr>
        <p:blipFill>
          <a:blip r:embed="rId3" cstate="print"/>
          <a:srcRect/>
          <a:stretch>
            <a:fillRect/>
          </a:stretch>
        </p:blipFill>
        <p:spPr bwMode="auto">
          <a:xfrm>
            <a:off x="-12795" y="-25400"/>
            <a:ext cx="12545454" cy="3212353"/>
          </a:xfrm>
          <a:prstGeom prst="rect">
            <a:avLst/>
          </a:prstGeom>
          <a:noFill/>
          <a:ln w="9525">
            <a:noFill/>
            <a:miter lim="800000"/>
            <a:headEnd/>
            <a:tailEnd/>
          </a:ln>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10" name="直接连接符 9"/>
          <p:cNvCxnSpPr/>
          <p:nvPr/>
        </p:nvCxnSpPr>
        <p:spPr>
          <a:xfrm>
            <a:off x="0" y="6425294"/>
            <a:ext cx="12192000"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nvSpPr>
        <p:spPr>
          <a:xfrm>
            <a:off x="11187953" y="6494930"/>
            <a:ext cx="605118" cy="349624"/>
          </a:xfrm>
          <a:custGeom>
            <a:avLst/>
            <a:gdLst>
              <a:gd name="connsiteX0" fmla="*/ 378655 w 757310"/>
              <a:gd name="connsiteY0" fmla="*/ 0 h 396457"/>
              <a:gd name="connsiteX1" fmla="*/ 757310 w 757310"/>
              <a:gd name="connsiteY1" fmla="*/ 378655 h 396457"/>
              <a:gd name="connsiteX2" fmla="*/ 755516 w 757310"/>
              <a:gd name="connsiteY2" fmla="*/ 396457 h 396457"/>
              <a:gd name="connsiteX3" fmla="*/ 1795 w 757310"/>
              <a:gd name="connsiteY3" fmla="*/ 396457 h 396457"/>
              <a:gd name="connsiteX4" fmla="*/ 0 w 757310"/>
              <a:gd name="connsiteY4" fmla="*/ 378655 h 396457"/>
              <a:gd name="connsiteX5" fmla="*/ 378655 w 757310"/>
              <a:gd name="connsiteY5" fmla="*/ 0 h 39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310" h="396457">
                <a:moveTo>
                  <a:pt x="378655" y="0"/>
                </a:moveTo>
                <a:cubicBezTo>
                  <a:pt x="587780" y="0"/>
                  <a:pt x="757310" y="169530"/>
                  <a:pt x="757310" y="378655"/>
                </a:cubicBezTo>
                <a:lnTo>
                  <a:pt x="755516" y="396457"/>
                </a:lnTo>
                <a:lnTo>
                  <a:pt x="1795" y="396457"/>
                </a:lnTo>
                <a:lnTo>
                  <a:pt x="0" y="378655"/>
                </a:lnTo>
                <a:cubicBezTo>
                  <a:pt x="0" y="169530"/>
                  <a:pt x="169530" y="0"/>
                  <a:pt x="378655" y="0"/>
                </a:cubicBezTo>
                <a:close/>
              </a:path>
            </a:pathLst>
          </a:custGeom>
          <a:solidFill>
            <a:srgbClr val="336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p:cNvSpPr>
            <a:spLocks noChangeArrowheads="1"/>
          </p:cNvSpPr>
          <p:nvPr userDrawn="1"/>
        </p:nvSpPr>
        <p:spPr bwMode="auto">
          <a:xfrm>
            <a:off x="10650070" y="6596809"/>
            <a:ext cx="16764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pPr algn="ctr" eaLnBrk="0" hangingPunct="0"/>
            <a:r>
              <a:rPr lang="en-US" altLang="zh-CN" sz="1200" dirty="0">
                <a:solidFill>
                  <a:srgbClr val="FCFCFC"/>
                </a:solidFill>
                <a:cs typeface="Arial" charset="0"/>
              </a:rPr>
              <a:t>P</a:t>
            </a:r>
            <a:fld id="{1D1D2641-4A11-334B-B140-BC935AB38244}" type="slidenum">
              <a:rPr lang="zh-CN" altLang="en-US" sz="1200" dirty="0" smtClean="0">
                <a:solidFill>
                  <a:srgbClr val="FCFCFC"/>
                </a:solidFill>
                <a:cs typeface="Arial" charset="0"/>
              </a:rPr>
              <a:pPr algn="ctr" eaLnBrk="0" hangingPunct="0"/>
              <a:t>‹#›</a:t>
            </a:fld>
            <a:endParaRPr lang="zh-CN" altLang="en-US" sz="1200" dirty="0">
              <a:solidFill>
                <a:srgbClr val="FCFCFC"/>
              </a:solidFill>
              <a:cs typeface="Arial" charset="0"/>
            </a:endParaRPr>
          </a:p>
        </p:txBody>
      </p:sp>
      <p:cxnSp>
        <p:nvCxnSpPr>
          <p:cNvPr id="3" name="直接连接符 2"/>
          <p:cNvCxnSpPr/>
          <p:nvPr userDrawn="1"/>
        </p:nvCxnSpPr>
        <p:spPr>
          <a:xfrm flipV="1">
            <a:off x="0" y="858129"/>
            <a:ext cx="12192000" cy="2483"/>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510437" y="6162476"/>
            <a:ext cx="2107808" cy="534159"/>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D:\恒嘉融资租赁\公司VI\新标识图片格式打包\logo2.jpg"/>
          <p:cNvPicPr>
            <a:picLocks noChangeAspect="1" noChangeArrowheads="1"/>
          </p:cNvPicPr>
          <p:nvPr userDrawn="1"/>
        </p:nvPicPr>
        <p:blipFill>
          <a:blip r:embed="rId2" cstate="print"/>
          <a:srcRect/>
          <a:stretch>
            <a:fillRect/>
          </a:stretch>
        </p:blipFill>
        <p:spPr bwMode="auto">
          <a:xfrm>
            <a:off x="766481" y="6316920"/>
            <a:ext cx="1600855" cy="221151"/>
          </a:xfrm>
          <a:prstGeom prst="rect">
            <a:avLst/>
          </a:prstGeom>
          <a:noFill/>
        </p:spPr>
      </p:pic>
    </p:spTree>
  </p:cSld>
  <p:clrMapOvr>
    <a:masterClrMapping/>
  </p:clrMapOvr>
  <p:transition>
    <p:pull dir="ru"/>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971B9-238B-4D69-8248-97E26D5381F3}" type="datetimeFigureOut">
              <a:rPr lang="zh-CN" altLang="en-US" smtClean="0"/>
              <a:pPr/>
              <a:t>2016/10/30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E9FDA-0849-494F-A4CE-306FF23A80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377C1-C062-48D9-BE75-046D5C527045}" type="datetimeFigureOut">
              <a:rPr lang="zh-CN" altLang="en-US" smtClean="0"/>
              <a:pPr/>
              <a:t>2016/10/30</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07FC3-E85A-47BD-81B2-68F8C9DF41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727" y="3903259"/>
            <a:ext cx="11468669" cy="1569660"/>
          </a:xfrm>
          <a:prstGeom prst="rect">
            <a:avLst/>
          </a:prstGeom>
          <a:noFill/>
        </p:spPr>
        <p:txBody>
          <a:bodyPr wrap="square" rtlCol="0">
            <a:spAutoFit/>
          </a:bodyPr>
          <a:lstStyle/>
          <a:p>
            <a:pPr algn="ctr"/>
            <a:r>
              <a:rPr lang="zh-CN" altLang="en-US" sz="4800" b="1" dirty="0">
                <a:latin typeface="楷体" pitchFamily="49" charset="-122"/>
                <a:ea typeface="楷体" pitchFamily="49" charset="-122"/>
              </a:rPr>
              <a:t>开滦蔚州矿业售后回租项目</a:t>
            </a:r>
            <a:endParaRPr lang="en-US" altLang="zh-CN" sz="4800" b="1" dirty="0">
              <a:latin typeface="楷体" pitchFamily="49" charset="-122"/>
              <a:ea typeface="楷体" pitchFamily="49" charset="-122"/>
            </a:endParaRPr>
          </a:p>
          <a:p>
            <a:pPr algn="ctr"/>
            <a:r>
              <a:rPr lang="zh-CN" altLang="en-US" sz="4800" b="1" dirty="0">
                <a:latin typeface="楷体" pitchFamily="49" charset="-122"/>
                <a:ea typeface="楷体" pitchFamily="49" charset="-122"/>
              </a:rPr>
              <a:t>项风险建议</a:t>
            </a: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五 担保人概况</a:t>
            </a:r>
            <a:endParaRPr lang="en-US" altLang="zh-CN" dirty="0">
              <a:latin typeface="楷体" pitchFamily="49" charset="-122"/>
              <a:ea typeface="楷体" pitchFamily="49" charset="-122"/>
              <a:cs typeface="+mj-cs"/>
            </a:endParaRPr>
          </a:p>
        </p:txBody>
      </p:sp>
      <p:sp>
        <p:nvSpPr>
          <p:cNvPr id="6" name="TextBox 5"/>
          <p:cNvSpPr txBox="1"/>
          <p:nvPr/>
        </p:nvSpPr>
        <p:spPr>
          <a:xfrm>
            <a:off x="1163771" y="938146"/>
            <a:ext cx="9524011" cy="5493812"/>
          </a:xfrm>
          <a:prstGeom prst="rect">
            <a:avLst/>
          </a:prstGeom>
          <a:noFill/>
        </p:spPr>
        <p:txBody>
          <a:bodyPr wrap="square" rtlCol="0">
            <a:spAutoFit/>
          </a:bodyPr>
          <a:lstStyle/>
          <a:p>
            <a:pPr>
              <a:lnSpc>
                <a:spcPct val="150000"/>
              </a:lnSpc>
            </a:pPr>
            <a:r>
              <a:rPr lang="zh-CN" altLang="en-US" b="1" dirty="0">
                <a:latin typeface="楷体" pitchFamily="49" charset="-122"/>
                <a:ea typeface="楷体" pitchFamily="49" charset="-122"/>
              </a:rPr>
              <a:t>承租人：</a:t>
            </a:r>
            <a:r>
              <a:rPr lang="zh-CN" altLang="en-US" dirty="0">
                <a:latin typeface="楷体" pitchFamily="49" charset="-122"/>
                <a:ea typeface="楷体" pitchFamily="49" charset="-122"/>
              </a:rPr>
              <a:t>开滦（集团）有限责任公司</a:t>
            </a:r>
            <a:r>
              <a:rPr lang="zh-CN" altLang="en-US" dirty="0">
                <a:solidFill>
                  <a:srgbClr val="FF0000"/>
                </a:solidFill>
                <a:latin typeface="楷体" pitchFamily="49" charset="-122"/>
                <a:ea typeface="楷体" pitchFamily="49" charset="-122"/>
              </a:rPr>
              <a:t>（</a:t>
            </a:r>
            <a:r>
              <a:rPr lang="en-US" altLang="zh-CN" dirty="0">
                <a:solidFill>
                  <a:srgbClr val="FF0000"/>
                </a:solidFill>
                <a:latin typeface="楷体" pitchFamily="49" charset="-122"/>
                <a:ea typeface="楷体" pitchFamily="49" charset="-122"/>
              </a:rPr>
              <a:t>AAA</a:t>
            </a:r>
            <a:r>
              <a:rPr lang="zh-CN" altLang="en-US" dirty="0">
                <a:solidFill>
                  <a:srgbClr val="FF0000"/>
                </a:solidFill>
                <a:latin typeface="楷体" pitchFamily="49" charset="-122"/>
                <a:ea typeface="楷体" pitchFamily="49" charset="-122"/>
              </a:rPr>
              <a:t>）</a:t>
            </a:r>
            <a:endParaRPr lang="en-US" altLang="zh-CN" dirty="0">
              <a:solidFill>
                <a:srgbClr val="FF0000"/>
              </a:solidFill>
              <a:latin typeface="楷体" pitchFamily="49" charset="-122"/>
              <a:ea typeface="楷体" pitchFamily="49" charset="-122"/>
            </a:endParaRPr>
          </a:p>
          <a:p>
            <a:pPr>
              <a:lnSpc>
                <a:spcPct val="150000"/>
              </a:lnSpc>
            </a:pPr>
            <a:r>
              <a:rPr lang="zh-CN" altLang="en-US" b="1" dirty="0">
                <a:latin typeface="楷体" pitchFamily="49" charset="-122"/>
                <a:ea typeface="楷体" pitchFamily="49" charset="-122"/>
              </a:rPr>
              <a:t>注册资本：</a:t>
            </a:r>
            <a:r>
              <a:rPr lang="en-US" altLang="zh-CN" dirty="0">
                <a:latin typeface="楷体" pitchFamily="49" charset="-122"/>
                <a:ea typeface="楷体" pitchFamily="49" charset="-122"/>
              </a:rPr>
              <a:t>114.93</a:t>
            </a:r>
            <a:r>
              <a:rPr lang="zh-CN" altLang="en-US" dirty="0">
                <a:latin typeface="楷体" pitchFamily="49" charset="-122"/>
                <a:ea typeface="楷体" pitchFamily="49" charset="-122"/>
              </a:rPr>
              <a:t>亿元  </a:t>
            </a:r>
            <a:r>
              <a:rPr lang="zh-CN" altLang="en-US" b="1" dirty="0">
                <a:latin typeface="楷体" pitchFamily="49" charset="-122"/>
                <a:ea typeface="楷体" pitchFamily="49" charset="-122"/>
              </a:rPr>
              <a:t>实收资本：</a:t>
            </a:r>
            <a:r>
              <a:rPr lang="en-US" altLang="zh-CN" b="1" dirty="0">
                <a:latin typeface="楷体" pitchFamily="49" charset="-122"/>
                <a:ea typeface="楷体" pitchFamily="49" charset="-122"/>
              </a:rPr>
              <a:t> </a:t>
            </a:r>
            <a:r>
              <a:rPr lang="en-US" altLang="zh-CN" dirty="0">
                <a:latin typeface="楷体" pitchFamily="49" charset="-122"/>
                <a:ea typeface="楷体" pitchFamily="49" charset="-122"/>
              </a:rPr>
              <a:t>114.93</a:t>
            </a:r>
            <a:r>
              <a:rPr lang="zh-CN" altLang="en-US" dirty="0">
                <a:latin typeface="楷体" pitchFamily="49" charset="-122"/>
                <a:ea typeface="楷体" pitchFamily="49" charset="-122"/>
              </a:rPr>
              <a:t>亿元    </a:t>
            </a:r>
            <a:endParaRPr lang="en-US" altLang="zh-CN" dirty="0">
              <a:latin typeface="楷体" pitchFamily="49" charset="-122"/>
              <a:ea typeface="楷体" pitchFamily="49" charset="-122"/>
            </a:endParaRPr>
          </a:p>
          <a:p>
            <a:pPr>
              <a:lnSpc>
                <a:spcPct val="150000"/>
              </a:lnSpc>
            </a:pPr>
            <a:r>
              <a:rPr lang="zh-CN" altLang="en-US" b="1" dirty="0">
                <a:latin typeface="楷体" pitchFamily="49" charset="-122"/>
                <a:ea typeface="楷体" pitchFamily="49" charset="-122"/>
              </a:rPr>
              <a:t>成立日期：</a:t>
            </a:r>
            <a:r>
              <a:rPr lang="en-US" altLang="zh-CN" dirty="0">
                <a:latin typeface="楷体" pitchFamily="49" charset="-122"/>
                <a:ea typeface="楷体" pitchFamily="49" charset="-122"/>
              </a:rPr>
              <a:t>1980</a:t>
            </a:r>
            <a:r>
              <a:rPr lang="zh-CN" altLang="en-US" dirty="0">
                <a:latin typeface="楷体" pitchFamily="49" charset="-122"/>
                <a:ea typeface="楷体" pitchFamily="49" charset="-122"/>
              </a:rPr>
              <a:t>年</a:t>
            </a:r>
            <a:r>
              <a:rPr lang="en-US" altLang="zh-CN" dirty="0">
                <a:latin typeface="楷体" pitchFamily="49" charset="-122"/>
                <a:ea typeface="楷体" pitchFamily="49" charset="-122"/>
              </a:rPr>
              <a:t>      </a:t>
            </a:r>
            <a:r>
              <a:rPr lang="zh-CN" altLang="en-US" b="1" dirty="0">
                <a:latin typeface="楷体" pitchFamily="49" charset="-122"/>
                <a:ea typeface="楷体" pitchFamily="49" charset="-122"/>
              </a:rPr>
              <a:t>股权结构：</a:t>
            </a:r>
            <a:r>
              <a:rPr lang="zh-CN" altLang="en-US" dirty="0">
                <a:latin typeface="楷体" pitchFamily="49" charset="-122"/>
                <a:ea typeface="楷体" pitchFamily="49" charset="-122"/>
              </a:rPr>
              <a:t>河北省国资委</a:t>
            </a:r>
            <a:r>
              <a:rPr lang="en-US" altLang="zh-CN" dirty="0">
                <a:latin typeface="楷体" pitchFamily="49" charset="-122"/>
                <a:ea typeface="楷体" pitchFamily="49" charset="-122"/>
              </a:rPr>
              <a:t>100%</a:t>
            </a:r>
          </a:p>
          <a:p>
            <a:pPr>
              <a:lnSpc>
                <a:spcPct val="150000"/>
              </a:lnSpc>
            </a:pPr>
            <a:r>
              <a:rPr lang="zh-CN" altLang="en-US" b="1" dirty="0">
                <a:latin typeface="楷体" pitchFamily="49" charset="-122"/>
                <a:ea typeface="楷体" pitchFamily="49" charset="-122"/>
              </a:rPr>
              <a:t>经营范围：</a:t>
            </a:r>
            <a:r>
              <a:rPr lang="zh-CN" altLang="en-US" dirty="0">
                <a:latin typeface="楷体" pitchFamily="49" charset="-122"/>
                <a:ea typeface="楷体" pitchFamily="49" charset="-122"/>
              </a:rPr>
              <a:t>煤炭开采，原煤洗选加工，物流及贸易，煤化工产品制造及销售等。公司目前主营业务板块可以分为煤炭、焦化及煤化工、物流贸易、电力及其他行业四大板块。</a:t>
            </a:r>
            <a:endParaRPr lang="en-US" altLang="zh-CN" dirty="0">
              <a:latin typeface="楷体" pitchFamily="49" charset="-122"/>
              <a:ea typeface="楷体" pitchFamily="49" charset="-122"/>
            </a:endParaRPr>
          </a:p>
          <a:p>
            <a:pPr>
              <a:lnSpc>
                <a:spcPct val="150000"/>
              </a:lnSpc>
            </a:pPr>
            <a:r>
              <a:rPr lang="zh-CN" altLang="en-US" b="1" dirty="0">
                <a:latin typeface="楷体" pitchFamily="49" charset="-122"/>
                <a:ea typeface="楷体" pitchFamily="49" charset="-122"/>
              </a:rPr>
              <a:t>财务简况：</a:t>
            </a:r>
            <a:r>
              <a:rPr lang="zh-CN" altLang="en-US" dirty="0">
                <a:latin typeface="楷体" pitchFamily="49" charset="-122"/>
                <a:ea typeface="楷体" pitchFamily="49" charset="-122"/>
              </a:rPr>
              <a:t>截止</a:t>
            </a:r>
            <a:r>
              <a:rPr lang="en-US" altLang="zh-CN" dirty="0">
                <a:latin typeface="楷体" pitchFamily="49" charset="-122"/>
                <a:ea typeface="楷体" pitchFamily="49" charset="-122"/>
              </a:rPr>
              <a:t>2015</a:t>
            </a:r>
            <a:r>
              <a:rPr lang="zh-CN" altLang="en-US" dirty="0">
                <a:latin typeface="楷体" pitchFamily="49" charset="-122"/>
                <a:ea typeface="楷体" pitchFamily="49" charset="-122"/>
              </a:rPr>
              <a:t>年三季度末，公司合并口径总资产</a:t>
            </a:r>
            <a:r>
              <a:rPr lang="en-US" altLang="zh-CN" dirty="0">
                <a:latin typeface="楷体" pitchFamily="49" charset="-122"/>
                <a:ea typeface="楷体" pitchFamily="49" charset="-122"/>
              </a:rPr>
              <a:t>750.44</a:t>
            </a:r>
            <a:r>
              <a:rPr lang="zh-CN" altLang="en-US" dirty="0">
                <a:latin typeface="楷体" pitchFamily="49" charset="-122"/>
                <a:ea typeface="楷体" pitchFamily="49" charset="-122"/>
              </a:rPr>
              <a:t>亿元，资产负债率</a:t>
            </a:r>
            <a:r>
              <a:rPr lang="en-US" altLang="zh-CN" dirty="0">
                <a:latin typeface="楷体" pitchFamily="49" charset="-122"/>
                <a:ea typeface="楷体" pitchFamily="49" charset="-122"/>
              </a:rPr>
              <a:t>74.26%</a:t>
            </a:r>
            <a:r>
              <a:rPr lang="zh-CN" altLang="en-US" dirty="0">
                <a:latin typeface="楷体" pitchFamily="49" charset="-122"/>
                <a:ea typeface="楷体" pitchFamily="49" charset="-122"/>
              </a:rPr>
              <a:t>；</a:t>
            </a:r>
            <a:r>
              <a:rPr lang="en-US" altLang="zh-CN" dirty="0">
                <a:latin typeface="楷体" pitchFamily="49" charset="-122"/>
                <a:ea typeface="楷体" pitchFamily="49" charset="-122"/>
              </a:rPr>
              <a:t>2015</a:t>
            </a:r>
            <a:r>
              <a:rPr lang="zh-CN" altLang="en-US" dirty="0">
                <a:latin typeface="楷体" pitchFamily="49" charset="-122"/>
                <a:ea typeface="楷体" pitchFamily="49" charset="-122"/>
              </a:rPr>
              <a:t>年前三季度合并营业收入</a:t>
            </a:r>
            <a:r>
              <a:rPr lang="en-US" altLang="zh-CN" dirty="0">
                <a:latin typeface="楷体" pitchFamily="49" charset="-122"/>
                <a:ea typeface="楷体" pitchFamily="49" charset="-122"/>
              </a:rPr>
              <a:t>511.76</a:t>
            </a:r>
            <a:r>
              <a:rPr lang="zh-CN" altLang="en-US" dirty="0">
                <a:latin typeface="楷体" pitchFamily="49" charset="-122"/>
                <a:ea typeface="楷体" pitchFamily="49" charset="-122"/>
              </a:rPr>
              <a:t>亿元，较去年同期降幅达</a:t>
            </a:r>
            <a:r>
              <a:rPr lang="en-US" altLang="zh-CN" dirty="0">
                <a:latin typeface="楷体" pitchFamily="49" charset="-122"/>
                <a:ea typeface="楷体" pitchFamily="49" charset="-122"/>
              </a:rPr>
              <a:t>21.95%</a:t>
            </a:r>
            <a:r>
              <a:rPr lang="zh-CN" altLang="en-US" dirty="0">
                <a:latin typeface="楷体" pitchFamily="49" charset="-122"/>
                <a:ea typeface="楷体" pitchFamily="49" charset="-122"/>
              </a:rPr>
              <a:t>，营业利润</a:t>
            </a:r>
            <a:r>
              <a:rPr lang="en-US" altLang="zh-CN" dirty="0">
                <a:latin typeface="楷体" pitchFamily="49" charset="-122"/>
                <a:ea typeface="楷体" pitchFamily="49" charset="-122"/>
              </a:rPr>
              <a:t>-28.4</a:t>
            </a:r>
            <a:r>
              <a:rPr lang="zh-CN" altLang="en-US" dirty="0">
                <a:latin typeface="楷体" pitchFamily="49" charset="-122"/>
                <a:ea typeface="楷体" pitchFamily="49" charset="-122"/>
              </a:rPr>
              <a:t>亿元，净利润</a:t>
            </a:r>
            <a:r>
              <a:rPr lang="en-US" altLang="zh-CN" dirty="0">
                <a:latin typeface="楷体" pitchFamily="49" charset="-122"/>
                <a:ea typeface="楷体" pitchFamily="49" charset="-122"/>
              </a:rPr>
              <a:t>-26.66</a:t>
            </a:r>
            <a:r>
              <a:rPr lang="zh-CN" altLang="en-US" dirty="0">
                <a:latin typeface="楷体" pitchFamily="49" charset="-122"/>
                <a:ea typeface="楷体" pitchFamily="49" charset="-122"/>
              </a:rPr>
              <a:t>亿元；经营活动现金流净额</a:t>
            </a:r>
            <a:r>
              <a:rPr lang="en-US" altLang="zh-CN" dirty="0">
                <a:latin typeface="楷体" pitchFamily="49" charset="-122"/>
                <a:ea typeface="楷体" pitchFamily="49" charset="-122"/>
              </a:rPr>
              <a:t>-5.47</a:t>
            </a:r>
            <a:r>
              <a:rPr lang="zh-CN" altLang="en-US" dirty="0">
                <a:latin typeface="楷体" pitchFamily="49" charset="-122"/>
                <a:ea typeface="楷体" pitchFamily="49" charset="-122"/>
              </a:rPr>
              <a:t>亿元，投资活动现金流净额</a:t>
            </a:r>
            <a:r>
              <a:rPr lang="en-US" altLang="zh-CN" dirty="0">
                <a:latin typeface="楷体" pitchFamily="49" charset="-122"/>
                <a:ea typeface="楷体" pitchFamily="49" charset="-122"/>
              </a:rPr>
              <a:t>-19.81</a:t>
            </a:r>
            <a:r>
              <a:rPr lang="zh-CN" altLang="en-US" dirty="0">
                <a:latin typeface="楷体" pitchFamily="49" charset="-122"/>
                <a:ea typeface="楷体" pitchFamily="49" charset="-122"/>
              </a:rPr>
              <a:t>亿元，筹资活动现金流净额</a:t>
            </a:r>
            <a:r>
              <a:rPr lang="en-US" altLang="zh-CN" dirty="0">
                <a:latin typeface="楷体" pitchFamily="49" charset="-122"/>
                <a:ea typeface="楷体" pitchFamily="49" charset="-122"/>
              </a:rPr>
              <a:t>18.07</a:t>
            </a:r>
            <a:r>
              <a:rPr lang="zh-CN" altLang="en-US" dirty="0">
                <a:latin typeface="楷体" pitchFamily="49" charset="-122"/>
                <a:ea typeface="楷体" pitchFamily="49" charset="-122"/>
              </a:rPr>
              <a:t>亿元。</a:t>
            </a:r>
            <a:endParaRPr lang="en-US" altLang="zh-CN" dirty="0">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母公司口径总资产</a:t>
            </a:r>
            <a:r>
              <a:rPr lang="en-US" altLang="zh-CN" dirty="0">
                <a:latin typeface="楷体" pitchFamily="49" charset="-122"/>
                <a:ea typeface="楷体" pitchFamily="49" charset="-122"/>
              </a:rPr>
              <a:t>409.47</a:t>
            </a:r>
            <a:r>
              <a:rPr lang="zh-CN" altLang="en-US" dirty="0">
                <a:latin typeface="楷体" pitchFamily="49" charset="-122"/>
                <a:ea typeface="楷体" pitchFamily="49" charset="-122"/>
              </a:rPr>
              <a:t>亿元，资产负债率</a:t>
            </a:r>
            <a:r>
              <a:rPr lang="en-US" altLang="zh-CN" dirty="0">
                <a:latin typeface="楷体" pitchFamily="49" charset="-122"/>
                <a:ea typeface="楷体" pitchFamily="49" charset="-122"/>
              </a:rPr>
              <a:t>76.4%</a:t>
            </a:r>
            <a:r>
              <a:rPr lang="zh-CN" altLang="en-US" dirty="0">
                <a:latin typeface="楷体" pitchFamily="49" charset="-122"/>
                <a:ea typeface="楷体" pitchFamily="49" charset="-122"/>
              </a:rPr>
              <a:t>；</a:t>
            </a:r>
            <a:r>
              <a:rPr lang="en-US" altLang="zh-CN" dirty="0">
                <a:latin typeface="楷体" pitchFamily="49" charset="-122"/>
                <a:ea typeface="楷体" pitchFamily="49" charset="-122"/>
              </a:rPr>
              <a:t>2015</a:t>
            </a:r>
            <a:r>
              <a:rPr lang="zh-CN" altLang="en-US" dirty="0">
                <a:latin typeface="楷体" pitchFamily="49" charset="-122"/>
                <a:ea typeface="楷体" pitchFamily="49" charset="-122"/>
              </a:rPr>
              <a:t>年前三季度合并营业收入</a:t>
            </a:r>
            <a:r>
              <a:rPr lang="en-US" altLang="zh-CN" dirty="0">
                <a:latin typeface="楷体" pitchFamily="49" charset="-122"/>
                <a:ea typeface="楷体" pitchFamily="49" charset="-122"/>
              </a:rPr>
              <a:t>233.13</a:t>
            </a:r>
            <a:r>
              <a:rPr lang="zh-CN" altLang="en-US" dirty="0">
                <a:latin typeface="楷体" pitchFamily="49" charset="-122"/>
                <a:ea typeface="楷体" pitchFamily="49" charset="-122"/>
              </a:rPr>
              <a:t>亿元，较去年同期降幅达</a:t>
            </a:r>
            <a:r>
              <a:rPr lang="en-US" altLang="zh-CN" dirty="0">
                <a:latin typeface="楷体" pitchFamily="49" charset="-122"/>
                <a:ea typeface="楷体" pitchFamily="49" charset="-122"/>
              </a:rPr>
              <a:t>34.95%</a:t>
            </a:r>
            <a:r>
              <a:rPr lang="zh-CN" altLang="en-US" dirty="0">
                <a:latin typeface="楷体" pitchFamily="49" charset="-122"/>
                <a:ea typeface="楷体" pitchFamily="49" charset="-122"/>
              </a:rPr>
              <a:t>，营业利润</a:t>
            </a:r>
            <a:r>
              <a:rPr lang="en-US" altLang="zh-CN" dirty="0">
                <a:latin typeface="楷体" pitchFamily="49" charset="-122"/>
                <a:ea typeface="楷体" pitchFamily="49" charset="-122"/>
              </a:rPr>
              <a:t>-14.85</a:t>
            </a:r>
            <a:r>
              <a:rPr lang="zh-CN" altLang="en-US" dirty="0">
                <a:latin typeface="楷体" pitchFamily="49" charset="-122"/>
                <a:ea typeface="楷体" pitchFamily="49" charset="-122"/>
              </a:rPr>
              <a:t>亿元，净利润</a:t>
            </a:r>
            <a:r>
              <a:rPr lang="en-US" altLang="zh-CN" dirty="0">
                <a:latin typeface="楷体" pitchFamily="49" charset="-122"/>
                <a:ea typeface="楷体" pitchFamily="49" charset="-122"/>
              </a:rPr>
              <a:t>-12.67</a:t>
            </a:r>
            <a:r>
              <a:rPr lang="zh-CN" altLang="en-US" dirty="0">
                <a:latin typeface="楷体" pitchFamily="49" charset="-122"/>
                <a:ea typeface="楷体" pitchFamily="49" charset="-122"/>
              </a:rPr>
              <a:t>亿元；经营活动现金流净额</a:t>
            </a:r>
            <a:r>
              <a:rPr lang="en-US" altLang="zh-CN" dirty="0">
                <a:latin typeface="楷体" pitchFamily="49" charset="-122"/>
                <a:ea typeface="楷体" pitchFamily="49" charset="-122"/>
              </a:rPr>
              <a:t>-2.11</a:t>
            </a:r>
            <a:r>
              <a:rPr lang="zh-CN" altLang="en-US" dirty="0">
                <a:latin typeface="楷体" pitchFamily="49" charset="-122"/>
                <a:ea typeface="楷体" pitchFamily="49" charset="-122"/>
              </a:rPr>
              <a:t>亿元，投资活动现金流净额</a:t>
            </a:r>
            <a:r>
              <a:rPr lang="en-US" altLang="zh-CN" dirty="0">
                <a:latin typeface="楷体" pitchFamily="49" charset="-122"/>
                <a:ea typeface="楷体" pitchFamily="49" charset="-122"/>
              </a:rPr>
              <a:t>-9.81</a:t>
            </a:r>
            <a:r>
              <a:rPr lang="zh-CN" altLang="en-US" dirty="0">
                <a:latin typeface="楷体" pitchFamily="49" charset="-122"/>
                <a:ea typeface="楷体" pitchFamily="49" charset="-122"/>
              </a:rPr>
              <a:t>亿元，筹资活动现金流净额</a:t>
            </a:r>
            <a:r>
              <a:rPr lang="en-US" altLang="zh-CN" dirty="0">
                <a:latin typeface="楷体" pitchFamily="49" charset="-122"/>
                <a:ea typeface="楷体" pitchFamily="49" charset="-122"/>
              </a:rPr>
              <a:t>8.91</a:t>
            </a:r>
            <a:r>
              <a:rPr lang="zh-CN" altLang="en-US" dirty="0">
                <a:latin typeface="楷体" pitchFamily="49" charset="-122"/>
                <a:ea typeface="楷体" pitchFamily="49" charset="-122"/>
              </a:rPr>
              <a:t>亿元。</a:t>
            </a:r>
            <a:endParaRPr lang="en-US" altLang="zh-CN" dirty="0">
              <a:latin typeface="楷体" pitchFamily="49" charset="-122"/>
              <a:ea typeface="楷体" pitchFamily="49" charset="-122"/>
            </a:endParaRPr>
          </a:p>
          <a:p>
            <a:pPr>
              <a:lnSpc>
                <a:spcPct val="150000"/>
              </a:lnSpc>
            </a:pPr>
            <a:endParaRPr lang="en-US" altLang="zh-CN" dirty="0">
              <a:latin typeface="楷体" pitchFamily="49" charset="-122"/>
              <a:ea typeface="楷体" pitchFamily="49" charset="-122"/>
            </a:endParaRPr>
          </a:p>
        </p:txBody>
      </p:sp>
    </p:spTree>
    <p:extLst>
      <p:ext uri="{BB962C8B-B14F-4D97-AF65-F5344CB8AC3E}">
        <p14:creationId xmlns:p14="http://schemas.microsoft.com/office/powerpoint/2010/main" val="2514398615"/>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六 担保人经营情况分析</a:t>
            </a:r>
            <a:endParaRPr lang="en-US" altLang="zh-CN" dirty="0">
              <a:latin typeface="楷体" pitchFamily="49" charset="-122"/>
              <a:ea typeface="楷体" pitchFamily="49" charset="-122"/>
              <a:cs typeface="+mj-cs"/>
            </a:endParaRPr>
          </a:p>
        </p:txBody>
      </p:sp>
      <p:sp>
        <p:nvSpPr>
          <p:cNvPr id="4" name="TextBox 11"/>
          <p:cNvSpPr txBox="1"/>
          <p:nvPr/>
        </p:nvSpPr>
        <p:spPr>
          <a:xfrm>
            <a:off x="902525" y="914401"/>
            <a:ext cx="9987146" cy="369332"/>
          </a:xfrm>
          <a:prstGeom prst="rect">
            <a:avLst/>
          </a:prstGeom>
          <a:noFill/>
        </p:spPr>
        <p:txBody>
          <a:bodyPr wrap="square" rtlCol="0">
            <a:spAutoFit/>
          </a:bodyPr>
          <a:lstStyle/>
          <a:p>
            <a:r>
              <a:rPr lang="zh-CN" altLang="en-US" b="1" dirty="0">
                <a:latin typeface="楷体" pitchFamily="49" charset="-122"/>
                <a:ea typeface="楷体" pitchFamily="49" charset="-122"/>
              </a:rPr>
              <a:t>经营情况分析</a:t>
            </a:r>
          </a:p>
        </p:txBody>
      </p:sp>
      <p:sp>
        <p:nvSpPr>
          <p:cNvPr id="6" name="TextBox 13"/>
          <p:cNvSpPr txBox="1"/>
          <p:nvPr/>
        </p:nvSpPr>
        <p:spPr>
          <a:xfrm>
            <a:off x="9025246" y="1140033"/>
            <a:ext cx="1508166" cy="338554"/>
          </a:xfrm>
          <a:prstGeom prst="rect">
            <a:avLst/>
          </a:prstGeom>
          <a:noFill/>
        </p:spPr>
        <p:txBody>
          <a:bodyPr wrap="square" rtlCol="0">
            <a:spAutoFit/>
          </a:bodyPr>
          <a:lstStyle/>
          <a:p>
            <a:r>
              <a:rPr lang="zh-CN" altLang="en-US" sz="1600" b="1" dirty="0">
                <a:latin typeface="楷体" pitchFamily="49" charset="-122"/>
                <a:ea typeface="楷体" pitchFamily="49" charset="-122"/>
              </a:rPr>
              <a:t>单位：亿元</a:t>
            </a:r>
          </a:p>
        </p:txBody>
      </p:sp>
      <p:sp>
        <p:nvSpPr>
          <p:cNvPr id="7" name="TextBox 15"/>
          <p:cNvSpPr txBox="1"/>
          <p:nvPr/>
        </p:nvSpPr>
        <p:spPr>
          <a:xfrm>
            <a:off x="961900" y="3408221"/>
            <a:ext cx="10189027" cy="2677656"/>
          </a:xfrm>
          <a:prstGeom prst="rect">
            <a:avLst/>
          </a:prstGeom>
          <a:noFill/>
        </p:spPr>
        <p:txBody>
          <a:bodyPr wrap="square" rtlCol="0">
            <a:spAutoFit/>
          </a:bodyPr>
          <a:lstStyle/>
          <a:p>
            <a:r>
              <a:rPr lang="en-US" altLang="zh-CN" sz="1400" b="1" dirty="0">
                <a:latin typeface="楷体" pitchFamily="49" charset="-122"/>
                <a:ea typeface="楷体" pitchFamily="49" charset="-122"/>
              </a:rPr>
              <a:t>2015</a:t>
            </a:r>
            <a:r>
              <a:rPr lang="zh-CN" altLang="en-US" sz="1400" b="1" dirty="0">
                <a:latin typeface="楷体" pitchFamily="49" charset="-122"/>
                <a:ea typeface="楷体" pitchFamily="49" charset="-122"/>
              </a:rPr>
              <a:t>年</a:t>
            </a:r>
            <a:r>
              <a:rPr lang="en-US" altLang="zh-CN" sz="1400" b="1" dirty="0">
                <a:latin typeface="楷体" pitchFamily="49" charset="-122"/>
                <a:ea typeface="楷体" pitchFamily="49" charset="-122"/>
              </a:rPr>
              <a:t>1-9</a:t>
            </a:r>
            <a:r>
              <a:rPr lang="zh-CN" altLang="en-US" sz="1400" b="1" dirty="0">
                <a:latin typeface="楷体" pitchFamily="49" charset="-122"/>
                <a:ea typeface="楷体" pitchFamily="49" charset="-122"/>
              </a:rPr>
              <a:t>月公司合并口径收入为</a:t>
            </a:r>
            <a:r>
              <a:rPr lang="en-US" altLang="zh-CN" sz="1400" b="1" dirty="0">
                <a:latin typeface="楷体" pitchFamily="49" charset="-122"/>
                <a:ea typeface="楷体" pitchFamily="49" charset="-122"/>
              </a:rPr>
              <a:t>511.76</a:t>
            </a:r>
            <a:r>
              <a:rPr lang="zh-CN" altLang="en-US" sz="1400" b="1" dirty="0">
                <a:latin typeface="楷体" pitchFamily="49" charset="-122"/>
                <a:ea typeface="楷体" pitchFamily="49" charset="-122"/>
              </a:rPr>
              <a:t>亿元，成本</a:t>
            </a:r>
            <a:r>
              <a:rPr lang="en-US" altLang="zh-CN" sz="1400" b="1" dirty="0">
                <a:latin typeface="楷体" pitchFamily="49" charset="-122"/>
                <a:ea typeface="楷体" pitchFamily="49" charset="-122"/>
              </a:rPr>
              <a:t>540.23</a:t>
            </a:r>
            <a:r>
              <a:rPr lang="zh-CN" altLang="en-US" sz="1400" b="1" dirty="0">
                <a:latin typeface="楷体" pitchFamily="49" charset="-122"/>
                <a:ea typeface="楷体" pitchFamily="49" charset="-122"/>
              </a:rPr>
              <a:t>，营业毛利率为</a:t>
            </a:r>
            <a:r>
              <a:rPr lang="en-US" altLang="zh-CN" sz="1400" b="1" dirty="0">
                <a:latin typeface="楷体" pitchFamily="49" charset="-122"/>
                <a:ea typeface="楷体" pitchFamily="49" charset="-122"/>
              </a:rPr>
              <a:t>-5.56%</a:t>
            </a:r>
            <a:r>
              <a:rPr lang="zh-CN" altLang="en-US" sz="1400" b="1" dirty="0">
                <a:latin typeface="楷体" pitchFamily="49" charset="-122"/>
                <a:ea typeface="楷体" pitchFamily="49" charset="-122"/>
              </a:rPr>
              <a:t>；营业利润为</a:t>
            </a:r>
            <a:r>
              <a:rPr lang="en-US" altLang="zh-CN" sz="1400" b="1" dirty="0">
                <a:latin typeface="楷体" pitchFamily="49" charset="-122"/>
                <a:ea typeface="楷体" pitchFamily="49" charset="-122"/>
              </a:rPr>
              <a:t>-28.4</a:t>
            </a:r>
            <a:r>
              <a:rPr lang="zh-CN" altLang="en-US" sz="1400" b="1" dirty="0">
                <a:latin typeface="楷体" pitchFamily="49" charset="-122"/>
                <a:ea typeface="楷体" pitchFamily="49" charset="-122"/>
              </a:rPr>
              <a:t>亿元，净利润</a:t>
            </a:r>
            <a:r>
              <a:rPr lang="en-US" altLang="zh-CN" sz="1400" b="1" dirty="0">
                <a:latin typeface="楷体" pitchFamily="49" charset="-122"/>
                <a:ea typeface="楷体" pitchFamily="49" charset="-122"/>
              </a:rPr>
              <a:t>-26.66</a:t>
            </a:r>
            <a:r>
              <a:rPr lang="zh-CN" altLang="en-US" sz="1400" b="1" dirty="0">
                <a:latin typeface="楷体" pitchFamily="49" charset="-122"/>
                <a:ea typeface="楷体" pitchFamily="49" charset="-122"/>
              </a:rPr>
              <a:t>亿元。</a:t>
            </a:r>
            <a:endParaRPr lang="en-US" altLang="zh-CN" sz="1400" b="1" dirty="0">
              <a:latin typeface="楷体" pitchFamily="49" charset="-122"/>
              <a:ea typeface="楷体" pitchFamily="49" charset="-122"/>
            </a:endParaRPr>
          </a:p>
          <a:p>
            <a:r>
              <a:rPr lang="en-US" altLang="zh-CN" sz="1400" b="1" dirty="0">
                <a:latin typeface="楷体" pitchFamily="49" charset="-122"/>
                <a:ea typeface="楷体" pitchFamily="49" charset="-122"/>
              </a:rPr>
              <a:t>1.</a:t>
            </a:r>
            <a:r>
              <a:rPr lang="zh-CN" altLang="en-US" sz="1400" b="1" dirty="0">
                <a:latin typeface="楷体" pitchFamily="49" charset="-122"/>
                <a:ea typeface="楷体" pitchFamily="49" charset="-122"/>
              </a:rPr>
              <a:t>从营业收入绝对值方面来看：</a:t>
            </a:r>
            <a:r>
              <a:rPr lang="zh-CN" altLang="en-US" sz="1400" dirty="0">
                <a:latin typeface="楷体" pitchFamily="49" charset="-122"/>
                <a:ea typeface="楷体" pitchFamily="49" charset="-122"/>
              </a:rPr>
              <a:t>近年来公司主要收入绝对值从</a:t>
            </a:r>
            <a:r>
              <a:rPr lang="en-US" altLang="zh-CN" sz="1400" dirty="0">
                <a:latin typeface="楷体" pitchFamily="49" charset="-122"/>
                <a:ea typeface="楷体" pitchFamily="49" charset="-122"/>
              </a:rPr>
              <a:t>2013</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1115.43</a:t>
            </a:r>
            <a:r>
              <a:rPr lang="zh-CN" altLang="en-US" sz="1400" dirty="0">
                <a:latin typeface="楷体" pitchFamily="49" charset="-122"/>
                <a:ea typeface="楷体" pitchFamily="49" charset="-122"/>
              </a:rPr>
              <a:t>亿元下降到</a:t>
            </a:r>
            <a:r>
              <a:rPr lang="en-US" altLang="zh-CN" sz="1400" dirty="0">
                <a:latin typeface="楷体" pitchFamily="49" charset="-122"/>
                <a:ea typeface="楷体" pitchFamily="49" charset="-122"/>
              </a:rPr>
              <a:t>2014</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998.11</a:t>
            </a:r>
            <a:r>
              <a:rPr lang="zh-CN" altLang="en-US" sz="1400" dirty="0">
                <a:latin typeface="楷体" pitchFamily="49" charset="-122"/>
                <a:ea typeface="楷体" pitchFamily="49" charset="-122"/>
              </a:rPr>
              <a:t>亿元，且</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年前</a:t>
            </a:r>
            <a:r>
              <a:rPr lang="en-US" altLang="zh-CN" sz="1400" dirty="0">
                <a:latin typeface="楷体" pitchFamily="49" charset="-122"/>
                <a:ea typeface="楷体" pitchFamily="49" charset="-122"/>
              </a:rPr>
              <a:t>9</a:t>
            </a:r>
            <a:r>
              <a:rPr lang="zh-CN" altLang="en-US" sz="1400" dirty="0">
                <a:latin typeface="楷体" pitchFamily="49" charset="-122"/>
                <a:ea typeface="楷体" pitchFamily="49" charset="-122"/>
              </a:rPr>
              <a:t>个月份的累计收入仅为</a:t>
            </a:r>
            <a:r>
              <a:rPr lang="en-US" altLang="zh-CN" sz="1400" dirty="0">
                <a:latin typeface="楷体" pitchFamily="49" charset="-122"/>
                <a:ea typeface="楷体" pitchFamily="49" charset="-122"/>
              </a:rPr>
              <a:t>511.76</a:t>
            </a:r>
            <a:r>
              <a:rPr lang="zh-CN" altLang="en-US" sz="1400" dirty="0">
                <a:latin typeface="楷体" pitchFamily="49" charset="-122"/>
                <a:ea typeface="楷体" pitchFamily="49" charset="-122"/>
              </a:rPr>
              <a:t>亿元，可见公司产品的销售收入由于受到下游需求的影响较大，</a:t>
            </a:r>
            <a:r>
              <a:rPr lang="en-US" altLang="zh-CN" sz="1400" dirty="0">
                <a:latin typeface="楷体" pitchFamily="49" charset="-122"/>
                <a:ea typeface="楷体" pitchFamily="49" charset="-122"/>
              </a:rPr>
              <a:t>2014</a:t>
            </a:r>
            <a:r>
              <a:rPr lang="zh-CN" altLang="en-US" sz="1400" dirty="0">
                <a:latin typeface="楷体" pitchFamily="49" charset="-122"/>
                <a:ea typeface="楷体" pitchFamily="49" charset="-122"/>
              </a:rPr>
              <a:t>年较</a:t>
            </a:r>
            <a:r>
              <a:rPr lang="en-US" altLang="zh-CN" sz="1400" dirty="0">
                <a:latin typeface="楷体" pitchFamily="49" charset="-122"/>
                <a:ea typeface="楷体" pitchFamily="49" charset="-122"/>
              </a:rPr>
              <a:t>2013</a:t>
            </a:r>
            <a:r>
              <a:rPr lang="zh-CN" altLang="en-US" sz="1400" dirty="0">
                <a:latin typeface="楷体" pitchFamily="49" charset="-122"/>
                <a:ea typeface="楷体" pitchFamily="49" charset="-122"/>
              </a:rPr>
              <a:t>年降幅达到</a:t>
            </a:r>
            <a:r>
              <a:rPr lang="en-US" altLang="zh-CN" sz="1400" dirty="0">
                <a:latin typeface="楷体" pitchFamily="49" charset="-122"/>
                <a:ea typeface="楷体" pitchFamily="49" charset="-122"/>
              </a:rPr>
              <a:t>10.52%</a:t>
            </a:r>
            <a:r>
              <a:rPr lang="zh-CN" altLang="en-US" sz="1400" dirty="0">
                <a:latin typeface="楷体" pitchFamily="49" charset="-122"/>
                <a:ea typeface="楷体" pitchFamily="49" charset="-122"/>
              </a:rPr>
              <a:t>，</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1-9</a:t>
            </a:r>
            <a:r>
              <a:rPr lang="zh-CN" altLang="en-US" sz="1400" dirty="0">
                <a:latin typeface="楷体" pitchFamily="49" charset="-122"/>
                <a:ea typeface="楷体" pitchFamily="49" charset="-122"/>
              </a:rPr>
              <a:t>月收入降幅较</a:t>
            </a:r>
            <a:r>
              <a:rPr lang="en-US" altLang="zh-CN" sz="1400" dirty="0">
                <a:latin typeface="楷体" pitchFamily="49" charset="-122"/>
                <a:ea typeface="楷体" pitchFamily="49" charset="-122"/>
              </a:rPr>
              <a:t>2014</a:t>
            </a:r>
            <a:r>
              <a:rPr lang="zh-CN" altLang="en-US" sz="1400" dirty="0">
                <a:latin typeface="楷体" pitchFamily="49" charset="-122"/>
                <a:ea typeface="楷体" pitchFamily="49" charset="-122"/>
              </a:rPr>
              <a:t>年同期相比为</a:t>
            </a:r>
            <a:r>
              <a:rPr lang="en-US" altLang="zh-CN" sz="1400" dirty="0">
                <a:latin typeface="楷体" pitchFamily="49" charset="-122"/>
                <a:ea typeface="楷体" pitchFamily="49" charset="-122"/>
              </a:rPr>
              <a:t>21.95%</a:t>
            </a:r>
            <a:r>
              <a:rPr lang="zh-CN" altLang="en-US" sz="1400" dirty="0">
                <a:latin typeface="楷体" pitchFamily="49" charset="-122"/>
                <a:ea typeface="楷体" pitchFamily="49" charset="-122"/>
              </a:rPr>
              <a:t>。</a:t>
            </a:r>
            <a:endParaRPr lang="en-US" altLang="zh-CN" sz="1400" dirty="0">
              <a:latin typeface="楷体" pitchFamily="49" charset="-122"/>
              <a:ea typeface="楷体" pitchFamily="49" charset="-122"/>
            </a:endParaRPr>
          </a:p>
          <a:p>
            <a:r>
              <a:rPr lang="en-US" altLang="zh-CN" sz="1400" b="1" dirty="0">
                <a:latin typeface="楷体" pitchFamily="49" charset="-122"/>
                <a:ea typeface="楷体" pitchFamily="49" charset="-122"/>
              </a:rPr>
              <a:t>2.</a:t>
            </a:r>
            <a:r>
              <a:rPr lang="zh-CN" altLang="en-US" sz="1400" b="1" dirty="0">
                <a:latin typeface="楷体" pitchFamily="49" charset="-122"/>
                <a:ea typeface="楷体" pitchFamily="49" charset="-122"/>
              </a:rPr>
              <a:t>从收入的构成方面来看：</a:t>
            </a:r>
            <a:r>
              <a:rPr lang="zh-CN" altLang="en-US" sz="1400" dirty="0">
                <a:latin typeface="楷体" pitchFamily="49" charset="-122"/>
                <a:ea typeface="楷体" pitchFamily="49" charset="-122"/>
              </a:rPr>
              <a:t>公司的主要收入来源是物流板块收入，近年来占比一直在</a:t>
            </a:r>
            <a:r>
              <a:rPr lang="en-US" altLang="zh-CN" sz="1400" dirty="0">
                <a:latin typeface="楷体" pitchFamily="49" charset="-122"/>
                <a:ea typeface="楷体" pitchFamily="49" charset="-122"/>
              </a:rPr>
              <a:t>70%</a:t>
            </a:r>
            <a:r>
              <a:rPr lang="zh-CN" altLang="en-US" sz="1400" dirty="0">
                <a:latin typeface="楷体" pitchFamily="49" charset="-122"/>
                <a:ea typeface="楷体" pitchFamily="49" charset="-122"/>
              </a:rPr>
              <a:t>以上，虽然近年有一定的小幅度波动，但是较为稳定、占比较大；煤炭及煤化工板块收入占比分别为</a:t>
            </a:r>
            <a:r>
              <a:rPr lang="en-US" altLang="zh-CN" sz="1400" dirty="0">
                <a:latin typeface="楷体" pitchFamily="49" charset="-122"/>
                <a:ea typeface="楷体" pitchFamily="49" charset="-122"/>
              </a:rPr>
              <a:t>10%</a:t>
            </a:r>
            <a:r>
              <a:rPr lang="zh-CN" altLang="en-US" sz="1400" dirty="0">
                <a:latin typeface="楷体" pitchFamily="49" charset="-122"/>
                <a:ea typeface="楷体" pitchFamily="49" charset="-122"/>
              </a:rPr>
              <a:t>左右，且近年一直较为稳定，电力等其他板块收入有一定幅度的上升，但占比极小，</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年上半年仅为为</a:t>
            </a:r>
            <a:r>
              <a:rPr lang="en-US" altLang="zh-CN" sz="1400" dirty="0">
                <a:latin typeface="楷体" pitchFamily="49" charset="-122"/>
                <a:ea typeface="楷体" pitchFamily="49" charset="-122"/>
              </a:rPr>
              <a:t>4.88%</a:t>
            </a:r>
            <a:r>
              <a:rPr lang="zh-CN" altLang="en-US" sz="1400" dirty="0">
                <a:latin typeface="楷体" pitchFamily="49" charset="-122"/>
                <a:ea typeface="楷体" pitchFamily="49" charset="-122"/>
              </a:rPr>
              <a:t>。</a:t>
            </a:r>
            <a:endParaRPr lang="en-US" altLang="zh-CN" sz="1400" dirty="0">
              <a:latin typeface="楷体" pitchFamily="49" charset="-122"/>
              <a:ea typeface="楷体" pitchFamily="49" charset="-122"/>
            </a:endParaRPr>
          </a:p>
          <a:p>
            <a:r>
              <a:rPr lang="en-US" altLang="zh-CN" sz="1400" b="1" dirty="0">
                <a:latin typeface="楷体" pitchFamily="49" charset="-122"/>
                <a:ea typeface="楷体" pitchFamily="49" charset="-122"/>
              </a:rPr>
              <a:t>3.</a:t>
            </a:r>
            <a:r>
              <a:rPr lang="zh-CN" altLang="en-US" sz="1400" b="1" dirty="0">
                <a:latin typeface="楷体" pitchFamily="49" charset="-122"/>
                <a:ea typeface="楷体" pitchFamily="49" charset="-122"/>
              </a:rPr>
              <a:t>从毛利率方面来看：</a:t>
            </a:r>
            <a:r>
              <a:rPr lang="zh-CN" altLang="en-US" sz="1400" dirty="0">
                <a:latin typeface="楷体" pitchFamily="49" charset="-122"/>
                <a:ea typeface="楷体" pitchFamily="49" charset="-122"/>
              </a:rPr>
              <a:t>自</a:t>
            </a:r>
            <a:r>
              <a:rPr lang="en-US" altLang="zh-CN" sz="1400" dirty="0">
                <a:latin typeface="楷体" pitchFamily="49" charset="-122"/>
                <a:ea typeface="楷体" pitchFamily="49" charset="-122"/>
              </a:rPr>
              <a:t>2012</a:t>
            </a:r>
            <a:r>
              <a:rPr lang="zh-CN" altLang="en-US" sz="1400" dirty="0">
                <a:latin typeface="楷体" pitchFamily="49" charset="-122"/>
                <a:ea typeface="楷体" pitchFamily="49" charset="-122"/>
              </a:rPr>
              <a:t>年来煤炭及煤化工行业下游需求持续低迷，公司主营业务毛利率大幅下降，煤炭板块从</a:t>
            </a:r>
            <a:r>
              <a:rPr lang="en-US" altLang="zh-CN" sz="1400" dirty="0">
                <a:latin typeface="楷体" pitchFamily="49" charset="-122"/>
                <a:ea typeface="楷体" pitchFamily="49" charset="-122"/>
              </a:rPr>
              <a:t>2013</a:t>
            </a:r>
            <a:r>
              <a:rPr lang="zh-CN" altLang="en-US" sz="1400" dirty="0">
                <a:latin typeface="楷体" pitchFamily="49" charset="-122"/>
                <a:ea typeface="楷体" pitchFamily="49" charset="-122"/>
              </a:rPr>
              <a:t>年的</a:t>
            </a:r>
            <a:r>
              <a:rPr lang="en-US" altLang="zh-CN" sz="1400" dirty="0">
                <a:latin typeface="楷体" pitchFamily="49" charset="-122"/>
                <a:ea typeface="楷体" pitchFamily="49" charset="-122"/>
              </a:rPr>
              <a:t>32.31%</a:t>
            </a:r>
            <a:r>
              <a:rPr lang="zh-CN" altLang="en-US" sz="1400" dirty="0">
                <a:latin typeface="楷体" pitchFamily="49" charset="-122"/>
                <a:ea typeface="楷体" pitchFamily="49" charset="-122"/>
              </a:rPr>
              <a:t>降到</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年上半年的</a:t>
            </a:r>
            <a:r>
              <a:rPr lang="en-US" altLang="zh-CN" sz="1400" dirty="0">
                <a:latin typeface="楷体" pitchFamily="49" charset="-122"/>
                <a:ea typeface="楷体" pitchFamily="49" charset="-122"/>
              </a:rPr>
              <a:t>5.43%</a:t>
            </a:r>
            <a:r>
              <a:rPr lang="zh-CN" altLang="en-US" sz="1400" dirty="0">
                <a:latin typeface="楷体" pitchFamily="49" charset="-122"/>
                <a:ea typeface="楷体" pitchFamily="49" charset="-122"/>
              </a:rPr>
              <a:t>；煤化工从</a:t>
            </a:r>
            <a:r>
              <a:rPr lang="en-US" altLang="zh-CN" sz="1400" dirty="0">
                <a:latin typeface="楷体" pitchFamily="49" charset="-122"/>
                <a:ea typeface="楷体" pitchFamily="49" charset="-122"/>
              </a:rPr>
              <a:t>2013</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7.17%</a:t>
            </a:r>
            <a:r>
              <a:rPr lang="zh-CN" altLang="en-US" sz="1400" dirty="0">
                <a:latin typeface="楷体" pitchFamily="49" charset="-122"/>
                <a:ea typeface="楷体" pitchFamily="49" charset="-122"/>
              </a:rPr>
              <a:t>下降到</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年上半年的</a:t>
            </a:r>
            <a:r>
              <a:rPr lang="en-US" altLang="zh-CN" sz="1400" dirty="0">
                <a:latin typeface="楷体" pitchFamily="49" charset="-122"/>
                <a:ea typeface="楷体" pitchFamily="49" charset="-122"/>
              </a:rPr>
              <a:t>3.18%</a:t>
            </a:r>
            <a:r>
              <a:rPr lang="zh-CN" altLang="en-US" sz="1400" dirty="0">
                <a:latin typeface="楷体" pitchFamily="49" charset="-122"/>
                <a:ea typeface="楷体" pitchFamily="49" charset="-122"/>
              </a:rPr>
              <a:t>。而占比最高的物流板块毛利极低，虽有一定幅度上升，但</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年上半年仅为</a:t>
            </a:r>
            <a:r>
              <a:rPr lang="en-US" altLang="zh-CN" sz="1400" dirty="0">
                <a:latin typeface="楷体" pitchFamily="49" charset="-122"/>
                <a:ea typeface="楷体" pitchFamily="49" charset="-122"/>
              </a:rPr>
              <a:t>1.15%</a:t>
            </a:r>
            <a:r>
              <a:rPr lang="zh-CN" altLang="en-US" sz="1400" dirty="0">
                <a:latin typeface="楷体" pitchFamily="49" charset="-122"/>
                <a:ea typeface="楷体" pitchFamily="49" charset="-122"/>
              </a:rPr>
              <a:t>。</a:t>
            </a:r>
            <a:endParaRPr lang="en-US" altLang="zh-CN" sz="1400" dirty="0">
              <a:latin typeface="楷体" pitchFamily="49" charset="-122"/>
              <a:ea typeface="楷体" pitchFamily="49" charset="-122"/>
            </a:endParaRPr>
          </a:p>
          <a:p>
            <a:r>
              <a:rPr lang="en-US" altLang="zh-CN" sz="1400" b="1" dirty="0">
                <a:latin typeface="楷体" pitchFamily="49" charset="-122"/>
                <a:ea typeface="楷体" pitchFamily="49" charset="-122"/>
              </a:rPr>
              <a:t>4.</a:t>
            </a:r>
            <a:r>
              <a:rPr lang="zh-CN" altLang="en-US" sz="1400" b="1" dirty="0">
                <a:latin typeface="楷体" pitchFamily="49" charset="-122"/>
                <a:ea typeface="楷体" pitchFamily="49" charset="-122"/>
              </a:rPr>
              <a:t>总体来看，</a:t>
            </a:r>
            <a:r>
              <a:rPr lang="zh-CN" altLang="en-US" sz="1400" dirty="0">
                <a:latin typeface="楷体" pitchFamily="49" charset="-122"/>
                <a:ea typeface="楷体" pitchFamily="49" charset="-122"/>
              </a:rPr>
              <a:t>受到下游需要持续低迷及市场竞争十分激烈的影响，公司各板块产品产量、收入、毛利率都存在大幅下降，且利润方面出现巨额亏损，公司经营存在着较大的风险。</a:t>
            </a:r>
          </a:p>
        </p:txBody>
      </p:sp>
      <p:graphicFrame>
        <p:nvGraphicFramePr>
          <p:cNvPr id="8" name="表格 7"/>
          <p:cNvGraphicFramePr>
            <a:graphicFrameLocks noGrp="1"/>
          </p:cNvGraphicFramePr>
          <p:nvPr/>
        </p:nvGraphicFramePr>
        <p:xfrm>
          <a:off x="1401280" y="1496569"/>
          <a:ext cx="9203382" cy="1816266"/>
        </p:xfrm>
        <a:graphic>
          <a:graphicData uri="http://schemas.openxmlformats.org/drawingml/2006/table">
            <a:tbl>
              <a:tblPr>
                <a:tableStyleId>{35758FB7-9AC5-4552-8A53-C91805E547FA}</a:tableStyleId>
              </a:tblPr>
              <a:tblGrid>
                <a:gridCol w="1448275">
                  <a:extLst>
                    <a:ext uri="{9D8B030D-6E8A-4147-A177-3AD203B41FA5}">
                      <a16:colId xmlns:a16="http://schemas.microsoft.com/office/drawing/2014/main" val="20000"/>
                    </a:ext>
                  </a:extLst>
                </a:gridCol>
                <a:gridCol w="966763">
                  <a:extLst>
                    <a:ext uri="{9D8B030D-6E8A-4147-A177-3AD203B41FA5}">
                      <a16:colId xmlns:a16="http://schemas.microsoft.com/office/drawing/2014/main" val="20001"/>
                    </a:ext>
                  </a:extLst>
                </a:gridCol>
                <a:gridCol w="848543">
                  <a:extLst>
                    <a:ext uri="{9D8B030D-6E8A-4147-A177-3AD203B41FA5}">
                      <a16:colId xmlns:a16="http://schemas.microsoft.com/office/drawing/2014/main" val="20002"/>
                    </a:ext>
                  </a:extLst>
                </a:gridCol>
                <a:gridCol w="848543">
                  <a:extLst>
                    <a:ext uri="{9D8B030D-6E8A-4147-A177-3AD203B41FA5}">
                      <a16:colId xmlns:a16="http://schemas.microsoft.com/office/drawing/2014/main" val="20003"/>
                    </a:ext>
                  </a:extLst>
                </a:gridCol>
                <a:gridCol w="848543">
                  <a:extLst>
                    <a:ext uri="{9D8B030D-6E8A-4147-A177-3AD203B41FA5}">
                      <a16:colId xmlns:a16="http://schemas.microsoft.com/office/drawing/2014/main" val="20004"/>
                    </a:ext>
                  </a:extLst>
                </a:gridCol>
                <a:gridCol w="848543">
                  <a:extLst>
                    <a:ext uri="{9D8B030D-6E8A-4147-A177-3AD203B41FA5}">
                      <a16:colId xmlns:a16="http://schemas.microsoft.com/office/drawing/2014/main" val="20005"/>
                    </a:ext>
                  </a:extLst>
                </a:gridCol>
                <a:gridCol w="848543">
                  <a:extLst>
                    <a:ext uri="{9D8B030D-6E8A-4147-A177-3AD203B41FA5}">
                      <a16:colId xmlns:a16="http://schemas.microsoft.com/office/drawing/2014/main" val="20006"/>
                    </a:ext>
                  </a:extLst>
                </a:gridCol>
                <a:gridCol w="848543">
                  <a:extLst>
                    <a:ext uri="{9D8B030D-6E8A-4147-A177-3AD203B41FA5}">
                      <a16:colId xmlns:a16="http://schemas.microsoft.com/office/drawing/2014/main" val="20007"/>
                    </a:ext>
                  </a:extLst>
                </a:gridCol>
                <a:gridCol w="848543">
                  <a:extLst>
                    <a:ext uri="{9D8B030D-6E8A-4147-A177-3AD203B41FA5}">
                      <a16:colId xmlns:a16="http://schemas.microsoft.com/office/drawing/2014/main" val="20008"/>
                    </a:ext>
                  </a:extLst>
                </a:gridCol>
                <a:gridCol w="848543">
                  <a:extLst>
                    <a:ext uri="{9D8B030D-6E8A-4147-A177-3AD203B41FA5}">
                      <a16:colId xmlns:a16="http://schemas.microsoft.com/office/drawing/2014/main" val="20009"/>
                    </a:ext>
                  </a:extLst>
                </a:gridCol>
              </a:tblGrid>
              <a:tr h="227927">
                <a:tc rowSpan="2">
                  <a:txBody>
                    <a:bodyPr/>
                    <a:lstStyle/>
                    <a:p>
                      <a:pPr algn="ctr" fontAlgn="t"/>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项目</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gridSpan="3">
                  <a:txBody>
                    <a:bodyPr/>
                    <a:lstStyle/>
                    <a:p>
                      <a:pPr algn="ctr" fontAlgn="t"/>
                      <a:r>
                        <a:rPr lang="en-US" altLang="zh-CN" sz="1400" u="none" strike="noStrike" dirty="0">
                          <a:latin typeface="楷体" pitchFamily="49" charset="-122"/>
                          <a:ea typeface="楷体" pitchFamily="49" charset="-122"/>
                        </a:rPr>
                        <a:t>2013</a:t>
                      </a:r>
                      <a:r>
                        <a:rPr lang="zh-CN" altLang="en-US" sz="1400" u="none" strike="noStrike" dirty="0">
                          <a:latin typeface="楷体" pitchFamily="49" charset="-122"/>
                          <a:ea typeface="楷体" pitchFamily="49" charset="-122"/>
                        </a:rPr>
                        <a:t>年</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hMerge="1">
                  <a:txBody>
                    <a:bodyPr/>
                    <a:lstStyle/>
                    <a:p>
                      <a:endParaRPr lang="zh-CN" altLang="en-US"/>
                    </a:p>
                  </a:txBody>
                  <a:tcPr/>
                </a:tc>
                <a:tc hMerge="1">
                  <a:txBody>
                    <a:bodyPr/>
                    <a:lstStyle/>
                    <a:p>
                      <a:endParaRPr lang="zh-CN" altLang="en-US"/>
                    </a:p>
                  </a:txBody>
                  <a:tcPr/>
                </a:tc>
                <a:tc gridSpan="3">
                  <a:txBody>
                    <a:bodyPr/>
                    <a:lstStyle/>
                    <a:p>
                      <a:pPr algn="ctr" fontAlgn="t"/>
                      <a:r>
                        <a:rPr lang="en-US" altLang="zh-CN" sz="1400" u="none" strike="noStrike" dirty="0">
                          <a:latin typeface="楷体" pitchFamily="49" charset="-122"/>
                          <a:ea typeface="楷体" pitchFamily="49" charset="-122"/>
                        </a:rPr>
                        <a:t>2014</a:t>
                      </a:r>
                      <a:r>
                        <a:rPr lang="zh-CN" altLang="en-US" sz="1400" u="none" strike="noStrike" dirty="0">
                          <a:latin typeface="楷体" pitchFamily="49" charset="-122"/>
                          <a:ea typeface="楷体" pitchFamily="49" charset="-122"/>
                        </a:rPr>
                        <a:t>年</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hMerge="1">
                  <a:txBody>
                    <a:bodyPr/>
                    <a:lstStyle/>
                    <a:p>
                      <a:endParaRPr lang="zh-CN" altLang="en-US"/>
                    </a:p>
                  </a:txBody>
                  <a:tcPr/>
                </a:tc>
                <a:tc hMerge="1">
                  <a:txBody>
                    <a:bodyPr/>
                    <a:lstStyle/>
                    <a:p>
                      <a:endParaRPr lang="zh-CN" altLang="en-US"/>
                    </a:p>
                  </a:txBody>
                  <a:tcPr/>
                </a:tc>
                <a:tc gridSpan="3">
                  <a:txBody>
                    <a:bodyPr/>
                    <a:lstStyle/>
                    <a:p>
                      <a:pPr algn="ctr" fontAlgn="t"/>
                      <a:r>
                        <a:rPr lang="en-US" altLang="zh-CN" sz="1400" u="none" strike="noStrike" dirty="0">
                          <a:latin typeface="楷体" pitchFamily="49" charset="-122"/>
                          <a:ea typeface="楷体" pitchFamily="49" charset="-122"/>
                        </a:rPr>
                        <a:t>2015</a:t>
                      </a:r>
                      <a:r>
                        <a:rPr lang="zh-CN" altLang="en-US" sz="1400" u="none" strike="noStrike" dirty="0">
                          <a:latin typeface="楷体" pitchFamily="49" charset="-122"/>
                          <a:ea typeface="楷体" pitchFamily="49" charset="-122"/>
                        </a:rPr>
                        <a:t>年</a:t>
                      </a:r>
                      <a:r>
                        <a:rPr lang="en-US" altLang="zh-CN" sz="1400" u="none" strike="noStrike" dirty="0">
                          <a:latin typeface="楷体" pitchFamily="49" charset="-122"/>
                          <a:ea typeface="楷体" pitchFamily="49" charset="-122"/>
                        </a:rPr>
                        <a:t>1-6</a:t>
                      </a:r>
                      <a:r>
                        <a:rPr lang="zh-CN" altLang="en-US" sz="1400" u="none" strike="noStrike" dirty="0">
                          <a:latin typeface="楷体" pitchFamily="49" charset="-122"/>
                          <a:ea typeface="楷体" pitchFamily="49" charset="-122"/>
                        </a:rPr>
                        <a:t>月</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8704">
                <a:tc vMerge="1">
                  <a:txBody>
                    <a:bodyPr/>
                    <a:lstStyle/>
                    <a:p>
                      <a:endParaRPr lang="zh-CN" altLang="en-US"/>
                    </a:p>
                  </a:txBody>
                  <a:tcPr/>
                </a:tc>
                <a:tc>
                  <a:txBody>
                    <a:bodyPr/>
                    <a:lstStyle/>
                    <a:p>
                      <a:pPr algn="ctr" fontAlgn="t"/>
                      <a:r>
                        <a:rPr lang="zh-CN" altLang="en-US" sz="1400" u="none" strike="noStrike" dirty="0">
                          <a:latin typeface="楷体" pitchFamily="49" charset="-122"/>
                          <a:ea typeface="楷体" pitchFamily="49" charset="-122"/>
                        </a:rPr>
                        <a:t>销售</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收入</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收入</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占比</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毛利率</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销售</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收入</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收入</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占比</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毛利率</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销售</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收入</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收入</a:t>
                      </a:r>
                      <a:endParaRPr lang="en-US" altLang="zh-CN" sz="1400" u="none" strike="noStrike" dirty="0">
                        <a:latin typeface="楷体" pitchFamily="49" charset="-122"/>
                        <a:ea typeface="楷体" pitchFamily="49" charset="-122"/>
                      </a:endParaRPr>
                    </a:p>
                    <a:p>
                      <a:pPr algn="ctr" fontAlgn="t"/>
                      <a:r>
                        <a:rPr lang="zh-CN" altLang="en-US" sz="1400" u="none" strike="noStrike" dirty="0">
                          <a:latin typeface="楷体" pitchFamily="49" charset="-122"/>
                          <a:ea typeface="楷体" pitchFamily="49" charset="-122"/>
                        </a:rPr>
                        <a:t>占比</a:t>
                      </a:r>
                      <a:endParaRPr lang="zh-CN" altLang="en-US" sz="1400" b="1"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a:latin typeface="楷体" pitchFamily="49" charset="-122"/>
                          <a:ea typeface="楷体" pitchFamily="49" charset="-122"/>
                        </a:rPr>
                        <a:t>毛利率</a:t>
                      </a:r>
                      <a:endParaRPr lang="zh-CN" altLang="en-US" sz="1400" b="1" i="0" u="none" strike="noStrike">
                        <a:solidFill>
                          <a:srgbClr val="000000"/>
                        </a:solidFill>
                        <a:latin typeface="楷体" pitchFamily="49" charset="-122"/>
                        <a:ea typeface="楷体" pitchFamily="49" charset="-122"/>
                      </a:endParaRPr>
                    </a:p>
                  </a:txBody>
                  <a:tcPr marL="7896" marR="7896" marT="7896" marB="0"/>
                </a:tc>
                <a:extLst>
                  <a:ext uri="{0D108BD9-81ED-4DB2-BD59-A6C34878D82A}">
                    <a16:rowId xmlns:a16="http://schemas.microsoft.com/office/drawing/2014/main" val="10001"/>
                  </a:ext>
                </a:extLst>
              </a:tr>
              <a:tr h="227927">
                <a:tc>
                  <a:txBody>
                    <a:bodyPr/>
                    <a:lstStyle/>
                    <a:p>
                      <a:pPr algn="ctr" fontAlgn="t"/>
                      <a:r>
                        <a:rPr lang="zh-CN" altLang="en-US" sz="1400" u="none" strike="noStrike">
                          <a:latin typeface="楷体" pitchFamily="49" charset="-122"/>
                          <a:ea typeface="楷体" pitchFamily="49" charset="-122"/>
                        </a:rPr>
                        <a:t>煤炭</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dirty="0">
                          <a:latin typeface="楷体" pitchFamily="49" charset="-122"/>
                          <a:ea typeface="楷体" pitchFamily="49" charset="-122"/>
                        </a:rPr>
                        <a:t>125.41</a:t>
                      </a:r>
                      <a:endParaRPr 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11.24%</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32.31%</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96.14</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9.63%</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5.68%</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37.22</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10.53%</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ctr"/>
                      <a:r>
                        <a:rPr lang="en-US" altLang="zh-CN" sz="1400" u="none" strike="noStrike">
                          <a:latin typeface="楷体" pitchFamily="49" charset="-122"/>
                          <a:ea typeface="楷体" pitchFamily="49" charset="-122"/>
                        </a:rPr>
                        <a:t>5.43%</a:t>
                      </a:r>
                      <a:endParaRPr lang="en-US" altLang="zh-CN" sz="1400" b="0" i="0" u="none" strike="noStrike">
                        <a:solidFill>
                          <a:srgbClr val="000000"/>
                        </a:solidFill>
                        <a:latin typeface="楷体" pitchFamily="49" charset="-122"/>
                        <a:ea typeface="楷体" pitchFamily="49" charset="-122"/>
                      </a:endParaRPr>
                    </a:p>
                  </a:txBody>
                  <a:tcPr marL="7896" marR="7896" marT="7896" marB="0" anchor="ctr"/>
                </a:tc>
                <a:extLst>
                  <a:ext uri="{0D108BD9-81ED-4DB2-BD59-A6C34878D82A}">
                    <a16:rowId xmlns:a16="http://schemas.microsoft.com/office/drawing/2014/main" val="10002"/>
                  </a:ext>
                </a:extLst>
              </a:tr>
              <a:tr h="227927">
                <a:tc>
                  <a:txBody>
                    <a:bodyPr/>
                    <a:lstStyle/>
                    <a:p>
                      <a:pPr algn="ctr" fontAlgn="t"/>
                      <a:r>
                        <a:rPr lang="zh-CN" altLang="en-US" sz="1400" u="none" strike="noStrike" dirty="0">
                          <a:latin typeface="楷体" pitchFamily="49" charset="-122"/>
                          <a:ea typeface="楷体" pitchFamily="49" charset="-122"/>
                        </a:rPr>
                        <a:t>焦化煤化工</a:t>
                      </a:r>
                      <a:endParaRPr lang="zh-CN" alt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140.51</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12.60%</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7.17%</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dirty="0">
                          <a:latin typeface="楷体" pitchFamily="49" charset="-122"/>
                          <a:ea typeface="楷体" pitchFamily="49" charset="-122"/>
                        </a:rPr>
                        <a:t>121.41</a:t>
                      </a:r>
                      <a:endParaRPr 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12.16%</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8.20%</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48.45</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13.71%</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ctr"/>
                      <a:r>
                        <a:rPr lang="en-US" altLang="zh-CN" sz="1400" u="none" strike="noStrike">
                          <a:latin typeface="楷体" pitchFamily="49" charset="-122"/>
                          <a:ea typeface="楷体" pitchFamily="49" charset="-122"/>
                        </a:rPr>
                        <a:t>3.18%</a:t>
                      </a:r>
                      <a:endParaRPr lang="en-US" altLang="zh-CN" sz="1400" b="0" i="0" u="none" strike="noStrike">
                        <a:solidFill>
                          <a:srgbClr val="000000"/>
                        </a:solidFill>
                        <a:latin typeface="楷体" pitchFamily="49" charset="-122"/>
                        <a:ea typeface="楷体" pitchFamily="49" charset="-122"/>
                      </a:endParaRPr>
                    </a:p>
                  </a:txBody>
                  <a:tcPr marL="7896" marR="7896" marT="7896" marB="0" anchor="ctr"/>
                </a:tc>
                <a:extLst>
                  <a:ext uri="{0D108BD9-81ED-4DB2-BD59-A6C34878D82A}">
                    <a16:rowId xmlns:a16="http://schemas.microsoft.com/office/drawing/2014/main" val="10003"/>
                  </a:ext>
                </a:extLst>
              </a:tr>
              <a:tr h="227927">
                <a:tc>
                  <a:txBody>
                    <a:bodyPr/>
                    <a:lstStyle/>
                    <a:p>
                      <a:pPr algn="ctr" fontAlgn="t"/>
                      <a:r>
                        <a:rPr lang="zh-CN" altLang="en-US" sz="1400" u="none" strike="noStrike">
                          <a:latin typeface="楷体" pitchFamily="49" charset="-122"/>
                          <a:ea typeface="楷体" pitchFamily="49" charset="-122"/>
                        </a:rPr>
                        <a:t>物流</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805.48</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72.21%</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0.50%</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dirty="0">
                          <a:latin typeface="楷体" pitchFamily="49" charset="-122"/>
                          <a:ea typeface="楷体" pitchFamily="49" charset="-122"/>
                        </a:rPr>
                        <a:t>744.88</a:t>
                      </a:r>
                      <a:endParaRPr 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74.63%</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1.01%</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250.48</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70.88%</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ctr"/>
                      <a:r>
                        <a:rPr lang="en-US" altLang="zh-CN" sz="1400" u="none" strike="noStrike">
                          <a:latin typeface="楷体" pitchFamily="49" charset="-122"/>
                          <a:ea typeface="楷体" pitchFamily="49" charset="-122"/>
                        </a:rPr>
                        <a:t>1.15%</a:t>
                      </a:r>
                      <a:endParaRPr lang="en-US" altLang="zh-CN" sz="1400" b="0" i="0" u="none" strike="noStrike">
                        <a:solidFill>
                          <a:srgbClr val="000000"/>
                        </a:solidFill>
                        <a:latin typeface="楷体" pitchFamily="49" charset="-122"/>
                        <a:ea typeface="楷体" pitchFamily="49" charset="-122"/>
                      </a:endParaRPr>
                    </a:p>
                  </a:txBody>
                  <a:tcPr marL="7896" marR="7896" marT="7896" marB="0" anchor="ctr"/>
                </a:tc>
                <a:extLst>
                  <a:ext uri="{0D108BD9-81ED-4DB2-BD59-A6C34878D82A}">
                    <a16:rowId xmlns:a16="http://schemas.microsoft.com/office/drawing/2014/main" val="10004"/>
                  </a:ext>
                </a:extLst>
              </a:tr>
              <a:tr h="227927">
                <a:tc>
                  <a:txBody>
                    <a:bodyPr/>
                    <a:lstStyle/>
                    <a:p>
                      <a:pPr algn="ctr" fontAlgn="t"/>
                      <a:r>
                        <a:rPr lang="zh-CN" altLang="en-US" sz="1400" u="none" strike="noStrike">
                          <a:latin typeface="楷体" pitchFamily="49" charset="-122"/>
                          <a:ea typeface="楷体" pitchFamily="49" charset="-122"/>
                        </a:rPr>
                        <a:t>电力等其他</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44.02</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3.95%</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12.95%</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35.67</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3.57%</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7.37%</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17.24</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a:latin typeface="楷体" pitchFamily="49" charset="-122"/>
                          <a:ea typeface="楷体" pitchFamily="49" charset="-122"/>
                        </a:rPr>
                        <a:t>4.88%</a:t>
                      </a:r>
                      <a:endParaRPr lang="en-US" altLang="zh-CN"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ctr"/>
                      <a:r>
                        <a:rPr lang="en-US" altLang="zh-CN" sz="1400" u="none" strike="noStrike">
                          <a:latin typeface="楷体" pitchFamily="49" charset="-122"/>
                          <a:ea typeface="楷体" pitchFamily="49" charset="-122"/>
                        </a:rPr>
                        <a:t>6.84%</a:t>
                      </a:r>
                      <a:endParaRPr lang="en-US" altLang="zh-CN" sz="1400" b="0" i="0" u="none" strike="noStrike">
                        <a:solidFill>
                          <a:srgbClr val="000000"/>
                        </a:solidFill>
                        <a:latin typeface="楷体" pitchFamily="49" charset="-122"/>
                        <a:ea typeface="楷体" pitchFamily="49" charset="-122"/>
                      </a:endParaRPr>
                    </a:p>
                  </a:txBody>
                  <a:tcPr marL="7896" marR="7896" marT="7896" marB="0" anchor="ctr"/>
                </a:tc>
                <a:extLst>
                  <a:ext uri="{0D108BD9-81ED-4DB2-BD59-A6C34878D82A}">
                    <a16:rowId xmlns:a16="http://schemas.microsoft.com/office/drawing/2014/main" val="10005"/>
                  </a:ext>
                </a:extLst>
              </a:tr>
              <a:tr h="227927">
                <a:tc>
                  <a:txBody>
                    <a:bodyPr/>
                    <a:lstStyle/>
                    <a:p>
                      <a:pPr algn="ctr" fontAlgn="t"/>
                      <a:r>
                        <a:rPr lang="zh-CN" altLang="en-US" sz="1400" u="none" strike="noStrike">
                          <a:latin typeface="楷体" pitchFamily="49" charset="-122"/>
                          <a:ea typeface="楷体" pitchFamily="49" charset="-122"/>
                        </a:rPr>
                        <a:t>合计</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a:latin typeface="楷体" pitchFamily="49" charset="-122"/>
                          <a:ea typeface="楷体" pitchFamily="49" charset="-122"/>
                        </a:rPr>
                        <a:t>1115.43</a:t>
                      </a:r>
                      <a:endParaRPr 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a:latin typeface="楷体" pitchFamily="49" charset="-122"/>
                          <a:ea typeface="楷体" pitchFamily="49" charset="-122"/>
                        </a:rPr>
                        <a:t>　</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5.41%</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dirty="0">
                          <a:latin typeface="楷体" pitchFamily="49" charset="-122"/>
                          <a:ea typeface="楷体" pitchFamily="49" charset="-122"/>
                        </a:rPr>
                        <a:t>998.11</a:t>
                      </a:r>
                      <a:endParaRPr 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a:latin typeface="楷体" pitchFamily="49" charset="-122"/>
                          <a:ea typeface="楷体" pitchFamily="49" charset="-122"/>
                        </a:rPr>
                        <a:t>　</a:t>
                      </a:r>
                      <a:endParaRPr lang="zh-CN" altLang="en-US" sz="1400" b="0" i="0" u="none" strike="noStrike">
                        <a:solidFill>
                          <a:srgbClr val="000000"/>
                        </a:solidFill>
                        <a:latin typeface="楷体" pitchFamily="49" charset="-122"/>
                        <a:ea typeface="楷体" pitchFamily="49" charset="-122"/>
                      </a:endParaRPr>
                    </a:p>
                  </a:txBody>
                  <a:tcPr marL="7896" marR="7896" marT="7896" marB="0"/>
                </a:tc>
                <a:tc>
                  <a:txBody>
                    <a:bodyPr/>
                    <a:lstStyle/>
                    <a:p>
                      <a:pPr algn="ctr" fontAlgn="t"/>
                      <a:r>
                        <a:rPr lang="en-US" altLang="zh-CN" sz="1400" u="none" strike="noStrike" dirty="0">
                          <a:latin typeface="楷体" pitchFamily="49" charset="-122"/>
                          <a:ea typeface="楷体" pitchFamily="49" charset="-122"/>
                        </a:rPr>
                        <a:t>2.56%</a:t>
                      </a:r>
                      <a:endParaRPr lang="en-US" altLang="zh-CN"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en-US" sz="1400" u="none" strike="noStrike" dirty="0">
                          <a:latin typeface="楷体" pitchFamily="49" charset="-122"/>
                          <a:ea typeface="楷体" pitchFamily="49" charset="-122"/>
                        </a:rPr>
                        <a:t>353.38</a:t>
                      </a:r>
                      <a:endParaRPr 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t"/>
                      <a:r>
                        <a:rPr lang="zh-CN" altLang="en-US" sz="1400" u="none" strike="noStrike" dirty="0">
                          <a:latin typeface="楷体" pitchFamily="49" charset="-122"/>
                          <a:ea typeface="楷体" pitchFamily="49" charset="-122"/>
                        </a:rPr>
                        <a:t>　</a:t>
                      </a:r>
                      <a:endParaRPr lang="zh-CN" altLang="en-US" sz="1400" b="0" i="0" u="none" strike="noStrike" dirty="0">
                        <a:solidFill>
                          <a:srgbClr val="000000"/>
                        </a:solidFill>
                        <a:latin typeface="楷体" pitchFamily="49" charset="-122"/>
                        <a:ea typeface="楷体" pitchFamily="49" charset="-122"/>
                      </a:endParaRPr>
                    </a:p>
                  </a:txBody>
                  <a:tcPr marL="7896" marR="7896" marT="7896" marB="0"/>
                </a:tc>
                <a:tc>
                  <a:txBody>
                    <a:bodyPr/>
                    <a:lstStyle/>
                    <a:p>
                      <a:pPr algn="ctr" fontAlgn="ctr"/>
                      <a:r>
                        <a:rPr lang="en-US" altLang="zh-CN" sz="1400" u="none" strike="noStrike" dirty="0">
                          <a:latin typeface="楷体" pitchFamily="49" charset="-122"/>
                          <a:ea typeface="楷体" pitchFamily="49" charset="-122"/>
                        </a:rPr>
                        <a:t>2.15%</a:t>
                      </a:r>
                      <a:endParaRPr lang="en-US" altLang="zh-CN" sz="1400" b="0" i="0" u="none" strike="noStrike" dirty="0">
                        <a:solidFill>
                          <a:srgbClr val="000000"/>
                        </a:solidFill>
                        <a:latin typeface="楷体" pitchFamily="49" charset="-122"/>
                        <a:ea typeface="楷体" pitchFamily="49" charset="-122"/>
                      </a:endParaRPr>
                    </a:p>
                  </a:txBody>
                  <a:tcPr marL="7896" marR="7896" marT="7896"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5173381"/>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01738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七 担保人财务风险</a:t>
            </a:r>
            <a:endParaRPr lang="en-US" altLang="zh-CN" dirty="0">
              <a:latin typeface="楷体" pitchFamily="49" charset="-122"/>
              <a:ea typeface="楷体" pitchFamily="49" charset="-122"/>
              <a:cs typeface="+mj-cs"/>
            </a:endParaRPr>
          </a:p>
        </p:txBody>
      </p:sp>
      <p:sp>
        <p:nvSpPr>
          <p:cNvPr id="10" name="TextBox 4"/>
          <p:cNvSpPr txBox="1"/>
          <p:nvPr/>
        </p:nvSpPr>
        <p:spPr>
          <a:xfrm>
            <a:off x="1056903" y="1085964"/>
            <a:ext cx="9809019" cy="4939814"/>
          </a:xfrm>
          <a:prstGeom prst="rect">
            <a:avLst/>
          </a:prstGeom>
          <a:noFill/>
        </p:spPr>
        <p:txBody>
          <a:bodyPr wrap="square" rtlCol="0">
            <a:spAutoFit/>
          </a:bodyPr>
          <a:lstStyle/>
          <a:p>
            <a:pPr>
              <a:lnSpc>
                <a:spcPct val="150000"/>
              </a:lnSpc>
            </a:pPr>
            <a:r>
              <a:rPr lang="zh-CN" altLang="en-US" sz="1400" b="1" dirty="0">
                <a:latin typeface="楷体" pitchFamily="49" charset="-122"/>
                <a:ea typeface="楷体" pitchFamily="49" charset="-122"/>
              </a:rPr>
              <a:t>（一）结构分析</a:t>
            </a:r>
            <a:r>
              <a:rPr lang="en-US" altLang="zh-CN" sz="1400" b="1" dirty="0">
                <a:latin typeface="楷体" pitchFamily="49" charset="-122"/>
                <a:ea typeface="楷体" pitchFamily="49" charset="-122"/>
              </a:rPr>
              <a:t>——</a:t>
            </a:r>
            <a:r>
              <a:rPr lang="zh-CN" altLang="en-US" sz="1400" b="1" dirty="0">
                <a:latin typeface="楷体" pitchFamily="49" charset="-122"/>
                <a:ea typeface="楷体" pitchFamily="49" charset="-122"/>
              </a:rPr>
              <a:t>合并口径报表</a:t>
            </a:r>
            <a:endParaRPr lang="en-US" altLang="zh-CN" sz="1400" b="1" dirty="0">
              <a:latin typeface="楷体" pitchFamily="49" charset="-122"/>
              <a:ea typeface="楷体" pitchFamily="49" charset="-122"/>
            </a:endParaRPr>
          </a:p>
          <a:p>
            <a:pPr>
              <a:lnSpc>
                <a:spcPct val="150000"/>
              </a:lnSpc>
            </a:pPr>
            <a:r>
              <a:rPr lang="en-US" altLang="zh-CN" sz="1400" b="1" dirty="0">
                <a:latin typeface="楷体" pitchFamily="49" charset="-122"/>
                <a:ea typeface="楷体" pitchFamily="49" charset="-122"/>
              </a:rPr>
              <a:t>1.</a:t>
            </a:r>
            <a:r>
              <a:rPr lang="zh-CN" altLang="en-US" sz="1400" b="1" dirty="0">
                <a:latin typeface="楷体" pitchFamily="49" charset="-122"/>
                <a:ea typeface="楷体" pitchFamily="49" charset="-122"/>
              </a:rPr>
              <a:t>资产结构分析</a:t>
            </a:r>
            <a:endParaRPr lang="en-US" altLang="zh-CN" sz="1400" b="1" dirty="0">
              <a:latin typeface="楷体" pitchFamily="49" charset="-122"/>
              <a:ea typeface="楷体" pitchFamily="49" charset="-122"/>
            </a:endParaRPr>
          </a:p>
          <a:p>
            <a:pPr>
              <a:lnSpc>
                <a:spcPct val="150000"/>
              </a:lnSpc>
            </a:pPr>
            <a:r>
              <a:rPr lang="zh-CN" altLang="en-US" sz="1400" dirty="0">
                <a:latin typeface="楷体" pitchFamily="49" charset="-122"/>
                <a:ea typeface="楷体" pitchFamily="49" charset="-122"/>
              </a:rPr>
              <a:t>截止到</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9</a:t>
            </a:r>
            <a:r>
              <a:rPr lang="zh-CN" altLang="en-US" sz="1400" dirty="0">
                <a:latin typeface="楷体" pitchFamily="49" charset="-122"/>
                <a:ea typeface="楷体" pitchFamily="49" charset="-122"/>
              </a:rPr>
              <a:t>月末，资产总额</a:t>
            </a:r>
            <a:r>
              <a:rPr lang="en-US" altLang="zh-CN" sz="1400" dirty="0">
                <a:latin typeface="楷体" pitchFamily="49" charset="-122"/>
                <a:ea typeface="楷体" pitchFamily="49" charset="-122"/>
              </a:rPr>
              <a:t>750.44</a:t>
            </a:r>
            <a:r>
              <a:rPr lang="zh-CN" altLang="en-US" sz="1400" dirty="0">
                <a:latin typeface="楷体" pitchFamily="49" charset="-122"/>
                <a:ea typeface="楷体" pitchFamily="49" charset="-122"/>
              </a:rPr>
              <a:t>亿元，其中非流动流动资产占比</a:t>
            </a:r>
            <a:r>
              <a:rPr lang="en-US" altLang="zh-CN" sz="1400" dirty="0">
                <a:latin typeface="楷体" pitchFamily="49" charset="-122"/>
                <a:ea typeface="楷体" pitchFamily="49" charset="-122"/>
              </a:rPr>
              <a:t>60.64%</a:t>
            </a:r>
            <a:r>
              <a:rPr lang="zh-CN" altLang="en-US" sz="1400" dirty="0">
                <a:latin typeface="楷体" pitchFamily="49" charset="-122"/>
                <a:ea typeface="楷体" pitchFamily="49" charset="-122"/>
              </a:rPr>
              <a:t>，偏重资产结构。</a:t>
            </a:r>
            <a:endParaRPr lang="en-US" altLang="zh-CN" sz="1400" dirty="0">
              <a:latin typeface="楷体" pitchFamily="49" charset="-122"/>
              <a:ea typeface="楷体" pitchFamily="49" charset="-122"/>
            </a:endParaRPr>
          </a:p>
          <a:p>
            <a:pPr>
              <a:lnSpc>
                <a:spcPct val="150000"/>
              </a:lnSpc>
            </a:pPr>
            <a:r>
              <a:rPr lang="zh-CN" altLang="en-US" sz="1400" b="1" dirty="0">
                <a:latin typeface="楷体" pitchFamily="49" charset="-122"/>
                <a:ea typeface="楷体" pitchFamily="49" charset="-122"/>
              </a:rPr>
              <a:t>流动资产：</a:t>
            </a:r>
            <a:r>
              <a:rPr lang="zh-CN" altLang="en-US" sz="1400" dirty="0">
                <a:latin typeface="楷体" pitchFamily="49" charset="-122"/>
                <a:ea typeface="楷体" pitchFamily="49" charset="-122"/>
              </a:rPr>
              <a:t>公司流动资产合计</a:t>
            </a:r>
            <a:r>
              <a:rPr lang="en-US" altLang="zh-CN" sz="1400" dirty="0">
                <a:latin typeface="楷体" pitchFamily="49" charset="-122"/>
                <a:ea typeface="楷体" pitchFamily="49" charset="-122"/>
              </a:rPr>
              <a:t>295.38</a:t>
            </a:r>
            <a:r>
              <a:rPr lang="zh-CN" altLang="en-US" sz="1400" dirty="0">
                <a:latin typeface="楷体" pitchFamily="49" charset="-122"/>
                <a:ea typeface="楷体" pitchFamily="49" charset="-122"/>
              </a:rPr>
              <a:t>亿元，较</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年初增加</a:t>
            </a:r>
            <a:r>
              <a:rPr lang="en-US" altLang="zh-CN" sz="1400" dirty="0">
                <a:latin typeface="楷体" pitchFamily="49" charset="-122"/>
                <a:ea typeface="楷体" pitchFamily="49" charset="-122"/>
              </a:rPr>
              <a:t>5.53%</a:t>
            </a:r>
            <a:r>
              <a:rPr lang="zh-CN" altLang="en-US" sz="1400" dirty="0">
                <a:latin typeface="楷体" pitchFamily="49" charset="-122"/>
                <a:ea typeface="楷体" pitchFamily="49" charset="-122"/>
              </a:rPr>
              <a:t>，增加部分主要集中于应收账款及其他应收款。</a:t>
            </a:r>
            <a:endParaRPr lang="en-US" altLang="zh-CN" sz="1400" dirty="0">
              <a:latin typeface="楷体" pitchFamily="49" charset="-122"/>
              <a:ea typeface="楷体" pitchFamily="49" charset="-122"/>
            </a:endParaRPr>
          </a:p>
          <a:p>
            <a:pPr>
              <a:lnSpc>
                <a:spcPct val="150000"/>
              </a:lnSpc>
            </a:pPr>
            <a:r>
              <a:rPr lang="zh-CN" altLang="en-US" sz="1400" dirty="0">
                <a:latin typeface="楷体" pitchFamily="49" charset="-122"/>
                <a:ea typeface="楷体" pitchFamily="49" charset="-122"/>
              </a:rPr>
              <a:t>其中占比较高的主要为应收账款及应收票据（</a:t>
            </a:r>
            <a:r>
              <a:rPr lang="en-US" altLang="zh-CN" sz="1400" dirty="0">
                <a:latin typeface="楷体" pitchFamily="49" charset="-122"/>
                <a:ea typeface="楷体" pitchFamily="49" charset="-122"/>
              </a:rPr>
              <a:t>30.13%</a:t>
            </a:r>
            <a:r>
              <a:rPr lang="zh-CN" altLang="en-US" sz="1400" dirty="0">
                <a:latin typeface="楷体" pitchFamily="49" charset="-122"/>
                <a:ea typeface="楷体" pitchFamily="49" charset="-122"/>
              </a:rPr>
              <a:t>） 、其他应收款（</a:t>
            </a:r>
            <a:r>
              <a:rPr lang="en-US" altLang="zh-CN" sz="1400" dirty="0">
                <a:latin typeface="楷体" pitchFamily="49" charset="-122"/>
                <a:ea typeface="楷体" pitchFamily="49" charset="-122"/>
              </a:rPr>
              <a:t>25.23%</a:t>
            </a:r>
            <a:r>
              <a:rPr lang="zh-CN" altLang="en-US" sz="1400" dirty="0">
                <a:latin typeface="楷体" pitchFamily="49" charset="-122"/>
                <a:ea typeface="楷体" pitchFamily="49" charset="-122"/>
              </a:rPr>
              <a:t>）及存货（</a:t>
            </a:r>
            <a:r>
              <a:rPr lang="en-US" altLang="zh-CN" sz="1400" dirty="0">
                <a:latin typeface="楷体" pitchFamily="49" charset="-122"/>
                <a:ea typeface="楷体" pitchFamily="49" charset="-122"/>
              </a:rPr>
              <a:t>15.13%</a:t>
            </a:r>
            <a:r>
              <a:rPr lang="zh-CN" altLang="en-US" sz="1400" dirty="0">
                <a:latin typeface="楷体" pitchFamily="49" charset="-122"/>
                <a:ea typeface="楷体" pitchFamily="49" charset="-122"/>
              </a:rPr>
              <a:t>）、货币资金（</a:t>
            </a:r>
            <a:r>
              <a:rPr lang="en-US" altLang="zh-CN" sz="1400" dirty="0">
                <a:latin typeface="楷体" pitchFamily="49" charset="-122"/>
                <a:ea typeface="楷体" pitchFamily="49" charset="-122"/>
              </a:rPr>
              <a:t>13.49%</a:t>
            </a:r>
            <a:r>
              <a:rPr lang="zh-CN" altLang="en-US" sz="1400" dirty="0">
                <a:latin typeface="楷体" pitchFamily="49" charset="-122"/>
                <a:ea typeface="楷体" pitchFamily="49" charset="-122"/>
              </a:rPr>
              <a:t>）</a:t>
            </a:r>
            <a:endParaRPr lang="en-US" altLang="zh-CN" sz="1400" dirty="0">
              <a:latin typeface="楷体" pitchFamily="49" charset="-122"/>
              <a:ea typeface="楷体" pitchFamily="49" charset="-122"/>
            </a:endParaRPr>
          </a:p>
          <a:p>
            <a:pPr>
              <a:lnSpc>
                <a:spcPct val="150000"/>
              </a:lnSpc>
            </a:pPr>
            <a:r>
              <a:rPr lang="zh-CN" altLang="en-US" sz="1400" b="1" dirty="0">
                <a:latin typeface="楷体" pitchFamily="49" charset="-122"/>
                <a:ea typeface="楷体" pitchFamily="49" charset="-122"/>
              </a:rPr>
              <a:t>非流动资产</a:t>
            </a:r>
            <a:r>
              <a:rPr lang="en-US" altLang="zh-CN" sz="1400" b="1" dirty="0">
                <a:latin typeface="楷体" pitchFamily="49" charset="-122"/>
                <a:ea typeface="楷体" pitchFamily="49" charset="-122"/>
              </a:rPr>
              <a:t>455.06</a:t>
            </a:r>
            <a:r>
              <a:rPr lang="zh-CN" altLang="en-US" sz="1400" b="1" dirty="0">
                <a:latin typeface="楷体" pitchFamily="49" charset="-122"/>
                <a:ea typeface="楷体" pitchFamily="49" charset="-122"/>
              </a:rPr>
              <a:t>亿元，</a:t>
            </a:r>
            <a:r>
              <a:rPr lang="zh-CN" altLang="en-US" sz="1400" dirty="0">
                <a:latin typeface="楷体" pitchFamily="49" charset="-122"/>
                <a:ea typeface="楷体" pitchFamily="49" charset="-122"/>
              </a:rPr>
              <a:t>主要为固定资产（</a:t>
            </a:r>
            <a:r>
              <a:rPr lang="en-US" altLang="zh-CN" sz="1400" dirty="0">
                <a:latin typeface="楷体" pitchFamily="49" charset="-122"/>
                <a:ea typeface="楷体" pitchFamily="49" charset="-122"/>
              </a:rPr>
              <a:t>42.37%</a:t>
            </a:r>
            <a:r>
              <a:rPr lang="zh-CN" altLang="en-US" sz="1400" dirty="0">
                <a:latin typeface="楷体" pitchFamily="49" charset="-122"/>
                <a:ea typeface="楷体" pitchFamily="49" charset="-122"/>
              </a:rPr>
              <a:t>）、在建工程（</a:t>
            </a:r>
            <a:r>
              <a:rPr lang="en-US" altLang="zh-CN" sz="1400" dirty="0">
                <a:latin typeface="楷体" pitchFamily="49" charset="-122"/>
                <a:ea typeface="楷体" pitchFamily="49" charset="-122"/>
              </a:rPr>
              <a:t>29.89%</a:t>
            </a:r>
            <a:r>
              <a:rPr lang="zh-CN" altLang="en-US" sz="1400" dirty="0">
                <a:latin typeface="楷体" pitchFamily="49" charset="-122"/>
                <a:ea typeface="楷体" pitchFamily="49" charset="-122"/>
              </a:rPr>
              <a:t>）和无形资产（</a:t>
            </a:r>
            <a:r>
              <a:rPr lang="en-US" altLang="zh-CN" sz="1400" dirty="0">
                <a:latin typeface="楷体" pitchFamily="49" charset="-122"/>
                <a:ea typeface="楷体" pitchFamily="49" charset="-122"/>
              </a:rPr>
              <a:t>23.53%</a:t>
            </a:r>
            <a:r>
              <a:rPr lang="zh-CN" altLang="en-US" sz="1400" dirty="0">
                <a:latin typeface="楷体" pitchFamily="49" charset="-122"/>
                <a:ea typeface="楷体" pitchFamily="49" charset="-122"/>
              </a:rPr>
              <a:t>），三者合计占非流动资产的</a:t>
            </a:r>
            <a:r>
              <a:rPr lang="en-US" altLang="zh-CN" sz="1400" dirty="0">
                <a:latin typeface="楷体" pitchFamily="49" charset="-122"/>
                <a:ea typeface="楷体" pitchFamily="49" charset="-122"/>
              </a:rPr>
              <a:t>95.79%</a:t>
            </a:r>
          </a:p>
          <a:p>
            <a:pPr>
              <a:lnSpc>
                <a:spcPct val="150000"/>
              </a:lnSpc>
            </a:pPr>
            <a:r>
              <a:rPr lang="zh-CN" altLang="en-US" sz="1400" b="1" dirty="0">
                <a:latin typeface="楷体" pitchFamily="49" charset="-122"/>
                <a:ea typeface="楷体" pitchFamily="49" charset="-122"/>
              </a:rPr>
              <a:t>综上，承租人资产构成较为一般，尤其是流动资产中存货及应收占比过高且存在较大跌价空间，资产可变现性较差</a:t>
            </a:r>
            <a:endParaRPr lang="en-US" altLang="zh-CN" sz="1400" b="1" dirty="0">
              <a:latin typeface="楷体" pitchFamily="49" charset="-122"/>
              <a:ea typeface="楷体" pitchFamily="49" charset="-122"/>
            </a:endParaRPr>
          </a:p>
          <a:p>
            <a:pPr>
              <a:lnSpc>
                <a:spcPct val="150000"/>
              </a:lnSpc>
            </a:pPr>
            <a:r>
              <a:rPr lang="en-US" altLang="zh-CN" sz="1400" b="1" dirty="0">
                <a:latin typeface="楷体" pitchFamily="49" charset="-122"/>
                <a:ea typeface="楷体" pitchFamily="49" charset="-122"/>
              </a:rPr>
              <a:t>2.</a:t>
            </a:r>
            <a:r>
              <a:rPr lang="zh-CN" altLang="en-US" sz="1400" b="1" dirty="0">
                <a:latin typeface="楷体" pitchFamily="49" charset="-122"/>
                <a:ea typeface="楷体" pitchFamily="49" charset="-122"/>
              </a:rPr>
              <a:t>负债结构分析</a:t>
            </a:r>
            <a:endParaRPr lang="en-US" altLang="zh-CN" sz="1400" b="1" dirty="0">
              <a:latin typeface="楷体" pitchFamily="49" charset="-122"/>
              <a:ea typeface="楷体" pitchFamily="49" charset="-122"/>
            </a:endParaRPr>
          </a:p>
          <a:p>
            <a:pPr>
              <a:lnSpc>
                <a:spcPct val="150000"/>
              </a:lnSpc>
            </a:pPr>
            <a:r>
              <a:rPr lang="zh-CN" altLang="en-US" sz="1400" dirty="0">
                <a:latin typeface="楷体" pitchFamily="49" charset="-122"/>
                <a:ea typeface="楷体" pitchFamily="49" charset="-122"/>
              </a:rPr>
              <a:t>截至</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9</a:t>
            </a:r>
            <a:r>
              <a:rPr lang="zh-CN" altLang="en-US" sz="1400" dirty="0">
                <a:latin typeface="楷体" pitchFamily="49" charset="-122"/>
                <a:ea typeface="楷体" pitchFamily="49" charset="-122"/>
              </a:rPr>
              <a:t>月末，公司负债总额</a:t>
            </a:r>
            <a:r>
              <a:rPr lang="en-US" altLang="zh-CN" sz="1400" dirty="0">
                <a:latin typeface="楷体" pitchFamily="49" charset="-122"/>
                <a:ea typeface="楷体" pitchFamily="49" charset="-122"/>
              </a:rPr>
              <a:t>557.31</a:t>
            </a:r>
            <a:r>
              <a:rPr lang="zh-CN" altLang="en-US" sz="1400" dirty="0">
                <a:latin typeface="楷体" pitchFamily="49" charset="-122"/>
                <a:ea typeface="楷体" pitchFamily="49" charset="-122"/>
              </a:rPr>
              <a:t>亿元，较上年底增加</a:t>
            </a:r>
            <a:r>
              <a:rPr lang="en-US" altLang="zh-CN" sz="1400" dirty="0">
                <a:latin typeface="楷体" pitchFamily="49" charset="-122"/>
                <a:ea typeface="楷体" pitchFamily="49" charset="-122"/>
              </a:rPr>
              <a:t>6.71%</a:t>
            </a:r>
            <a:r>
              <a:rPr lang="zh-CN" altLang="en-US" sz="1400" dirty="0">
                <a:latin typeface="楷体" pitchFamily="49" charset="-122"/>
                <a:ea typeface="楷体" pitchFamily="49" charset="-122"/>
              </a:rPr>
              <a:t>。其中流动负债占</a:t>
            </a:r>
            <a:r>
              <a:rPr lang="en-US" altLang="zh-CN" sz="1400" dirty="0">
                <a:latin typeface="楷体" pitchFamily="49" charset="-122"/>
                <a:ea typeface="楷体" pitchFamily="49" charset="-122"/>
              </a:rPr>
              <a:t>87.92%</a:t>
            </a:r>
            <a:r>
              <a:rPr lang="zh-CN" altLang="en-US" sz="1400" dirty="0">
                <a:latin typeface="楷体" pitchFamily="49" charset="-122"/>
                <a:ea typeface="楷体" pitchFamily="49" charset="-122"/>
              </a:rPr>
              <a:t>，占比过高。</a:t>
            </a:r>
            <a:endParaRPr lang="en-US" altLang="zh-CN" sz="1400" dirty="0">
              <a:latin typeface="楷体" pitchFamily="49" charset="-122"/>
              <a:ea typeface="楷体" pitchFamily="49" charset="-122"/>
            </a:endParaRPr>
          </a:p>
          <a:p>
            <a:pPr>
              <a:lnSpc>
                <a:spcPct val="150000"/>
              </a:lnSpc>
            </a:pPr>
            <a:r>
              <a:rPr lang="zh-CN" altLang="en-US" sz="1400" b="1" dirty="0">
                <a:latin typeface="楷体" pitchFamily="49" charset="-122"/>
                <a:ea typeface="楷体" pitchFamily="49" charset="-122"/>
              </a:rPr>
              <a:t>流动负债中，</a:t>
            </a:r>
            <a:r>
              <a:rPr lang="zh-CN" altLang="en-US" sz="1400" dirty="0">
                <a:latin typeface="楷体" pitchFamily="49" charset="-122"/>
                <a:ea typeface="楷体" pitchFamily="49" charset="-122"/>
              </a:rPr>
              <a:t>短期有息负债：短期借款</a:t>
            </a:r>
            <a:r>
              <a:rPr lang="en-US" altLang="zh-CN" sz="1400" dirty="0">
                <a:latin typeface="楷体" pitchFamily="49" charset="-122"/>
                <a:ea typeface="楷体" pitchFamily="49" charset="-122"/>
              </a:rPr>
              <a:t>118.57</a:t>
            </a:r>
            <a:r>
              <a:rPr lang="zh-CN" altLang="en-US" sz="1400" dirty="0">
                <a:latin typeface="楷体" pitchFamily="49" charset="-122"/>
                <a:ea typeface="楷体" pitchFamily="49" charset="-122"/>
              </a:rPr>
              <a:t>亿元，应付票据</a:t>
            </a:r>
            <a:r>
              <a:rPr lang="en-US" altLang="zh-CN" sz="1400" dirty="0">
                <a:latin typeface="楷体" pitchFamily="49" charset="-122"/>
                <a:ea typeface="楷体" pitchFamily="49" charset="-122"/>
              </a:rPr>
              <a:t>14.18</a:t>
            </a:r>
            <a:r>
              <a:rPr lang="zh-CN" altLang="en-US" sz="1400" dirty="0">
                <a:latin typeface="楷体" pitchFamily="49" charset="-122"/>
                <a:ea typeface="楷体" pitchFamily="49" charset="-122"/>
              </a:rPr>
              <a:t>亿元，一年内到期</a:t>
            </a:r>
            <a:r>
              <a:rPr lang="en-US" altLang="zh-CN" sz="1400" dirty="0">
                <a:latin typeface="楷体" pitchFamily="49" charset="-122"/>
                <a:ea typeface="楷体" pitchFamily="49" charset="-122"/>
              </a:rPr>
              <a:t>19.84</a:t>
            </a:r>
            <a:r>
              <a:rPr lang="zh-CN" altLang="en-US" sz="1400" dirty="0">
                <a:latin typeface="楷体" pitchFamily="49" charset="-122"/>
                <a:ea typeface="楷体" pitchFamily="49" charset="-122"/>
              </a:rPr>
              <a:t>亿元，共计</a:t>
            </a:r>
            <a:r>
              <a:rPr lang="en-US" altLang="zh-CN" sz="1400" dirty="0">
                <a:latin typeface="楷体" pitchFamily="49" charset="-122"/>
                <a:ea typeface="楷体" pitchFamily="49" charset="-122"/>
              </a:rPr>
              <a:t>152.59</a:t>
            </a:r>
            <a:r>
              <a:rPr lang="zh-CN" altLang="en-US" sz="1400" dirty="0">
                <a:latin typeface="楷体" pitchFamily="49" charset="-122"/>
                <a:ea typeface="楷体" pitchFamily="49" charset="-122"/>
              </a:rPr>
              <a:t>亿元</a:t>
            </a:r>
            <a:endParaRPr lang="en-US" altLang="zh-CN" sz="1400" dirty="0">
              <a:latin typeface="楷体" pitchFamily="49" charset="-122"/>
              <a:ea typeface="楷体" pitchFamily="49" charset="-122"/>
            </a:endParaRPr>
          </a:p>
          <a:p>
            <a:pPr>
              <a:lnSpc>
                <a:spcPct val="150000"/>
              </a:lnSpc>
            </a:pPr>
            <a:r>
              <a:rPr lang="zh-CN" altLang="en-US" sz="1400" b="1" dirty="0">
                <a:latin typeface="楷体" pitchFamily="49" charset="-122"/>
                <a:ea typeface="楷体" pitchFamily="49" charset="-122"/>
              </a:rPr>
              <a:t>非流动负债中，</a:t>
            </a:r>
            <a:r>
              <a:rPr lang="zh-CN" altLang="en-US" sz="1400" dirty="0">
                <a:latin typeface="楷体" pitchFamily="49" charset="-122"/>
                <a:ea typeface="楷体" pitchFamily="49" charset="-122"/>
              </a:rPr>
              <a:t>有息负债：长期借款</a:t>
            </a:r>
            <a:r>
              <a:rPr lang="en-US" altLang="zh-CN" sz="1400" dirty="0">
                <a:latin typeface="楷体" pitchFamily="49" charset="-122"/>
                <a:ea typeface="楷体" pitchFamily="49" charset="-122"/>
              </a:rPr>
              <a:t>81.35</a:t>
            </a:r>
            <a:r>
              <a:rPr lang="zh-CN" altLang="en-US" sz="1400" dirty="0">
                <a:latin typeface="楷体" pitchFamily="49" charset="-122"/>
                <a:ea typeface="楷体" pitchFamily="49" charset="-122"/>
              </a:rPr>
              <a:t>亿元，应付债券</a:t>
            </a:r>
            <a:r>
              <a:rPr lang="en-US" altLang="zh-CN" sz="1400" dirty="0">
                <a:latin typeface="楷体" pitchFamily="49" charset="-122"/>
                <a:ea typeface="楷体" pitchFamily="49" charset="-122"/>
              </a:rPr>
              <a:t>81.61</a:t>
            </a:r>
            <a:r>
              <a:rPr lang="zh-CN" altLang="en-US" sz="1400" dirty="0">
                <a:latin typeface="楷体" pitchFamily="49" charset="-122"/>
                <a:ea typeface="楷体" pitchFamily="49" charset="-122"/>
              </a:rPr>
              <a:t>，融资租赁款</a:t>
            </a:r>
            <a:r>
              <a:rPr lang="en-US" altLang="zh-CN" sz="1400" dirty="0">
                <a:latin typeface="楷体" pitchFamily="49" charset="-122"/>
                <a:ea typeface="楷体" pitchFamily="49" charset="-122"/>
              </a:rPr>
              <a:t>9.72</a:t>
            </a:r>
            <a:r>
              <a:rPr lang="zh-CN" altLang="en-US" sz="1400" dirty="0">
                <a:latin typeface="楷体" pitchFamily="49" charset="-122"/>
                <a:ea typeface="楷体" pitchFamily="49" charset="-122"/>
              </a:rPr>
              <a:t>亿元，共计</a:t>
            </a:r>
            <a:r>
              <a:rPr lang="en-US" altLang="zh-CN" sz="1400" dirty="0">
                <a:latin typeface="楷体" pitchFamily="49" charset="-122"/>
                <a:ea typeface="楷体" pitchFamily="49" charset="-122"/>
              </a:rPr>
              <a:t>172.68</a:t>
            </a:r>
            <a:r>
              <a:rPr lang="zh-CN" altLang="en-US" sz="1400" dirty="0">
                <a:latin typeface="楷体" pitchFamily="49" charset="-122"/>
                <a:ea typeface="楷体" pitchFamily="49" charset="-122"/>
              </a:rPr>
              <a:t>亿元</a:t>
            </a:r>
            <a:endParaRPr lang="en-US" altLang="zh-CN" sz="1400" dirty="0">
              <a:latin typeface="楷体" pitchFamily="49" charset="-122"/>
              <a:ea typeface="楷体" pitchFamily="49" charset="-122"/>
            </a:endParaRPr>
          </a:p>
          <a:p>
            <a:pPr>
              <a:lnSpc>
                <a:spcPct val="150000"/>
              </a:lnSpc>
            </a:pPr>
            <a:r>
              <a:rPr lang="zh-CN" altLang="en-US" sz="1400" b="1" dirty="0">
                <a:solidFill>
                  <a:srgbClr val="FF0000"/>
                </a:solidFill>
                <a:latin typeface="楷体" pitchFamily="49" charset="-122"/>
                <a:ea typeface="楷体" pitchFamily="49" charset="-122"/>
              </a:rPr>
              <a:t>有息负债合计：</a:t>
            </a:r>
            <a:r>
              <a:rPr lang="en-US" altLang="zh-CN" sz="1400" b="1" dirty="0">
                <a:solidFill>
                  <a:srgbClr val="FF0000"/>
                </a:solidFill>
                <a:latin typeface="楷体" pitchFamily="49" charset="-122"/>
                <a:ea typeface="楷体" pitchFamily="49" charset="-122"/>
              </a:rPr>
              <a:t>325.27</a:t>
            </a:r>
            <a:r>
              <a:rPr lang="zh-CN" altLang="en-US" sz="1400" b="1" dirty="0">
                <a:solidFill>
                  <a:srgbClr val="FF0000"/>
                </a:solidFill>
                <a:latin typeface="楷体" pitchFamily="49" charset="-122"/>
                <a:ea typeface="楷体" pitchFamily="49" charset="-122"/>
              </a:rPr>
              <a:t>亿元。</a:t>
            </a:r>
            <a:endParaRPr lang="en-US" altLang="zh-CN" sz="1400" b="1" dirty="0">
              <a:solidFill>
                <a:srgbClr val="FF0000"/>
              </a:solidFill>
              <a:latin typeface="楷体" pitchFamily="49" charset="-122"/>
              <a:ea typeface="楷体" pitchFamily="49" charset="-122"/>
            </a:endParaRPr>
          </a:p>
          <a:p>
            <a:pPr>
              <a:lnSpc>
                <a:spcPct val="150000"/>
              </a:lnSpc>
            </a:pPr>
            <a:r>
              <a:rPr lang="zh-CN" altLang="en-US" sz="1400" b="1" dirty="0">
                <a:latin typeface="楷体" pitchFamily="49" charset="-122"/>
                <a:ea typeface="楷体" pitchFamily="49" charset="-122"/>
              </a:rPr>
              <a:t>综上，</a:t>
            </a:r>
            <a:r>
              <a:rPr lang="zh-CN" altLang="en-US" sz="1400" dirty="0">
                <a:latin typeface="楷体" pitchFamily="49" charset="-122"/>
                <a:ea typeface="楷体" pitchFamily="49" charset="-122"/>
              </a:rPr>
              <a:t>截至</a:t>
            </a:r>
            <a:r>
              <a:rPr lang="en-US" altLang="zh-CN" sz="1400" dirty="0">
                <a:latin typeface="楷体" pitchFamily="49" charset="-122"/>
                <a:ea typeface="楷体" pitchFamily="49" charset="-122"/>
              </a:rPr>
              <a:t>2015</a:t>
            </a:r>
            <a:r>
              <a:rPr lang="zh-CN" altLang="en-US" sz="1400" dirty="0">
                <a:latin typeface="楷体" pitchFamily="49" charset="-122"/>
                <a:ea typeface="楷体" pitchFamily="49" charset="-122"/>
              </a:rPr>
              <a:t>年</a:t>
            </a:r>
            <a:r>
              <a:rPr lang="en-US" altLang="zh-CN" sz="1400" dirty="0">
                <a:latin typeface="楷体" pitchFamily="49" charset="-122"/>
                <a:ea typeface="楷体" pitchFamily="49" charset="-122"/>
              </a:rPr>
              <a:t>9</a:t>
            </a:r>
            <a:r>
              <a:rPr lang="zh-CN" altLang="en-US" sz="1400" dirty="0">
                <a:latin typeface="楷体" pitchFamily="49" charset="-122"/>
                <a:ea typeface="楷体" pitchFamily="49" charset="-122"/>
              </a:rPr>
              <a:t>月末，公司长期债务占全部债务比重为</a:t>
            </a:r>
            <a:r>
              <a:rPr lang="en-US" altLang="zh-CN" sz="1400" dirty="0">
                <a:latin typeface="楷体" pitchFamily="49" charset="-122"/>
                <a:ea typeface="楷体" pitchFamily="49" charset="-122"/>
              </a:rPr>
              <a:t>39.05%</a:t>
            </a:r>
            <a:r>
              <a:rPr lang="zh-CN" altLang="en-US" sz="1400" dirty="0">
                <a:latin typeface="楷体" pitchFamily="49" charset="-122"/>
                <a:ea typeface="楷体" pitchFamily="49" charset="-122"/>
              </a:rPr>
              <a:t>，债务结构以短期负债为主，有息负债压力极大尤其是短期流动性风险较高</a:t>
            </a:r>
            <a:endParaRPr lang="zh-CN" altLang="en-US" sz="2000" dirty="0">
              <a:latin typeface="楷体" pitchFamily="49" charset="-122"/>
              <a:ea typeface="楷体" pitchFamily="49" charset="-122"/>
            </a:endParaRPr>
          </a:p>
        </p:txBody>
      </p:sp>
    </p:spTree>
    <p:extLst>
      <p:ext uri="{BB962C8B-B14F-4D97-AF65-F5344CB8AC3E}">
        <p14:creationId xmlns:p14="http://schemas.microsoft.com/office/powerpoint/2010/main" val="2687455722"/>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01738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七 担保人财务风险</a:t>
            </a:r>
            <a:endParaRPr lang="en-US" altLang="zh-CN" dirty="0">
              <a:latin typeface="楷体" pitchFamily="49" charset="-122"/>
              <a:ea typeface="楷体" pitchFamily="49" charset="-122"/>
              <a:cs typeface="+mj-cs"/>
            </a:endParaRPr>
          </a:p>
        </p:txBody>
      </p:sp>
      <p:sp>
        <p:nvSpPr>
          <p:cNvPr id="10" name="TextBox 5"/>
          <p:cNvSpPr txBox="1"/>
          <p:nvPr/>
        </p:nvSpPr>
        <p:spPr>
          <a:xfrm>
            <a:off x="712519" y="997523"/>
            <a:ext cx="9156587" cy="773289"/>
          </a:xfrm>
          <a:prstGeom prst="rect">
            <a:avLst/>
          </a:prstGeom>
          <a:noFill/>
        </p:spPr>
        <p:txBody>
          <a:bodyPr wrap="square" rtlCol="0">
            <a:spAutoFit/>
          </a:bodyPr>
          <a:lstStyle/>
          <a:p>
            <a:pPr>
              <a:lnSpc>
                <a:spcPct val="150000"/>
              </a:lnSpc>
            </a:pPr>
            <a:r>
              <a:rPr lang="zh-CN" altLang="en-US" sz="1600" b="1" dirty="0">
                <a:latin typeface="楷体" pitchFamily="49" charset="-122"/>
                <a:ea typeface="楷体" pitchFamily="49" charset="-122"/>
              </a:rPr>
              <a:t>（二）比率分析</a:t>
            </a:r>
            <a:endParaRPr lang="en-US" altLang="zh-CN" sz="1600" b="1" dirty="0">
              <a:latin typeface="楷体" pitchFamily="49" charset="-122"/>
              <a:ea typeface="楷体" pitchFamily="49" charset="-122"/>
            </a:endParaRPr>
          </a:p>
          <a:p>
            <a:pPr>
              <a:lnSpc>
                <a:spcPct val="150000"/>
              </a:lnSpc>
            </a:pPr>
            <a:r>
              <a:rPr lang="en-US" altLang="zh-CN" sz="1600" b="1" dirty="0">
                <a:latin typeface="楷体" pitchFamily="49" charset="-122"/>
                <a:ea typeface="楷体" pitchFamily="49" charset="-122"/>
              </a:rPr>
              <a:t>1.</a:t>
            </a:r>
            <a:r>
              <a:rPr lang="zh-CN" altLang="en-US" sz="1600" b="1" dirty="0">
                <a:latin typeface="楷体" pitchFamily="49" charset="-122"/>
                <a:ea typeface="楷体" pitchFamily="49" charset="-122"/>
              </a:rPr>
              <a:t>偿债能力分析</a:t>
            </a:r>
          </a:p>
        </p:txBody>
      </p:sp>
      <p:sp>
        <p:nvSpPr>
          <p:cNvPr id="11" name="TextBox 8"/>
          <p:cNvSpPr txBox="1"/>
          <p:nvPr/>
        </p:nvSpPr>
        <p:spPr>
          <a:xfrm>
            <a:off x="795649" y="3491342"/>
            <a:ext cx="4488871" cy="2308324"/>
          </a:xfrm>
          <a:prstGeom prst="rect">
            <a:avLst/>
          </a:prstGeom>
          <a:noFill/>
        </p:spPr>
        <p:txBody>
          <a:bodyPr wrap="square" rtlCol="0">
            <a:spAutoFit/>
          </a:bodyPr>
          <a:lstStyle/>
          <a:p>
            <a:r>
              <a:rPr lang="zh-CN" altLang="en-US" sz="1600" b="1" dirty="0">
                <a:latin typeface="楷体" pitchFamily="49" charset="-122"/>
                <a:ea typeface="楷体" pitchFamily="49" charset="-122"/>
              </a:rPr>
              <a:t>短期偿债能力方面，</a:t>
            </a:r>
            <a:r>
              <a:rPr lang="zh-CN" altLang="en-US" sz="1600" dirty="0">
                <a:latin typeface="楷体" pitchFamily="49" charset="-122"/>
                <a:ea typeface="楷体" pitchFamily="49" charset="-122"/>
              </a:rPr>
              <a:t>随着煤炭行业持续低迷，自</a:t>
            </a:r>
            <a:r>
              <a:rPr lang="en-US" altLang="zh-CN" sz="1600" dirty="0">
                <a:latin typeface="楷体" pitchFamily="49" charset="-122"/>
                <a:ea typeface="楷体" pitchFamily="49" charset="-122"/>
              </a:rPr>
              <a:t>2012</a:t>
            </a:r>
            <a:r>
              <a:rPr lang="zh-CN" altLang="en-US" sz="1600" dirty="0">
                <a:latin typeface="楷体" pitchFamily="49" charset="-122"/>
                <a:ea typeface="楷体" pitchFamily="49" charset="-122"/>
              </a:rPr>
              <a:t>年来流动比、速冻比在不断下降，且现金流动负债比</a:t>
            </a:r>
            <a:r>
              <a:rPr lang="en-US" altLang="zh-CN" sz="1600" dirty="0">
                <a:latin typeface="楷体" pitchFamily="49" charset="-122"/>
                <a:ea typeface="楷体" pitchFamily="49" charset="-122"/>
              </a:rPr>
              <a:t>2015</a:t>
            </a:r>
            <a:r>
              <a:rPr lang="zh-CN" altLang="en-US" sz="1600" dirty="0">
                <a:latin typeface="楷体" pitchFamily="49" charset="-122"/>
                <a:ea typeface="楷体" pitchFamily="49" charset="-122"/>
              </a:rPr>
              <a:t>年</a:t>
            </a:r>
            <a:r>
              <a:rPr lang="en-US" altLang="zh-CN" sz="1600" dirty="0">
                <a:latin typeface="楷体" pitchFamily="49" charset="-122"/>
                <a:ea typeface="楷体" pitchFamily="49" charset="-122"/>
              </a:rPr>
              <a:t>9</a:t>
            </a:r>
            <a:r>
              <a:rPr lang="zh-CN" altLang="en-US" sz="1600" dirty="0">
                <a:latin typeface="楷体" pitchFamily="49" charset="-122"/>
                <a:ea typeface="楷体" pitchFamily="49" charset="-122"/>
              </a:rPr>
              <a:t>月末为负，说明企业短期偿债能力在不断恶化，流动性风险不断加大。</a:t>
            </a:r>
            <a:endParaRPr lang="en-US" altLang="zh-CN" sz="1600" dirty="0">
              <a:latin typeface="楷体" pitchFamily="49" charset="-122"/>
              <a:ea typeface="楷体" pitchFamily="49" charset="-122"/>
            </a:endParaRPr>
          </a:p>
          <a:p>
            <a:r>
              <a:rPr lang="zh-CN" altLang="en-US" sz="1600" b="1" dirty="0">
                <a:latin typeface="楷体" pitchFamily="49" charset="-122"/>
                <a:ea typeface="楷体" pitchFamily="49" charset="-122"/>
              </a:rPr>
              <a:t>长期偿债能力方面，</a:t>
            </a:r>
            <a:r>
              <a:rPr lang="zh-CN" altLang="en-US" sz="1600" dirty="0">
                <a:latin typeface="楷体" pitchFamily="49" charset="-122"/>
                <a:ea typeface="楷体" pitchFamily="49" charset="-122"/>
              </a:rPr>
              <a:t>随着经营风险的不断加大，负债规模不断上升，资产负债率也在不断攀升，</a:t>
            </a:r>
            <a:r>
              <a:rPr lang="en-US" altLang="zh-CN" sz="1600" dirty="0">
                <a:latin typeface="楷体" pitchFamily="49" charset="-122"/>
                <a:ea typeface="楷体" pitchFamily="49" charset="-122"/>
              </a:rPr>
              <a:t>2015</a:t>
            </a:r>
            <a:r>
              <a:rPr lang="zh-CN" altLang="en-US" sz="1600" dirty="0">
                <a:latin typeface="楷体" pitchFamily="49" charset="-122"/>
                <a:ea typeface="楷体" pitchFamily="49" charset="-122"/>
              </a:rPr>
              <a:t>年</a:t>
            </a:r>
            <a:r>
              <a:rPr lang="en-US" altLang="zh-CN" sz="1600" dirty="0">
                <a:latin typeface="楷体" pitchFamily="49" charset="-122"/>
                <a:ea typeface="楷体" pitchFamily="49" charset="-122"/>
              </a:rPr>
              <a:t>9</a:t>
            </a:r>
            <a:r>
              <a:rPr lang="zh-CN" altLang="en-US" sz="1600" dirty="0">
                <a:latin typeface="楷体" pitchFamily="49" charset="-122"/>
                <a:ea typeface="楷体" pitchFamily="49" charset="-122"/>
              </a:rPr>
              <a:t>月达到</a:t>
            </a:r>
            <a:r>
              <a:rPr lang="en-US" altLang="zh-CN" sz="1600" dirty="0">
                <a:latin typeface="楷体" pitchFamily="49" charset="-122"/>
                <a:ea typeface="楷体" pitchFamily="49" charset="-122"/>
              </a:rPr>
              <a:t>75%</a:t>
            </a:r>
            <a:r>
              <a:rPr lang="zh-CN" altLang="en-US" sz="1600" dirty="0">
                <a:latin typeface="楷体" pitchFamily="49" charset="-122"/>
                <a:ea typeface="楷体" pitchFamily="49" charset="-122"/>
              </a:rPr>
              <a:t>，长期偿债能力也在不断下降。</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综上，受煤炭及煤化工行业持续低迷影响较大，企业偿债能力较差。</a:t>
            </a:r>
          </a:p>
        </p:txBody>
      </p:sp>
      <p:sp>
        <p:nvSpPr>
          <p:cNvPr id="12" name="TextBox 14"/>
          <p:cNvSpPr txBox="1"/>
          <p:nvPr/>
        </p:nvSpPr>
        <p:spPr>
          <a:xfrm>
            <a:off x="5902036" y="1496285"/>
            <a:ext cx="5035138" cy="338554"/>
          </a:xfrm>
          <a:prstGeom prst="rect">
            <a:avLst/>
          </a:prstGeom>
          <a:noFill/>
        </p:spPr>
        <p:txBody>
          <a:bodyPr wrap="square" rtlCol="0">
            <a:spAutoFit/>
          </a:bodyPr>
          <a:lstStyle/>
          <a:p>
            <a:r>
              <a:rPr lang="en-US" altLang="zh-CN" sz="1600" b="1" dirty="0">
                <a:latin typeface="楷体" pitchFamily="49" charset="-122"/>
                <a:ea typeface="楷体" pitchFamily="49" charset="-122"/>
              </a:rPr>
              <a:t>2.</a:t>
            </a:r>
            <a:r>
              <a:rPr lang="zh-CN" altLang="en-US" sz="1600" b="1" dirty="0">
                <a:latin typeface="楷体" pitchFamily="49" charset="-122"/>
                <a:ea typeface="楷体" pitchFamily="49" charset="-122"/>
              </a:rPr>
              <a:t>盈利能力分析</a:t>
            </a:r>
          </a:p>
        </p:txBody>
      </p:sp>
      <p:sp>
        <p:nvSpPr>
          <p:cNvPr id="13" name="TextBox 11"/>
          <p:cNvSpPr txBox="1"/>
          <p:nvPr/>
        </p:nvSpPr>
        <p:spPr>
          <a:xfrm>
            <a:off x="5842663" y="3479466"/>
            <a:ext cx="5332016" cy="2308324"/>
          </a:xfrm>
          <a:prstGeom prst="rect">
            <a:avLst/>
          </a:prstGeom>
          <a:noFill/>
        </p:spPr>
        <p:txBody>
          <a:bodyPr wrap="square" rtlCol="0">
            <a:spAutoFit/>
          </a:bodyPr>
          <a:lstStyle/>
          <a:p>
            <a:r>
              <a:rPr lang="zh-CN" altLang="en-US" sz="1600" dirty="0">
                <a:latin typeface="楷体" pitchFamily="49" charset="-122"/>
                <a:ea typeface="楷体" pitchFamily="49" charset="-122"/>
              </a:rPr>
              <a:t>自</a:t>
            </a:r>
            <a:r>
              <a:rPr lang="en-US" altLang="zh-CN" sz="1600" dirty="0">
                <a:latin typeface="楷体" pitchFamily="49" charset="-122"/>
                <a:ea typeface="楷体" pitchFamily="49" charset="-122"/>
              </a:rPr>
              <a:t>2012</a:t>
            </a:r>
            <a:r>
              <a:rPr lang="zh-CN" altLang="en-US" sz="1600" dirty="0">
                <a:latin typeface="楷体" pitchFamily="49" charset="-122"/>
                <a:ea typeface="楷体" pitchFamily="49" charset="-122"/>
              </a:rPr>
              <a:t>年以来，煤炭行业持续低迷，煤炭价格大幅下降，煤化工行业盈利能力也在持续下降，加上物流板毛利极低影响，收入不断减少，加上污染停产、治理费用加上负债规模不断极大导致的财务费用支出加大对利润的侵蚀，这些因素都导致巨额亏损，</a:t>
            </a:r>
            <a:r>
              <a:rPr lang="en-US" altLang="zh-CN" sz="1600" dirty="0">
                <a:latin typeface="楷体" pitchFamily="49" charset="-122"/>
                <a:ea typeface="楷体" pitchFamily="49" charset="-122"/>
              </a:rPr>
              <a:t>2014</a:t>
            </a:r>
            <a:r>
              <a:rPr lang="zh-CN" altLang="en-US" sz="1600" dirty="0">
                <a:latin typeface="楷体" pitchFamily="49" charset="-122"/>
                <a:ea typeface="楷体" pitchFamily="49" charset="-122"/>
              </a:rPr>
              <a:t>年亏损达到</a:t>
            </a:r>
            <a:r>
              <a:rPr lang="en-US" altLang="zh-CN" sz="1600" dirty="0">
                <a:latin typeface="楷体" pitchFamily="49" charset="-122"/>
                <a:ea typeface="楷体" pitchFamily="49" charset="-122"/>
              </a:rPr>
              <a:t>-31.4</a:t>
            </a:r>
            <a:r>
              <a:rPr lang="zh-CN" altLang="en-US" sz="1600" dirty="0">
                <a:latin typeface="楷体" pitchFamily="49" charset="-122"/>
                <a:ea typeface="楷体" pitchFamily="49" charset="-122"/>
              </a:rPr>
              <a:t>亿元，预计</a:t>
            </a:r>
            <a:r>
              <a:rPr lang="en-US" altLang="zh-CN" sz="1600" dirty="0">
                <a:latin typeface="楷体" pitchFamily="49" charset="-122"/>
                <a:ea typeface="楷体" pitchFamily="49" charset="-122"/>
              </a:rPr>
              <a:t>2015</a:t>
            </a:r>
            <a:r>
              <a:rPr lang="zh-CN" altLang="en-US" sz="1600" dirty="0">
                <a:latin typeface="楷体" pitchFamily="49" charset="-122"/>
                <a:ea typeface="楷体" pitchFamily="49" charset="-122"/>
              </a:rPr>
              <a:t>年全年亏损将达到</a:t>
            </a:r>
            <a:r>
              <a:rPr lang="en-US" altLang="zh-CN" sz="1600" dirty="0">
                <a:latin typeface="楷体" pitchFamily="49" charset="-122"/>
                <a:ea typeface="楷体" pitchFamily="49" charset="-122"/>
              </a:rPr>
              <a:t>40</a:t>
            </a:r>
            <a:r>
              <a:rPr lang="zh-CN" altLang="en-US" sz="1600" dirty="0">
                <a:latin typeface="楷体" pitchFamily="49" charset="-122"/>
                <a:ea typeface="楷体" pitchFamily="49" charset="-122"/>
              </a:rPr>
              <a:t>亿元左右。目前来看，不具备盈利能力。</a:t>
            </a:r>
          </a:p>
          <a:p>
            <a:endParaRPr lang="en-US" altLang="zh-CN" sz="1600" dirty="0">
              <a:latin typeface="楷体" pitchFamily="49" charset="-122"/>
              <a:ea typeface="楷体" pitchFamily="49" charset="-122"/>
            </a:endParaRPr>
          </a:p>
          <a:p>
            <a:endParaRPr lang="zh-CN" altLang="en-US" sz="1600" dirty="0">
              <a:latin typeface="楷体" pitchFamily="49" charset="-122"/>
              <a:ea typeface="楷体" pitchFamily="49" charset="-122"/>
            </a:endParaRPr>
          </a:p>
        </p:txBody>
      </p:sp>
      <p:graphicFrame>
        <p:nvGraphicFramePr>
          <p:cNvPr id="14" name="表格 13"/>
          <p:cNvGraphicFramePr>
            <a:graphicFrameLocks noGrp="1"/>
          </p:cNvGraphicFramePr>
          <p:nvPr/>
        </p:nvGraphicFramePr>
        <p:xfrm>
          <a:off x="783770" y="2104075"/>
          <a:ext cx="4536376" cy="1209140"/>
        </p:xfrm>
        <a:graphic>
          <a:graphicData uri="http://schemas.openxmlformats.org/drawingml/2006/table">
            <a:tbl>
              <a:tblPr>
                <a:tableStyleId>{35758FB7-9AC5-4552-8A53-C91805E547FA}</a:tableStyleId>
              </a:tblPr>
              <a:tblGrid>
                <a:gridCol w="1541364">
                  <a:extLst>
                    <a:ext uri="{9D8B030D-6E8A-4147-A177-3AD203B41FA5}">
                      <a16:colId xmlns:a16="http://schemas.microsoft.com/office/drawing/2014/main" val="20000"/>
                    </a:ext>
                  </a:extLst>
                </a:gridCol>
                <a:gridCol w="704691">
                  <a:extLst>
                    <a:ext uri="{9D8B030D-6E8A-4147-A177-3AD203B41FA5}">
                      <a16:colId xmlns:a16="http://schemas.microsoft.com/office/drawing/2014/main" val="20001"/>
                    </a:ext>
                  </a:extLst>
                </a:gridCol>
                <a:gridCol w="701706">
                  <a:extLst>
                    <a:ext uri="{9D8B030D-6E8A-4147-A177-3AD203B41FA5}">
                      <a16:colId xmlns:a16="http://schemas.microsoft.com/office/drawing/2014/main" val="20002"/>
                    </a:ext>
                  </a:extLst>
                </a:gridCol>
                <a:gridCol w="787179">
                  <a:extLst>
                    <a:ext uri="{9D8B030D-6E8A-4147-A177-3AD203B41FA5}">
                      <a16:colId xmlns:a16="http://schemas.microsoft.com/office/drawing/2014/main" val="20003"/>
                    </a:ext>
                  </a:extLst>
                </a:gridCol>
                <a:gridCol w="801436">
                  <a:extLst>
                    <a:ext uri="{9D8B030D-6E8A-4147-A177-3AD203B41FA5}">
                      <a16:colId xmlns:a16="http://schemas.microsoft.com/office/drawing/2014/main" val="20004"/>
                    </a:ext>
                  </a:extLst>
                </a:gridCol>
              </a:tblGrid>
              <a:tr h="235292">
                <a:tc>
                  <a:txBody>
                    <a:bodyPr/>
                    <a:lstStyle/>
                    <a:p>
                      <a:pPr algn="ctr">
                        <a:spcAft>
                          <a:spcPts val="0"/>
                        </a:spcAft>
                      </a:pPr>
                      <a:r>
                        <a:rPr lang="zh-CN" altLang="en-US" sz="1400" kern="100" dirty="0">
                          <a:latin typeface="楷体" pitchFamily="49" charset="-122"/>
                          <a:ea typeface="楷体" pitchFamily="49" charset="-122"/>
                          <a:cs typeface="Times New Roman"/>
                        </a:rPr>
                        <a:t>项目</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2012</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2013</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2014</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2015</a:t>
                      </a:r>
                      <a:r>
                        <a:rPr lang="en-US" altLang="zh-CN" sz="1400" kern="100" dirty="0">
                          <a:latin typeface="楷体" pitchFamily="49" charset="-122"/>
                          <a:ea typeface="楷体" pitchFamily="49" charset="-122"/>
                        </a:rPr>
                        <a:t>.</a:t>
                      </a:r>
                      <a:r>
                        <a:rPr lang="zh-CN" sz="1400" kern="100" dirty="0">
                          <a:latin typeface="楷体" pitchFamily="49" charset="-122"/>
                          <a:ea typeface="楷体" pitchFamily="49" charset="-122"/>
                        </a:rPr>
                        <a:t>9</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0"/>
                  </a:ext>
                </a:extLst>
              </a:tr>
              <a:tr h="235292">
                <a:tc>
                  <a:txBody>
                    <a:bodyPr/>
                    <a:lstStyle/>
                    <a:p>
                      <a:pPr algn="ctr">
                        <a:spcAft>
                          <a:spcPts val="0"/>
                        </a:spcAft>
                      </a:pPr>
                      <a:r>
                        <a:rPr lang="zh-CN" sz="1400" kern="0" dirty="0">
                          <a:latin typeface="楷体" pitchFamily="49" charset="-122"/>
                          <a:ea typeface="楷体" pitchFamily="49" charset="-122"/>
                        </a:rPr>
                        <a:t>资产负债率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65.33%</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69.45%</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70.43%</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74.26%</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1"/>
                  </a:ext>
                </a:extLst>
              </a:tr>
              <a:tr h="235292">
                <a:tc>
                  <a:txBody>
                    <a:bodyPr/>
                    <a:lstStyle/>
                    <a:p>
                      <a:pPr algn="ctr">
                        <a:spcAft>
                          <a:spcPts val="0"/>
                        </a:spcAft>
                      </a:pPr>
                      <a:r>
                        <a:rPr lang="zh-CN" sz="1400" kern="0" dirty="0">
                          <a:latin typeface="楷体" pitchFamily="49" charset="-122"/>
                          <a:ea typeface="楷体" pitchFamily="49" charset="-122"/>
                        </a:rPr>
                        <a:t>流动比率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1.01</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0.89</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0.91</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0.87</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2"/>
                  </a:ext>
                </a:extLst>
              </a:tr>
              <a:tr h="235292">
                <a:tc>
                  <a:txBody>
                    <a:bodyPr/>
                    <a:lstStyle/>
                    <a:p>
                      <a:pPr algn="ctr">
                        <a:spcAft>
                          <a:spcPts val="0"/>
                        </a:spcAft>
                      </a:pPr>
                      <a:r>
                        <a:rPr lang="zh-CN" sz="1400" kern="0" dirty="0">
                          <a:latin typeface="楷体" pitchFamily="49" charset="-122"/>
                          <a:ea typeface="楷体" pitchFamily="49" charset="-122"/>
                        </a:rPr>
                        <a:t>速动比率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0.73</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0.68</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0.64</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0.62</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3"/>
                  </a:ext>
                </a:extLst>
              </a:tr>
              <a:tr h="267972">
                <a:tc>
                  <a:txBody>
                    <a:bodyPr/>
                    <a:lstStyle/>
                    <a:p>
                      <a:pPr algn="ctr">
                        <a:spcAft>
                          <a:spcPts val="0"/>
                        </a:spcAft>
                      </a:pPr>
                      <a:r>
                        <a:rPr lang="zh-CN" sz="1400" kern="0" dirty="0">
                          <a:latin typeface="楷体" pitchFamily="49" charset="-122"/>
                          <a:ea typeface="楷体" pitchFamily="49" charset="-122"/>
                        </a:rPr>
                        <a:t>现金流动负债比</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7.03%</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2.25%</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0.25%</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-1.61%</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5" name="表格 14"/>
          <p:cNvGraphicFramePr>
            <a:graphicFrameLocks noGrp="1"/>
          </p:cNvGraphicFramePr>
          <p:nvPr/>
        </p:nvGraphicFramePr>
        <p:xfrm>
          <a:off x="6008915" y="2174135"/>
          <a:ext cx="4833256" cy="1115328"/>
        </p:xfrm>
        <a:graphic>
          <a:graphicData uri="http://schemas.openxmlformats.org/drawingml/2006/table">
            <a:tbl>
              <a:tblPr>
                <a:tableStyleId>{35758FB7-9AC5-4552-8A53-C91805E547FA}</a:tableStyleId>
              </a:tblPr>
              <a:tblGrid>
                <a:gridCol w="1313694">
                  <a:extLst>
                    <a:ext uri="{9D8B030D-6E8A-4147-A177-3AD203B41FA5}">
                      <a16:colId xmlns:a16="http://schemas.microsoft.com/office/drawing/2014/main" val="20000"/>
                    </a:ext>
                  </a:extLst>
                </a:gridCol>
                <a:gridCol w="810789">
                  <a:extLst>
                    <a:ext uri="{9D8B030D-6E8A-4147-A177-3AD203B41FA5}">
                      <a16:colId xmlns:a16="http://schemas.microsoft.com/office/drawing/2014/main" val="20001"/>
                    </a:ext>
                  </a:extLst>
                </a:gridCol>
                <a:gridCol w="810789">
                  <a:extLst>
                    <a:ext uri="{9D8B030D-6E8A-4147-A177-3AD203B41FA5}">
                      <a16:colId xmlns:a16="http://schemas.microsoft.com/office/drawing/2014/main" val="20002"/>
                    </a:ext>
                  </a:extLst>
                </a:gridCol>
                <a:gridCol w="810789">
                  <a:extLst>
                    <a:ext uri="{9D8B030D-6E8A-4147-A177-3AD203B41FA5}">
                      <a16:colId xmlns:a16="http://schemas.microsoft.com/office/drawing/2014/main" val="20003"/>
                    </a:ext>
                  </a:extLst>
                </a:gridCol>
                <a:gridCol w="1087195">
                  <a:extLst>
                    <a:ext uri="{9D8B030D-6E8A-4147-A177-3AD203B41FA5}">
                      <a16:colId xmlns:a16="http://schemas.microsoft.com/office/drawing/2014/main" val="20004"/>
                    </a:ext>
                  </a:extLst>
                </a:gridCol>
              </a:tblGrid>
              <a:tr h="278832">
                <a:tc>
                  <a:txBody>
                    <a:bodyPr/>
                    <a:lstStyle/>
                    <a:p>
                      <a:pPr algn="ctr">
                        <a:spcAft>
                          <a:spcPts val="0"/>
                        </a:spcAft>
                      </a:pPr>
                      <a:r>
                        <a:rPr lang="zh-CN" altLang="en-US" sz="1400" kern="100" dirty="0">
                          <a:latin typeface="楷体" pitchFamily="49" charset="-122"/>
                          <a:ea typeface="楷体" pitchFamily="49" charset="-122"/>
                          <a:cs typeface="Times New Roman"/>
                        </a:rPr>
                        <a:t>项目</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a:latin typeface="楷体" pitchFamily="49" charset="-122"/>
                          <a:ea typeface="楷体" pitchFamily="49" charset="-122"/>
                        </a:rPr>
                        <a:t>2012年</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a:latin typeface="楷体" pitchFamily="49" charset="-122"/>
                          <a:ea typeface="楷体" pitchFamily="49" charset="-122"/>
                        </a:rPr>
                        <a:t>2013年</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a:latin typeface="楷体" pitchFamily="49" charset="-122"/>
                          <a:ea typeface="楷体" pitchFamily="49" charset="-122"/>
                        </a:rPr>
                        <a:t>2014年</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a:latin typeface="楷体" pitchFamily="49" charset="-122"/>
                          <a:ea typeface="楷体" pitchFamily="49" charset="-122"/>
                        </a:rPr>
                        <a:t>2015年9月</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0"/>
                  </a:ext>
                </a:extLst>
              </a:tr>
              <a:tr h="278832">
                <a:tc>
                  <a:txBody>
                    <a:bodyPr/>
                    <a:lstStyle/>
                    <a:p>
                      <a:pPr algn="ctr">
                        <a:spcAft>
                          <a:spcPts val="0"/>
                        </a:spcAft>
                      </a:pPr>
                      <a:r>
                        <a:rPr lang="zh-CN" altLang="en-US" sz="1400" kern="100" dirty="0">
                          <a:latin typeface="楷体" pitchFamily="49" charset="-122"/>
                          <a:ea typeface="楷体" pitchFamily="49" charset="-122"/>
                          <a:cs typeface="Times New Roman"/>
                        </a:rPr>
                        <a:t>毛利率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6.04%</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5.41%</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2.56%</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2.15%</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1"/>
                  </a:ext>
                </a:extLst>
              </a:tr>
              <a:tr h="278832">
                <a:tc>
                  <a:txBody>
                    <a:bodyPr/>
                    <a:lstStyle/>
                    <a:p>
                      <a:pPr algn="ctr">
                        <a:spcAft>
                          <a:spcPts val="0"/>
                        </a:spcAft>
                      </a:pPr>
                      <a:r>
                        <a:rPr lang="zh-CN" sz="1400" kern="0" dirty="0">
                          <a:latin typeface="楷体" pitchFamily="49" charset="-122"/>
                          <a:ea typeface="楷体" pitchFamily="49" charset="-122"/>
                        </a:rPr>
                        <a:t>销售利润率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0.96%</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-0.16%</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2.19%</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2.04%</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2"/>
                  </a:ext>
                </a:extLst>
              </a:tr>
              <a:tr h="278832">
                <a:tc>
                  <a:txBody>
                    <a:bodyPr/>
                    <a:lstStyle/>
                    <a:p>
                      <a:pPr algn="ctr">
                        <a:spcAft>
                          <a:spcPts val="0"/>
                        </a:spcAft>
                      </a:pPr>
                      <a:r>
                        <a:rPr lang="zh-CN" sz="1400" kern="0" dirty="0">
                          <a:latin typeface="楷体" pitchFamily="49" charset="-122"/>
                          <a:ea typeface="楷体" pitchFamily="49" charset="-122"/>
                        </a:rPr>
                        <a:t>净资产报酬率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6.21%</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0.05%</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-14.52%</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-12.93%</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08243176"/>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01738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七 担保人财务风险</a:t>
            </a:r>
            <a:endParaRPr lang="en-US" altLang="zh-CN" dirty="0">
              <a:latin typeface="楷体" pitchFamily="49" charset="-122"/>
              <a:ea typeface="楷体" pitchFamily="49" charset="-122"/>
              <a:cs typeface="+mj-cs"/>
            </a:endParaRPr>
          </a:p>
        </p:txBody>
      </p:sp>
      <p:sp>
        <p:nvSpPr>
          <p:cNvPr id="14" name="TextBox 8"/>
          <p:cNvSpPr txBox="1"/>
          <p:nvPr/>
        </p:nvSpPr>
        <p:spPr>
          <a:xfrm>
            <a:off x="736269" y="3028211"/>
            <a:ext cx="4536375" cy="2800767"/>
          </a:xfrm>
          <a:prstGeom prst="rect">
            <a:avLst/>
          </a:prstGeom>
          <a:noFill/>
        </p:spPr>
        <p:txBody>
          <a:bodyPr wrap="square" rtlCol="0">
            <a:spAutoFit/>
          </a:bodyPr>
          <a:lstStyle/>
          <a:p>
            <a:r>
              <a:rPr lang="zh-CN" altLang="en-US" sz="1600" b="1" dirty="0">
                <a:latin typeface="楷体" pitchFamily="49" charset="-122"/>
                <a:ea typeface="楷体" pitchFamily="49" charset="-122"/>
              </a:rPr>
              <a:t>从存货周转率来看，</a:t>
            </a:r>
            <a:r>
              <a:rPr lang="zh-CN" altLang="en-US" sz="1600" dirty="0">
                <a:latin typeface="楷体" pitchFamily="49" charset="-122"/>
                <a:ea typeface="楷体" pitchFamily="49" charset="-122"/>
              </a:rPr>
              <a:t>由于行业低迷，下游需求近年来持续不足，近年的存货周转率在大幅下降，存货的不断高企且存在很大的跌价风险。</a:t>
            </a:r>
            <a:endParaRPr lang="en-US" altLang="zh-CN" sz="1600" dirty="0">
              <a:latin typeface="楷体" pitchFamily="49" charset="-122"/>
              <a:ea typeface="楷体" pitchFamily="49" charset="-122"/>
            </a:endParaRPr>
          </a:p>
          <a:p>
            <a:r>
              <a:rPr lang="zh-CN" altLang="en-US" sz="1600" b="1" dirty="0">
                <a:latin typeface="楷体" pitchFamily="49" charset="-122"/>
                <a:ea typeface="楷体" pitchFamily="49" charset="-122"/>
              </a:rPr>
              <a:t>应收账款周转率来看，</a:t>
            </a:r>
            <a:r>
              <a:rPr lang="zh-CN" altLang="en-US" sz="1600" dirty="0">
                <a:latin typeface="楷体" pitchFamily="49" charset="-122"/>
                <a:ea typeface="楷体" pitchFamily="49" charset="-122"/>
              </a:rPr>
              <a:t>同样由于行业低迷，应收账款周转率在大幅下降，从</a:t>
            </a:r>
            <a:r>
              <a:rPr lang="en-US" altLang="zh-CN" sz="1600" dirty="0">
                <a:latin typeface="楷体" pitchFamily="49" charset="-122"/>
                <a:ea typeface="楷体" pitchFamily="49" charset="-122"/>
              </a:rPr>
              <a:t>2012</a:t>
            </a:r>
            <a:r>
              <a:rPr lang="zh-CN" altLang="en-US" sz="1600" dirty="0">
                <a:latin typeface="楷体" pitchFamily="49" charset="-122"/>
                <a:ea typeface="楷体" pitchFamily="49" charset="-122"/>
              </a:rPr>
              <a:t>年的</a:t>
            </a:r>
            <a:r>
              <a:rPr lang="en-US" altLang="zh-CN" sz="1600" dirty="0">
                <a:latin typeface="楷体" pitchFamily="49" charset="-122"/>
                <a:ea typeface="楷体" pitchFamily="49" charset="-122"/>
              </a:rPr>
              <a:t>74.91</a:t>
            </a:r>
            <a:r>
              <a:rPr lang="zh-CN" altLang="en-US" sz="1600" dirty="0">
                <a:latin typeface="楷体" pitchFamily="49" charset="-122"/>
                <a:ea typeface="楷体" pitchFamily="49" charset="-122"/>
              </a:rPr>
              <a:t>下降至</a:t>
            </a:r>
            <a:r>
              <a:rPr lang="en-US" altLang="zh-CN" sz="1600" dirty="0">
                <a:latin typeface="楷体" pitchFamily="49" charset="-122"/>
                <a:ea typeface="楷体" pitchFamily="49" charset="-122"/>
              </a:rPr>
              <a:t>2015</a:t>
            </a:r>
            <a:r>
              <a:rPr lang="zh-CN" altLang="en-US" sz="1600" dirty="0">
                <a:latin typeface="楷体" pitchFamily="49" charset="-122"/>
                <a:ea typeface="楷体" pitchFamily="49" charset="-122"/>
              </a:rPr>
              <a:t>年</a:t>
            </a:r>
            <a:r>
              <a:rPr lang="en-US" altLang="zh-CN" sz="1600" dirty="0">
                <a:latin typeface="楷体" pitchFamily="49" charset="-122"/>
                <a:ea typeface="楷体" pitchFamily="49" charset="-122"/>
              </a:rPr>
              <a:t>9</a:t>
            </a:r>
            <a:r>
              <a:rPr lang="zh-CN" altLang="en-US" sz="1600" dirty="0">
                <a:latin typeface="楷体" pitchFamily="49" charset="-122"/>
                <a:ea typeface="楷体" pitchFamily="49" charset="-122"/>
              </a:rPr>
              <a:t>月的</a:t>
            </a:r>
            <a:r>
              <a:rPr lang="en-US" altLang="zh-CN" sz="1600" dirty="0">
                <a:latin typeface="楷体" pitchFamily="49" charset="-122"/>
                <a:ea typeface="楷体" pitchFamily="49" charset="-122"/>
              </a:rPr>
              <a:t>9.02</a:t>
            </a:r>
            <a:r>
              <a:rPr lang="zh-CN" altLang="en-US" sz="1600" dirty="0">
                <a:latin typeface="楷体" pitchFamily="49" charset="-122"/>
                <a:ea typeface="楷体" pitchFamily="49" charset="-122"/>
              </a:rPr>
              <a:t>，下游回款时间在不断延长且面临一定的坏账风险。</a:t>
            </a:r>
            <a:endParaRPr lang="en-US" altLang="zh-CN" sz="1600" dirty="0">
              <a:latin typeface="楷体" pitchFamily="49" charset="-122"/>
              <a:ea typeface="楷体" pitchFamily="49" charset="-122"/>
            </a:endParaRPr>
          </a:p>
          <a:p>
            <a:r>
              <a:rPr lang="zh-CN" altLang="en-US" sz="1600" b="1" dirty="0">
                <a:latin typeface="楷体" pitchFamily="49" charset="-122"/>
                <a:ea typeface="楷体" pitchFamily="49" charset="-122"/>
              </a:rPr>
              <a:t>总体来看</a:t>
            </a:r>
            <a:r>
              <a:rPr lang="zh-CN" altLang="en-US" sz="1600" dirty="0">
                <a:latin typeface="楷体" pitchFamily="49" charset="-122"/>
                <a:ea typeface="楷体" pitchFamily="49" charset="-122"/>
              </a:rPr>
              <a:t>，公司的营运能力受煤炭行业及煤化工影响较大，尤其是存货、应收账款周转能力大幅下降，反映出公司产品下游需求及回款的严重不足，经营风险加大。</a:t>
            </a:r>
          </a:p>
        </p:txBody>
      </p:sp>
      <p:graphicFrame>
        <p:nvGraphicFramePr>
          <p:cNvPr id="15" name="表格 14"/>
          <p:cNvGraphicFramePr>
            <a:graphicFrameLocks noGrp="1"/>
          </p:cNvGraphicFramePr>
          <p:nvPr/>
        </p:nvGraphicFramePr>
        <p:xfrm>
          <a:off x="5735779" y="1737332"/>
          <a:ext cx="5284520" cy="1199636"/>
        </p:xfrm>
        <a:graphic>
          <a:graphicData uri="http://schemas.openxmlformats.org/drawingml/2006/table">
            <a:tbl>
              <a:tblPr>
                <a:tableStyleId>{35758FB7-9AC5-4552-8A53-C91805E547FA}</a:tableStyleId>
              </a:tblPr>
              <a:tblGrid>
                <a:gridCol w="1282798">
                  <a:extLst>
                    <a:ext uri="{9D8B030D-6E8A-4147-A177-3AD203B41FA5}">
                      <a16:colId xmlns:a16="http://schemas.microsoft.com/office/drawing/2014/main" val="20000"/>
                    </a:ext>
                  </a:extLst>
                </a:gridCol>
                <a:gridCol w="1000158">
                  <a:extLst>
                    <a:ext uri="{9D8B030D-6E8A-4147-A177-3AD203B41FA5}">
                      <a16:colId xmlns:a16="http://schemas.microsoft.com/office/drawing/2014/main" val="20001"/>
                    </a:ext>
                  </a:extLst>
                </a:gridCol>
                <a:gridCol w="1000158">
                  <a:extLst>
                    <a:ext uri="{9D8B030D-6E8A-4147-A177-3AD203B41FA5}">
                      <a16:colId xmlns:a16="http://schemas.microsoft.com/office/drawing/2014/main" val="20002"/>
                    </a:ext>
                  </a:extLst>
                </a:gridCol>
                <a:gridCol w="1000703">
                  <a:extLst>
                    <a:ext uri="{9D8B030D-6E8A-4147-A177-3AD203B41FA5}">
                      <a16:colId xmlns:a16="http://schemas.microsoft.com/office/drawing/2014/main" val="20003"/>
                    </a:ext>
                  </a:extLst>
                </a:gridCol>
                <a:gridCol w="1000703">
                  <a:extLst>
                    <a:ext uri="{9D8B030D-6E8A-4147-A177-3AD203B41FA5}">
                      <a16:colId xmlns:a16="http://schemas.microsoft.com/office/drawing/2014/main" val="20004"/>
                    </a:ext>
                  </a:extLst>
                </a:gridCol>
              </a:tblGrid>
              <a:tr h="221221">
                <a:tc>
                  <a:txBody>
                    <a:bodyPr/>
                    <a:lstStyle/>
                    <a:p>
                      <a:pPr algn="ctr">
                        <a:spcAft>
                          <a:spcPts val="0"/>
                        </a:spcAft>
                      </a:pPr>
                      <a:r>
                        <a:rPr lang="zh-CN" sz="1400" kern="100" dirty="0">
                          <a:latin typeface="楷体" pitchFamily="49" charset="-122"/>
                          <a:ea typeface="楷体" pitchFamily="49" charset="-122"/>
                        </a:rPr>
                        <a:t>科目</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Aft>
                          <a:spcPts val="0"/>
                        </a:spcAft>
                      </a:pPr>
                      <a:r>
                        <a:rPr lang="en-US" sz="1400" kern="100" dirty="0">
                          <a:latin typeface="楷体" pitchFamily="49" charset="-122"/>
                          <a:ea typeface="楷体" pitchFamily="49" charset="-122"/>
                        </a:rPr>
                        <a:t>2013</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Aft>
                          <a:spcPts val="0"/>
                        </a:spcAft>
                      </a:pPr>
                      <a:r>
                        <a:rPr lang="en-US" sz="1400" kern="100" dirty="0">
                          <a:latin typeface="楷体" pitchFamily="49" charset="-122"/>
                          <a:ea typeface="楷体" pitchFamily="49" charset="-122"/>
                        </a:rPr>
                        <a:t>2014.09</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Aft>
                          <a:spcPts val="0"/>
                        </a:spcAft>
                      </a:pPr>
                      <a:r>
                        <a:rPr lang="en-US" sz="1400" kern="100" dirty="0">
                          <a:latin typeface="楷体" pitchFamily="49" charset="-122"/>
                          <a:ea typeface="楷体" pitchFamily="49" charset="-122"/>
                        </a:rPr>
                        <a:t>2014</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Aft>
                          <a:spcPts val="0"/>
                        </a:spcAft>
                      </a:pPr>
                      <a:r>
                        <a:rPr lang="en-US" altLang="zh-CN" sz="1400" kern="100" dirty="0">
                          <a:latin typeface="楷体" pitchFamily="49" charset="-122"/>
                          <a:ea typeface="楷体" pitchFamily="49" charset="-122"/>
                          <a:cs typeface="Times New Roman"/>
                        </a:rPr>
                        <a:t>2015.09</a:t>
                      </a:r>
                      <a:endParaRPr lang="zh-CN" sz="1400" kern="100" dirty="0">
                        <a:latin typeface="楷体" pitchFamily="49" charset="-122"/>
                        <a:ea typeface="楷体" pitchFamily="49" charset="-122"/>
                        <a:cs typeface="Times New Roman"/>
                      </a:endParaRPr>
                    </a:p>
                  </a:txBody>
                  <a:tcPr marL="0" marR="0" marT="0" marB="0" anchor="ctr"/>
                </a:tc>
                <a:extLst>
                  <a:ext uri="{0D108BD9-81ED-4DB2-BD59-A6C34878D82A}">
                    <a16:rowId xmlns:a16="http://schemas.microsoft.com/office/drawing/2014/main" val="10000"/>
                  </a:ext>
                </a:extLst>
              </a:tr>
              <a:tr h="256150">
                <a:tc>
                  <a:txBody>
                    <a:bodyPr/>
                    <a:lstStyle/>
                    <a:p>
                      <a:pPr algn="ctr">
                        <a:spcAft>
                          <a:spcPts val="0"/>
                        </a:spcAft>
                      </a:pPr>
                      <a:r>
                        <a:rPr lang="zh-CN" sz="1400" kern="100" dirty="0">
                          <a:latin typeface="楷体" pitchFamily="49" charset="-122"/>
                          <a:ea typeface="楷体" pitchFamily="49" charset="-122"/>
                        </a:rPr>
                        <a:t>经营性净现金流</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6.52</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-1.36</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sz="1400" kern="0" dirty="0">
                          <a:latin typeface="楷体" pitchFamily="49" charset="-122"/>
                          <a:ea typeface="楷体" pitchFamily="49" charset="-122"/>
                        </a:rPr>
                        <a:t>0.77 </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-5.47</a:t>
                      </a:r>
                      <a:endParaRPr lang="zh-CN" sz="1400" kern="100" dirty="0">
                        <a:latin typeface="楷体" pitchFamily="49" charset="-122"/>
                        <a:ea typeface="楷体" pitchFamily="49" charset="-122"/>
                        <a:cs typeface="Times New Roman"/>
                      </a:endParaRPr>
                    </a:p>
                  </a:txBody>
                  <a:tcPr marL="68580" marR="68580" marT="0" marB="0" anchor="ctr"/>
                </a:tc>
                <a:extLst>
                  <a:ext uri="{0D108BD9-81ED-4DB2-BD59-A6C34878D82A}">
                    <a16:rowId xmlns:a16="http://schemas.microsoft.com/office/drawing/2014/main" val="10001"/>
                  </a:ext>
                </a:extLst>
              </a:tr>
              <a:tr h="209189">
                <a:tc>
                  <a:txBody>
                    <a:bodyPr/>
                    <a:lstStyle/>
                    <a:p>
                      <a:pPr algn="ctr">
                        <a:spcAft>
                          <a:spcPts val="0"/>
                        </a:spcAft>
                      </a:pPr>
                      <a:r>
                        <a:rPr lang="zh-CN" sz="1400" kern="100" dirty="0">
                          <a:latin typeface="楷体" pitchFamily="49" charset="-122"/>
                          <a:ea typeface="楷体" pitchFamily="49" charset="-122"/>
                        </a:rPr>
                        <a:t>投资性净现金流</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-67.07</a:t>
                      </a:r>
                      <a:endParaRPr lang="zh-CN" altLang="en-US"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-32.31</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-47.61</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-19.82</a:t>
                      </a:r>
                      <a:endParaRPr lang="zh-CN" sz="1400" kern="100" dirty="0">
                        <a:latin typeface="楷体" pitchFamily="49" charset="-122"/>
                        <a:ea typeface="楷体" pitchFamily="49" charset="-122"/>
                        <a:cs typeface="Times New Roman"/>
                      </a:endParaRPr>
                    </a:p>
                  </a:txBody>
                  <a:tcPr marL="68580" marR="68580" marT="0" marB="0" anchor="ctr"/>
                </a:tc>
                <a:extLst>
                  <a:ext uri="{0D108BD9-81ED-4DB2-BD59-A6C34878D82A}">
                    <a16:rowId xmlns:a16="http://schemas.microsoft.com/office/drawing/2014/main" val="10002"/>
                  </a:ext>
                </a:extLst>
              </a:tr>
              <a:tr h="209189">
                <a:tc>
                  <a:txBody>
                    <a:bodyPr/>
                    <a:lstStyle/>
                    <a:p>
                      <a:pPr algn="ctr">
                        <a:spcAft>
                          <a:spcPts val="0"/>
                        </a:spcAft>
                      </a:pPr>
                      <a:r>
                        <a:rPr lang="zh-CN" sz="1400" kern="100" dirty="0">
                          <a:latin typeface="楷体" pitchFamily="49" charset="-122"/>
                          <a:ea typeface="楷体" pitchFamily="49" charset="-122"/>
                        </a:rPr>
                        <a:t>筹资性净现金流</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37.91</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32.72</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sz="1400" kern="0" dirty="0">
                          <a:latin typeface="楷体" pitchFamily="49" charset="-122"/>
                          <a:ea typeface="楷体" pitchFamily="49" charset="-122"/>
                        </a:rPr>
                        <a:t> 40.52</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18.07</a:t>
                      </a:r>
                      <a:endParaRPr lang="zh-CN" sz="1400" kern="100" dirty="0">
                        <a:latin typeface="楷体" pitchFamily="49" charset="-122"/>
                        <a:ea typeface="楷体" pitchFamily="49" charset="-122"/>
                        <a:cs typeface="Times New Roman"/>
                      </a:endParaRPr>
                    </a:p>
                  </a:txBody>
                  <a:tcPr marL="68580" marR="68580" marT="0" marB="0" anchor="ctr"/>
                </a:tc>
                <a:extLst>
                  <a:ext uri="{0D108BD9-81ED-4DB2-BD59-A6C34878D82A}">
                    <a16:rowId xmlns:a16="http://schemas.microsoft.com/office/drawing/2014/main" val="10003"/>
                  </a:ext>
                </a:extLst>
              </a:tr>
              <a:tr h="295545">
                <a:tc>
                  <a:txBody>
                    <a:bodyPr/>
                    <a:lstStyle/>
                    <a:p>
                      <a:pPr algn="ctr">
                        <a:spcAft>
                          <a:spcPts val="0"/>
                        </a:spcAft>
                      </a:pPr>
                      <a:r>
                        <a:rPr lang="zh-CN" sz="1400" kern="100" dirty="0">
                          <a:latin typeface="楷体" pitchFamily="49" charset="-122"/>
                          <a:ea typeface="楷体" pitchFamily="49" charset="-122"/>
                        </a:rPr>
                        <a:t>净现金流</a:t>
                      </a:r>
                      <a:r>
                        <a:rPr lang="zh-CN" altLang="en-US" sz="1400" kern="100" dirty="0">
                          <a:latin typeface="楷体" pitchFamily="49" charset="-122"/>
                          <a:ea typeface="楷体" pitchFamily="49" charset="-122"/>
                        </a:rPr>
                        <a:t>增加额</a:t>
                      </a:r>
                      <a:endParaRPr lang="zh-CN" sz="1400" kern="100" dirty="0">
                        <a:latin typeface="楷体" pitchFamily="49" charset="-122"/>
                        <a:ea typeface="楷体" pitchFamily="49" charset="-122"/>
                        <a:cs typeface="Times New Roman"/>
                      </a:endParaRPr>
                    </a:p>
                  </a:txBody>
                  <a:tcPr marL="0" marR="0" marT="0" marB="0" anchor="ctr"/>
                </a:tc>
                <a:tc>
                  <a:txBody>
                    <a:bodyPr/>
                    <a:lstStyle/>
                    <a:p>
                      <a:pPr algn="ctr">
                        <a:spcBef>
                          <a:spcPts val="600"/>
                        </a:spcBef>
                        <a:spcAft>
                          <a:spcPts val="0"/>
                        </a:spcAft>
                      </a:pPr>
                      <a:r>
                        <a:rPr lang="en-US" sz="1400" kern="0" dirty="0">
                          <a:latin typeface="楷体" pitchFamily="49" charset="-122"/>
                          <a:ea typeface="楷体" pitchFamily="49" charset="-122"/>
                        </a:rPr>
                        <a:t>-22.96 </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-1.02</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-6.5</a:t>
                      </a:r>
                      <a:endParaRPr lang="zh-CN" sz="1400" kern="100" dirty="0">
                        <a:latin typeface="楷体" pitchFamily="49" charset="-122"/>
                        <a:ea typeface="楷体" pitchFamily="49" charset="-122"/>
                        <a:cs typeface="Times New Roman"/>
                      </a:endParaRPr>
                    </a:p>
                  </a:txBody>
                  <a:tcPr marL="68580" marR="68580" marT="0" marB="0" anchor="ctr"/>
                </a:tc>
                <a:tc>
                  <a:txBody>
                    <a:bodyPr/>
                    <a:lstStyle/>
                    <a:p>
                      <a:pPr algn="ctr">
                        <a:spcBef>
                          <a:spcPts val="600"/>
                        </a:spcBef>
                        <a:spcAft>
                          <a:spcPts val="0"/>
                        </a:spcAft>
                      </a:pPr>
                      <a:r>
                        <a:rPr lang="en-US" altLang="zh-CN" sz="1400" kern="100" dirty="0">
                          <a:latin typeface="楷体" pitchFamily="49" charset="-122"/>
                          <a:ea typeface="楷体" pitchFamily="49" charset="-122"/>
                          <a:cs typeface="Times New Roman"/>
                        </a:rPr>
                        <a:t>-7.41</a:t>
                      </a:r>
                      <a:endParaRPr lang="zh-CN" sz="1400" kern="100" dirty="0">
                        <a:latin typeface="楷体" pitchFamily="49" charset="-122"/>
                        <a:ea typeface="楷体" pitchFamily="49" charset="-122"/>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6" name="TextBox 14"/>
          <p:cNvSpPr txBox="1"/>
          <p:nvPr/>
        </p:nvSpPr>
        <p:spPr>
          <a:xfrm>
            <a:off x="5676411" y="1235029"/>
            <a:ext cx="5035138" cy="369332"/>
          </a:xfrm>
          <a:prstGeom prst="rect">
            <a:avLst/>
          </a:prstGeom>
          <a:noFill/>
        </p:spPr>
        <p:txBody>
          <a:bodyPr wrap="square" rtlCol="0">
            <a:spAutoFit/>
          </a:bodyPr>
          <a:lstStyle/>
          <a:p>
            <a:r>
              <a:rPr lang="en-US" altLang="zh-CN" b="1" dirty="0">
                <a:latin typeface="楷体" pitchFamily="49" charset="-122"/>
                <a:ea typeface="楷体" pitchFamily="49" charset="-122"/>
              </a:rPr>
              <a:t>4.</a:t>
            </a:r>
            <a:r>
              <a:rPr lang="zh-CN" altLang="en-US" b="1" dirty="0">
                <a:latin typeface="楷体" pitchFamily="49" charset="-122"/>
                <a:ea typeface="楷体" pitchFamily="49" charset="-122"/>
              </a:rPr>
              <a:t>现金流分析</a:t>
            </a:r>
          </a:p>
        </p:txBody>
      </p:sp>
      <p:sp>
        <p:nvSpPr>
          <p:cNvPr id="17" name="TextBox 16"/>
          <p:cNvSpPr txBox="1"/>
          <p:nvPr/>
        </p:nvSpPr>
        <p:spPr>
          <a:xfrm>
            <a:off x="9310255" y="1318157"/>
            <a:ext cx="1995052" cy="338554"/>
          </a:xfrm>
          <a:prstGeom prst="rect">
            <a:avLst/>
          </a:prstGeom>
          <a:noFill/>
        </p:spPr>
        <p:txBody>
          <a:bodyPr wrap="square" rtlCol="0">
            <a:spAutoFit/>
          </a:bodyPr>
          <a:lstStyle/>
          <a:p>
            <a:r>
              <a:rPr lang="zh-CN" altLang="en-US" sz="1600" b="1" dirty="0">
                <a:latin typeface="楷体" pitchFamily="49" charset="-122"/>
                <a:ea typeface="楷体" pitchFamily="49" charset="-122"/>
              </a:rPr>
              <a:t>单位：亿元</a:t>
            </a:r>
          </a:p>
        </p:txBody>
      </p:sp>
      <p:sp>
        <p:nvSpPr>
          <p:cNvPr id="18" name="TextBox 10"/>
          <p:cNvSpPr txBox="1"/>
          <p:nvPr/>
        </p:nvSpPr>
        <p:spPr>
          <a:xfrm>
            <a:off x="5652654" y="3123213"/>
            <a:ext cx="5379523" cy="2554545"/>
          </a:xfrm>
          <a:prstGeom prst="rect">
            <a:avLst/>
          </a:prstGeom>
          <a:noFill/>
        </p:spPr>
        <p:txBody>
          <a:bodyPr wrap="square" rtlCol="0">
            <a:spAutoFit/>
          </a:bodyPr>
          <a:lstStyle/>
          <a:p>
            <a:r>
              <a:rPr lang="zh-CN" altLang="en-US" sz="1600" dirty="0">
                <a:latin typeface="楷体" pitchFamily="49" charset="-122"/>
                <a:ea typeface="楷体" pitchFamily="49" charset="-122"/>
              </a:rPr>
              <a:t>由于煤炭及煤化工行业低迷等原因，公司经营性净现金流不断下降，</a:t>
            </a:r>
            <a:r>
              <a:rPr lang="en-US" altLang="zh-CN" sz="1600" dirty="0">
                <a:latin typeface="楷体" pitchFamily="49" charset="-122"/>
                <a:ea typeface="楷体" pitchFamily="49" charset="-122"/>
              </a:rPr>
              <a:t>2015</a:t>
            </a:r>
            <a:r>
              <a:rPr lang="zh-CN" altLang="en-US" sz="1600" dirty="0">
                <a:latin typeface="楷体" pitchFamily="49" charset="-122"/>
                <a:ea typeface="楷体" pitchFamily="49" charset="-122"/>
              </a:rPr>
              <a:t>年</a:t>
            </a:r>
            <a:r>
              <a:rPr lang="en-US" altLang="zh-CN" sz="1600" dirty="0">
                <a:latin typeface="楷体" pitchFamily="49" charset="-122"/>
                <a:ea typeface="楷体" pitchFamily="49" charset="-122"/>
              </a:rPr>
              <a:t>09</a:t>
            </a:r>
            <a:r>
              <a:rPr lang="zh-CN" altLang="en-US" sz="1600" dirty="0">
                <a:latin typeface="楷体" pitchFamily="49" charset="-122"/>
                <a:ea typeface="楷体" pitchFamily="49" charset="-122"/>
              </a:rPr>
              <a:t>月为</a:t>
            </a:r>
            <a:r>
              <a:rPr lang="en-US" altLang="zh-CN" sz="1600" dirty="0">
                <a:latin typeface="楷体" pitchFamily="49" charset="-122"/>
                <a:ea typeface="楷体" pitchFamily="49" charset="-122"/>
              </a:rPr>
              <a:t>-5.47</a:t>
            </a:r>
            <a:r>
              <a:rPr lang="zh-CN" altLang="en-US" sz="1600" dirty="0">
                <a:latin typeface="楷体" pitchFamily="49" charset="-122"/>
                <a:ea typeface="楷体" pitchFamily="49" charset="-122"/>
              </a:rPr>
              <a:t>亿元，同比增</a:t>
            </a:r>
            <a:r>
              <a:rPr lang="en-US" altLang="zh-CN" sz="1600" dirty="0">
                <a:latin typeface="楷体" pitchFamily="49" charset="-122"/>
                <a:ea typeface="楷体" pitchFamily="49" charset="-122"/>
              </a:rPr>
              <a:t>4.11</a:t>
            </a:r>
            <a:r>
              <a:rPr lang="zh-CN" altLang="en-US" sz="1600" dirty="0">
                <a:latin typeface="楷体" pitchFamily="49" charset="-122"/>
                <a:ea typeface="楷体" pitchFamily="49" charset="-122"/>
              </a:rPr>
              <a:t>亿。投资方面，前些年上马的煤矿及煤化工项目投资接近尾声，虽然新增投资项目有所下降，但在投项目仍需维持一段规模；筹资方面由于巨额亏损及大规模的投资，公司对外筹资规模也在不断扩大，但筹资的利率不断提升、筹资净现金流也在不断下降。</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总体来看，受行业影响极为严重，公司经营性净现金流大额为负，无法覆盖短期刚性有息负债，严重依赖外部筹资现金流。</a:t>
            </a:r>
            <a:r>
              <a:rPr lang="zh-CN" altLang="en-US" sz="1600" b="1" dirty="0">
                <a:latin typeface="楷体" pitchFamily="49" charset="-122"/>
                <a:ea typeface="楷体" pitchFamily="49" charset="-122"/>
              </a:rPr>
              <a:t>财务风险较高</a:t>
            </a:r>
          </a:p>
        </p:txBody>
      </p:sp>
      <p:graphicFrame>
        <p:nvGraphicFramePr>
          <p:cNvPr id="19" name="表格 18"/>
          <p:cNvGraphicFramePr>
            <a:graphicFrameLocks noGrp="1"/>
          </p:cNvGraphicFramePr>
          <p:nvPr/>
        </p:nvGraphicFramePr>
        <p:xfrm>
          <a:off x="700646" y="1772760"/>
          <a:ext cx="4601564" cy="1066800"/>
        </p:xfrm>
        <a:graphic>
          <a:graphicData uri="http://schemas.openxmlformats.org/drawingml/2006/table">
            <a:tbl>
              <a:tblPr>
                <a:tableStyleId>{35758FB7-9AC5-4552-8A53-C91805E547FA}</a:tableStyleId>
              </a:tblPr>
              <a:tblGrid>
                <a:gridCol w="1470660">
                  <a:extLst>
                    <a:ext uri="{9D8B030D-6E8A-4147-A177-3AD203B41FA5}">
                      <a16:colId xmlns:a16="http://schemas.microsoft.com/office/drawing/2014/main" val="20000"/>
                    </a:ext>
                  </a:extLst>
                </a:gridCol>
                <a:gridCol w="692867">
                  <a:extLst>
                    <a:ext uri="{9D8B030D-6E8A-4147-A177-3AD203B41FA5}">
                      <a16:colId xmlns:a16="http://schemas.microsoft.com/office/drawing/2014/main" val="20001"/>
                    </a:ext>
                  </a:extLst>
                </a:gridCol>
                <a:gridCol w="788794">
                  <a:extLst>
                    <a:ext uri="{9D8B030D-6E8A-4147-A177-3AD203B41FA5}">
                      <a16:colId xmlns:a16="http://schemas.microsoft.com/office/drawing/2014/main" val="20002"/>
                    </a:ext>
                  </a:extLst>
                </a:gridCol>
                <a:gridCol w="748342">
                  <a:extLst>
                    <a:ext uri="{9D8B030D-6E8A-4147-A177-3AD203B41FA5}">
                      <a16:colId xmlns:a16="http://schemas.microsoft.com/office/drawing/2014/main" val="20003"/>
                    </a:ext>
                  </a:extLst>
                </a:gridCol>
                <a:gridCol w="900901">
                  <a:extLst>
                    <a:ext uri="{9D8B030D-6E8A-4147-A177-3AD203B41FA5}">
                      <a16:colId xmlns:a16="http://schemas.microsoft.com/office/drawing/2014/main" val="20004"/>
                    </a:ext>
                  </a:extLst>
                </a:gridCol>
              </a:tblGrid>
              <a:tr h="143510">
                <a:tc>
                  <a:txBody>
                    <a:bodyPr/>
                    <a:lstStyle/>
                    <a:p>
                      <a:pPr algn="ctr">
                        <a:spcAft>
                          <a:spcPts val="0"/>
                        </a:spcAft>
                      </a:pPr>
                      <a:r>
                        <a:rPr lang="zh-CN" altLang="en-US" sz="1400" kern="100" dirty="0">
                          <a:latin typeface="楷体" pitchFamily="49" charset="-122"/>
                          <a:ea typeface="楷体" pitchFamily="49" charset="-122"/>
                          <a:cs typeface="Times New Roman"/>
                        </a:rPr>
                        <a:t>项目</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2012</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2013</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2014</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zh-CN" sz="1400" kern="100" dirty="0">
                          <a:latin typeface="楷体" pitchFamily="49" charset="-122"/>
                          <a:ea typeface="楷体" pitchFamily="49" charset="-122"/>
                        </a:rPr>
                        <a:t>2015</a:t>
                      </a:r>
                      <a:r>
                        <a:rPr lang="en-US" altLang="zh-CN" sz="1400" kern="100" dirty="0">
                          <a:latin typeface="楷体" pitchFamily="49" charset="-122"/>
                          <a:ea typeface="楷体" pitchFamily="49" charset="-122"/>
                        </a:rPr>
                        <a:t>.</a:t>
                      </a:r>
                      <a:r>
                        <a:rPr lang="zh-CN" sz="1400" kern="100" dirty="0">
                          <a:latin typeface="楷体" pitchFamily="49" charset="-122"/>
                          <a:ea typeface="楷体" pitchFamily="49" charset="-122"/>
                        </a:rPr>
                        <a:t>9</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0"/>
                  </a:ext>
                </a:extLst>
              </a:tr>
              <a:tr h="147320">
                <a:tc>
                  <a:txBody>
                    <a:bodyPr/>
                    <a:lstStyle/>
                    <a:p>
                      <a:pPr algn="just">
                        <a:spcAft>
                          <a:spcPts val="0"/>
                        </a:spcAft>
                      </a:pPr>
                      <a:r>
                        <a:rPr lang="zh-CN" sz="1400" kern="0" dirty="0">
                          <a:latin typeface="楷体" pitchFamily="49" charset="-122"/>
                          <a:ea typeface="楷体" pitchFamily="49" charset="-122"/>
                        </a:rPr>
                        <a:t>总资产周转率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2.65</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1.66</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1.39</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0.68</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1"/>
                  </a:ext>
                </a:extLst>
              </a:tr>
              <a:tr h="143510">
                <a:tc>
                  <a:txBody>
                    <a:bodyPr/>
                    <a:lstStyle/>
                    <a:p>
                      <a:pPr algn="just">
                        <a:spcAft>
                          <a:spcPts val="0"/>
                        </a:spcAft>
                      </a:pPr>
                      <a:r>
                        <a:rPr lang="zh-CN" sz="1400" kern="0" dirty="0">
                          <a:latin typeface="楷体" pitchFamily="49" charset="-122"/>
                          <a:ea typeface="楷体" pitchFamily="49" charset="-122"/>
                        </a:rPr>
                        <a:t>流动资产周转率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6.32</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4.05</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3.71</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1.77</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2"/>
                  </a:ext>
                </a:extLst>
              </a:tr>
              <a:tr h="134620">
                <a:tc>
                  <a:txBody>
                    <a:bodyPr/>
                    <a:lstStyle/>
                    <a:p>
                      <a:pPr algn="just">
                        <a:spcAft>
                          <a:spcPts val="0"/>
                        </a:spcAft>
                      </a:pPr>
                      <a:r>
                        <a:rPr lang="zh-CN" sz="1400" kern="0" dirty="0">
                          <a:latin typeface="楷体" pitchFamily="49" charset="-122"/>
                          <a:ea typeface="楷体" pitchFamily="49" charset="-122"/>
                        </a:rPr>
                        <a:t>存货周转率</a:t>
                      </a:r>
                      <a:endParaRPr lang="zh-CN" sz="1400" kern="100" dirty="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53.74</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28.32</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23.45</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10.97</a:t>
                      </a:r>
                      <a:endParaRPr lang="zh-CN" sz="1400" kern="10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3"/>
                  </a:ext>
                </a:extLst>
              </a:tr>
              <a:tr h="110490">
                <a:tc>
                  <a:txBody>
                    <a:bodyPr/>
                    <a:lstStyle/>
                    <a:p>
                      <a:pPr algn="just">
                        <a:spcAft>
                          <a:spcPts val="0"/>
                        </a:spcAft>
                      </a:pPr>
                      <a:r>
                        <a:rPr lang="zh-CN" sz="1400" kern="0">
                          <a:latin typeface="楷体" pitchFamily="49" charset="-122"/>
                          <a:ea typeface="楷体" pitchFamily="49" charset="-122"/>
                        </a:rPr>
                        <a:t>应收帐款周转率</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74.91</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33.79</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a:latin typeface="楷体" pitchFamily="49" charset="-122"/>
                          <a:ea typeface="楷体" pitchFamily="49" charset="-122"/>
                        </a:rPr>
                        <a:t>22.59</a:t>
                      </a:r>
                      <a:endParaRPr lang="zh-CN" sz="1400" kern="100">
                        <a:latin typeface="楷体" pitchFamily="49" charset="-122"/>
                        <a:ea typeface="楷体" pitchFamily="49" charset="-122"/>
                        <a:cs typeface="Times New Roman"/>
                      </a:endParaRPr>
                    </a:p>
                  </a:txBody>
                  <a:tcPr marL="68580" marR="68580" marT="0" marB="0"/>
                </a:tc>
                <a:tc>
                  <a:txBody>
                    <a:bodyPr/>
                    <a:lstStyle/>
                    <a:p>
                      <a:pPr algn="ctr">
                        <a:spcAft>
                          <a:spcPts val="0"/>
                        </a:spcAft>
                      </a:pPr>
                      <a:r>
                        <a:rPr lang="en-US" sz="1400" kern="100" dirty="0">
                          <a:latin typeface="楷体" pitchFamily="49" charset="-122"/>
                          <a:ea typeface="楷体" pitchFamily="49" charset="-122"/>
                        </a:rPr>
                        <a:t>9.02</a:t>
                      </a:r>
                      <a:endParaRPr lang="zh-CN" sz="1400" kern="100" dirty="0">
                        <a:latin typeface="楷体" pitchFamily="49" charset="-122"/>
                        <a:ea typeface="楷体" pitchFamily="49" charset="-122"/>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20" name="TextBox 5"/>
          <p:cNvSpPr txBox="1"/>
          <p:nvPr/>
        </p:nvSpPr>
        <p:spPr>
          <a:xfrm>
            <a:off x="736269" y="1081197"/>
            <a:ext cx="4643250" cy="442878"/>
          </a:xfrm>
          <a:prstGeom prst="rect">
            <a:avLst/>
          </a:prstGeom>
          <a:noFill/>
        </p:spPr>
        <p:txBody>
          <a:bodyPr wrap="square" rtlCol="0">
            <a:spAutoFit/>
          </a:bodyPr>
          <a:lstStyle/>
          <a:p>
            <a:pPr>
              <a:lnSpc>
                <a:spcPct val="150000"/>
              </a:lnSpc>
            </a:pPr>
            <a:r>
              <a:rPr lang="en-US" altLang="zh-CN" b="1" dirty="0">
                <a:latin typeface="楷体" pitchFamily="49" charset="-122"/>
                <a:ea typeface="楷体" pitchFamily="49" charset="-122"/>
              </a:rPr>
              <a:t>3.</a:t>
            </a:r>
            <a:r>
              <a:rPr lang="zh-CN" altLang="en-US" b="1" dirty="0">
                <a:latin typeface="楷体" pitchFamily="49" charset="-122"/>
                <a:ea typeface="楷体" pitchFamily="49" charset="-122"/>
              </a:rPr>
              <a:t>营运能力分析</a:t>
            </a:r>
          </a:p>
        </p:txBody>
      </p:sp>
    </p:spTree>
    <p:extLst>
      <p:ext uri="{BB962C8B-B14F-4D97-AF65-F5344CB8AC3E}">
        <p14:creationId xmlns:p14="http://schemas.microsoft.com/office/powerpoint/2010/main" val="1555730593"/>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六 信用记录</a:t>
            </a:r>
            <a:endParaRPr lang="en-US" altLang="zh-CN" dirty="0">
              <a:latin typeface="楷体" pitchFamily="49" charset="-122"/>
              <a:ea typeface="楷体" pitchFamily="49" charset="-122"/>
              <a:cs typeface="+mj-cs"/>
            </a:endParaRPr>
          </a:p>
        </p:txBody>
      </p:sp>
      <p:sp>
        <p:nvSpPr>
          <p:cNvPr id="6" name="TextBox 4"/>
          <p:cNvSpPr txBox="1"/>
          <p:nvPr/>
        </p:nvSpPr>
        <p:spPr>
          <a:xfrm>
            <a:off x="862604" y="961674"/>
            <a:ext cx="9880274" cy="4154984"/>
          </a:xfrm>
          <a:prstGeom prst="rect">
            <a:avLst/>
          </a:prstGeom>
          <a:noFill/>
        </p:spPr>
        <p:txBody>
          <a:bodyPr wrap="square" rtlCol="0">
            <a:spAutoFit/>
          </a:bodyPr>
          <a:lstStyle/>
          <a:p>
            <a:pPr>
              <a:lnSpc>
                <a:spcPct val="150000"/>
              </a:lnSpc>
            </a:pPr>
            <a:r>
              <a:rPr lang="zh-CN" altLang="en-US" sz="1600" b="1" dirty="0">
                <a:latin typeface="楷体" pitchFamily="49" charset="-122"/>
                <a:ea typeface="楷体" pitchFamily="49" charset="-122"/>
              </a:rPr>
              <a:t>（一）承租人信用报告未获得。尽调时须取得近期的详细版。</a:t>
            </a:r>
            <a:endParaRPr lang="en-US" altLang="zh-CN" sz="1600" b="1" dirty="0">
              <a:latin typeface="楷体" pitchFamily="49" charset="-122"/>
              <a:ea typeface="楷体" pitchFamily="49" charset="-122"/>
            </a:endParaRPr>
          </a:p>
          <a:p>
            <a:pPr>
              <a:lnSpc>
                <a:spcPct val="150000"/>
              </a:lnSpc>
            </a:pPr>
            <a:r>
              <a:rPr lang="en-US" altLang="zh-CN" sz="1600" b="1" dirty="0">
                <a:latin typeface="楷体" pitchFamily="49" charset="-122"/>
                <a:ea typeface="楷体" pitchFamily="49" charset="-122"/>
              </a:rPr>
              <a:t>      </a:t>
            </a:r>
            <a:r>
              <a:rPr lang="zh-CN" altLang="en-US" sz="1600" dirty="0">
                <a:latin typeface="楷体" pitchFamily="49" charset="-122"/>
                <a:ea typeface="楷体" pitchFamily="49" charset="-122"/>
              </a:rPr>
              <a:t>担保人开滦集团征信报告显示有关注类贷款</a:t>
            </a:r>
            <a:r>
              <a:rPr lang="en-US" altLang="zh-CN" sz="1600" dirty="0">
                <a:latin typeface="楷体" pitchFamily="49" charset="-122"/>
                <a:ea typeface="楷体" pitchFamily="49" charset="-122"/>
              </a:rPr>
              <a:t>5</a:t>
            </a:r>
            <a:r>
              <a:rPr lang="zh-CN" altLang="en-US" sz="1600" dirty="0">
                <a:latin typeface="楷体" pitchFamily="49" charset="-122"/>
                <a:ea typeface="楷体" pitchFamily="49" charset="-122"/>
              </a:rPr>
              <a:t>笔、票据贴现</a:t>
            </a:r>
            <a:r>
              <a:rPr lang="en-US" altLang="zh-CN" sz="1600" dirty="0">
                <a:latin typeface="楷体" pitchFamily="49" charset="-122"/>
                <a:ea typeface="楷体" pitchFamily="49" charset="-122"/>
              </a:rPr>
              <a:t>1</a:t>
            </a:r>
            <a:r>
              <a:rPr lang="zh-CN" altLang="en-US" sz="1600" dirty="0">
                <a:latin typeface="楷体" pitchFamily="49" charset="-122"/>
                <a:ea typeface="楷体" pitchFamily="49" charset="-122"/>
              </a:rPr>
              <a:t>笔；对外担保关注类</a:t>
            </a:r>
            <a:r>
              <a:rPr lang="en-US" altLang="zh-CN" sz="1600" dirty="0">
                <a:latin typeface="楷体" pitchFamily="49" charset="-122"/>
                <a:ea typeface="楷体" pitchFamily="49" charset="-122"/>
              </a:rPr>
              <a:t>10.82</a:t>
            </a:r>
            <a:r>
              <a:rPr lang="zh-CN" altLang="en-US" sz="1600" dirty="0">
                <a:latin typeface="楷体" pitchFamily="49" charset="-122"/>
                <a:ea typeface="楷体" pitchFamily="49" charset="-122"/>
              </a:rPr>
              <a:t>亿元。其中，</a:t>
            </a:r>
            <a:r>
              <a:rPr lang="en-US" altLang="zh-CN" sz="1600" dirty="0">
                <a:latin typeface="楷体" pitchFamily="49" charset="-122"/>
                <a:ea typeface="楷体" pitchFamily="49" charset="-122"/>
              </a:rPr>
              <a:t>5</a:t>
            </a:r>
            <a:r>
              <a:rPr lang="zh-CN" altLang="en-US" sz="1600" dirty="0">
                <a:latin typeface="楷体" pitchFamily="49" charset="-122"/>
                <a:ea typeface="楷体" pitchFamily="49" charset="-122"/>
              </a:rPr>
              <a:t>笔关注类贷款为</a:t>
            </a:r>
            <a:r>
              <a:rPr lang="en-US" altLang="zh-CN" sz="1600" dirty="0">
                <a:latin typeface="楷体" pitchFamily="49" charset="-122"/>
                <a:ea typeface="楷体" pitchFamily="49" charset="-122"/>
              </a:rPr>
              <a:t>2002-2004</a:t>
            </a:r>
            <a:r>
              <a:rPr lang="zh-CN" altLang="en-US" sz="1600" dirty="0">
                <a:latin typeface="楷体" pitchFamily="49" charset="-122"/>
                <a:ea typeface="楷体" pitchFamily="49" charset="-122"/>
              </a:rPr>
              <a:t>年期间发生、由于银行系统故障造成的，开滦集团均全部按期归还了上述贷款；</a:t>
            </a:r>
            <a:r>
              <a:rPr lang="en-US" altLang="zh-CN" sz="1600" dirty="0">
                <a:latin typeface="楷体" pitchFamily="49" charset="-122"/>
                <a:ea typeface="楷体" pitchFamily="49" charset="-122"/>
              </a:rPr>
              <a:t>1</a:t>
            </a:r>
            <a:r>
              <a:rPr lang="zh-CN" altLang="en-US" sz="1600" dirty="0">
                <a:latin typeface="楷体" pitchFamily="49" charset="-122"/>
                <a:ea typeface="楷体" pitchFamily="49" charset="-122"/>
              </a:rPr>
              <a:t>笔关注类票据贴现，则是由于农行未及时收回询证函，导致兑付时间晚所致。</a:t>
            </a:r>
          </a:p>
          <a:p>
            <a:pPr>
              <a:lnSpc>
                <a:spcPct val="150000"/>
              </a:lnSpc>
            </a:pPr>
            <a:r>
              <a:rPr lang="zh-CN" altLang="en-US" sz="1600" dirty="0">
                <a:latin typeface="楷体" pitchFamily="49" charset="-122"/>
                <a:ea typeface="楷体" pitchFamily="49" charset="-122"/>
              </a:rPr>
              <a:t>关注类对外担保则全部是开滦所属子公司提供的担保，所属子公司均正常生产经营，并按时归还贷款。划分为关注类，是银行系统设置自动分类所致。</a:t>
            </a:r>
            <a:endParaRPr lang="en-US" altLang="zh-CN" sz="1600" dirty="0">
              <a:latin typeface="楷体" pitchFamily="49" charset="-122"/>
              <a:ea typeface="楷体" pitchFamily="49" charset="-122"/>
            </a:endParaRPr>
          </a:p>
          <a:p>
            <a:pPr>
              <a:lnSpc>
                <a:spcPct val="150000"/>
              </a:lnSpc>
            </a:pPr>
            <a:r>
              <a:rPr lang="zh-CN" altLang="en-US" sz="1600" b="1" dirty="0">
                <a:latin typeface="楷体" pitchFamily="49" charset="-122"/>
                <a:ea typeface="楷体" pitchFamily="49" charset="-122"/>
              </a:rPr>
              <a:t>（二）承租人开滦集团蔚州矿业有限责任公司查到在全国法院被执行人信息网上有一笔案号为（</a:t>
            </a:r>
            <a:r>
              <a:rPr lang="en-US" altLang="zh-CN" sz="1600" b="1" dirty="0">
                <a:latin typeface="楷体" pitchFamily="49" charset="-122"/>
                <a:ea typeface="楷体" pitchFamily="49" charset="-122"/>
              </a:rPr>
              <a:t>2009</a:t>
            </a:r>
            <a:r>
              <a:rPr lang="zh-CN" altLang="en-US" sz="1600" b="1" dirty="0">
                <a:latin typeface="楷体" pitchFamily="49" charset="-122"/>
                <a:ea typeface="楷体" pitchFamily="49" charset="-122"/>
              </a:rPr>
              <a:t>）蔚县法执字第</a:t>
            </a:r>
            <a:r>
              <a:rPr lang="en-US" altLang="zh-CN" sz="1600" b="1" dirty="0">
                <a:latin typeface="楷体" pitchFamily="49" charset="-122"/>
                <a:ea typeface="楷体" pitchFamily="49" charset="-122"/>
              </a:rPr>
              <a:t>00179</a:t>
            </a:r>
            <a:r>
              <a:rPr lang="zh-CN" altLang="en-US" sz="1600" b="1" dirty="0">
                <a:latin typeface="楷体" pitchFamily="49" charset="-122"/>
                <a:ea typeface="楷体" pitchFamily="49" charset="-122"/>
              </a:rPr>
              <a:t>号的执行信息，需尽调时进一步了解。</a:t>
            </a:r>
            <a:endParaRPr lang="en-US" altLang="zh-CN" sz="1600" b="1" dirty="0">
              <a:latin typeface="楷体" pitchFamily="49" charset="-122"/>
              <a:ea typeface="楷体" pitchFamily="49" charset="-122"/>
            </a:endParaRPr>
          </a:p>
          <a:p>
            <a:pPr>
              <a:lnSpc>
                <a:spcPct val="150000"/>
              </a:lnSpc>
            </a:pPr>
            <a:r>
              <a:rPr lang="zh-CN" altLang="en-US" sz="1600" b="1" dirty="0">
                <a:latin typeface="楷体" pitchFamily="49" charset="-122"/>
                <a:ea typeface="楷体" pitchFamily="49" charset="-122"/>
              </a:rPr>
              <a:t>（三）承租人开滦集团蔚州矿业有限责任公司在中等网上查到有三笔租赁登记，两笔原始登记，一笔变更登记。分别是交银租赁</a:t>
            </a:r>
            <a:r>
              <a:rPr lang="en-US" altLang="zh-CN" sz="1600" b="1" dirty="0">
                <a:latin typeface="楷体" pitchFamily="49" charset="-122"/>
                <a:ea typeface="楷体" pitchFamily="49" charset="-122"/>
              </a:rPr>
              <a:t>2</a:t>
            </a:r>
            <a:r>
              <a:rPr lang="zh-CN" altLang="en-US" sz="1600" b="1" dirty="0">
                <a:latin typeface="楷体" pitchFamily="49" charset="-122"/>
                <a:ea typeface="楷体" pitchFamily="49" charset="-122"/>
              </a:rPr>
              <a:t>亿元租赁业务，到期日为</a:t>
            </a:r>
            <a:r>
              <a:rPr lang="en-US" altLang="zh-CN" sz="1600" b="1" dirty="0">
                <a:latin typeface="楷体" pitchFamily="49" charset="-122"/>
                <a:ea typeface="楷体" pitchFamily="49" charset="-122"/>
              </a:rPr>
              <a:t>2021</a:t>
            </a:r>
            <a:r>
              <a:rPr lang="zh-CN" altLang="en-US" sz="1600" b="1" dirty="0">
                <a:latin typeface="楷体" pitchFamily="49" charset="-122"/>
                <a:ea typeface="楷体" pitchFamily="49" charset="-122"/>
              </a:rPr>
              <a:t>年。开滦国际融资租赁</a:t>
            </a:r>
            <a:r>
              <a:rPr lang="en-US" altLang="zh-CN" sz="1600" b="1" dirty="0">
                <a:latin typeface="楷体" pitchFamily="49" charset="-122"/>
                <a:ea typeface="楷体" pitchFamily="49" charset="-122"/>
              </a:rPr>
              <a:t>1</a:t>
            </a:r>
            <a:r>
              <a:rPr lang="zh-CN" altLang="en-US" sz="1600" b="1" dirty="0">
                <a:latin typeface="楷体" pitchFamily="49" charset="-122"/>
                <a:ea typeface="楷体" pitchFamily="49" charset="-122"/>
              </a:rPr>
              <a:t>年期租赁业务，金额为</a:t>
            </a:r>
            <a:r>
              <a:rPr lang="en-US" altLang="zh-CN" sz="1600" b="1" dirty="0">
                <a:latin typeface="楷体" pitchFamily="49" charset="-122"/>
                <a:ea typeface="楷体" pitchFamily="49" charset="-122"/>
              </a:rPr>
              <a:t>1.4</a:t>
            </a:r>
            <a:r>
              <a:rPr lang="zh-CN" altLang="en-US" sz="1600" b="1" dirty="0">
                <a:latin typeface="楷体" pitchFamily="49" charset="-122"/>
                <a:ea typeface="楷体" pitchFamily="49" charset="-122"/>
              </a:rPr>
              <a:t>亿元，到期日为</a:t>
            </a:r>
            <a:r>
              <a:rPr lang="en-US" altLang="zh-CN" sz="1600" b="1" dirty="0">
                <a:latin typeface="楷体" pitchFamily="49" charset="-122"/>
                <a:ea typeface="楷体" pitchFamily="49" charset="-122"/>
              </a:rPr>
              <a:t>2017</a:t>
            </a:r>
            <a:r>
              <a:rPr lang="zh-CN" altLang="en-US" sz="1600" b="1" dirty="0">
                <a:latin typeface="楷体" pitchFamily="49" charset="-122"/>
                <a:ea typeface="楷体" pitchFamily="49" charset="-122"/>
              </a:rPr>
              <a:t>年</a:t>
            </a:r>
            <a:r>
              <a:rPr lang="en-US" altLang="zh-CN" sz="1600" b="1" dirty="0">
                <a:latin typeface="楷体" pitchFamily="49" charset="-122"/>
                <a:ea typeface="楷体" pitchFamily="49" charset="-122"/>
              </a:rPr>
              <a:t>1</a:t>
            </a:r>
            <a:r>
              <a:rPr lang="zh-CN" altLang="en-US" sz="1600" b="1" dirty="0">
                <a:latin typeface="楷体" pitchFamily="49" charset="-122"/>
                <a:ea typeface="楷体" pitchFamily="49" charset="-122"/>
              </a:rPr>
              <a:t>月。</a:t>
            </a:r>
            <a:endParaRPr lang="en-US" altLang="zh-CN" sz="1600" b="1" dirty="0">
              <a:latin typeface="楷体" pitchFamily="49" charset="-122"/>
              <a:ea typeface="楷体" pitchFamily="49" charset="-122"/>
            </a:endParaRPr>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七 租赁物分析</a:t>
            </a:r>
            <a:endParaRPr lang="en-US" altLang="zh-CN" dirty="0">
              <a:latin typeface="楷体" pitchFamily="49" charset="-122"/>
              <a:ea typeface="楷体" pitchFamily="49" charset="-122"/>
              <a:cs typeface="+mj-cs"/>
            </a:endParaRPr>
          </a:p>
        </p:txBody>
      </p:sp>
      <p:sp>
        <p:nvSpPr>
          <p:cNvPr id="4" name="TextBox 3"/>
          <p:cNvSpPr txBox="1"/>
          <p:nvPr/>
        </p:nvSpPr>
        <p:spPr>
          <a:xfrm>
            <a:off x="1052396" y="2108096"/>
            <a:ext cx="10487026" cy="1754326"/>
          </a:xfrm>
          <a:prstGeom prst="rect">
            <a:avLst/>
          </a:prstGeom>
          <a:noFill/>
        </p:spPr>
        <p:txBody>
          <a:bodyPr wrap="square" rtlCol="0">
            <a:spAutoFit/>
          </a:bodyPr>
          <a:lstStyle/>
          <a:p>
            <a:pPr>
              <a:lnSpc>
                <a:spcPct val="150000"/>
              </a:lnSpc>
            </a:pPr>
            <a:r>
              <a:rPr lang="zh-CN" altLang="en-US" b="1" dirty="0">
                <a:solidFill>
                  <a:srgbClr val="FF0000"/>
                </a:solidFill>
                <a:latin typeface="楷体" pitchFamily="49" charset="-122"/>
                <a:ea typeface="楷体" pitchFamily="49" charset="-122"/>
              </a:rPr>
              <a:t>尽调时租赁物需查询去当地工商局或者房管局查询抵押记录。同时需取得设备发票或厂房所有权证书，评估等</a:t>
            </a:r>
            <a:endParaRPr lang="en-US" altLang="zh-CN" b="1" dirty="0">
              <a:solidFill>
                <a:srgbClr val="FF0000"/>
              </a:solidFill>
              <a:latin typeface="楷体" pitchFamily="49" charset="-122"/>
              <a:ea typeface="楷体" pitchFamily="49" charset="-122"/>
            </a:endParaRPr>
          </a:p>
          <a:p>
            <a:pPr>
              <a:lnSpc>
                <a:spcPct val="150000"/>
              </a:lnSpc>
            </a:pPr>
            <a:endParaRPr lang="en-US" altLang="zh-CN" b="1" dirty="0">
              <a:solidFill>
                <a:srgbClr val="FF0000"/>
              </a:solidFill>
              <a:latin typeface="楷体" pitchFamily="49" charset="-122"/>
              <a:ea typeface="楷体" pitchFamily="49" charset="-122"/>
            </a:endParaRPr>
          </a:p>
          <a:p>
            <a:pPr>
              <a:lnSpc>
                <a:spcPct val="150000"/>
              </a:lnSpc>
            </a:pPr>
            <a:r>
              <a:rPr lang="zh-CN" altLang="en-US" b="1" dirty="0">
                <a:solidFill>
                  <a:srgbClr val="FF0000"/>
                </a:solidFill>
                <a:latin typeface="楷体" pitchFamily="49" charset="-122"/>
                <a:ea typeface="楷体" pitchFamily="49" charset="-122"/>
              </a:rPr>
              <a:t>净值须大于合同额等</a:t>
            </a:r>
            <a:endParaRPr lang="en-US" altLang="zh-CN" dirty="0">
              <a:solidFill>
                <a:srgbClr val="FF0000"/>
              </a:solidFill>
              <a:latin typeface="楷体" pitchFamily="49" charset="-122"/>
              <a:ea typeface="楷体" pitchFamily="49" charset="-122"/>
            </a:endParaRPr>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353048" y="172775"/>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rPr>
              <a:t>一  项目</a:t>
            </a:r>
            <a:r>
              <a:rPr lang="zh-CN" altLang="en-US" dirty="0">
                <a:latin typeface="楷体" pitchFamily="49" charset="-122"/>
                <a:ea typeface="楷体" pitchFamily="49" charset="-122"/>
                <a:cs typeface="+mj-cs"/>
              </a:rPr>
              <a:t>核心要素</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3" name="文本框 2"/>
          <p:cNvSpPr txBox="1"/>
          <p:nvPr/>
        </p:nvSpPr>
        <p:spPr>
          <a:xfrm>
            <a:off x="869679" y="1071115"/>
            <a:ext cx="10799805" cy="2554545"/>
          </a:xfrm>
          <a:prstGeom prst="rect">
            <a:avLst/>
          </a:prstGeom>
          <a:noFill/>
        </p:spPr>
        <p:txBody>
          <a:bodyPr wrap="square" rtlCol="0">
            <a:spAutoFit/>
          </a:bodyPr>
          <a:lstStyle/>
          <a:p>
            <a:pPr>
              <a:lnSpc>
                <a:spcPct val="200000"/>
              </a:lnSpc>
            </a:pPr>
            <a:r>
              <a:rPr lang="zh-CN" altLang="en-US" sz="2000" b="1" kern="100" dirty="0">
                <a:latin typeface="华文楷体" pitchFamily="2" charset="-122"/>
                <a:ea typeface="华文楷体" pitchFamily="2" charset="-122"/>
                <a:cs typeface="Times New Roman" panose="02020603050405020304"/>
              </a:rPr>
              <a:t>交易结构：售后回租</a:t>
            </a:r>
            <a:endParaRPr lang="en-US" altLang="zh-CN" sz="2000" b="1" kern="100" dirty="0">
              <a:latin typeface="华文楷体" pitchFamily="2" charset="-122"/>
              <a:ea typeface="华文楷体" pitchFamily="2" charset="-122"/>
              <a:cs typeface="Times New Roman" panose="02020603050405020304"/>
            </a:endParaRPr>
          </a:p>
          <a:p>
            <a:pPr>
              <a:lnSpc>
                <a:spcPct val="200000"/>
              </a:lnSpc>
            </a:pPr>
            <a:r>
              <a:rPr lang="zh-CN" altLang="en-US" sz="2000" b="1" kern="100" dirty="0">
                <a:latin typeface="华文楷体" pitchFamily="2" charset="-122"/>
                <a:ea typeface="华文楷体" pitchFamily="2" charset="-122"/>
                <a:cs typeface="Times New Roman" panose="02020603050405020304"/>
              </a:rPr>
              <a:t>承租人：开滦（集团）蔚州矿业有限责任公司</a:t>
            </a:r>
            <a:endParaRPr lang="en-US" altLang="zh-CN" sz="2000" b="1" kern="100" dirty="0">
              <a:solidFill>
                <a:srgbClr val="FF0000"/>
              </a:solidFill>
              <a:latin typeface="华文楷体" pitchFamily="2" charset="-122"/>
              <a:ea typeface="华文楷体" pitchFamily="2" charset="-122"/>
              <a:cs typeface="Times New Roman" panose="02020603050405020304"/>
            </a:endParaRPr>
          </a:p>
          <a:p>
            <a:pPr>
              <a:lnSpc>
                <a:spcPct val="200000"/>
              </a:lnSpc>
              <a:spcAft>
                <a:spcPts val="0"/>
              </a:spcAft>
            </a:pPr>
            <a:r>
              <a:rPr lang="zh-CN" altLang="en-US" sz="2000" b="1" kern="100" dirty="0">
                <a:latin typeface="华文楷体" pitchFamily="2" charset="-122"/>
                <a:ea typeface="华文楷体" pitchFamily="2" charset="-122"/>
                <a:cs typeface="Times New Roman" panose="02020603050405020304"/>
              </a:rPr>
              <a:t>担保人：开滦集团</a:t>
            </a:r>
            <a:endParaRPr lang="zh-CN" altLang="zh-CN" sz="2000" b="1" kern="0" dirty="0">
              <a:solidFill>
                <a:srgbClr val="000000"/>
              </a:solidFill>
              <a:latin typeface="华文楷体" pitchFamily="2" charset="-122"/>
              <a:ea typeface="华文楷体" pitchFamily="2" charset="-122"/>
              <a:cs typeface="??"/>
            </a:endParaRPr>
          </a:p>
          <a:p>
            <a:pPr>
              <a:lnSpc>
                <a:spcPct val="200000"/>
              </a:lnSpc>
              <a:spcAft>
                <a:spcPts val="0"/>
              </a:spcAft>
            </a:pPr>
            <a:r>
              <a:rPr lang="zh-CN" altLang="en-US" sz="2000" b="1" kern="100" dirty="0">
                <a:latin typeface="华文楷体" pitchFamily="2" charset="-122"/>
                <a:ea typeface="华文楷体" pitchFamily="2" charset="-122"/>
                <a:cs typeface="Times New Roman" panose="02020603050405020304"/>
              </a:rPr>
              <a:t>资金方：中信商业保理有限公司</a:t>
            </a:r>
            <a:endParaRPr lang="en-US" altLang="zh-CN" sz="2000" b="1" kern="100" dirty="0">
              <a:latin typeface="华文楷体" pitchFamily="2" charset="-122"/>
              <a:ea typeface="华文楷体" pitchFamily="2" charset="-122"/>
              <a:cs typeface="Times New Roman" panose="02020603050405020304"/>
            </a:endParaRPr>
          </a:p>
        </p:txBody>
      </p:sp>
    </p:spTree>
    <p:extLst>
      <p:ext uri="{BB962C8B-B14F-4D97-AF65-F5344CB8AC3E}">
        <p14:creationId xmlns:p14="http://schemas.microsoft.com/office/powerpoint/2010/main" val="1606899151"/>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416110" y="288389"/>
            <a:ext cx="6100550"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rPr>
              <a:t>一  项目</a:t>
            </a:r>
            <a:r>
              <a:rPr lang="zh-CN" altLang="en-US" dirty="0">
                <a:latin typeface="楷体" pitchFamily="49" charset="-122"/>
                <a:ea typeface="楷体" pitchFamily="49" charset="-122"/>
                <a:cs typeface="+mj-cs"/>
              </a:rPr>
              <a:t>核心要素</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3" name="文本框 2"/>
          <p:cNvSpPr txBox="1"/>
          <p:nvPr/>
        </p:nvSpPr>
        <p:spPr>
          <a:xfrm>
            <a:off x="827637" y="818866"/>
            <a:ext cx="10799805" cy="5632311"/>
          </a:xfrm>
          <a:prstGeom prst="rect">
            <a:avLst/>
          </a:prstGeom>
          <a:noFill/>
        </p:spPr>
        <p:txBody>
          <a:bodyPr wrap="square" rtlCol="0">
            <a:spAutoFit/>
          </a:bodyPr>
          <a:lstStyle/>
          <a:p>
            <a:pPr>
              <a:lnSpc>
                <a:spcPct val="200000"/>
              </a:lnSpc>
              <a:spcAft>
                <a:spcPts val="0"/>
              </a:spcAft>
            </a:pPr>
            <a:r>
              <a:rPr lang="zh-CN" altLang="en-US" b="1" dirty="0">
                <a:latin typeface="楷体" pitchFamily="49" charset="-122"/>
                <a:ea typeface="楷体" pitchFamily="49" charset="-122"/>
              </a:rPr>
              <a:t>企业简介</a:t>
            </a:r>
            <a:endParaRPr lang="en-US" altLang="zh-CN" b="1" dirty="0">
              <a:latin typeface="楷体" pitchFamily="49" charset="-122"/>
              <a:ea typeface="楷体" pitchFamily="49" charset="-122"/>
            </a:endParaRPr>
          </a:p>
          <a:p>
            <a:pPr>
              <a:lnSpc>
                <a:spcPct val="200000"/>
              </a:lnSpc>
              <a:spcAft>
                <a:spcPts val="0"/>
              </a:spcAft>
            </a:pPr>
            <a:r>
              <a:rPr lang="zh-CN" altLang="en-US" b="1" dirty="0">
                <a:latin typeface="楷体" pitchFamily="49" charset="-122"/>
                <a:ea typeface="楷体" pitchFamily="49" charset="-122"/>
              </a:rPr>
              <a:t>名称：开滦（集团）蔚州矿业有限责任公司</a:t>
            </a:r>
            <a:endParaRPr lang="en-US" altLang="zh-CN" b="1" dirty="0">
              <a:latin typeface="楷体" pitchFamily="49" charset="-122"/>
              <a:ea typeface="楷体" pitchFamily="49" charset="-122"/>
            </a:endParaRPr>
          </a:p>
          <a:p>
            <a:pPr>
              <a:lnSpc>
                <a:spcPct val="200000"/>
              </a:lnSpc>
              <a:spcAft>
                <a:spcPts val="0"/>
              </a:spcAft>
            </a:pPr>
            <a:r>
              <a:rPr lang="zh-CN" altLang="en-US" b="1" dirty="0">
                <a:latin typeface="楷体" pitchFamily="49" charset="-122"/>
                <a:ea typeface="楷体" pitchFamily="49" charset="-122"/>
              </a:rPr>
              <a:t>注册资本：</a:t>
            </a:r>
            <a:r>
              <a:rPr lang="en-US" altLang="zh-CN" dirty="0"/>
              <a:t>10.79</a:t>
            </a:r>
            <a:r>
              <a:rPr lang="zh-CN" altLang="en-US" dirty="0"/>
              <a:t>亿元</a:t>
            </a:r>
            <a:endParaRPr lang="en-US" altLang="zh-CN" dirty="0"/>
          </a:p>
          <a:p>
            <a:pPr>
              <a:lnSpc>
                <a:spcPct val="200000"/>
              </a:lnSpc>
              <a:spcAft>
                <a:spcPts val="0"/>
              </a:spcAft>
            </a:pPr>
            <a:r>
              <a:rPr lang="zh-CN" altLang="en-US" b="1" dirty="0">
                <a:latin typeface="楷体" pitchFamily="49" charset="-122"/>
                <a:ea typeface="楷体" pitchFamily="49" charset="-122"/>
              </a:rPr>
              <a:t>股东结构：</a:t>
            </a:r>
            <a:endParaRPr lang="en-US" altLang="zh-CN" b="1" dirty="0">
              <a:latin typeface="楷体" pitchFamily="49" charset="-122"/>
              <a:ea typeface="楷体" pitchFamily="49" charset="-122"/>
            </a:endParaRPr>
          </a:p>
          <a:p>
            <a:pPr>
              <a:lnSpc>
                <a:spcPct val="200000"/>
              </a:lnSpc>
              <a:spcAft>
                <a:spcPts val="0"/>
              </a:spcAft>
            </a:pPr>
            <a:endParaRPr lang="en-US" altLang="zh-CN" b="1" dirty="0">
              <a:latin typeface="楷体" pitchFamily="49" charset="-122"/>
              <a:ea typeface="楷体" pitchFamily="49" charset="-122"/>
            </a:endParaRPr>
          </a:p>
          <a:p>
            <a:pPr>
              <a:lnSpc>
                <a:spcPct val="200000"/>
              </a:lnSpc>
              <a:spcAft>
                <a:spcPts val="0"/>
              </a:spcAft>
            </a:pPr>
            <a:endParaRPr lang="en-US" altLang="zh-CN" b="1" dirty="0">
              <a:latin typeface="楷体" pitchFamily="49" charset="-122"/>
              <a:ea typeface="楷体" pitchFamily="49" charset="-122"/>
            </a:endParaRPr>
          </a:p>
          <a:p>
            <a:pPr>
              <a:lnSpc>
                <a:spcPct val="200000"/>
              </a:lnSpc>
              <a:spcAft>
                <a:spcPts val="0"/>
              </a:spcAft>
            </a:pPr>
            <a:r>
              <a:rPr lang="zh-CN" altLang="en-US" b="1" dirty="0">
                <a:latin typeface="楷体" pitchFamily="49" charset="-122"/>
                <a:ea typeface="楷体" pitchFamily="49" charset="-122"/>
              </a:rPr>
              <a:t>主营业务：　</a:t>
            </a:r>
            <a:endParaRPr lang="en-US" altLang="zh-CN" b="1" dirty="0">
              <a:latin typeface="楷体" pitchFamily="49" charset="-122"/>
              <a:ea typeface="楷体" pitchFamily="49" charset="-122"/>
            </a:endParaRPr>
          </a:p>
          <a:p>
            <a:pPr indent="457200"/>
            <a:r>
              <a:rPr lang="zh-CN" altLang="en-US" dirty="0">
                <a:latin typeface="楷体" pitchFamily="49" charset="-122"/>
                <a:ea typeface="楷体" pitchFamily="49" charset="-122"/>
              </a:rPr>
              <a:t>公司主要从事</a:t>
            </a:r>
            <a:r>
              <a:rPr lang="zh-CN" altLang="en-US" dirty="0">
                <a:solidFill>
                  <a:srgbClr val="FF0000"/>
                </a:solidFill>
                <a:latin typeface="楷体" pitchFamily="49" charset="-122"/>
                <a:ea typeface="楷体" pitchFamily="49" charset="-122"/>
              </a:rPr>
              <a:t>煤炭批发（经营至</a:t>
            </a:r>
            <a:r>
              <a:rPr lang="en-US" altLang="zh-CN" dirty="0">
                <a:solidFill>
                  <a:srgbClr val="FF0000"/>
                </a:solidFill>
                <a:latin typeface="楷体" pitchFamily="49" charset="-122"/>
                <a:ea typeface="楷体" pitchFamily="49" charset="-122"/>
              </a:rPr>
              <a:t>2016</a:t>
            </a:r>
            <a:r>
              <a:rPr lang="zh-CN" altLang="en-US" dirty="0">
                <a:solidFill>
                  <a:srgbClr val="FF0000"/>
                </a:solidFill>
                <a:latin typeface="楷体" pitchFamily="49" charset="-122"/>
                <a:ea typeface="楷体" pitchFamily="49" charset="-122"/>
              </a:rPr>
              <a:t>年</a:t>
            </a:r>
            <a:r>
              <a:rPr lang="en-US" altLang="zh-CN" dirty="0">
                <a:solidFill>
                  <a:srgbClr val="FF0000"/>
                </a:solidFill>
                <a:latin typeface="楷体" pitchFamily="49" charset="-122"/>
                <a:ea typeface="楷体" pitchFamily="49" charset="-122"/>
              </a:rPr>
              <a:t>5</a:t>
            </a:r>
            <a:r>
              <a:rPr lang="zh-CN" altLang="en-US" dirty="0">
                <a:solidFill>
                  <a:srgbClr val="FF0000"/>
                </a:solidFill>
                <a:latin typeface="楷体" pitchFamily="49" charset="-122"/>
                <a:ea typeface="楷体" pitchFamily="49" charset="-122"/>
              </a:rPr>
              <a:t>月</a:t>
            </a:r>
            <a:r>
              <a:rPr lang="en-US" altLang="zh-CN" dirty="0">
                <a:solidFill>
                  <a:srgbClr val="FF0000"/>
                </a:solidFill>
                <a:latin typeface="楷体" pitchFamily="49" charset="-122"/>
                <a:ea typeface="楷体" pitchFamily="49" charset="-122"/>
              </a:rPr>
              <a:t>26</a:t>
            </a:r>
            <a:r>
              <a:rPr lang="zh-CN" altLang="en-US" dirty="0">
                <a:solidFill>
                  <a:srgbClr val="FF0000"/>
                </a:solidFill>
                <a:latin typeface="楷体" pitchFamily="49" charset="-122"/>
                <a:ea typeface="楷体" pitchFamily="49" charset="-122"/>
              </a:rPr>
              <a:t>日），煤炭开采、洗选加工</a:t>
            </a:r>
            <a:r>
              <a:rPr lang="zh-CN" altLang="en-US" dirty="0">
                <a:latin typeface="楷体" pitchFamily="49" charset="-122"/>
                <a:ea typeface="楷体" pitchFamily="49" charset="-122"/>
              </a:rPr>
              <a:t>；矿山、公路工程建设施工；房屋建筑安装工程施工；物业管理、劳务输出、住宿、医疗服务；农作物、林木种植、花卉苗木种植、销售；矿山专用设备及配件制造、加工、修理；矸石砖瓦及建筑砌块制造；木材销售（以上项目只限分支机构经营）；机械设备及配件、五金交电、电子产品、化工产品（不含危险品）、金属、铁矿石、建材、日用百货、 陶瓷、橡塑制品、润滑油、针纺织品销售；机械设备及配件制造、加工、修理；煤炭开采及花卉苗木种植技术咨询服务；房屋、设备租赁。</a:t>
            </a:r>
            <a:endParaRPr lang="zh-CN" altLang="zh-CN" kern="100" dirty="0">
              <a:latin typeface="华文楷体" pitchFamily="2" charset="-122"/>
              <a:ea typeface="华文楷体" pitchFamily="2" charset="-122"/>
              <a:cs typeface="Times New Roman" panose="02020603050405020304"/>
            </a:endParaRPr>
          </a:p>
        </p:txBody>
      </p:sp>
      <p:graphicFrame>
        <p:nvGraphicFramePr>
          <p:cNvPr id="2" name="表格 1"/>
          <p:cNvGraphicFramePr>
            <a:graphicFrameLocks noGrp="1"/>
          </p:cNvGraphicFramePr>
          <p:nvPr>
            <p:extLst>
              <p:ext uri="{D42A27DB-BD31-4B8C-83A1-F6EECF244321}">
                <p14:modId xmlns:p14="http://schemas.microsoft.com/office/powerpoint/2010/main" val="2381992803"/>
              </p:ext>
            </p:extLst>
          </p:nvPr>
        </p:nvGraphicFramePr>
        <p:xfrm>
          <a:off x="2211876" y="2964461"/>
          <a:ext cx="7941117" cy="1341120"/>
        </p:xfrm>
        <a:graphic>
          <a:graphicData uri="http://schemas.openxmlformats.org/drawingml/2006/table">
            <a:tbl>
              <a:tblPr firstRow="1" bandRow="1">
                <a:tableStyleId>{7DF18680-E054-41AD-8BC1-D1AEF772440D}</a:tableStyleId>
              </a:tblPr>
              <a:tblGrid>
                <a:gridCol w="3400259">
                  <a:extLst>
                    <a:ext uri="{9D8B030D-6E8A-4147-A177-3AD203B41FA5}">
                      <a16:colId xmlns:a16="http://schemas.microsoft.com/office/drawing/2014/main" val="3502853398"/>
                    </a:ext>
                  </a:extLst>
                </a:gridCol>
                <a:gridCol w="2208321">
                  <a:extLst>
                    <a:ext uri="{9D8B030D-6E8A-4147-A177-3AD203B41FA5}">
                      <a16:colId xmlns:a16="http://schemas.microsoft.com/office/drawing/2014/main" val="761227611"/>
                    </a:ext>
                  </a:extLst>
                </a:gridCol>
                <a:gridCol w="1095982">
                  <a:extLst>
                    <a:ext uri="{9D8B030D-6E8A-4147-A177-3AD203B41FA5}">
                      <a16:colId xmlns:a16="http://schemas.microsoft.com/office/drawing/2014/main" val="3890547306"/>
                    </a:ext>
                  </a:extLst>
                </a:gridCol>
                <a:gridCol w="1236555">
                  <a:extLst>
                    <a:ext uri="{9D8B030D-6E8A-4147-A177-3AD203B41FA5}">
                      <a16:colId xmlns:a16="http://schemas.microsoft.com/office/drawing/2014/main" val="3974095695"/>
                    </a:ext>
                  </a:extLst>
                </a:gridCol>
              </a:tblGrid>
              <a:tr h="329835">
                <a:tc>
                  <a:txBody>
                    <a:bodyPr/>
                    <a:lstStyle/>
                    <a:p>
                      <a:pPr algn="ctr"/>
                      <a:r>
                        <a:rPr lang="zh-CN" altLang="en-US" sz="1600" dirty="0"/>
                        <a:t>股东名称</a:t>
                      </a:r>
                    </a:p>
                  </a:txBody>
                  <a:tcPr/>
                </a:tc>
                <a:tc>
                  <a:txBody>
                    <a:bodyPr/>
                    <a:lstStyle/>
                    <a:p>
                      <a:pPr algn="ctr"/>
                      <a:r>
                        <a:rPr lang="zh-CN" altLang="en-US" sz="1600" dirty="0"/>
                        <a:t>认缴出资额</a:t>
                      </a:r>
                    </a:p>
                  </a:txBody>
                  <a:tcPr/>
                </a:tc>
                <a:tc>
                  <a:txBody>
                    <a:bodyPr/>
                    <a:lstStyle/>
                    <a:p>
                      <a:pPr algn="ctr"/>
                      <a:r>
                        <a:rPr lang="zh-CN" altLang="en-US" sz="1600" dirty="0"/>
                        <a:t>出资方式</a:t>
                      </a:r>
                    </a:p>
                  </a:txBody>
                  <a:tcPr/>
                </a:tc>
                <a:tc>
                  <a:txBody>
                    <a:bodyPr/>
                    <a:lstStyle/>
                    <a:p>
                      <a:pPr algn="ctr"/>
                      <a:r>
                        <a:rPr lang="zh-CN" altLang="en-US" sz="1600" dirty="0"/>
                        <a:t>占比</a:t>
                      </a:r>
                    </a:p>
                  </a:txBody>
                  <a:tcPr/>
                </a:tc>
                <a:extLst>
                  <a:ext uri="{0D108BD9-81ED-4DB2-BD59-A6C34878D82A}">
                    <a16:rowId xmlns:a16="http://schemas.microsoft.com/office/drawing/2014/main" val="872882835"/>
                  </a:ext>
                </a:extLst>
              </a:tr>
              <a:tr h="329835">
                <a:tc>
                  <a:txBody>
                    <a:bodyPr/>
                    <a:lstStyle/>
                    <a:p>
                      <a:pPr algn="ctr"/>
                      <a:r>
                        <a:rPr lang="zh-CN" altLang="en-US" sz="1600" kern="1200" dirty="0">
                          <a:effectLst/>
                        </a:rPr>
                        <a:t>开滦（集团）有限责任公司</a:t>
                      </a:r>
                      <a:endParaRPr lang="zh-CN" altLang="en-US" sz="1600" dirty="0"/>
                    </a:p>
                  </a:txBody>
                  <a:tcPr/>
                </a:tc>
                <a:tc>
                  <a:txBody>
                    <a:bodyPr/>
                    <a:lstStyle/>
                    <a:p>
                      <a:pPr algn="ctr"/>
                      <a:r>
                        <a:rPr lang="en-US" altLang="zh-CN" sz="1600" dirty="0"/>
                        <a:t>3.89</a:t>
                      </a:r>
                      <a:r>
                        <a:rPr lang="zh-CN" altLang="en-US" sz="1600" dirty="0"/>
                        <a:t>亿元</a:t>
                      </a:r>
                    </a:p>
                  </a:txBody>
                  <a:tcPr/>
                </a:tc>
                <a:tc>
                  <a:txBody>
                    <a:bodyPr/>
                    <a:lstStyle/>
                    <a:p>
                      <a:pPr algn="ctr"/>
                      <a:r>
                        <a:rPr lang="zh-CN" altLang="en-US" sz="1600" dirty="0"/>
                        <a:t>货币</a:t>
                      </a:r>
                    </a:p>
                  </a:txBody>
                  <a:tcPr/>
                </a:tc>
                <a:tc>
                  <a:txBody>
                    <a:bodyPr/>
                    <a:lstStyle/>
                    <a:p>
                      <a:pPr algn="ctr"/>
                      <a:r>
                        <a:rPr lang="en-US" altLang="zh-CN" sz="1600" dirty="0"/>
                        <a:t>36%</a:t>
                      </a:r>
                      <a:endParaRPr lang="zh-CN" altLang="en-US" sz="1600" dirty="0"/>
                    </a:p>
                  </a:txBody>
                  <a:tcPr/>
                </a:tc>
                <a:extLst>
                  <a:ext uri="{0D108BD9-81ED-4DB2-BD59-A6C34878D82A}">
                    <a16:rowId xmlns:a16="http://schemas.microsoft.com/office/drawing/2014/main" val="1827907753"/>
                  </a:ext>
                </a:extLst>
              </a:tr>
              <a:tr h="329835">
                <a:tc>
                  <a:txBody>
                    <a:bodyPr/>
                    <a:lstStyle/>
                    <a:p>
                      <a:pPr algn="ctr"/>
                      <a:r>
                        <a:rPr lang="zh-CN" altLang="en-US" sz="1600" dirty="0"/>
                        <a:t>大唐国际发电股份有限公司</a:t>
                      </a:r>
                      <a:endParaRPr lang="en-US" altLang="zh-CN" sz="1600" dirty="0"/>
                    </a:p>
                  </a:txBody>
                  <a:tcPr/>
                </a:tc>
                <a:tc>
                  <a:txBody>
                    <a:bodyPr/>
                    <a:lstStyle/>
                    <a:p>
                      <a:pPr algn="ctr"/>
                      <a:r>
                        <a:rPr lang="en-US" altLang="zh-CN" sz="1600" dirty="0"/>
                        <a:t>3.67</a:t>
                      </a:r>
                      <a:r>
                        <a:rPr lang="zh-CN" altLang="en-US" sz="1600" dirty="0"/>
                        <a:t>亿元</a:t>
                      </a:r>
                    </a:p>
                  </a:txBody>
                  <a:tcPr/>
                </a:tc>
                <a:tc>
                  <a:txBody>
                    <a:bodyPr/>
                    <a:lstStyle/>
                    <a:p>
                      <a:pPr algn="ctr"/>
                      <a:r>
                        <a:rPr lang="zh-CN" altLang="en-US" sz="1600" dirty="0"/>
                        <a:t>货币</a:t>
                      </a:r>
                    </a:p>
                  </a:txBody>
                  <a:tcPr/>
                </a:tc>
                <a:tc>
                  <a:txBody>
                    <a:bodyPr/>
                    <a:lstStyle/>
                    <a:p>
                      <a:pPr algn="ctr"/>
                      <a:r>
                        <a:rPr lang="en-US" altLang="zh-CN" sz="1600" dirty="0"/>
                        <a:t>34%</a:t>
                      </a:r>
                      <a:endParaRPr lang="zh-CN" altLang="en-US" sz="1600" dirty="0"/>
                    </a:p>
                  </a:txBody>
                  <a:tcPr/>
                </a:tc>
                <a:extLst>
                  <a:ext uri="{0D108BD9-81ED-4DB2-BD59-A6C34878D82A}">
                    <a16:rowId xmlns:a16="http://schemas.microsoft.com/office/drawing/2014/main" val="577677327"/>
                  </a:ext>
                </a:extLst>
              </a:tr>
              <a:tr h="329835">
                <a:tc>
                  <a:txBody>
                    <a:bodyPr/>
                    <a:lstStyle/>
                    <a:p>
                      <a:pPr algn="ctr"/>
                      <a:r>
                        <a:rPr lang="zh-CN" altLang="en-US" sz="1600" dirty="0"/>
                        <a:t>河北蔚州能源综合开发有限公司</a:t>
                      </a:r>
                    </a:p>
                  </a:txBody>
                  <a:tcPr/>
                </a:tc>
                <a:tc>
                  <a:txBody>
                    <a:bodyPr/>
                    <a:lstStyle/>
                    <a:p>
                      <a:pPr algn="ctr"/>
                      <a:r>
                        <a:rPr lang="en-US" altLang="zh-CN" sz="1600" dirty="0"/>
                        <a:t>3.24</a:t>
                      </a:r>
                      <a:r>
                        <a:rPr lang="zh-CN" altLang="en-US" sz="1600" dirty="0"/>
                        <a:t>亿元</a:t>
                      </a:r>
                    </a:p>
                  </a:txBody>
                  <a:tcPr/>
                </a:tc>
                <a:tc>
                  <a:txBody>
                    <a:bodyPr/>
                    <a:lstStyle/>
                    <a:p>
                      <a:pPr algn="ctr"/>
                      <a:r>
                        <a:rPr lang="zh-CN" altLang="en-US" sz="1600" dirty="0"/>
                        <a:t>货币</a:t>
                      </a:r>
                    </a:p>
                  </a:txBody>
                  <a:tcPr/>
                </a:tc>
                <a:tc>
                  <a:txBody>
                    <a:bodyPr/>
                    <a:lstStyle/>
                    <a:p>
                      <a:pPr algn="ctr"/>
                      <a:r>
                        <a:rPr lang="en-US" altLang="zh-CN" sz="1600" dirty="0"/>
                        <a:t>30%</a:t>
                      </a:r>
                      <a:endParaRPr lang="zh-CN" altLang="en-US" sz="1600" dirty="0"/>
                    </a:p>
                  </a:txBody>
                  <a:tcPr/>
                </a:tc>
                <a:extLst>
                  <a:ext uri="{0D108BD9-81ED-4DB2-BD59-A6C34878D82A}">
                    <a16:rowId xmlns:a16="http://schemas.microsoft.com/office/drawing/2014/main" val="575017467"/>
                  </a:ext>
                </a:extLst>
              </a:tr>
            </a:tbl>
          </a:graphicData>
        </a:graphic>
      </p:graphicFrame>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latin typeface="楷体" pitchFamily="49" charset="-122"/>
                <a:ea typeface="楷体" pitchFamily="49" charset="-122"/>
                <a:cs typeface="+mj-cs"/>
              </a:rPr>
              <a:t>二</a:t>
            </a:r>
            <a:r>
              <a:rPr kumimoji="0" lang="zh-CN" altLang="en-US" sz="3200" b="1" i="0" u="none" strike="noStrike" kern="1200" cap="none" spc="0" normalizeH="0" noProof="0" dirty="0">
                <a:ln>
                  <a:noFill/>
                </a:ln>
                <a:solidFill>
                  <a:schemeClr val="tx1"/>
                </a:solidFill>
                <a:effectLst/>
                <a:uLnTx/>
                <a:uFillTx/>
                <a:latin typeface="楷体" pitchFamily="49" charset="-122"/>
                <a:ea typeface="楷体" pitchFamily="49" charset="-122"/>
                <a:cs typeface="+mj-cs"/>
              </a:rPr>
              <a:t> 行业风险</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矩形 3"/>
          <p:cNvSpPr/>
          <p:nvPr/>
        </p:nvSpPr>
        <p:spPr>
          <a:xfrm>
            <a:off x="798786" y="1245413"/>
            <a:ext cx="10604938" cy="4247317"/>
          </a:xfrm>
          <a:prstGeom prst="rect">
            <a:avLst/>
          </a:prstGeom>
        </p:spPr>
        <p:txBody>
          <a:bodyPr wrap="square">
            <a:spAutoFit/>
          </a:bodyPr>
          <a:lstStyle/>
          <a:p>
            <a:pPr indent="457200">
              <a:lnSpc>
                <a:spcPct val="150000"/>
              </a:lnSpc>
            </a:pPr>
            <a:r>
              <a:rPr lang="zh-CN" altLang="en-US" sz="2000" dirty="0">
                <a:latin typeface="楷体" pitchFamily="49" charset="-122"/>
                <a:ea typeface="楷体" pitchFamily="49" charset="-122"/>
              </a:rPr>
              <a:t>上周（</a:t>
            </a:r>
            <a:r>
              <a:rPr lang="en-US" altLang="zh-CN" sz="2000" dirty="0">
                <a:latin typeface="楷体" pitchFamily="49" charset="-122"/>
                <a:ea typeface="楷体" pitchFamily="49" charset="-122"/>
              </a:rPr>
              <a:t>10.17-10.23</a:t>
            </a:r>
            <a:r>
              <a:rPr lang="zh-CN" altLang="en-US" sz="2000" dirty="0">
                <a:latin typeface="楷体" pitchFamily="49" charset="-122"/>
                <a:ea typeface="楷体" pitchFamily="49" charset="-122"/>
              </a:rPr>
              <a:t>）环渤海动力煤指数收于</a:t>
            </a:r>
            <a:r>
              <a:rPr lang="en-US" altLang="zh-CN" sz="2000" dirty="0">
                <a:latin typeface="楷体" pitchFamily="49" charset="-122"/>
                <a:ea typeface="楷体" pitchFamily="49" charset="-122"/>
              </a:rPr>
              <a:t>570</a:t>
            </a:r>
            <a:r>
              <a:rPr lang="zh-CN" altLang="en-US" sz="2000" dirty="0">
                <a:latin typeface="楷体" pitchFamily="49" charset="-122"/>
                <a:ea typeface="楷体" pitchFamily="49" charset="-122"/>
              </a:rPr>
              <a:t>元</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吨，环比上涨</a:t>
            </a:r>
            <a:r>
              <a:rPr lang="en-US" altLang="zh-CN" sz="2000" dirty="0">
                <a:latin typeface="楷体" pitchFamily="49" charset="-122"/>
                <a:ea typeface="楷体" pitchFamily="49" charset="-122"/>
              </a:rPr>
              <a:t>9</a:t>
            </a:r>
            <a:r>
              <a:rPr lang="zh-CN" altLang="en-US" sz="2000" dirty="0">
                <a:latin typeface="楷体" pitchFamily="49" charset="-122"/>
                <a:ea typeface="楷体" pitchFamily="49" charset="-122"/>
              </a:rPr>
              <a:t>元</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吨。受钢厂及焦化厂开工率提高以及去产能政策等因素影响，</a:t>
            </a:r>
            <a:r>
              <a:rPr lang="zh-CN" altLang="en-US" sz="2000" dirty="0">
                <a:solidFill>
                  <a:srgbClr val="FF0000"/>
                </a:solidFill>
                <a:latin typeface="楷体" pitchFamily="49" charset="-122"/>
                <a:ea typeface="楷体" pitchFamily="49" charset="-122"/>
              </a:rPr>
              <a:t>焦煤价格继续上涨。</a:t>
            </a:r>
            <a:r>
              <a:rPr lang="zh-CN" altLang="en-US" sz="2000" dirty="0">
                <a:latin typeface="楷体" pitchFamily="49" charset="-122"/>
                <a:ea typeface="楷体" pitchFamily="49" charset="-122"/>
              </a:rPr>
              <a:t>无烟煤价格上涨较动力煤和炼焦煤的上涨有所滞后。受下游冶金行业需求回暖影响，喷吹煤价格有所上升。环渤海四港库存略有下降，</a:t>
            </a:r>
            <a:r>
              <a:rPr lang="zh-CN" altLang="en-US" sz="2000" dirty="0">
                <a:solidFill>
                  <a:srgbClr val="FF0000"/>
                </a:solidFill>
                <a:latin typeface="楷体" pitchFamily="49" charset="-122"/>
                <a:ea typeface="楷体" pitchFamily="49" charset="-122"/>
              </a:rPr>
              <a:t>六大发电集团煤炭库存较上周略有增长。</a:t>
            </a:r>
            <a:endParaRPr lang="en-US" altLang="zh-CN" sz="2000" dirty="0">
              <a:solidFill>
                <a:srgbClr val="FF0000"/>
              </a:solidFill>
              <a:latin typeface="楷体" pitchFamily="49" charset="-122"/>
              <a:ea typeface="楷体" pitchFamily="49" charset="-122"/>
            </a:endParaRPr>
          </a:p>
          <a:p>
            <a:pPr indent="457200">
              <a:lnSpc>
                <a:spcPct val="150000"/>
              </a:lnSpc>
            </a:pPr>
            <a:r>
              <a:rPr lang="en-US" altLang="zh-CN" sz="2000" dirty="0">
                <a:latin typeface="楷体" pitchFamily="49" charset="-122"/>
                <a:ea typeface="楷体" pitchFamily="49" charset="-122"/>
              </a:rPr>
              <a:t>2016</a:t>
            </a:r>
            <a:r>
              <a:rPr lang="zh-CN" altLang="en-US" sz="2000" dirty="0">
                <a:latin typeface="楷体" pitchFamily="49" charset="-122"/>
                <a:ea typeface="楷体" pitchFamily="49" charset="-122"/>
              </a:rPr>
              <a:t>年</a:t>
            </a:r>
            <a:r>
              <a:rPr lang="en-US" altLang="zh-CN" sz="2000" dirty="0">
                <a:latin typeface="楷体" pitchFamily="49" charset="-122"/>
                <a:ea typeface="楷体" pitchFamily="49" charset="-122"/>
              </a:rPr>
              <a:t>9</a:t>
            </a:r>
            <a:r>
              <a:rPr lang="zh-CN" altLang="en-US" sz="2000" dirty="0">
                <a:latin typeface="楷体" pitchFamily="49" charset="-122"/>
                <a:ea typeface="楷体" pitchFamily="49" charset="-122"/>
              </a:rPr>
              <a:t>月</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关于实施减量置换严控煤炭新增产能有关事项的通知</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，明确提出从</a:t>
            </a:r>
            <a:r>
              <a:rPr lang="en-US" altLang="zh-CN" sz="2000" dirty="0">
                <a:latin typeface="楷体" pitchFamily="49" charset="-122"/>
                <a:ea typeface="楷体" pitchFamily="49" charset="-122"/>
              </a:rPr>
              <a:t>2016</a:t>
            </a:r>
            <a:r>
              <a:rPr lang="zh-CN" altLang="en-US" sz="2000" dirty="0">
                <a:latin typeface="楷体" pitchFamily="49" charset="-122"/>
                <a:ea typeface="楷体" pitchFamily="49" charset="-122"/>
              </a:rPr>
              <a:t>年起，用</a:t>
            </a:r>
            <a:r>
              <a:rPr lang="en-US" altLang="zh-CN" sz="2000" dirty="0">
                <a:latin typeface="楷体" pitchFamily="49" charset="-122"/>
                <a:ea typeface="楷体" pitchFamily="49" charset="-122"/>
              </a:rPr>
              <a:t>3</a:t>
            </a:r>
            <a:r>
              <a:rPr lang="zh-CN" altLang="en-US" sz="2000" dirty="0">
                <a:latin typeface="楷体" pitchFamily="49" charset="-122"/>
                <a:ea typeface="楷体" pitchFamily="49" charset="-122"/>
              </a:rPr>
              <a:t>至</a:t>
            </a:r>
            <a:r>
              <a:rPr lang="en-US" altLang="zh-CN" sz="2000" dirty="0">
                <a:latin typeface="楷体" pitchFamily="49" charset="-122"/>
                <a:ea typeface="楷体" pitchFamily="49" charset="-122"/>
              </a:rPr>
              <a:t>5</a:t>
            </a:r>
            <a:r>
              <a:rPr lang="zh-CN" altLang="en-US" sz="2000" dirty="0">
                <a:latin typeface="楷体" pitchFamily="49" charset="-122"/>
                <a:ea typeface="楷体" pitchFamily="49" charset="-122"/>
              </a:rPr>
              <a:t>年时间，再退出煤炭产能</a:t>
            </a:r>
            <a:r>
              <a:rPr lang="en-US" altLang="zh-CN" sz="2000" dirty="0">
                <a:latin typeface="楷体" pitchFamily="49" charset="-122"/>
                <a:ea typeface="楷体" pitchFamily="49" charset="-122"/>
              </a:rPr>
              <a:t>5</a:t>
            </a:r>
            <a:r>
              <a:rPr lang="zh-CN" altLang="en-US" sz="2000" dirty="0">
                <a:latin typeface="楷体" pitchFamily="49" charset="-122"/>
                <a:ea typeface="楷体" pitchFamily="49" charset="-122"/>
              </a:rPr>
              <a:t>亿吨左右、减量重组</a:t>
            </a:r>
            <a:r>
              <a:rPr lang="en-US" altLang="zh-CN" sz="2000" dirty="0">
                <a:latin typeface="楷体" pitchFamily="49" charset="-122"/>
                <a:ea typeface="楷体" pitchFamily="49" charset="-122"/>
              </a:rPr>
              <a:t>5</a:t>
            </a:r>
            <a:r>
              <a:rPr lang="zh-CN" altLang="en-US" sz="2000" dirty="0">
                <a:latin typeface="楷体" pitchFamily="49" charset="-122"/>
                <a:ea typeface="楷体" pitchFamily="49" charset="-122"/>
              </a:rPr>
              <a:t>亿吨左右。国家仍鼓励在建产能停缓建，</a:t>
            </a:r>
            <a:r>
              <a:rPr lang="zh-CN" altLang="en-US" sz="2000" dirty="0">
                <a:solidFill>
                  <a:srgbClr val="FF0000"/>
                </a:solidFill>
                <a:latin typeface="楷体" pitchFamily="49" charset="-122"/>
                <a:ea typeface="楷体" pitchFamily="49" charset="-122"/>
              </a:rPr>
              <a:t>但如果煤炭价格持续明显回升，停缓建产能复建动力增强，预计未来三年会陆续释放。</a:t>
            </a:r>
            <a:r>
              <a:rPr lang="zh-CN" altLang="en-US" sz="2000" dirty="0">
                <a:latin typeface="楷体" pitchFamily="49" charset="-122"/>
                <a:ea typeface="楷体" pitchFamily="49" charset="-122"/>
              </a:rPr>
              <a:t>若该部分产能直接释放，行业供需矛盾将严重加剧，但若通过产能减量置换方式进行，煤炭供给将得以维持，产能减量置换政策的实际执行力度将对行业供给影响重大。</a:t>
            </a:r>
            <a:endParaRPr lang="en-US" altLang="zh-CN" sz="2000" dirty="0">
              <a:latin typeface="楷体" pitchFamily="49" charset="-122"/>
              <a:ea typeface="楷体" pitchFamily="49" charset="-122"/>
            </a:endParaRPr>
          </a:p>
        </p:txBody>
      </p:sp>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latin typeface="楷体" pitchFamily="49" charset="-122"/>
                <a:ea typeface="楷体" pitchFamily="49" charset="-122"/>
                <a:cs typeface="+mj-cs"/>
              </a:rPr>
              <a:t>二</a:t>
            </a:r>
            <a:r>
              <a:rPr kumimoji="0" lang="zh-CN" altLang="en-US" sz="3200" b="1" i="0" u="none" strike="noStrike" kern="1200" cap="none" spc="0" normalizeH="0" noProof="0" dirty="0">
                <a:ln>
                  <a:noFill/>
                </a:ln>
                <a:solidFill>
                  <a:schemeClr val="tx1"/>
                </a:solidFill>
                <a:effectLst/>
                <a:uLnTx/>
                <a:uFillTx/>
                <a:latin typeface="楷体" pitchFamily="49" charset="-122"/>
                <a:ea typeface="楷体" pitchFamily="49" charset="-122"/>
                <a:cs typeface="+mj-cs"/>
              </a:rPr>
              <a:t> 行业风险</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4" name="矩形 3"/>
          <p:cNvSpPr/>
          <p:nvPr/>
        </p:nvSpPr>
        <p:spPr>
          <a:xfrm>
            <a:off x="798786" y="1245413"/>
            <a:ext cx="10604938" cy="2862322"/>
          </a:xfrm>
          <a:prstGeom prst="rect">
            <a:avLst/>
          </a:prstGeom>
        </p:spPr>
        <p:txBody>
          <a:bodyPr wrap="square">
            <a:spAutoFit/>
          </a:bodyPr>
          <a:lstStyle/>
          <a:p>
            <a:pPr indent="457200">
              <a:lnSpc>
                <a:spcPct val="150000"/>
              </a:lnSpc>
            </a:pPr>
            <a:r>
              <a:rPr lang="zh-CN" altLang="en-US" sz="2000" dirty="0">
                <a:latin typeface="楷体" pitchFamily="49" charset="-122"/>
                <a:ea typeface="楷体" pitchFamily="49" charset="-122"/>
              </a:rPr>
              <a:t>同时，太原铁路局、郑州铁路局、西安铁路局及乌鲁木齐局纷纷下发</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关于调整煤炭运输价格有关事项的通知</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zh-CN" altLang="en-US" sz="2000" dirty="0">
                <a:solidFill>
                  <a:srgbClr val="FF0000"/>
                </a:solidFill>
                <a:latin typeface="楷体" pitchFamily="49" charset="-122"/>
                <a:ea typeface="楷体" pitchFamily="49" charset="-122"/>
              </a:rPr>
              <a:t>煤炭铁路运费整体进行上调，增加运煤成本，构成了煤炭价格上涨的主要原因之一。</a:t>
            </a:r>
            <a:endParaRPr lang="en-US" altLang="zh-CN" sz="2000" dirty="0">
              <a:solidFill>
                <a:srgbClr val="FF0000"/>
              </a:solidFill>
              <a:latin typeface="楷体" pitchFamily="49" charset="-122"/>
              <a:ea typeface="楷体" pitchFamily="49" charset="-122"/>
            </a:endParaRPr>
          </a:p>
          <a:p>
            <a:pPr indent="457200">
              <a:lnSpc>
                <a:spcPct val="150000"/>
              </a:lnSpc>
            </a:pPr>
            <a:r>
              <a:rPr lang="zh-CN" altLang="en-US" sz="2000" dirty="0">
                <a:latin typeface="楷体" pitchFamily="49" charset="-122"/>
                <a:ea typeface="楷体" pitchFamily="49" charset="-122"/>
              </a:rPr>
              <a:t>十月</a:t>
            </a:r>
            <a:r>
              <a:rPr lang="en-US" altLang="zh-CN" sz="2000" dirty="0">
                <a:latin typeface="楷体" pitchFamily="49" charset="-122"/>
                <a:ea typeface="楷体" pitchFamily="49" charset="-122"/>
              </a:rPr>
              <a:t>14</a:t>
            </a:r>
            <a:r>
              <a:rPr lang="zh-CN" altLang="en-US" sz="2000" dirty="0">
                <a:latin typeface="楷体" pitchFamily="49" charset="-122"/>
                <a:ea typeface="楷体" pitchFamily="49" charset="-122"/>
              </a:rPr>
              <a:t>号最新的报告显示，</a:t>
            </a:r>
            <a:r>
              <a:rPr lang="en-US" altLang="zh-CN" sz="2000" dirty="0">
                <a:latin typeface="楷体" pitchFamily="49" charset="-122"/>
                <a:ea typeface="楷体" pitchFamily="49" charset="-122"/>
              </a:rPr>
              <a:t>9</a:t>
            </a:r>
            <a:r>
              <a:rPr lang="zh-CN" altLang="en-US" sz="2000" dirty="0">
                <a:latin typeface="楷体" pitchFamily="49" charset="-122"/>
                <a:ea typeface="楷体" pitchFamily="49" charset="-122"/>
              </a:rPr>
              <a:t>月底，钢铁、煤炭两个行业退出产能均已完成全年目标任务量</a:t>
            </a:r>
            <a:r>
              <a:rPr lang="en-US" altLang="zh-CN" sz="2000" dirty="0">
                <a:latin typeface="楷体" pitchFamily="49" charset="-122"/>
                <a:ea typeface="楷体" pitchFamily="49" charset="-122"/>
              </a:rPr>
              <a:t>80%</a:t>
            </a:r>
            <a:r>
              <a:rPr lang="zh-CN" altLang="en-US" sz="2000" dirty="0">
                <a:latin typeface="楷体" pitchFamily="49" charset="-122"/>
                <a:ea typeface="楷体" pitchFamily="49" charset="-122"/>
              </a:rPr>
              <a:t>以上。预计今年能完成去产能指标，如果煤价持续上涨明显，发改委有可能进一步考虑先进产能日均增加，进而平衡煤炭市场价阶段性供给紧张的情况。</a:t>
            </a:r>
          </a:p>
        </p:txBody>
      </p:sp>
    </p:spTree>
    <p:extLst>
      <p:ext uri="{BB962C8B-B14F-4D97-AF65-F5344CB8AC3E}">
        <p14:creationId xmlns:p14="http://schemas.microsoft.com/office/powerpoint/2010/main" val="197424764"/>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latin typeface="楷体" pitchFamily="49" charset="-122"/>
                <a:ea typeface="楷体" pitchFamily="49" charset="-122"/>
                <a:cs typeface="+mj-cs"/>
              </a:rPr>
              <a:t>三 </a:t>
            </a:r>
            <a:r>
              <a:rPr kumimoji="0" lang="zh-CN" altLang="en-US" sz="3200" b="1" i="0" u="none" strike="noStrike" kern="1200" cap="none" spc="0" normalizeH="0" noProof="0" dirty="0">
                <a:ln>
                  <a:noFill/>
                </a:ln>
                <a:solidFill>
                  <a:schemeClr val="tx1"/>
                </a:solidFill>
                <a:effectLst/>
                <a:uLnTx/>
                <a:uFillTx/>
                <a:latin typeface="楷体" pitchFamily="49" charset="-122"/>
                <a:ea typeface="楷体" pitchFamily="49" charset="-122"/>
                <a:cs typeface="+mj-cs"/>
              </a:rPr>
              <a:t>经营风险及财务风险</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2" name="文本框 1"/>
          <p:cNvSpPr txBox="1"/>
          <p:nvPr/>
        </p:nvSpPr>
        <p:spPr>
          <a:xfrm>
            <a:off x="682387" y="818866"/>
            <a:ext cx="10457793" cy="3462486"/>
          </a:xfrm>
          <a:prstGeom prst="rect">
            <a:avLst/>
          </a:prstGeom>
          <a:noFill/>
        </p:spPr>
        <p:txBody>
          <a:bodyPr wrap="square" rtlCol="0">
            <a:spAutoFit/>
          </a:bodyPr>
          <a:lstStyle/>
          <a:p>
            <a:pPr>
              <a:lnSpc>
                <a:spcPct val="150000"/>
              </a:lnSpc>
            </a:pPr>
            <a:r>
              <a:rPr lang="zh-CN" altLang="en-US" sz="1600" dirty="0"/>
              <a:t>    蔚州矿业公司主要经营煤炭生产及销售业务，年生产规模</a:t>
            </a:r>
            <a:r>
              <a:rPr lang="en-US" altLang="zh-CN" sz="1600" dirty="0"/>
              <a:t>750</a:t>
            </a:r>
            <a:r>
              <a:rPr lang="zh-CN" altLang="en-US" sz="1600" dirty="0"/>
              <a:t>万吨。拥有生产矿井</a:t>
            </a:r>
            <a:r>
              <a:rPr lang="en-US" altLang="zh-CN" sz="1600" dirty="0"/>
              <a:t>7</a:t>
            </a:r>
            <a:r>
              <a:rPr lang="zh-CN" altLang="en-US" sz="1600" dirty="0"/>
              <a:t>对：崔家寨矿、单侯矿、西细庄矿、南留庄矿、兴源矿、郑沟湾矿和北阳庄矿井，基建矿井一处正在筹建中。后续矿井</a:t>
            </a:r>
            <a:r>
              <a:rPr lang="en-US" altLang="zh-CN" sz="1600" dirty="0"/>
              <a:t>2</a:t>
            </a:r>
            <a:r>
              <a:rPr lang="zh-CN" altLang="en-US" sz="1600" dirty="0"/>
              <a:t>对</a:t>
            </a:r>
            <a:r>
              <a:rPr lang="en-US" altLang="zh-CN" sz="1600" dirty="0"/>
              <a:t>:</a:t>
            </a:r>
            <a:r>
              <a:rPr lang="zh-CN" altLang="en-US" sz="1600" dirty="0"/>
              <a:t>南德胜矿和沙涧堡矿。</a:t>
            </a:r>
            <a:endParaRPr lang="en-US" altLang="zh-CN" sz="1600" dirty="0"/>
          </a:p>
          <a:p>
            <a:pPr>
              <a:lnSpc>
                <a:spcPct val="150000"/>
              </a:lnSpc>
            </a:pPr>
            <a:r>
              <a:rPr lang="en-US" altLang="zh-CN" sz="1600" b="1" dirty="0"/>
              <a:t>1</a:t>
            </a:r>
            <a:r>
              <a:rPr lang="zh-CN" altLang="en-US" sz="1600" b="1" dirty="0"/>
              <a:t>、经营收入下滑，连年亏损</a:t>
            </a:r>
            <a:endParaRPr lang="en-US" altLang="zh-CN" sz="1600" b="1" dirty="0"/>
          </a:p>
          <a:p>
            <a:pPr>
              <a:lnSpc>
                <a:spcPct val="150000"/>
              </a:lnSpc>
            </a:pPr>
            <a:r>
              <a:rPr lang="zh-CN" altLang="en-US" sz="1600" dirty="0"/>
              <a:t>提供的</a:t>
            </a:r>
            <a:r>
              <a:rPr lang="en-US" altLang="zh-CN" sz="1600" dirty="0"/>
              <a:t>2015</a:t>
            </a:r>
            <a:r>
              <a:rPr lang="zh-CN" altLang="en-US" sz="1600" dirty="0"/>
              <a:t>年</a:t>
            </a:r>
            <a:r>
              <a:rPr lang="en-US" altLang="zh-CN" sz="1600" dirty="0"/>
              <a:t>-2016</a:t>
            </a:r>
            <a:r>
              <a:rPr lang="zh-CN" altLang="en-US" sz="1600" dirty="0"/>
              <a:t>年</a:t>
            </a:r>
            <a:r>
              <a:rPr lang="en-US" altLang="zh-CN" sz="1600" dirty="0"/>
              <a:t>6</a:t>
            </a:r>
            <a:r>
              <a:rPr lang="zh-CN" altLang="en-US" sz="1600" dirty="0"/>
              <a:t>月报表数据显示其销售收入</a:t>
            </a:r>
            <a:r>
              <a:rPr lang="en-US" altLang="zh-CN" sz="1600" dirty="0"/>
              <a:t>2015</a:t>
            </a:r>
            <a:r>
              <a:rPr lang="zh-CN" altLang="en-US" sz="1600" dirty="0"/>
              <a:t>年较</a:t>
            </a:r>
            <a:r>
              <a:rPr lang="en-US" altLang="zh-CN" sz="1600" dirty="0"/>
              <a:t>2014</a:t>
            </a:r>
            <a:r>
              <a:rPr lang="zh-CN" altLang="en-US" sz="1600" dirty="0"/>
              <a:t>年下降了</a:t>
            </a:r>
            <a:r>
              <a:rPr lang="en-US" altLang="zh-CN" sz="1600" dirty="0"/>
              <a:t>47%</a:t>
            </a:r>
            <a:r>
              <a:rPr lang="zh-CN" altLang="en-US" sz="1600" dirty="0"/>
              <a:t>（</a:t>
            </a:r>
            <a:r>
              <a:rPr lang="en-US" altLang="zh-CN" sz="1600" dirty="0"/>
              <a:t>2014</a:t>
            </a:r>
            <a:r>
              <a:rPr lang="zh-CN" altLang="en-US" sz="1600" dirty="0"/>
              <a:t>年销售收入</a:t>
            </a:r>
            <a:r>
              <a:rPr lang="en-US" altLang="zh-CN" sz="1600" dirty="0"/>
              <a:t>51.4</a:t>
            </a:r>
            <a:r>
              <a:rPr lang="zh-CN" altLang="en-US" sz="1600" dirty="0"/>
              <a:t>亿元，</a:t>
            </a:r>
            <a:r>
              <a:rPr lang="en-US" altLang="zh-CN" sz="1600" dirty="0"/>
              <a:t>2015</a:t>
            </a:r>
            <a:r>
              <a:rPr lang="zh-CN" altLang="en-US" sz="1600" dirty="0"/>
              <a:t>年全年实现销售收入</a:t>
            </a:r>
            <a:r>
              <a:rPr lang="en-US" altLang="zh-CN" sz="1600" dirty="0"/>
              <a:t>23.92</a:t>
            </a:r>
            <a:r>
              <a:rPr lang="zh-CN" altLang="en-US" sz="1600" dirty="0"/>
              <a:t>亿元）。净利润</a:t>
            </a:r>
            <a:r>
              <a:rPr lang="en-US" altLang="zh-CN" sz="1600" dirty="0"/>
              <a:t>2014</a:t>
            </a:r>
            <a:r>
              <a:rPr lang="zh-CN" altLang="en-US" sz="1600" dirty="0"/>
              <a:t>年</a:t>
            </a:r>
            <a:r>
              <a:rPr lang="en-US" altLang="zh-CN" sz="1600" dirty="0"/>
              <a:t>-3.1</a:t>
            </a:r>
            <a:r>
              <a:rPr lang="zh-CN" altLang="en-US" sz="1600" dirty="0"/>
              <a:t>亿元，</a:t>
            </a:r>
            <a:r>
              <a:rPr lang="en-US" altLang="zh-CN" sz="1600" dirty="0"/>
              <a:t>2015</a:t>
            </a:r>
            <a:r>
              <a:rPr lang="zh-CN" altLang="en-US" sz="1600" dirty="0"/>
              <a:t>年进一步下降至</a:t>
            </a:r>
            <a:r>
              <a:rPr lang="en-US" altLang="zh-CN" sz="1600" dirty="0"/>
              <a:t>-3.2</a:t>
            </a:r>
            <a:r>
              <a:rPr lang="zh-CN" altLang="en-US" sz="1600" dirty="0"/>
              <a:t>亿元。</a:t>
            </a:r>
            <a:r>
              <a:rPr lang="en-US" altLang="zh-CN" sz="1600" dirty="0"/>
              <a:t>2013</a:t>
            </a:r>
            <a:r>
              <a:rPr lang="zh-CN" altLang="en-US" sz="1600" dirty="0"/>
              <a:t>年以来，受煤炭行业产能过剩，煤炭需求疲软，价格下跌的影响，企业收入大幅下降。尽管</a:t>
            </a:r>
            <a:r>
              <a:rPr lang="en-US" altLang="zh-CN" sz="1600" dirty="0"/>
              <a:t>2016</a:t>
            </a:r>
            <a:r>
              <a:rPr lang="zh-CN" altLang="en-US" sz="1600" dirty="0"/>
              <a:t>年以来，煤炭价格回升，但持续性不确定，同时，整个煤炭行业短期内仍坚持调结构去产能的大目标，企业产能释放受限。</a:t>
            </a:r>
            <a:endParaRPr lang="en-US" altLang="zh-CN" sz="1600" dirty="0"/>
          </a:p>
          <a:p>
            <a:pPr>
              <a:lnSpc>
                <a:spcPct val="150000"/>
              </a:lnSpc>
            </a:pP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3852428377"/>
              </p:ext>
            </p:extLst>
          </p:nvPr>
        </p:nvGraphicFramePr>
        <p:xfrm>
          <a:off x="2890726" y="3834008"/>
          <a:ext cx="5822348" cy="1869830"/>
        </p:xfrm>
        <a:graphic>
          <a:graphicData uri="http://schemas.openxmlformats.org/drawingml/2006/table">
            <a:tbl>
              <a:tblPr>
                <a:tableStyleId>{35758FB7-9AC5-4552-8A53-C91805E547FA}</a:tableStyleId>
              </a:tblPr>
              <a:tblGrid>
                <a:gridCol w="1674923">
                  <a:extLst>
                    <a:ext uri="{9D8B030D-6E8A-4147-A177-3AD203B41FA5}">
                      <a16:colId xmlns:a16="http://schemas.microsoft.com/office/drawing/2014/main" val="689262313"/>
                    </a:ext>
                  </a:extLst>
                </a:gridCol>
                <a:gridCol w="1367283">
                  <a:extLst>
                    <a:ext uri="{9D8B030D-6E8A-4147-A177-3AD203B41FA5}">
                      <a16:colId xmlns:a16="http://schemas.microsoft.com/office/drawing/2014/main" val="2506735233"/>
                    </a:ext>
                  </a:extLst>
                </a:gridCol>
                <a:gridCol w="1401465">
                  <a:extLst>
                    <a:ext uri="{9D8B030D-6E8A-4147-A177-3AD203B41FA5}">
                      <a16:colId xmlns:a16="http://schemas.microsoft.com/office/drawing/2014/main" val="1795088342"/>
                    </a:ext>
                  </a:extLst>
                </a:gridCol>
                <a:gridCol w="1378677">
                  <a:extLst>
                    <a:ext uri="{9D8B030D-6E8A-4147-A177-3AD203B41FA5}">
                      <a16:colId xmlns:a16="http://schemas.microsoft.com/office/drawing/2014/main" val="4096071564"/>
                    </a:ext>
                  </a:extLst>
                </a:gridCol>
              </a:tblGrid>
              <a:tr h="438845">
                <a:tc>
                  <a:txBody>
                    <a:bodyPr/>
                    <a:lstStyle/>
                    <a:p>
                      <a:pPr algn="ctr" fontAlgn="b"/>
                      <a:r>
                        <a:rPr lang="zh-CN" altLang="en-US" sz="1400" u="none" strike="noStrike" dirty="0">
                          <a:effectLst/>
                        </a:rPr>
                        <a:t>项目</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400" u="none" strike="noStrike" dirty="0">
                          <a:effectLst/>
                        </a:rPr>
                        <a:t>2014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400" u="none" strike="noStrike">
                          <a:effectLst/>
                        </a:rPr>
                        <a:t>2015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400" u="none" strike="noStrike">
                          <a:effectLst/>
                        </a:rPr>
                        <a:t>2016</a:t>
                      </a:r>
                      <a:r>
                        <a:rPr lang="zh-CN" altLang="en-US" sz="1400" u="none" strike="noStrike">
                          <a:effectLst/>
                        </a:rPr>
                        <a:t>年</a:t>
                      </a:r>
                      <a:r>
                        <a:rPr lang="en-US" altLang="zh-CN" sz="1400" u="none" strike="noStrike">
                          <a:effectLst/>
                        </a:rPr>
                        <a:t>6</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124193716"/>
                  </a:ext>
                </a:extLst>
              </a:tr>
              <a:tr h="275876">
                <a:tc>
                  <a:txBody>
                    <a:bodyPr/>
                    <a:lstStyle/>
                    <a:p>
                      <a:pPr algn="ctr" fontAlgn="b"/>
                      <a:r>
                        <a:rPr lang="zh-CN" altLang="en-US" sz="1400" u="none" strike="noStrike" dirty="0">
                          <a:effectLst/>
                        </a:rPr>
                        <a:t>营业收入（亿元）</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51.42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23.93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9.68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738731349"/>
                  </a:ext>
                </a:extLst>
              </a:tr>
              <a:tr h="345037">
                <a:tc>
                  <a:txBody>
                    <a:bodyPr/>
                    <a:lstStyle/>
                    <a:p>
                      <a:pPr algn="ctr" fontAlgn="b"/>
                      <a:r>
                        <a:rPr lang="zh-CN" altLang="en-US" sz="1400" u="none" strike="noStrike" dirty="0">
                          <a:effectLst/>
                        </a:rPr>
                        <a:t>营业成本（亿元）</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49.47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24.09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9.06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106297644"/>
                  </a:ext>
                </a:extLst>
              </a:tr>
              <a:tr h="294348">
                <a:tc>
                  <a:txBody>
                    <a:bodyPr/>
                    <a:lstStyle/>
                    <a:p>
                      <a:pPr algn="ctr" fontAlgn="b"/>
                      <a:r>
                        <a:rPr lang="zh-CN" altLang="en-US" sz="1400" u="none" strike="noStrike" dirty="0">
                          <a:effectLst/>
                        </a:rPr>
                        <a:t>净利润（亿元）</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-3.10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-3.26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-1.25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228636240"/>
                  </a:ext>
                </a:extLst>
              </a:tr>
              <a:tr h="257862">
                <a:tc>
                  <a:txBody>
                    <a:bodyPr/>
                    <a:lstStyle/>
                    <a:p>
                      <a:pPr algn="ctr" fontAlgn="b"/>
                      <a:r>
                        <a:rPr lang="zh-CN" altLang="en-US" sz="1400" u="none" strike="noStrike" dirty="0">
                          <a:effectLst/>
                        </a:rPr>
                        <a:t>毛利率</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3.79%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-0.65%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6.34%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004056207"/>
                  </a:ext>
                </a:extLst>
              </a:tr>
              <a:tr h="257862">
                <a:tc>
                  <a:txBody>
                    <a:bodyPr/>
                    <a:lstStyle/>
                    <a:p>
                      <a:pPr algn="ctr" fontAlgn="b"/>
                      <a:r>
                        <a:rPr lang="zh-CN" altLang="en-US" sz="1400" u="none" strike="noStrike" dirty="0">
                          <a:effectLst/>
                        </a:rPr>
                        <a:t>净利率</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-6.03%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-13.63%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-12.91%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138167534"/>
                  </a:ext>
                </a:extLst>
              </a:tr>
            </a:tbl>
          </a:graphicData>
        </a:graphic>
      </p:graphicFrame>
      <p:sp>
        <p:nvSpPr>
          <p:cNvPr id="6" name="文本框 5"/>
          <p:cNvSpPr txBox="1"/>
          <p:nvPr/>
        </p:nvSpPr>
        <p:spPr>
          <a:xfrm>
            <a:off x="1098331" y="5703838"/>
            <a:ext cx="10457793" cy="415498"/>
          </a:xfrm>
          <a:prstGeom prst="rect">
            <a:avLst/>
          </a:prstGeom>
          <a:noFill/>
        </p:spPr>
        <p:txBody>
          <a:bodyPr wrap="square" rtlCol="0">
            <a:spAutoFit/>
          </a:bodyPr>
          <a:lstStyle/>
          <a:p>
            <a:pPr>
              <a:lnSpc>
                <a:spcPct val="150000"/>
              </a:lnSpc>
            </a:pPr>
            <a:r>
              <a:rPr lang="zh-CN" altLang="en-US" sz="1600" dirty="0"/>
              <a:t>    毛利率下降幅度较大，</a:t>
            </a:r>
            <a:r>
              <a:rPr lang="en-US" altLang="zh-CN" sz="1600" dirty="0"/>
              <a:t>2015</a:t>
            </a:r>
            <a:r>
              <a:rPr lang="zh-CN" altLang="en-US" sz="1600" dirty="0"/>
              <a:t>年经营亏损严重，</a:t>
            </a:r>
            <a:r>
              <a:rPr lang="en-US" altLang="zh-CN" sz="1600" dirty="0"/>
              <a:t>2016</a:t>
            </a:r>
            <a:r>
              <a:rPr lang="zh-CN" altLang="en-US" sz="1600" dirty="0"/>
              <a:t>年受市场煤炭价格回升影响，利润率有所上升。</a:t>
            </a:r>
            <a:endParaRPr lang="en-US" altLang="zh-CN" dirty="0"/>
          </a:p>
        </p:txBody>
      </p:sp>
    </p:spTree>
    <p:extLst>
      <p:ext uri="{BB962C8B-B14F-4D97-AF65-F5344CB8AC3E}">
        <p14:creationId xmlns:p14="http://schemas.microsoft.com/office/powerpoint/2010/main" val="1604360289"/>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latin typeface="楷体" pitchFamily="49" charset="-122"/>
                <a:ea typeface="楷体" pitchFamily="49" charset="-122"/>
                <a:cs typeface="+mj-cs"/>
              </a:rPr>
              <a:t>三 </a:t>
            </a:r>
            <a:r>
              <a:rPr kumimoji="0" lang="zh-CN" altLang="en-US" sz="3200" b="1" i="0" u="none" strike="noStrike" kern="1200" cap="none" spc="0" normalizeH="0" noProof="0" dirty="0">
                <a:ln>
                  <a:noFill/>
                </a:ln>
                <a:solidFill>
                  <a:schemeClr val="tx1"/>
                </a:solidFill>
                <a:effectLst/>
                <a:uLnTx/>
                <a:uFillTx/>
                <a:latin typeface="楷体" pitchFamily="49" charset="-122"/>
                <a:ea typeface="楷体" pitchFamily="49" charset="-122"/>
                <a:cs typeface="+mj-cs"/>
              </a:rPr>
              <a:t>经营风险及财务风险</a:t>
            </a:r>
            <a:endParaRPr kumimoji="0" lang="zh-CN" altLang="en-US" sz="3200" b="1" i="0" u="none" strike="noStrike" kern="1200" cap="none" spc="0" normalizeH="0" baseline="0" noProof="0" dirty="0">
              <a:ln>
                <a:noFill/>
              </a:ln>
              <a:solidFill>
                <a:schemeClr val="tx1"/>
              </a:solidFill>
              <a:effectLst/>
              <a:uLnTx/>
              <a:uFillTx/>
              <a:latin typeface="楷体" pitchFamily="49" charset="-122"/>
              <a:ea typeface="楷体" pitchFamily="49" charset="-122"/>
              <a:cs typeface="+mj-cs"/>
            </a:endParaRPr>
          </a:p>
        </p:txBody>
      </p:sp>
      <p:sp>
        <p:nvSpPr>
          <p:cNvPr id="2" name="文本框 1"/>
          <p:cNvSpPr txBox="1"/>
          <p:nvPr/>
        </p:nvSpPr>
        <p:spPr>
          <a:xfrm>
            <a:off x="987971" y="846173"/>
            <a:ext cx="10457793" cy="2169825"/>
          </a:xfrm>
          <a:prstGeom prst="rect">
            <a:avLst/>
          </a:prstGeom>
          <a:noFill/>
        </p:spPr>
        <p:txBody>
          <a:bodyPr wrap="square" rtlCol="0">
            <a:spAutoFit/>
          </a:bodyPr>
          <a:lstStyle/>
          <a:p>
            <a:pPr>
              <a:lnSpc>
                <a:spcPct val="150000"/>
              </a:lnSpc>
            </a:pP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、销售模式</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依靠销售公司</a:t>
            </a:r>
            <a:endParaRPr lang="en-US" altLang="zh-CN" b="1"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企业煤炭销售主要依托</a:t>
            </a:r>
            <a:r>
              <a:rPr lang="zh-CN" altLang="en-US" dirty="0">
                <a:solidFill>
                  <a:srgbClr val="FF0000"/>
                </a:solidFill>
                <a:latin typeface="楷体" panose="02010609060101010101" pitchFamily="49" charset="-122"/>
                <a:ea typeface="楷体" panose="02010609060101010101" pitchFamily="49" charset="-122"/>
              </a:rPr>
              <a:t>开滦（集团）有限责任公司蔚州销售分公司</a:t>
            </a:r>
            <a:r>
              <a:rPr lang="zh-CN" altLang="en-US" dirty="0">
                <a:latin typeface="楷体" panose="02010609060101010101" pitchFamily="49" charset="-122"/>
                <a:ea typeface="楷体" panose="02010609060101010101" pitchFamily="49" charset="-122"/>
              </a:rPr>
              <a:t>负责承销。目前签订了一年期销售合同。该销售公司整体经营收入呈下滑趋势。该公司成立于</a:t>
            </a:r>
            <a:r>
              <a:rPr lang="en-US" altLang="zh-CN" dirty="0">
                <a:latin typeface="楷体" panose="02010609060101010101" pitchFamily="49" charset="-122"/>
                <a:ea typeface="楷体" panose="02010609060101010101" pitchFamily="49" charset="-122"/>
              </a:rPr>
              <a:t>2010</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月，主要经营范围为煤炭批发，焦炭、钢材、五金、化工产品（危险化学品除外）、建材、办公用品、日用品、汽车配件批发、零售，物流服务（不含运输类服务）。</a:t>
            </a:r>
          </a:p>
        </p:txBody>
      </p:sp>
      <p:graphicFrame>
        <p:nvGraphicFramePr>
          <p:cNvPr id="4" name="表格 3"/>
          <p:cNvGraphicFramePr>
            <a:graphicFrameLocks noGrp="1"/>
          </p:cNvGraphicFramePr>
          <p:nvPr>
            <p:extLst>
              <p:ext uri="{D42A27DB-BD31-4B8C-83A1-F6EECF244321}">
                <p14:modId xmlns:p14="http://schemas.microsoft.com/office/powerpoint/2010/main" val="2028834958"/>
              </p:ext>
            </p:extLst>
          </p:nvPr>
        </p:nvGraphicFramePr>
        <p:xfrm>
          <a:off x="2910158" y="3043305"/>
          <a:ext cx="6445253" cy="1625910"/>
        </p:xfrm>
        <a:graphic>
          <a:graphicData uri="http://schemas.openxmlformats.org/drawingml/2006/table">
            <a:tbl>
              <a:tblPr>
                <a:tableStyleId>{35758FB7-9AC5-4552-8A53-C91805E547FA}</a:tableStyleId>
              </a:tblPr>
              <a:tblGrid>
                <a:gridCol w="2083460">
                  <a:extLst>
                    <a:ext uri="{9D8B030D-6E8A-4147-A177-3AD203B41FA5}">
                      <a16:colId xmlns:a16="http://schemas.microsoft.com/office/drawing/2014/main" val="2606498167"/>
                    </a:ext>
                  </a:extLst>
                </a:gridCol>
                <a:gridCol w="1279280">
                  <a:extLst>
                    <a:ext uri="{9D8B030D-6E8A-4147-A177-3AD203B41FA5}">
                      <a16:colId xmlns:a16="http://schemas.microsoft.com/office/drawing/2014/main" val="3853949747"/>
                    </a:ext>
                  </a:extLst>
                </a:gridCol>
                <a:gridCol w="1569023">
                  <a:extLst>
                    <a:ext uri="{9D8B030D-6E8A-4147-A177-3AD203B41FA5}">
                      <a16:colId xmlns:a16="http://schemas.microsoft.com/office/drawing/2014/main" val="1987945642"/>
                    </a:ext>
                  </a:extLst>
                </a:gridCol>
                <a:gridCol w="1513490">
                  <a:extLst>
                    <a:ext uri="{9D8B030D-6E8A-4147-A177-3AD203B41FA5}">
                      <a16:colId xmlns:a16="http://schemas.microsoft.com/office/drawing/2014/main" val="1493534413"/>
                    </a:ext>
                  </a:extLst>
                </a:gridCol>
              </a:tblGrid>
              <a:tr h="270985">
                <a:tc>
                  <a:txBody>
                    <a:bodyPr/>
                    <a:lstStyle/>
                    <a:p>
                      <a:pPr algn="ctr" fontAlgn="ctr"/>
                      <a:r>
                        <a:rPr lang="zh-CN" altLang="en-US" sz="1600" u="none" strike="noStrike" dirty="0">
                          <a:effectLst/>
                        </a:rPr>
                        <a:t>项目</a:t>
                      </a:r>
                      <a:endParaRPr lang="zh-CN" altLang="en-US" sz="16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600" u="none" strike="noStrike">
                          <a:effectLst/>
                        </a:rPr>
                        <a:t>2016</a:t>
                      </a:r>
                      <a:r>
                        <a:rPr lang="zh-CN" altLang="en-US" sz="1600" u="none" strike="noStrike">
                          <a:effectLst/>
                        </a:rPr>
                        <a:t>年</a:t>
                      </a:r>
                      <a:r>
                        <a:rPr lang="en-US" altLang="zh-CN" sz="1600" u="none" strike="noStrike">
                          <a:effectLst/>
                        </a:rPr>
                        <a:t>6</a:t>
                      </a:r>
                      <a:r>
                        <a:rPr lang="zh-CN" altLang="en-US" sz="1600" u="none" strike="noStrike">
                          <a:effectLst/>
                        </a:rPr>
                        <a:t>月</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600" u="none" strike="noStrike">
                          <a:effectLst/>
                        </a:rPr>
                        <a:t>2015</a:t>
                      </a:r>
                      <a:r>
                        <a:rPr lang="zh-CN" altLang="en-US" sz="1600" u="none" strike="noStrike">
                          <a:effectLst/>
                        </a:rPr>
                        <a:t>年</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600" u="none" strike="noStrike">
                          <a:effectLst/>
                        </a:rPr>
                        <a:t>2014</a:t>
                      </a:r>
                      <a:r>
                        <a:rPr lang="zh-CN" altLang="en-US" sz="1600" u="none" strike="noStrike">
                          <a:effectLst/>
                        </a:rPr>
                        <a:t>年</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711349583"/>
                  </a:ext>
                </a:extLst>
              </a:tr>
              <a:tr h="270985">
                <a:tc>
                  <a:txBody>
                    <a:bodyPr/>
                    <a:lstStyle/>
                    <a:p>
                      <a:pPr algn="l" fontAlgn="ctr"/>
                      <a:r>
                        <a:rPr lang="zh-CN" altLang="en-US" sz="1600" u="none" strike="noStrike" dirty="0">
                          <a:effectLst/>
                        </a:rPr>
                        <a:t>主营业务收入（万元）</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32,769.45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85,714.70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136,810.39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53913777"/>
                  </a:ext>
                </a:extLst>
              </a:tr>
              <a:tr h="270985">
                <a:tc>
                  <a:txBody>
                    <a:bodyPr/>
                    <a:lstStyle/>
                    <a:p>
                      <a:pPr algn="l" fontAlgn="ctr"/>
                      <a:r>
                        <a:rPr lang="zh-CN" altLang="en-US" sz="1600" u="none" strike="noStrike">
                          <a:effectLst/>
                        </a:rPr>
                        <a:t>主营业务成本 （万元）</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32,242.76</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84,421.16</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135,229.15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4139338298"/>
                  </a:ext>
                </a:extLst>
              </a:tr>
              <a:tr h="270985">
                <a:tc>
                  <a:txBody>
                    <a:bodyPr/>
                    <a:lstStyle/>
                    <a:p>
                      <a:pPr algn="l" fontAlgn="ctr"/>
                      <a:r>
                        <a:rPr lang="zh-CN" altLang="en-US" sz="1600" u="none" strike="noStrike">
                          <a:effectLst/>
                        </a:rPr>
                        <a:t>净利润（元万）</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28.61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111.74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2.55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322723941"/>
                  </a:ext>
                </a:extLst>
              </a:tr>
              <a:tr h="270985">
                <a:tc>
                  <a:txBody>
                    <a:bodyPr/>
                    <a:lstStyle/>
                    <a:p>
                      <a:pPr algn="l" fontAlgn="ctr"/>
                      <a:r>
                        <a:rPr lang="zh-CN" altLang="en-US" sz="1600" u="none" strike="noStrike">
                          <a:effectLst/>
                        </a:rPr>
                        <a:t>毛利率</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1.61%</a:t>
                      </a:r>
                      <a:endParaRPr lang="en-US" altLang="zh-CN"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1.51%</a:t>
                      </a:r>
                      <a:endParaRPr lang="en-US" altLang="zh-CN" sz="16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1.16%</a:t>
                      </a:r>
                      <a:endParaRPr lang="en-US" altLang="zh-CN" sz="1600" b="0" i="0" u="none" strike="noStrike">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234949332"/>
                  </a:ext>
                </a:extLst>
              </a:tr>
              <a:tr h="270985">
                <a:tc>
                  <a:txBody>
                    <a:bodyPr/>
                    <a:lstStyle/>
                    <a:p>
                      <a:pPr algn="l" fontAlgn="ctr"/>
                      <a:r>
                        <a:rPr lang="zh-CN" altLang="en-US" sz="1600" u="none" strike="noStrike">
                          <a:effectLst/>
                        </a:rPr>
                        <a:t>净利率</a:t>
                      </a:r>
                      <a:endParaRPr lang="zh-CN" altLang="en-US"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a:effectLst/>
                        </a:rPr>
                        <a:t>0.09%</a:t>
                      </a:r>
                      <a:endParaRPr lang="en-US" altLang="zh-CN" sz="1600" b="0" i="0" u="none" strike="noStrike">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0.13%</a:t>
                      </a:r>
                      <a:endParaRPr lang="en-US" altLang="zh-CN" sz="1600" b="0" i="0" u="none" strike="noStrike" dirty="0">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600" u="none" strike="noStrike" dirty="0">
                          <a:effectLst/>
                        </a:rPr>
                        <a:t>0.0019%</a:t>
                      </a:r>
                      <a:endParaRPr lang="en-US" altLang="zh-CN" sz="1600" b="0" i="0" u="none" strike="noStrike" dirty="0">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239583902"/>
                  </a:ext>
                </a:extLst>
              </a:tr>
            </a:tbl>
          </a:graphicData>
        </a:graphic>
      </p:graphicFrame>
      <p:sp>
        <p:nvSpPr>
          <p:cNvPr id="6" name="文本框 5"/>
          <p:cNvSpPr txBox="1"/>
          <p:nvPr/>
        </p:nvSpPr>
        <p:spPr>
          <a:xfrm>
            <a:off x="1161391" y="4696522"/>
            <a:ext cx="9942786" cy="1338828"/>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企业的销售收入波动较大，其下游客户集中在热电厂及煤化工企业，受近年来行业不景气影响，客户收益不确定性较大，</a:t>
            </a:r>
            <a:r>
              <a:rPr lang="en-US" altLang="zh-CN" dirty="0">
                <a:latin typeface="楷体" panose="02010609060101010101" pitchFamily="49" charset="-122"/>
                <a:ea typeface="楷体" panose="02010609060101010101" pitchFamily="49" charset="-122"/>
              </a:rPr>
              <a:t>2014</a:t>
            </a:r>
            <a:r>
              <a:rPr lang="zh-CN" altLang="en-US" dirty="0">
                <a:latin typeface="楷体" panose="02010609060101010101" pitchFamily="49" charset="-122"/>
                <a:ea typeface="楷体" panose="02010609060101010101" pitchFamily="49" charset="-122"/>
              </a:rPr>
              <a:t>年净利润受销售费用较大影响仅</a:t>
            </a:r>
            <a:r>
              <a:rPr lang="en-US" altLang="zh-CN" dirty="0">
                <a:latin typeface="楷体" panose="02010609060101010101" pitchFamily="49" charset="-122"/>
                <a:ea typeface="楷体" panose="02010609060101010101" pitchFamily="49" charset="-122"/>
              </a:rPr>
              <a:t>2.5</a:t>
            </a:r>
            <a:r>
              <a:rPr lang="zh-CN" altLang="en-US" dirty="0">
                <a:latin typeface="楷体" panose="02010609060101010101" pitchFamily="49" charset="-122"/>
                <a:ea typeface="楷体" panose="02010609060101010101" pitchFamily="49" charset="-122"/>
              </a:rPr>
              <a:t>万元，尽调时了解企业的下游主要客户情况及销售渠道。</a:t>
            </a:r>
          </a:p>
        </p:txBody>
      </p:sp>
    </p:spTree>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四 承租人财务风险分析</a:t>
            </a:r>
            <a:endParaRPr lang="en-US" altLang="zh-CN" dirty="0">
              <a:latin typeface="楷体" pitchFamily="49" charset="-122"/>
              <a:ea typeface="楷体" pitchFamily="49" charset="-122"/>
              <a:cs typeface="+mj-cs"/>
            </a:endParaRPr>
          </a:p>
        </p:txBody>
      </p:sp>
      <p:sp>
        <p:nvSpPr>
          <p:cNvPr id="10" name="文本框 9"/>
          <p:cNvSpPr txBox="1"/>
          <p:nvPr/>
        </p:nvSpPr>
        <p:spPr>
          <a:xfrm>
            <a:off x="1048512" y="1064817"/>
            <a:ext cx="3337560" cy="442878"/>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资产结构</a:t>
            </a:r>
            <a:endParaRPr lang="en-US" altLang="zh-CN" dirty="0">
              <a:latin typeface="楷体" panose="02010609060101010101" pitchFamily="49" charset="-122"/>
              <a:ea typeface="楷体" panose="02010609060101010101" pitchFamily="49"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3128779834"/>
              </p:ext>
            </p:extLst>
          </p:nvPr>
        </p:nvGraphicFramePr>
        <p:xfrm>
          <a:off x="617682" y="1624616"/>
          <a:ext cx="2774742" cy="2965672"/>
        </p:xfrm>
        <a:graphic>
          <a:graphicData uri="http://schemas.openxmlformats.org/drawingml/2006/table">
            <a:tbl>
              <a:tblPr>
                <a:tableStyleId>{08FB837D-C827-4EFA-A057-4D05807E0F7C}</a:tableStyleId>
              </a:tblPr>
              <a:tblGrid>
                <a:gridCol w="1559005">
                  <a:extLst>
                    <a:ext uri="{9D8B030D-6E8A-4147-A177-3AD203B41FA5}">
                      <a16:colId xmlns:a16="http://schemas.microsoft.com/office/drawing/2014/main" val="4135801106"/>
                    </a:ext>
                  </a:extLst>
                </a:gridCol>
                <a:gridCol w="1215737">
                  <a:extLst>
                    <a:ext uri="{9D8B030D-6E8A-4147-A177-3AD203B41FA5}">
                      <a16:colId xmlns:a16="http://schemas.microsoft.com/office/drawing/2014/main" val="3779712572"/>
                    </a:ext>
                  </a:extLst>
                </a:gridCol>
              </a:tblGrid>
              <a:tr h="428772">
                <a:tc>
                  <a:txBody>
                    <a:bodyPr/>
                    <a:lstStyle/>
                    <a:p>
                      <a:pPr algn="ctr" fontAlgn="ctr"/>
                      <a:r>
                        <a:rPr lang="zh-CN" altLang="en-US" sz="1800" b="1" u="none" strike="noStrike" dirty="0">
                          <a:effectLst/>
                          <a:latin typeface="楷体" panose="02010609060101010101" pitchFamily="49" charset="-122"/>
                          <a:ea typeface="楷体" panose="02010609060101010101" pitchFamily="49" charset="-122"/>
                        </a:rPr>
                        <a:t>科目</a:t>
                      </a:r>
                      <a:r>
                        <a:rPr lang="en-US" altLang="zh-CN" sz="1800" b="1" u="none" strike="noStrike" dirty="0">
                          <a:effectLst/>
                          <a:latin typeface="楷体" panose="02010609060101010101" pitchFamily="49" charset="-122"/>
                          <a:ea typeface="楷体" panose="02010609060101010101" pitchFamily="49" charset="-122"/>
                        </a:rPr>
                        <a:t>2016</a:t>
                      </a:r>
                      <a:r>
                        <a:rPr lang="zh-CN" altLang="en-US" sz="1800" b="1" u="none" strike="noStrike" dirty="0">
                          <a:effectLst/>
                          <a:latin typeface="楷体" panose="02010609060101010101" pitchFamily="49" charset="-122"/>
                          <a:ea typeface="楷体" panose="02010609060101010101" pitchFamily="49" charset="-122"/>
                        </a:rPr>
                        <a:t>年</a:t>
                      </a:r>
                      <a:r>
                        <a:rPr lang="en-US" altLang="zh-CN" sz="1800" b="1" u="none" strike="noStrike" dirty="0">
                          <a:effectLst/>
                          <a:latin typeface="楷体" panose="02010609060101010101" pitchFamily="49" charset="-122"/>
                          <a:ea typeface="楷体" panose="02010609060101010101" pitchFamily="49" charset="-122"/>
                        </a:rPr>
                        <a:t>6</a:t>
                      </a:r>
                      <a:r>
                        <a:rPr lang="zh-CN" altLang="en-US" sz="1800" b="1" u="none" strike="noStrike" dirty="0">
                          <a:effectLst/>
                          <a:latin typeface="楷体" panose="02010609060101010101" pitchFamily="49" charset="-122"/>
                          <a:ea typeface="楷体" panose="02010609060101010101" pitchFamily="49" charset="-122"/>
                        </a:rPr>
                        <a:t>月</a:t>
                      </a:r>
                      <a:endParaRPr lang="zh-CN" altLang="en-US" sz="1800" b="1"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tc>
                  <a:txBody>
                    <a:bodyPr/>
                    <a:lstStyle/>
                    <a:p>
                      <a:pPr algn="ctr" fontAlgn="ctr"/>
                      <a:r>
                        <a:rPr lang="zh-CN" altLang="en-US" sz="1800" b="1" u="none" strike="noStrike" dirty="0">
                          <a:effectLst/>
                          <a:latin typeface="楷体" panose="02010609060101010101" pitchFamily="49" charset="-122"/>
                          <a:ea typeface="楷体" panose="02010609060101010101" pitchFamily="49" charset="-122"/>
                        </a:rPr>
                        <a:t> 金额 </a:t>
                      </a:r>
                      <a:endParaRPr lang="zh-CN" altLang="en-US" sz="1800" b="1" i="0" u="none" strike="noStrike" dirty="0">
                        <a:solidFill>
                          <a:srgbClr val="000000"/>
                        </a:solidFill>
                        <a:effectLst/>
                        <a:latin typeface="楷体" panose="02010609060101010101" pitchFamily="49" charset="-122"/>
                        <a:ea typeface="楷体" panose="02010609060101010101" pitchFamily="49" charset="-122"/>
                      </a:endParaRPr>
                    </a:p>
                  </a:txBody>
                  <a:tcPr marL="7620" marR="7620" marT="7620" marB="0" anchor="ctr"/>
                </a:tc>
                <a:extLst>
                  <a:ext uri="{0D108BD9-81ED-4DB2-BD59-A6C34878D82A}">
                    <a16:rowId xmlns:a16="http://schemas.microsoft.com/office/drawing/2014/main" val="250173838"/>
                  </a:ext>
                </a:extLst>
              </a:tr>
              <a:tr h="428772">
                <a:tc>
                  <a:txBody>
                    <a:bodyPr/>
                    <a:lstStyle/>
                    <a:p>
                      <a:pPr algn="l" fontAlgn="ctr"/>
                      <a:r>
                        <a:rPr lang="zh-CN" altLang="en-US" sz="1400" b="1" u="none" strike="noStrike" dirty="0">
                          <a:effectLst/>
                        </a:rPr>
                        <a:t> 资产总额 </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b="1" u="none" strike="noStrike" dirty="0">
                          <a:effectLst/>
                        </a:rPr>
                        <a:t>  </a:t>
                      </a:r>
                      <a:r>
                        <a:rPr lang="en-US" altLang="zh-CN" sz="1400" b="1" u="none" strike="noStrike" dirty="0">
                          <a:effectLst/>
                        </a:rPr>
                        <a:t>600,158.42 </a:t>
                      </a:r>
                      <a:endParaRPr lang="en-US" altLang="zh-CN" sz="14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235318279"/>
                  </a:ext>
                </a:extLst>
              </a:tr>
              <a:tr h="428772">
                <a:tc>
                  <a:txBody>
                    <a:bodyPr/>
                    <a:lstStyle/>
                    <a:p>
                      <a:pPr algn="l" fontAlgn="ctr"/>
                      <a:r>
                        <a:rPr lang="zh-CN" altLang="en-US" sz="1400" u="none" strike="noStrike" dirty="0">
                          <a:effectLst/>
                        </a:rPr>
                        <a:t>      流动资产合计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u="none" strike="noStrike" dirty="0">
                          <a:effectLst/>
                        </a:rPr>
                        <a:t>     </a:t>
                      </a:r>
                      <a:r>
                        <a:rPr lang="en-US" altLang="zh-CN" sz="1400" u="none" strike="noStrike" dirty="0">
                          <a:effectLst/>
                        </a:rPr>
                        <a:t>33,754.09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706080695"/>
                  </a:ext>
                </a:extLst>
              </a:tr>
              <a:tr h="428772">
                <a:tc>
                  <a:txBody>
                    <a:bodyPr/>
                    <a:lstStyle/>
                    <a:p>
                      <a:pPr algn="l" fontAlgn="ctr"/>
                      <a:r>
                        <a:rPr lang="zh-CN" altLang="en-US" sz="1400" u="none" strike="noStrike" dirty="0">
                          <a:effectLst/>
                        </a:rPr>
                        <a:t>      非流动资产合计 </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u="none" strike="noStrike" dirty="0">
                          <a:effectLst/>
                        </a:rPr>
                        <a:t>    </a:t>
                      </a:r>
                      <a:r>
                        <a:rPr lang="en-US" altLang="zh-CN" sz="1400" u="none" strike="noStrike" dirty="0">
                          <a:effectLst/>
                        </a:rPr>
                        <a:t>566,404.33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828938937"/>
                  </a:ext>
                </a:extLst>
              </a:tr>
              <a:tr h="410906">
                <a:tc>
                  <a:txBody>
                    <a:bodyPr/>
                    <a:lstStyle/>
                    <a:p>
                      <a:pPr algn="l" fontAlgn="ctr"/>
                      <a:r>
                        <a:rPr lang="zh-CN" altLang="en-US" sz="1400" b="1" u="none" strike="noStrike" dirty="0">
                          <a:effectLst/>
                        </a:rPr>
                        <a:t> 负债总额 </a:t>
                      </a: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b="1" u="none" strike="noStrike" dirty="0">
                          <a:effectLst/>
                        </a:rPr>
                        <a:t>  </a:t>
                      </a:r>
                      <a:r>
                        <a:rPr lang="en-US" altLang="zh-CN" sz="1400" b="1" u="none" strike="noStrike" dirty="0">
                          <a:effectLst/>
                        </a:rPr>
                        <a:t>571,500.31 </a:t>
                      </a:r>
                      <a:endParaRPr lang="en-US" altLang="zh-CN" sz="14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977724952"/>
                  </a:ext>
                </a:extLst>
              </a:tr>
              <a:tr h="410906">
                <a:tc>
                  <a:txBody>
                    <a:bodyPr/>
                    <a:lstStyle/>
                    <a:p>
                      <a:pPr algn="l" fontAlgn="ctr"/>
                      <a:r>
                        <a:rPr lang="zh-CN" altLang="en-US" sz="1400" u="none" strike="noStrike">
                          <a:effectLst/>
                        </a:rPr>
                        <a:t>     流动负债合计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u="none" strike="noStrike" dirty="0">
                          <a:effectLst/>
                        </a:rPr>
                        <a:t>    </a:t>
                      </a:r>
                      <a:r>
                        <a:rPr lang="en-US" altLang="zh-CN" sz="1400" u="none" strike="noStrike" dirty="0">
                          <a:effectLst/>
                        </a:rPr>
                        <a:t>321,603.51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52778792"/>
                  </a:ext>
                </a:extLst>
              </a:tr>
              <a:tr h="428772">
                <a:tc>
                  <a:txBody>
                    <a:bodyPr/>
                    <a:lstStyle/>
                    <a:p>
                      <a:pPr algn="l" fontAlgn="ctr"/>
                      <a:r>
                        <a:rPr lang="zh-CN" altLang="en-US" sz="1400" u="none" strike="noStrike">
                          <a:effectLst/>
                        </a:rPr>
                        <a:t>     非流动负债合计 </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zh-CN" altLang="en-US" sz="1400" u="none" strike="noStrike" dirty="0">
                          <a:effectLst/>
                        </a:rPr>
                        <a:t>    </a:t>
                      </a:r>
                      <a:r>
                        <a:rPr lang="en-US" altLang="zh-CN" sz="1400" u="none" strike="noStrike" dirty="0">
                          <a:effectLst/>
                        </a:rPr>
                        <a:t>249,896.80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471541025"/>
                  </a:ext>
                </a:extLst>
              </a:tr>
            </a:tbl>
          </a:graphicData>
        </a:graphic>
      </p:graphicFrame>
      <p:graphicFrame>
        <p:nvGraphicFramePr>
          <p:cNvPr id="15" name="图表 14">
            <a:extLst>
              <a:ext uri="{FF2B5EF4-FFF2-40B4-BE49-F238E27FC236}">
                <a16:creationId xmlns:a16="http://schemas.microsoft.com/office/drawing/2014/main" id="{B9DEAB33-B6D5-4DC4-B019-42F52440A2C7}"/>
              </a:ext>
            </a:extLst>
          </p:cNvPr>
          <p:cNvGraphicFramePr>
            <a:graphicFrameLocks/>
          </p:cNvGraphicFramePr>
          <p:nvPr>
            <p:extLst>
              <p:ext uri="{D42A27DB-BD31-4B8C-83A1-F6EECF244321}">
                <p14:modId xmlns:p14="http://schemas.microsoft.com/office/powerpoint/2010/main" val="3244446079"/>
              </p:ext>
            </p:extLst>
          </p:nvPr>
        </p:nvGraphicFramePr>
        <p:xfrm>
          <a:off x="3593592" y="905255"/>
          <a:ext cx="4178808" cy="39203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a:extLst>
              <a:ext uri="{FF2B5EF4-FFF2-40B4-BE49-F238E27FC236}">
                <a16:creationId xmlns:a16="http://schemas.microsoft.com/office/drawing/2014/main" id="{AB0DC049-FE90-4446-BB36-4673B3F2AA32}"/>
              </a:ext>
            </a:extLst>
          </p:cNvPr>
          <p:cNvGraphicFramePr>
            <a:graphicFrameLocks/>
          </p:cNvGraphicFramePr>
          <p:nvPr>
            <p:extLst>
              <p:ext uri="{D42A27DB-BD31-4B8C-83A1-F6EECF244321}">
                <p14:modId xmlns:p14="http://schemas.microsoft.com/office/powerpoint/2010/main" val="1421307161"/>
              </p:ext>
            </p:extLst>
          </p:nvPr>
        </p:nvGraphicFramePr>
        <p:xfrm>
          <a:off x="7166610" y="905255"/>
          <a:ext cx="4821174" cy="3920383"/>
        </p:xfrm>
        <a:graphic>
          <a:graphicData uri="http://schemas.openxmlformats.org/drawingml/2006/chart">
            <c:chart xmlns:c="http://schemas.openxmlformats.org/drawingml/2006/chart" xmlns:r="http://schemas.openxmlformats.org/officeDocument/2006/relationships" r:id="rId4"/>
          </a:graphicData>
        </a:graphic>
      </p:graphicFrame>
      <p:sp>
        <p:nvSpPr>
          <p:cNvPr id="17" name="文本框 16"/>
          <p:cNvSpPr txBox="1"/>
          <p:nvPr/>
        </p:nvSpPr>
        <p:spPr>
          <a:xfrm>
            <a:off x="1048512" y="4946904"/>
            <a:ext cx="10216896" cy="1338828"/>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资产结构上，企业非流动资产占比较大，企业流动性较差。在建工程占总资产比重</a:t>
            </a:r>
            <a:r>
              <a:rPr lang="en-US" altLang="zh-CN" dirty="0">
                <a:latin typeface="楷体" panose="02010609060101010101" pitchFamily="49" charset="-122"/>
                <a:ea typeface="楷体" panose="02010609060101010101" pitchFamily="49" charset="-122"/>
              </a:rPr>
              <a:t>40%</a:t>
            </a:r>
            <a:r>
              <a:rPr lang="zh-CN" altLang="en-US" dirty="0">
                <a:latin typeface="楷体" panose="02010609060101010101" pitchFamily="49" charset="-122"/>
                <a:ea typeface="楷体" panose="02010609060101010101" pitchFamily="49" charset="-122"/>
              </a:rPr>
              <a:t>，关注其在建项目建成风险及债务风险。负债结构上，长、短期借款占比较大，</a:t>
            </a:r>
            <a:r>
              <a:rPr lang="en-US" altLang="zh-CN" dirty="0">
                <a:latin typeface="楷体" panose="02010609060101010101" pitchFamily="49" charset="-122"/>
                <a:ea typeface="楷体" panose="02010609060101010101" pitchFamily="49" charset="-122"/>
              </a:rPr>
              <a:t>2015</a:t>
            </a:r>
            <a:r>
              <a:rPr lang="zh-CN" altLang="en-US" dirty="0">
                <a:latin typeface="楷体" panose="02010609060101010101" pitchFamily="49" charset="-122"/>
                <a:ea typeface="楷体" panose="02010609060101010101" pitchFamily="49" charset="-122"/>
              </a:rPr>
              <a:t>年以来，短期借款增加幅度较大，关注其贷款增加用途及可能增加的债务风险。</a:t>
            </a:r>
          </a:p>
        </p:txBody>
      </p:sp>
    </p:spTree>
    <p:extLst>
      <p:ext uri="{BB962C8B-B14F-4D97-AF65-F5344CB8AC3E}">
        <p14:creationId xmlns:p14="http://schemas.microsoft.com/office/powerpoint/2010/main" val="3874880114"/>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17682" y="229404"/>
            <a:ext cx="456868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a:latin typeface="楷体" pitchFamily="49" charset="-122"/>
                <a:ea typeface="楷体" pitchFamily="49" charset="-122"/>
                <a:cs typeface="+mj-cs"/>
              </a:rPr>
              <a:t>四 承租人财务风险分析</a:t>
            </a:r>
            <a:endParaRPr lang="en-US" altLang="zh-CN" dirty="0">
              <a:latin typeface="楷体" pitchFamily="49" charset="-122"/>
              <a:ea typeface="楷体" pitchFamily="49" charset="-122"/>
              <a:cs typeface="+mj-cs"/>
            </a:endParaRPr>
          </a:p>
        </p:txBody>
      </p:sp>
      <p:graphicFrame>
        <p:nvGraphicFramePr>
          <p:cNvPr id="4" name="表格 3"/>
          <p:cNvGraphicFramePr>
            <a:graphicFrameLocks noGrp="1"/>
          </p:cNvGraphicFramePr>
          <p:nvPr>
            <p:extLst/>
          </p:nvPr>
        </p:nvGraphicFramePr>
        <p:xfrm>
          <a:off x="1148405" y="1750061"/>
          <a:ext cx="4493572" cy="1386140"/>
        </p:xfrm>
        <a:graphic>
          <a:graphicData uri="http://schemas.openxmlformats.org/drawingml/2006/table">
            <a:tbl>
              <a:tblPr>
                <a:tableStyleId>{35758FB7-9AC5-4552-8A53-C91805E547FA}</a:tableStyleId>
              </a:tblPr>
              <a:tblGrid>
                <a:gridCol w="1547170">
                  <a:extLst>
                    <a:ext uri="{9D8B030D-6E8A-4147-A177-3AD203B41FA5}">
                      <a16:colId xmlns:a16="http://schemas.microsoft.com/office/drawing/2014/main" val="924323919"/>
                    </a:ext>
                  </a:extLst>
                </a:gridCol>
                <a:gridCol w="1085850">
                  <a:extLst>
                    <a:ext uri="{9D8B030D-6E8A-4147-A177-3AD203B41FA5}">
                      <a16:colId xmlns:a16="http://schemas.microsoft.com/office/drawing/2014/main" val="1685520432"/>
                    </a:ext>
                  </a:extLst>
                </a:gridCol>
                <a:gridCol w="1000125">
                  <a:extLst>
                    <a:ext uri="{9D8B030D-6E8A-4147-A177-3AD203B41FA5}">
                      <a16:colId xmlns:a16="http://schemas.microsoft.com/office/drawing/2014/main" val="3246681138"/>
                    </a:ext>
                  </a:extLst>
                </a:gridCol>
                <a:gridCol w="860427">
                  <a:extLst>
                    <a:ext uri="{9D8B030D-6E8A-4147-A177-3AD203B41FA5}">
                      <a16:colId xmlns:a16="http://schemas.microsoft.com/office/drawing/2014/main" val="2609936160"/>
                    </a:ext>
                  </a:extLst>
                </a:gridCol>
              </a:tblGrid>
              <a:tr h="346535">
                <a:tc>
                  <a:txBody>
                    <a:bodyPr/>
                    <a:lstStyle/>
                    <a:p>
                      <a:pPr marL="0" algn="r" defTabSz="914400" rtl="0" eaLnBrk="1" fontAlgn="b" latinLnBrk="0" hangingPunct="1"/>
                      <a:r>
                        <a:rPr lang="zh-CN" altLang="en-US" sz="1400" u="none" strike="noStrike" kern="1200" dirty="0">
                          <a:effectLst/>
                        </a:rPr>
                        <a:t>　项目名称</a:t>
                      </a:r>
                      <a:endPar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endParaRP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2014</a:t>
                      </a:r>
                      <a:r>
                        <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rPr>
                        <a:t>年</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2015</a:t>
                      </a:r>
                      <a:r>
                        <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rPr>
                        <a:t>年</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2016</a:t>
                      </a:r>
                      <a:r>
                        <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rPr>
                        <a:t>年</a:t>
                      </a:r>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6</a:t>
                      </a:r>
                      <a:r>
                        <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rPr>
                        <a:t>月</a:t>
                      </a:r>
                    </a:p>
                  </a:txBody>
                  <a:tcPr marL="7620" marR="7620" marT="7620" marB="0" anchor="ctr" anchorCtr="1"/>
                </a:tc>
                <a:extLst>
                  <a:ext uri="{0D108BD9-81ED-4DB2-BD59-A6C34878D82A}">
                    <a16:rowId xmlns:a16="http://schemas.microsoft.com/office/drawing/2014/main" val="794069581"/>
                  </a:ext>
                </a:extLst>
              </a:tr>
              <a:tr h="346535">
                <a:tc>
                  <a:txBody>
                    <a:bodyPr/>
                    <a:lstStyle/>
                    <a:p>
                      <a:pPr marL="0" algn="r" defTabSz="914400" rtl="0" eaLnBrk="1" fontAlgn="b" latinLnBrk="0" hangingPunct="1"/>
                      <a:r>
                        <a:rPr lang="zh-CN" altLang="en-US" sz="1400" u="none" strike="noStrike" kern="1200" dirty="0">
                          <a:effectLst/>
                        </a:rPr>
                        <a:t>流动比率</a:t>
                      </a:r>
                      <a:endPar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endParaRP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0.33</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0.08</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0.10</a:t>
                      </a:r>
                    </a:p>
                  </a:txBody>
                  <a:tcPr marL="7620" marR="7620" marT="7620" marB="0" anchor="ctr" anchorCtr="1"/>
                </a:tc>
                <a:extLst>
                  <a:ext uri="{0D108BD9-81ED-4DB2-BD59-A6C34878D82A}">
                    <a16:rowId xmlns:a16="http://schemas.microsoft.com/office/drawing/2014/main" val="2085583005"/>
                  </a:ext>
                </a:extLst>
              </a:tr>
              <a:tr h="346535">
                <a:tc>
                  <a:txBody>
                    <a:bodyPr/>
                    <a:lstStyle/>
                    <a:p>
                      <a:pPr marL="0" algn="r" defTabSz="914400" rtl="0" eaLnBrk="1" fontAlgn="b" latinLnBrk="0" hangingPunct="1"/>
                      <a:r>
                        <a:rPr lang="zh-CN" altLang="en-US" sz="1400" u="none" strike="noStrike" kern="1200" dirty="0">
                          <a:effectLst/>
                        </a:rPr>
                        <a:t>速动比率</a:t>
                      </a:r>
                      <a:endPar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endParaRP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0.23</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0.04</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0.05</a:t>
                      </a:r>
                    </a:p>
                  </a:txBody>
                  <a:tcPr marL="7620" marR="7620" marT="7620" marB="0" anchor="ctr" anchorCtr="1"/>
                </a:tc>
                <a:extLst>
                  <a:ext uri="{0D108BD9-81ED-4DB2-BD59-A6C34878D82A}">
                    <a16:rowId xmlns:a16="http://schemas.microsoft.com/office/drawing/2014/main" val="357390259"/>
                  </a:ext>
                </a:extLst>
              </a:tr>
              <a:tr h="346535">
                <a:tc>
                  <a:txBody>
                    <a:bodyPr/>
                    <a:lstStyle/>
                    <a:p>
                      <a:pPr marL="0" algn="r" defTabSz="914400" rtl="0" eaLnBrk="1" fontAlgn="b" latinLnBrk="0" hangingPunct="1"/>
                      <a:r>
                        <a:rPr lang="zh-CN" altLang="en-US" sz="1400" u="none" strike="noStrike" kern="1200" dirty="0">
                          <a:effectLst/>
                        </a:rPr>
                        <a:t>资产负债率</a:t>
                      </a:r>
                      <a:endParaRPr lang="zh-CN" altLang="en-US" sz="1400" u="none" strike="noStrike" kern="1200" dirty="0">
                        <a:solidFill>
                          <a:schemeClr val="dk1"/>
                        </a:solidFill>
                        <a:effectLst/>
                        <a:latin typeface="楷体" panose="02010609060101010101" pitchFamily="49" charset="-122"/>
                        <a:ea typeface="楷体" panose="02010609060101010101" pitchFamily="49" charset="-122"/>
                        <a:cs typeface="+mn-cs"/>
                      </a:endParaRP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77.74%</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85.74%</a:t>
                      </a:r>
                    </a:p>
                  </a:txBody>
                  <a:tcPr marL="7620" marR="7620" marT="7620" marB="0" anchor="ctr" anchorCtr="1"/>
                </a:tc>
                <a:tc>
                  <a:txBody>
                    <a:bodyPr/>
                    <a:lstStyle/>
                    <a:p>
                      <a:pPr marL="0" algn="r" defTabSz="914400" rtl="0" eaLnBrk="1" fontAlgn="b" latinLnBrk="0" hangingPunct="1"/>
                      <a:r>
                        <a:rPr lang="en-US" altLang="zh-CN" sz="1400" u="none" strike="noStrike" kern="1200" dirty="0">
                          <a:solidFill>
                            <a:schemeClr val="dk1"/>
                          </a:solidFill>
                          <a:effectLst/>
                          <a:latin typeface="楷体" panose="02010609060101010101" pitchFamily="49" charset="-122"/>
                          <a:ea typeface="楷体" panose="02010609060101010101" pitchFamily="49" charset="-122"/>
                          <a:cs typeface="+mn-cs"/>
                        </a:rPr>
                        <a:t>77.74%</a:t>
                      </a:r>
                    </a:p>
                  </a:txBody>
                  <a:tcPr marL="7620" marR="7620" marT="7620" marB="0" anchor="ctr" anchorCtr="1"/>
                </a:tc>
                <a:extLst>
                  <a:ext uri="{0D108BD9-81ED-4DB2-BD59-A6C34878D82A}">
                    <a16:rowId xmlns:a16="http://schemas.microsoft.com/office/drawing/2014/main" val="3156621662"/>
                  </a:ext>
                </a:extLst>
              </a:tr>
            </a:tbl>
          </a:graphicData>
        </a:graphic>
      </p:graphicFrame>
      <p:sp>
        <p:nvSpPr>
          <p:cNvPr id="9" name="文本框 8"/>
          <p:cNvSpPr txBox="1"/>
          <p:nvPr/>
        </p:nvSpPr>
        <p:spPr>
          <a:xfrm>
            <a:off x="5934456" y="942720"/>
            <a:ext cx="5952744" cy="2169825"/>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    偿债能力指标较差，负债率偏高。企业的</a:t>
            </a:r>
            <a:r>
              <a:rPr lang="en-US" altLang="zh-CN" dirty="0">
                <a:latin typeface="楷体" panose="02010609060101010101" pitchFamily="49" charset="-122"/>
                <a:ea typeface="楷体" panose="02010609060101010101" pitchFamily="49" charset="-122"/>
              </a:rPr>
              <a:t>2016</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月末的总负债水平为</a:t>
            </a:r>
            <a:r>
              <a:rPr lang="en-US" altLang="zh-CN" dirty="0">
                <a:latin typeface="楷体" panose="02010609060101010101" pitchFamily="49" charset="-122"/>
                <a:ea typeface="楷体" panose="02010609060101010101" pitchFamily="49" charset="-122"/>
              </a:rPr>
              <a:t>57.15</a:t>
            </a:r>
            <a:r>
              <a:rPr lang="zh-CN" altLang="en-US" dirty="0">
                <a:latin typeface="楷体" panose="02010609060101010101" pitchFamily="49" charset="-122"/>
                <a:ea typeface="楷体" panose="02010609060101010101" pitchFamily="49" charset="-122"/>
              </a:rPr>
              <a:t>亿元，较上一年年末水平增加了</a:t>
            </a:r>
            <a:r>
              <a:rPr lang="en-US" altLang="zh-CN" dirty="0">
                <a:latin typeface="楷体" panose="02010609060101010101" pitchFamily="49" charset="-122"/>
                <a:ea typeface="楷体" panose="02010609060101010101" pitchFamily="49" charset="-122"/>
              </a:rPr>
              <a:t>5.57%</a:t>
            </a:r>
            <a:r>
              <a:rPr lang="zh-CN" altLang="en-US" dirty="0">
                <a:latin typeface="楷体" panose="02010609060101010101" pitchFamily="49" charset="-122"/>
                <a:ea typeface="楷体" panose="02010609060101010101" pitchFamily="49" charset="-122"/>
              </a:rPr>
              <a:t>。其中流动负债占比稍大，为</a:t>
            </a:r>
            <a:r>
              <a:rPr lang="en-US" altLang="zh-CN" dirty="0">
                <a:latin typeface="楷体" panose="02010609060101010101" pitchFamily="49" charset="-122"/>
                <a:ea typeface="楷体" panose="02010609060101010101" pitchFamily="49" charset="-122"/>
              </a:rPr>
              <a:t>32.1</a:t>
            </a:r>
            <a:r>
              <a:rPr lang="zh-CN" altLang="en-US" dirty="0">
                <a:latin typeface="楷体" panose="02010609060101010101" pitchFamily="49" charset="-122"/>
                <a:ea typeface="楷体" panose="02010609060101010101" pitchFamily="49" charset="-122"/>
              </a:rPr>
              <a:t>亿元，非流动负债</a:t>
            </a:r>
            <a:r>
              <a:rPr lang="en-US" altLang="zh-CN" dirty="0">
                <a:latin typeface="楷体" panose="02010609060101010101" pitchFamily="49" charset="-122"/>
                <a:ea typeface="楷体" panose="02010609060101010101" pitchFamily="49" charset="-122"/>
              </a:rPr>
              <a:t>24.8</a:t>
            </a:r>
            <a:r>
              <a:rPr lang="zh-CN" altLang="en-US" dirty="0">
                <a:latin typeface="楷体" panose="02010609060101010101" pitchFamily="49" charset="-122"/>
                <a:ea typeface="楷体" panose="02010609060101010101" pitchFamily="49" charset="-122"/>
              </a:rPr>
              <a:t>亿元。刚性有息负债（长短期借款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应付债券</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长期应付款）余额为</a:t>
            </a:r>
            <a:r>
              <a:rPr lang="en-US" altLang="zh-CN" dirty="0">
                <a:latin typeface="楷体" panose="02010609060101010101" pitchFamily="49" charset="-122"/>
                <a:ea typeface="楷体" panose="02010609060101010101" pitchFamily="49" charset="-122"/>
              </a:rPr>
              <a:t>33.8</a:t>
            </a:r>
            <a:r>
              <a:rPr lang="zh-CN" altLang="en-US" dirty="0">
                <a:latin typeface="楷体" panose="02010609060101010101" pitchFamily="49" charset="-122"/>
                <a:ea typeface="楷体" panose="02010609060101010101" pitchFamily="49" charset="-122"/>
              </a:rPr>
              <a:t>亿元。债务压力较大。</a:t>
            </a:r>
          </a:p>
        </p:txBody>
      </p:sp>
      <p:sp>
        <p:nvSpPr>
          <p:cNvPr id="10" name="文本框 9"/>
          <p:cNvSpPr txBox="1"/>
          <p:nvPr/>
        </p:nvSpPr>
        <p:spPr>
          <a:xfrm>
            <a:off x="1048512" y="1064817"/>
            <a:ext cx="3337560" cy="442878"/>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偿债能力分析</a:t>
            </a:r>
          </a:p>
        </p:txBody>
      </p:sp>
      <p:graphicFrame>
        <p:nvGraphicFramePr>
          <p:cNvPr id="11" name="表格 10"/>
          <p:cNvGraphicFramePr>
            <a:graphicFrameLocks noGrp="1"/>
          </p:cNvGraphicFramePr>
          <p:nvPr>
            <p:extLst/>
          </p:nvPr>
        </p:nvGraphicFramePr>
        <p:xfrm>
          <a:off x="1148405" y="3821445"/>
          <a:ext cx="4460113" cy="1951190"/>
        </p:xfrm>
        <a:graphic>
          <a:graphicData uri="http://schemas.openxmlformats.org/drawingml/2006/table">
            <a:tbl>
              <a:tblPr>
                <a:tableStyleId>{35758FB7-9AC5-4552-8A53-C91805E547FA}</a:tableStyleId>
              </a:tblPr>
              <a:tblGrid>
                <a:gridCol w="1858041">
                  <a:extLst>
                    <a:ext uri="{9D8B030D-6E8A-4147-A177-3AD203B41FA5}">
                      <a16:colId xmlns:a16="http://schemas.microsoft.com/office/drawing/2014/main" val="4184901957"/>
                    </a:ext>
                  </a:extLst>
                </a:gridCol>
                <a:gridCol w="772383">
                  <a:extLst>
                    <a:ext uri="{9D8B030D-6E8A-4147-A177-3AD203B41FA5}">
                      <a16:colId xmlns:a16="http://schemas.microsoft.com/office/drawing/2014/main" val="2341302876"/>
                    </a:ext>
                  </a:extLst>
                </a:gridCol>
                <a:gridCol w="877824">
                  <a:extLst>
                    <a:ext uri="{9D8B030D-6E8A-4147-A177-3AD203B41FA5}">
                      <a16:colId xmlns:a16="http://schemas.microsoft.com/office/drawing/2014/main" val="3002605972"/>
                    </a:ext>
                  </a:extLst>
                </a:gridCol>
                <a:gridCol w="951865">
                  <a:extLst>
                    <a:ext uri="{9D8B030D-6E8A-4147-A177-3AD203B41FA5}">
                      <a16:colId xmlns:a16="http://schemas.microsoft.com/office/drawing/2014/main" val="1652240185"/>
                    </a:ext>
                  </a:extLst>
                </a:gridCol>
              </a:tblGrid>
              <a:tr h="280146">
                <a:tc>
                  <a:txBody>
                    <a:bodyPr/>
                    <a:lstStyle/>
                    <a:p>
                      <a:pPr algn="ctr" fontAlgn="ctr"/>
                      <a:r>
                        <a:rPr lang="zh-CN" altLang="en-US" sz="1400" u="none" strike="noStrike" dirty="0">
                          <a:effectLst/>
                        </a:rPr>
                        <a:t>项目（亿元）</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u="none" strike="noStrike" dirty="0">
                          <a:effectLst/>
                        </a:rPr>
                        <a:t>2014</a:t>
                      </a:r>
                      <a:r>
                        <a:rPr lang="zh-CN" altLang="en-US" sz="1400" u="none" strike="noStrike" dirty="0">
                          <a:effectLst/>
                        </a:rPr>
                        <a:t>年</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u="none" strike="noStrike">
                          <a:effectLst/>
                        </a:rPr>
                        <a:t>2015</a:t>
                      </a:r>
                      <a:r>
                        <a:rPr lang="zh-CN" altLang="en-US" sz="1400" u="none" strike="noStrike">
                          <a:effectLst/>
                        </a:rPr>
                        <a:t>年</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u="none" strike="noStrike">
                          <a:effectLst/>
                        </a:rPr>
                        <a:t>2016</a:t>
                      </a:r>
                      <a:r>
                        <a:rPr lang="zh-CN" altLang="en-US" sz="1400" u="none" strike="noStrike">
                          <a:effectLst/>
                        </a:rPr>
                        <a:t>年</a:t>
                      </a:r>
                      <a:r>
                        <a:rPr lang="en-US" altLang="zh-CN" sz="1400" u="none" strike="noStrike">
                          <a:effectLst/>
                        </a:rPr>
                        <a:t>6</a:t>
                      </a:r>
                      <a:r>
                        <a:rPr lang="zh-CN" altLang="en-US" sz="1400" u="none" strike="noStrike">
                          <a:effectLst/>
                        </a:rPr>
                        <a:t>月</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4029347726"/>
                  </a:ext>
                </a:extLst>
              </a:tr>
              <a:tr h="417761">
                <a:tc>
                  <a:txBody>
                    <a:bodyPr/>
                    <a:lstStyle/>
                    <a:p>
                      <a:pPr algn="ctr" fontAlgn="ctr"/>
                      <a:r>
                        <a:rPr lang="zh-CN" altLang="en-US" sz="1400" u="none" strike="noStrike" dirty="0">
                          <a:effectLst/>
                        </a:rPr>
                        <a:t>经营活动现金净流量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-2.88</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-1.71</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0.44</a:t>
                      </a:r>
                    </a:p>
                  </a:txBody>
                  <a:tcPr marL="7620" marR="7620" marT="7620" marB="0" anchor="b"/>
                </a:tc>
                <a:extLst>
                  <a:ext uri="{0D108BD9-81ED-4DB2-BD59-A6C34878D82A}">
                    <a16:rowId xmlns:a16="http://schemas.microsoft.com/office/drawing/2014/main" val="2370016107"/>
                  </a:ext>
                </a:extLst>
              </a:tr>
              <a:tr h="417761">
                <a:tc>
                  <a:txBody>
                    <a:bodyPr/>
                    <a:lstStyle/>
                    <a:p>
                      <a:pPr algn="ctr" fontAlgn="ctr"/>
                      <a:r>
                        <a:rPr lang="zh-CN" altLang="en-US" sz="1400" u="none" strike="noStrike" dirty="0">
                          <a:effectLst/>
                        </a:rPr>
                        <a:t>投资活动现金净流量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-1.55</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-9.71</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-0.39</a:t>
                      </a:r>
                    </a:p>
                  </a:txBody>
                  <a:tcPr marL="7620" marR="7620" marT="7620" marB="0" anchor="b"/>
                </a:tc>
                <a:extLst>
                  <a:ext uri="{0D108BD9-81ED-4DB2-BD59-A6C34878D82A}">
                    <a16:rowId xmlns:a16="http://schemas.microsoft.com/office/drawing/2014/main" val="1459289939"/>
                  </a:ext>
                </a:extLst>
              </a:tr>
              <a:tr h="417761">
                <a:tc>
                  <a:txBody>
                    <a:bodyPr/>
                    <a:lstStyle/>
                    <a:p>
                      <a:pPr algn="ctr" fontAlgn="ctr"/>
                      <a:r>
                        <a:rPr lang="zh-CN" altLang="en-US" sz="1400" u="none" strike="noStrike" dirty="0">
                          <a:effectLst/>
                        </a:rPr>
                        <a:t>筹资活动现金净流量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4.04</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9.59</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0.71</a:t>
                      </a:r>
                    </a:p>
                  </a:txBody>
                  <a:tcPr marL="7620" marR="7620" marT="7620" marB="0" anchor="b"/>
                </a:tc>
                <a:extLst>
                  <a:ext uri="{0D108BD9-81ED-4DB2-BD59-A6C34878D82A}">
                    <a16:rowId xmlns:a16="http://schemas.microsoft.com/office/drawing/2014/main" val="1680379183"/>
                  </a:ext>
                </a:extLst>
              </a:tr>
              <a:tr h="417761">
                <a:tc>
                  <a:txBody>
                    <a:bodyPr/>
                    <a:lstStyle/>
                    <a:p>
                      <a:pPr algn="ctr" fontAlgn="ctr"/>
                      <a:r>
                        <a:rPr lang="zh-CN" altLang="en-US" sz="1400" u="none" strike="noStrike" dirty="0">
                          <a:effectLst/>
                        </a:rPr>
                        <a:t>现金净流量</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-0.39</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-1.84</a:t>
                      </a:r>
                    </a:p>
                  </a:txBody>
                  <a:tcPr marL="7620" marR="7620" marT="7620" marB="0" anchor="b"/>
                </a:tc>
                <a:tc>
                  <a:txBody>
                    <a:bodyPr/>
                    <a:lstStyle/>
                    <a:p>
                      <a:pPr algn="r" fontAlgn="ctr"/>
                      <a:r>
                        <a:rPr lang="en-US" altLang="zh-CN" sz="1400" b="0" i="0" u="none" strike="noStrike" dirty="0">
                          <a:solidFill>
                            <a:srgbClr val="000000"/>
                          </a:solidFill>
                          <a:effectLst/>
                          <a:latin typeface="宋体" panose="02010600030101010101" pitchFamily="2" charset="-122"/>
                          <a:ea typeface="宋体" panose="02010600030101010101" pitchFamily="2" charset="-122"/>
                        </a:rPr>
                        <a:t>0.76</a:t>
                      </a:r>
                    </a:p>
                  </a:txBody>
                  <a:tcPr marL="7620" marR="7620" marT="7620" marB="0" anchor="b"/>
                </a:tc>
                <a:extLst>
                  <a:ext uri="{0D108BD9-81ED-4DB2-BD59-A6C34878D82A}">
                    <a16:rowId xmlns:a16="http://schemas.microsoft.com/office/drawing/2014/main" val="2014108730"/>
                  </a:ext>
                </a:extLst>
              </a:tr>
            </a:tbl>
          </a:graphicData>
        </a:graphic>
      </p:graphicFrame>
      <p:sp>
        <p:nvSpPr>
          <p:cNvPr id="12" name="文本框 11"/>
          <p:cNvSpPr txBox="1"/>
          <p:nvPr/>
        </p:nvSpPr>
        <p:spPr>
          <a:xfrm>
            <a:off x="1048512" y="3378567"/>
            <a:ext cx="3337560" cy="442878"/>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现金流</a:t>
            </a:r>
          </a:p>
        </p:txBody>
      </p:sp>
      <p:sp>
        <p:nvSpPr>
          <p:cNvPr id="13" name="文本框 12"/>
          <p:cNvSpPr txBox="1"/>
          <p:nvPr/>
        </p:nvSpPr>
        <p:spPr>
          <a:xfrm>
            <a:off x="5779008" y="3506860"/>
            <a:ext cx="5952744" cy="3416320"/>
          </a:xfrm>
          <a:prstGeom prst="rect">
            <a:avLst/>
          </a:prstGeom>
          <a:noFill/>
        </p:spPr>
        <p:txBody>
          <a:bodyPr wrap="square" rtlCol="0">
            <a:spAutoFit/>
          </a:bodyPr>
          <a:lstStyle/>
          <a:p>
            <a:pPr>
              <a:lnSpc>
                <a:spcPct val="150000"/>
              </a:lnSpc>
            </a:pPr>
            <a:r>
              <a:rPr lang="en-US" altLang="zh-CN" dirty="0">
                <a:latin typeface="楷体" panose="02010609060101010101" pitchFamily="49" charset="-122"/>
                <a:ea typeface="楷体" panose="02010609060101010101" pitchFamily="49" charset="-122"/>
              </a:rPr>
              <a:t>    2014</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-2015</a:t>
            </a:r>
            <a:r>
              <a:rPr lang="zh-CN" altLang="en-US" dirty="0">
                <a:latin typeface="楷体" panose="02010609060101010101" pitchFamily="49" charset="-122"/>
                <a:ea typeface="楷体" panose="02010609060101010101" pitchFamily="49" charset="-122"/>
              </a:rPr>
              <a:t>年现金流情况均未净流出，经营性现金流连续负值，但是</a:t>
            </a:r>
            <a:r>
              <a:rPr lang="en-US" altLang="zh-CN" dirty="0">
                <a:latin typeface="楷体" panose="02010609060101010101" pitchFamily="49" charset="-122"/>
                <a:ea typeface="楷体" panose="02010609060101010101" pitchFamily="49" charset="-122"/>
              </a:rPr>
              <a:t>2016</a:t>
            </a:r>
            <a:r>
              <a:rPr lang="zh-CN" altLang="en-US" dirty="0">
                <a:latin typeface="楷体" panose="02010609060101010101" pitchFamily="49" charset="-122"/>
                <a:ea typeface="楷体" panose="02010609060101010101" pitchFamily="49" charset="-122"/>
              </a:rPr>
              <a:t>年上半年，受煤炭价格整体提升的影响，扭转了长期入不敷出的局面。</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企业</a:t>
            </a:r>
            <a:r>
              <a:rPr lang="en-US" altLang="zh-CN" dirty="0">
                <a:latin typeface="楷体" panose="02010609060101010101" pitchFamily="49" charset="-122"/>
                <a:ea typeface="楷体" panose="02010609060101010101" pitchFamily="49" charset="-122"/>
              </a:rPr>
              <a:t>2015</a:t>
            </a:r>
            <a:r>
              <a:rPr lang="zh-CN" altLang="en-US" dirty="0">
                <a:latin typeface="楷体" panose="02010609060101010101" pitchFamily="49" charset="-122"/>
                <a:ea typeface="楷体" panose="02010609060101010101" pitchFamily="49" charset="-122"/>
              </a:rPr>
              <a:t>年投资规模相对较大，同时相应的筹资规模扩大，如需进一步尽调，了解其新增投资项目、规模及资金情况是否会给企业增加偿债压力。</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总体来看，企业现金流严重短缺，存在流动性风险。</a:t>
            </a:r>
            <a:endParaRPr lang="en-US" altLang="zh-CN"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20359070"/>
      </p:ext>
    </p:extLst>
  </p:cSld>
  <p:clrMapOvr>
    <a:masterClrMapping/>
  </p:clrMapOvr>
  <p:transition>
    <p:pull dir="ru"/>
  </p:transition>
</p:sld>
</file>

<file path=ppt/theme/theme1.xml><?xml version="1.0" encoding="utf-8"?>
<a:theme xmlns:a="http://schemas.openxmlformats.org/drawingml/2006/main" name="Office 主题">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给梅梅模版的字体">
      <a:majorFont>
        <a:latin typeface="Arial Rounded MT Bold"/>
        <a:ea typeface="微软雅黑"/>
        <a:cs typeface=""/>
      </a:majorFont>
      <a:minorFont>
        <a:latin typeface="Arial Unicode M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50000"/>
          </a:lnSpc>
          <a:defRPr dirty="0" smtClean="0">
            <a:latin typeface="楷体" panose="02010609060101010101" pitchFamily="49" charset="-122"/>
            <a:ea typeface="楷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3129</TotalTime>
  <Words>3442</Words>
  <Application>Microsoft Office PowerPoint</Application>
  <PresentationFormat>宽屏</PresentationFormat>
  <Paragraphs>390</Paragraphs>
  <Slides>16</Slides>
  <Notes>10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vt:lpstr>
      <vt:lpstr>@宋体</vt:lpstr>
      <vt:lpstr>Arial Unicode MS</vt:lpstr>
      <vt:lpstr>等线</vt:lpstr>
      <vt:lpstr>华文楷体</vt:lpstr>
      <vt:lpstr>楷体</vt:lpstr>
      <vt:lpstr>宋体</vt:lpstr>
      <vt:lpstr>微软雅黑</vt:lpstr>
      <vt:lpstr>Arial</vt:lpstr>
      <vt:lpstr>Arial Rounded MT Bold</vt:lpstr>
      <vt:lpstr>Calibri</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Admin-y</dc:creator>
  <cp:lastModifiedBy>liuyangshide</cp:lastModifiedBy>
  <cp:revision>417</cp:revision>
  <dcterms:created xsi:type="dcterms:W3CDTF">2014-12-05T06:10:00Z</dcterms:created>
  <dcterms:modified xsi:type="dcterms:W3CDTF">2016-10-30T06:41:22Z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