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80" r:id="rId4"/>
    <p:sldId id="287" r:id="rId5"/>
    <p:sldId id="336" r:id="rId6"/>
    <p:sldId id="281" r:id="rId7"/>
    <p:sldId id="337" r:id="rId8"/>
  </p:sldIdLst>
  <p:sldSz cx="12192000" cy="6858000"/>
  <p:notesSz cx="6742113" cy="98726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70707"/>
    <a:srgbClr val="330306"/>
    <a:srgbClr val="3366FF"/>
    <a:srgbClr val="003399"/>
    <a:srgbClr val="000099"/>
    <a:srgbClr val="FCFCFC"/>
    <a:srgbClr val="E20E1D"/>
    <a:srgbClr val="FF8284"/>
    <a:srgbClr val="878A9F"/>
    <a:srgbClr val="EEEEE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630" y="-90"/>
      </p:cViewPr>
      <p:guideLst>
        <p:guide orient="horz" pos="2160"/>
        <p:guide pos="388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7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8972" y="0"/>
            <a:ext cx="2921582" cy="49534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r">
              <a:defRPr sz="1200"/>
            </a:lvl1pPr>
          </a:lstStyle>
          <a:p>
            <a:fld id="{38CFF49B-F907-49D9-97D0-C0B7B4CAC544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3" rIns="91427" bIns="4571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4212" y="4751220"/>
            <a:ext cx="5393690" cy="3887361"/>
          </a:xfrm>
          <a:prstGeom prst="rect">
            <a:avLst/>
          </a:prstGeom>
        </p:spPr>
        <p:txBody>
          <a:bodyPr vert="horz" lIns="91427" tIns="45713" rIns="91427" bIns="45713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8972" y="9377317"/>
            <a:ext cx="2921582" cy="495347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r">
              <a:defRPr sz="1200"/>
            </a:lvl1pPr>
          </a:lstStyle>
          <a:p>
            <a:fld id="{6D2AF97A-113B-4386-A7B0-F4FB2B5B3C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9029700" y="375451"/>
            <a:ext cx="260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CFCFC"/>
                </a:solidFill>
              </a:rPr>
              <a:t>LOGO</a:t>
            </a:r>
            <a:endParaRPr lang="zh-CN" altLang="en-US" sz="2400" b="1" dirty="0">
              <a:solidFill>
                <a:srgbClr val="FCFCFC"/>
              </a:solidFill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7261934" y="301841"/>
            <a:ext cx="4785064" cy="656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D:\恒嘉融资租赁\公司VI\新标识图片格式打包\logo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4424" y="6315696"/>
            <a:ext cx="3639884" cy="338401"/>
          </a:xfrm>
          <a:prstGeom prst="rect">
            <a:avLst/>
          </a:prstGeom>
          <a:noFill/>
        </p:spPr>
      </p:pic>
      <p:pic>
        <p:nvPicPr>
          <p:cNvPr id="26" name="Picture 5" descr="C:\Users\U310\Desktop\QQ截图20140217164136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795" y="-25400"/>
            <a:ext cx="12545454" cy="3212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71B9-238B-4D69-8248-97E26D5381F3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9FDA-0849-494F-A4CE-306FF23A80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71B9-238B-4D69-8248-97E26D5381F3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9FDA-0849-494F-A4CE-306FF23A80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77C1-C062-48D9-BE75-046D5C527045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FC3-E85A-47BD-81B2-68F8C9DF41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77C1-C062-48D9-BE75-046D5C527045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FC3-E85A-47BD-81B2-68F8C9DF41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77C1-C062-48D9-BE75-046D5C527045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FC3-E85A-47BD-81B2-68F8C9DF41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77C1-C062-48D9-BE75-046D5C527045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FC3-E85A-47BD-81B2-68F8C9DF41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77C1-C062-48D9-BE75-046D5C527045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FC3-E85A-47BD-81B2-68F8C9DF41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77C1-C062-48D9-BE75-046D5C527045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FC3-E85A-47BD-81B2-68F8C9DF41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77C1-C062-48D9-BE75-046D5C527045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FC3-E85A-47BD-81B2-68F8C9DF41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77C1-C062-48D9-BE75-046D5C527045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FC3-E85A-47BD-81B2-68F8C9DF41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6425294"/>
            <a:ext cx="12192000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 userDrawn="1"/>
        </p:nvSpPr>
        <p:spPr>
          <a:xfrm>
            <a:off x="11187953" y="6494930"/>
            <a:ext cx="605118" cy="349624"/>
          </a:xfrm>
          <a:custGeom>
            <a:avLst/>
            <a:gdLst>
              <a:gd name="connsiteX0" fmla="*/ 378655 w 757310"/>
              <a:gd name="connsiteY0" fmla="*/ 0 h 396457"/>
              <a:gd name="connsiteX1" fmla="*/ 757310 w 757310"/>
              <a:gd name="connsiteY1" fmla="*/ 378655 h 396457"/>
              <a:gd name="connsiteX2" fmla="*/ 755516 w 757310"/>
              <a:gd name="connsiteY2" fmla="*/ 396457 h 396457"/>
              <a:gd name="connsiteX3" fmla="*/ 1795 w 757310"/>
              <a:gd name="connsiteY3" fmla="*/ 396457 h 396457"/>
              <a:gd name="connsiteX4" fmla="*/ 0 w 757310"/>
              <a:gd name="connsiteY4" fmla="*/ 378655 h 396457"/>
              <a:gd name="connsiteX5" fmla="*/ 378655 w 757310"/>
              <a:gd name="connsiteY5" fmla="*/ 0 h 39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7310" h="396457">
                <a:moveTo>
                  <a:pt x="378655" y="0"/>
                </a:moveTo>
                <a:cubicBezTo>
                  <a:pt x="587780" y="0"/>
                  <a:pt x="757310" y="169530"/>
                  <a:pt x="757310" y="378655"/>
                </a:cubicBezTo>
                <a:lnTo>
                  <a:pt x="755516" y="396457"/>
                </a:lnTo>
                <a:lnTo>
                  <a:pt x="1795" y="396457"/>
                </a:lnTo>
                <a:lnTo>
                  <a:pt x="0" y="378655"/>
                </a:lnTo>
                <a:cubicBezTo>
                  <a:pt x="0" y="169530"/>
                  <a:pt x="169530" y="0"/>
                  <a:pt x="378655" y="0"/>
                </a:cubicBezTo>
                <a:close/>
              </a:path>
            </a:pathLst>
          </a:cu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10650070" y="6596809"/>
            <a:ext cx="1676400" cy="274638"/>
          </a:xfrm>
          <a:prstGeom prst="rect">
            <a:avLst/>
          </a:prstGeom>
          <a:noFill/>
          <a:ln>
            <a:noFill/>
          </a:ln>
        </p:spPr>
        <p:txBody>
          <a:bodyPr lIns="91436" tIns="45718" rIns="91436" bIns="45718">
            <a:spAutoFit/>
          </a:bodyPr>
          <a:lstStyle/>
          <a:p>
            <a:pPr algn="ctr" eaLnBrk="0" hangingPunct="0"/>
            <a:r>
              <a:rPr lang="en-US" altLang="zh-CN" sz="1200" dirty="0" smtClean="0">
                <a:solidFill>
                  <a:srgbClr val="FCFCFC"/>
                </a:solidFill>
                <a:cs typeface="Arial" panose="020B0604020202020204" pitchFamily="34" charset="0"/>
              </a:rPr>
              <a:t>P</a:t>
            </a:r>
            <a:fld id="{1D1D2641-4A11-334B-B140-BC935AB38244}" type="slidenum">
              <a:rPr lang="zh-CN" altLang="en-US" sz="1200" dirty="0" smtClean="0">
                <a:solidFill>
                  <a:srgbClr val="FCFCFC"/>
                </a:solidFill>
                <a:cs typeface="Arial" panose="020B0604020202020204" pitchFamily="34" charset="0"/>
              </a:rPr>
              <a:pPr algn="ctr" eaLnBrk="0" hangingPunct="0"/>
              <a:t>‹#›</a:t>
            </a:fld>
            <a:endParaRPr lang="zh-CN" altLang="en-US" sz="1200" dirty="0">
              <a:solidFill>
                <a:srgbClr val="FCFCFC"/>
              </a:solidFill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 flipV="1">
            <a:off x="0" y="858129"/>
            <a:ext cx="12192000" cy="2483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 userDrawn="1"/>
        </p:nvSpPr>
        <p:spPr>
          <a:xfrm>
            <a:off x="510437" y="6162476"/>
            <a:ext cx="2107808" cy="534159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D:\恒嘉融资租赁\公司VI\新标识图片格式打包\logo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481" y="6316920"/>
            <a:ext cx="1600855" cy="22115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77C1-C062-48D9-BE75-046D5C527045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FC3-E85A-47BD-81B2-68F8C9DF41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77C1-C062-48D9-BE75-046D5C527045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FC3-E85A-47BD-81B2-68F8C9DF41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77C1-C062-48D9-BE75-046D5C527045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FC3-E85A-47BD-81B2-68F8C9DF41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71B9-238B-4D69-8248-97E26D5381F3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9FDA-0849-494F-A4CE-306FF23A80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71B9-238B-4D69-8248-97E26D5381F3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9FDA-0849-494F-A4CE-306FF23A80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71B9-238B-4D69-8248-97E26D5381F3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9FDA-0849-494F-A4CE-306FF23A80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71B9-238B-4D69-8248-97E26D5381F3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9FDA-0849-494F-A4CE-306FF23A80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71B9-238B-4D69-8248-97E26D5381F3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9FDA-0849-494F-A4CE-306FF23A80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71B9-238B-4D69-8248-97E26D5381F3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9FDA-0849-494F-A4CE-306FF23A80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71B9-238B-4D69-8248-97E26D5381F3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9FDA-0849-494F-A4CE-306FF23A80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971B9-238B-4D69-8248-97E26D5381F3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E9FDA-0849-494F-A4CE-306FF23A80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377C1-C062-48D9-BE75-046D5C527045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07FC3-E85A-47BD-81B2-68F8C9DF41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=""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727" y="3903259"/>
            <a:ext cx="11468669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包头</a:t>
            </a:r>
            <a:r>
              <a:rPr lang="zh-CN" altLang="en-US" sz="4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希铝</a:t>
            </a:r>
            <a:r>
              <a:rPr lang="zh-CN" altLang="en-US" sz="4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售后回租</a:t>
            </a:r>
            <a:r>
              <a:rPr lang="zh-CN" altLang="en-US" sz="4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项目立项报告</a:t>
            </a:r>
            <a:endParaRPr lang="zh-CN" altLang="en-US" sz="4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40530" y="4998720"/>
            <a:ext cx="4129405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上海业务部</a:t>
            </a:r>
          </a:p>
          <a:p>
            <a:pPr algn="ctr"/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2016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28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489683" y="215757"/>
            <a:ext cx="6100550" cy="603109"/>
          </a:xfrm>
          <a:prstGeom prst="rect">
            <a:avLst/>
          </a:prstGeom>
          <a:solidFill>
            <a:srgbClr val="FCFCFC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一、项目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核心要素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62464" y="1095040"/>
          <a:ext cx="10306120" cy="4787144"/>
        </p:xfrm>
        <a:graphic>
          <a:graphicData uri="http://schemas.openxmlformats.org/drawingml/2006/table">
            <a:tbl>
              <a:tblPr/>
              <a:tblGrid>
                <a:gridCol w="2071445"/>
                <a:gridCol w="2982975"/>
                <a:gridCol w="2014400"/>
                <a:gridCol w="3237300"/>
              </a:tblGrid>
              <a:tr h="598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承 租 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东方希望包头稀土铝业有限责任公司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598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担 保 人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(</a:t>
                      </a: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抵押物</a:t>
                      </a:r>
                      <a:r>
                        <a:rPr lang="en-US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)</a:t>
                      </a:r>
                      <a:endParaRPr lang="zh-CN" sz="1800" b="1" kern="100">
                        <a:latin typeface="华文楷体" pitchFamily="2" charset="-122"/>
                        <a:ea typeface="华文楷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??"/>
                        </a:rPr>
                        <a:t>东方希望集团有限公司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598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租赁形式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售后回租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租赁金额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5</a:t>
                      </a:r>
                      <a:r>
                        <a:rPr lang="zh-CN" sz="1800" b="1" kern="100" dirty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亿元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租赁期限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3</a:t>
                      </a: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起租时间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待定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资金用途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补充流动资金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租赁利率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待定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保 证 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待定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租赁手续费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待定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表面利率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待定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预计</a:t>
                      </a:r>
                      <a:r>
                        <a:rPr lang="en-US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IRR</a:t>
                      </a:r>
                      <a:endParaRPr lang="zh-CN" sz="1800" b="1" kern="100">
                        <a:latin typeface="华文楷体" pitchFamily="2" charset="-122"/>
                        <a:ea typeface="华文楷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待定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租金计算方式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待定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还租频次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4</a:t>
                      </a:r>
                      <a:r>
                        <a:rPr lang="zh-CN" altLang="en-US" sz="1800" b="1" kern="100" dirty="0">
                          <a:latin typeface="华文楷体" pitchFamily="2" charset="-122"/>
                          <a:ea typeface="华文楷体" pitchFamily="2" charset="-122"/>
                          <a:cs typeface="Times New Roman" panose="02020603050405020304"/>
                        </a:rPr>
                        <a:t>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544274" y="213603"/>
            <a:ext cx="6864825" cy="603109"/>
          </a:xfrm>
          <a:prstGeom prst="rect">
            <a:avLst/>
          </a:prstGeom>
          <a:solidFill>
            <a:srgbClr val="FCFCFC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二</a:t>
            </a:r>
            <a:r>
              <a:rPr kumimoji="0" lang="zh-CN" alt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、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承租人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——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包头</a:t>
            </a:r>
            <a:r>
              <a:rPr lang="zh-CN" altLang="en-US" noProof="0" dirty="0" smtClean="0"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希铝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5565" y="1029385"/>
            <a:ext cx="10918208" cy="512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东方希望包头稀土铝业有限责任公司成立于2002年10月，注册地址位于内蒙古包头，注册资本361,000万元，法定代表人曹稳，主要从事稀土铝及铝制品的生产与销售。承租人是由东方希望集团有限公司</a:t>
            </a:r>
            <a:r>
              <a:rPr 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80%</a:t>
            </a:r>
            <a:r>
              <a:rPr 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和上海重工实业投资有限公司</a:t>
            </a:r>
            <a:r>
              <a:rPr 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20%</a:t>
            </a:r>
            <a:r>
              <a:rPr 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共同发起成立。</a:t>
            </a:r>
          </a:p>
          <a:p>
            <a:pPr indent="457200">
              <a:lnSpc>
                <a:spcPct val="150000"/>
              </a:lnSpc>
            </a:pPr>
            <a:r>
              <a:rPr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东方希望集团于2002年底在包头投资建设大型铝电一体化项目，自兴建以来就是内蒙古自治区重点企业，承租人于2003年底陆续投产，截止到2016年3月末，承租人拥有86万吨电解铝和配套总装机容量132万千瓦的热电联产机组的总体规模。</a:t>
            </a:r>
          </a:p>
          <a:p>
            <a:pPr indent="457200">
              <a:lnSpc>
                <a:spcPct val="150000"/>
              </a:lnSpc>
            </a:pPr>
            <a:r>
              <a:rPr 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承租人相较于同行业其它企业最大的优势是拥有自备电厂，平均用电成本可以达到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0.22—0.23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元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/KWh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，远低于上网电价。</a:t>
            </a:r>
            <a:r>
              <a:rPr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根据国家工信部2014年4月颁布的第25号公告，承租人是全国第一批36家中符合《铝行业规范条件》企业和26家“电解铝红名单”之一。</a:t>
            </a:r>
          </a:p>
          <a:p>
            <a:pPr indent="457200">
              <a:lnSpc>
                <a:spcPct val="150000"/>
              </a:lnSpc>
            </a:pPr>
            <a:r>
              <a:rPr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截至2016年8月末，承租人总资产126.14亿元，净资产52.39亿，负债率58%；1-8月承租人总收入为58.67亿元，净利润6.89亿元，已超过去年全年水平。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544274" y="213603"/>
            <a:ext cx="6864825" cy="603109"/>
          </a:xfrm>
          <a:prstGeom prst="rect">
            <a:avLst/>
          </a:prstGeom>
          <a:solidFill>
            <a:srgbClr val="FCFCFC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三、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担保人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——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东方希望集团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5565" y="1029385"/>
            <a:ext cx="10918208" cy="512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东方希望集团有限公司前身为成立于1999年4月的上海永行工贸有限公司，总部位于上海浦东，法定代表人刘永行，注册资本8亿元。东方希望历经多年发展，目前发展为拥有各类子公司200余家，遍布全国28个省、市、自治区和越南、新加坡、印尼等国家的大型跨国企业集团，集团旗下产业分为农业、房地产、重工业三大板块，现有员工18,000余人。根据中国政协网2015年8月正式颁布的“2015年中国民营企业500强”榜单，东方希望集团有限公司名列第83位；同时，东方希望还位列2015年中国饲料行业销售排名第6，2015年全球铝业产量第10。东方希望的实际控制人刘永行以355亿元净资产名列“2015年福布斯中国富豪榜”第19位和以420亿元身价名列“2015胡润中国富豪榜”第29位 。</a:t>
            </a:r>
          </a:p>
          <a:p>
            <a:pPr indent="457200">
              <a:lnSpc>
                <a:spcPct val="150000"/>
              </a:lnSpc>
            </a:pPr>
            <a:r>
              <a:rPr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截至2016年8月末，承租人合并总资产509.20亿元，净资产208.42亿元，资产负债率59%；1-8月份担保人实现收入194.14亿元，利润总额33.73亿元，净利润25.31亿元，已超过去年全年水平。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358360" y="215757"/>
            <a:ext cx="6069553" cy="603109"/>
          </a:xfrm>
          <a:prstGeom prst="rect">
            <a:avLst/>
          </a:prstGeom>
          <a:solidFill>
            <a:srgbClr val="FCFCFC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四、资金方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2766" y="1405723"/>
            <a:ext cx="10044752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对接资金方：东亚银行和平安银行</a:t>
            </a:r>
          </a:p>
          <a:p>
            <a:pPr indent="720090">
              <a:lnSpc>
                <a:spcPct val="150000"/>
              </a:lnSpc>
            </a:pP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720090"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收益预测：待定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矩形 6"/>
          <p:cNvSpPr/>
          <p:nvPr/>
        </p:nvSpPr>
        <p:spPr>
          <a:xfrm>
            <a:off x="2208213" y="1196975"/>
            <a:ext cx="7929562" cy="4191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endParaRPr lang="zh-CN" altLang="en-US" sz="2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628" name="文本框 26627"/>
          <p:cNvSpPr txBox="1"/>
          <p:nvPr/>
        </p:nvSpPr>
        <p:spPr>
          <a:xfrm>
            <a:off x="5130800" y="3203575"/>
            <a:ext cx="2154548" cy="8229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 fontAlgn="base">
              <a:spcBef>
                <a:spcPct val="50000"/>
              </a:spcBef>
            </a:pPr>
            <a:r>
              <a:rPr lang="en-US" altLang="zh-CN" sz="4800" i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Thanks</a:t>
            </a:r>
            <a:r>
              <a:rPr lang="zh-CN" altLang="en-US" sz="4800" i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！</a:t>
            </a:r>
            <a:endParaRPr lang="zh-CN" altLang="en-US" sz="4800" i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</p:bldLst>
  </p:timing>
</p:sld>
</file>

<file path=ppt/theme/theme1.xml><?xml version="1.0" encoding="utf-8"?>
<a:theme xmlns:a="http://schemas.openxmlformats.org/drawingml/2006/main" name="Office 主题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给梅梅模版的字体">
      <a:majorFont>
        <a:latin typeface="Arial Rounded MT Bold"/>
        <a:ea typeface="微软雅黑"/>
        <a:cs typeface=""/>
      </a:majorFont>
      <a:minorFont>
        <a:latin typeface="Arial Unicode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371</Words>
  <Application>Microsoft Office PowerPoint</Application>
  <PresentationFormat>自定义</PresentationFormat>
  <Paragraphs>47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自定义设计方案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Admin-y</dc:creator>
  <cp:lastModifiedBy>nick</cp:lastModifiedBy>
  <cp:revision>253</cp:revision>
  <dcterms:created xsi:type="dcterms:W3CDTF">2014-12-05T06:10:00Z</dcterms:created>
  <dcterms:modified xsi:type="dcterms:W3CDTF">2016-10-14T03:25:27Z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