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80" r:id="rId4"/>
    <p:sldId id="287" r:id="rId5"/>
    <p:sldId id="339" r:id="rId6"/>
    <p:sldId id="340" r:id="rId7"/>
    <p:sldId id="341" r:id="rId8"/>
    <p:sldId id="281" r:id="rId9"/>
    <p:sldId id="337" r:id="rId10"/>
  </p:sldIdLst>
  <p:sldSz cx="12192000" cy="6858000"/>
  <p:notesSz cx="6742113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97">
          <p15:clr>
            <a:srgbClr val="A4A3A4"/>
          </p15:clr>
        </p15:guide>
        <p15:guide id="2" pos="3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70707"/>
    <a:srgbClr val="330306"/>
    <a:srgbClr val="3366FF"/>
    <a:srgbClr val="003399"/>
    <a:srgbClr val="000099"/>
    <a:srgbClr val="FCFCFC"/>
    <a:srgbClr val="E20E1D"/>
    <a:srgbClr val="FF8284"/>
    <a:srgbClr val="878A9F"/>
    <a:srgbClr val="EEEE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774" y="-96"/>
      </p:cViewPr>
      <p:guideLst>
        <p:guide orient="horz" pos="2197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7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8972" y="0"/>
            <a:ext cx="2921582" cy="49534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38CFF49B-F907-49D9-97D0-C0B7B4CAC544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4212" y="4751220"/>
            <a:ext cx="5393690" cy="3887361"/>
          </a:xfrm>
          <a:prstGeom prst="rect">
            <a:avLst/>
          </a:prstGeom>
        </p:spPr>
        <p:txBody>
          <a:bodyPr vert="horz" lIns="91427" tIns="45713" rIns="91427" bIns="45713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8972" y="9377317"/>
            <a:ext cx="2921582" cy="495347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6D2AF97A-113B-4386-A7B0-F4FB2B5B3C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79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9029700" y="375451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CFCFC"/>
                </a:solidFill>
              </a:rPr>
              <a:t>LOGO</a:t>
            </a:r>
            <a:endParaRPr lang="zh-CN" altLang="en-US" sz="2400" b="1" dirty="0">
              <a:solidFill>
                <a:srgbClr val="FCFCFC"/>
              </a:solidFill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7261934" y="301841"/>
            <a:ext cx="4785064" cy="65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恒嘉融资租赁\公司VI\新标识图片格式打包\logo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4424" y="6315696"/>
            <a:ext cx="3639884" cy="338401"/>
          </a:xfrm>
          <a:prstGeom prst="rect">
            <a:avLst/>
          </a:prstGeom>
          <a:noFill/>
        </p:spPr>
      </p:pic>
      <p:pic>
        <p:nvPicPr>
          <p:cNvPr id="26" name="Picture 5" descr="C:\Users\U310\Desktop\QQ截图2014021716413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95" y="-25400"/>
            <a:ext cx="12545454" cy="321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6425294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>
            <a:off x="11187953" y="6494930"/>
            <a:ext cx="605118" cy="349624"/>
          </a:xfrm>
          <a:custGeom>
            <a:avLst/>
            <a:gdLst>
              <a:gd name="connsiteX0" fmla="*/ 378655 w 757310"/>
              <a:gd name="connsiteY0" fmla="*/ 0 h 396457"/>
              <a:gd name="connsiteX1" fmla="*/ 757310 w 757310"/>
              <a:gd name="connsiteY1" fmla="*/ 378655 h 396457"/>
              <a:gd name="connsiteX2" fmla="*/ 755516 w 757310"/>
              <a:gd name="connsiteY2" fmla="*/ 396457 h 396457"/>
              <a:gd name="connsiteX3" fmla="*/ 1795 w 757310"/>
              <a:gd name="connsiteY3" fmla="*/ 396457 h 396457"/>
              <a:gd name="connsiteX4" fmla="*/ 0 w 757310"/>
              <a:gd name="connsiteY4" fmla="*/ 378655 h 396457"/>
              <a:gd name="connsiteX5" fmla="*/ 378655 w 757310"/>
              <a:gd name="connsiteY5" fmla="*/ 0 h 3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310" h="396457">
                <a:moveTo>
                  <a:pt x="378655" y="0"/>
                </a:moveTo>
                <a:cubicBezTo>
                  <a:pt x="587780" y="0"/>
                  <a:pt x="757310" y="169530"/>
                  <a:pt x="757310" y="378655"/>
                </a:cubicBezTo>
                <a:lnTo>
                  <a:pt x="755516" y="396457"/>
                </a:lnTo>
                <a:lnTo>
                  <a:pt x="1795" y="396457"/>
                </a:lnTo>
                <a:lnTo>
                  <a:pt x="0" y="378655"/>
                </a:lnTo>
                <a:cubicBezTo>
                  <a:pt x="0" y="169530"/>
                  <a:pt x="169530" y="0"/>
                  <a:pt x="378655" y="0"/>
                </a:cubicBezTo>
                <a:close/>
              </a:path>
            </a:pathLst>
          </a:cu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0650070" y="6596809"/>
            <a:ext cx="1676400" cy="274638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/>
          <a:p>
            <a:pPr algn="ctr" eaLnBrk="0" hangingPunct="0"/>
            <a:r>
              <a:rPr lang="en-US" altLang="zh-CN" sz="1200" dirty="0" smtClean="0">
                <a:solidFill>
                  <a:srgbClr val="FCFCFC"/>
                </a:solidFill>
                <a:cs typeface="Arial" panose="020B0604020202020204" pitchFamily="34" charset="0"/>
              </a:rPr>
              <a:t>P</a:t>
            </a:r>
            <a:fld id="{1D1D2641-4A11-334B-B140-BC935AB38244}" type="slidenum">
              <a:rPr lang="zh-CN" altLang="en-US" sz="1200" dirty="0" smtClean="0">
                <a:solidFill>
                  <a:srgbClr val="FCFCFC"/>
                </a:solidFill>
                <a:cs typeface="Arial" panose="020B0604020202020204" pitchFamily="34" charset="0"/>
              </a:rPr>
              <a:pPr algn="ctr" eaLnBrk="0" hangingPunct="0"/>
              <a:t>‹#›</a:t>
            </a:fld>
            <a:endParaRPr lang="zh-CN" altLang="en-US" sz="1200" dirty="0">
              <a:solidFill>
                <a:srgbClr val="FCFCFC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858129"/>
            <a:ext cx="12192000" cy="2483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510437" y="6162476"/>
            <a:ext cx="2107808" cy="534159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D:\恒嘉融资租赁\公司VI\新标识图片格式打包\logo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81" y="6316920"/>
            <a:ext cx="1600855" cy="2211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971B9-238B-4D69-8248-97E26D5381F3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77C1-C062-48D9-BE75-046D5C527045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7" y="3903259"/>
            <a:ext cx="1146866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开滦蔚州项目立项报告</a:t>
            </a:r>
            <a:endParaRPr lang="zh-CN" altLang="en-US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0530" y="4998720"/>
            <a:ext cx="412940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保理业务部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489683" y="215757"/>
            <a:ext cx="6100550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一、项目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核心要素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2578985"/>
              </p:ext>
            </p:extLst>
          </p:nvPr>
        </p:nvGraphicFramePr>
        <p:xfrm>
          <a:off x="941705" y="1169035"/>
          <a:ext cx="10454005" cy="4787144"/>
        </p:xfrm>
        <a:graphic>
          <a:graphicData uri="http://schemas.openxmlformats.org/drawingml/2006/table">
            <a:tbl>
              <a:tblPr/>
              <a:tblGrid>
                <a:gridCol w="2101215"/>
                <a:gridCol w="3025775"/>
                <a:gridCol w="1904365"/>
                <a:gridCol w="3422650"/>
              </a:tblGrid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承 租 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开滦（集团）蔚州矿业有限责任公司</a:t>
                      </a:r>
                      <a:endParaRPr 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担 保 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抵押物</a:t>
                      </a:r>
                      <a:r>
                        <a:rPr 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)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??"/>
                        </a:rPr>
                        <a:t>开滦（集团）有限责任公司</a:t>
                      </a:r>
                      <a:endParaRPr lang="zh-CN" sz="1800" b="1" kern="0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??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租赁形式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售后回租</a:t>
                      </a:r>
                      <a:endParaRPr 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租赁金额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3</a:t>
                      </a:r>
                      <a:r>
                        <a:rPr lang="zh-CN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亿</a:t>
                      </a: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租赁期限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5</a:t>
                      </a: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起租时间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待定</a:t>
                      </a:r>
                      <a:endParaRPr lang="zh-CN" altLang="en-US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资金用途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补充流动资金</a:t>
                      </a:r>
                      <a:endParaRPr 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租赁利率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基准上浮</a:t>
                      </a:r>
                      <a:r>
                        <a:rPr lang="en-US" altLang="zh-CN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40</a:t>
                      </a: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%</a:t>
                      </a:r>
                      <a:r>
                        <a:rPr lang="zh-CN" altLang="en-US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：</a:t>
                      </a:r>
                      <a:r>
                        <a:rPr lang="en-US" altLang="zh-CN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6.65%</a:t>
                      </a:r>
                      <a:endParaRPr lang="en-US" alt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保 证 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0</a:t>
                      </a:r>
                      <a:endParaRPr lang="zh-CN" altLang="en-US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租赁手续费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1.35%/</a:t>
                      </a:r>
                      <a:r>
                        <a:rPr lang="zh-CN" altLang="en-US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年，期初一次性收取</a:t>
                      </a:r>
                      <a:r>
                        <a:rPr lang="en-US" altLang="zh-CN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2025</a:t>
                      </a:r>
                      <a:r>
                        <a:rPr lang="zh-CN" altLang="en-US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万元；</a:t>
                      </a:r>
                      <a:endParaRPr lang="zh-CN" altLang="en-US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表面利率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8%</a:t>
                      </a:r>
                      <a:endParaRPr lang="en-US" alt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预计</a:t>
                      </a:r>
                      <a:r>
                        <a:rPr 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IRR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9.08%</a:t>
                      </a:r>
                      <a:endParaRPr lang="en-US" alt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租金计算方式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第一年还息，第二年起</a:t>
                      </a:r>
                      <a:r>
                        <a:rPr lang="zh-CN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等额本</a:t>
                      </a:r>
                      <a:r>
                        <a:rPr lang="zh-CN" altLang="en-US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息</a:t>
                      </a:r>
                      <a:endParaRPr lang="zh-CN" sz="1800" b="1" kern="100" dirty="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还租频次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zh-CN" altLang="en-US" sz="1800" b="1" kern="100" dirty="0" smtClean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次</a:t>
                      </a: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zh-CN" altLang="en-US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544274" y="213603"/>
            <a:ext cx="10383259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二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承租人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开滦（集团）蔚州矿业有限责任公司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224" y="1122628"/>
            <a:ext cx="105020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        开滦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（集团）蔚州矿业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有限责任公司位于张家口蔚县南留庄镇，始建于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1992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年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6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月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。经多次改制，现由开滦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（集团）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有限责任公司、大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唐国际发电股份有限公司、河北蔚州能源综合开发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有限公司分别以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36%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、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34%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、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30%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的股份投资组建。注册资本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10.79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亿，注册地址：蔚县南留庄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镇。</a:t>
            </a:r>
            <a:endParaRPr lang="en-US" altLang="zh-CN" sz="2000" b="1" kern="100" dirty="0" smtClean="0">
              <a:latin typeface="华文楷体" pitchFamily="2" charset="-122"/>
              <a:ea typeface="华文楷体" pitchFamily="2" charset="-122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 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       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经营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范围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：煤炭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开采、洗选加工；矿山、公路工程建设施工；房屋建筑安装工程施工；物业管理、劳务输出、住宿、医疗服务；农作物、林木种植、花卉苗木种植、销售；矿山专用设备及配件制造、加工、修理；矸石砖瓦及建筑砌块制造；木材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销售；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机械设备及配件、五金交电、电子产品、化工产品（不含危险品）、金属、铁矿石、建材、日用百货、 陶瓷、橡塑制品、润滑油、针纺织品销售；机械设备及配件制造、加工、修理；煤炭开采及花卉苗木种植技术咨询服务；房屋、设备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租赁。</a:t>
            </a:r>
            <a:endParaRPr lang="en-US" altLang="zh-CN" sz="2000" b="1" kern="100" dirty="0" smtClean="0">
              <a:latin typeface="华文楷体" pitchFamily="2" charset="-122"/>
              <a:ea typeface="华文楷体" pitchFamily="2" charset="-122"/>
              <a:cs typeface="Times New Roman" panose="02020603050405020304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517114" y="204550"/>
            <a:ext cx="10111654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二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承租人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开滦（集团）蔚州矿业有限责任公司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990" y="1683943"/>
            <a:ext cx="10502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        据河北勤越会计事务所出具的审计报告，截止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2015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年底，开滦蔚州合并资产总额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56.4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亿元（流动资产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2.69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亿元，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非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流动资产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53.71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亿元），负债合计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46.68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亿元（流动负债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32.09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亿元，非流动负债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14.6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亿元），净资产合计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9.72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亿元，资产负债率为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82.77%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。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2015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年全年营业总收入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23.93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亿元，利润总额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-3.26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亿元，净利润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-</a:t>
            </a:r>
            <a:r>
              <a:rPr lang="en-US" altLang="zh-CN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3.26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元。</a:t>
            </a:r>
            <a:endParaRPr lang="en-US" altLang="zh-CN" sz="2000" b="1" kern="100" dirty="0" smtClean="0">
              <a:latin typeface="华文楷体" pitchFamily="2" charset="-122"/>
              <a:ea typeface="华文楷体" pitchFamily="2" charset="-122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 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       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截止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2016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年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6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月末，开滦蔚州合并资产总额达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60.01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（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流动资产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3.38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亿元，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非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流动资产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56.64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亿元），负债合计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51.33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（流动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负债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32.16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亿元，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非流动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负债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19.17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亿元），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净资产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合计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8.68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亿元，资产负债率为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85.54%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。前半年的营业总收入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9.8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亿元，利润总额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-1.25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亿元，净利润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-1.25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亿元。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544274" y="213603"/>
            <a:ext cx="8536352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三、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担保人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开滦（集团）有限责任公司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9092" y="1585183"/>
            <a:ext cx="10918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开滦集团公司属国有特大型企业，经济性质为有限责任公司，注册资本为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114.93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亿元。注册地址：河北省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唐山市新华东道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号。主要经营范围是：煤炭开采，原煤洗选加工，物流及贸易，煤化工产品制造及销售，热电，各类型矿山工程、地面建筑安装工程及矿区配套工程施工，机械设备及配件的制造修理，医疗服务，住宿，饮食服务，林木种植等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目前，开滦集团公司有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个生产煤矿，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个在建煤矿，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个选煤厂，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个煤化工生产企业，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个在建煤化工企业，另外还有物流贸易、供电、供暖、机械制造、社区服务、医疗服务、教育服务等多个子分公司及二级单位。到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2015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年底，集团公司纳入合并报表范围的三级以上单位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184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主体信用评级：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AA+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544274" y="213603"/>
            <a:ext cx="6864825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三、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担保人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有色集团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6896" y="1807983"/>
            <a:ext cx="10918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据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亚太（集团）</a:t>
            </a: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会计师事务所出具的审计报告，截至2015年末，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担保人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合并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资产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总额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761.57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元（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流动资产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284.32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亿元，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非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流动资产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477.24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元），负债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合计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553.07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元（流动负债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392.91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元，非流动负债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160.16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元），净资产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合计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208.5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元，资产负债率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72.62%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。</a:t>
            </a:r>
            <a:r>
              <a:rPr lang="en-US" altLang="zh-CN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2015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年全年营业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总收入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667.02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元，利润总额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-25.5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元，净利润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-26.87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元。</a:t>
            </a:r>
            <a:endParaRPr lang="en-US" altLang="zh-CN" sz="2000" b="1" kern="100" dirty="0">
              <a:latin typeface="华文楷体" pitchFamily="2" charset="-122"/>
              <a:ea typeface="华文楷体" pitchFamily="2" charset="-122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        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截止</a:t>
            </a:r>
            <a:r>
              <a:rPr lang="en-US" altLang="zh-CN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2016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年</a:t>
            </a:r>
            <a:r>
              <a:rPr lang="en-US" altLang="zh-CN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6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月末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，担保人合并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资产总额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达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775.94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元（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流动资产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289.07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元，非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流动资产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486.87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元），负债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合计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567.59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元（流动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负债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400.93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元，非流动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负债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166.66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元），净资产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合计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208.35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元，资产负债率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为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73.15%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。前半年的营业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总收入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276.44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元，利润总额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-3.79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元，净利润</a:t>
            </a:r>
            <a:r>
              <a:rPr lang="en-US" altLang="zh-CN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-4.32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亿</a:t>
            </a:r>
            <a:r>
              <a:rPr lang="zh-CN" altLang="en-US" sz="2000" b="1" kern="100" dirty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元</a:t>
            </a:r>
            <a:r>
              <a:rPr lang="zh-CN" altLang="en-US" sz="2000" b="1" kern="100" dirty="0" smtClean="0">
                <a:latin typeface="华文楷体" pitchFamily="2" charset="-122"/>
                <a:ea typeface="华文楷体" pitchFamily="2" charset="-122"/>
                <a:cs typeface="Times New Roman" panose="02020603050405020304"/>
              </a:rPr>
              <a:t>。</a:t>
            </a:r>
            <a:endParaRPr lang="en-US" altLang="zh-CN" sz="2000" b="1" kern="100" dirty="0" smtClean="0">
              <a:latin typeface="华文楷体" pitchFamily="2" charset="-122"/>
              <a:ea typeface="华文楷体" pitchFamily="2" charset="-122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endParaRPr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3"/>
          <p:cNvSpPr txBox="1"/>
          <p:nvPr/>
        </p:nvSpPr>
        <p:spPr>
          <a:xfrm>
            <a:off x="544274" y="213603"/>
            <a:ext cx="8536352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三、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担保人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开滦（集团）有限责任公司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358360" y="215757"/>
            <a:ext cx="6069553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四、资金方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2766" y="1405723"/>
            <a:ext cx="10044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对接资金方：中信商业保理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有限公司（租赁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保理）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收益预测：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1825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万元（税前）</a:t>
            </a:r>
          </a:p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计算方法：</a:t>
            </a:r>
          </a:p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税前收入=手续费-保理费</a:t>
            </a:r>
          </a:p>
          <a:p>
            <a:pPr indent="720090"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=2025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=1825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万元;</a:t>
            </a:r>
          </a:p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税后收入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=1825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/1.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06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1722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6"/>
          <p:cNvSpPr/>
          <p:nvPr/>
        </p:nvSpPr>
        <p:spPr>
          <a:xfrm>
            <a:off x="2208213" y="1196975"/>
            <a:ext cx="7929562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8" name="文本框 26627"/>
          <p:cNvSpPr txBox="1"/>
          <p:nvPr/>
        </p:nvSpPr>
        <p:spPr>
          <a:xfrm>
            <a:off x="5130800" y="3203575"/>
            <a:ext cx="2154548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 fontAlgn="base">
              <a:spcBef>
                <a:spcPct val="50000"/>
              </a:spcBef>
            </a:pPr>
            <a:r>
              <a:rPr lang="en-US" altLang="zh-CN" sz="4800" i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Thanks</a:t>
            </a:r>
            <a:r>
              <a:rPr lang="zh-CN" altLang="en-US" sz="4800" i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！</a:t>
            </a:r>
            <a:endParaRPr lang="zh-CN" altLang="en-US" sz="4800" i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theme/theme1.xml><?xml version="1.0" encoding="utf-8"?>
<a:theme xmlns:a="http://schemas.openxmlformats.org/drawingml/2006/main" name="Office 主题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给梅梅模版的字体">
      <a:majorFont>
        <a:latin typeface="Arial Rounded MT Bold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948</Words>
  <Application>Microsoft Office PowerPoint</Application>
  <PresentationFormat>自定义</PresentationFormat>
  <Paragraphs>56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Admin-y</dc:creator>
  <cp:lastModifiedBy>zhangjinbao</cp:lastModifiedBy>
  <cp:revision>280</cp:revision>
  <dcterms:created xsi:type="dcterms:W3CDTF">2014-12-05T06:10:00Z</dcterms:created>
  <dcterms:modified xsi:type="dcterms:W3CDTF">2016-10-28T05:41:48Z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