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56" r:id="rId4"/>
    <p:sldId id="280" r:id="rId5"/>
    <p:sldId id="287" r:id="rId6"/>
    <p:sldId id="339" r:id="rId7"/>
    <p:sldId id="340" r:id="rId8"/>
    <p:sldId id="341" r:id="rId9"/>
    <p:sldId id="281" r:id="rId10"/>
    <p:sldId id="337" r:id="rId11"/>
  </p:sldIdLst>
  <p:sldSz cx="12192000" cy="6858000"/>
  <p:notesSz cx="6741795" cy="98723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07"/>
    <a:srgbClr val="330306"/>
    <a:srgbClr val="3366FF"/>
    <a:srgbClr val="003399"/>
    <a:srgbClr val="000099"/>
    <a:srgbClr val="FCFCFC"/>
    <a:srgbClr val="E20E1D"/>
    <a:srgbClr val="FF8284"/>
    <a:srgbClr val="878A9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08"/>
      </p:cViewPr>
      <p:guideLst>
        <p:guide orient="horz" pos="2197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8972" y="0"/>
            <a:ext cx="2921582" cy="49534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38CFF49B-F907-49D9-97D0-C0B7B4CAC5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3" rIns="91427" bIns="45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4212" y="4751220"/>
            <a:ext cx="5393690" cy="3887361"/>
          </a:xfrm>
          <a:prstGeom prst="rect">
            <a:avLst/>
          </a:prstGeom>
        </p:spPr>
        <p:txBody>
          <a:bodyPr vert="horz" lIns="91427" tIns="45713" rIns="91427" bIns="45713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8972" y="9377317"/>
            <a:ext cx="2921582" cy="495347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6D2AF97A-113B-4386-A7B0-F4FB2B5B3C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9029700" y="375451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CFCFC"/>
                </a:solidFill>
              </a:rPr>
              <a:t>LOGO</a:t>
            </a:r>
            <a:endParaRPr lang="zh-CN" altLang="en-US" sz="2400" b="1" dirty="0">
              <a:solidFill>
                <a:srgbClr val="FCFCFC"/>
              </a:solidFill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7261934" y="301841"/>
            <a:ext cx="4785064" cy="65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恒嘉融资租赁\公司VI\新标识图片格式打包\logo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4424" y="6315696"/>
            <a:ext cx="3639884" cy="338401"/>
          </a:xfrm>
          <a:prstGeom prst="rect">
            <a:avLst/>
          </a:prstGeom>
          <a:noFill/>
        </p:spPr>
      </p:pic>
      <p:pic>
        <p:nvPicPr>
          <p:cNvPr id="26" name="Picture 5" descr="C:\Users\U310\Desktop\QQ截图2014021716413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95" y="-25400"/>
            <a:ext cx="12545454" cy="321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6425294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>
            <a:off x="11187953" y="6494930"/>
            <a:ext cx="605118" cy="349624"/>
          </a:xfrm>
          <a:custGeom>
            <a:avLst/>
            <a:gdLst>
              <a:gd name="connsiteX0" fmla="*/ 378655 w 757310"/>
              <a:gd name="connsiteY0" fmla="*/ 0 h 396457"/>
              <a:gd name="connsiteX1" fmla="*/ 757310 w 757310"/>
              <a:gd name="connsiteY1" fmla="*/ 378655 h 396457"/>
              <a:gd name="connsiteX2" fmla="*/ 755516 w 757310"/>
              <a:gd name="connsiteY2" fmla="*/ 396457 h 396457"/>
              <a:gd name="connsiteX3" fmla="*/ 1795 w 757310"/>
              <a:gd name="connsiteY3" fmla="*/ 396457 h 396457"/>
              <a:gd name="connsiteX4" fmla="*/ 0 w 757310"/>
              <a:gd name="connsiteY4" fmla="*/ 378655 h 396457"/>
              <a:gd name="connsiteX5" fmla="*/ 378655 w 757310"/>
              <a:gd name="connsiteY5" fmla="*/ 0 h 3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310" h="396457">
                <a:moveTo>
                  <a:pt x="378655" y="0"/>
                </a:moveTo>
                <a:cubicBezTo>
                  <a:pt x="587780" y="0"/>
                  <a:pt x="757310" y="169530"/>
                  <a:pt x="757310" y="378655"/>
                </a:cubicBezTo>
                <a:lnTo>
                  <a:pt x="755516" y="396457"/>
                </a:lnTo>
                <a:lnTo>
                  <a:pt x="1795" y="396457"/>
                </a:lnTo>
                <a:lnTo>
                  <a:pt x="0" y="378655"/>
                </a:lnTo>
                <a:cubicBezTo>
                  <a:pt x="0" y="169530"/>
                  <a:pt x="169530" y="0"/>
                  <a:pt x="378655" y="0"/>
                </a:cubicBezTo>
                <a:close/>
              </a:path>
            </a:pathLst>
          </a:cu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0650070" y="6596809"/>
            <a:ext cx="1676400" cy="274638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/>
          <a:p>
            <a:pPr algn="ctr" eaLnBrk="0" hangingPunct="0"/>
            <a:r>
              <a:rPr lang="en-US" altLang="zh-CN" sz="1200" dirty="0" smtClean="0">
                <a:solidFill>
                  <a:srgbClr val="FCFCFC"/>
                </a:solidFill>
                <a:cs typeface="Arial" panose="020B0604020202020204" pitchFamily="34" charset="0"/>
              </a:rPr>
              <a:t>P</a:t>
            </a:r>
            <a:fld id="{1D1D2641-4A11-334B-B140-BC935AB38244}" type="slidenum">
              <a:rPr lang="zh-CN" altLang="en-US" sz="1200" dirty="0" smtClean="0">
                <a:solidFill>
                  <a:srgbClr val="FCFCFC"/>
                </a:solidFill>
                <a:cs typeface="Arial" panose="020B0604020202020204" pitchFamily="34" charset="0"/>
              </a:rPr>
            </a:fld>
            <a:endParaRPr lang="zh-CN" altLang="en-US" sz="1200" dirty="0">
              <a:solidFill>
                <a:srgbClr val="FCFCFC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858129"/>
            <a:ext cx="12192000" cy="2483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510437" y="6162476"/>
            <a:ext cx="2107808" cy="534159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D:\恒嘉融资租赁\公司VI\新标识图片格式打包\logo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481" y="6316920"/>
            <a:ext cx="1600855" cy="22115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971B9-238B-4D69-8248-97E26D5381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9FDA-0849-494F-A4CE-306FF23A80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77C1-C062-48D9-BE75-046D5C5270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7FC3-E85A-47BD-81B2-68F8C9DF41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7" y="3903259"/>
            <a:ext cx="1146866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有色光电直接租赁项目立项报告</a:t>
            </a:r>
            <a:endParaRPr lang="zh-CN" altLang="en-US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0530" y="4998720"/>
            <a:ext cx="412940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上海业务部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489683" y="215757"/>
            <a:ext cx="6100550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一、项目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核心要素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41705" y="1169035"/>
          <a:ext cx="10454005" cy="4787265"/>
        </p:xfrm>
        <a:graphic>
          <a:graphicData uri="http://schemas.openxmlformats.org/drawingml/2006/table">
            <a:tbl>
              <a:tblPr/>
              <a:tblGrid>
                <a:gridCol w="2101215"/>
                <a:gridCol w="3025775"/>
                <a:gridCol w="1904365"/>
                <a:gridCol w="3422650"/>
              </a:tblGrid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承 租 人</a:t>
                      </a:r>
                      <a:endParaRPr lang="zh-CN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陕西有色光电科技有限公司</a:t>
                      </a:r>
                      <a:endParaRPr lang="zh-CN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担 保 人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抵押物</a:t>
                      </a:r>
                      <a:r>
                        <a:rPr lang="en-US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)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??"/>
                        </a:rPr>
                        <a:t>陕西有色金属控股集团有限责任公司</a:t>
                      </a:r>
                      <a:endParaRPr lang="zh-CN" sz="1800" b="1" kern="0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??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租赁形式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直接租赁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租赁金额</a:t>
                      </a:r>
                      <a:endParaRPr lang="zh-CN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2</a:t>
                      </a: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亿元</a:t>
                      </a:r>
                      <a:endParaRPr lang="zh-CN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租赁期限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5</a:t>
                      </a: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年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起租时间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预计</a:t>
                      </a: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11</a:t>
                      </a:r>
                      <a:r>
                        <a:rPr lang="zh-CN" altLang="en-US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月份</a:t>
                      </a:r>
                      <a:endParaRPr lang="zh-CN" altLang="en-US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资金用途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购买设备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租赁利率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基准下浮</a:t>
                      </a: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10%</a:t>
                      </a:r>
                      <a:r>
                        <a:rPr lang="zh-CN" altLang="en-US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：</a:t>
                      </a: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4.275%</a:t>
                      </a:r>
                      <a:endParaRPr lang="en-US" altLang="zh-CN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保 证 金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5%</a:t>
                      </a:r>
                      <a:r>
                        <a:rPr lang="zh-CN" altLang="en-US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，</a:t>
                      </a:r>
                      <a:r>
                        <a:rPr lang="en-US" alt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1000</a:t>
                      </a:r>
                      <a:r>
                        <a:rPr lang="zh-CN" altLang="en-US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万元</a:t>
                      </a:r>
                      <a:endParaRPr lang="zh-CN" altLang="en-US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租赁手续费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1.15%/</a:t>
                      </a:r>
                      <a:r>
                        <a:rPr lang="zh-CN" altLang="en-US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年，一次性收取</a:t>
                      </a: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1150</a:t>
                      </a:r>
                      <a:r>
                        <a:rPr lang="zh-CN" altLang="en-US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万元</a:t>
                      </a:r>
                      <a:endParaRPr lang="zh-CN" altLang="en-US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表面利率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5.425%</a:t>
                      </a:r>
                      <a:endParaRPr lang="en-US" alt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预计</a:t>
                      </a:r>
                      <a:r>
                        <a:rPr lang="en-US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IRR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7.44%</a:t>
                      </a:r>
                      <a:endParaRPr lang="en-US" altLang="zh-CN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租金计算方式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按季等额本金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还租频次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4</a:t>
                      </a:r>
                      <a:r>
                        <a:rPr lang="zh-CN" altLang="en-US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次</a:t>
                      </a: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zh-CN" altLang="en-US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年</a:t>
                      </a:r>
                      <a:endParaRPr lang="zh-CN" altLang="en-US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544274" y="213603"/>
            <a:ext cx="6864825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二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承租人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有色光电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5565" y="1029385"/>
            <a:ext cx="10918208" cy="512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陕西有色光电科技有限公司（以下简称“陕西有色光电”或“承租人”）是陕西有色金属控股集团有限责任公司（以下简称“陕西有色集团”）和陕西天宏硅材料有限责任公司（以下简称“陕西天宏硅”）合资组建的公司，注册资本共计10亿元，</a:t>
            </a:r>
            <a:r>
              <a:rPr 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陕西有色集团出资8亿元（占比80%），陕西天宏硅出资2亿元（占比20%）。公司2011年6月22日成立，注册地址为陕西省西咸新区秦汉新城正阳街办河堤路中段。经营范围是：多晶硅及原、辅材料、化工产品（国家限制的除外，不含危险化学品）的生产及销售；半导体材料、太阳能电池、电子元器件、半导体设备的开发、制造及销售，商品进出口业务。</a:t>
            </a:r>
            <a:endParaRPr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公司以光伏产业为主体，依托陕西天宏、有色榆林多晶硅生产基地，结合华山半导体30余年硅材料的历史和一批精于从事硅材料科研生产的技术队伍，加快发展硅材料，延长产业链，形成上下游产业配套，能源与资源综合利用，在西咸新区征地1000多亩建设1GWp太阳能光伏电池项目。</a:t>
            </a:r>
            <a:endParaRPr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endParaRPr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544274" y="213603"/>
            <a:ext cx="6864825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二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承租人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有色光电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7635" y="1242110"/>
            <a:ext cx="10918208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根据可研报告，项目一期、二期的总投分别为56亿元和52亿元，由于光伏行业总体建设成本降低和贷款利率的下调，预计一期总投将控制在47亿左右，截止2016年9月投资已经达到40亿，资金到位率85%</a:t>
            </a:r>
            <a:r>
              <a:rPr 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左右</a:t>
            </a: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。目前二期尚未启动建设。 </a:t>
            </a:r>
            <a:endParaRPr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根据陕西华西会计师事务所出具的审计报告，截至2015年底，公司合并资产总额36.00亿元，负债合计25.93亿元，资产负债率72.03%。2015年，公司实现合并营业收入9.48亿元，实现利润总额914.25万元，净利润682.81万元。</a:t>
            </a:r>
            <a:endParaRPr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截至2016年9月末，公司合并资产总额41.08亿元，负债合计30.98亿元，资产负债率75.41%。2016年1-9月，公司实现合并营业收入24.22亿元，实现利润总额311.15万元，净利润303.36万元。</a:t>
            </a:r>
            <a:endParaRPr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544274" y="213603"/>
            <a:ext cx="6864825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三、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担保人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有色集团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5565" y="1029385"/>
            <a:ext cx="10918208" cy="512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陕西有色金属控股集团有限责任公司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（主体信用评级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:AAA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）成立于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2000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年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月，注册资本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21.1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亿元，由陕西省人民政府全资控股。</a:t>
            </a:r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主要产品包括钼炉料、钼化工和钼金属制品，钛、钛合金材及稀有金属加工材，铝、铅、锌、金、银、五氧化二钒、单晶硅、多晶硅、镍、锰等诸多品种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。其中，</a:t>
            </a:r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钼、钛产品在国内外市场上具有较强的竞争力，铝、铅、锌、金、银、钒等产品在国内也占有重要地位。</a:t>
            </a:r>
            <a:endParaRPr lang="en-US" sz="20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目前，陕西有色集团在职职工4万余人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拥有权属单位36家。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其中，</a:t>
            </a:r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金钼集团钼生产加工能力位居世界前三、亚洲第一，“JDC”产品远销世界40多个国家和地区，其控股的金钼股份（股票代码：601958）是国内首家钼行业A股上市企业；宝钛集团是我国最大的稀有金属材料加工和科研基地，主导产品钛材年产量占全国总产量的40％以上，其控股的宝钛股份（股票代码：600456）是陕西有色金属工业和中国钛工业第一个上市企业，控股的宝色股份（股票代码：300402）是我国特材非标装备制造第一股。</a:t>
            </a:r>
            <a:endParaRPr 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544274" y="213603"/>
            <a:ext cx="6864825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三、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担保人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有色集团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5565" y="1029385"/>
            <a:ext cx="10918208" cy="512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自成立以来，陕西有色集团在工业产值、营业收入、出口创汇、利税总额等方面均有大幅增长，主要经济指标一直稳居全国有色行业企业10强和中国企业500强行列，</a:t>
            </a:r>
            <a:r>
              <a:rPr 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目前</a:t>
            </a: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成为陕西省经济增长速度较快、盈利能力较强、具有陕西经济特色、参与国际竞争的大型企业集团。先后获得“陕西著名国企”、陕西省先进集体、全国创建“四好班子”先进集体及全国五一劳动奖状等荣誉称号。</a:t>
            </a:r>
            <a:endParaRPr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西格玛会计师事务所出具的审计报告，截至2015年末，担保人合并口径资产总额1,217.82亿元，负债总额844.57亿元，资产负债率69.35%；2015年，公司实现合并营业收入1,161.77亿元，实现利润总额2.08亿元，净利润-1.27亿元。</a:t>
            </a:r>
            <a:endParaRPr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截至2016年6月末，担保人合并口径资产总额1,267.96亿元，负债总额896.06亿元，资产负债率70.67%；2016年1-6月，公司实现合并营业收入617.47亿元，利润总额2.10亿元，净利润1.06亿元。</a:t>
            </a:r>
            <a:endParaRPr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358360" y="215757"/>
            <a:ext cx="6069553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四、资金方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2766" y="1405723"/>
            <a:ext cx="10044752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对接资金方：平安银行广东佛山分行北滘支行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72009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收益预测：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18,750元（税前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72009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计算方法：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72009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税前收入=手续费-保理费-利息差额补足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720090"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11,500,000-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87,500-2,493,750=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18,750元;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72009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税后收入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18,750/1.17=3,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434,829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矩形 6"/>
          <p:cNvSpPr/>
          <p:nvPr/>
        </p:nvSpPr>
        <p:spPr>
          <a:xfrm>
            <a:off x="2208213" y="1196975"/>
            <a:ext cx="7929562" cy="419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8" name="文本框 26627"/>
          <p:cNvSpPr txBox="1"/>
          <p:nvPr/>
        </p:nvSpPr>
        <p:spPr>
          <a:xfrm>
            <a:off x="5130800" y="3203575"/>
            <a:ext cx="2154548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 fontAlgn="base">
              <a:spcBef>
                <a:spcPct val="50000"/>
              </a:spcBef>
            </a:pPr>
            <a:r>
              <a:rPr lang="en-US" altLang="zh-CN" sz="4800" i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Thanks</a:t>
            </a:r>
            <a:r>
              <a:rPr lang="zh-CN" altLang="en-US" sz="4800" i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！</a:t>
            </a:r>
            <a:endParaRPr lang="zh-CN" altLang="en-US" sz="4800" i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theme/theme1.xml><?xml version="1.0" encoding="utf-8"?>
<a:theme xmlns:a="http://schemas.openxmlformats.org/drawingml/2006/main" name="Office 主题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给梅梅模版的字体">
      <a:majorFont>
        <a:latin typeface="Arial Rounded MT Bold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WPS 演示</Application>
  <PresentationFormat>自定义</PresentationFormat>
  <Paragraphs>108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楷体</vt:lpstr>
      <vt:lpstr>华文楷体</vt:lpstr>
      <vt:lpstr>Times New Roman</vt:lpstr>
      <vt:lpstr>??</vt:lpstr>
      <vt:lpstr>Arial Unicode MS</vt:lpstr>
      <vt:lpstr>微软雅黑</vt:lpstr>
      <vt:lpstr>Calibri</vt:lpstr>
      <vt:lpstr>Segoe Print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Admin-y</dc:creator>
  <cp:lastModifiedBy>李华伟</cp:lastModifiedBy>
  <cp:revision>256</cp:revision>
  <dcterms:created xsi:type="dcterms:W3CDTF">2014-12-05T06:10:00Z</dcterms:created>
  <dcterms:modified xsi:type="dcterms:W3CDTF">2016-10-20T11:50:03Z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