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0" r:id="rId2"/>
  </p:sldMasterIdLst>
  <p:notesMasterIdLst>
    <p:notesMasterId r:id="rId19"/>
  </p:notesMasterIdLst>
  <p:sldIdLst>
    <p:sldId id="256" r:id="rId3"/>
    <p:sldId id="287" r:id="rId4"/>
    <p:sldId id="300" r:id="rId5"/>
    <p:sldId id="320" r:id="rId6"/>
    <p:sldId id="322" r:id="rId7"/>
    <p:sldId id="301" r:id="rId8"/>
    <p:sldId id="310" r:id="rId9"/>
    <p:sldId id="284" r:id="rId10"/>
    <p:sldId id="297" r:id="rId11"/>
    <p:sldId id="313" r:id="rId12"/>
    <p:sldId id="314" r:id="rId13"/>
    <p:sldId id="323" r:id="rId14"/>
    <p:sldId id="324" r:id="rId15"/>
    <p:sldId id="318" r:id="rId16"/>
    <p:sldId id="285" r:id="rId17"/>
    <p:sldId id="286" r:id="rId18"/>
  </p:sldIdLst>
  <p:sldSz cx="12192000" cy="6858000"/>
  <p:notesSz cx="6742113" cy="98726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3399"/>
    <a:srgbClr val="000099"/>
    <a:srgbClr val="FCFCFC"/>
    <a:srgbClr val="E20E1D"/>
    <a:srgbClr val="FF8284"/>
    <a:srgbClr val="330306"/>
    <a:srgbClr val="070707"/>
    <a:srgbClr val="878A9F"/>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814" autoAdjust="0"/>
  </p:normalViewPr>
  <p:slideViewPr>
    <p:cSldViewPr snapToGrid="0">
      <p:cViewPr varScale="1">
        <p:scale>
          <a:sx n="93" d="100"/>
          <a:sy n="93" d="100"/>
        </p:scale>
        <p:origin x="302" y="48"/>
      </p:cViewPr>
      <p:guideLst>
        <p:guide orient="horz" pos="2160"/>
        <p:guide pos="3840"/>
      </p:guideLst>
    </p:cSldViewPr>
  </p:slideViewPr>
  <p:notesTextViewPr>
    <p:cViewPr>
      <p:scale>
        <a:sx n="1" d="1"/>
        <a:sy n="1" d="1"/>
      </p:scale>
      <p:origin x="0" y="0"/>
    </p:cViewPr>
  </p:notesTextViewPr>
  <p:sorterViewPr>
    <p:cViewPr>
      <p:scale>
        <a:sx n="90" d="100"/>
        <a:sy n="90" d="100"/>
      </p:scale>
      <p:origin x="0" y="-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38CFF49B-F907-49D9-97D0-C0B7B4CAC544}" type="datetimeFigureOut">
              <a:rPr lang="zh-CN" altLang="en-US" smtClean="0"/>
              <a:pPr/>
              <a:t>2016/10/21</a:t>
            </a:fld>
            <a:endParaRPr lang="zh-CN" altLang="en-US"/>
          </a:p>
        </p:txBody>
      </p:sp>
      <p:sp>
        <p:nvSpPr>
          <p:cNvPr id="4" name="幻灯片图像占位符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6D2AF97A-113B-4386-A7B0-F4FB2B5B3C97}" type="slidenum">
              <a:rPr lang="zh-CN" altLang="en-US" smtClean="0"/>
              <a:pPr/>
              <a:t>‹#›</a:t>
            </a:fld>
            <a:endParaRPr lang="zh-CN" altLang="en-US"/>
          </a:p>
        </p:txBody>
      </p:sp>
    </p:spTree>
    <p:extLst>
      <p:ext uri="{BB962C8B-B14F-4D97-AF65-F5344CB8AC3E}">
        <p14:creationId xmlns:p14="http://schemas.microsoft.com/office/powerpoint/2010/main" val="424817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文本框 1"/>
          <p:cNvSpPr txBox="1"/>
          <p:nvPr userDrawn="1"/>
        </p:nvSpPr>
        <p:spPr>
          <a:xfrm>
            <a:off x="9029700" y="375451"/>
            <a:ext cx="2603500" cy="461665"/>
          </a:xfrm>
          <a:prstGeom prst="rect">
            <a:avLst/>
          </a:prstGeom>
          <a:noFill/>
        </p:spPr>
        <p:txBody>
          <a:bodyPr wrap="square" rtlCol="0">
            <a:spAutoFit/>
          </a:bodyPr>
          <a:lstStyle/>
          <a:p>
            <a:pPr algn="ctr"/>
            <a:r>
              <a:rPr lang="en-US" altLang="zh-CN" sz="2400" b="1" dirty="0" smtClean="0">
                <a:solidFill>
                  <a:srgbClr val="FCFCFC"/>
                </a:solidFill>
              </a:rPr>
              <a:t>LOGO</a:t>
            </a:r>
            <a:endParaRPr lang="zh-CN" altLang="en-US" sz="2400" b="1" dirty="0">
              <a:solidFill>
                <a:srgbClr val="FCFCFC"/>
              </a:solidFill>
            </a:endParaRPr>
          </a:p>
        </p:txBody>
      </p:sp>
      <p:sp>
        <p:nvSpPr>
          <p:cNvPr id="25" name="矩形 24"/>
          <p:cNvSpPr/>
          <p:nvPr userDrawn="1"/>
        </p:nvSpPr>
        <p:spPr>
          <a:xfrm>
            <a:off x="7261934" y="301841"/>
            <a:ext cx="4785064" cy="6569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D:\恒嘉融资租赁\公司VI\新标识图片格式打包\logo3.jpg"/>
          <p:cNvPicPr>
            <a:picLocks noChangeAspect="1" noChangeArrowheads="1"/>
          </p:cNvPicPr>
          <p:nvPr userDrawn="1"/>
        </p:nvPicPr>
        <p:blipFill>
          <a:blip r:embed="rId2" cstate="print"/>
          <a:srcRect/>
          <a:stretch>
            <a:fillRect/>
          </a:stretch>
        </p:blipFill>
        <p:spPr bwMode="auto">
          <a:xfrm>
            <a:off x="4464424" y="6315696"/>
            <a:ext cx="3639884" cy="338401"/>
          </a:xfrm>
          <a:prstGeom prst="rect">
            <a:avLst/>
          </a:prstGeom>
          <a:noFill/>
        </p:spPr>
      </p:pic>
      <p:pic>
        <p:nvPicPr>
          <p:cNvPr id="26" name="Picture 5" descr="C:\Users\U310\Desktop\QQ截图20140217164136.png"/>
          <p:cNvPicPr>
            <a:picLocks noChangeAspect="1" noChangeArrowheads="1"/>
          </p:cNvPicPr>
          <p:nvPr userDrawn="1"/>
        </p:nvPicPr>
        <p:blipFill>
          <a:blip r:embed="rId3"/>
          <a:srcRect/>
          <a:stretch>
            <a:fillRect/>
          </a:stretch>
        </p:blipFill>
        <p:spPr bwMode="auto">
          <a:xfrm>
            <a:off x="-12795" y="-25400"/>
            <a:ext cx="12545454" cy="3212353"/>
          </a:xfrm>
          <a:prstGeom prst="rect">
            <a:avLst/>
          </a:prstGeom>
          <a:noFill/>
          <a:ln w="9525">
            <a:noFill/>
            <a:miter lim="800000"/>
            <a:headEnd/>
            <a:tailEnd/>
          </a:ln>
        </p:spPr>
      </p:pic>
    </p:spTree>
    <p:extLst>
      <p:ext uri="{BB962C8B-B14F-4D97-AF65-F5344CB8AC3E}">
        <p14:creationId xmlns:p14="http://schemas.microsoft.com/office/powerpoint/2010/main" val="10911766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7971B9-238B-4D69-8248-97E26D5381F3}" type="datetimeFigureOut">
              <a:rPr lang="zh-CN" altLang="en-US" smtClean="0"/>
              <a:pPr/>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extLst>
      <p:ext uri="{BB962C8B-B14F-4D97-AF65-F5344CB8AC3E}">
        <p14:creationId xmlns:p14="http://schemas.microsoft.com/office/powerpoint/2010/main" val="284006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7971B9-238B-4D69-8248-97E26D5381F3}" type="datetimeFigureOut">
              <a:rPr lang="zh-CN" altLang="en-US" smtClean="0"/>
              <a:pPr/>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extLst>
      <p:ext uri="{BB962C8B-B14F-4D97-AF65-F5344CB8AC3E}">
        <p14:creationId xmlns:p14="http://schemas.microsoft.com/office/powerpoint/2010/main" val="275005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C1377C1-C062-48D9-BE75-046D5C527045}" type="datetimeFigureOut">
              <a:rPr lang="zh-CN" altLang="en-US" smtClean="0"/>
              <a:pPr/>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1377C1-C062-48D9-BE75-046D5C527045}" type="datetimeFigureOut">
              <a:rPr lang="zh-CN" altLang="en-US" smtClean="0"/>
              <a:pPr/>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1377C1-C062-48D9-BE75-046D5C527045}" type="datetimeFigureOut">
              <a:rPr lang="zh-CN" altLang="en-US" smtClean="0"/>
              <a:pPr/>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C1377C1-C062-48D9-BE75-046D5C527045}" type="datetimeFigureOut">
              <a:rPr lang="zh-CN" altLang="en-US" smtClean="0"/>
              <a:pPr/>
              <a:t>2016/10/21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C1377C1-C062-48D9-BE75-046D5C527045}" type="datetimeFigureOut">
              <a:rPr lang="zh-CN" altLang="en-US" smtClean="0"/>
              <a:pPr/>
              <a:t>2016/10/21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C1377C1-C062-48D9-BE75-046D5C527045}" type="datetimeFigureOut">
              <a:rPr lang="zh-CN" altLang="en-US" smtClean="0"/>
              <a:pPr/>
              <a:t>2016/10/21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1377C1-C062-48D9-BE75-046D5C527045}" type="datetimeFigureOut">
              <a:rPr lang="zh-CN" altLang="en-US" smtClean="0"/>
              <a:pPr/>
              <a:t>2016/10/21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1377C1-C062-48D9-BE75-046D5C527045}" type="datetimeFigureOut">
              <a:rPr lang="zh-CN" altLang="en-US" smtClean="0"/>
              <a:pPr/>
              <a:t>2016/10/21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cxnSp>
        <p:nvCxnSpPr>
          <p:cNvPr id="10" name="直接连接符 9"/>
          <p:cNvCxnSpPr/>
          <p:nvPr/>
        </p:nvCxnSpPr>
        <p:spPr>
          <a:xfrm>
            <a:off x="0" y="6425294"/>
            <a:ext cx="12192000" cy="0"/>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sp>
        <p:nvSpPr>
          <p:cNvPr id="12" name="任意多边形 11"/>
          <p:cNvSpPr/>
          <p:nvPr userDrawn="1"/>
        </p:nvSpPr>
        <p:spPr>
          <a:xfrm>
            <a:off x="11187953" y="6494930"/>
            <a:ext cx="605118" cy="349624"/>
          </a:xfrm>
          <a:custGeom>
            <a:avLst/>
            <a:gdLst>
              <a:gd name="connsiteX0" fmla="*/ 378655 w 757310"/>
              <a:gd name="connsiteY0" fmla="*/ 0 h 396457"/>
              <a:gd name="connsiteX1" fmla="*/ 757310 w 757310"/>
              <a:gd name="connsiteY1" fmla="*/ 378655 h 396457"/>
              <a:gd name="connsiteX2" fmla="*/ 755516 w 757310"/>
              <a:gd name="connsiteY2" fmla="*/ 396457 h 396457"/>
              <a:gd name="connsiteX3" fmla="*/ 1795 w 757310"/>
              <a:gd name="connsiteY3" fmla="*/ 396457 h 396457"/>
              <a:gd name="connsiteX4" fmla="*/ 0 w 757310"/>
              <a:gd name="connsiteY4" fmla="*/ 378655 h 396457"/>
              <a:gd name="connsiteX5" fmla="*/ 378655 w 757310"/>
              <a:gd name="connsiteY5" fmla="*/ 0 h 39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7310" h="396457">
                <a:moveTo>
                  <a:pt x="378655" y="0"/>
                </a:moveTo>
                <a:cubicBezTo>
                  <a:pt x="587780" y="0"/>
                  <a:pt x="757310" y="169530"/>
                  <a:pt x="757310" y="378655"/>
                </a:cubicBezTo>
                <a:lnTo>
                  <a:pt x="755516" y="396457"/>
                </a:lnTo>
                <a:lnTo>
                  <a:pt x="1795" y="396457"/>
                </a:lnTo>
                <a:lnTo>
                  <a:pt x="0" y="378655"/>
                </a:lnTo>
                <a:cubicBezTo>
                  <a:pt x="0" y="169530"/>
                  <a:pt x="169530" y="0"/>
                  <a:pt x="378655" y="0"/>
                </a:cubicBezTo>
                <a:close/>
              </a:path>
            </a:pathLst>
          </a:custGeom>
          <a:solidFill>
            <a:srgbClr val="3366FF"/>
          </a:solid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1"/>
          <p:cNvSpPr>
            <a:spLocks noChangeArrowheads="1"/>
          </p:cNvSpPr>
          <p:nvPr userDrawn="1"/>
        </p:nvSpPr>
        <p:spPr bwMode="auto">
          <a:xfrm>
            <a:off x="10650070" y="6596809"/>
            <a:ext cx="1676400" cy="2746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6" tIns="45718" rIns="91436" bIns="45718">
            <a:spAutoFit/>
          </a:bodyPr>
          <a:lstStyle/>
          <a:p>
            <a:pPr algn="ctr" eaLnBrk="0" hangingPunct="0"/>
            <a:r>
              <a:rPr lang="en-US" altLang="zh-CN" sz="1200" dirty="0" smtClean="0">
                <a:solidFill>
                  <a:srgbClr val="FCFCFC"/>
                </a:solidFill>
                <a:cs typeface="Arial" charset="0"/>
              </a:rPr>
              <a:t>P</a:t>
            </a:r>
            <a:fld id="{1D1D2641-4A11-334B-B140-BC935AB38244}" type="slidenum">
              <a:rPr lang="zh-CN" altLang="en-US" sz="1200" smtClean="0">
                <a:solidFill>
                  <a:srgbClr val="FCFCFC"/>
                </a:solidFill>
                <a:cs typeface="Arial" charset="0"/>
              </a:rPr>
              <a:pPr algn="ctr" eaLnBrk="0" hangingPunct="0"/>
              <a:t>‹#›</a:t>
            </a:fld>
            <a:endParaRPr lang="zh-CN" altLang="en-US" sz="1200" dirty="0">
              <a:solidFill>
                <a:srgbClr val="FCFCFC"/>
              </a:solidFill>
              <a:cs typeface="Arial" charset="0"/>
            </a:endParaRPr>
          </a:p>
        </p:txBody>
      </p:sp>
      <p:cxnSp>
        <p:nvCxnSpPr>
          <p:cNvPr id="3" name="直接连接符 2"/>
          <p:cNvCxnSpPr/>
          <p:nvPr userDrawn="1"/>
        </p:nvCxnSpPr>
        <p:spPr>
          <a:xfrm flipV="1">
            <a:off x="0" y="858129"/>
            <a:ext cx="12192000" cy="2483"/>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sp>
        <p:nvSpPr>
          <p:cNvPr id="18" name="矩形 17"/>
          <p:cNvSpPr/>
          <p:nvPr userDrawn="1"/>
        </p:nvSpPr>
        <p:spPr>
          <a:xfrm>
            <a:off x="510437" y="6162476"/>
            <a:ext cx="2107808" cy="534159"/>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descr="D:\恒嘉融资租赁\公司VI\新标识图片格式打包\logo2.jpg"/>
          <p:cNvPicPr>
            <a:picLocks noChangeAspect="1" noChangeArrowheads="1"/>
          </p:cNvPicPr>
          <p:nvPr userDrawn="1"/>
        </p:nvPicPr>
        <p:blipFill>
          <a:blip r:embed="rId2" cstate="print"/>
          <a:srcRect/>
          <a:stretch>
            <a:fillRect/>
          </a:stretch>
        </p:blipFill>
        <p:spPr bwMode="auto">
          <a:xfrm>
            <a:off x="766481" y="6316920"/>
            <a:ext cx="1600855" cy="221151"/>
          </a:xfrm>
          <a:prstGeom prst="rect">
            <a:avLst/>
          </a:prstGeom>
          <a:noFill/>
        </p:spPr>
      </p:pic>
    </p:spTree>
    <p:extLst>
      <p:ext uri="{BB962C8B-B14F-4D97-AF65-F5344CB8AC3E}">
        <p14:creationId xmlns:p14="http://schemas.microsoft.com/office/powerpoint/2010/main" val="584434233"/>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1377C1-C062-48D9-BE75-046D5C527045}" type="datetimeFigureOut">
              <a:rPr lang="zh-CN" altLang="en-US" smtClean="0"/>
              <a:pPr/>
              <a:t>2016/10/21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1377C1-C062-48D9-BE75-046D5C527045}" type="datetimeFigureOut">
              <a:rPr lang="zh-CN" altLang="en-US" smtClean="0"/>
              <a:pPr/>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1377C1-C062-48D9-BE75-046D5C527045}" type="datetimeFigureOut">
              <a:rPr lang="zh-CN" altLang="en-US" smtClean="0"/>
              <a:pPr/>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107FC3-E85A-47BD-81B2-68F8C9DF413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F7971B9-238B-4D69-8248-97E26D5381F3}" type="datetimeFigureOut">
              <a:rPr lang="zh-CN" altLang="en-US" smtClean="0"/>
              <a:pPr/>
              <a:t>2016/10/21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extLst>
      <p:ext uri="{BB962C8B-B14F-4D97-AF65-F5344CB8AC3E}">
        <p14:creationId xmlns:p14="http://schemas.microsoft.com/office/powerpoint/2010/main" val="13672942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F7971B9-238B-4D69-8248-97E26D5381F3}" type="datetimeFigureOut">
              <a:rPr lang="zh-CN" altLang="en-US" smtClean="0"/>
              <a:pPr/>
              <a:t>2016/10/21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extLst>
      <p:ext uri="{BB962C8B-B14F-4D97-AF65-F5344CB8AC3E}">
        <p14:creationId xmlns:p14="http://schemas.microsoft.com/office/powerpoint/2010/main" val="3589447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F7971B9-238B-4D69-8248-97E26D5381F3}" type="datetimeFigureOut">
              <a:rPr lang="zh-CN" altLang="en-US" smtClean="0"/>
              <a:pPr/>
              <a:t>2016/10/21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extLst>
      <p:ext uri="{BB962C8B-B14F-4D97-AF65-F5344CB8AC3E}">
        <p14:creationId xmlns:p14="http://schemas.microsoft.com/office/powerpoint/2010/main" val="59968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F7971B9-238B-4D69-8248-97E26D5381F3}" type="datetimeFigureOut">
              <a:rPr lang="zh-CN" altLang="en-US" smtClean="0"/>
              <a:pPr/>
              <a:t>2016/10/21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extLst>
      <p:ext uri="{BB962C8B-B14F-4D97-AF65-F5344CB8AC3E}">
        <p14:creationId xmlns:p14="http://schemas.microsoft.com/office/powerpoint/2010/main" val="3072248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7971B9-238B-4D69-8248-97E26D5381F3}" type="datetimeFigureOut">
              <a:rPr lang="zh-CN" altLang="en-US" smtClean="0"/>
              <a:pPr/>
              <a:t>2016/10/21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extLst>
      <p:ext uri="{BB962C8B-B14F-4D97-AF65-F5344CB8AC3E}">
        <p14:creationId xmlns:p14="http://schemas.microsoft.com/office/powerpoint/2010/main" val="1550879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F7971B9-238B-4D69-8248-97E26D5381F3}" type="datetimeFigureOut">
              <a:rPr lang="zh-CN" altLang="en-US" smtClean="0"/>
              <a:pPr/>
              <a:t>2016/10/21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extLst>
      <p:ext uri="{BB962C8B-B14F-4D97-AF65-F5344CB8AC3E}">
        <p14:creationId xmlns:p14="http://schemas.microsoft.com/office/powerpoint/2010/main" val="888435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F7971B9-238B-4D69-8248-97E26D5381F3}" type="datetimeFigureOut">
              <a:rPr lang="zh-CN" altLang="en-US" smtClean="0"/>
              <a:pPr/>
              <a:t>2016/10/21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E9FDA-0849-494F-A4CE-306FF23A804D}" type="slidenum">
              <a:rPr lang="zh-CN" altLang="en-US" smtClean="0"/>
              <a:pPr/>
              <a:t>‹#›</a:t>
            </a:fld>
            <a:endParaRPr lang="zh-CN" altLang="en-US"/>
          </a:p>
        </p:txBody>
      </p:sp>
    </p:spTree>
    <p:extLst>
      <p:ext uri="{BB962C8B-B14F-4D97-AF65-F5344CB8AC3E}">
        <p14:creationId xmlns:p14="http://schemas.microsoft.com/office/powerpoint/2010/main" val="93584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971B9-238B-4D69-8248-97E26D5381F3}" type="datetimeFigureOut">
              <a:rPr lang="zh-CN" altLang="en-US" smtClean="0"/>
              <a:pPr/>
              <a:t>2016/10/21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E9FDA-0849-494F-A4CE-306FF23A804D}" type="slidenum">
              <a:rPr lang="zh-CN" altLang="en-US" smtClean="0"/>
              <a:pPr/>
              <a:t>‹#›</a:t>
            </a:fld>
            <a:endParaRPr lang="zh-CN" altLang="en-US"/>
          </a:p>
        </p:txBody>
      </p:sp>
    </p:spTree>
    <p:extLst>
      <p:ext uri="{BB962C8B-B14F-4D97-AF65-F5344CB8AC3E}">
        <p14:creationId xmlns:p14="http://schemas.microsoft.com/office/powerpoint/2010/main" val="1364974094"/>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1377C1-C062-48D9-BE75-046D5C527045}" type="datetimeFigureOut">
              <a:rPr lang="zh-CN" altLang="en-US" smtClean="0"/>
              <a:pPr/>
              <a:t>2016/10/21</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07FC3-E85A-47BD-81B2-68F8C9DF413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5041" y="4168245"/>
            <a:ext cx="9025247" cy="523220"/>
          </a:xfrm>
          <a:prstGeom prst="rect">
            <a:avLst/>
          </a:prstGeom>
          <a:noFill/>
        </p:spPr>
        <p:txBody>
          <a:bodyPr wrap="square" rtlCol="0">
            <a:spAutoFit/>
          </a:bodyPr>
          <a:lstStyle/>
          <a:p>
            <a:r>
              <a:rPr lang="zh-CN" altLang="en-US" sz="2800" b="1" dirty="0" smtClean="0">
                <a:latin typeface="华文楷体" pitchFamily="2" charset="-122"/>
                <a:ea typeface="华文楷体" pitchFamily="2" charset="-122"/>
              </a:rPr>
              <a:t>                        陕西有色光电项目风险审查报告</a:t>
            </a:r>
            <a:endParaRPr lang="zh-CN" altLang="en-US" sz="2800" b="1" dirty="0">
              <a:latin typeface="华文楷体" pitchFamily="2" charset="-122"/>
              <a:ea typeface="华文楷体" pitchFamily="2" charset="-122"/>
            </a:endParaRPr>
          </a:p>
        </p:txBody>
      </p:sp>
    </p:spTree>
    <p:extLst>
      <p:ext uri="{BB962C8B-B14F-4D97-AF65-F5344CB8AC3E}">
        <p14:creationId xmlns:p14="http://schemas.microsoft.com/office/powerpoint/2010/main" val="2587265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82387" y="215757"/>
            <a:ext cx="4851691"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noProof="0" dirty="0" smtClean="0">
                <a:ln>
                  <a:noFill/>
                </a:ln>
                <a:solidFill>
                  <a:schemeClr val="tx1"/>
                </a:solidFill>
                <a:effectLst/>
                <a:uLnTx/>
                <a:uFillTx/>
                <a:latin typeface="+mj-ea"/>
                <a:ea typeface="+mj-ea"/>
                <a:cs typeface="+mj-cs"/>
              </a:rPr>
              <a:t>五 </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j-cs"/>
              </a:rPr>
              <a:t> 担保能力分析</a:t>
            </a:r>
            <a:endParaRPr kumimoji="0" lang="zh-CN" altLang="en-US" sz="3200" b="1" i="0" u="none" strike="noStrike" kern="1200" cap="none" spc="0" normalizeH="0" baseline="0" noProof="0" dirty="0">
              <a:ln>
                <a:noFill/>
              </a:ln>
              <a:solidFill>
                <a:schemeClr val="tx1"/>
              </a:solidFill>
              <a:effectLst/>
              <a:uLnTx/>
              <a:uFillTx/>
              <a:latin typeface="+mj-ea"/>
              <a:ea typeface="+mj-ea"/>
              <a:cs typeface="+mj-cs"/>
            </a:endParaRPr>
          </a:p>
        </p:txBody>
      </p:sp>
      <p:sp>
        <p:nvSpPr>
          <p:cNvPr id="6" name="TextBox 5"/>
          <p:cNvSpPr txBox="1"/>
          <p:nvPr/>
        </p:nvSpPr>
        <p:spPr>
          <a:xfrm>
            <a:off x="985652" y="1199402"/>
            <a:ext cx="10189029" cy="5078313"/>
          </a:xfrm>
          <a:prstGeom prst="rect">
            <a:avLst/>
          </a:prstGeom>
          <a:noFill/>
        </p:spPr>
        <p:txBody>
          <a:bodyPr wrap="square" rtlCol="0">
            <a:spAutoFit/>
          </a:bodyPr>
          <a:lstStyle/>
          <a:p>
            <a:pPr>
              <a:lnSpc>
                <a:spcPct val="200000"/>
              </a:lnSpc>
            </a:pPr>
            <a:r>
              <a:rPr lang="zh-CN" altLang="en-US" b="1" dirty="0" smtClean="0">
                <a:latin typeface="+mj-ea"/>
                <a:ea typeface="+mj-ea"/>
              </a:rPr>
              <a:t>（一）企业基本情况</a:t>
            </a:r>
            <a:endParaRPr lang="en-US" altLang="zh-CN" b="1" dirty="0" smtClean="0">
              <a:latin typeface="+mj-ea"/>
              <a:ea typeface="+mj-ea"/>
            </a:endParaRPr>
          </a:p>
          <a:p>
            <a:pPr>
              <a:lnSpc>
                <a:spcPct val="200000"/>
              </a:lnSpc>
            </a:pPr>
            <a:r>
              <a:rPr lang="zh-CN" altLang="en-US" sz="1600" b="1" dirty="0" smtClean="0">
                <a:latin typeface="+mj-ea"/>
                <a:ea typeface="+mj-ea"/>
              </a:rPr>
              <a:t>担保人：陕西有色金属控股集团有限责任公司</a:t>
            </a:r>
            <a:r>
              <a:rPr lang="zh-CN" altLang="en-US" sz="1600" b="1" dirty="0" smtClean="0">
                <a:solidFill>
                  <a:srgbClr val="FF0000"/>
                </a:solidFill>
                <a:latin typeface="+mj-ea"/>
                <a:ea typeface="+mj-ea"/>
              </a:rPr>
              <a:t>（中诚信评级</a:t>
            </a:r>
            <a:r>
              <a:rPr lang="en-US" altLang="zh-CN" sz="1600" b="1" dirty="0" smtClean="0">
                <a:solidFill>
                  <a:srgbClr val="FF0000"/>
                </a:solidFill>
                <a:latin typeface="+mj-ea"/>
                <a:ea typeface="+mj-ea"/>
              </a:rPr>
              <a:t>AAA</a:t>
            </a:r>
            <a:r>
              <a:rPr lang="zh-CN" altLang="en-US" sz="1600" b="1" dirty="0" smtClean="0">
                <a:solidFill>
                  <a:srgbClr val="FF0000"/>
                </a:solidFill>
                <a:latin typeface="+mj-ea"/>
                <a:ea typeface="+mj-ea"/>
              </a:rPr>
              <a:t>，中债资信评级</a:t>
            </a:r>
            <a:r>
              <a:rPr lang="en-US" altLang="zh-CN" sz="1600" b="1" dirty="0" smtClean="0">
                <a:solidFill>
                  <a:srgbClr val="FF0000"/>
                </a:solidFill>
                <a:latin typeface="+mj-ea"/>
                <a:ea typeface="+mj-ea"/>
              </a:rPr>
              <a:t>AA</a:t>
            </a:r>
            <a:r>
              <a:rPr lang="zh-CN" altLang="en-US" sz="1600" b="1" dirty="0" smtClean="0">
                <a:solidFill>
                  <a:srgbClr val="FF0000"/>
                </a:solidFill>
                <a:latin typeface="+mj-ea"/>
                <a:ea typeface="+mj-ea"/>
              </a:rPr>
              <a:t>）</a:t>
            </a:r>
            <a:endParaRPr lang="en-US" altLang="zh-CN" sz="1600" b="1" dirty="0" smtClean="0">
              <a:solidFill>
                <a:srgbClr val="FF0000"/>
              </a:solidFill>
              <a:latin typeface="+mj-ea"/>
              <a:ea typeface="+mj-ea"/>
            </a:endParaRPr>
          </a:p>
          <a:p>
            <a:pPr>
              <a:lnSpc>
                <a:spcPct val="200000"/>
              </a:lnSpc>
            </a:pPr>
            <a:r>
              <a:rPr lang="zh-CN" altLang="en-US" sz="1600" b="1" dirty="0" smtClean="0">
                <a:latin typeface="+mj-ea"/>
                <a:ea typeface="+mj-ea"/>
              </a:rPr>
              <a:t>注册资本：</a:t>
            </a:r>
            <a:r>
              <a:rPr lang="en-US" altLang="zh-CN" sz="1600" dirty="0" smtClean="0">
                <a:latin typeface="+mj-ea"/>
                <a:ea typeface="+mj-ea"/>
              </a:rPr>
              <a:t>21.1</a:t>
            </a:r>
            <a:r>
              <a:rPr lang="zh-CN" altLang="en-US" sz="1600" dirty="0" smtClean="0">
                <a:latin typeface="+mj-ea"/>
                <a:ea typeface="+mj-ea"/>
              </a:rPr>
              <a:t>亿元  实收资本：</a:t>
            </a:r>
            <a:r>
              <a:rPr lang="en-US" altLang="zh-CN" sz="1600" dirty="0" smtClean="0">
                <a:latin typeface="+mj-ea"/>
                <a:ea typeface="+mj-ea"/>
              </a:rPr>
              <a:t>21.1</a:t>
            </a:r>
            <a:r>
              <a:rPr lang="zh-CN" altLang="en-US" sz="1600" dirty="0" smtClean="0">
                <a:latin typeface="+mj-ea"/>
                <a:ea typeface="+mj-ea"/>
              </a:rPr>
              <a:t>亿元</a:t>
            </a:r>
            <a:endParaRPr lang="en-US" altLang="zh-CN" sz="1600" dirty="0" smtClean="0">
              <a:latin typeface="+mj-ea"/>
              <a:ea typeface="+mj-ea"/>
            </a:endParaRPr>
          </a:p>
          <a:p>
            <a:pPr>
              <a:lnSpc>
                <a:spcPct val="200000"/>
              </a:lnSpc>
            </a:pPr>
            <a:r>
              <a:rPr lang="zh-CN" altLang="en-US" sz="1600" b="1" dirty="0" smtClean="0">
                <a:latin typeface="+mj-ea"/>
                <a:ea typeface="+mj-ea"/>
              </a:rPr>
              <a:t>经营范围：</a:t>
            </a:r>
            <a:r>
              <a:rPr lang="zh-CN" altLang="en-US" sz="1600" dirty="0" smtClean="0">
                <a:latin typeface="+mj-ea"/>
                <a:ea typeface="+mj-ea"/>
              </a:rPr>
              <a:t>授权范围内国有资本（产权、股权、收益）的经营和管理；有色金属及相关产业的项目融资、投资及经营。</a:t>
            </a:r>
            <a:endParaRPr lang="en-US" altLang="zh-CN" sz="1600" dirty="0" smtClean="0">
              <a:latin typeface="+mj-ea"/>
              <a:ea typeface="+mj-ea"/>
            </a:endParaRPr>
          </a:p>
          <a:p>
            <a:pPr>
              <a:lnSpc>
                <a:spcPct val="200000"/>
              </a:lnSpc>
            </a:pPr>
            <a:r>
              <a:rPr lang="zh-CN" altLang="en-US" sz="1600" b="1" dirty="0" smtClean="0">
                <a:latin typeface="+mj-ea"/>
                <a:ea typeface="+mj-ea"/>
              </a:rPr>
              <a:t>股权结构：</a:t>
            </a:r>
            <a:r>
              <a:rPr lang="zh-CN" altLang="en-US" sz="1600" dirty="0" smtClean="0">
                <a:latin typeface="+mj-ea"/>
                <a:ea typeface="+mj-ea"/>
              </a:rPr>
              <a:t>陕西国资委</a:t>
            </a:r>
            <a:r>
              <a:rPr lang="en-US" altLang="zh-CN" sz="1600" dirty="0" smtClean="0">
                <a:latin typeface="+mj-ea"/>
                <a:ea typeface="+mj-ea"/>
              </a:rPr>
              <a:t>100%</a:t>
            </a:r>
            <a:endParaRPr lang="zh-CN" altLang="en-US" sz="1600" dirty="0" smtClean="0">
              <a:latin typeface="+mj-ea"/>
              <a:ea typeface="+mj-ea"/>
            </a:endParaRPr>
          </a:p>
          <a:p>
            <a:pPr>
              <a:lnSpc>
                <a:spcPct val="200000"/>
              </a:lnSpc>
            </a:pPr>
            <a:r>
              <a:rPr lang="zh-CN" altLang="en-US" sz="1600" b="1" dirty="0" smtClean="0">
                <a:latin typeface="+mj-ea"/>
              </a:rPr>
              <a:t>财务简况：</a:t>
            </a:r>
            <a:r>
              <a:rPr lang="zh-CN" altLang="en-US" sz="1600" dirty="0" smtClean="0">
                <a:latin typeface="+mj-ea"/>
              </a:rPr>
              <a:t>截至</a:t>
            </a:r>
            <a:r>
              <a:rPr lang="en-US" altLang="zh-CN" sz="1600" dirty="0" smtClean="0">
                <a:latin typeface="+mj-ea"/>
              </a:rPr>
              <a:t>2016</a:t>
            </a:r>
            <a:r>
              <a:rPr lang="zh-CN" altLang="en-US" sz="1600" dirty="0" smtClean="0">
                <a:latin typeface="+mj-ea"/>
              </a:rPr>
              <a:t>年月底，公司合并口径总资产规模为</a:t>
            </a:r>
            <a:r>
              <a:rPr lang="en-US" altLang="zh-CN" sz="1600" dirty="0" smtClean="0">
                <a:latin typeface="+mj-ea"/>
              </a:rPr>
              <a:t>1267</a:t>
            </a:r>
            <a:r>
              <a:rPr lang="zh-CN" altLang="en-US" sz="1600" dirty="0" smtClean="0">
                <a:latin typeface="+mj-ea"/>
              </a:rPr>
              <a:t>亿元，其中流动资产</a:t>
            </a:r>
            <a:r>
              <a:rPr lang="en-US" altLang="zh-CN" sz="1600" dirty="0" smtClean="0">
                <a:latin typeface="+mj-ea"/>
              </a:rPr>
              <a:t>612</a:t>
            </a:r>
            <a:r>
              <a:rPr lang="zh-CN" altLang="en-US" sz="1600" dirty="0" smtClean="0">
                <a:latin typeface="+mj-ea"/>
              </a:rPr>
              <a:t>亿元，非流动资产</a:t>
            </a:r>
            <a:r>
              <a:rPr lang="en-US" altLang="zh-CN" sz="1600" dirty="0" smtClean="0">
                <a:latin typeface="+mj-ea"/>
              </a:rPr>
              <a:t>655</a:t>
            </a:r>
            <a:r>
              <a:rPr lang="zh-CN" altLang="en-US" sz="1600" dirty="0" smtClean="0">
                <a:latin typeface="+mj-ea"/>
              </a:rPr>
              <a:t>亿元。总负债规模为</a:t>
            </a:r>
            <a:r>
              <a:rPr lang="en-US" altLang="zh-CN" sz="1600" dirty="0" smtClean="0">
                <a:latin typeface="+mj-ea"/>
              </a:rPr>
              <a:t>896</a:t>
            </a:r>
            <a:r>
              <a:rPr lang="zh-CN" altLang="en-US" sz="1600" dirty="0" smtClean="0">
                <a:latin typeface="+mj-ea"/>
              </a:rPr>
              <a:t>亿元，流动负债为</a:t>
            </a:r>
            <a:r>
              <a:rPr lang="en-US" altLang="zh-CN" sz="1600" dirty="0" smtClean="0">
                <a:latin typeface="+mj-ea"/>
              </a:rPr>
              <a:t>601</a:t>
            </a:r>
            <a:r>
              <a:rPr lang="zh-CN" altLang="en-US" sz="1600" dirty="0" smtClean="0">
                <a:latin typeface="+mj-ea"/>
              </a:rPr>
              <a:t>亿元，非流动负债</a:t>
            </a:r>
            <a:r>
              <a:rPr lang="en-US" altLang="zh-CN" sz="1600" dirty="0" smtClean="0">
                <a:latin typeface="+mj-ea"/>
              </a:rPr>
              <a:t>294</a:t>
            </a:r>
            <a:r>
              <a:rPr lang="zh-CN" altLang="en-US" sz="1600" dirty="0" smtClean="0">
                <a:latin typeface="+mj-ea"/>
              </a:rPr>
              <a:t>亿元。截止</a:t>
            </a:r>
            <a:r>
              <a:rPr lang="en-US" altLang="zh-CN" sz="1600" dirty="0" smtClean="0">
                <a:latin typeface="+mj-ea"/>
              </a:rPr>
              <a:t>2016</a:t>
            </a:r>
            <a:r>
              <a:rPr lang="zh-CN" altLang="en-US" sz="1600" dirty="0" smtClean="0">
                <a:latin typeface="+mj-ea"/>
              </a:rPr>
              <a:t>年</a:t>
            </a:r>
            <a:r>
              <a:rPr lang="en-US" altLang="zh-CN" sz="1600" dirty="0" smtClean="0">
                <a:latin typeface="+mj-ea"/>
              </a:rPr>
              <a:t>6</a:t>
            </a:r>
            <a:r>
              <a:rPr lang="zh-CN" altLang="en-US" sz="1600" dirty="0" smtClean="0">
                <a:latin typeface="+mj-ea"/>
              </a:rPr>
              <a:t>月末，企业累积收入</a:t>
            </a:r>
            <a:r>
              <a:rPr lang="en-US" altLang="zh-CN" sz="1600" dirty="0" smtClean="0">
                <a:latin typeface="+mj-ea"/>
              </a:rPr>
              <a:t>617</a:t>
            </a:r>
            <a:r>
              <a:rPr lang="zh-CN" altLang="en-US" sz="1600" dirty="0" smtClean="0">
                <a:latin typeface="+mj-ea"/>
              </a:rPr>
              <a:t>亿元，利润总额</a:t>
            </a:r>
            <a:r>
              <a:rPr lang="en-US" altLang="zh-CN" sz="1600" dirty="0" smtClean="0">
                <a:latin typeface="+mj-ea"/>
              </a:rPr>
              <a:t>2.09</a:t>
            </a:r>
            <a:r>
              <a:rPr lang="zh-CN" altLang="en-US" sz="1600" dirty="0" smtClean="0">
                <a:latin typeface="+mj-ea"/>
              </a:rPr>
              <a:t>亿元，净利润</a:t>
            </a:r>
            <a:r>
              <a:rPr lang="en-US" altLang="zh-CN" sz="1600" dirty="0" smtClean="0">
                <a:latin typeface="+mj-ea"/>
              </a:rPr>
              <a:t>1.06</a:t>
            </a:r>
            <a:r>
              <a:rPr lang="zh-CN" altLang="en-US" sz="1600" dirty="0" smtClean="0">
                <a:latin typeface="+mj-ea"/>
              </a:rPr>
              <a:t>亿元。经营活动的现金净流量为</a:t>
            </a:r>
            <a:r>
              <a:rPr lang="en-US" altLang="zh-CN" sz="1600" dirty="0" smtClean="0">
                <a:latin typeface="+mj-ea"/>
              </a:rPr>
              <a:t>19.16</a:t>
            </a:r>
            <a:r>
              <a:rPr lang="zh-CN" altLang="en-US" sz="1600" dirty="0" smtClean="0">
                <a:latin typeface="+mj-ea"/>
              </a:rPr>
              <a:t>亿元，投资活动的现金净流量为</a:t>
            </a:r>
            <a:r>
              <a:rPr lang="en-US" altLang="zh-CN" sz="1600" dirty="0" smtClean="0">
                <a:latin typeface="+mj-ea"/>
              </a:rPr>
              <a:t>-23.8</a:t>
            </a:r>
            <a:r>
              <a:rPr lang="zh-CN" altLang="en-US" sz="1600" dirty="0" smtClean="0">
                <a:latin typeface="+mj-ea"/>
              </a:rPr>
              <a:t>亿元，筹资活动的现金净流量为</a:t>
            </a:r>
            <a:r>
              <a:rPr lang="en-US" altLang="zh-CN" sz="1600" dirty="0" smtClean="0">
                <a:latin typeface="+mj-ea"/>
              </a:rPr>
              <a:t>7.02</a:t>
            </a:r>
            <a:r>
              <a:rPr lang="zh-CN" altLang="en-US" sz="1600" dirty="0">
                <a:latin typeface="+mj-ea"/>
              </a:rPr>
              <a:t>亿</a:t>
            </a:r>
            <a:r>
              <a:rPr lang="zh-CN" altLang="en-US" sz="1600" dirty="0" smtClean="0">
                <a:latin typeface="+mj-ea"/>
              </a:rPr>
              <a:t>元。</a:t>
            </a:r>
            <a:endParaRPr lang="en-US" altLang="zh-CN" sz="1600" dirty="0" smtClean="0">
              <a:latin typeface="+mj-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82387" y="215757"/>
            <a:ext cx="4851691"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noProof="0" dirty="0" smtClean="0">
                <a:ln>
                  <a:noFill/>
                </a:ln>
                <a:solidFill>
                  <a:schemeClr val="tx1"/>
                </a:solidFill>
                <a:effectLst/>
                <a:uLnTx/>
                <a:uFillTx/>
                <a:latin typeface="+mj-ea"/>
                <a:ea typeface="+mj-ea"/>
                <a:cs typeface="+mj-cs"/>
              </a:rPr>
              <a:t>五 </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j-cs"/>
              </a:rPr>
              <a:t> 担保能力分析</a:t>
            </a:r>
            <a:endParaRPr kumimoji="0" lang="zh-CN" altLang="en-US" sz="3200" b="1" i="0" u="none" strike="noStrike" kern="1200" cap="none" spc="0" normalizeH="0" baseline="0" noProof="0" dirty="0">
              <a:ln>
                <a:noFill/>
              </a:ln>
              <a:solidFill>
                <a:schemeClr val="tx1"/>
              </a:solidFill>
              <a:effectLst/>
              <a:uLnTx/>
              <a:uFillTx/>
              <a:latin typeface="+mj-ea"/>
              <a:ea typeface="+mj-ea"/>
              <a:cs typeface="+mj-cs"/>
            </a:endParaRPr>
          </a:p>
        </p:txBody>
      </p:sp>
      <p:sp>
        <p:nvSpPr>
          <p:cNvPr id="6" name="TextBox 5"/>
          <p:cNvSpPr txBox="1"/>
          <p:nvPr/>
        </p:nvSpPr>
        <p:spPr>
          <a:xfrm>
            <a:off x="985653" y="973776"/>
            <a:ext cx="3942607" cy="369332"/>
          </a:xfrm>
          <a:prstGeom prst="rect">
            <a:avLst/>
          </a:prstGeom>
          <a:noFill/>
        </p:spPr>
        <p:txBody>
          <a:bodyPr wrap="square" rtlCol="0">
            <a:spAutoFit/>
          </a:bodyPr>
          <a:lstStyle/>
          <a:p>
            <a:r>
              <a:rPr lang="zh-CN" altLang="en-US" b="1" dirty="0" smtClean="0"/>
              <a:t>（二）经营情况分析</a:t>
            </a:r>
            <a:endParaRPr lang="zh-CN" altLang="en-US" b="1" dirty="0"/>
          </a:p>
        </p:txBody>
      </p:sp>
      <p:sp>
        <p:nvSpPr>
          <p:cNvPr id="8" name="矩形 7"/>
          <p:cNvSpPr/>
          <p:nvPr/>
        </p:nvSpPr>
        <p:spPr>
          <a:xfrm>
            <a:off x="1021270" y="1447299"/>
            <a:ext cx="10010898" cy="5355312"/>
          </a:xfrm>
          <a:prstGeom prst="rect">
            <a:avLst/>
          </a:prstGeom>
        </p:spPr>
        <p:txBody>
          <a:bodyPr wrap="square">
            <a:spAutoFit/>
          </a:bodyPr>
          <a:lstStyle/>
          <a:p>
            <a:pPr>
              <a:lnSpc>
                <a:spcPct val="150000"/>
              </a:lnSpc>
            </a:pPr>
            <a:r>
              <a:rPr lang="zh-CN" altLang="en-US" dirty="0" smtClean="0"/>
              <a:t>公司主要经营钼矿、钛、铅锌和铝等产品的生产和销售</a:t>
            </a:r>
            <a:endParaRPr lang="en-US" altLang="zh-CN" dirty="0" smtClean="0"/>
          </a:p>
          <a:p>
            <a:pPr>
              <a:lnSpc>
                <a:spcPct val="150000"/>
              </a:lnSpc>
            </a:pPr>
            <a:r>
              <a:rPr lang="zh-CN" altLang="en-US" b="1" dirty="0" smtClean="0"/>
              <a:t>受有色金属行业的周期波动影响，公司盈利能力有所弱化。</a:t>
            </a:r>
            <a:r>
              <a:rPr lang="zh-CN" altLang="en-US" dirty="0" smtClean="0"/>
              <a:t>目前我国经济增长放缓，有色金属价格低迷，行业的周期性波动给公司盈利能力翻来一定的负面</a:t>
            </a:r>
            <a:r>
              <a:rPr lang="zh-CN" altLang="en-US" dirty="0"/>
              <a:t>影响</a:t>
            </a:r>
            <a:r>
              <a:rPr lang="zh-CN" altLang="en-US" dirty="0" smtClean="0"/>
              <a:t>。</a:t>
            </a:r>
            <a:r>
              <a:rPr lang="en-US" altLang="zh-CN" dirty="0"/>
              <a:t>2015</a:t>
            </a:r>
            <a:r>
              <a:rPr lang="zh-CN" altLang="en-US" dirty="0"/>
              <a:t>年受下游钢铁行业需求持续低迷影响，钼产品价格大幅下跌，短期内仍缺乏上涨</a:t>
            </a:r>
            <a:r>
              <a:rPr lang="zh-CN" altLang="en-US" dirty="0" smtClean="0"/>
              <a:t>动力。国</a:t>
            </a:r>
            <a:r>
              <a:rPr lang="zh-CN" altLang="en-US" dirty="0"/>
              <a:t>钛矿对外依赖度高，近年来钛产品市场有效需求不足，价格低位运行 </a:t>
            </a:r>
            <a:r>
              <a:rPr lang="zh-CN" altLang="en-US" dirty="0" smtClean="0"/>
              <a:t>。</a:t>
            </a:r>
            <a:r>
              <a:rPr lang="en-US" altLang="zh-CN" dirty="0"/>
              <a:t>2015</a:t>
            </a:r>
            <a:r>
              <a:rPr lang="zh-CN" altLang="en-US" dirty="0"/>
              <a:t>年以来，国内精锌产量持续增长，但消费整体偏弱，锌价下跌幅度明显 </a:t>
            </a:r>
            <a:r>
              <a:rPr lang="zh-CN" altLang="en-US" dirty="0" smtClean="0"/>
              <a:t>。</a:t>
            </a:r>
            <a:r>
              <a:rPr lang="en-US" altLang="zh-CN" dirty="0" smtClean="0"/>
              <a:t>2013</a:t>
            </a:r>
            <a:r>
              <a:rPr lang="zh-CN" altLang="en-US" dirty="0" smtClean="0"/>
              <a:t>年</a:t>
            </a:r>
            <a:r>
              <a:rPr lang="en-US" altLang="zh-CN" dirty="0" smtClean="0"/>
              <a:t>-2015</a:t>
            </a:r>
            <a:r>
              <a:rPr lang="zh-CN" altLang="en-US" dirty="0" smtClean="0"/>
              <a:t>年以及</a:t>
            </a:r>
            <a:r>
              <a:rPr lang="en-US" altLang="zh-CN" dirty="0" smtClean="0"/>
              <a:t>2016</a:t>
            </a:r>
            <a:r>
              <a:rPr lang="zh-CN" altLang="en-US" dirty="0" smtClean="0"/>
              <a:t>年上半年公司净利润分别为</a:t>
            </a:r>
            <a:r>
              <a:rPr lang="en-US" altLang="zh-CN" dirty="0" smtClean="0"/>
              <a:t>1.2</a:t>
            </a:r>
            <a:r>
              <a:rPr lang="zh-CN" altLang="en-US" dirty="0" smtClean="0"/>
              <a:t>亿元，</a:t>
            </a:r>
            <a:r>
              <a:rPr lang="en-US" altLang="zh-CN" dirty="0" smtClean="0"/>
              <a:t>-2.4</a:t>
            </a:r>
            <a:r>
              <a:rPr lang="zh-CN" altLang="en-US" dirty="0" smtClean="0"/>
              <a:t>亿元，</a:t>
            </a:r>
            <a:r>
              <a:rPr lang="en-US" altLang="zh-CN" dirty="0" smtClean="0"/>
              <a:t>-1.2</a:t>
            </a:r>
            <a:r>
              <a:rPr lang="zh-CN" altLang="en-US" dirty="0" smtClean="0"/>
              <a:t>亿元，</a:t>
            </a:r>
            <a:r>
              <a:rPr lang="en-US" altLang="zh-CN" dirty="0" smtClean="0"/>
              <a:t>1.0</a:t>
            </a:r>
            <a:r>
              <a:rPr lang="zh-CN" altLang="en-US" dirty="0" smtClean="0"/>
              <a:t>亿元</a:t>
            </a:r>
            <a:r>
              <a:rPr lang="en-US" altLang="zh-CN" dirty="0" smtClean="0"/>
              <a:t>.</a:t>
            </a:r>
          </a:p>
          <a:p>
            <a:pPr>
              <a:lnSpc>
                <a:spcPct val="150000"/>
              </a:lnSpc>
            </a:pPr>
            <a:r>
              <a:rPr lang="zh-CN" altLang="en-US" b="1" dirty="0" smtClean="0"/>
              <a:t>冶炼业务能力不强，多晶硅等项目盈利具有较大不确定性</a:t>
            </a:r>
            <a:r>
              <a:rPr lang="zh-CN" altLang="en-US" dirty="0" smtClean="0"/>
              <a:t>。目前公司铅锌、铝等金属业务多集中在冶炼环节，资源自给率偏低，整体成本控制能力不强。</a:t>
            </a:r>
            <a:endParaRPr lang="en-US" altLang="zh-CN" dirty="0" smtClean="0"/>
          </a:p>
          <a:p>
            <a:pPr>
              <a:lnSpc>
                <a:spcPct val="150000"/>
              </a:lnSpc>
            </a:pPr>
            <a:r>
              <a:rPr lang="zh-CN" altLang="en-US" b="1" dirty="0" smtClean="0"/>
              <a:t>资本支出较大，公司负债率水平逐年上升，短期偿债压力加大</a:t>
            </a:r>
            <a:r>
              <a:rPr lang="zh-CN" altLang="en-US" dirty="0" smtClean="0"/>
              <a:t>。公司在建和拟建项目较多，短期债务增加较快，加剧了公司短期偿债压力。</a:t>
            </a:r>
            <a:endParaRPr lang="en-US" altLang="zh-CN" dirty="0" smtClean="0"/>
          </a:p>
          <a:p>
            <a:pPr>
              <a:lnSpc>
                <a:spcPct val="150000"/>
              </a:lnSpc>
            </a:pP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82387" y="215757"/>
            <a:ext cx="4851691"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noProof="0" dirty="0" smtClean="0">
                <a:ln>
                  <a:noFill/>
                </a:ln>
                <a:solidFill>
                  <a:schemeClr val="tx1"/>
                </a:solidFill>
                <a:effectLst/>
                <a:uLnTx/>
                <a:uFillTx/>
                <a:latin typeface="+mj-ea"/>
                <a:ea typeface="+mj-ea"/>
                <a:cs typeface="+mj-cs"/>
              </a:rPr>
              <a:t>五 </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j-cs"/>
              </a:rPr>
              <a:t> 担保能力分析</a:t>
            </a:r>
            <a:endParaRPr kumimoji="0" lang="zh-CN" altLang="en-US" sz="3200" b="1" i="0" u="none" strike="noStrike" kern="1200" cap="none" spc="0" normalizeH="0" baseline="0" noProof="0" dirty="0">
              <a:ln>
                <a:noFill/>
              </a:ln>
              <a:solidFill>
                <a:schemeClr val="tx1"/>
              </a:solidFill>
              <a:effectLst/>
              <a:uLnTx/>
              <a:uFillTx/>
              <a:latin typeface="+mj-ea"/>
              <a:ea typeface="+mj-ea"/>
              <a:cs typeface="+mj-cs"/>
            </a:endParaRPr>
          </a:p>
        </p:txBody>
      </p:sp>
      <p:sp>
        <p:nvSpPr>
          <p:cNvPr id="10" name="TextBox 9"/>
          <p:cNvSpPr txBox="1"/>
          <p:nvPr/>
        </p:nvSpPr>
        <p:spPr>
          <a:xfrm>
            <a:off x="866899" y="1116280"/>
            <a:ext cx="10272155" cy="1815882"/>
          </a:xfrm>
          <a:prstGeom prst="rect">
            <a:avLst/>
          </a:prstGeom>
          <a:noFill/>
        </p:spPr>
        <p:txBody>
          <a:bodyPr wrap="square" rtlCol="0">
            <a:spAutoFit/>
          </a:bodyPr>
          <a:lstStyle/>
          <a:p>
            <a:pPr>
              <a:lnSpc>
                <a:spcPct val="150000"/>
              </a:lnSpc>
            </a:pPr>
            <a:r>
              <a:rPr lang="zh-CN" altLang="en-US" sz="1400" dirty="0"/>
              <a:t>公司是生产规模排名全球前三位的钼金属生产运营商，是钼行业产业链最完整、产品线最丰富、整体工装技术先进的大型钼企业之一。是行业内少有的拥有钼矿采选、焙烧、深加工及研发一体化产业链的钼业企业</a:t>
            </a:r>
            <a:r>
              <a:rPr lang="zh-CN" altLang="en-US" sz="1400" dirty="0" smtClean="0"/>
              <a:t>，具备完整</a:t>
            </a:r>
            <a:r>
              <a:rPr lang="zh-CN" altLang="en-US" sz="1400" dirty="0"/>
              <a:t>的一体化产业</a:t>
            </a:r>
            <a:r>
              <a:rPr lang="zh-CN" altLang="en-US" sz="1400" dirty="0" smtClean="0"/>
              <a:t>链条，能够有效</a:t>
            </a:r>
            <a:r>
              <a:rPr lang="zh-CN" altLang="en-US" sz="1400" dirty="0"/>
              <a:t>降低营运成本。钛</a:t>
            </a:r>
            <a:r>
              <a:rPr lang="zh-CN" altLang="en-US" sz="1400" dirty="0" smtClean="0"/>
              <a:t>产业也受益</a:t>
            </a:r>
            <a:r>
              <a:rPr lang="zh-CN" altLang="en-US" sz="1400" dirty="0"/>
              <a:t>于较完整的产业链，依旧保持了较好的规模优势 </a:t>
            </a:r>
            <a:r>
              <a:rPr lang="zh-CN" altLang="en-US" sz="1400" dirty="0" smtClean="0"/>
              <a:t>。</a:t>
            </a:r>
            <a:endParaRPr lang="en-US" altLang="zh-CN" sz="1400" dirty="0"/>
          </a:p>
          <a:p>
            <a:pPr>
              <a:lnSpc>
                <a:spcPct val="150000"/>
              </a:lnSpc>
            </a:pPr>
            <a:r>
              <a:rPr lang="zh-CN" altLang="en-US" sz="1400" dirty="0"/>
              <a:t>公司在建项目投资规模较大，面临一定资金压力，未来公司将适时调整在建和拟建项目投资进度 </a:t>
            </a:r>
            <a:r>
              <a:rPr lang="zh-CN" altLang="en-US" sz="1400" dirty="0" smtClean="0"/>
              <a:t>。</a:t>
            </a:r>
            <a:endParaRPr lang="en-US" altLang="zh-CN" sz="1400" dirty="0" smtClean="0"/>
          </a:p>
          <a:p>
            <a:endParaRPr lang="en-US" altLang="zh-CN" sz="1400" dirty="0"/>
          </a:p>
          <a:p>
            <a:endParaRPr lang="zh-CN" altLang="en-US" sz="1400" dirty="0"/>
          </a:p>
        </p:txBody>
      </p:sp>
      <p:pic>
        <p:nvPicPr>
          <p:cNvPr id="2" name="图片 1"/>
          <p:cNvPicPr>
            <a:picLocks noChangeAspect="1"/>
          </p:cNvPicPr>
          <p:nvPr/>
        </p:nvPicPr>
        <p:blipFill>
          <a:blip r:embed="rId2"/>
          <a:stretch>
            <a:fillRect/>
          </a:stretch>
        </p:blipFill>
        <p:spPr>
          <a:xfrm>
            <a:off x="1088939" y="2520779"/>
            <a:ext cx="9486900" cy="3125744"/>
          </a:xfrm>
          <a:prstGeom prst="rect">
            <a:avLst/>
          </a:prstGeom>
        </p:spPr>
      </p:pic>
      <p:sp>
        <p:nvSpPr>
          <p:cNvPr id="3" name="矩形 2"/>
          <p:cNvSpPr/>
          <p:nvPr/>
        </p:nvSpPr>
        <p:spPr>
          <a:xfrm>
            <a:off x="900598" y="5545779"/>
            <a:ext cx="10204755" cy="698268"/>
          </a:xfrm>
          <a:prstGeom prst="rect">
            <a:avLst/>
          </a:prstGeom>
        </p:spPr>
        <p:txBody>
          <a:bodyPr wrap="square">
            <a:spAutoFit/>
          </a:bodyPr>
          <a:lstStyle/>
          <a:p>
            <a:pPr>
              <a:lnSpc>
                <a:spcPct val="150000"/>
              </a:lnSpc>
            </a:pPr>
            <a:r>
              <a:rPr lang="zh-CN" altLang="en-US" sz="1400" dirty="0"/>
              <a:t>未来几年公司资本支出规模维持在较高水平，</a:t>
            </a:r>
            <a:r>
              <a:rPr lang="en-US" altLang="zh-CN" sz="1400" dirty="0"/>
              <a:t>2016</a:t>
            </a:r>
            <a:r>
              <a:rPr lang="zh-CN" altLang="en-US" sz="1400" dirty="0"/>
              <a:t>年</a:t>
            </a:r>
            <a:r>
              <a:rPr lang="en-US" altLang="zh-CN" sz="1400" dirty="0"/>
              <a:t>4</a:t>
            </a:r>
            <a:r>
              <a:rPr lang="zh-CN" altLang="en-US" sz="1400" dirty="0"/>
              <a:t>月</a:t>
            </a:r>
            <a:r>
              <a:rPr lang="en-US" altLang="zh-CN" sz="1400" dirty="0"/>
              <a:t>~2018</a:t>
            </a:r>
            <a:r>
              <a:rPr lang="zh-CN" altLang="en-US" sz="1400" dirty="0"/>
              <a:t>年，公司预计投资总额分别为</a:t>
            </a:r>
            <a:r>
              <a:rPr lang="en-US" altLang="zh-CN" sz="1400" dirty="0"/>
              <a:t>47.01</a:t>
            </a:r>
            <a:r>
              <a:rPr lang="zh-CN" altLang="en-US" sz="1400" dirty="0"/>
              <a:t>亿元、</a:t>
            </a:r>
            <a:r>
              <a:rPr lang="en-US" altLang="zh-CN" sz="1400" dirty="0"/>
              <a:t>91.67</a:t>
            </a:r>
            <a:r>
              <a:rPr lang="zh-CN" altLang="en-US" sz="1400" dirty="0"/>
              <a:t>亿元和</a:t>
            </a:r>
            <a:r>
              <a:rPr lang="en-US" altLang="zh-CN" sz="1400" dirty="0"/>
              <a:t>50.25</a:t>
            </a:r>
            <a:r>
              <a:rPr lang="zh-CN" altLang="en-US" sz="1400" dirty="0"/>
              <a:t>亿元，面临一定的资本支出压力</a:t>
            </a:r>
            <a:r>
              <a:rPr lang="zh-CN" altLang="en-US" sz="1400" dirty="0" smtClean="0"/>
              <a:t>。尽调时要重点了解其在建项目情况</a:t>
            </a:r>
            <a:endParaRPr lang="zh-CN" alt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82387" y="215757"/>
            <a:ext cx="4851691"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noProof="0" dirty="0" smtClean="0">
                <a:ln>
                  <a:noFill/>
                </a:ln>
                <a:solidFill>
                  <a:schemeClr val="tx1"/>
                </a:solidFill>
                <a:effectLst/>
                <a:uLnTx/>
                <a:uFillTx/>
                <a:latin typeface="+mj-ea"/>
                <a:ea typeface="+mj-ea"/>
                <a:cs typeface="+mj-cs"/>
              </a:rPr>
              <a:t>五 </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j-cs"/>
              </a:rPr>
              <a:t> 担保能力分析</a:t>
            </a:r>
            <a:endParaRPr kumimoji="0" lang="zh-CN" altLang="en-US" sz="3200" b="1" i="0" u="none" strike="noStrike" kern="1200" cap="none" spc="0" normalizeH="0" baseline="0" noProof="0" dirty="0">
              <a:ln>
                <a:noFill/>
              </a:ln>
              <a:solidFill>
                <a:schemeClr val="tx1"/>
              </a:solidFill>
              <a:effectLst/>
              <a:uLnTx/>
              <a:uFillTx/>
              <a:latin typeface="+mj-ea"/>
              <a:ea typeface="+mj-ea"/>
              <a:cs typeface="+mj-cs"/>
            </a:endParaRPr>
          </a:p>
        </p:txBody>
      </p:sp>
      <p:sp>
        <p:nvSpPr>
          <p:cNvPr id="6" name="TextBox 5"/>
          <p:cNvSpPr txBox="1"/>
          <p:nvPr/>
        </p:nvSpPr>
        <p:spPr>
          <a:xfrm>
            <a:off x="926274" y="902524"/>
            <a:ext cx="3930733" cy="830997"/>
          </a:xfrm>
          <a:prstGeom prst="rect">
            <a:avLst/>
          </a:prstGeom>
          <a:noFill/>
        </p:spPr>
        <p:txBody>
          <a:bodyPr wrap="square" rtlCol="0">
            <a:spAutoFit/>
          </a:bodyPr>
          <a:lstStyle/>
          <a:p>
            <a:pPr>
              <a:lnSpc>
                <a:spcPct val="150000"/>
              </a:lnSpc>
            </a:pPr>
            <a:r>
              <a:rPr lang="zh-CN" altLang="en-US" sz="1600" b="1" dirty="0" smtClean="0"/>
              <a:t>（三）财务情况分析</a:t>
            </a:r>
            <a:endParaRPr lang="en-US" altLang="zh-CN" sz="1600" b="1" dirty="0" smtClean="0"/>
          </a:p>
          <a:p>
            <a:pPr>
              <a:lnSpc>
                <a:spcPct val="150000"/>
              </a:lnSpc>
            </a:pPr>
            <a:r>
              <a:rPr lang="en-US" altLang="zh-CN" sz="1600" b="1" dirty="0" smtClean="0"/>
              <a:t>1.</a:t>
            </a:r>
            <a:r>
              <a:rPr lang="zh-CN" altLang="en-US" sz="1600" b="1" dirty="0" smtClean="0"/>
              <a:t>偿债能力分析</a:t>
            </a:r>
            <a:endParaRPr lang="en-US" altLang="zh-CN" sz="1600" b="1" dirty="0" smtClean="0"/>
          </a:p>
        </p:txBody>
      </p:sp>
      <p:sp>
        <p:nvSpPr>
          <p:cNvPr id="12" name="TextBox 11"/>
          <p:cNvSpPr txBox="1"/>
          <p:nvPr/>
        </p:nvSpPr>
        <p:spPr>
          <a:xfrm>
            <a:off x="486888" y="2990602"/>
            <a:ext cx="5047190" cy="3139321"/>
          </a:xfrm>
          <a:prstGeom prst="rect">
            <a:avLst/>
          </a:prstGeom>
          <a:noFill/>
        </p:spPr>
        <p:txBody>
          <a:bodyPr wrap="square" rtlCol="0">
            <a:spAutoFit/>
          </a:bodyPr>
          <a:lstStyle/>
          <a:p>
            <a:pPr>
              <a:lnSpc>
                <a:spcPct val="150000"/>
              </a:lnSpc>
            </a:pPr>
            <a:r>
              <a:rPr lang="zh-CN" altLang="en-US" sz="1200" b="1" dirty="0" smtClean="0"/>
              <a:t>从短期偿债能力指标看</a:t>
            </a:r>
            <a:r>
              <a:rPr lang="zh-CN" altLang="en-US" sz="1200" dirty="0" smtClean="0"/>
              <a:t>，</a:t>
            </a:r>
            <a:r>
              <a:rPr lang="en-US" altLang="zh-CN" sz="1200" dirty="0" smtClean="0"/>
              <a:t>2013</a:t>
            </a:r>
            <a:r>
              <a:rPr lang="zh-CN" altLang="en-US" sz="1200" dirty="0" smtClean="0"/>
              <a:t>年</a:t>
            </a:r>
            <a:r>
              <a:rPr lang="en-US" altLang="zh-CN" sz="1200" dirty="0" smtClean="0"/>
              <a:t>-2015</a:t>
            </a:r>
            <a:r>
              <a:rPr lang="zh-CN" altLang="en-US" sz="1200" dirty="0" smtClean="0"/>
              <a:t>年，受有色金属行业不断低迷影响，流动比、速动比及经营活动净现金与短期负债率都呈现了不同程度的下降，短期偿债能力较差。</a:t>
            </a:r>
            <a:r>
              <a:rPr lang="en-US" altLang="zh-CN" sz="1200" dirty="0" smtClean="0"/>
              <a:t>2016</a:t>
            </a:r>
            <a:r>
              <a:rPr lang="zh-CN" altLang="en-US" sz="1200" dirty="0" smtClean="0"/>
              <a:t>年上半年有所回升。</a:t>
            </a:r>
            <a:endParaRPr lang="en-US" altLang="zh-CN" sz="1200" dirty="0" smtClean="0"/>
          </a:p>
          <a:p>
            <a:pPr>
              <a:lnSpc>
                <a:spcPct val="150000"/>
              </a:lnSpc>
            </a:pPr>
            <a:r>
              <a:rPr lang="zh-CN" altLang="en-US" sz="1200" b="1" dirty="0" smtClean="0"/>
              <a:t>从长期偿债能力指标看</a:t>
            </a:r>
            <a:r>
              <a:rPr lang="zh-CN" altLang="en-US" sz="1200" dirty="0" smtClean="0"/>
              <a:t>，资产负债率逐渐增高，</a:t>
            </a:r>
            <a:r>
              <a:rPr lang="en-US" altLang="zh-CN" sz="1200" dirty="0" smtClean="0"/>
              <a:t>2015</a:t>
            </a:r>
            <a:r>
              <a:rPr lang="zh-CN" altLang="en-US" sz="1200" dirty="0" smtClean="0"/>
              <a:t>年公司的负债总额较</a:t>
            </a:r>
            <a:r>
              <a:rPr lang="en-US" altLang="zh-CN" sz="1200" dirty="0" smtClean="0"/>
              <a:t>2014</a:t>
            </a:r>
            <a:r>
              <a:rPr lang="zh-CN" altLang="en-US" sz="1200" dirty="0" smtClean="0"/>
              <a:t>年增加了</a:t>
            </a:r>
            <a:r>
              <a:rPr lang="en-US" altLang="zh-CN" sz="1200" dirty="0" smtClean="0"/>
              <a:t>5%</a:t>
            </a:r>
            <a:r>
              <a:rPr lang="zh-CN" altLang="en-US" sz="1200" dirty="0" smtClean="0"/>
              <a:t>，</a:t>
            </a:r>
            <a:r>
              <a:rPr lang="en-US" altLang="zh-CN" sz="1200" dirty="0" smtClean="0"/>
              <a:t>2016</a:t>
            </a:r>
            <a:r>
              <a:rPr lang="zh-CN" altLang="en-US" sz="1200" dirty="0" smtClean="0"/>
              <a:t>年上半年，公司的负债总额已经超过了</a:t>
            </a:r>
            <a:r>
              <a:rPr lang="en-US" altLang="zh-CN" sz="1200" dirty="0" smtClean="0"/>
              <a:t>2015</a:t>
            </a:r>
            <a:r>
              <a:rPr lang="zh-CN" altLang="en-US" sz="1200" dirty="0" smtClean="0"/>
              <a:t>年的</a:t>
            </a:r>
            <a:r>
              <a:rPr lang="en-US" altLang="zh-CN" sz="1200" dirty="0" smtClean="0"/>
              <a:t>4.8%</a:t>
            </a:r>
            <a:r>
              <a:rPr lang="zh-CN" altLang="en-US" sz="1200" dirty="0" smtClean="0"/>
              <a:t>，达到</a:t>
            </a:r>
            <a:r>
              <a:rPr lang="en-US" altLang="zh-CN" sz="1200" dirty="0" smtClean="0"/>
              <a:t>896</a:t>
            </a:r>
            <a:r>
              <a:rPr lang="zh-CN" altLang="en-US" sz="1200" dirty="0"/>
              <a:t>亿</a:t>
            </a:r>
            <a:r>
              <a:rPr lang="zh-CN" altLang="en-US" sz="1200" dirty="0" smtClean="0"/>
              <a:t>元。</a:t>
            </a:r>
            <a:r>
              <a:rPr lang="en-US" altLang="zh-CN" sz="1200" dirty="0" smtClean="0"/>
              <a:t>2016</a:t>
            </a:r>
            <a:r>
              <a:rPr lang="zh-CN" altLang="en-US" sz="1200" dirty="0" smtClean="0"/>
              <a:t>年</a:t>
            </a:r>
            <a:r>
              <a:rPr lang="en-US" altLang="zh-CN" sz="1200" dirty="0" smtClean="0"/>
              <a:t>6</a:t>
            </a:r>
            <a:r>
              <a:rPr lang="zh-CN" altLang="en-US" sz="1200" dirty="0" smtClean="0"/>
              <a:t>月末的资产负债率超过</a:t>
            </a:r>
            <a:r>
              <a:rPr lang="en-US" altLang="zh-CN" sz="1200" dirty="0" smtClean="0"/>
              <a:t>70%</a:t>
            </a:r>
            <a:r>
              <a:rPr lang="zh-CN" altLang="en-US" sz="1200" dirty="0" smtClean="0"/>
              <a:t>，但在行业内让处于中等水平。整体看，公司整体偿债能力尚可。</a:t>
            </a:r>
            <a:endParaRPr lang="en-US" altLang="zh-CN" sz="1200" dirty="0" smtClean="0"/>
          </a:p>
          <a:p>
            <a:pPr>
              <a:lnSpc>
                <a:spcPct val="150000"/>
              </a:lnSpc>
            </a:pPr>
            <a:r>
              <a:rPr lang="zh-CN" altLang="en-US" sz="1200" b="1" dirty="0"/>
              <a:t>银行授信方面</a:t>
            </a:r>
            <a:r>
              <a:rPr lang="zh-CN" altLang="en-US" sz="1200" dirty="0"/>
              <a:t>，截至</a:t>
            </a:r>
            <a:r>
              <a:rPr lang="en-US" altLang="zh-CN" sz="1200" dirty="0"/>
              <a:t>2016</a:t>
            </a:r>
            <a:r>
              <a:rPr lang="zh-CN" altLang="en-US" sz="1200" dirty="0"/>
              <a:t>年</a:t>
            </a:r>
            <a:r>
              <a:rPr lang="en-US" altLang="zh-CN" sz="1200" dirty="0"/>
              <a:t>3</a:t>
            </a:r>
            <a:r>
              <a:rPr lang="zh-CN" altLang="en-US" sz="1200" dirty="0"/>
              <a:t>月底，公司本部共获得各银行授信额度共计人民币</a:t>
            </a:r>
            <a:r>
              <a:rPr lang="en-US" altLang="zh-CN" sz="1200" dirty="0"/>
              <a:t>496.20</a:t>
            </a:r>
            <a:r>
              <a:rPr lang="zh-CN" altLang="en-US" sz="1200" dirty="0"/>
              <a:t>亿元，其中尚未使用授信额度</a:t>
            </a:r>
            <a:r>
              <a:rPr lang="en-US" altLang="zh-CN" sz="1200" dirty="0"/>
              <a:t>356.80</a:t>
            </a:r>
            <a:r>
              <a:rPr lang="zh-CN" altLang="en-US" sz="1200" dirty="0"/>
              <a:t>亿元。直接融资方面，公司控股金钼股份、宝钛股份及宝色股份三家上市公司，融资渠道畅通。以上因素均有利于提升公司的财务弹性。 </a:t>
            </a:r>
          </a:p>
        </p:txBody>
      </p:sp>
      <p:sp>
        <p:nvSpPr>
          <p:cNvPr id="13" name="矩形 12"/>
          <p:cNvSpPr/>
          <p:nvPr/>
        </p:nvSpPr>
        <p:spPr>
          <a:xfrm>
            <a:off x="5773129" y="800020"/>
            <a:ext cx="1803699" cy="507831"/>
          </a:xfrm>
          <a:prstGeom prst="rect">
            <a:avLst/>
          </a:prstGeom>
        </p:spPr>
        <p:txBody>
          <a:bodyPr wrap="none">
            <a:spAutoFit/>
          </a:bodyPr>
          <a:lstStyle/>
          <a:p>
            <a:pPr>
              <a:lnSpc>
                <a:spcPct val="150000"/>
              </a:lnSpc>
            </a:pPr>
            <a:r>
              <a:rPr lang="en-US" altLang="zh-CN" b="1" dirty="0" smtClean="0"/>
              <a:t>2.</a:t>
            </a:r>
            <a:r>
              <a:rPr lang="zh-CN" altLang="en-US" b="1" dirty="0" smtClean="0"/>
              <a:t>盈利能力分析</a:t>
            </a:r>
            <a:endParaRPr lang="en-US" altLang="zh-CN" b="1" dirty="0" smtClean="0"/>
          </a:p>
        </p:txBody>
      </p:sp>
      <p:sp>
        <p:nvSpPr>
          <p:cNvPr id="18" name="TextBox 17"/>
          <p:cNvSpPr txBox="1"/>
          <p:nvPr/>
        </p:nvSpPr>
        <p:spPr>
          <a:xfrm>
            <a:off x="9250771" y="1169351"/>
            <a:ext cx="1377537" cy="276999"/>
          </a:xfrm>
          <a:prstGeom prst="rect">
            <a:avLst/>
          </a:prstGeom>
          <a:noFill/>
        </p:spPr>
        <p:txBody>
          <a:bodyPr wrap="square" rtlCol="0">
            <a:spAutoFit/>
          </a:bodyPr>
          <a:lstStyle/>
          <a:p>
            <a:r>
              <a:rPr lang="zh-CN" altLang="en-US" sz="1200" b="1" dirty="0" smtClean="0"/>
              <a:t>单位：万元</a:t>
            </a:r>
            <a:endParaRPr lang="zh-CN" altLang="en-US" sz="1200" b="1" dirty="0"/>
          </a:p>
        </p:txBody>
      </p:sp>
      <p:graphicFrame>
        <p:nvGraphicFramePr>
          <p:cNvPr id="20" name="表格 19"/>
          <p:cNvGraphicFramePr>
            <a:graphicFrameLocks noGrp="1"/>
          </p:cNvGraphicFramePr>
          <p:nvPr>
            <p:extLst>
              <p:ext uri="{D42A27DB-BD31-4B8C-83A1-F6EECF244321}">
                <p14:modId xmlns:p14="http://schemas.microsoft.com/office/powerpoint/2010/main" val="4246344562"/>
              </p:ext>
            </p:extLst>
          </p:nvPr>
        </p:nvGraphicFramePr>
        <p:xfrm>
          <a:off x="748145" y="1691148"/>
          <a:ext cx="4664115" cy="1233284"/>
        </p:xfrm>
        <a:graphic>
          <a:graphicData uri="http://schemas.openxmlformats.org/drawingml/2006/table">
            <a:tbl>
              <a:tblPr>
                <a:tableStyleId>{35758FB7-9AC5-4552-8A53-C91805E547FA}</a:tableStyleId>
              </a:tblPr>
              <a:tblGrid>
                <a:gridCol w="1707251">
                  <a:extLst>
                    <a:ext uri="{9D8B030D-6E8A-4147-A177-3AD203B41FA5}">
                      <a16:colId xmlns:a16="http://schemas.microsoft.com/office/drawing/2014/main" val="20000"/>
                    </a:ext>
                  </a:extLst>
                </a:gridCol>
                <a:gridCol w="739216">
                  <a:extLst>
                    <a:ext uri="{9D8B030D-6E8A-4147-A177-3AD203B41FA5}">
                      <a16:colId xmlns:a16="http://schemas.microsoft.com/office/drawing/2014/main" val="20001"/>
                    </a:ext>
                  </a:extLst>
                </a:gridCol>
                <a:gridCol w="739216">
                  <a:extLst>
                    <a:ext uri="{9D8B030D-6E8A-4147-A177-3AD203B41FA5}">
                      <a16:colId xmlns:a16="http://schemas.microsoft.com/office/drawing/2014/main" val="20002"/>
                    </a:ext>
                  </a:extLst>
                </a:gridCol>
                <a:gridCol w="739216">
                  <a:extLst>
                    <a:ext uri="{9D8B030D-6E8A-4147-A177-3AD203B41FA5}">
                      <a16:colId xmlns:a16="http://schemas.microsoft.com/office/drawing/2014/main" val="20003"/>
                    </a:ext>
                  </a:extLst>
                </a:gridCol>
                <a:gridCol w="739216">
                  <a:extLst>
                    <a:ext uri="{9D8B030D-6E8A-4147-A177-3AD203B41FA5}">
                      <a16:colId xmlns:a16="http://schemas.microsoft.com/office/drawing/2014/main" val="20004"/>
                    </a:ext>
                  </a:extLst>
                </a:gridCol>
              </a:tblGrid>
              <a:tr h="308321">
                <a:tc>
                  <a:txBody>
                    <a:bodyPr/>
                    <a:lstStyle/>
                    <a:p>
                      <a:pPr algn="ctr" fontAlgn="ctr"/>
                      <a:r>
                        <a:rPr lang="zh-CN" altLang="en-US" sz="1200" u="none" strike="noStrike" dirty="0"/>
                        <a:t>项目</a:t>
                      </a:r>
                      <a:endParaRPr lang="zh-CN" altLang="en-US" sz="1200" b="0" i="0" u="none" strike="noStrike" dirty="0">
                        <a:solidFill>
                          <a:srgbClr val="000000"/>
                        </a:solidFill>
                        <a:latin typeface="宋体"/>
                      </a:endParaRPr>
                    </a:p>
                  </a:txBody>
                  <a:tcPr marL="9525" marR="9525" marT="9525" marB="0" anchor="ctr"/>
                </a:tc>
                <a:tc>
                  <a:txBody>
                    <a:bodyPr/>
                    <a:lstStyle/>
                    <a:p>
                      <a:pPr algn="ctr" fontAlgn="ctr"/>
                      <a:r>
                        <a:rPr lang="en-US" altLang="zh-CN" sz="1200" b="0" i="0" u="none" strike="noStrike" dirty="0" smtClean="0">
                          <a:solidFill>
                            <a:srgbClr val="000000"/>
                          </a:solidFill>
                          <a:latin typeface="宋体"/>
                        </a:rPr>
                        <a:t>2013</a:t>
                      </a:r>
                      <a:r>
                        <a:rPr lang="zh-CN" altLang="en-US" sz="1200" b="0" i="0" u="none" strike="noStrike" dirty="0" smtClean="0">
                          <a:solidFill>
                            <a:srgbClr val="000000"/>
                          </a:solidFill>
                          <a:latin typeface="宋体"/>
                        </a:rPr>
                        <a:t>年</a:t>
                      </a:r>
                      <a:endParaRPr lang="en-US" altLang="zh-CN" sz="1200" b="0" i="0" u="none" strike="noStrike" dirty="0">
                        <a:solidFill>
                          <a:srgbClr val="000000"/>
                        </a:solidFill>
                        <a:latin typeface="宋体"/>
                      </a:endParaRPr>
                    </a:p>
                  </a:txBody>
                  <a:tcPr marL="9525" marR="9525" marT="9525" marB="0" anchor="ctr"/>
                </a:tc>
                <a:tc>
                  <a:txBody>
                    <a:bodyPr/>
                    <a:lstStyle/>
                    <a:p>
                      <a:pPr algn="ctr" fontAlgn="ctr"/>
                      <a:r>
                        <a:rPr lang="en-US" altLang="zh-CN" sz="1200" b="0" i="0" u="none" strike="noStrike" dirty="0" smtClean="0">
                          <a:solidFill>
                            <a:srgbClr val="000000"/>
                          </a:solidFill>
                          <a:latin typeface="宋体"/>
                        </a:rPr>
                        <a:t>2014</a:t>
                      </a:r>
                      <a:r>
                        <a:rPr lang="zh-CN" altLang="en-US" sz="1200" b="0" i="0" u="none" strike="noStrike" dirty="0" smtClean="0">
                          <a:solidFill>
                            <a:srgbClr val="000000"/>
                          </a:solidFill>
                          <a:latin typeface="宋体"/>
                        </a:rPr>
                        <a:t>年</a:t>
                      </a:r>
                      <a:endParaRPr lang="en-US" altLang="zh-CN" sz="1200" b="0" i="0" u="none" strike="noStrike" dirty="0">
                        <a:solidFill>
                          <a:srgbClr val="000000"/>
                        </a:solidFill>
                        <a:latin typeface="宋体"/>
                      </a:endParaRPr>
                    </a:p>
                  </a:txBody>
                  <a:tcPr marL="9525" marR="9525" marT="9525" marB="0" anchor="ctr"/>
                </a:tc>
                <a:tc>
                  <a:txBody>
                    <a:bodyPr/>
                    <a:lstStyle/>
                    <a:p>
                      <a:pPr algn="ctr" fontAlgn="ctr"/>
                      <a:r>
                        <a:rPr lang="en-US" altLang="zh-CN" sz="1200" b="0" i="0" u="none" strike="noStrike" dirty="0" smtClean="0">
                          <a:solidFill>
                            <a:srgbClr val="000000"/>
                          </a:solidFill>
                          <a:latin typeface="宋体"/>
                        </a:rPr>
                        <a:t>2015</a:t>
                      </a:r>
                      <a:r>
                        <a:rPr lang="zh-CN" altLang="en-US" sz="1200" b="0" i="0" u="none" strike="noStrike" dirty="0" smtClean="0">
                          <a:solidFill>
                            <a:srgbClr val="000000"/>
                          </a:solidFill>
                          <a:latin typeface="宋体"/>
                        </a:rPr>
                        <a:t>年</a:t>
                      </a:r>
                      <a:endParaRPr lang="en-US" altLang="zh-CN" sz="1200" b="0" i="0" u="none" strike="noStrike" dirty="0">
                        <a:solidFill>
                          <a:srgbClr val="000000"/>
                        </a:solidFill>
                        <a:latin typeface="宋体"/>
                      </a:endParaRPr>
                    </a:p>
                  </a:txBody>
                  <a:tcPr marL="9525" marR="9525" marT="9525" marB="0" anchor="ctr"/>
                </a:tc>
                <a:tc>
                  <a:txBody>
                    <a:bodyPr/>
                    <a:lstStyle/>
                    <a:p>
                      <a:pPr algn="ctr" fontAlgn="ctr"/>
                      <a:r>
                        <a:rPr lang="en-US" altLang="zh-CN" sz="1200" b="0" i="0" u="none" strike="noStrike" dirty="0" smtClean="0">
                          <a:solidFill>
                            <a:srgbClr val="000000"/>
                          </a:solidFill>
                          <a:latin typeface="宋体"/>
                        </a:rPr>
                        <a:t>2016</a:t>
                      </a:r>
                      <a:r>
                        <a:rPr lang="zh-CN" altLang="en-US" sz="1200" b="0" i="0" u="none" strike="noStrike" dirty="0" smtClean="0">
                          <a:solidFill>
                            <a:srgbClr val="000000"/>
                          </a:solidFill>
                          <a:latin typeface="宋体"/>
                        </a:rPr>
                        <a:t>年</a:t>
                      </a:r>
                      <a:r>
                        <a:rPr lang="en-US" altLang="zh-CN" sz="1200" b="0" i="0" u="none" strike="noStrike" dirty="0" smtClean="0">
                          <a:solidFill>
                            <a:srgbClr val="000000"/>
                          </a:solidFill>
                          <a:latin typeface="宋体"/>
                        </a:rPr>
                        <a:t>6</a:t>
                      </a:r>
                      <a:r>
                        <a:rPr lang="zh-CN" altLang="en-US" sz="1200" b="0" i="0" u="none" strike="noStrike" dirty="0" smtClean="0">
                          <a:solidFill>
                            <a:srgbClr val="000000"/>
                          </a:solidFill>
                          <a:latin typeface="宋体"/>
                        </a:rPr>
                        <a:t>月</a:t>
                      </a:r>
                      <a:endParaRPr lang="en-US" altLang="zh-CN" sz="1200" b="0" i="0" u="none" strike="noStrike" dirty="0">
                        <a:solidFill>
                          <a:srgbClr val="000000"/>
                        </a:solidFill>
                        <a:latin typeface="宋体"/>
                      </a:endParaRPr>
                    </a:p>
                  </a:txBody>
                  <a:tcPr marL="9525" marR="9525" marT="9525" marB="0" anchor="ctr"/>
                </a:tc>
                <a:extLst>
                  <a:ext uri="{0D108BD9-81ED-4DB2-BD59-A6C34878D82A}">
                    <a16:rowId xmlns:a16="http://schemas.microsoft.com/office/drawing/2014/main" val="10000"/>
                  </a:ext>
                </a:extLst>
              </a:tr>
              <a:tr h="308321">
                <a:tc>
                  <a:txBody>
                    <a:bodyPr/>
                    <a:lstStyle/>
                    <a:p>
                      <a:pPr algn="ctr" fontAlgn="ctr"/>
                      <a:r>
                        <a:rPr lang="zh-CN" altLang="en-US" sz="1200" u="none" strike="noStrike"/>
                        <a:t>流动比率</a:t>
                      </a:r>
                      <a:endParaRPr lang="zh-CN" altLang="en-US" sz="1200" b="0" i="0" u="none" strike="noStrike">
                        <a:solidFill>
                          <a:srgbClr val="000000"/>
                        </a:solidFill>
                        <a:latin typeface="宋体"/>
                      </a:endParaRPr>
                    </a:p>
                  </a:txBody>
                  <a:tcPr marL="9525" marR="9525" marT="9525" marB="0" anchor="ct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宋体" panose="02010600030101010101" pitchFamily="2" charset="-122"/>
                          <a:ea typeface="宋体" panose="02010600030101010101" pitchFamily="2" charset="-122"/>
                          <a:cs typeface="+mn-cs"/>
                        </a:rPr>
                        <a:t>1.23</a:t>
                      </a:r>
                      <a:r>
                        <a:rPr lang="zh-CN" altLang="en-US" sz="1200" b="0" i="0" u="none" strike="noStrike" kern="1200" dirty="0" smtClean="0">
                          <a:solidFill>
                            <a:srgbClr val="000000"/>
                          </a:solidFill>
                          <a:effectLst/>
                          <a:latin typeface="宋体" panose="02010600030101010101" pitchFamily="2" charset="-122"/>
                          <a:ea typeface="宋体" panose="02010600030101010101" pitchFamily="2" charset="-122"/>
                          <a:cs typeface="+mn-cs"/>
                        </a:rPr>
                        <a:t>                     </a:t>
                      </a:r>
                      <a:endParaRPr lang="en-US" altLang="zh-CN" sz="12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7620" marR="7620" marT="7620" marB="0" anchor="b"/>
                </a:tc>
                <a:tc>
                  <a:txBody>
                    <a:bodyPr/>
                    <a:lstStyle/>
                    <a:p>
                      <a:pPr algn="ctr"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    </a:t>
                      </a:r>
                      <a:r>
                        <a:rPr lang="en-US" altLang="zh-CN" sz="1200" b="0" i="0" u="none" strike="noStrike" dirty="0">
                          <a:solidFill>
                            <a:srgbClr val="000000"/>
                          </a:solidFill>
                          <a:effectLst/>
                          <a:latin typeface="宋体" panose="02010600030101010101" pitchFamily="2" charset="-122"/>
                          <a:ea typeface="宋体" panose="02010600030101010101" pitchFamily="2" charset="-122"/>
                        </a:rPr>
                        <a:t>1.04 </a:t>
                      </a:r>
                    </a:p>
                  </a:txBody>
                  <a:tcPr marL="7620" marR="7620" marT="7620" marB="0" anchor="ctr"/>
                </a:tc>
                <a:tc>
                  <a:txBody>
                    <a:bodyPr/>
                    <a:lstStyle/>
                    <a:p>
                      <a:pPr algn="ctr"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    </a:t>
                      </a:r>
                      <a:r>
                        <a:rPr lang="en-US" altLang="zh-CN" sz="1200" b="0" i="0" u="none" strike="noStrike" dirty="0">
                          <a:solidFill>
                            <a:srgbClr val="000000"/>
                          </a:solidFill>
                          <a:effectLst/>
                          <a:latin typeface="宋体" panose="02010600030101010101" pitchFamily="2" charset="-122"/>
                          <a:ea typeface="宋体" panose="02010600030101010101" pitchFamily="2" charset="-122"/>
                        </a:rPr>
                        <a:t>0.94 </a:t>
                      </a:r>
                    </a:p>
                  </a:txBody>
                  <a:tcPr marL="7620" marR="7620" marT="7620" marB="0" anchor="ctr"/>
                </a:tc>
                <a:tc>
                  <a:txBody>
                    <a:bodyPr/>
                    <a:lstStyle/>
                    <a:p>
                      <a:pPr algn="ctr" fontAlgn="ctr"/>
                      <a:r>
                        <a:rPr lang="zh-CN" altLang="en-US" sz="1200" b="0" i="0" u="none" strike="noStrike">
                          <a:solidFill>
                            <a:srgbClr val="000000"/>
                          </a:solidFill>
                          <a:effectLst/>
                          <a:latin typeface="宋体" panose="02010600030101010101" pitchFamily="2" charset="-122"/>
                          <a:ea typeface="宋体" panose="02010600030101010101" pitchFamily="2" charset="-122"/>
                        </a:rPr>
                        <a:t>    </a:t>
                      </a:r>
                      <a:r>
                        <a:rPr lang="en-US" altLang="zh-CN" sz="1200" b="0" i="0" u="none" strike="noStrike">
                          <a:solidFill>
                            <a:srgbClr val="000000"/>
                          </a:solidFill>
                          <a:effectLst/>
                          <a:latin typeface="宋体" panose="02010600030101010101" pitchFamily="2" charset="-122"/>
                          <a:ea typeface="宋体" panose="02010600030101010101" pitchFamily="2" charset="-122"/>
                        </a:rPr>
                        <a:t>1.02 </a:t>
                      </a:r>
                    </a:p>
                  </a:txBody>
                  <a:tcPr marL="7620" marR="7620" marT="7620" marB="0" anchor="ctr"/>
                </a:tc>
                <a:extLst>
                  <a:ext uri="{0D108BD9-81ED-4DB2-BD59-A6C34878D82A}">
                    <a16:rowId xmlns:a16="http://schemas.microsoft.com/office/drawing/2014/main" val="10001"/>
                  </a:ext>
                </a:extLst>
              </a:tr>
              <a:tr h="308321">
                <a:tc>
                  <a:txBody>
                    <a:bodyPr/>
                    <a:lstStyle/>
                    <a:p>
                      <a:pPr algn="ctr" fontAlgn="ctr"/>
                      <a:r>
                        <a:rPr lang="zh-CN" altLang="en-US" sz="1200" u="none" strike="noStrike"/>
                        <a:t>速度比率</a:t>
                      </a:r>
                      <a:endParaRPr lang="zh-CN" altLang="en-US" sz="1200" b="0" i="0" u="none" strike="noStrike">
                        <a:solidFill>
                          <a:srgbClr val="000000"/>
                        </a:solidFill>
                        <a:latin typeface="宋体"/>
                      </a:endParaRPr>
                    </a:p>
                  </a:txBody>
                  <a:tcPr marL="9525" marR="9525" marT="9525" marB="0" anchor="ctr"/>
                </a:tc>
                <a:tc>
                  <a:txBody>
                    <a:bodyPr/>
                    <a:lstStyle/>
                    <a:p>
                      <a:pPr marL="0" algn="ctr" defTabSz="914400" rtl="0" eaLnBrk="1" fontAlgn="ctr" latinLnBrk="0" hangingPunct="1"/>
                      <a:r>
                        <a:rPr lang="en-US" altLang="zh-CN" sz="1200" b="0" i="0" u="none" strike="noStrike" kern="1200" dirty="0" smtClean="0">
                          <a:solidFill>
                            <a:srgbClr val="000000"/>
                          </a:solidFill>
                          <a:effectLst/>
                          <a:latin typeface="宋体" panose="02010600030101010101" pitchFamily="2" charset="-122"/>
                          <a:ea typeface="宋体" panose="02010600030101010101" pitchFamily="2" charset="-122"/>
                          <a:cs typeface="+mn-cs"/>
                        </a:rPr>
                        <a:t>0.86</a:t>
                      </a:r>
                      <a:r>
                        <a:rPr lang="zh-CN" altLang="en-US" sz="1200" b="0" i="0" u="none" strike="noStrike" kern="1200" dirty="0" smtClean="0">
                          <a:solidFill>
                            <a:srgbClr val="000000"/>
                          </a:solidFill>
                          <a:effectLst/>
                          <a:latin typeface="宋体" panose="02010600030101010101" pitchFamily="2" charset="-122"/>
                          <a:ea typeface="宋体" panose="02010600030101010101" pitchFamily="2" charset="-122"/>
                          <a:cs typeface="+mn-cs"/>
                        </a:rPr>
                        <a:t>                      </a:t>
                      </a:r>
                      <a:r>
                        <a:rPr lang="en-US" altLang="zh-CN" sz="1200" b="0" i="0" u="none" strike="noStrike" kern="1200" dirty="0" smtClean="0">
                          <a:solidFill>
                            <a:srgbClr val="000000"/>
                          </a:solidFill>
                          <a:effectLst/>
                          <a:latin typeface="宋体" panose="02010600030101010101" pitchFamily="2" charset="-122"/>
                          <a:ea typeface="宋体" panose="02010600030101010101" pitchFamily="2" charset="-122"/>
                          <a:cs typeface="+mn-cs"/>
                        </a:rPr>
                        <a:t> </a:t>
                      </a:r>
                      <a:endParaRPr lang="en-US" altLang="zh-CN" sz="12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7620" marR="7620" marT="7620" marB="0" anchor="b"/>
                </a:tc>
                <a:tc>
                  <a:txBody>
                    <a:bodyPr/>
                    <a:lstStyle/>
                    <a:p>
                      <a:pPr algn="ctr" fontAlgn="ctr"/>
                      <a:r>
                        <a:rPr lang="zh-CN" altLang="en-US" sz="1200" b="0" i="0" u="none" strike="noStrike">
                          <a:solidFill>
                            <a:srgbClr val="000000"/>
                          </a:solidFill>
                          <a:effectLst/>
                          <a:latin typeface="宋体" panose="02010600030101010101" pitchFamily="2" charset="-122"/>
                          <a:ea typeface="宋体" panose="02010600030101010101" pitchFamily="2" charset="-122"/>
                        </a:rPr>
                        <a:t>    </a:t>
                      </a:r>
                      <a:r>
                        <a:rPr lang="en-US" altLang="zh-CN" sz="1200" b="0" i="0" u="none" strike="noStrike">
                          <a:solidFill>
                            <a:srgbClr val="000000"/>
                          </a:solidFill>
                          <a:effectLst/>
                          <a:latin typeface="宋体" panose="02010600030101010101" pitchFamily="2" charset="-122"/>
                          <a:ea typeface="宋体" panose="02010600030101010101" pitchFamily="2" charset="-122"/>
                        </a:rPr>
                        <a:t>0.70 </a:t>
                      </a:r>
                    </a:p>
                  </a:txBody>
                  <a:tcPr marL="7620" marR="7620" marT="7620" marB="0" anchor="ctr"/>
                </a:tc>
                <a:tc>
                  <a:txBody>
                    <a:bodyPr/>
                    <a:lstStyle/>
                    <a:p>
                      <a:pPr algn="ctr"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    </a:t>
                      </a:r>
                      <a:r>
                        <a:rPr lang="en-US" altLang="zh-CN" sz="1200" b="0" i="0" u="none" strike="noStrike" dirty="0">
                          <a:solidFill>
                            <a:srgbClr val="000000"/>
                          </a:solidFill>
                          <a:effectLst/>
                          <a:latin typeface="宋体" panose="02010600030101010101" pitchFamily="2" charset="-122"/>
                          <a:ea typeface="宋体" panose="02010600030101010101" pitchFamily="2" charset="-122"/>
                        </a:rPr>
                        <a:t>0.61 </a:t>
                      </a:r>
                    </a:p>
                  </a:txBody>
                  <a:tcPr marL="7620" marR="7620" marT="7620" marB="0" anchor="ctr"/>
                </a:tc>
                <a:tc>
                  <a:txBody>
                    <a:bodyPr/>
                    <a:lstStyle/>
                    <a:p>
                      <a:pPr algn="ctr" fontAlgn="ctr"/>
                      <a:r>
                        <a:rPr lang="zh-CN" altLang="en-US" sz="1200" b="0" i="0" u="none" strike="noStrike">
                          <a:solidFill>
                            <a:srgbClr val="000000"/>
                          </a:solidFill>
                          <a:effectLst/>
                          <a:latin typeface="宋体" panose="02010600030101010101" pitchFamily="2" charset="-122"/>
                          <a:ea typeface="宋体" panose="02010600030101010101" pitchFamily="2" charset="-122"/>
                        </a:rPr>
                        <a:t>    </a:t>
                      </a:r>
                      <a:r>
                        <a:rPr lang="en-US" altLang="zh-CN" sz="1200" b="0" i="0" u="none" strike="noStrike">
                          <a:solidFill>
                            <a:srgbClr val="000000"/>
                          </a:solidFill>
                          <a:effectLst/>
                          <a:latin typeface="宋体" panose="02010600030101010101" pitchFamily="2" charset="-122"/>
                          <a:ea typeface="宋体" panose="02010600030101010101" pitchFamily="2" charset="-122"/>
                        </a:rPr>
                        <a:t>0.71 </a:t>
                      </a:r>
                    </a:p>
                  </a:txBody>
                  <a:tcPr marL="7620" marR="7620" marT="7620" marB="0" anchor="ctr"/>
                </a:tc>
                <a:extLst>
                  <a:ext uri="{0D108BD9-81ED-4DB2-BD59-A6C34878D82A}">
                    <a16:rowId xmlns:a16="http://schemas.microsoft.com/office/drawing/2014/main" val="10002"/>
                  </a:ext>
                </a:extLst>
              </a:tr>
              <a:tr h="308321">
                <a:tc>
                  <a:txBody>
                    <a:bodyPr/>
                    <a:lstStyle/>
                    <a:p>
                      <a:pPr algn="ctr" fontAlgn="ctr"/>
                      <a:r>
                        <a:rPr lang="zh-CN" altLang="en-US" sz="1200" u="none" strike="noStrike" dirty="0"/>
                        <a:t>资产负债率</a:t>
                      </a:r>
                      <a:r>
                        <a:rPr lang="en-US" altLang="zh-CN" sz="1200" u="none" strike="noStrike" dirty="0"/>
                        <a:t>%</a:t>
                      </a:r>
                      <a:endParaRPr lang="en-US" altLang="zh-CN" sz="1200" b="0" i="0" u="none" strike="noStrike" dirty="0">
                        <a:solidFill>
                          <a:srgbClr val="000000"/>
                        </a:solidFill>
                        <a:latin typeface="宋体"/>
                      </a:endParaRPr>
                    </a:p>
                  </a:txBody>
                  <a:tcPr marL="9525" marR="9525" marT="9525" marB="0" anchor="ctr"/>
                </a:tc>
                <a:tc>
                  <a:txBody>
                    <a:bodyPr/>
                    <a:lstStyle/>
                    <a:p>
                      <a:pPr algn="ctr" fontAlgn="ctr"/>
                      <a:r>
                        <a:rPr lang="en-US" altLang="zh-CN" sz="1200" b="0" i="0" u="none" strike="noStrike" dirty="0" smtClean="0">
                          <a:solidFill>
                            <a:srgbClr val="000000"/>
                          </a:solidFill>
                          <a:latin typeface="宋体"/>
                        </a:rPr>
                        <a:t>66.65%</a:t>
                      </a:r>
                      <a:endParaRPr lang="en-US" altLang="zh-CN" sz="1200" b="0" i="0" u="none" strike="noStrike" dirty="0">
                        <a:solidFill>
                          <a:srgbClr val="000000"/>
                        </a:solidFill>
                        <a:latin typeface="宋体"/>
                      </a:endParaRPr>
                    </a:p>
                  </a:txBody>
                  <a:tcPr marL="9525" marR="9525" marT="9525" marB="0" anchor="ctr"/>
                </a:tc>
                <a:tc>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67.93%</a:t>
                      </a:r>
                    </a:p>
                  </a:txBody>
                  <a:tcPr marL="7620" marR="7620" marT="7620" marB="0" anchor="ctr"/>
                </a:tc>
                <a:tc>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69.35%</a:t>
                      </a:r>
                    </a:p>
                  </a:txBody>
                  <a:tcPr marL="7620" marR="7620" marT="7620" marB="0" anchor="ctr"/>
                </a:tc>
                <a:tc>
                  <a:txBody>
                    <a:bodyPr/>
                    <a:lstStyle/>
                    <a:p>
                      <a:pPr algn="ctr" fontAlgn="ctr"/>
                      <a:r>
                        <a:rPr lang="en-US" altLang="zh-CN" sz="1200" b="0" i="0" u="none" strike="noStrike" dirty="0">
                          <a:solidFill>
                            <a:srgbClr val="000000"/>
                          </a:solidFill>
                          <a:effectLst/>
                          <a:latin typeface="宋体" panose="02010600030101010101" pitchFamily="2" charset="-122"/>
                          <a:ea typeface="宋体" panose="02010600030101010101" pitchFamily="2" charset="-122"/>
                        </a:rPr>
                        <a:t>70.67%</a:t>
                      </a:r>
                    </a:p>
                  </a:txBody>
                  <a:tcPr marL="7620" marR="7620" marT="7620" marB="0" anchor="ctr"/>
                </a:tc>
                <a:extLst>
                  <a:ext uri="{0D108BD9-81ED-4DB2-BD59-A6C34878D82A}">
                    <a16:rowId xmlns:a16="http://schemas.microsoft.com/office/drawing/2014/main" val="10003"/>
                  </a:ext>
                </a:extLst>
              </a:tr>
            </a:tbl>
          </a:graphicData>
        </a:graphic>
      </p:graphicFrame>
      <p:pic>
        <p:nvPicPr>
          <p:cNvPr id="23" name="图片 22"/>
          <p:cNvPicPr>
            <a:picLocks noChangeAspect="1" noChangeArrowheads="1"/>
            <a:extLst>
              <a:ext uri="{84589F7E-364E-4C9E-8A38-B11213B215E9}">
                <a14:cameraTool xmlns:a14="http://schemas.microsoft.com/office/drawing/2010/main" cellRange="$A$113:$E$118"/>
              </a:ext>
            </a:extLst>
          </p:cNvPicPr>
          <p:nvPr/>
        </p:nvPicPr>
        <p:blipFill>
          <a:blip r:embed="rId2"/>
          <a:srcRect/>
          <a:stretch>
            <a:fillRect/>
          </a:stretch>
        </p:blipFill>
        <p:spPr bwMode="auto">
          <a:xfrm>
            <a:off x="6201369" y="1519396"/>
            <a:ext cx="4030026" cy="1718687"/>
          </a:xfrm>
          <a:prstGeom prst="rect">
            <a:avLst/>
          </a:prstGeom>
          <a:solidFill>
            <a:srgbClr xmlns:mc="http://schemas.openxmlformats.org/markup-compatibility/2006" xmlns:a14="http://schemas.microsoft.com/office/drawing/2010/main" val="FFFFFF" mc:Ignorable="a14" a14:legacySpreadsheetColorIndex="9"/>
          </a:solidFill>
          <a:ln w="9525">
            <a:solidFill>
              <a:srgbClr xmlns:mc="http://schemas.openxmlformats.org/markup-compatibility/2006" xmlns:a14="http://schemas.microsoft.com/office/drawing/2010/main" val="000000" mc:Ignorable="a14" a14:legacySpreadsheetColorIndex="64"/>
            </a:solidFill>
            <a:miter lim="800000"/>
            <a:headEnd/>
            <a:tailEnd/>
          </a:ln>
        </p:spPr>
      </p:pic>
      <p:sp>
        <p:nvSpPr>
          <p:cNvPr id="2" name="文本框 1"/>
          <p:cNvSpPr txBox="1"/>
          <p:nvPr/>
        </p:nvSpPr>
        <p:spPr>
          <a:xfrm>
            <a:off x="5997146" y="3449628"/>
            <a:ext cx="5702352" cy="1990930"/>
          </a:xfrm>
          <a:prstGeom prst="rect">
            <a:avLst/>
          </a:prstGeom>
          <a:noFill/>
        </p:spPr>
        <p:txBody>
          <a:bodyPr wrap="square" rtlCol="0">
            <a:spAutoFit/>
          </a:bodyPr>
          <a:lstStyle/>
          <a:p>
            <a:pPr>
              <a:lnSpc>
                <a:spcPct val="150000"/>
              </a:lnSpc>
            </a:pPr>
            <a:r>
              <a:rPr lang="en-US" altLang="zh-CN" sz="1400" dirty="0" smtClean="0"/>
              <a:t>2015</a:t>
            </a:r>
            <a:r>
              <a:rPr lang="zh-CN" altLang="en-US" sz="1400" dirty="0" smtClean="0"/>
              <a:t>年，公司营业收入</a:t>
            </a:r>
            <a:r>
              <a:rPr lang="en-US" altLang="zh-CN" sz="1400" dirty="0" smtClean="0"/>
              <a:t>1161</a:t>
            </a:r>
            <a:r>
              <a:rPr lang="zh-CN" altLang="en-US" sz="1400" dirty="0"/>
              <a:t>亿</a:t>
            </a:r>
            <a:r>
              <a:rPr lang="zh-CN" altLang="en-US" sz="1400" dirty="0" smtClean="0"/>
              <a:t>元，超过去年同期</a:t>
            </a:r>
            <a:r>
              <a:rPr lang="en-US" altLang="zh-CN" sz="1400" dirty="0" smtClean="0"/>
              <a:t>10.23%</a:t>
            </a:r>
            <a:r>
              <a:rPr lang="zh-CN" altLang="en-US" sz="1400" dirty="0" smtClean="0"/>
              <a:t>，绝对值上看，企业收入不断提高，主要依赖贸易的增加。但受整体行业低迷，价格下跌等因素影响，总体利润率下降明显。短期内，公司钼及多晶硅业务将持续亏损，铅锌业务利润规模下降，但电解铝业务将继续发挥一体化又优势，钛业务航天及军工高附加值产品规模板块盈利，预计公司盈利能力或保持现有</a:t>
            </a:r>
            <a:r>
              <a:rPr lang="zh-CN" altLang="en-US" sz="1400" dirty="0"/>
              <a:t>水平</a:t>
            </a:r>
            <a:r>
              <a:rPr lang="zh-CN" altLang="en-US" sz="1400" dirty="0" smtClean="0"/>
              <a:t>。</a:t>
            </a:r>
            <a:endParaRPr lang="zh-CN" altLang="en-US" sz="1400" dirty="0"/>
          </a:p>
        </p:txBody>
      </p:sp>
    </p:spTree>
    <p:extLst>
      <p:ext uri="{BB962C8B-B14F-4D97-AF65-F5344CB8AC3E}">
        <p14:creationId xmlns:p14="http://schemas.microsoft.com/office/powerpoint/2010/main" val="2304197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82387" y="215757"/>
            <a:ext cx="4851691"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noProof="0" dirty="0" smtClean="0">
                <a:ln>
                  <a:noFill/>
                </a:ln>
                <a:solidFill>
                  <a:schemeClr val="tx1"/>
                </a:solidFill>
                <a:effectLst/>
                <a:uLnTx/>
                <a:uFillTx/>
                <a:latin typeface="+mj-ea"/>
                <a:ea typeface="+mj-ea"/>
                <a:cs typeface="+mj-cs"/>
              </a:rPr>
              <a:t>五 </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j-cs"/>
              </a:rPr>
              <a:t> 担保能力分析</a:t>
            </a:r>
            <a:endParaRPr kumimoji="0" lang="zh-CN" altLang="en-US" sz="3200" b="1" i="0" u="none" strike="noStrike" kern="1200" cap="none" spc="0" normalizeH="0" baseline="0" noProof="0" dirty="0">
              <a:ln>
                <a:noFill/>
              </a:ln>
              <a:solidFill>
                <a:schemeClr val="tx1"/>
              </a:solidFill>
              <a:effectLst/>
              <a:uLnTx/>
              <a:uFillTx/>
              <a:latin typeface="+mj-ea"/>
              <a:ea typeface="+mj-ea"/>
              <a:cs typeface="+mj-cs"/>
            </a:endParaRPr>
          </a:p>
        </p:txBody>
      </p:sp>
      <p:sp>
        <p:nvSpPr>
          <p:cNvPr id="6" name="TextBox 5"/>
          <p:cNvSpPr txBox="1"/>
          <p:nvPr/>
        </p:nvSpPr>
        <p:spPr>
          <a:xfrm>
            <a:off x="926274" y="902524"/>
            <a:ext cx="3930733" cy="830997"/>
          </a:xfrm>
          <a:prstGeom prst="rect">
            <a:avLst/>
          </a:prstGeom>
          <a:noFill/>
        </p:spPr>
        <p:txBody>
          <a:bodyPr wrap="square" rtlCol="0">
            <a:spAutoFit/>
          </a:bodyPr>
          <a:lstStyle/>
          <a:p>
            <a:pPr>
              <a:lnSpc>
                <a:spcPct val="150000"/>
              </a:lnSpc>
            </a:pPr>
            <a:r>
              <a:rPr lang="zh-CN" altLang="en-US" sz="1600" b="1" dirty="0" smtClean="0"/>
              <a:t>（三）财务情况分析</a:t>
            </a:r>
            <a:endParaRPr lang="en-US" altLang="zh-CN" sz="1600" b="1" dirty="0" smtClean="0"/>
          </a:p>
          <a:p>
            <a:pPr>
              <a:lnSpc>
                <a:spcPct val="150000"/>
              </a:lnSpc>
            </a:pPr>
            <a:endParaRPr lang="en-US" altLang="zh-CN" sz="1600" b="1" dirty="0" smtClean="0"/>
          </a:p>
        </p:txBody>
      </p:sp>
      <p:sp>
        <p:nvSpPr>
          <p:cNvPr id="16" name="矩形 15"/>
          <p:cNvSpPr/>
          <p:nvPr/>
        </p:nvSpPr>
        <p:spPr>
          <a:xfrm>
            <a:off x="995665" y="1341116"/>
            <a:ext cx="5237276" cy="459806"/>
          </a:xfrm>
          <a:prstGeom prst="rect">
            <a:avLst/>
          </a:prstGeom>
        </p:spPr>
        <p:txBody>
          <a:bodyPr wrap="square">
            <a:spAutoFit/>
          </a:bodyPr>
          <a:lstStyle/>
          <a:p>
            <a:pPr>
              <a:lnSpc>
                <a:spcPct val="150000"/>
              </a:lnSpc>
            </a:pPr>
            <a:r>
              <a:rPr lang="en-US" altLang="zh-CN" b="1" dirty="0" smtClean="0"/>
              <a:t>3.</a:t>
            </a:r>
            <a:r>
              <a:rPr lang="zh-CN" altLang="en-US" b="1" dirty="0" smtClean="0"/>
              <a:t>现金流分析</a:t>
            </a:r>
            <a:endParaRPr lang="en-US" altLang="zh-CN" b="1" dirty="0" smtClean="0"/>
          </a:p>
        </p:txBody>
      </p:sp>
      <p:graphicFrame>
        <p:nvGraphicFramePr>
          <p:cNvPr id="17" name="表格 16"/>
          <p:cNvGraphicFramePr>
            <a:graphicFrameLocks noGrp="1"/>
          </p:cNvGraphicFramePr>
          <p:nvPr>
            <p:extLst>
              <p:ext uri="{D42A27DB-BD31-4B8C-83A1-F6EECF244321}">
                <p14:modId xmlns:p14="http://schemas.microsoft.com/office/powerpoint/2010/main" val="623431639"/>
              </p:ext>
            </p:extLst>
          </p:nvPr>
        </p:nvGraphicFramePr>
        <p:xfrm>
          <a:off x="995665" y="2012463"/>
          <a:ext cx="5500136" cy="1579236"/>
        </p:xfrm>
        <a:graphic>
          <a:graphicData uri="http://schemas.openxmlformats.org/drawingml/2006/table">
            <a:tbl>
              <a:tblPr>
                <a:tableStyleId>{35758FB7-9AC5-4552-8A53-C91805E547FA}</a:tableStyleId>
              </a:tblPr>
              <a:tblGrid>
                <a:gridCol w="1647028">
                  <a:extLst>
                    <a:ext uri="{9D8B030D-6E8A-4147-A177-3AD203B41FA5}">
                      <a16:colId xmlns:a16="http://schemas.microsoft.com/office/drawing/2014/main" val="20000"/>
                    </a:ext>
                  </a:extLst>
                </a:gridCol>
                <a:gridCol w="1284136">
                  <a:extLst>
                    <a:ext uri="{9D8B030D-6E8A-4147-A177-3AD203B41FA5}">
                      <a16:colId xmlns:a16="http://schemas.microsoft.com/office/drawing/2014/main" val="20001"/>
                    </a:ext>
                  </a:extLst>
                </a:gridCol>
                <a:gridCol w="1284136">
                  <a:extLst>
                    <a:ext uri="{9D8B030D-6E8A-4147-A177-3AD203B41FA5}">
                      <a16:colId xmlns:a16="http://schemas.microsoft.com/office/drawing/2014/main" val="20002"/>
                    </a:ext>
                  </a:extLst>
                </a:gridCol>
                <a:gridCol w="1284836">
                  <a:extLst>
                    <a:ext uri="{9D8B030D-6E8A-4147-A177-3AD203B41FA5}">
                      <a16:colId xmlns:a16="http://schemas.microsoft.com/office/drawing/2014/main" val="20003"/>
                    </a:ext>
                  </a:extLst>
                </a:gridCol>
              </a:tblGrid>
              <a:tr h="352332">
                <a:tc>
                  <a:txBody>
                    <a:bodyPr/>
                    <a:lstStyle/>
                    <a:p>
                      <a:pPr algn="ctr">
                        <a:spcAft>
                          <a:spcPts val="0"/>
                        </a:spcAft>
                      </a:pPr>
                      <a:r>
                        <a:rPr lang="zh-CN" sz="1400" kern="100" dirty="0"/>
                        <a:t>科目</a:t>
                      </a:r>
                      <a:endParaRPr lang="zh-CN" sz="1400" kern="100" dirty="0">
                        <a:solidFill>
                          <a:schemeClr val="tx1"/>
                        </a:solidFill>
                        <a:latin typeface="+mj-ea"/>
                        <a:ea typeface="+mj-ea"/>
                        <a:cs typeface="Times New Roman"/>
                      </a:endParaRPr>
                    </a:p>
                  </a:txBody>
                  <a:tcPr marL="0" marR="0" marT="0" marB="0" anchor="ctr"/>
                </a:tc>
                <a:tc>
                  <a:txBody>
                    <a:bodyPr/>
                    <a:lstStyle/>
                    <a:p>
                      <a:pPr algn="ctr">
                        <a:spcAft>
                          <a:spcPts val="0"/>
                        </a:spcAft>
                      </a:pPr>
                      <a:r>
                        <a:rPr lang="en-US" altLang="zh-CN" sz="1400" kern="100" dirty="0" smtClean="0">
                          <a:solidFill>
                            <a:schemeClr val="tx1"/>
                          </a:solidFill>
                          <a:latin typeface="+mj-ea"/>
                          <a:ea typeface="+mj-ea"/>
                          <a:cs typeface="Times New Roman"/>
                        </a:rPr>
                        <a:t>2014</a:t>
                      </a:r>
                      <a:r>
                        <a:rPr lang="zh-CN" altLang="en-US" sz="1400" kern="100" dirty="0" smtClean="0">
                          <a:solidFill>
                            <a:schemeClr val="tx1"/>
                          </a:solidFill>
                          <a:latin typeface="+mj-ea"/>
                          <a:ea typeface="+mj-ea"/>
                          <a:cs typeface="Times New Roman"/>
                        </a:rPr>
                        <a:t>年</a:t>
                      </a:r>
                      <a:endParaRPr lang="zh-CN" sz="1400" kern="100" dirty="0">
                        <a:solidFill>
                          <a:schemeClr val="tx1"/>
                        </a:solidFill>
                        <a:latin typeface="+mj-ea"/>
                        <a:ea typeface="+mj-ea"/>
                        <a:cs typeface="Times New Roman"/>
                      </a:endParaRPr>
                    </a:p>
                  </a:txBody>
                  <a:tcPr marL="0" marR="0" marT="0" marB="0" anchor="ctr"/>
                </a:tc>
                <a:tc>
                  <a:txBody>
                    <a:bodyPr/>
                    <a:lstStyle/>
                    <a:p>
                      <a:pPr algn="ctr">
                        <a:spcAft>
                          <a:spcPts val="0"/>
                        </a:spcAft>
                      </a:pPr>
                      <a:r>
                        <a:rPr lang="en-US" altLang="zh-CN" sz="1400" kern="100" dirty="0" smtClean="0">
                          <a:solidFill>
                            <a:schemeClr val="tx1"/>
                          </a:solidFill>
                          <a:latin typeface="+mj-ea"/>
                          <a:ea typeface="+mj-ea"/>
                          <a:cs typeface="Times New Roman"/>
                        </a:rPr>
                        <a:t>2015</a:t>
                      </a:r>
                      <a:r>
                        <a:rPr lang="zh-CN" altLang="en-US" sz="1400" kern="100" dirty="0" smtClean="0">
                          <a:solidFill>
                            <a:schemeClr val="tx1"/>
                          </a:solidFill>
                          <a:latin typeface="+mj-ea"/>
                          <a:ea typeface="+mj-ea"/>
                          <a:cs typeface="Times New Roman"/>
                        </a:rPr>
                        <a:t>年</a:t>
                      </a:r>
                      <a:endParaRPr lang="zh-CN" sz="1400" kern="100" dirty="0">
                        <a:solidFill>
                          <a:schemeClr val="tx1"/>
                        </a:solidFill>
                        <a:latin typeface="+mj-ea"/>
                        <a:ea typeface="+mj-ea"/>
                        <a:cs typeface="Times New Roman"/>
                      </a:endParaRPr>
                    </a:p>
                  </a:txBody>
                  <a:tcPr marL="0" marR="0" marT="0" marB="0" anchor="ctr"/>
                </a:tc>
                <a:tc>
                  <a:txBody>
                    <a:bodyPr/>
                    <a:lstStyle/>
                    <a:p>
                      <a:pPr algn="ctr">
                        <a:spcAft>
                          <a:spcPts val="0"/>
                        </a:spcAft>
                      </a:pPr>
                      <a:r>
                        <a:rPr lang="en-US" altLang="zh-CN" sz="1400" kern="100" dirty="0" smtClean="0">
                          <a:solidFill>
                            <a:schemeClr val="tx1"/>
                          </a:solidFill>
                          <a:latin typeface="+mj-ea"/>
                          <a:ea typeface="+mj-ea"/>
                          <a:cs typeface="Times New Roman"/>
                        </a:rPr>
                        <a:t>2016</a:t>
                      </a:r>
                      <a:r>
                        <a:rPr lang="zh-CN" altLang="en-US" sz="1400" kern="100" dirty="0" smtClean="0">
                          <a:solidFill>
                            <a:schemeClr val="tx1"/>
                          </a:solidFill>
                          <a:latin typeface="+mj-ea"/>
                          <a:ea typeface="+mj-ea"/>
                          <a:cs typeface="Times New Roman"/>
                        </a:rPr>
                        <a:t>年</a:t>
                      </a:r>
                      <a:r>
                        <a:rPr lang="en-US" altLang="zh-CN" sz="1400" kern="100" dirty="0" smtClean="0">
                          <a:solidFill>
                            <a:schemeClr val="tx1"/>
                          </a:solidFill>
                          <a:latin typeface="+mj-ea"/>
                          <a:ea typeface="+mj-ea"/>
                          <a:cs typeface="Times New Roman"/>
                        </a:rPr>
                        <a:t>6</a:t>
                      </a:r>
                      <a:r>
                        <a:rPr lang="zh-CN" altLang="en-US" sz="1400" kern="100" dirty="0" smtClean="0">
                          <a:solidFill>
                            <a:schemeClr val="tx1"/>
                          </a:solidFill>
                          <a:latin typeface="+mj-ea"/>
                          <a:ea typeface="+mj-ea"/>
                          <a:cs typeface="Times New Roman"/>
                        </a:rPr>
                        <a:t>月</a:t>
                      </a:r>
                      <a:endParaRPr lang="zh-CN" sz="1400" kern="100" dirty="0">
                        <a:solidFill>
                          <a:schemeClr val="tx1"/>
                        </a:solidFill>
                        <a:latin typeface="+mj-ea"/>
                        <a:ea typeface="+mj-ea"/>
                        <a:cs typeface="Times New Roman"/>
                      </a:endParaRPr>
                    </a:p>
                  </a:txBody>
                  <a:tcPr marL="0" marR="0" marT="0" marB="0" anchor="ctr"/>
                </a:tc>
                <a:extLst>
                  <a:ext uri="{0D108BD9-81ED-4DB2-BD59-A6C34878D82A}">
                    <a16:rowId xmlns:a16="http://schemas.microsoft.com/office/drawing/2014/main" val="10000"/>
                  </a:ext>
                </a:extLst>
              </a:tr>
              <a:tr h="306726">
                <a:tc>
                  <a:txBody>
                    <a:bodyPr/>
                    <a:lstStyle/>
                    <a:p>
                      <a:pPr algn="ctr">
                        <a:spcAft>
                          <a:spcPts val="0"/>
                        </a:spcAft>
                      </a:pPr>
                      <a:r>
                        <a:rPr lang="zh-CN" sz="1400" kern="100" dirty="0"/>
                        <a:t>经营性净现金流</a:t>
                      </a:r>
                      <a:endParaRPr lang="zh-CN" sz="1400" kern="100" dirty="0">
                        <a:solidFill>
                          <a:schemeClr val="tx1"/>
                        </a:solidFill>
                        <a:latin typeface="+mj-ea"/>
                        <a:ea typeface="+mj-ea"/>
                        <a:cs typeface="Times New Roman"/>
                      </a:endParaRPr>
                    </a:p>
                  </a:txBody>
                  <a:tcPr marL="0" marR="0" marT="0" marB="0" anchor="ctr"/>
                </a:tc>
                <a:tc>
                  <a:txBody>
                    <a:bodyPr/>
                    <a:lstStyle/>
                    <a:p>
                      <a:pPr algn="r">
                        <a:spcBef>
                          <a:spcPts val="600"/>
                        </a:spcBef>
                        <a:spcAft>
                          <a:spcPts val="0"/>
                        </a:spcAft>
                      </a:pPr>
                      <a:r>
                        <a:rPr lang="en-US" altLang="zh-CN" sz="1400" kern="100" dirty="0" smtClean="0">
                          <a:solidFill>
                            <a:schemeClr val="tx1"/>
                          </a:solidFill>
                          <a:latin typeface="Times New Roman"/>
                          <a:ea typeface="宋体"/>
                          <a:cs typeface="Times New Roman"/>
                        </a:rPr>
                        <a:t>110,958.51</a:t>
                      </a:r>
                      <a:endParaRPr lang="zh-CN" sz="1400" kern="100" dirty="0">
                        <a:solidFill>
                          <a:schemeClr val="tx1"/>
                        </a:solidFill>
                        <a:latin typeface="Times New Roman"/>
                        <a:ea typeface="宋体"/>
                        <a:cs typeface="Times New Roman"/>
                      </a:endParaRPr>
                    </a:p>
                  </a:txBody>
                  <a:tcPr marL="68580" marR="68580" marT="0" marB="0" anchor="ctr"/>
                </a:tc>
                <a:tc>
                  <a:txBody>
                    <a:bodyPr/>
                    <a:lstStyle/>
                    <a:p>
                      <a:pPr algn="r">
                        <a:spcBef>
                          <a:spcPts val="600"/>
                        </a:spcBef>
                        <a:spcAft>
                          <a:spcPts val="0"/>
                        </a:spcAft>
                      </a:pPr>
                      <a:r>
                        <a:rPr lang="en-US" altLang="zh-CN" sz="1400" kern="100" dirty="0" smtClean="0">
                          <a:solidFill>
                            <a:schemeClr val="tx1"/>
                          </a:solidFill>
                          <a:latin typeface="Times New Roman"/>
                          <a:ea typeface="宋体"/>
                          <a:cs typeface="Times New Roman"/>
                        </a:rPr>
                        <a:t>157,072.96</a:t>
                      </a:r>
                      <a:endParaRPr lang="zh-CN" sz="1400" kern="100" dirty="0">
                        <a:solidFill>
                          <a:schemeClr val="tx1"/>
                        </a:solidFill>
                        <a:latin typeface="Times New Roman"/>
                        <a:ea typeface="宋体"/>
                        <a:cs typeface="Times New Roman"/>
                      </a:endParaRPr>
                    </a:p>
                  </a:txBody>
                  <a:tcPr marL="68580" marR="68580" marT="0" marB="0" anchor="ctr"/>
                </a:tc>
                <a:tc>
                  <a:txBody>
                    <a:bodyPr/>
                    <a:lstStyle/>
                    <a:p>
                      <a:pPr algn="r">
                        <a:spcBef>
                          <a:spcPts val="600"/>
                        </a:spcBef>
                        <a:spcAft>
                          <a:spcPts val="0"/>
                        </a:spcAft>
                      </a:pPr>
                      <a:r>
                        <a:rPr lang="en-US" altLang="zh-CN" sz="1400" kern="100" dirty="0" smtClean="0">
                          <a:solidFill>
                            <a:schemeClr val="tx1"/>
                          </a:solidFill>
                          <a:latin typeface="Times New Roman"/>
                          <a:ea typeface="宋体"/>
                          <a:cs typeface="Times New Roman"/>
                        </a:rPr>
                        <a:t>191,605.06</a:t>
                      </a:r>
                      <a:endParaRPr lang="zh-CN" sz="1400" kern="100" dirty="0">
                        <a:solidFill>
                          <a:schemeClr val="tx1"/>
                        </a:solidFill>
                        <a:latin typeface="Times New Roman"/>
                        <a:ea typeface="宋体"/>
                        <a:cs typeface="Times New Roman"/>
                      </a:endParaRPr>
                    </a:p>
                  </a:txBody>
                  <a:tcPr marL="68580" marR="68580" marT="0" marB="0" anchor="ctr"/>
                </a:tc>
                <a:extLst>
                  <a:ext uri="{0D108BD9-81ED-4DB2-BD59-A6C34878D82A}">
                    <a16:rowId xmlns:a16="http://schemas.microsoft.com/office/drawing/2014/main" val="10001"/>
                  </a:ext>
                </a:extLst>
              </a:tr>
              <a:tr h="306726">
                <a:tc>
                  <a:txBody>
                    <a:bodyPr/>
                    <a:lstStyle/>
                    <a:p>
                      <a:pPr algn="ctr">
                        <a:spcAft>
                          <a:spcPts val="0"/>
                        </a:spcAft>
                      </a:pPr>
                      <a:r>
                        <a:rPr lang="zh-CN" sz="1400" kern="100" dirty="0"/>
                        <a:t>投资性净现金流</a:t>
                      </a:r>
                      <a:endParaRPr lang="zh-CN" sz="1400" kern="100" dirty="0">
                        <a:solidFill>
                          <a:schemeClr val="tx1"/>
                        </a:solidFill>
                        <a:latin typeface="+mj-ea"/>
                        <a:ea typeface="+mj-ea"/>
                        <a:cs typeface="Times New Roman"/>
                      </a:endParaRPr>
                    </a:p>
                  </a:txBody>
                  <a:tcPr marL="0" marR="0" marT="0" marB="0" anchor="ctr"/>
                </a:tc>
                <a:tc>
                  <a:txBody>
                    <a:bodyPr/>
                    <a:lstStyle/>
                    <a:p>
                      <a:pPr algn="r">
                        <a:spcBef>
                          <a:spcPts val="600"/>
                        </a:spcBef>
                        <a:spcAft>
                          <a:spcPts val="0"/>
                        </a:spcAft>
                      </a:pPr>
                      <a:r>
                        <a:rPr lang="en-US" altLang="zh-CN" sz="1400" kern="100" dirty="0" smtClean="0">
                          <a:solidFill>
                            <a:schemeClr val="tx1"/>
                          </a:solidFill>
                          <a:latin typeface="Times New Roman"/>
                          <a:ea typeface="宋体"/>
                          <a:cs typeface="Times New Roman"/>
                        </a:rPr>
                        <a:t>-668,532.33</a:t>
                      </a:r>
                      <a:endParaRPr lang="zh-CN" sz="1400" kern="100" dirty="0">
                        <a:solidFill>
                          <a:schemeClr val="tx1"/>
                        </a:solidFill>
                        <a:latin typeface="Times New Roman"/>
                        <a:ea typeface="宋体"/>
                        <a:cs typeface="Times New Roman"/>
                      </a:endParaRPr>
                    </a:p>
                  </a:txBody>
                  <a:tcPr marL="68580" marR="68580" marT="0" marB="0" anchor="ctr"/>
                </a:tc>
                <a:tc>
                  <a:txBody>
                    <a:bodyPr/>
                    <a:lstStyle/>
                    <a:p>
                      <a:pPr algn="r">
                        <a:spcBef>
                          <a:spcPts val="600"/>
                        </a:spcBef>
                        <a:spcAft>
                          <a:spcPts val="0"/>
                        </a:spcAft>
                      </a:pPr>
                      <a:r>
                        <a:rPr lang="en-US" altLang="zh-CN" sz="1400" kern="100" dirty="0" smtClean="0">
                          <a:solidFill>
                            <a:schemeClr val="tx1"/>
                          </a:solidFill>
                          <a:latin typeface="Times New Roman"/>
                          <a:ea typeface="宋体"/>
                          <a:cs typeface="Times New Roman"/>
                        </a:rPr>
                        <a:t>-333,339.53</a:t>
                      </a:r>
                      <a:endParaRPr lang="zh-CN" sz="1400" kern="100" dirty="0">
                        <a:solidFill>
                          <a:schemeClr val="tx1"/>
                        </a:solidFill>
                        <a:latin typeface="Times New Roman"/>
                        <a:ea typeface="宋体"/>
                        <a:cs typeface="Times New Roman"/>
                      </a:endParaRPr>
                    </a:p>
                  </a:txBody>
                  <a:tcPr marL="68580" marR="68580" marT="0" marB="0" anchor="ctr"/>
                </a:tc>
                <a:tc>
                  <a:txBody>
                    <a:bodyPr/>
                    <a:lstStyle/>
                    <a:p>
                      <a:pPr algn="r">
                        <a:spcBef>
                          <a:spcPts val="600"/>
                        </a:spcBef>
                        <a:spcAft>
                          <a:spcPts val="0"/>
                        </a:spcAft>
                      </a:pPr>
                      <a:r>
                        <a:rPr lang="en-US" altLang="zh-CN" sz="1400" kern="100" dirty="0" smtClean="0">
                          <a:solidFill>
                            <a:schemeClr val="tx1"/>
                          </a:solidFill>
                          <a:latin typeface="Times New Roman"/>
                          <a:ea typeface="宋体"/>
                          <a:cs typeface="Times New Roman"/>
                        </a:rPr>
                        <a:t>-238,226.99</a:t>
                      </a:r>
                      <a:endParaRPr lang="zh-CN" sz="1400" kern="100" dirty="0">
                        <a:solidFill>
                          <a:schemeClr val="tx1"/>
                        </a:solidFill>
                        <a:latin typeface="Times New Roman"/>
                        <a:ea typeface="宋体"/>
                        <a:cs typeface="Times New Roman"/>
                      </a:endParaRPr>
                    </a:p>
                  </a:txBody>
                  <a:tcPr marL="68580" marR="68580" marT="0" marB="0" anchor="ctr"/>
                </a:tc>
                <a:extLst>
                  <a:ext uri="{0D108BD9-81ED-4DB2-BD59-A6C34878D82A}">
                    <a16:rowId xmlns:a16="http://schemas.microsoft.com/office/drawing/2014/main" val="10002"/>
                  </a:ext>
                </a:extLst>
              </a:tr>
              <a:tr h="306726">
                <a:tc>
                  <a:txBody>
                    <a:bodyPr/>
                    <a:lstStyle/>
                    <a:p>
                      <a:pPr algn="ctr">
                        <a:spcAft>
                          <a:spcPts val="0"/>
                        </a:spcAft>
                      </a:pPr>
                      <a:r>
                        <a:rPr lang="zh-CN" sz="1400" kern="100" dirty="0"/>
                        <a:t>筹资性净现金流</a:t>
                      </a:r>
                      <a:endParaRPr lang="zh-CN" sz="1400" kern="100" dirty="0">
                        <a:solidFill>
                          <a:schemeClr val="tx1"/>
                        </a:solidFill>
                        <a:latin typeface="+mj-ea"/>
                        <a:ea typeface="+mj-ea"/>
                        <a:cs typeface="Times New Roman"/>
                      </a:endParaRPr>
                    </a:p>
                  </a:txBody>
                  <a:tcPr marL="0" marR="0" marT="0" marB="0" anchor="ctr"/>
                </a:tc>
                <a:tc>
                  <a:txBody>
                    <a:bodyPr/>
                    <a:lstStyle/>
                    <a:p>
                      <a:pPr algn="r">
                        <a:spcBef>
                          <a:spcPts val="600"/>
                        </a:spcBef>
                        <a:spcAft>
                          <a:spcPts val="0"/>
                        </a:spcAft>
                      </a:pPr>
                      <a:r>
                        <a:rPr lang="en-US" altLang="zh-CN" sz="1400" kern="100" dirty="0" smtClean="0">
                          <a:solidFill>
                            <a:schemeClr val="tx1"/>
                          </a:solidFill>
                          <a:latin typeface="Times New Roman"/>
                          <a:ea typeface="宋体"/>
                          <a:cs typeface="Times New Roman"/>
                        </a:rPr>
                        <a:t>97,889.27</a:t>
                      </a:r>
                      <a:endParaRPr lang="zh-CN" sz="1400" kern="100" dirty="0">
                        <a:solidFill>
                          <a:schemeClr val="tx1"/>
                        </a:solidFill>
                        <a:latin typeface="Times New Roman"/>
                        <a:ea typeface="宋体"/>
                        <a:cs typeface="Times New Roman"/>
                      </a:endParaRPr>
                    </a:p>
                  </a:txBody>
                  <a:tcPr marL="68580" marR="68580" marT="0" marB="0" anchor="ctr"/>
                </a:tc>
                <a:tc>
                  <a:txBody>
                    <a:bodyPr/>
                    <a:lstStyle/>
                    <a:p>
                      <a:pPr algn="r">
                        <a:spcBef>
                          <a:spcPts val="600"/>
                        </a:spcBef>
                        <a:spcAft>
                          <a:spcPts val="0"/>
                        </a:spcAft>
                      </a:pPr>
                      <a:r>
                        <a:rPr lang="en-US" altLang="zh-CN" sz="1400" kern="100" dirty="0" smtClean="0">
                          <a:solidFill>
                            <a:schemeClr val="tx1"/>
                          </a:solidFill>
                          <a:latin typeface="Times New Roman"/>
                          <a:ea typeface="宋体"/>
                          <a:cs typeface="Times New Roman"/>
                        </a:rPr>
                        <a:t>151,281.06</a:t>
                      </a:r>
                      <a:endParaRPr lang="zh-CN" sz="1400" kern="100" dirty="0">
                        <a:solidFill>
                          <a:schemeClr val="tx1"/>
                        </a:solidFill>
                        <a:latin typeface="Times New Roman"/>
                        <a:ea typeface="宋体"/>
                        <a:cs typeface="Times New Roman"/>
                      </a:endParaRPr>
                    </a:p>
                  </a:txBody>
                  <a:tcPr marL="68580" marR="68580" marT="0" marB="0" anchor="ctr"/>
                </a:tc>
                <a:tc>
                  <a:txBody>
                    <a:bodyPr/>
                    <a:lstStyle/>
                    <a:p>
                      <a:pPr algn="r">
                        <a:spcBef>
                          <a:spcPts val="600"/>
                        </a:spcBef>
                        <a:spcAft>
                          <a:spcPts val="0"/>
                        </a:spcAft>
                      </a:pPr>
                      <a:r>
                        <a:rPr lang="en-US" altLang="zh-CN" sz="1400" kern="100" dirty="0" smtClean="0">
                          <a:solidFill>
                            <a:schemeClr val="tx1"/>
                          </a:solidFill>
                          <a:latin typeface="Times New Roman"/>
                          <a:ea typeface="宋体"/>
                          <a:cs typeface="Times New Roman"/>
                        </a:rPr>
                        <a:t>70,265.77</a:t>
                      </a:r>
                      <a:endParaRPr lang="zh-CN" sz="1400" kern="100" dirty="0">
                        <a:solidFill>
                          <a:schemeClr val="tx1"/>
                        </a:solidFill>
                        <a:latin typeface="Times New Roman"/>
                        <a:ea typeface="宋体"/>
                        <a:cs typeface="Times New Roman"/>
                      </a:endParaRPr>
                    </a:p>
                  </a:txBody>
                  <a:tcPr marL="68580" marR="68580" marT="0" marB="0" anchor="ctr"/>
                </a:tc>
                <a:extLst>
                  <a:ext uri="{0D108BD9-81ED-4DB2-BD59-A6C34878D82A}">
                    <a16:rowId xmlns:a16="http://schemas.microsoft.com/office/drawing/2014/main" val="10003"/>
                  </a:ext>
                </a:extLst>
              </a:tr>
              <a:tr h="306726">
                <a:tc>
                  <a:txBody>
                    <a:bodyPr/>
                    <a:lstStyle/>
                    <a:p>
                      <a:pPr algn="ctr">
                        <a:spcAft>
                          <a:spcPts val="0"/>
                        </a:spcAft>
                      </a:pPr>
                      <a:r>
                        <a:rPr lang="zh-CN" sz="1400" kern="100" dirty="0"/>
                        <a:t>净现金</a:t>
                      </a:r>
                      <a:r>
                        <a:rPr lang="zh-CN" sz="1400" kern="100" dirty="0" smtClean="0"/>
                        <a:t>流</a:t>
                      </a:r>
                      <a:r>
                        <a:rPr lang="zh-CN" altLang="en-US" sz="1400" kern="100" dirty="0" smtClean="0"/>
                        <a:t>增加额</a:t>
                      </a:r>
                      <a:endParaRPr lang="zh-CN" sz="1400" kern="100" dirty="0">
                        <a:solidFill>
                          <a:schemeClr val="tx1"/>
                        </a:solidFill>
                        <a:latin typeface="+mj-ea"/>
                        <a:ea typeface="+mj-ea"/>
                        <a:cs typeface="Times New Roman"/>
                      </a:endParaRPr>
                    </a:p>
                  </a:txBody>
                  <a:tcPr marL="0" marR="0" marT="0" marB="0" anchor="ctr"/>
                </a:tc>
                <a:tc>
                  <a:txBody>
                    <a:bodyPr/>
                    <a:lstStyle/>
                    <a:p>
                      <a:pPr algn="r">
                        <a:spcBef>
                          <a:spcPts val="600"/>
                        </a:spcBef>
                        <a:spcAft>
                          <a:spcPts val="0"/>
                        </a:spcAft>
                      </a:pPr>
                      <a:r>
                        <a:rPr lang="en-US" altLang="zh-CN" sz="1400" kern="100" dirty="0" smtClean="0">
                          <a:solidFill>
                            <a:schemeClr val="tx1"/>
                          </a:solidFill>
                          <a:latin typeface="Times New Roman"/>
                          <a:ea typeface="宋体"/>
                          <a:cs typeface="Times New Roman"/>
                        </a:rPr>
                        <a:t>161,111.96</a:t>
                      </a:r>
                      <a:endParaRPr lang="zh-CN" sz="1400" kern="100" dirty="0">
                        <a:solidFill>
                          <a:schemeClr val="tx1"/>
                        </a:solidFill>
                        <a:latin typeface="Times New Roman"/>
                        <a:ea typeface="宋体"/>
                        <a:cs typeface="Times New Roman"/>
                      </a:endParaRPr>
                    </a:p>
                  </a:txBody>
                  <a:tcPr marL="68580" marR="68580" marT="0" marB="0" anchor="ctr"/>
                </a:tc>
                <a:tc>
                  <a:txBody>
                    <a:bodyPr/>
                    <a:lstStyle/>
                    <a:p>
                      <a:pPr algn="r">
                        <a:spcBef>
                          <a:spcPts val="600"/>
                        </a:spcBef>
                        <a:spcAft>
                          <a:spcPts val="0"/>
                        </a:spcAft>
                      </a:pPr>
                      <a:r>
                        <a:rPr lang="en-US" altLang="zh-CN" sz="1400" kern="100" dirty="0" smtClean="0">
                          <a:solidFill>
                            <a:schemeClr val="tx1"/>
                          </a:solidFill>
                          <a:latin typeface="Times New Roman"/>
                          <a:ea typeface="宋体"/>
                          <a:cs typeface="Times New Roman"/>
                        </a:rPr>
                        <a:t>-23,263.45</a:t>
                      </a:r>
                      <a:endParaRPr lang="zh-CN" sz="1400" kern="100" dirty="0">
                        <a:solidFill>
                          <a:schemeClr val="tx1"/>
                        </a:solidFill>
                        <a:latin typeface="Times New Roman"/>
                        <a:ea typeface="宋体"/>
                        <a:cs typeface="Times New Roman"/>
                      </a:endParaRPr>
                    </a:p>
                  </a:txBody>
                  <a:tcPr marL="68580" marR="68580" marT="0" marB="0" anchor="ctr"/>
                </a:tc>
                <a:tc>
                  <a:txBody>
                    <a:bodyPr/>
                    <a:lstStyle/>
                    <a:p>
                      <a:pPr algn="r">
                        <a:spcBef>
                          <a:spcPts val="600"/>
                        </a:spcBef>
                        <a:spcAft>
                          <a:spcPts val="0"/>
                        </a:spcAft>
                      </a:pPr>
                      <a:r>
                        <a:rPr lang="en-US" altLang="zh-CN" sz="1400" kern="100" dirty="0" smtClean="0">
                          <a:solidFill>
                            <a:schemeClr val="tx1"/>
                          </a:solidFill>
                          <a:latin typeface="Times New Roman"/>
                          <a:ea typeface="宋体"/>
                          <a:cs typeface="Times New Roman"/>
                        </a:rPr>
                        <a:t>24,119.75</a:t>
                      </a:r>
                      <a:endParaRPr lang="zh-CN" sz="1400" kern="100" dirty="0">
                        <a:solidFill>
                          <a:schemeClr val="tx1"/>
                        </a:solidFill>
                        <a:latin typeface="Times New Roman"/>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18" name="TextBox 17"/>
          <p:cNvSpPr txBox="1"/>
          <p:nvPr/>
        </p:nvSpPr>
        <p:spPr>
          <a:xfrm>
            <a:off x="5118265" y="1523923"/>
            <a:ext cx="1377537" cy="276999"/>
          </a:xfrm>
          <a:prstGeom prst="rect">
            <a:avLst/>
          </a:prstGeom>
          <a:noFill/>
        </p:spPr>
        <p:txBody>
          <a:bodyPr wrap="square" rtlCol="0">
            <a:spAutoFit/>
          </a:bodyPr>
          <a:lstStyle/>
          <a:p>
            <a:r>
              <a:rPr lang="zh-CN" altLang="en-US" sz="1200" b="1" dirty="0" smtClean="0"/>
              <a:t>单位：万元</a:t>
            </a:r>
            <a:endParaRPr lang="zh-CN" altLang="en-US" sz="1200" b="1" dirty="0"/>
          </a:p>
        </p:txBody>
      </p:sp>
      <p:sp>
        <p:nvSpPr>
          <p:cNvPr id="21" name="TextBox 20"/>
          <p:cNvSpPr txBox="1"/>
          <p:nvPr/>
        </p:nvSpPr>
        <p:spPr>
          <a:xfrm>
            <a:off x="973776" y="3741477"/>
            <a:ext cx="5522026" cy="1600438"/>
          </a:xfrm>
          <a:prstGeom prst="rect">
            <a:avLst/>
          </a:prstGeom>
          <a:noFill/>
        </p:spPr>
        <p:txBody>
          <a:bodyPr wrap="square" rtlCol="0">
            <a:spAutoFit/>
          </a:bodyPr>
          <a:lstStyle/>
          <a:p>
            <a:pPr>
              <a:lnSpc>
                <a:spcPct val="150000"/>
              </a:lnSpc>
            </a:pPr>
            <a:r>
              <a:rPr lang="zh-CN" altLang="en-US" sz="1400" dirty="0" smtClean="0"/>
              <a:t>在经营活动现金流方面，由于公司产品销售主要采用现金结算，因此公司收现比指标总体处于较好水平，</a:t>
            </a:r>
            <a:r>
              <a:rPr lang="en-US" altLang="zh-CN" sz="1400" dirty="0" smtClean="0"/>
              <a:t>2014 </a:t>
            </a:r>
            <a:r>
              <a:rPr lang="zh-CN" altLang="en-US" sz="1400" dirty="0" smtClean="0"/>
              <a:t>年和 </a:t>
            </a:r>
            <a:r>
              <a:rPr lang="en-US" altLang="zh-CN" sz="1400" dirty="0" smtClean="0"/>
              <a:t>2015</a:t>
            </a:r>
            <a:r>
              <a:rPr lang="zh-CN" altLang="en-US" sz="1400" dirty="0" smtClean="0"/>
              <a:t>年分别为 </a:t>
            </a:r>
            <a:r>
              <a:rPr lang="en-US" altLang="zh-CN" sz="1400" dirty="0" smtClean="0"/>
              <a:t>1.02 </a:t>
            </a:r>
            <a:r>
              <a:rPr lang="zh-CN" altLang="en-US" sz="1400" dirty="0" smtClean="0"/>
              <a:t>和</a:t>
            </a:r>
            <a:r>
              <a:rPr lang="en-US" altLang="zh-CN" sz="1400" dirty="0" smtClean="0"/>
              <a:t>0.97</a:t>
            </a:r>
            <a:r>
              <a:rPr lang="zh-CN" altLang="en-US" sz="1400" dirty="0" smtClean="0"/>
              <a:t>，</a:t>
            </a:r>
            <a:r>
              <a:rPr lang="en-US" altLang="zh-CN" sz="1400" dirty="0" smtClean="0"/>
              <a:t>2016</a:t>
            </a:r>
            <a:r>
              <a:rPr lang="zh-CN" altLang="en-US" sz="1400" dirty="0" smtClean="0"/>
              <a:t>年上半年为</a:t>
            </a:r>
            <a:r>
              <a:rPr lang="en-US" altLang="zh-CN" sz="1400" dirty="0" smtClean="0"/>
              <a:t>1.06</a:t>
            </a:r>
            <a:r>
              <a:rPr lang="zh-CN" altLang="en-US" sz="1400" dirty="0" smtClean="0"/>
              <a:t>。</a:t>
            </a:r>
            <a:endParaRPr lang="en-US" altLang="zh-CN" sz="1400" dirty="0" smtClean="0"/>
          </a:p>
          <a:p>
            <a:pPr>
              <a:lnSpc>
                <a:spcPct val="150000"/>
              </a:lnSpc>
            </a:pPr>
            <a:r>
              <a:rPr lang="zh-CN" altLang="en-US" sz="1400" dirty="0" smtClean="0"/>
              <a:t>投资活动由于企业不断有在建项目，未来仍然会维持较高水平。</a:t>
            </a:r>
            <a:endParaRPr lang="en-US" altLang="zh-CN" sz="1400" dirty="0" smtClean="0"/>
          </a:p>
          <a:p>
            <a:endParaRPr lang="en-US" altLang="zh-CN" sz="1400" dirty="0" smtClean="0">
              <a:solidFill>
                <a:srgbClr val="FF0000"/>
              </a:solidFill>
            </a:endParaRPr>
          </a:p>
        </p:txBody>
      </p:sp>
      <p:sp>
        <p:nvSpPr>
          <p:cNvPr id="24" name="TextBox 5"/>
          <p:cNvSpPr txBox="1"/>
          <p:nvPr/>
        </p:nvSpPr>
        <p:spPr>
          <a:xfrm>
            <a:off x="6914328" y="1042967"/>
            <a:ext cx="4462125" cy="1938992"/>
          </a:xfrm>
          <a:prstGeom prst="rect">
            <a:avLst/>
          </a:prstGeom>
          <a:noFill/>
        </p:spPr>
        <p:txBody>
          <a:bodyPr wrap="square" rtlCol="0">
            <a:spAutoFit/>
          </a:bodyPr>
          <a:lstStyle/>
          <a:p>
            <a:pPr>
              <a:lnSpc>
                <a:spcPct val="150000"/>
              </a:lnSpc>
            </a:pPr>
            <a:r>
              <a:rPr lang="zh-CN" altLang="en-US" sz="1600" b="1" dirty="0" smtClean="0"/>
              <a:t>（四）外部支持</a:t>
            </a:r>
            <a:endParaRPr lang="en-US" altLang="zh-CN" sz="1600" b="1" dirty="0" smtClean="0"/>
          </a:p>
          <a:p>
            <a:pPr>
              <a:lnSpc>
                <a:spcPct val="150000"/>
              </a:lnSpc>
            </a:pPr>
            <a:r>
              <a:rPr lang="zh-CN" altLang="en-US" sz="1600" b="1" dirty="0" smtClean="0"/>
              <a:t>公司实际控制人仍为陕西省国资委。公司收入与资产规模在省内地位突出，外部支持具有较强增信作用。</a:t>
            </a:r>
            <a:endParaRPr lang="en-US" altLang="zh-CN" sz="1600" b="1" dirty="0" smtClean="0"/>
          </a:p>
          <a:p>
            <a:pPr>
              <a:lnSpc>
                <a:spcPct val="150000"/>
              </a:lnSpc>
            </a:pPr>
            <a:r>
              <a:rPr lang="zh-CN" altLang="en-US" sz="1600" b="1" dirty="0" smtClean="0"/>
              <a:t>综上，担保人担保能力较强</a:t>
            </a:r>
            <a:endParaRPr lang="en-US" altLang="zh-CN" sz="1600"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txBox="1">
            <a:spLocks/>
          </p:cNvSpPr>
          <p:nvPr/>
        </p:nvSpPr>
        <p:spPr>
          <a:xfrm>
            <a:off x="426781" y="215757"/>
            <a:ext cx="5107298"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dirty="0" smtClean="0">
                <a:latin typeface="+mn-ea"/>
                <a:cs typeface="+mj-cs"/>
              </a:rPr>
              <a:t>六 </a:t>
            </a:r>
            <a:r>
              <a:rPr kumimoji="0" lang="zh-CN" altLang="en-US" sz="3200" b="1" i="0" u="none" strike="noStrike" kern="1200" cap="none" spc="0" normalizeH="0" noProof="0" dirty="0" smtClean="0">
                <a:ln>
                  <a:noFill/>
                </a:ln>
                <a:solidFill>
                  <a:schemeClr val="tx1"/>
                </a:solidFill>
                <a:effectLst/>
                <a:uLnTx/>
                <a:uFillTx/>
                <a:latin typeface="+mn-ea"/>
                <a:cs typeface="+mj-cs"/>
              </a:rPr>
              <a:t> 信用记录</a:t>
            </a:r>
            <a:endParaRPr kumimoji="0" lang="zh-CN" altLang="en-US" sz="3200" b="1" i="0" u="none" strike="noStrike" kern="1200" cap="none" spc="0" normalizeH="0" baseline="0" noProof="0" dirty="0">
              <a:ln>
                <a:noFill/>
              </a:ln>
              <a:solidFill>
                <a:schemeClr val="tx1"/>
              </a:solidFill>
              <a:effectLst/>
              <a:uLnTx/>
              <a:uFillTx/>
              <a:latin typeface="+mn-ea"/>
              <a:cs typeface="+mj-cs"/>
            </a:endParaRPr>
          </a:p>
        </p:txBody>
      </p:sp>
      <p:sp>
        <p:nvSpPr>
          <p:cNvPr id="4" name="TextBox 3"/>
          <p:cNvSpPr txBox="1"/>
          <p:nvPr/>
        </p:nvSpPr>
        <p:spPr>
          <a:xfrm>
            <a:off x="504968" y="887103"/>
            <a:ext cx="11041038" cy="1815882"/>
          </a:xfrm>
          <a:prstGeom prst="rect">
            <a:avLst/>
          </a:prstGeom>
          <a:noFill/>
        </p:spPr>
        <p:txBody>
          <a:bodyPr wrap="square" rtlCol="0">
            <a:spAutoFit/>
          </a:bodyPr>
          <a:lstStyle/>
          <a:p>
            <a:pPr>
              <a:lnSpc>
                <a:spcPct val="200000"/>
              </a:lnSpc>
            </a:pPr>
            <a:endParaRPr lang="en-US" altLang="zh-CN" sz="2000" b="1" dirty="0" smtClean="0">
              <a:latin typeface="宋体" pitchFamily="2" charset="-122"/>
              <a:ea typeface="宋体" pitchFamily="2" charset="-122"/>
            </a:endParaRPr>
          </a:p>
          <a:p>
            <a:pPr>
              <a:lnSpc>
                <a:spcPct val="200000"/>
              </a:lnSpc>
            </a:pPr>
            <a:endParaRPr lang="en-US" altLang="zh-CN" sz="2000" b="1" dirty="0" smtClean="0">
              <a:latin typeface="宋体" pitchFamily="2" charset="-122"/>
              <a:ea typeface="宋体" pitchFamily="2" charset="-122"/>
            </a:endParaRPr>
          </a:p>
          <a:p>
            <a:pPr>
              <a:lnSpc>
                <a:spcPct val="200000"/>
              </a:lnSpc>
            </a:pPr>
            <a:endParaRPr lang="en-US" altLang="zh-CN" sz="1600" dirty="0" smtClean="0"/>
          </a:p>
        </p:txBody>
      </p:sp>
      <p:sp>
        <p:nvSpPr>
          <p:cNvPr id="5" name="TextBox 4"/>
          <p:cNvSpPr txBox="1"/>
          <p:nvPr/>
        </p:nvSpPr>
        <p:spPr>
          <a:xfrm>
            <a:off x="504968" y="1104194"/>
            <a:ext cx="10723417" cy="3077766"/>
          </a:xfrm>
          <a:prstGeom prst="rect">
            <a:avLst/>
          </a:prstGeom>
          <a:noFill/>
        </p:spPr>
        <p:txBody>
          <a:bodyPr wrap="square" rtlCol="0">
            <a:spAutoFit/>
          </a:bodyPr>
          <a:lstStyle/>
          <a:p>
            <a:pPr>
              <a:lnSpc>
                <a:spcPct val="200000"/>
              </a:lnSpc>
            </a:pPr>
            <a:r>
              <a:rPr lang="zh-CN" altLang="en-US" sz="1600" b="1" dirty="0" smtClean="0">
                <a:latin typeface="+mj-ea"/>
                <a:ea typeface="+mj-ea"/>
              </a:rPr>
              <a:t>（一）征信报告显示承租人无逾期、无不良；担保人截至</a:t>
            </a:r>
            <a:r>
              <a:rPr lang="en-US" altLang="zh-CN" sz="1600" b="1" dirty="0">
                <a:latin typeface="+mj-ea"/>
                <a:ea typeface="+mj-ea"/>
              </a:rPr>
              <a:t>2016</a:t>
            </a:r>
            <a:r>
              <a:rPr lang="zh-CN" altLang="en-US" sz="1600" b="1" dirty="0">
                <a:latin typeface="+mj-ea"/>
                <a:ea typeface="+mj-ea"/>
              </a:rPr>
              <a:t>年</a:t>
            </a:r>
            <a:r>
              <a:rPr lang="en-US" altLang="zh-CN" sz="1600" b="1" dirty="0">
                <a:latin typeface="+mj-ea"/>
                <a:ea typeface="+mj-ea"/>
              </a:rPr>
              <a:t>3</a:t>
            </a:r>
            <a:r>
              <a:rPr lang="zh-CN" altLang="en-US" sz="1600" b="1" dirty="0">
                <a:latin typeface="+mj-ea"/>
                <a:ea typeface="+mj-ea"/>
              </a:rPr>
              <a:t>月底，公司本部无逾期借款，下属子公司共有</a:t>
            </a:r>
            <a:r>
              <a:rPr lang="en-US" altLang="zh-CN" sz="1600" b="1" dirty="0">
                <a:latin typeface="+mj-ea"/>
                <a:ea typeface="+mj-ea"/>
              </a:rPr>
              <a:t>7,690.40</a:t>
            </a:r>
            <a:r>
              <a:rPr lang="zh-CN" altLang="en-US" sz="1600" b="1" dirty="0">
                <a:latin typeface="+mj-ea"/>
                <a:ea typeface="+mj-ea"/>
              </a:rPr>
              <a:t>万元借款到期未偿还，为历史遗留问题。</a:t>
            </a:r>
            <a:endParaRPr lang="en-US" altLang="zh-CN" sz="1600" b="1" dirty="0" smtClean="0">
              <a:latin typeface="+mj-ea"/>
              <a:ea typeface="+mj-ea"/>
            </a:endParaRPr>
          </a:p>
          <a:p>
            <a:pPr>
              <a:lnSpc>
                <a:spcPct val="200000"/>
              </a:lnSpc>
            </a:pPr>
            <a:endParaRPr lang="en-US" altLang="zh-CN" sz="1600" b="1" dirty="0" smtClean="0">
              <a:latin typeface="+mj-ea"/>
              <a:ea typeface="+mj-ea"/>
            </a:endParaRPr>
          </a:p>
          <a:p>
            <a:pPr>
              <a:lnSpc>
                <a:spcPct val="200000"/>
              </a:lnSpc>
            </a:pPr>
            <a:r>
              <a:rPr lang="zh-CN" altLang="en-US" sz="1600" b="1" dirty="0" smtClean="0">
                <a:latin typeface="+mj-ea"/>
                <a:ea typeface="+mj-ea"/>
              </a:rPr>
              <a:t>（二）经过查询全国法院被执行人信息网站无被执行记录</a:t>
            </a:r>
            <a:endParaRPr lang="en-US" altLang="zh-CN" sz="1600" b="1" dirty="0" smtClean="0">
              <a:latin typeface="+mj-ea"/>
              <a:ea typeface="+mj-ea"/>
            </a:endParaRPr>
          </a:p>
          <a:p>
            <a:pPr>
              <a:lnSpc>
                <a:spcPct val="150000"/>
              </a:lnSpc>
            </a:pPr>
            <a:endParaRPr lang="en-US" altLang="zh-CN" sz="1600" b="1" dirty="0" smtClean="0">
              <a:latin typeface="+mj-ea"/>
              <a:ea typeface="+mj-ea"/>
            </a:endParaRPr>
          </a:p>
          <a:p>
            <a:pPr>
              <a:lnSpc>
                <a:spcPct val="150000"/>
              </a:lnSpc>
            </a:pPr>
            <a:r>
              <a:rPr lang="zh-CN" altLang="en-US" sz="1600" b="1" dirty="0" smtClean="0">
                <a:latin typeface="+mj-ea"/>
                <a:ea typeface="+mj-ea"/>
              </a:rPr>
              <a:t>综上，承租人及担保人信用记录良好</a:t>
            </a:r>
          </a:p>
          <a:p>
            <a:endParaRPr lang="en-US" altLang="zh-CN" dirty="0" smtClean="0">
              <a:solidFill>
                <a:srgbClr val="FF0000"/>
              </a:solidFill>
              <a:latin typeface="+mj-ea"/>
              <a:ea typeface="+mj-ea"/>
            </a:endParaRPr>
          </a:p>
        </p:txBody>
      </p:sp>
      <p:pic>
        <p:nvPicPr>
          <p:cNvPr id="2" name="图片 1"/>
          <p:cNvPicPr>
            <a:picLocks noChangeAspect="1"/>
          </p:cNvPicPr>
          <p:nvPr/>
        </p:nvPicPr>
        <p:blipFill>
          <a:blip r:embed="rId2"/>
          <a:stretch>
            <a:fillRect/>
          </a:stretch>
        </p:blipFill>
        <p:spPr>
          <a:xfrm>
            <a:off x="6174306" y="1795044"/>
            <a:ext cx="4600575" cy="15621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txBox="1">
            <a:spLocks/>
          </p:cNvSpPr>
          <p:nvPr/>
        </p:nvSpPr>
        <p:spPr>
          <a:xfrm>
            <a:off x="426781" y="215757"/>
            <a:ext cx="5107298"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514350" marR="0" lvl="0" indent="-514350" algn="l" defTabSz="914400" rtl="0" eaLnBrk="1" fontAlgn="auto" latinLnBrk="0" hangingPunct="1">
              <a:lnSpc>
                <a:spcPct val="90000"/>
              </a:lnSpc>
              <a:spcBef>
                <a:spcPct val="0"/>
              </a:spcBef>
              <a:spcAft>
                <a:spcPts val="0"/>
              </a:spcAft>
              <a:buClrTx/>
              <a:buSzTx/>
              <a:tabLst/>
              <a:defRPr/>
            </a:pPr>
            <a:r>
              <a:rPr lang="zh-CN" altLang="en-US" dirty="0" smtClean="0">
                <a:latin typeface="+mj-ea"/>
                <a:ea typeface="+mj-ea"/>
                <a:cs typeface="+mj-cs"/>
              </a:rPr>
              <a:t>七  租赁物风险分析</a:t>
            </a:r>
            <a:endParaRPr lang="en-US" altLang="zh-CN" dirty="0" smtClean="0">
              <a:latin typeface="+mj-ea"/>
              <a:ea typeface="+mj-ea"/>
              <a:cs typeface="+mj-cs"/>
            </a:endParaRPr>
          </a:p>
        </p:txBody>
      </p:sp>
      <p:sp>
        <p:nvSpPr>
          <p:cNvPr id="4" name="TextBox 3"/>
          <p:cNvSpPr txBox="1"/>
          <p:nvPr/>
        </p:nvSpPr>
        <p:spPr>
          <a:xfrm>
            <a:off x="504968" y="887103"/>
            <a:ext cx="11041038" cy="1815882"/>
          </a:xfrm>
          <a:prstGeom prst="rect">
            <a:avLst/>
          </a:prstGeom>
          <a:noFill/>
        </p:spPr>
        <p:txBody>
          <a:bodyPr wrap="square" rtlCol="0">
            <a:spAutoFit/>
          </a:bodyPr>
          <a:lstStyle/>
          <a:p>
            <a:pPr>
              <a:lnSpc>
                <a:spcPct val="200000"/>
              </a:lnSpc>
            </a:pPr>
            <a:endParaRPr lang="en-US" altLang="zh-CN" sz="2000" b="1" dirty="0" smtClean="0">
              <a:latin typeface="宋体" pitchFamily="2" charset="-122"/>
              <a:ea typeface="宋体" pitchFamily="2" charset="-122"/>
            </a:endParaRPr>
          </a:p>
          <a:p>
            <a:pPr>
              <a:lnSpc>
                <a:spcPct val="200000"/>
              </a:lnSpc>
            </a:pPr>
            <a:endParaRPr lang="en-US" altLang="zh-CN" sz="2000" b="1" dirty="0" smtClean="0">
              <a:latin typeface="宋体" pitchFamily="2" charset="-122"/>
              <a:ea typeface="宋体" pitchFamily="2" charset="-122"/>
            </a:endParaRPr>
          </a:p>
          <a:p>
            <a:pPr>
              <a:lnSpc>
                <a:spcPct val="200000"/>
              </a:lnSpc>
            </a:pPr>
            <a:endParaRPr lang="en-US" altLang="zh-CN" sz="1600" dirty="0" smtClean="0"/>
          </a:p>
        </p:txBody>
      </p:sp>
      <p:sp>
        <p:nvSpPr>
          <p:cNvPr id="5" name="TextBox 4"/>
          <p:cNvSpPr txBox="1"/>
          <p:nvPr/>
        </p:nvSpPr>
        <p:spPr>
          <a:xfrm>
            <a:off x="843148" y="1412485"/>
            <a:ext cx="10414659" cy="1477328"/>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dirty="0" smtClean="0">
                <a:latin typeface="+mn-ea"/>
              </a:rPr>
              <a:t>待提供租赁物相关购买合同、发票、设备清单。</a:t>
            </a:r>
            <a:endParaRPr lang="en-US" altLang="zh-CN" dirty="0" smtClean="0">
              <a:latin typeface="+mn-ea"/>
            </a:endParaRPr>
          </a:p>
          <a:p>
            <a:pPr marL="285750" indent="-285750">
              <a:lnSpc>
                <a:spcPct val="200000"/>
              </a:lnSpc>
              <a:buFont typeface="Wingdings" panose="05000000000000000000" pitchFamily="2" charset="2"/>
              <a:buChar char="l"/>
            </a:pPr>
            <a:r>
              <a:rPr lang="zh-CN" altLang="en-US" dirty="0" smtClean="0">
                <a:latin typeface="+mn-ea"/>
              </a:rPr>
              <a:t>尽快确定交易结构和付款方式</a:t>
            </a:r>
            <a:endParaRPr lang="en-US" altLang="zh-CN" dirty="0" smtClean="0">
              <a:latin typeface="+mn-ea"/>
            </a:endParaRPr>
          </a:p>
          <a:p>
            <a:endParaRPr lang="zh-CN" altLang="en-US" dirty="0">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82387" y="215757"/>
            <a:ext cx="4851691"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dirty="0" smtClean="0">
                <a:latin typeface="+mj-ea"/>
                <a:ea typeface="+mj-ea"/>
                <a:cs typeface="+mj-cs"/>
              </a:rPr>
              <a:t>一</a:t>
            </a:r>
            <a:r>
              <a:rPr kumimoji="0" lang="zh-CN" altLang="en-US" sz="3200" b="1" i="0" u="none" strike="noStrike" kern="1200" cap="none" spc="0" normalizeH="0" noProof="0" dirty="0" smtClean="0">
                <a:ln>
                  <a:noFill/>
                </a:ln>
                <a:solidFill>
                  <a:schemeClr val="tx1"/>
                </a:solidFill>
                <a:effectLst/>
                <a:uLnTx/>
                <a:uFillTx/>
                <a:latin typeface="+mj-ea"/>
                <a:ea typeface="+mj-ea"/>
                <a:cs typeface="+mj-cs"/>
              </a:rPr>
              <a:t> </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j-cs"/>
              </a:rPr>
              <a:t> 承租企业概况</a:t>
            </a:r>
            <a:endParaRPr kumimoji="0" lang="zh-CN" altLang="en-US" sz="3200" b="1" i="0" u="none" strike="noStrike" kern="1200" cap="none" spc="0" normalizeH="0" baseline="0" noProof="0" dirty="0">
              <a:ln>
                <a:noFill/>
              </a:ln>
              <a:solidFill>
                <a:schemeClr val="tx1"/>
              </a:solidFill>
              <a:effectLst/>
              <a:uLnTx/>
              <a:uFillTx/>
              <a:latin typeface="+mj-ea"/>
              <a:ea typeface="+mj-ea"/>
              <a:cs typeface="+mj-cs"/>
            </a:endParaRPr>
          </a:p>
        </p:txBody>
      </p:sp>
      <p:sp>
        <p:nvSpPr>
          <p:cNvPr id="6" name="TextBox 5"/>
          <p:cNvSpPr txBox="1"/>
          <p:nvPr/>
        </p:nvSpPr>
        <p:spPr>
          <a:xfrm>
            <a:off x="1341909" y="1028001"/>
            <a:ext cx="9524011" cy="1754326"/>
          </a:xfrm>
          <a:prstGeom prst="rect">
            <a:avLst/>
          </a:prstGeom>
          <a:noFill/>
        </p:spPr>
        <p:txBody>
          <a:bodyPr wrap="square" rtlCol="0">
            <a:spAutoFit/>
          </a:bodyPr>
          <a:lstStyle/>
          <a:p>
            <a:pPr>
              <a:lnSpc>
                <a:spcPct val="150000"/>
              </a:lnSpc>
            </a:pPr>
            <a:r>
              <a:rPr lang="zh-CN" altLang="en-US" b="1" dirty="0" smtClean="0">
                <a:latin typeface="+mj-ea"/>
                <a:ea typeface="+mj-ea"/>
              </a:rPr>
              <a:t>承租人：</a:t>
            </a:r>
            <a:r>
              <a:rPr lang="zh-CN" altLang="en-US" dirty="0" smtClean="0"/>
              <a:t>陕西有色光电科技有限公司                 </a:t>
            </a:r>
            <a:r>
              <a:rPr lang="zh-CN" altLang="en-US" b="1" dirty="0" smtClean="0"/>
              <a:t>成立时间： </a:t>
            </a:r>
            <a:r>
              <a:rPr lang="en-US" dirty="0" smtClean="0"/>
              <a:t>2011</a:t>
            </a:r>
            <a:r>
              <a:rPr lang="zh-CN" altLang="en-US" dirty="0" smtClean="0"/>
              <a:t>年</a:t>
            </a:r>
            <a:r>
              <a:rPr lang="en-US" dirty="0" smtClean="0"/>
              <a:t>6</a:t>
            </a:r>
            <a:r>
              <a:rPr lang="zh-CN" altLang="en-US" dirty="0" smtClean="0"/>
              <a:t>月</a:t>
            </a:r>
            <a:r>
              <a:rPr lang="en-US" dirty="0" smtClean="0"/>
              <a:t>22</a:t>
            </a:r>
            <a:r>
              <a:rPr lang="zh-CN" altLang="en-US" dirty="0" smtClean="0"/>
              <a:t>日</a:t>
            </a:r>
            <a:endParaRPr lang="en-US" altLang="zh-CN" dirty="0" smtClean="0">
              <a:solidFill>
                <a:srgbClr val="FF0000"/>
              </a:solidFill>
              <a:latin typeface="+mj-ea"/>
              <a:ea typeface="+mj-ea"/>
            </a:endParaRPr>
          </a:p>
          <a:p>
            <a:pPr>
              <a:lnSpc>
                <a:spcPct val="150000"/>
              </a:lnSpc>
            </a:pPr>
            <a:r>
              <a:rPr lang="zh-CN" altLang="en-US" b="1" dirty="0" smtClean="0">
                <a:latin typeface="+mj-ea"/>
                <a:ea typeface="+mj-ea"/>
              </a:rPr>
              <a:t>注册资本：</a:t>
            </a:r>
            <a:r>
              <a:rPr lang="en-US" altLang="zh-CN" dirty="0" smtClean="0">
                <a:latin typeface="+mj-ea"/>
                <a:ea typeface="+mj-ea"/>
              </a:rPr>
              <a:t>10</a:t>
            </a:r>
            <a:r>
              <a:rPr lang="zh-CN" altLang="en-US" dirty="0" smtClean="0">
                <a:latin typeface="+mj-ea"/>
                <a:ea typeface="+mj-ea"/>
              </a:rPr>
              <a:t>亿元  实收资本：</a:t>
            </a:r>
            <a:r>
              <a:rPr lang="en-US" altLang="zh-CN" dirty="0" smtClean="0">
                <a:latin typeface="+mj-ea"/>
                <a:ea typeface="+mj-ea"/>
              </a:rPr>
              <a:t>10</a:t>
            </a:r>
            <a:r>
              <a:rPr lang="zh-CN" altLang="en-US" dirty="0" smtClean="0">
                <a:latin typeface="+mj-ea"/>
                <a:ea typeface="+mj-ea"/>
              </a:rPr>
              <a:t>亿元 </a:t>
            </a:r>
            <a:endParaRPr lang="en-US" altLang="zh-CN" dirty="0" smtClean="0">
              <a:latin typeface="+mj-ea"/>
              <a:ea typeface="+mj-ea"/>
            </a:endParaRPr>
          </a:p>
          <a:p>
            <a:pPr>
              <a:lnSpc>
                <a:spcPct val="150000"/>
              </a:lnSpc>
            </a:pPr>
            <a:r>
              <a:rPr lang="zh-CN" altLang="en-US" b="1" dirty="0" smtClean="0">
                <a:latin typeface="+mj-ea"/>
                <a:ea typeface="+mj-ea"/>
              </a:rPr>
              <a:t>股权结构：</a:t>
            </a:r>
            <a:endParaRPr lang="en-US" altLang="zh-CN" b="1" dirty="0" smtClean="0">
              <a:latin typeface="+mj-ea"/>
              <a:ea typeface="+mj-ea"/>
            </a:endParaRPr>
          </a:p>
          <a:p>
            <a:pPr>
              <a:lnSpc>
                <a:spcPct val="150000"/>
              </a:lnSpc>
            </a:pPr>
            <a:endParaRPr lang="en-US" altLang="zh-CN" dirty="0" smtClean="0">
              <a:latin typeface="+mj-ea"/>
              <a:ea typeface="+mj-ea"/>
            </a:endParaRPr>
          </a:p>
        </p:txBody>
      </p:sp>
      <p:sp>
        <p:nvSpPr>
          <p:cNvPr id="4" name="矩形 3"/>
          <p:cNvSpPr/>
          <p:nvPr/>
        </p:nvSpPr>
        <p:spPr>
          <a:xfrm>
            <a:off x="766119" y="3780975"/>
            <a:ext cx="10890422" cy="2262158"/>
          </a:xfrm>
          <a:prstGeom prst="rect">
            <a:avLst/>
          </a:prstGeom>
        </p:spPr>
        <p:txBody>
          <a:bodyPr wrap="square">
            <a:spAutoFit/>
          </a:bodyPr>
          <a:lstStyle/>
          <a:p>
            <a:pPr>
              <a:lnSpc>
                <a:spcPct val="150000"/>
              </a:lnSpc>
            </a:pPr>
            <a:r>
              <a:rPr lang="zh-CN" altLang="en-US" sz="1600" b="1" dirty="0" smtClean="0">
                <a:latin typeface="+mn-ea"/>
              </a:rPr>
              <a:t>经营范围：</a:t>
            </a:r>
            <a:r>
              <a:rPr lang="zh-CN" altLang="en-US" sz="1600" dirty="0" smtClean="0">
                <a:latin typeface="+mn-ea"/>
              </a:rPr>
              <a:t>多晶硅及原、辅材料、化工产品（国家限制的除外，不含危险化学品）的生产及销售；半导体材料、太阳能电池、电子元器件、半导体设备的开发、制造及销售，商品进出口业务。</a:t>
            </a:r>
            <a:endParaRPr lang="en-US" altLang="zh-CN" sz="1600" dirty="0" smtClean="0">
              <a:latin typeface="+mn-ea"/>
            </a:endParaRPr>
          </a:p>
          <a:p>
            <a:pPr>
              <a:lnSpc>
                <a:spcPct val="150000"/>
              </a:lnSpc>
            </a:pPr>
            <a:r>
              <a:rPr lang="zh-CN" altLang="en-US" sz="1600" b="1" dirty="0" smtClean="0">
                <a:latin typeface="+mn-ea"/>
              </a:rPr>
              <a:t>财务简况：</a:t>
            </a:r>
            <a:r>
              <a:rPr lang="zh-CN" altLang="en-US" sz="1600" dirty="0" smtClean="0"/>
              <a:t>截止</a:t>
            </a:r>
            <a:r>
              <a:rPr lang="en-US" altLang="zh-CN" sz="1600" dirty="0"/>
              <a:t>2016</a:t>
            </a:r>
            <a:r>
              <a:rPr lang="zh-CN" altLang="en-US" sz="1600" dirty="0"/>
              <a:t>年</a:t>
            </a:r>
            <a:r>
              <a:rPr lang="en-US" altLang="zh-CN" sz="1600" dirty="0"/>
              <a:t>6</a:t>
            </a:r>
            <a:r>
              <a:rPr lang="zh-CN" altLang="en-US" sz="1600" dirty="0"/>
              <a:t>月，企业总资产规模</a:t>
            </a:r>
            <a:r>
              <a:rPr lang="en-US" altLang="zh-CN" sz="1600" dirty="0"/>
              <a:t>43.67</a:t>
            </a:r>
            <a:r>
              <a:rPr lang="zh-CN" altLang="en-US" sz="1600" dirty="0"/>
              <a:t>亿元，其中流动资产</a:t>
            </a:r>
            <a:r>
              <a:rPr lang="en-US" altLang="zh-CN" sz="1600" dirty="0"/>
              <a:t>19.11</a:t>
            </a:r>
            <a:r>
              <a:rPr lang="zh-CN" altLang="en-US" sz="1600" dirty="0"/>
              <a:t>亿元，非流动资产</a:t>
            </a:r>
            <a:r>
              <a:rPr lang="en-US" altLang="zh-CN" sz="1600" dirty="0"/>
              <a:t>24.55</a:t>
            </a:r>
            <a:r>
              <a:rPr lang="zh-CN" altLang="en-US" sz="1600" dirty="0"/>
              <a:t>亿元。总负债</a:t>
            </a:r>
            <a:r>
              <a:rPr lang="en-US" altLang="zh-CN" sz="1600" dirty="0"/>
              <a:t>33.56</a:t>
            </a:r>
            <a:r>
              <a:rPr lang="zh-CN" altLang="en-US" sz="1600" dirty="0"/>
              <a:t>亿元，其中流动负债</a:t>
            </a:r>
            <a:r>
              <a:rPr lang="en-US" altLang="zh-CN" sz="1600" dirty="0"/>
              <a:t>15.58</a:t>
            </a:r>
            <a:r>
              <a:rPr lang="zh-CN" altLang="en-US" sz="1600" dirty="0"/>
              <a:t>亿元，非流动负载</a:t>
            </a:r>
            <a:r>
              <a:rPr lang="en-US" altLang="zh-CN" sz="1600" dirty="0"/>
              <a:t>17.98</a:t>
            </a:r>
            <a:r>
              <a:rPr lang="zh-CN" altLang="en-US" sz="1600" dirty="0"/>
              <a:t>亿元</a:t>
            </a:r>
            <a:r>
              <a:rPr lang="zh-CN" altLang="en-US" sz="1600" dirty="0" smtClean="0"/>
              <a:t>。业</a:t>
            </a:r>
            <a:r>
              <a:rPr lang="zh-CN" altLang="en-US" sz="1600" dirty="0"/>
              <a:t>半年累计营业收入</a:t>
            </a:r>
            <a:r>
              <a:rPr lang="en-US" altLang="zh-CN" sz="1600" dirty="0"/>
              <a:t>14.68</a:t>
            </a:r>
            <a:r>
              <a:rPr lang="zh-CN" altLang="en-US" sz="1600" dirty="0"/>
              <a:t>亿元，超过去年全年水平</a:t>
            </a:r>
            <a:r>
              <a:rPr lang="en-US" altLang="zh-CN" sz="1600" dirty="0"/>
              <a:t>55%</a:t>
            </a:r>
            <a:r>
              <a:rPr lang="zh-CN" altLang="en-US" sz="1600" dirty="0"/>
              <a:t>。经营性利润总额</a:t>
            </a:r>
            <a:r>
              <a:rPr lang="en-US" altLang="zh-CN" sz="1600" dirty="0"/>
              <a:t>582</a:t>
            </a:r>
            <a:r>
              <a:rPr lang="zh-CN" altLang="en-US" sz="1600" dirty="0"/>
              <a:t>万元，净利润</a:t>
            </a:r>
            <a:r>
              <a:rPr lang="en-US" altLang="zh-CN" sz="1600" dirty="0"/>
              <a:t>376</a:t>
            </a:r>
            <a:r>
              <a:rPr lang="zh-CN" altLang="en-US" sz="1600" dirty="0"/>
              <a:t>万元。经营性现金流入半年累积</a:t>
            </a:r>
            <a:r>
              <a:rPr lang="en-US" altLang="zh-CN" sz="1600" dirty="0"/>
              <a:t>61.7</a:t>
            </a:r>
            <a:r>
              <a:rPr lang="zh-CN" altLang="en-US" sz="1600" dirty="0"/>
              <a:t>万元</a:t>
            </a:r>
            <a:r>
              <a:rPr lang="en-US" altLang="zh-CN" sz="1600" dirty="0"/>
              <a:t>,</a:t>
            </a:r>
            <a:r>
              <a:rPr lang="zh-CN" altLang="en-US" sz="1600" dirty="0"/>
              <a:t>投资活动的现金净流量为</a:t>
            </a:r>
            <a:r>
              <a:rPr lang="en-US" altLang="zh-CN" sz="1600" dirty="0"/>
              <a:t>-3232</a:t>
            </a:r>
            <a:r>
              <a:rPr lang="zh-CN" altLang="en-US" sz="1600" dirty="0"/>
              <a:t>万元，筹资活动的现金净流量</a:t>
            </a:r>
            <a:r>
              <a:rPr lang="en-US" altLang="zh-CN" sz="1600" dirty="0"/>
              <a:t>18363</a:t>
            </a:r>
            <a:r>
              <a:rPr lang="zh-CN" altLang="en-US" sz="1600" dirty="0"/>
              <a:t>万元</a:t>
            </a:r>
            <a:r>
              <a:rPr lang="zh-CN" altLang="en-US" sz="1600" dirty="0" smtClean="0"/>
              <a:t>。</a:t>
            </a:r>
            <a:r>
              <a:rPr lang="zh-CN" altLang="en-US" sz="1600" dirty="0" smtClean="0">
                <a:latin typeface="+mn-ea"/>
              </a:rPr>
              <a:t>企业总资产财务状况符合新建企业基本情况。</a:t>
            </a:r>
            <a:endParaRPr lang="en-US" altLang="zh-CN" sz="1600" dirty="0" smtClean="0">
              <a:latin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3385963068"/>
              </p:ext>
            </p:extLst>
          </p:nvPr>
        </p:nvGraphicFramePr>
        <p:xfrm>
          <a:off x="2858529" y="2026649"/>
          <a:ext cx="7176333" cy="1682496"/>
        </p:xfrm>
        <a:graphic>
          <a:graphicData uri="http://schemas.openxmlformats.org/drawingml/2006/table">
            <a:tbl>
              <a:tblPr>
                <a:tableStyleId>{35758FB7-9AC5-4552-8A53-C91805E547FA}</a:tableStyleId>
              </a:tblPr>
              <a:tblGrid>
                <a:gridCol w="2945614">
                  <a:extLst>
                    <a:ext uri="{9D8B030D-6E8A-4147-A177-3AD203B41FA5}">
                      <a16:colId xmlns:a16="http://schemas.microsoft.com/office/drawing/2014/main" val="20000"/>
                    </a:ext>
                  </a:extLst>
                </a:gridCol>
                <a:gridCol w="1435985">
                  <a:extLst>
                    <a:ext uri="{9D8B030D-6E8A-4147-A177-3AD203B41FA5}">
                      <a16:colId xmlns:a16="http://schemas.microsoft.com/office/drawing/2014/main" val="20001"/>
                    </a:ext>
                  </a:extLst>
                </a:gridCol>
                <a:gridCol w="1636191">
                  <a:extLst>
                    <a:ext uri="{9D8B030D-6E8A-4147-A177-3AD203B41FA5}">
                      <a16:colId xmlns:a16="http://schemas.microsoft.com/office/drawing/2014/main" val="20002"/>
                    </a:ext>
                  </a:extLst>
                </a:gridCol>
                <a:gridCol w="1158543">
                  <a:extLst>
                    <a:ext uri="{9D8B030D-6E8A-4147-A177-3AD203B41FA5}">
                      <a16:colId xmlns:a16="http://schemas.microsoft.com/office/drawing/2014/main" val="20003"/>
                    </a:ext>
                  </a:extLst>
                </a:gridCol>
              </a:tblGrid>
              <a:tr h="354227">
                <a:tc>
                  <a:txBody>
                    <a:bodyPr/>
                    <a:lstStyle/>
                    <a:p>
                      <a:pPr algn="ctr">
                        <a:lnSpc>
                          <a:spcPct val="115000"/>
                        </a:lnSpc>
                        <a:spcAft>
                          <a:spcPts val="0"/>
                        </a:spcAft>
                      </a:pPr>
                      <a:endParaRPr lang="en-US" altLang="zh-CN" sz="1200" kern="100" dirty="0" smtClean="0">
                        <a:latin typeface="+mn-ea"/>
                        <a:ea typeface="+mn-ea"/>
                      </a:endParaRPr>
                    </a:p>
                    <a:p>
                      <a:pPr algn="ctr">
                        <a:lnSpc>
                          <a:spcPct val="115000"/>
                        </a:lnSpc>
                        <a:spcAft>
                          <a:spcPts val="0"/>
                        </a:spcAft>
                      </a:pPr>
                      <a:r>
                        <a:rPr lang="zh-CN" sz="1200" kern="100" dirty="0" smtClean="0">
                          <a:latin typeface="+mn-ea"/>
                          <a:ea typeface="+mn-ea"/>
                        </a:rPr>
                        <a:t>股东</a:t>
                      </a:r>
                      <a:r>
                        <a:rPr lang="zh-CN" sz="1200" kern="100" dirty="0">
                          <a:latin typeface="+mn-ea"/>
                          <a:ea typeface="+mn-ea"/>
                        </a:rPr>
                        <a:t>名称</a:t>
                      </a:r>
                    </a:p>
                  </a:txBody>
                  <a:tcPr marL="68580" marR="68580" marT="0" marB="0"/>
                </a:tc>
                <a:tc>
                  <a:txBody>
                    <a:bodyPr/>
                    <a:lstStyle/>
                    <a:p>
                      <a:pPr algn="ctr">
                        <a:lnSpc>
                          <a:spcPct val="115000"/>
                        </a:lnSpc>
                        <a:spcAft>
                          <a:spcPts val="0"/>
                        </a:spcAft>
                      </a:pPr>
                      <a:endParaRPr lang="en-US" altLang="zh-CN" sz="1200" kern="100" dirty="0" smtClean="0">
                        <a:latin typeface="+mn-ea"/>
                        <a:ea typeface="+mn-ea"/>
                      </a:endParaRPr>
                    </a:p>
                    <a:p>
                      <a:pPr algn="ctr">
                        <a:lnSpc>
                          <a:spcPct val="115000"/>
                        </a:lnSpc>
                        <a:spcAft>
                          <a:spcPts val="0"/>
                        </a:spcAft>
                      </a:pPr>
                      <a:r>
                        <a:rPr lang="zh-CN" sz="1200" kern="100" dirty="0" smtClean="0">
                          <a:latin typeface="+mn-ea"/>
                          <a:ea typeface="+mn-ea"/>
                        </a:rPr>
                        <a:t>出资</a:t>
                      </a:r>
                      <a:r>
                        <a:rPr lang="zh-CN" sz="1200" kern="100" dirty="0">
                          <a:latin typeface="+mn-ea"/>
                          <a:ea typeface="+mn-ea"/>
                        </a:rPr>
                        <a:t>额</a:t>
                      </a:r>
                    </a:p>
                  </a:txBody>
                  <a:tcPr marL="68580" marR="68580" marT="0" marB="0"/>
                </a:tc>
                <a:tc>
                  <a:txBody>
                    <a:bodyPr/>
                    <a:lstStyle/>
                    <a:p>
                      <a:pPr algn="ctr">
                        <a:lnSpc>
                          <a:spcPct val="115000"/>
                        </a:lnSpc>
                        <a:spcAft>
                          <a:spcPts val="0"/>
                        </a:spcAft>
                      </a:pPr>
                      <a:endParaRPr lang="en-US" altLang="zh-CN" sz="1200" kern="100" dirty="0" smtClean="0">
                        <a:latin typeface="+mn-ea"/>
                        <a:ea typeface="+mn-ea"/>
                      </a:endParaRPr>
                    </a:p>
                    <a:p>
                      <a:pPr algn="ctr">
                        <a:lnSpc>
                          <a:spcPct val="115000"/>
                        </a:lnSpc>
                        <a:spcAft>
                          <a:spcPts val="0"/>
                        </a:spcAft>
                      </a:pPr>
                      <a:r>
                        <a:rPr lang="zh-CN" sz="1200" kern="100" dirty="0" smtClean="0">
                          <a:latin typeface="+mn-ea"/>
                          <a:ea typeface="+mn-ea"/>
                        </a:rPr>
                        <a:t>比例</a:t>
                      </a:r>
                      <a:r>
                        <a:rPr lang="en-US" sz="1200" kern="100" dirty="0">
                          <a:latin typeface="+mn-ea"/>
                          <a:ea typeface="+mn-ea"/>
                        </a:rPr>
                        <a:t>%</a:t>
                      </a:r>
                      <a:endParaRPr lang="zh-CN" sz="1200" kern="100" dirty="0">
                        <a:latin typeface="+mn-ea"/>
                        <a:ea typeface="+mn-ea"/>
                      </a:endParaRPr>
                    </a:p>
                  </a:txBody>
                  <a:tcPr marL="68580" marR="68580" marT="0" marB="0"/>
                </a:tc>
                <a:tc>
                  <a:txBody>
                    <a:bodyPr/>
                    <a:lstStyle/>
                    <a:p>
                      <a:pPr algn="ctr">
                        <a:lnSpc>
                          <a:spcPct val="115000"/>
                        </a:lnSpc>
                        <a:spcAft>
                          <a:spcPts val="0"/>
                        </a:spcAft>
                      </a:pPr>
                      <a:endParaRPr lang="en-US" altLang="zh-CN" sz="1200" kern="100" dirty="0" smtClean="0">
                        <a:latin typeface="+mn-ea"/>
                        <a:ea typeface="+mn-ea"/>
                      </a:endParaRPr>
                    </a:p>
                    <a:p>
                      <a:pPr algn="ctr">
                        <a:lnSpc>
                          <a:spcPct val="115000"/>
                        </a:lnSpc>
                        <a:spcAft>
                          <a:spcPts val="0"/>
                        </a:spcAft>
                      </a:pPr>
                      <a:r>
                        <a:rPr lang="zh-CN" sz="1200" kern="100" dirty="0" smtClean="0">
                          <a:latin typeface="+mn-ea"/>
                          <a:ea typeface="+mn-ea"/>
                        </a:rPr>
                        <a:t>出资</a:t>
                      </a:r>
                      <a:r>
                        <a:rPr lang="zh-CN" sz="1200" kern="100" dirty="0">
                          <a:latin typeface="+mn-ea"/>
                          <a:ea typeface="+mn-ea"/>
                        </a:rPr>
                        <a:t>方式</a:t>
                      </a:r>
                    </a:p>
                  </a:txBody>
                  <a:tcPr marL="68580" marR="68580" marT="0" marB="0"/>
                </a:tc>
                <a:extLst>
                  <a:ext uri="{0D108BD9-81ED-4DB2-BD59-A6C34878D82A}">
                    <a16:rowId xmlns:a16="http://schemas.microsoft.com/office/drawing/2014/main" val="10000"/>
                  </a:ext>
                </a:extLst>
              </a:tr>
              <a:tr h="354227">
                <a:tc>
                  <a:txBody>
                    <a:bodyPr/>
                    <a:lstStyle/>
                    <a:p>
                      <a:pPr algn="ctr">
                        <a:lnSpc>
                          <a:spcPct val="115000"/>
                        </a:lnSpc>
                        <a:spcAft>
                          <a:spcPts val="0"/>
                        </a:spcAft>
                      </a:pPr>
                      <a:r>
                        <a:rPr lang="zh-CN" sz="1200" kern="0" dirty="0">
                          <a:latin typeface="+mn-ea"/>
                          <a:ea typeface="+mn-ea"/>
                        </a:rPr>
                        <a:t>陕西有色金属控股集团有限责任公司</a:t>
                      </a:r>
                      <a:endParaRPr lang="zh-CN" sz="1200" kern="100" dirty="0">
                        <a:latin typeface="+mn-ea"/>
                        <a:ea typeface="+mn-ea"/>
                      </a:endParaRPr>
                    </a:p>
                  </a:txBody>
                  <a:tcPr marL="68580" marR="68580" marT="0" marB="0" anchor="ctr"/>
                </a:tc>
                <a:tc>
                  <a:txBody>
                    <a:bodyPr/>
                    <a:lstStyle/>
                    <a:p>
                      <a:pPr algn="ctr">
                        <a:lnSpc>
                          <a:spcPct val="115000"/>
                        </a:lnSpc>
                        <a:spcAft>
                          <a:spcPts val="0"/>
                        </a:spcAft>
                      </a:pPr>
                      <a:endParaRPr lang="en-US" sz="1200" kern="100" dirty="0" smtClean="0">
                        <a:latin typeface="+mn-ea"/>
                        <a:ea typeface="+mn-ea"/>
                      </a:endParaRPr>
                    </a:p>
                    <a:p>
                      <a:pPr algn="ctr">
                        <a:lnSpc>
                          <a:spcPct val="115000"/>
                        </a:lnSpc>
                        <a:spcAft>
                          <a:spcPts val="0"/>
                        </a:spcAft>
                      </a:pPr>
                      <a:r>
                        <a:rPr lang="en-US" sz="1200" kern="100" dirty="0" smtClean="0">
                          <a:latin typeface="+mn-ea"/>
                          <a:ea typeface="+mn-ea"/>
                        </a:rPr>
                        <a:t>8</a:t>
                      </a:r>
                      <a:r>
                        <a:rPr lang="zh-CN" altLang="en-US" sz="1200" kern="100" dirty="0" smtClean="0">
                          <a:latin typeface="+mn-ea"/>
                          <a:ea typeface="+mn-ea"/>
                        </a:rPr>
                        <a:t>亿</a:t>
                      </a:r>
                      <a:r>
                        <a:rPr lang="zh-CN" sz="1200" kern="100" dirty="0" smtClean="0">
                          <a:latin typeface="+mn-ea"/>
                          <a:ea typeface="+mn-ea"/>
                        </a:rPr>
                        <a:t>元</a:t>
                      </a:r>
                      <a:endParaRPr lang="zh-CN" sz="1200" kern="100" dirty="0">
                        <a:latin typeface="+mn-ea"/>
                        <a:ea typeface="+mn-ea"/>
                      </a:endParaRPr>
                    </a:p>
                  </a:txBody>
                  <a:tcPr marL="68580" marR="68580" marT="0" marB="0"/>
                </a:tc>
                <a:tc>
                  <a:txBody>
                    <a:bodyPr/>
                    <a:lstStyle/>
                    <a:p>
                      <a:pPr algn="ctr">
                        <a:lnSpc>
                          <a:spcPct val="115000"/>
                        </a:lnSpc>
                        <a:spcAft>
                          <a:spcPts val="0"/>
                        </a:spcAft>
                      </a:pPr>
                      <a:endParaRPr lang="en-US" sz="1200" kern="100" dirty="0" smtClean="0">
                        <a:latin typeface="+mn-ea"/>
                        <a:ea typeface="+mn-ea"/>
                      </a:endParaRPr>
                    </a:p>
                    <a:p>
                      <a:pPr algn="ctr">
                        <a:lnSpc>
                          <a:spcPct val="115000"/>
                        </a:lnSpc>
                        <a:spcAft>
                          <a:spcPts val="0"/>
                        </a:spcAft>
                      </a:pPr>
                      <a:r>
                        <a:rPr lang="en-US" sz="1200" kern="100" dirty="0" smtClean="0">
                          <a:latin typeface="+mn-ea"/>
                          <a:ea typeface="+mn-ea"/>
                        </a:rPr>
                        <a:t>80</a:t>
                      </a:r>
                      <a:r>
                        <a:rPr lang="en-US" sz="1200" kern="100" dirty="0">
                          <a:latin typeface="+mn-ea"/>
                          <a:ea typeface="+mn-ea"/>
                        </a:rPr>
                        <a:t>%</a:t>
                      </a:r>
                      <a:endParaRPr lang="zh-CN" sz="1200" kern="100" dirty="0">
                        <a:latin typeface="+mn-ea"/>
                        <a:ea typeface="+mn-ea"/>
                      </a:endParaRPr>
                    </a:p>
                  </a:txBody>
                  <a:tcPr marL="68580" marR="68580" marT="0" marB="0" anchor="ctr"/>
                </a:tc>
                <a:tc>
                  <a:txBody>
                    <a:bodyPr/>
                    <a:lstStyle/>
                    <a:p>
                      <a:pPr algn="ctr">
                        <a:lnSpc>
                          <a:spcPct val="115000"/>
                        </a:lnSpc>
                        <a:spcAft>
                          <a:spcPts val="0"/>
                        </a:spcAft>
                      </a:pPr>
                      <a:endParaRPr lang="en-US" altLang="zh-CN" sz="1200" kern="100" dirty="0" smtClean="0">
                        <a:latin typeface="+mn-ea"/>
                        <a:ea typeface="+mn-ea"/>
                      </a:endParaRPr>
                    </a:p>
                    <a:p>
                      <a:pPr algn="ctr">
                        <a:lnSpc>
                          <a:spcPct val="115000"/>
                        </a:lnSpc>
                        <a:spcAft>
                          <a:spcPts val="0"/>
                        </a:spcAft>
                      </a:pPr>
                      <a:r>
                        <a:rPr lang="zh-CN" sz="1200" kern="100" dirty="0" smtClean="0">
                          <a:latin typeface="+mn-ea"/>
                          <a:ea typeface="+mn-ea"/>
                        </a:rPr>
                        <a:t>货币</a:t>
                      </a:r>
                      <a:endParaRPr lang="zh-CN" sz="1200" kern="100" dirty="0">
                        <a:latin typeface="+mn-ea"/>
                        <a:ea typeface="+mn-ea"/>
                      </a:endParaRPr>
                    </a:p>
                  </a:txBody>
                  <a:tcPr marL="68580" marR="68580" marT="0" marB="0"/>
                </a:tc>
                <a:extLst>
                  <a:ext uri="{0D108BD9-81ED-4DB2-BD59-A6C34878D82A}">
                    <a16:rowId xmlns:a16="http://schemas.microsoft.com/office/drawing/2014/main" val="10001"/>
                  </a:ext>
                </a:extLst>
              </a:tr>
              <a:tr h="354227">
                <a:tc>
                  <a:txBody>
                    <a:bodyPr/>
                    <a:lstStyle/>
                    <a:p>
                      <a:pPr algn="ctr">
                        <a:lnSpc>
                          <a:spcPct val="115000"/>
                        </a:lnSpc>
                        <a:spcAft>
                          <a:spcPts val="0"/>
                        </a:spcAft>
                      </a:pPr>
                      <a:r>
                        <a:rPr lang="zh-CN" sz="1200" kern="0" dirty="0">
                          <a:latin typeface="+mn-ea"/>
                          <a:ea typeface="+mn-ea"/>
                        </a:rPr>
                        <a:t>陕西天宏硅材料有限公司</a:t>
                      </a:r>
                      <a:endParaRPr lang="zh-CN" sz="1200" kern="100" dirty="0">
                        <a:latin typeface="+mn-ea"/>
                        <a:ea typeface="+mn-ea"/>
                      </a:endParaRPr>
                    </a:p>
                  </a:txBody>
                  <a:tcPr marL="68580" marR="68580" marT="0" marB="0" anchor="ctr"/>
                </a:tc>
                <a:tc>
                  <a:txBody>
                    <a:bodyPr/>
                    <a:lstStyle/>
                    <a:p>
                      <a:pPr algn="ctr">
                        <a:lnSpc>
                          <a:spcPct val="115000"/>
                        </a:lnSpc>
                        <a:spcAft>
                          <a:spcPts val="0"/>
                        </a:spcAft>
                      </a:pPr>
                      <a:endParaRPr lang="en-US" sz="1200" kern="100" dirty="0" smtClean="0">
                        <a:latin typeface="+mn-ea"/>
                        <a:ea typeface="+mn-ea"/>
                      </a:endParaRPr>
                    </a:p>
                    <a:p>
                      <a:pPr algn="ctr">
                        <a:lnSpc>
                          <a:spcPct val="115000"/>
                        </a:lnSpc>
                        <a:spcAft>
                          <a:spcPts val="0"/>
                        </a:spcAft>
                      </a:pPr>
                      <a:r>
                        <a:rPr lang="en-US" sz="1200" kern="100" dirty="0" smtClean="0">
                          <a:latin typeface="+mn-ea"/>
                          <a:ea typeface="+mn-ea"/>
                        </a:rPr>
                        <a:t>2</a:t>
                      </a:r>
                      <a:r>
                        <a:rPr lang="zh-CN" altLang="en-US" sz="1200" kern="100" dirty="0" smtClean="0">
                          <a:latin typeface="+mn-ea"/>
                          <a:ea typeface="+mn-ea"/>
                        </a:rPr>
                        <a:t>亿</a:t>
                      </a:r>
                      <a:r>
                        <a:rPr lang="zh-CN" sz="1200" kern="100" dirty="0" smtClean="0">
                          <a:latin typeface="+mn-ea"/>
                          <a:ea typeface="+mn-ea"/>
                        </a:rPr>
                        <a:t>元</a:t>
                      </a:r>
                      <a:endParaRPr lang="zh-CN" sz="1200" kern="100" dirty="0">
                        <a:latin typeface="+mn-ea"/>
                        <a:ea typeface="+mn-ea"/>
                      </a:endParaRPr>
                    </a:p>
                  </a:txBody>
                  <a:tcPr marL="68580" marR="68580" marT="0" marB="0"/>
                </a:tc>
                <a:tc>
                  <a:txBody>
                    <a:bodyPr/>
                    <a:lstStyle/>
                    <a:p>
                      <a:pPr algn="ctr">
                        <a:lnSpc>
                          <a:spcPct val="115000"/>
                        </a:lnSpc>
                        <a:spcAft>
                          <a:spcPts val="0"/>
                        </a:spcAft>
                      </a:pPr>
                      <a:endParaRPr lang="en-US" sz="1200" kern="100" dirty="0" smtClean="0">
                        <a:latin typeface="+mn-ea"/>
                        <a:ea typeface="+mn-ea"/>
                      </a:endParaRPr>
                    </a:p>
                    <a:p>
                      <a:pPr algn="ctr">
                        <a:lnSpc>
                          <a:spcPct val="115000"/>
                        </a:lnSpc>
                        <a:spcAft>
                          <a:spcPts val="0"/>
                        </a:spcAft>
                      </a:pPr>
                      <a:r>
                        <a:rPr lang="en-US" sz="1200" kern="100" dirty="0" smtClean="0">
                          <a:latin typeface="+mn-ea"/>
                          <a:ea typeface="+mn-ea"/>
                        </a:rPr>
                        <a:t>20</a:t>
                      </a:r>
                      <a:r>
                        <a:rPr lang="en-US" sz="1200" kern="100" dirty="0">
                          <a:latin typeface="+mn-ea"/>
                          <a:ea typeface="+mn-ea"/>
                        </a:rPr>
                        <a:t>%</a:t>
                      </a:r>
                      <a:endParaRPr lang="zh-CN" sz="1200" kern="100" dirty="0">
                        <a:latin typeface="+mn-ea"/>
                        <a:ea typeface="+mn-ea"/>
                      </a:endParaRPr>
                    </a:p>
                  </a:txBody>
                  <a:tcPr marL="68580" marR="68580" marT="0" marB="0" anchor="ctr"/>
                </a:tc>
                <a:tc>
                  <a:txBody>
                    <a:bodyPr/>
                    <a:lstStyle/>
                    <a:p>
                      <a:pPr algn="ctr">
                        <a:lnSpc>
                          <a:spcPct val="115000"/>
                        </a:lnSpc>
                        <a:spcAft>
                          <a:spcPts val="0"/>
                        </a:spcAft>
                      </a:pPr>
                      <a:endParaRPr lang="en-US" altLang="zh-CN" sz="1200" kern="100" dirty="0" smtClean="0">
                        <a:latin typeface="+mn-ea"/>
                        <a:ea typeface="+mn-ea"/>
                      </a:endParaRPr>
                    </a:p>
                    <a:p>
                      <a:pPr algn="ctr">
                        <a:lnSpc>
                          <a:spcPct val="115000"/>
                        </a:lnSpc>
                        <a:spcAft>
                          <a:spcPts val="0"/>
                        </a:spcAft>
                      </a:pPr>
                      <a:r>
                        <a:rPr lang="zh-CN" sz="1200" kern="100" dirty="0" smtClean="0">
                          <a:latin typeface="+mn-ea"/>
                          <a:ea typeface="+mn-ea"/>
                        </a:rPr>
                        <a:t>货币</a:t>
                      </a:r>
                      <a:endParaRPr lang="zh-CN" sz="1200" kern="100" dirty="0">
                        <a:latin typeface="+mn-ea"/>
                        <a:ea typeface="+mn-ea"/>
                      </a:endParaRPr>
                    </a:p>
                  </a:txBody>
                  <a:tcPr marL="68580" marR="68580" marT="0" marB="0"/>
                </a:tc>
                <a:extLst>
                  <a:ext uri="{0D108BD9-81ED-4DB2-BD59-A6C34878D82A}">
                    <a16:rowId xmlns:a16="http://schemas.microsoft.com/office/drawing/2014/main" val="10002"/>
                  </a:ext>
                </a:extLst>
              </a:tr>
              <a:tr h="354227">
                <a:tc>
                  <a:txBody>
                    <a:bodyPr/>
                    <a:lstStyle/>
                    <a:p>
                      <a:pPr algn="ctr">
                        <a:lnSpc>
                          <a:spcPct val="115000"/>
                        </a:lnSpc>
                        <a:spcAft>
                          <a:spcPts val="0"/>
                        </a:spcAft>
                      </a:pPr>
                      <a:r>
                        <a:rPr lang="zh-CN" sz="1200" kern="100" dirty="0">
                          <a:latin typeface="+mn-ea"/>
                          <a:ea typeface="+mn-ea"/>
                        </a:rPr>
                        <a:t>合计</a:t>
                      </a:r>
                    </a:p>
                  </a:txBody>
                  <a:tcPr marL="68580" marR="68580" marT="0" marB="0" anchor="ctr"/>
                </a:tc>
                <a:tc>
                  <a:txBody>
                    <a:bodyPr/>
                    <a:lstStyle/>
                    <a:p>
                      <a:pPr algn="ctr">
                        <a:lnSpc>
                          <a:spcPct val="115000"/>
                        </a:lnSpc>
                        <a:spcAft>
                          <a:spcPts val="0"/>
                        </a:spcAft>
                      </a:pPr>
                      <a:endParaRPr lang="en-US" sz="1200" kern="100" dirty="0" smtClean="0">
                        <a:latin typeface="+mn-ea"/>
                        <a:ea typeface="+mn-ea"/>
                      </a:endParaRPr>
                    </a:p>
                    <a:p>
                      <a:pPr algn="ctr">
                        <a:lnSpc>
                          <a:spcPct val="115000"/>
                        </a:lnSpc>
                        <a:spcAft>
                          <a:spcPts val="0"/>
                        </a:spcAft>
                      </a:pPr>
                      <a:r>
                        <a:rPr lang="en-US" sz="1200" kern="100" dirty="0" smtClean="0">
                          <a:latin typeface="+mn-ea"/>
                          <a:ea typeface="+mn-ea"/>
                        </a:rPr>
                        <a:t>10</a:t>
                      </a:r>
                      <a:r>
                        <a:rPr lang="zh-CN" altLang="en-US" sz="1200" kern="100" dirty="0" smtClean="0">
                          <a:latin typeface="+mn-ea"/>
                          <a:ea typeface="+mn-ea"/>
                        </a:rPr>
                        <a:t>亿</a:t>
                      </a:r>
                      <a:r>
                        <a:rPr lang="zh-CN" sz="1200" kern="100" dirty="0" smtClean="0">
                          <a:latin typeface="+mn-ea"/>
                          <a:ea typeface="+mn-ea"/>
                        </a:rPr>
                        <a:t>元</a:t>
                      </a:r>
                      <a:endParaRPr lang="zh-CN" sz="1200" kern="100" dirty="0">
                        <a:latin typeface="+mn-ea"/>
                        <a:ea typeface="+mn-ea"/>
                      </a:endParaRPr>
                    </a:p>
                  </a:txBody>
                  <a:tcPr marL="68580" marR="68580" marT="0" marB="0"/>
                </a:tc>
                <a:tc>
                  <a:txBody>
                    <a:bodyPr/>
                    <a:lstStyle/>
                    <a:p>
                      <a:pPr algn="ctr">
                        <a:lnSpc>
                          <a:spcPct val="115000"/>
                        </a:lnSpc>
                        <a:spcAft>
                          <a:spcPts val="0"/>
                        </a:spcAft>
                      </a:pPr>
                      <a:endParaRPr lang="en-US" sz="1200" kern="100" dirty="0" smtClean="0">
                        <a:latin typeface="+mn-ea"/>
                        <a:ea typeface="+mn-ea"/>
                      </a:endParaRPr>
                    </a:p>
                    <a:p>
                      <a:pPr algn="ctr">
                        <a:lnSpc>
                          <a:spcPct val="115000"/>
                        </a:lnSpc>
                        <a:spcAft>
                          <a:spcPts val="0"/>
                        </a:spcAft>
                      </a:pPr>
                      <a:r>
                        <a:rPr lang="en-US" sz="1200" kern="100" dirty="0" smtClean="0">
                          <a:latin typeface="+mn-ea"/>
                          <a:ea typeface="+mn-ea"/>
                        </a:rPr>
                        <a:t>100</a:t>
                      </a:r>
                      <a:r>
                        <a:rPr lang="en-US" sz="1200" kern="100" dirty="0">
                          <a:latin typeface="+mn-ea"/>
                          <a:ea typeface="+mn-ea"/>
                        </a:rPr>
                        <a:t>%</a:t>
                      </a:r>
                      <a:endParaRPr lang="zh-CN" sz="1200" kern="100" dirty="0">
                        <a:latin typeface="+mn-ea"/>
                        <a:ea typeface="+mn-ea"/>
                      </a:endParaRPr>
                    </a:p>
                  </a:txBody>
                  <a:tcPr marL="68580" marR="68580" marT="0" marB="0" anchor="ctr"/>
                </a:tc>
                <a:tc>
                  <a:txBody>
                    <a:bodyPr/>
                    <a:lstStyle/>
                    <a:p>
                      <a:pPr algn="ctr">
                        <a:lnSpc>
                          <a:spcPct val="115000"/>
                        </a:lnSpc>
                        <a:spcAft>
                          <a:spcPts val="0"/>
                        </a:spcAft>
                      </a:pPr>
                      <a:endParaRPr lang="en-US" altLang="zh-CN" sz="1200" kern="100" dirty="0" smtClean="0">
                        <a:latin typeface="+mn-ea"/>
                        <a:ea typeface="+mn-ea"/>
                      </a:endParaRPr>
                    </a:p>
                    <a:p>
                      <a:pPr algn="ctr">
                        <a:lnSpc>
                          <a:spcPct val="115000"/>
                        </a:lnSpc>
                        <a:spcAft>
                          <a:spcPts val="0"/>
                        </a:spcAft>
                      </a:pPr>
                      <a:r>
                        <a:rPr lang="zh-CN" sz="1200" kern="100" dirty="0" smtClean="0">
                          <a:latin typeface="+mn-ea"/>
                          <a:ea typeface="+mn-ea"/>
                        </a:rPr>
                        <a:t>货币</a:t>
                      </a:r>
                      <a:endParaRPr lang="zh-CN" sz="1200" kern="100" dirty="0">
                        <a:latin typeface="+mn-ea"/>
                        <a:ea typeface="+mn-ea"/>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41443" y="243053"/>
            <a:ext cx="9034819"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smtClean="0">
                <a:latin typeface="+mj-ea"/>
                <a:ea typeface="+mj-ea"/>
                <a:cs typeface="+mj-cs"/>
              </a:rPr>
              <a:t>二  行业风险分析</a:t>
            </a:r>
          </a:p>
        </p:txBody>
      </p:sp>
      <p:sp>
        <p:nvSpPr>
          <p:cNvPr id="6" name="矩形 5"/>
          <p:cNvSpPr/>
          <p:nvPr/>
        </p:nvSpPr>
        <p:spPr>
          <a:xfrm>
            <a:off x="1009402" y="968411"/>
            <a:ext cx="9975274" cy="4939814"/>
          </a:xfrm>
          <a:prstGeom prst="rect">
            <a:avLst/>
          </a:prstGeom>
        </p:spPr>
        <p:txBody>
          <a:bodyPr wrap="square">
            <a:spAutoFit/>
          </a:bodyPr>
          <a:lstStyle/>
          <a:p>
            <a:r>
              <a:rPr lang="x-none" altLang="zh-CN" b="1" dirty="0"/>
              <a:t>1.</a:t>
            </a:r>
            <a:r>
              <a:rPr lang="zh-CN" altLang="en-US" b="1" dirty="0"/>
              <a:t>光伏行业</a:t>
            </a:r>
          </a:p>
          <a:p>
            <a:pPr>
              <a:lnSpc>
                <a:spcPct val="150000"/>
              </a:lnSpc>
            </a:pPr>
            <a:r>
              <a:rPr lang="zh-CN" altLang="en-US" dirty="0"/>
              <a:t>光伏行业是重资产行业，分为光伏制造和光伏发电两个领域</a:t>
            </a:r>
            <a:r>
              <a:rPr lang="zh-CN" altLang="en-US" dirty="0" smtClean="0"/>
              <a:t>。</a:t>
            </a:r>
            <a:endParaRPr lang="en-US" altLang="zh-CN" dirty="0" smtClean="0"/>
          </a:p>
          <a:p>
            <a:pPr marL="285750" indent="-285750">
              <a:lnSpc>
                <a:spcPct val="150000"/>
              </a:lnSpc>
              <a:buFont typeface="Wingdings" panose="05000000000000000000" pitchFamily="2" charset="2"/>
              <a:buChar char="u"/>
            </a:pPr>
            <a:r>
              <a:rPr lang="zh-CN" altLang="en-US" dirty="0" smtClean="0"/>
              <a:t>光</a:t>
            </a:r>
            <a:r>
              <a:rPr lang="zh-CN" altLang="en-US" dirty="0"/>
              <a:t>伏制造方面，目前光伏制造行业整体处于产能过剩状态，行业平均产能利用率约为</a:t>
            </a:r>
            <a:r>
              <a:rPr lang="x-none" altLang="zh-CN" dirty="0"/>
              <a:t>77%</a:t>
            </a:r>
            <a:r>
              <a:rPr lang="zh-CN" altLang="en-US" dirty="0"/>
              <a:t>，行业格局分化较为严重，年产</a:t>
            </a:r>
            <a:r>
              <a:rPr lang="x-none" altLang="zh-CN" dirty="0"/>
              <a:t>200</a:t>
            </a:r>
            <a:r>
              <a:rPr lang="zh-CN" altLang="en-US" dirty="0"/>
              <a:t>兆瓦以下的企业平均产能利用率仅约为</a:t>
            </a:r>
            <a:r>
              <a:rPr lang="x-none" altLang="zh-CN" dirty="0"/>
              <a:t>50%</a:t>
            </a:r>
            <a:r>
              <a:rPr lang="zh-CN" altLang="en-US" dirty="0"/>
              <a:t>，而行业领先企业基本满产且盈利较好，受益于下游光伏发电</a:t>
            </a:r>
            <a:r>
              <a:rPr lang="x-none" altLang="zh-CN" dirty="0"/>
              <a:t>“</a:t>
            </a:r>
            <a:r>
              <a:rPr lang="zh-CN" altLang="en-US" dirty="0"/>
              <a:t>十三五</a:t>
            </a:r>
            <a:r>
              <a:rPr lang="x-none" altLang="zh-CN" dirty="0"/>
              <a:t>”</a:t>
            </a:r>
            <a:r>
              <a:rPr lang="zh-CN" altLang="en-US" dirty="0"/>
              <a:t>规划装机容量年均约</a:t>
            </a:r>
            <a:r>
              <a:rPr lang="x-none" altLang="zh-CN" dirty="0"/>
              <a:t>20</a:t>
            </a:r>
            <a:r>
              <a:rPr lang="zh-CN" altLang="en-US" dirty="0"/>
              <a:t>吉瓦的良好需求，光伏制造行业领先企业大幅扩张产能，应警惕行业产能过快增长导致产能过剩加剧的风险。</a:t>
            </a:r>
            <a:endParaRPr lang="x-none" altLang="zh-CN" dirty="0"/>
          </a:p>
          <a:p>
            <a:pPr marL="285750" indent="-285750">
              <a:lnSpc>
                <a:spcPct val="150000"/>
              </a:lnSpc>
              <a:buFont typeface="Wingdings" panose="05000000000000000000" pitchFamily="2" charset="2"/>
              <a:buChar char="u"/>
            </a:pPr>
            <a:r>
              <a:rPr lang="zh-CN" altLang="en-US" dirty="0"/>
              <a:t>光伏发电方面，受上游组件制造成本下降及发电转换效率提升的影响，光伏上网电价下调，</a:t>
            </a:r>
            <a:r>
              <a:rPr lang="x-none" altLang="zh-CN" dirty="0"/>
              <a:t>2015</a:t>
            </a:r>
            <a:r>
              <a:rPr lang="zh-CN" altLang="en-US" dirty="0"/>
              <a:t>年</a:t>
            </a:r>
            <a:r>
              <a:rPr lang="x-none" altLang="zh-CN" dirty="0"/>
              <a:t>12</a:t>
            </a:r>
            <a:r>
              <a:rPr lang="zh-CN" altLang="en-US" dirty="0"/>
              <a:t>月，国家发改委明确将光伏</a:t>
            </a:r>
            <a:r>
              <a:rPr lang="en-US" altLang="zh-CN" dirty="0"/>
              <a:t>I</a:t>
            </a:r>
            <a:r>
              <a:rPr lang="zh-CN" altLang="en-US" dirty="0"/>
              <a:t>、</a:t>
            </a:r>
            <a:r>
              <a:rPr lang="en-US" altLang="zh-CN" dirty="0"/>
              <a:t>II</a:t>
            </a:r>
            <a:r>
              <a:rPr lang="zh-CN" altLang="en-US" dirty="0"/>
              <a:t>、</a:t>
            </a:r>
            <a:r>
              <a:rPr lang="en-US" altLang="zh-CN" dirty="0"/>
              <a:t>III</a:t>
            </a:r>
            <a:r>
              <a:rPr lang="zh-CN" altLang="en-US" dirty="0"/>
              <a:t>类地区的上网电价分别下调</a:t>
            </a:r>
            <a:r>
              <a:rPr lang="x-none" altLang="zh-CN" dirty="0"/>
              <a:t>0.1</a:t>
            </a:r>
            <a:r>
              <a:rPr lang="zh-CN" altLang="en-US" dirty="0"/>
              <a:t>元</a:t>
            </a:r>
            <a:r>
              <a:rPr lang="x-none" altLang="zh-CN" dirty="0"/>
              <a:t>/</a:t>
            </a:r>
            <a:r>
              <a:rPr lang="zh-CN" altLang="en-US" dirty="0"/>
              <a:t>千瓦时、</a:t>
            </a:r>
            <a:r>
              <a:rPr lang="x-none" altLang="zh-CN" dirty="0"/>
              <a:t>0.07</a:t>
            </a:r>
            <a:r>
              <a:rPr lang="zh-CN" altLang="en-US" dirty="0"/>
              <a:t>元</a:t>
            </a:r>
            <a:r>
              <a:rPr lang="x-none" altLang="zh-CN" dirty="0"/>
              <a:t>/</a:t>
            </a:r>
            <a:r>
              <a:rPr lang="zh-CN" altLang="en-US" dirty="0"/>
              <a:t>千瓦时和</a:t>
            </a:r>
            <a:r>
              <a:rPr lang="x-none" altLang="zh-CN" dirty="0"/>
              <a:t>0.02</a:t>
            </a:r>
            <a:r>
              <a:rPr lang="zh-CN" altLang="en-US" dirty="0"/>
              <a:t>元</a:t>
            </a:r>
            <a:r>
              <a:rPr lang="x-none" altLang="zh-CN" dirty="0"/>
              <a:t>/</a:t>
            </a:r>
            <a:r>
              <a:rPr lang="zh-CN" altLang="en-US" dirty="0"/>
              <a:t>千瓦时，上网电价的下调将影响光伏电站的收益并可能将压力向上游组件和逆变器等制造业传导。</a:t>
            </a:r>
            <a:endParaRPr lang="x-none" altLang="zh-CN" dirty="0"/>
          </a:p>
          <a:p>
            <a:pPr marL="285750" indent="-285750">
              <a:lnSpc>
                <a:spcPct val="150000"/>
              </a:lnSpc>
              <a:buFont typeface="Wingdings" panose="05000000000000000000" pitchFamily="2" charset="2"/>
              <a:buChar char="u"/>
            </a:pPr>
            <a:r>
              <a:rPr lang="zh-CN" altLang="en-US" dirty="0" smtClean="0"/>
              <a:t>此外</a:t>
            </a:r>
            <a:r>
              <a:rPr lang="zh-CN" altLang="en-US" dirty="0"/>
              <a:t>，光伏发电亦面临限电和补贴拖欠等问题，或将对上游光伏制造企业的需求和账款回收造成一定的影响。</a:t>
            </a:r>
            <a:endParaRPr lang="en-US" altLang="zh-CN"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41443" y="243053"/>
            <a:ext cx="9034819"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smtClean="0">
                <a:latin typeface="+mj-ea"/>
                <a:ea typeface="+mj-ea"/>
                <a:cs typeface="+mj-cs"/>
              </a:rPr>
              <a:t>二  行业风险分析</a:t>
            </a:r>
          </a:p>
        </p:txBody>
      </p:sp>
      <p:sp>
        <p:nvSpPr>
          <p:cNvPr id="6" name="矩形 5"/>
          <p:cNvSpPr/>
          <p:nvPr/>
        </p:nvSpPr>
        <p:spPr>
          <a:xfrm>
            <a:off x="510639" y="885285"/>
            <a:ext cx="11115304" cy="5632311"/>
          </a:xfrm>
          <a:prstGeom prst="rect">
            <a:avLst/>
          </a:prstGeom>
        </p:spPr>
        <p:txBody>
          <a:bodyPr wrap="square">
            <a:spAutoFit/>
          </a:bodyPr>
          <a:lstStyle/>
          <a:p>
            <a:pPr>
              <a:lnSpc>
                <a:spcPct val="150000"/>
              </a:lnSpc>
            </a:pPr>
            <a:r>
              <a:rPr lang="en-US" altLang="zh-CN" sz="1200" b="1" dirty="0"/>
              <a:t>2</a:t>
            </a:r>
            <a:r>
              <a:rPr lang="zh-CN" altLang="en-US" sz="1200" b="1" dirty="0" smtClean="0"/>
              <a:t>、多晶硅产业现状</a:t>
            </a:r>
          </a:p>
          <a:p>
            <a:pPr>
              <a:lnSpc>
                <a:spcPct val="150000"/>
              </a:lnSpc>
            </a:pPr>
            <a:r>
              <a:rPr lang="zh-CN" altLang="en-US" sz="1200" dirty="0" smtClean="0"/>
              <a:t>　   太阳能光伏产业链最上游是太阳能晶硅制造，这个环节技术门槛高，具有一定垄断性。我国多晶硅产业基本上是</a:t>
            </a:r>
            <a:r>
              <a:rPr lang="en-US" altLang="zh-CN" sz="1200" dirty="0" smtClean="0"/>
              <a:t>2005</a:t>
            </a:r>
            <a:r>
              <a:rPr lang="zh-CN" altLang="en-US" sz="1200" dirty="0" smtClean="0"/>
              <a:t>年以来在我国光伏产业发展的推动下才逐步发展起来的，一路经过产能过剩、淘汰兼并，行业集中度不断</a:t>
            </a:r>
            <a:r>
              <a:rPr lang="zh-CN" altLang="en-US" sz="1200" dirty="0"/>
              <a:t>提升。多晶硅方面，</a:t>
            </a:r>
            <a:r>
              <a:rPr lang="en-US" altLang="zh-CN" sz="1200" dirty="0"/>
              <a:t>2015</a:t>
            </a:r>
            <a:r>
              <a:rPr lang="zh-CN" altLang="en-US" sz="1200" dirty="0"/>
              <a:t>年多晶硅产量</a:t>
            </a:r>
            <a:r>
              <a:rPr lang="en-US" altLang="zh-CN" sz="1200" dirty="0"/>
              <a:t>16.5</a:t>
            </a:r>
            <a:r>
              <a:rPr lang="zh-CN" altLang="en-US" sz="1200" dirty="0"/>
              <a:t>万吨，同比增长</a:t>
            </a:r>
            <a:r>
              <a:rPr lang="en-US" altLang="zh-CN" sz="1200" dirty="0"/>
              <a:t>21%</a:t>
            </a:r>
            <a:r>
              <a:rPr lang="zh-CN" altLang="en-US" sz="1200" dirty="0"/>
              <a:t>，</a:t>
            </a:r>
            <a:r>
              <a:rPr lang="en-US" altLang="zh-CN" sz="1200" dirty="0"/>
              <a:t>2016</a:t>
            </a:r>
            <a:r>
              <a:rPr lang="zh-CN" altLang="en-US" sz="1200" dirty="0"/>
              <a:t>年第一季度产量为</a:t>
            </a:r>
            <a:r>
              <a:rPr lang="en-US" altLang="zh-CN" sz="1200" dirty="0"/>
              <a:t>4.3</a:t>
            </a:r>
            <a:r>
              <a:rPr lang="zh-CN" altLang="en-US" sz="1200" dirty="0"/>
              <a:t>万吨，生产规模持续扩大，目前我国的多晶硅产量已占全球的</a:t>
            </a:r>
            <a:r>
              <a:rPr lang="en-US" altLang="zh-CN" sz="1200" dirty="0"/>
              <a:t>48.5%</a:t>
            </a:r>
            <a:r>
              <a:rPr lang="zh-CN" altLang="en-US" sz="1200" dirty="0" smtClean="0"/>
              <a:t>；</a:t>
            </a:r>
            <a:r>
              <a:rPr lang="en-US" altLang="zh-CN" sz="1200" dirty="0"/>
              <a:t>2016</a:t>
            </a:r>
            <a:r>
              <a:rPr lang="zh-CN" altLang="en-US" sz="1200" dirty="0"/>
              <a:t>年</a:t>
            </a:r>
            <a:r>
              <a:rPr lang="en-US" altLang="zh-CN" sz="1200" dirty="0"/>
              <a:t>7-8</a:t>
            </a:r>
            <a:r>
              <a:rPr lang="zh-CN" altLang="en-US" sz="1200" dirty="0"/>
              <a:t>月份我国多晶硅价格呈“急速下行”走势，成交价从</a:t>
            </a:r>
            <a:r>
              <a:rPr lang="en-US" altLang="zh-CN" sz="1200" dirty="0"/>
              <a:t>7</a:t>
            </a:r>
            <a:r>
              <a:rPr lang="zh-CN" altLang="en-US" sz="1200" dirty="0"/>
              <a:t>月初的</a:t>
            </a:r>
            <a:r>
              <a:rPr lang="en-US" altLang="zh-CN" sz="1200" dirty="0"/>
              <a:t>14.5</a:t>
            </a:r>
            <a:r>
              <a:rPr lang="zh-CN" altLang="en-US" sz="1200" dirty="0"/>
              <a:t>万元</a:t>
            </a:r>
            <a:r>
              <a:rPr lang="en-US" altLang="zh-CN" sz="1200" dirty="0"/>
              <a:t>/</a:t>
            </a:r>
            <a:r>
              <a:rPr lang="zh-CN" altLang="en-US" sz="1200" dirty="0"/>
              <a:t>吨迅速下滑至</a:t>
            </a:r>
            <a:r>
              <a:rPr lang="en-US" altLang="zh-CN" sz="1200" dirty="0"/>
              <a:t>8</a:t>
            </a:r>
            <a:r>
              <a:rPr lang="zh-CN" altLang="en-US" sz="1200" dirty="0"/>
              <a:t>月底的</a:t>
            </a:r>
            <a:r>
              <a:rPr lang="en-US" altLang="zh-CN" sz="1200" dirty="0"/>
              <a:t>12.5</a:t>
            </a:r>
            <a:r>
              <a:rPr lang="zh-CN" altLang="en-US" sz="1200" dirty="0"/>
              <a:t>万元</a:t>
            </a:r>
            <a:r>
              <a:rPr lang="en-US" altLang="zh-CN" sz="1200" dirty="0"/>
              <a:t>/</a:t>
            </a:r>
            <a:r>
              <a:rPr lang="zh-CN" altLang="en-US" sz="1200" dirty="0"/>
              <a:t>吨，跌幅为</a:t>
            </a:r>
            <a:r>
              <a:rPr lang="en-US" altLang="zh-CN" sz="1200" dirty="0"/>
              <a:t>13.8%</a:t>
            </a:r>
            <a:r>
              <a:rPr lang="zh-CN" altLang="en-US" sz="1200" dirty="0" smtClean="0"/>
              <a:t>。同时硅</a:t>
            </a:r>
            <a:r>
              <a:rPr lang="zh-CN" altLang="en-US" sz="1200" dirty="0"/>
              <a:t>业分会统计，</a:t>
            </a:r>
            <a:r>
              <a:rPr lang="en-US" altLang="zh-CN" sz="1200" dirty="0"/>
              <a:t>2016</a:t>
            </a:r>
            <a:r>
              <a:rPr lang="zh-CN" altLang="en-US" sz="1200" dirty="0"/>
              <a:t>年</a:t>
            </a:r>
            <a:r>
              <a:rPr lang="en-US" altLang="zh-CN" sz="1200" dirty="0"/>
              <a:t>7-8</a:t>
            </a:r>
            <a:r>
              <a:rPr lang="zh-CN" altLang="en-US" sz="1200" dirty="0"/>
              <a:t>月份国内多晶硅产量为</a:t>
            </a:r>
            <a:r>
              <a:rPr lang="en-US" altLang="zh-CN" sz="1200" dirty="0"/>
              <a:t>3.45</a:t>
            </a:r>
            <a:r>
              <a:rPr lang="zh-CN" altLang="en-US" sz="1200" dirty="0"/>
              <a:t>万吨，同比大幅增加</a:t>
            </a:r>
            <a:r>
              <a:rPr lang="en-US" altLang="zh-CN" sz="1200" dirty="0"/>
              <a:t>21.5%</a:t>
            </a:r>
            <a:r>
              <a:rPr lang="zh-CN" altLang="en-US" sz="1200" dirty="0"/>
              <a:t>。</a:t>
            </a:r>
            <a:r>
              <a:rPr lang="en-US" altLang="zh-CN" sz="1200" dirty="0"/>
              <a:t>7</a:t>
            </a:r>
            <a:r>
              <a:rPr lang="zh-CN" altLang="en-US" sz="1200" dirty="0"/>
              <a:t>月份产量为</a:t>
            </a:r>
            <a:r>
              <a:rPr lang="en-US" altLang="zh-CN" sz="1200" dirty="0"/>
              <a:t>1.71</a:t>
            </a:r>
            <a:r>
              <a:rPr lang="zh-CN" altLang="en-US" sz="1200" dirty="0"/>
              <a:t>万吨，</a:t>
            </a:r>
            <a:r>
              <a:rPr lang="en-US" altLang="zh-CN" sz="1200" dirty="0"/>
              <a:t>8</a:t>
            </a:r>
            <a:r>
              <a:rPr lang="zh-CN" altLang="en-US" sz="1200" dirty="0"/>
              <a:t>月份产量为</a:t>
            </a:r>
            <a:r>
              <a:rPr lang="en-US" altLang="zh-CN" sz="1200" dirty="0"/>
              <a:t>1.74</a:t>
            </a:r>
            <a:r>
              <a:rPr lang="zh-CN" altLang="en-US" sz="1200" dirty="0"/>
              <a:t>万</a:t>
            </a:r>
            <a:r>
              <a:rPr lang="zh-CN" altLang="en-US" sz="1200" dirty="0" smtClean="0"/>
              <a:t>吨，行业竞争加剧。</a:t>
            </a:r>
            <a:endParaRPr lang="en-US" altLang="zh-CN" sz="1200" dirty="0" smtClean="0"/>
          </a:p>
          <a:p>
            <a:pPr>
              <a:lnSpc>
                <a:spcPct val="150000"/>
              </a:lnSpc>
            </a:pPr>
            <a:r>
              <a:rPr lang="en-US" altLang="zh-CN" sz="1200" b="1" dirty="0"/>
              <a:t>3</a:t>
            </a:r>
            <a:r>
              <a:rPr lang="zh-CN" altLang="en-US" sz="1200" b="1" dirty="0"/>
              <a:t>、硅片和电池片</a:t>
            </a:r>
            <a:r>
              <a:rPr lang="zh-CN" altLang="en-US" sz="1200" b="1" dirty="0" smtClean="0"/>
              <a:t>方面</a:t>
            </a:r>
            <a:endParaRPr lang="en-US" altLang="zh-CN" sz="1200" b="1" dirty="0" smtClean="0"/>
          </a:p>
          <a:p>
            <a:pPr>
              <a:lnSpc>
                <a:spcPct val="150000"/>
              </a:lnSpc>
            </a:pPr>
            <a:r>
              <a:rPr lang="zh-CN" altLang="en-US" sz="1200" dirty="0" smtClean="0"/>
              <a:t>　　</a:t>
            </a:r>
            <a:r>
              <a:rPr lang="en-US" altLang="zh-CN" sz="1200" dirty="0"/>
              <a:t>2015</a:t>
            </a:r>
            <a:r>
              <a:rPr lang="zh-CN" altLang="en-US" sz="1200" dirty="0"/>
              <a:t>年硅片和电池片产量分别为</a:t>
            </a:r>
            <a:r>
              <a:rPr lang="en-US" altLang="zh-CN" sz="1200" dirty="0"/>
              <a:t>48GW</a:t>
            </a:r>
            <a:r>
              <a:rPr lang="zh-CN" altLang="en-US" sz="1200" dirty="0"/>
              <a:t>和</a:t>
            </a:r>
            <a:r>
              <a:rPr lang="en-US" altLang="zh-CN" sz="1200" dirty="0"/>
              <a:t>41GW</a:t>
            </a:r>
            <a:r>
              <a:rPr lang="zh-CN" altLang="en-US" sz="1200" dirty="0"/>
              <a:t>，居世界首位，受益于</a:t>
            </a:r>
            <a:r>
              <a:rPr lang="en-US" altLang="zh-CN" sz="1200" dirty="0"/>
              <a:t>2016</a:t>
            </a:r>
            <a:r>
              <a:rPr lang="zh-CN" altLang="en-US" sz="1200" dirty="0"/>
              <a:t>年</a:t>
            </a:r>
            <a:r>
              <a:rPr lang="en-US" altLang="zh-CN" sz="1200" dirty="0"/>
              <a:t>6</a:t>
            </a:r>
            <a:r>
              <a:rPr lang="zh-CN" altLang="en-US" sz="1200" dirty="0"/>
              <a:t>月</a:t>
            </a:r>
            <a:r>
              <a:rPr lang="en-US" altLang="zh-CN" sz="1200" dirty="0"/>
              <a:t>30</a:t>
            </a:r>
            <a:r>
              <a:rPr lang="zh-CN" altLang="en-US" sz="1200" dirty="0"/>
              <a:t>日前的抢装高峰期，</a:t>
            </a:r>
            <a:r>
              <a:rPr lang="en-US" altLang="zh-CN" sz="1200" dirty="0"/>
              <a:t>2016</a:t>
            </a:r>
            <a:r>
              <a:rPr lang="zh-CN" altLang="en-US" sz="1200" dirty="0"/>
              <a:t>年第一季度电池片产量为</a:t>
            </a:r>
            <a:r>
              <a:rPr lang="en-US" altLang="zh-CN" sz="1200" dirty="0"/>
              <a:t>11.5GW</a:t>
            </a:r>
            <a:r>
              <a:rPr lang="zh-CN" altLang="en-US" sz="1200" dirty="0"/>
              <a:t>，继续保持较高的水平；</a:t>
            </a:r>
          </a:p>
          <a:p>
            <a:pPr>
              <a:lnSpc>
                <a:spcPct val="150000"/>
              </a:lnSpc>
            </a:pPr>
            <a:r>
              <a:rPr lang="en-US" altLang="zh-CN" sz="1200" b="1" dirty="0" smtClean="0"/>
              <a:t>4</a:t>
            </a:r>
            <a:r>
              <a:rPr lang="zh-CN" altLang="en-US" sz="1200" b="1" dirty="0" smtClean="0"/>
              <a:t>、太阳光伏组件现状</a:t>
            </a:r>
          </a:p>
          <a:p>
            <a:pPr>
              <a:lnSpc>
                <a:spcPct val="150000"/>
              </a:lnSpc>
            </a:pPr>
            <a:r>
              <a:rPr lang="zh-CN" altLang="en-US" sz="1200" dirty="0" smtClean="0"/>
              <a:t>　   </a:t>
            </a:r>
            <a:r>
              <a:rPr lang="en-US" altLang="zh-CN" sz="1200" dirty="0"/>
              <a:t>2015</a:t>
            </a:r>
            <a:r>
              <a:rPr lang="zh-CN" altLang="en-US" sz="1200" dirty="0"/>
              <a:t>年电池组件产量为</a:t>
            </a:r>
            <a:r>
              <a:rPr lang="en-US" altLang="zh-CN" sz="1200" dirty="0"/>
              <a:t>45.8GW</a:t>
            </a:r>
            <a:r>
              <a:rPr lang="zh-CN" altLang="en-US" sz="1200" dirty="0"/>
              <a:t>，仍然以晶硅电池为主，其中多晶组件转换效率为</a:t>
            </a:r>
            <a:r>
              <a:rPr lang="en-US" altLang="zh-CN" sz="1200" dirty="0"/>
              <a:t>15.91%</a:t>
            </a:r>
            <a:r>
              <a:rPr lang="zh-CN" altLang="en-US" sz="1200" dirty="0"/>
              <a:t>、单晶组件</a:t>
            </a:r>
            <a:r>
              <a:rPr lang="en-US" altLang="zh-CN" sz="1200" dirty="0"/>
              <a:t>16.53%</a:t>
            </a:r>
            <a:r>
              <a:rPr lang="zh-CN" altLang="en-US" sz="1200" dirty="0"/>
              <a:t>，行业平均产能利用率为</a:t>
            </a:r>
            <a:r>
              <a:rPr lang="en-US" altLang="zh-CN" sz="1200" dirty="0"/>
              <a:t>86%</a:t>
            </a:r>
            <a:r>
              <a:rPr lang="zh-CN" altLang="en-US" sz="1200" dirty="0"/>
              <a:t>，但行业格局分化趋势明显</a:t>
            </a:r>
            <a:r>
              <a:rPr lang="zh-CN" altLang="en-US" sz="1200" dirty="0" smtClean="0"/>
              <a:t>；目前，国内光伏组件企业的竞争中，一线组件企业和二线中小企业分化较为严重，截止目前，国内前十光伏组件企业盈利改善明细，而二线中小企业平均产能利用率底下，盈利水平也在平衡线附近，因为电站开发商在采购组件时，对中小企业持续经营及产品质保水平存疑，一般比较青睐一线组件企业的产品。另外，少数小企业依靠给一线大企业做第三方代工而存活，随着一线企业产能的扩张，这些小企业将逐步被淘汰。</a:t>
            </a:r>
            <a:endParaRPr lang="en-US" altLang="zh-CN" sz="1200" dirty="0" smtClean="0"/>
          </a:p>
          <a:p>
            <a:pPr>
              <a:lnSpc>
                <a:spcPct val="150000"/>
              </a:lnSpc>
            </a:pPr>
            <a:r>
              <a:rPr lang="en-US" altLang="zh-CN" sz="1200" b="1" dirty="0" smtClean="0"/>
              <a:t>5</a:t>
            </a:r>
            <a:r>
              <a:rPr lang="zh-CN" altLang="en-US" sz="1200" b="1" dirty="0" smtClean="0"/>
              <a:t>、装机</a:t>
            </a:r>
            <a:r>
              <a:rPr lang="zh-CN" altLang="en-US" sz="1200" b="1" dirty="0"/>
              <a:t>规模</a:t>
            </a:r>
            <a:r>
              <a:rPr lang="zh-CN" altLang="en-US" sz="1200" b="1" dirty="0" smtClean="0"/>
              <a:t>方面</a:t>
            </a:r>
            <a:endParaRPr lang="en-US" altLang="zh-CN" sz="1200" b="1" dirty="0" smtClean="0"/>
          </a:p>
          <a:p>
            <a:pPr>
              <a:lnSpc>
                <a:spcPct val="150000"/>
              </a:lnSpc>
            </a:pPr>
            <a:r>
              <a:rPr lang="en-US" altLang="zh-CN" sz="1200" dirty="0"/>
              <a:t> </a:t>
            </a:r>
            <a:r>
              <a:rPr lang="en-US" altLang="zh-CN" sz="1200" dirty="0" smtClean="0"/>
              <a:t>    </a:t>
            </a:r>
            <a:r>
              <a:rPr lang="zh-CN" altLang="en-US" sz="1200" dirty="0" smtClean="0"/>
              <a:t>截至</a:t>
            </a:r>
            <a:r>
              <a:rPr lang="en-US" altLang="zh-CN" sz="1200" dirty="0"/>
              <a:t>2015</a:t>
            </a:r>
            <a:r>
              <a:rPr lang="zh-CN" altLang="en-US" sz="1200" dirty="0"/>
              <a:t>年底，我国光伏发电累计装机</a:t>
            </a:r>
            <a:r>
              <a:rPr lang="en-US" altLang="zh-CN" sz="1200" dirty="0"/>
              <a:t>43.18GW</a:t>
            </a:r>
            <a:r>
              <a:rPr lang="zh-CN" altLang="en-US" sz="1200" dirty="0"/>
              <a:t>，超越德国成为全球光伏发电装机容量最大的国家，其中</a:t>
            </a:r>
            <a:r>
              <a:rPr lang="en-US" altLang="zh-CN" sz="1200" dirty="0"/>
              <a:t>2015</a:t>
            </a:r>
            <a:r>
              <a:rPr lang="zh-CN" altLang="en-US" sz="1200" dirty="0"/>
              <a:t>年新增装机</a:t>
            </a:r>
            <a:r>
              <a:rPr lang="en-US" altLang="zh-CN" sz="1200" dirty="0"/>
              <a:t>15.13GW</a:t>
            </a:r>
            <a:r>
              <a:rPr lang="zh-CN" altLang="en-US" sz="1200" dirty="0"/>
              <a:t>，完成</a:t>
            </a:r>
            <a:r>
              <a:rPr lang="en-US" altLang="zh-CN" sz="1200" dirty="0"/>
              <a:t>2015</a:t>
            </a:r>
            <a:r>
              <a:rPr lang="zh-CN" altLang="en-US" sz="1200" dirty="0"/>
              <a:t>年新增装机</a:t>
            </a:r>
            <a:r>
              <a:rPr lang="en-US" altLang="zh-CN" sz="1200" dirty="0"/>
              <a:t>15GW</a:t>
            </a:r>
            <a:r>
              <a:rPr lang="zh-CN" altLang="en-US" sz="1200" dirty="0"/>
              <a:t>的装机目标，占全球新增装机的</a:t>
            </a:r>
            <a:r>
              <a:rPr lang="en-US" altLang="zh-CN" sz="1200" dirty="0"/>
              <a:t>1/4</a:t>
            </a:r>
            <a:r>
              <a:rPr lang="zh-CN" altLang="en-US" sz="1200" dirty="0"/>
              <a:t>左右，连续三年新增装机全球排名第一</a:t>
            </a:r>
            <a:r>
              <a:rPr lang="zh-CN" altLang="en-US" sz="1200" dirty="0" smtClean="0"/>
              <a:t>；</a:t>
            </a:r>
            <a:endParaRPr lang="en-US" altLang="zh-CN" sz="1200" dirty="0" smtClean="0"/>
          </a:p>
          <a:p>
            <a:pPr>
              <a:lnSpc>
                <a:spcPct val="150000"/>
              </a:lnSpc>
            </a:pPr>
            <a:endParaRPr lang="zh-CN" altLang="en-US" sz="1200" dirty="0" smtClean="0"/>
          </a:p>
          <a:p>
            <a:pPr>
              <a:lnSpc>
                <a:spcPct val="150000"/>
              </a:lnSpc>
            </a:pPr>
            <a:endParaRPr lang="zh-CN" altLang="en-US" sz="1200" dirty="0" smtClean="0"/>
          </a:p>
          <a:p>
            <a:pPr>
              <a:lnSpc>
                <a:spcPct val="150000"/>
              </a:lnSpc>
            </a:pPr>
            <a:endParaRPr lang="zh-CN" altLang="en-US" sz="1200" dirty="0" smtClean="0"/>
          </a:p>
          <a:p>
            <a:pPr>
              <a:lnSpc>
                <a:spcPct val="150000"/>
              </a:lnSpc>
            </a:pPr>
            <a:endParaRPr lang="en-US" altLang="zh-CN" sz="1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41443" y="243053"/>
            <a:ext cx="9034819"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smtClean="0">
                <a:latin typeface="+mj-ea"/>
                <a:ea typeface="+mj-ea"/>
                <a:cs typeface="+mj-cs"/>
              </a:rPr>
              <a:t>二  行业风险分析</a:t>
            </a:r>
          </a:p>
        </p:txBody>
      </p:sp>
      <p:sp>
        <p:nvSpPr>
          <p:cNvPr id="6" name="矩形 5"/>
          <p:cNvSpPr/>
          <p:nvPr/>
        </p:nvSpPr>
        <p:spPr>
          <a:xfrm>
            <a:off x="950025" y="948690"/>
            <a:ext cx="9975274" cy="5909310"/>
          </a:xfrm>
          <a:prstGeom prst="rect">
            <a:avLst/>
          </a:prstGeom>
        </p:spPr>
        <p:txBody>
          <a:bodyPr wrap="square">
            <a:spAutoFit/>
          </a:bodyPr>
          <a:lstStyle/>
          <a:p>
            <a:r>
              <a:rPr lang="en-US" altLang="zh-CN" sz="1400" b="1" dirty="0" smtClean="0"/>
              <a:t>5</a:t>
            </a:r>
            <a:r>
              <a:rPr lang="zh-CN" altLang="en-US" sz="1400" b="1" dirty="0" smtClean="0"/>
              <a:t>、国内光伏面临问题</a:t>
            </a:r>
          </a:p>
          <a:p>
            <a:r>
              <a:rPr lang="zh-CN" altLang="en-US" sz="1400" b="1" dirty="0" smtClean="0"/>
              <a:t>　　</a:t>
            </a:r>
            <a:r>
              <a:rPr lang="en-US" altLang="zh-CN" sz="1400" b="1" dirty="0" smtClean="0"/>
              <a:t>1</a:t>
            </a:r>
            <a:r>
              <a:rPr lang="zh-CN" altLang="en-US" sz="1400" b="1" dirty="0" smtClean="0"/>
              <a:t>、电费补贴问题</a:t>
            </a:r>
          </a:p>
          <a:p>
            <a:r>
              <a:rPr lang="zh-CN" altLang="en-US" sz="1400" b="1" dirty="0" smtClean="0"/>
              <a:t>　</a:t>
            </a:r>
            <a:r>
              <a:rPr lang="zh-CN" altLang="en-US" sz="1400" dirty="0" smtClean="0"/>
              <a:t>    由于光伏电站的造价成本较高，因此，电站的运营成本也相对较高，为了维护电站的顺利发展，再加之电站管理人员的生活费用等，电站需要的费用是非常高的，但是由于电站的电费补贴不能够及时到位，给光伏企业的生产运营带来不小的压力，个别缺乏经营实力的电站，其管理人员也会由于工资的问题离开岗位，造成人才的流失，从而给管理带来了更多的难题。事实上，目前可再生能源附加费就已存在较大的缺口，这两年光伏电站的可再生能源补贴至今未发，已给光伏电站运营带来较大困难，亟待解决资金来源问题。</a:t>
            </a:r>
          </a:p>
          <a:p>
            <a:r>
              <a:rPr lang="zh-CN" altLang="en-US" sz="1400" b="1" dirty="0" smtClean="0"/>
              <a:t>　　</a:t>
            </a:r>
            <a:r>
              <a:rPr lang="en-US" altLang="zh-CN" sz="1400" b="1" dirty="0" smtClean="0"/>
              <a:t>2</a:t>
            </a:r>
            <a:r>
              <a:rPr lang="zh-CN" altLang="en-US" sz="1400" b="1" dirty="0" smtClean="0"/>
              <a:t>、电源与电网规划建设协调问题</a:t>
            </a:r>
          </a:p>
          <a:p>
            <a:r>
              <a:rPr lang="zh-CN" altLang="en-US" sz="1400" b="1" dirty="0" smtClean="0"/>
              <a:t>　</a:t>
            </a:r>
            <a:r>
              <a:rPr lang="zh-CN" altLang="en-US" sz="1400" dirty="0" smtClean="0"/>
              <a:t>   国内光伏电站的获利主要通过发电来实现，这将涉及电网的接入及电力输送问题，即电源和电网建设问题。但光伏电源建设与电网建设不相匹配，光伏电站项目立项审批、设备生产及建设周期相对较短，一座</a:t>
            </a:r>
            <a:r>
              <a:rPr lang="en-US" altLang="zh-CN" sz="1400" dirty="0" smtClean="0"/>
              <a:t>20MW</a:t>
            </a:r>
            <a:r>
              <a:rPr lang="zh-CN" altLang="en-US" sz="1400" dirty="0" smtClean="0"/>
              <a:t>光伏电站从提出到建成仅需</a:t>
            </a:r>
            <a:r>
              <a:rPr lang="en-US" altLang="zh-CN" sz="1400" dirty="0" smtClean="0"/>
              <a:t>6-9</a:t>
            </a:r>
            <a:r>
              <a:rPr lang="zh-CN" altLang="en-US" sz="1400" dirty="0" smtClean="0"/>
              <a:t>个月时间，而与之相配套的电网项目从科研、核准到立项、设备制造、工程建设，一般需要</a:t>
            </a:r>
            <a:r>
              <a:rPr lang="en-US" altLang="zh-CN" sz="1400" dirty="0" smtClean="0"/>
              <a:t>2</a:t>
            </a:r>
            <a:r>
              <a:rPr lang="zh-CN" altLang="en-US" sz="1400" dirty="0" smtClean="0"/>
              <a:t>年以上的时间，这往往造成电源与电网建设无法匹配。</a:t>
            </a:r>
          </a:p>
          <a:p>
            <a:r>
              <a:rPr lang="zh-CN" altLang="en-US" sz="1400" dirty="0" smtClean="0"/>
              <a:t>　　特别是，目前我国光伏电站主要集中于西北部地区，而这些地方处于电网末端，电网基础措施建设薄弱，且当地消纳能力有限，因此光伏电力的消纳需要远距输送至负荷中心，需要为层层升高电压而配套新建一系列高压、超高压甚至特高压输变电装置，才能将电输送到几百公里以外的省会甚至数千公里以外去使用。为此，国家除了要承担光伏发电补贴之外，还需对电力的输送进行补贴（网架建设），同时还需协调好电源建设与电网的建设节拍问题。在电网建设尚未有效布局的情况下，贸然规模化启动光伏电站建设，无序发展只会造成“晒太阳”现象的发生。</a:t>
            </a:r>
          </a:p>
          <a:p>
            <a:r>
              <a:rPr lang="zh-CN" altLang="en-US" sz="1400" b="1" dirty="0" smtClean="0"/>
              <a:t>　　</a:t>
            </a:r>
            <a:r>
              <a:rPr lang="en-US" altLang="zh-CN" sz="1400" b="1" dirty="0" smtClean="0"/>
              <a:t>3</a:t>
            </a:r>
            <a:r>
              <a:rPr lang="zh-CN" altLang="en-US" sz="1400" b="1" dirty="0" smtClean="0"/>
              <a:t>、光伏限电的问题</a:t>
            </a:r>
          </a:p>
          <a:p>
            <a:r>
              <a:rPr lang="zh-CN" altLang="en-US" sz="1400" b="1" dirty="0" smtClean="0"/>
              <a:t>　　</a:t>
            </a:r>
            <a:r>
              <a:rPr lang="zh-CN" altLang="en-US" sz="1400" dirty="0" smtClean="0"/>
              <a:t>国内光伏限电具有明显的区域性和季节性，并非是普遍性问题，主要集中在甘肃、新疆地区。就甘肃地区来讲，该地区由于当地电网建设滞后、内部消纳比例低等原因，一直以来，光伏、风电等可再生能源一直存在相对严重的限电问题；另外</a:t>
            </a:r>
            <a:r>
              <a:rPr lang="en-US" altLang="zh-CN" sz="1400" dirty="0" smtClean="0"/>
              <a:t>2015</a:t>
            </a:r>
            <a:r>
              <a:rPr lang="zh-CN" altLang="en-US" sz="1400" dirty="0" smtClean="0"/>
              <a:t>年以来新疆限电</a:t>
            </a:r>
            <a:r>
              <a:rPr lang="en-US" altLang="zh-CN" sz="1400" dirty="0" smtClean="0"/>
              <a:t>20%</a:t>
            </a:r>
            <a:r>
              <a:rPr lang="zh-CN" altLang="en-US" sz="1400" dirty="0" smtClean="0"/>
              <a:t>左右，预计</a:t>
            </a:r>
            <a:r>
              <a:rPr lang="en-US" altLang="zh-CN" sz="1400" dirty="0" smtClean="0"/>
              <a:t>2016</a:t>
            </a:r>
            <a:r>
              <a:rPr lang="zh-CN" altLang="en-US" sz="1400" dirty="0" smtClean="0"/>
              <a:t>年仍难有明显改善，而造成如此局面主要是因为新疆新能源建设速度比较快，但是随着新疆电力外送通道逐步投运，限电问题将逐步得到缓解，类似于前几年内蒙弃风弃光一样，随着外送通道打通，预计</a:t>
            </a:r>
            <a:r>
              <a:rPr lang="en-US" altLang="zh-CN" sz="1400" dirty="0" smtClean="0"/>
              <a:t>2017</a:t>
            </a:r>
            <a:r>
              <a:rPr lang="zh-CN" altLang="en-US" sz="1400" dirty="0" smtClean="0"/>
              <a:t>年弃风弃光问题将得到有效解决。</a:t>
            </a:r>
          </a:p>
          <a:p>
            <a:endParaRPr lang="zh-CN" altLang="en-US" sz="1400" b="1" dirty="0" smtClean="0"/>
          </a:p>
          <a:p>
            <a:endParaRPr lang="zh-CN" altLang="en-US" sz="1400" b="1" dirty="0" smtClean="0"/>
          </a:p>
          <a:p>
            <a:endParaRPr lang="en-US" altLang="zh-CN" sz="1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41443" y="243053"/>
            <a:ext cx="9034819"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smtClean="0">
                <a:latin typeface="+mj-ea"/>
                <a:ea typeface="+mj-ea"/>
                <a:cs typeface="+mj-cs"/>
              </a:rPr>
              <a:t>三   经营风险分析</a:t>
            </a:r>
          </a:p>
        </p:txBody>
      </p:sp>
      <p:sp>
        <p:nvSpPr>
          <p:cNvPr id="3" name="TextBox 2"/>
          <p:cNvSpPr txBox="1"/>
          <p:nvPr/>
        </p:nvSpPr>
        <p:spPr>
          <a:xfrm>
            <a:off x="831273" y="1056905"/>
            <a:ext cx="10272156" cy="4401205"/>
          </a:xfrm>
          <a:prstGeom prst="rect">
            <a:avLst/>
          </a:prstGeom>
          <a:noFill/>
        </p:spPr>
        <p:txBody>
          <a:bodyPr wrap="square" rtlCol="0">
            <a:spAutoFit/>
          </a:bodyPr>
          <a:lstStyle/>
          <a:p>
            <a:r>
              <a:rPr lang="zh-CN" altLang="en-US" sz="2000" b="1" dirty="0" smtClean="0"/>
              <a:t>（一）项目建设情况</a:t>
            </a:r>
            <a:endParaRPr lang="en-US" altLang="zh-CN" sz="2000" b="1" dirty="0" smtClean="0"/>
          </a:p>
          <a:p>
            <a:r>
              <a:rPr lang="zh-CN" altLang="en-US" sz="2000" dirty="0" smtClean="0"/>
              <a:t>公司以光伏产业为主体，依托陕西天宏、有色榆林多晶硅生产基地，形成上下游产业配套，在西咸新区征地</a:t>
            </a:r>
            <a:r>
              <a:rPr lang="en-US" altLang="zh-CN" sz="2000" dirty="0" smtClean="0"/>
              <a:t>1000</a:t>
            </a:r>
            <a:r>
              <a:rPr lang="zh-CN" altLang="en-US" sz="2000" dirty="0" smtClean="0"/>
              <a:t>多亩规划建设</a:t>
            </a:r>
            <a:r>
              <a:rPr lang="en-US" altLang="zh-CN" sz="2000" dirty="0" smtClean="0"/>
              <a:t>1GWp</a:t>
            </a:r>
            <a:r>
              <a:rPr lang="zh-CN" altLang="en-US" sz="2000" dirty="0" smtClean="0"/>
              <a:t>太阳能光伏电池项目。</a:t>
            </a:r>
            <a:endParaRPr lang="en-US" altLang="zh-CN" sz="2000" dirty="0" smtClean="0"/>
          </a:p>
          <a:p>
            <a:r>
              <a:rPr lang="zh-CN" altLang="en-US" sz="2000" b="1" dirty="0" smtClean="0"/>
              <a:t>业务模式：</a:t>
            </a:r>
            <a:r>
              <a:rPr lang="zh-CN" altLang="en-US" sz="2000" dirty="0" smtClean="0"/>
              <a:t>从上游采购多晶硅，切割硅片，组装太阳能光伏电池，并销售给光伏电站等下游机构。</a:t>
            </a:r>
            <a:endParaRPr lang="en-US" altLang="zh-CN" sz="2000" dirty="0" smtClean="0"/>
          </a:p>
          <a:p>
            <a:r>
              <a:rPr lang="zh-CN" altLang="en-US" sz="2000" b="1" dirty="0" smtClean="0"/>
              <a:t>项目建设：</a:t>
            </a:r>
            <a:r>
              <a:rPr lang="zh-CN" altLang="en-US" sz="2000" dirty="0" smtClean="0"/>
              <a:t>根据工程号可研报告可知，项目分两期建设，一期、二期（二期未开工）的总投均为</a:t>
            </a:r>
            <a:r>
              <a:rPr lang="en-US" altLang="zh-CN" sz="2000" dirty="0" smtClean="0"/>
              <a:t>48.6</a:t>
            </a:r>
            <a:r>
              <a:rPr lang="zh-CN" altLang="en-US" sz="2000" dirty="0" smtClean="0"/>
              <a:t>亿人民币。</a:t>
            </a:r>
            <a:endParaRPr lang="en-US" altLang="zh-CN" sz="2000" dirty="0" smtClean="0"/>
          </a:p>
          <a:p>
            <a:r>
              <a:rPr lang="zh-CN" altLang="en-US" sz="2000" b="1" dirty="0" smtClean="0"/>
              <a:t>一期工程：</a:t>
            </a:r>
            <a:endParaRPr lang="en-US" altLang="zh-CN" sz="2000" b="1" dirty="0" smtClean="0"/>
          </a:p>
          <a:p>
            <a:r>
              <a:rPr lang="zh-CN" altLang="en-US" sz="2000" dirty="0" smtClean="0"/>
              <a:t>于</a:t>
            </a:r>
            <a:r>
              <a:rPr lang="en-US" altLang="zh-CN" sz="2000" dirty="0" smtClean="0"/>
              <a:t>2011</a:t>
            </a:r>
            <a:r>
              <a:rPr lang="zh-CN" altLang="en-US" sz="2000" dirty="0" smtClean="0"/>
              <a:t>年</a:t>
            </a:r>
            <a:r>
              <a:rPr lang="en-US" altLang="zh-CN" sz="2000" dirty="0" smtClean="0"/>
              <a:t>10</a:t>
            </a:r>
            <a:r>
              <a:rPr lang="zh-CN" altLang="en-US" sz="2000" dirty="0" smtClean="0"/>
              <a:t>月开工建设，包括</a:t>
            </a:r>
            <a:r>
              <a:rPr lang="en-US" altLang="zh-CN" sz="2000" dirty="0" smtClean="0"/>
              <a:t>500MWP</a:t>
            </a:r>
            <a:r>
              <a:rPr lang="zh-CN" altLang="en-US" sz="2000" dirty="0" smtClean="0"/>
              <a:t>太阳能光伏电池项目、</a:t>
            </a:r>
            <a:r>
              <a:rPr lang="en-US" altLang="zh-CN" sz="2000" dirty="0" smtClean="0"/>
              <a:t>380MW</a:t>
            </a:r>
            <a:r>
              <a:rPr lang="zh-CN" altLang="en-US" sz="2000" dirty="0" smtClean="0"/>
              <a:t>多晶、</a:t>
            </a:r>
            <a:r>
              <a:rPr lang="en-US" altLang="zh-CN" sz="2000" dirty="0" smtClean="0"/>
              <a:t>120MW</a:t>
            </a:r>
            <a:r>
              <a:rPr lang="zh-CN" altLang="en-US" sz="2000" dirty="0" smtClean="0"/>
              <a:t>单晶高效电池生产线和</a:t>
            </a:r>
            <a:r>
              <a:rPr lang="en-US" altLang="zh-CN" sz="2000" dirty="0" smtClean="0"/>
              <a:t>250MW</a:t>
            </a:r>
            <a:r>
              <a:rPr lang="zh-CN" altLang="en-US" sz="2000" dirty="0" smtClean="0"/>
              <a:t>组件生产线。</a:t>
            </a:r>
            <a:endParaRPr lang="en-US" altLang="zh-CN" sz="2000" dirty="0" smtClean="0"/>
          </a:p>
          <a:p>
            <a:r>
              <a:rPr lang="zh-CN" altLang="en-US" sz="2000" dirty="0" smtClean="0"/>
              <a:t>项目计划总投资</a:t>
            </a:r>
            <a:r>
              <a:rPr lang="en-US" altLang="zh-CN" sz="2000" dirty="0" smtClean="0"/>
              <a:t>46</a:t>
            </a:r>
            <a:r>
              <a:rPr lang="zh-CN" altLang="en-US" sz="2000" dirty="0" smtClean="0"/>
              <a:t>亿元</a:t>
            </a:r>
            <a:r>
              <a:rPr lang="zh-CN" altLang="en-US" sz="2000" dirty="0" smtClean="0"/>
              <a:t>，投资已经完成</a:t>
            </a:r>
            <a:r>
              <a:rPr lang="en-US" altLang="zh-CN" sz="2000" dirty="0" smtClean="0"/>
              <a:t>85%</a:t>
            </a:r>
            <a:r>
              <a:rPr lang="zh-CN" altLang="en-US" sz="2000" dirty="0" smtClean="0"/>
              <a:t>，从公司利润表来看，已经投入运营，但是具体的工程运转情况及开工率有待尽调时进一步了解。</a:t>
            </a:r>
            <a:endParaRPr lang="en-US" altLang="zh-CN" sz="2000" dirty="0" smtClean="0"/>
          </a:p>
          <a:p>
            <a:r>
              <a:rPr lang="zh-CN" altLang="en-US" sz="2000" b="1" smtClean="0"/>
              <a:t>二</a:t>
            </a:r>
            <a:r>
              <a:rPr lang="zh-CN" altLang="en-US" sz="2000" b="1" dirty="0" smtClean="0"/>
              <a:t>期工程：</a:t>
            </a:r>
            <a:endParaRPr lang="en-US" altLang="zh-CN" sz="2000" b="1" dirty="0" smtClean="0"/>
          </a:p>
          <a:p>
            <a:r>
              <a:rPr lang="zh-CN" altLang="en-US" sz="2000" dirty="0" smtClean="0"/>
              <a:t>尚未开工</a:t>
            </a:r>
            <a:endParaRPr lang="zh-CN" alt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a:spLocks/>
          </p:cNvSpPr>
          <p:nvPr/>
        </p:nvSpPr>
        <p:spPr>
          <a:xfrm>
            <a:off x="641443" y="243053"/>
            <a:ext cx="9034819"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lvl="0">
              <a:lnSpc>
                <a:spcPct val="90000"/>
              </a:lnSpc>
              <a:spcBef>
                <a:spcPct val="0"/>
              </a:spcBef>
              <a:defRPr/>
            </a:pPr>
            <a:r>
              <a:rPr lang="zh-CN" altLang="en-US" dirty="0" smtClean="0">
                <a:latin typeface="+mn-ea"/>
                <a:cs typeface="+mj-cs"/>
              </a:rPr>
              <a:t>三   经营风险分析</a:t>
            </a:r>
          </a:p>
        </p:txBody>
      </p:sp>
      <p:sp>
        <p:nvSpPr>
          <p:cNvPr id="12" name="TextBox 11"/>
          <p:cNvSpPr txBox="1"/>
          <p:nvPr/>
        </p:nvSpPr>
        <p:spPr>
          <a:xfrm>
            <a:off x="866899" y="1187530"/>
            <a:ext cx="10355283" cy="3416320"/>
          </a:xfrm>
          <a:prstGeom prst="rect">
            <a:avLst/>
          </a:prstGeom>
          <a:noFill/>
        </p:spPr>
        <p:txBody>
          <a:bodyPr wrap="square" rtlCol="0">
            <a:spAutoFit/>
          </a:bodyPr>
          <a:lstStyle/>
          <a:p>
            <a:pPr>
              <a:lnSpc>
                <a:spcPct val="150000"/>
              </a:lnSpc>
            </a:pPr>
            <a:r>
              <a:rPr lang="zh-CN" altLang="en-US" sz="1600" b="1" dirty="0" smtClean="0"/>
              <a:t>（二）经营情况分析</a:t>
            </a:r>
            <a:endParaRPr lang="en-US" altLang="zh-CN" sz="1600" b="1" dirty="0" smtClean="0"/>
          </a:p>
          <a:p>
            <a:pPr>
              <a:lnSpc>
                <a:spcPct val="150000"/>
              </a:lnSpc>
            </a:pPr>
            <a:r>
              <a:rPr lang="zh-CN" altLang="en-US" sz="1600" b="1" dirty="0" smtClean="0"/>
              <a:t>由于公司一期项目处于试生产阶段。</a:t>
            </a:r>
            <a:r>
              <a:rPr lang="zh-CN" altLang="en-US" sz="1600" dirty="0" smtClean="0"/>
              <a:t>公司的最终产品为组件，但实际生产过程中加工成的半成品也可销售。各车间产品为：硅锭、单晶硅、切片、电池、组件。下游客户国企民企均有，但目前以民企居多。主要的大客户有：黄河光伏，主要向其销售组件；中电投，主要向其销售单晶硅棒；华晶（主要是向其销售切片）；隆基硅业（主要是单晶硅）和山西潞安（代加工，由硅料到硅锭）。</a:t>
            </a:r>
            <a:endParaRPr lang="en-US" altLang="zh-CN" sz="1600" b="1" dirty="0" smtClean="0"/>
          </a:p>
          <a:p>
            <a:pPr>
              <a:lnSpc>
                <a:spcPct val="150000"/>
              </a:lnSpc>
            </a:pPr>
            <a:r>
              <a:rPr lang="zh-CN" altLang="en-US" sz="1600" b="1" dirty="0" smtClean="0"/>
              <a:t>企业自</a:t>
            </a:r>
            <a:r>
              <a:rPr lang="en-US" altLang="zh-CN" sz="1600" b="1" dirty="0" smtClean="0"/>
              <a:t>2015</a:t>
            </a:r>
            <a:r>
              <a:rPr lang="zh-CN" altLang="en-US" sz="1600" b="1" dirty="0" smtClean="0"/>
              <a:t>年正式投产运营以来，营业收入增长较快，</a:t>
            </a:r>
            <a:r>
              <a:rPr lang="en-US" altLang="zh-CN" sz="1600" b="1" dirty="0" smtClean="0"/>
              <a:t>2015</a:t>
            </a:r>
            <a:r>
              <a:rPr lang="zh-CN" altLang="en-US" sz="1600" b="1" dirty="0" smtClean="0"/>
              <a:t>年全年营业收入为</a:t>
            </a:r>
            <a:r>
              <a:rPr lang="en-US" altLang="zh-CN" sz="1600" b="1" dirty="0" smtClean="0"/>
              <a:t>9.47</a:t>
            </a:r>
            <a:r>
              <a:rPr lang="zh-CN" altLang="en-US" sz="1600" b="1" dirty="0"/>
              <a:t>亿</a:t>
            </a:r>
            <a:r>
              <a:rPr lang="zh-CN" altLang="en-US" sz="1600" b="1" dirty="0" smtClean="0"/>
              <a:t>元，</a:t>
            </a:r>
            <a:r>
              <a:rPr lang="en-US" altLang="zh-CN" sz="1600" b="1" dirty="0" smtClean="0"/>
              <a:t>2016</a:t>
            </a:r>
            <a:r>
              <a:rPr lang="zh-CN" altLang="en-US" sz="1600" b="1" dirty="0" smtClean="0"/>
              <a:t>年上半年年累计收入达到</a:t>
            </a:r>
            <a:r>
              <a:rPr lang="en-US" altLang="zh-CN" sz="1600" b="1" dirty="0" smtClean="0"/>
              <a:t>14.68</a:t>
            </a:r>
            <a:r>
              <a:rPr lang="zh-CN" altLang="en-US" sz="1600" b="1" dirty="0" smtClean="0"/>
              <a:t>亿元，增速较快。</a:t>
            </a:r>
            <a:r>
              <a:rPr lang="en-US" altLang="zh-CN" sz="1600" b="1" dirty="0" smtClean="0"/>
              <a:t>2015</a:t>
            </a:r>
            <a:r>
              <a:rPr lang="zh-CN" altLang="en-US" sz="1600" b="1" dirty="0" smtClean="0"/>
              <a:t>年毛利率</a:t>
            </a:r>
            <a:r>
              <a:rPr lang="en-US" altLang="zh-CN" sz="1600" b="1" dirty="0" smtClean="0"/>
              <a:t>0.91%</a:t>
            </a:r>
            <a:r>
              <a:rPr lang="zh-CN" altLang="en-US" sz="1600" b="1" dirty="0" smtClean="0"/>
              <a:t>，</a:t>
            </a:r>
            <a:r>
              <a:rPr lang="en-US" altLang="zh-CN" sz="1600" b="1" dirty="0" smtClean="0"/>
              <a:t>2016</a:t>
            </a:r>
            <a:r>
              <a:rPr lang="zh-CN" altLang="en-US" sz="1600" b="1" dirty="0" smtClean="0"/>
              <a:t>年</a:t>
            </a:r>
            <a:r>
              <a:rPr lang="en-US" altLang="zh-CN" sz="1600" b="1" dirty="0" smtClean="0"/>
              <a:t>1-6</a:t>
            </a:r>
            <a:r>
              <a:rPr lang="zh-CN" altLang="en-US" sz="1600" b="1" dirty="0" smtClean="0"/>
              <a:t>月份，毛利率</a:t>
            </a:r>
            <a:r>
              <a:rPr lang="en-US" altLang="zh-CN" sz="1600" b="1" dirty="0" smtClean="0"/>
              <a:t>0.81%</a:t>
            </a:r>
            <a:r>
              <a:rPr lang="zh-CN" altLang="en-US" sz="1600" b="1" dirty="0"/>
              <a:t>，</a:t>
            </a:r>
            <a:r>
              <a:rPr lang="zh-CN" altLang="en-US" sz="1600" dirty="0" smtClean="0"/>
              <a:t>由企业目前仍处于生产初期，加之还有大量的贸易收入，所以其毛利极不稳定。</a:t>
            </a:r>
            <a:endParaRPr lang="en-US" altLang="zh-CN" sz="1600" dirty="0" smtClean="0"/>
          </a:p>
          <a:p>
            <a:pPr>
              <a:lnSpc>
                <a:spcPct val="150000"/>
              </a:lnSpc>
            </a:pPr>
            <a:endParaRPr lang="zh-CN" altLang="en-US" sz="1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txBox="1">
            <a:spLocks/>
          </p:cNvSpPr>
          <p:nvPr/>
        </p:nvSpPr>
        <p:spPr>
          <a:xfrm>
            <a:off x="426781" y="215757"/>
            <a:ext cx="5107298"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noProof="0" dirty="0" smtClean="0">
                <a:ln>
                  <a:noFill/>
                </a:ln>
                <a:solidFill>
                  <a:schemeClr val="tx1"/>
                </a:solidFill>
                <a:effectLst/>
                <a:uLnTx/>
                <a:uFillTx/>
                <a:latin typeface="+mj-ea"/>
                <a:ea typeface="+mj-ea"/>
                <a:cs typeface="+mj-cs"/>
              </a:rPr>
              <a:t>四  </a:t>
            </a:r>
            <a:r>
              <a:rPr lang="zh-CN" altLang="en-US" dirty="0" smtClean="0">
                <a:latin typeface="+mj-ea"/>
                <a:ea typeface="+mj-ea"/>
                <a:cs typeface="+mj-cs"/>
              </a:rPr>
              <a:t>财务</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j-cs"/>
              </a:rPr>
              <a:t>风险分析</a:t>
            </a:r>
            <a:endParaRPr kumimoji="0" lang="zh-CN" altLang="en-US" sz="3200" b="1" i="0" u="none" strike="noStrike" kern="1200" cap="none" spc="0" normalizeH="0" baseline="0" noProof="0" dirty="0">
              <a:ln>
                <a:noFill/>
              </a:ln>
              <a:solidFill>
                <a:schemeClr val="tx1"/>
              </a:solidFill>
              <a:effectLst/>
              <a:uLnTx/>
              <a:uFillTx/>
              <a:latin typeface="+mj-ea"/>
              <a:ea typeface="+mj-ea"/>
              <a:cs typeface="+mj-cs"/>
            </a:endParaRPr>
          </a:p>
        </p:txBody>
      </p:sp>
      <p:sp>
        <p:nvSpPr>
          <p:cNvPr id="4" name="TextBox 3"/>
          <p:cNvSpPr txBox="1"/>
          <p:nvPr/>
        </p:nvSpPr>
        <p:spPr>
          <a:xfrm>
            <a:off x="504968" y="887103"/>
            <a:ext cx="11041038" cy="1815882"/>
          </a:xfrm>
          <a:prstGeom prst="rect">
            <a:avLst/>
          </a:prstGeom>
          <a:noFill/>
        </p:spPr>
        <p:txBody>
          <a:bodyPr wrap="square" rtlCol="0">
            <a:spAutoFit/>
          </a:bodyPr>
          <a:lstStyle/>
          <a:p>
            <a:pPr>
              <a:lnSpc>
                <a:spcPct val="200000"/>
              </a:lnSpc>
            </a:pPr>
            <a:endParaRPr lang="en-US" altLang="zh-CN" sz="2000" b="1" dirty="0" smtClean="0">
              <a:latin typeface="宋体" pitchFamily="2" charset="-122"/>
              <a:ea typeface="宋体" pitchFamily="2" charset="-122"/>
            </a:endParaRPr>
          </a:p>
          <a:p>
            <a:pPr>
              <a:lnSpc>
                <a:spcPct val="200000"/>
              </a:lnSpc>
            </a:pPr>
            <a:endParaRPr lang="en-US" altLang="zh-CN" sz="2000" b="1" dirty="0" smtClean="0">
              <a:latin typeface="宋体" pitchFamily="2" charset="-122"/>
              <a:ea typeface="宋体" pitchFamily="2" charset="-122"/>
            </a:endParaRPr>
          </a:p>
          <a:p>
            <a:pPr>
              <a:lnSpc>
                <a:spcPct val="200000"/>
              </a:lnSpc>
            </a:pPr>
            <a:endParaRPr lang="en-US" altLang="zh-CN" sz="1600" dirty="0" smtClean="0"/>
          </a:p>
        </p:txBody>
      </p:sp>
      <p:sp>
        <p:nvSpPr>
          <p:cNvPr id="5" name="TextBox 4"/>
          <p:cNvSpPr txBox="1"/>
          <p:nvPr/>
        </p:nvSpPr>
        <p:spPr>
          <a:xfrm>
            <a:off x="748144" y="1026587"/>
            <a:ext cx="10830297" cy="4939814"/>
          </a:xfrm>
          <a:prstGeom prst="rect">
            <a:avLst/>
          </a:prstGeom>
          <a:noFill/>
        </p:spPr>
        <p:txBody>
          <a:bodyPr wrap="square" rtlCol="0">
            <a:spAutoFit/>
          </a:bodyPr>
          <a:lstStyle/>
          <a:p>
            <a:pPr>
              <a:lnSpc>
                <a:spcPct val="150000"/>
              </a:lnSpc>
            </a:pPr>
            <a:r>
              <a:rPr lang="zh-CN" altLang="en-US" sz="1400" b="1" dirty="0" smtClean="0">
                <a:latin typeface="+mj-ea"/>
                <a:ea typeface="+mj-ea"/>
              </a:rPr>
              <a:t>（一）结构分析</a:t>
            </a:r>
            <a:endParaRPr lang="en-US" altLang="zh-CN" sz="1400" b="1" dirty="0" smtClean="0">
              <a:latin typeface="+mj-ea"/>
              <a:ea typeface="+mj-ea"/>
            </a:endParaRPr>
          </a:p>
          <a:p>
            <a:pPr>
              <a:lnSpc>
                <a:spcPct val="150000"/>
              </a:lnSpc>
            </a:pPr>
            <a:r>
              <a:rPr lang="en-US" altLang="zh-CN" sz="1400" b="1" dirty="0" smtClean="0">
                <a:latin typeface="+mj-ea"/>
                <a:ea typeface="+mj-ea"/>
              </a:rPr>
              <a:t>1.</a:t>
            </a:r>
            <a:r>
              <a:rPr lang="zh-CN" altLang="en-US" sz="1400" b="1" dirty="0" smtClean="0">
                <a:latin typeface="+mj-ea"/>
                <a:ea typeface="+mj-ea"/>
              </a:rPr>
              <a:t>资产结构分析</a:t>
            </a:r>
            <a:endParaRPr lang="en-US" altLang="zh-CN" sz="1400" b="1" dirty="0" smtClean="0">
              <a:latin typeface="+mj-ea"/>
              <a:ea typeface="+mj-ea"/>
            </a:endParaRPr>
          </a:p>
          <a:p>
            <a:pPr>
              <a:lnSpc>
                <a:spcPct val="150000"/>
              </a:lnSpc>
            </a:pPr>
            <a:r>
              <a:rPr lang="zh-CN" altLang="en-US" sz="1400" dirty="0" smtClean="0">
                <a:latin typeface="+mj-ea"/>
                <a:ea typeface="+mj-ea"/>
              </a:rPr>
              <a:t>最新一期报表显示（未经审计），截止到</a:t>
            </a:r>
            <a:r>
              <a:rPr lang="en-US" altLang="zh-CN" sz="1400" dirty="0" smtClean="0">
                <a:latin typeface="+mj-ea"/>
                <a:ea typeface="+mj-ea"/>
              </a:rPr>
              <a:t>2016</a:t>
            </a:r>
            <a:r>
              <a:rPr lang="zh-CN" altLang="en-US" sz="1400" dirty="0" smtClean="0">
                <a:latin typeface="+mj-ea"/>
                <a:ea typeface="+mj-ea"/>
              </a:rPr>
              <a:t>年</a:t>
            </a:r>
            <a:r>
              <a:rPr lang="en-US" altLang="zh-CN" sz="1400" dirty="0" smtClean="0">
                <a:latin typeface="+mj-ea"/>
                <a:ea typeface="+mj-ea"/>
              </a:rPr>
              <a:t>6</a:t>
            </a:r>
            <a:r>
              <a:rPr lang="zh-CN" altLang="en-US" sz="1400" dirty="0" smtClean="0">
                <a:latin typeface="+mj-ea"/>
                <a:ea typeface="+mj-ea"/>
              </a:rPr>
              <a:t>月，资产总额</a:t>
            </a:r>
            <a:r>
              <a:rPr lang="en-US" altLang="zh-CN" sz="1400" dirty="0" smtClean="0">
                <a:latin typeface="+mj-ea"/>
                <a:ea typeface="+mj-ea"/>
              </a:rPr>
              <a:t>43.66</a:t>
            </a:r>
            <a:r>
              <a:rPr lang="zh-CN" altLang="en-US" sz="1400" dirty="0" smtClean="0">
                <a:latin typeface="+mj-ea"/>
                <a:ea typeface="+mj-ea"/>
              </a:rPr>
              <a:t>亿元，其中流动资产占比</a:t>
            </a:r>
            <a:r>
              <a:rPr lang="en-US" altLang="zh-CN" sz="1400" dirty="0" smtClean="0">
                <a:latin typeface="+mj-ea"/>
                <a:ea typeface="+mj-ea"/>
              </a:rPr>
              <a:t>43.77%</a:t>
            </a:r>
            <a:r>
              <a:rPr lang="zh-CN" altLang="en-US" sz="1400" dirty="0" smtClean="0">
                <a:latin typeface="+mj-ea"/>
                <a:ea typeface="+mj-ea"/>
              </a:rPr>
              <a:t>，非流动资产占比</a:t>
            </a:r>
            <a:r>
              <a:rPr lang="en-US" altLang="zh-CN" sz="1400" dirty="0" smtClean="0">
                <a:latin typeface="+mj-ea"/>
                <a:ea typeface="+mj-ea"/>
              </a:rPr>
              <a:t>56.23%</a:t>
            </a:r>
            <a:r>
              <a:rPr lang="zh-CN" altLang="en-US" sz="1400" dirty="0" smtClean="0">
                <a:latin typeface="+mj-ea"/>
                <a:ea typeface="+mj-ea"/>
              </a:rPr>
              <a:t>。</a:t>
            </a:r>
            <a:endParaRPr lang="en-US" altLang="zh-CN" sz="1400" dirty="0" smtClean="0">
              <a:latin typeface="+mj-ea"/>
              <a:ea typeface="+mj-ea"/>
            </a:endParaRPr>
          </a:p>
          <a:p>
            <a:pPr>
              <a:lnSpc>
                <a:spcPct val="150000"/>
              </a:lnSpc>
            </a:pPr>
            <a:r>
              <a:rPr lang="zh-CN" altLang="en-US" sz="1400" b="1" dirty="0" smtClean="0">
                <a:latin typeface="+mj-ea"/>
                <a:ea typeface="+mj-ea"/>
              </a:rPr>
              <a:t>流动资产：截止</a:t>
            </a:r>
            <a:r>
              <a:rPr lang="en-US" altLang="zh-CN" sz="1400" b="1" dirty="0" smtClean="0">
                <a:latin typeface="+mj-ea"/>
                <a:ea typeface="+mj-ea"/>
              </a:rPr>
              <a:t>2016</a:t>
            </a:r>
            <a:r>
              <a:rPr lang="zh-CN" altLang="en-US" sz="1400" b="1" dirty="0" smtClean="0">
                <a:latin typeface="+mj-ea"/>
                <a:ea typeface="+mj-ea"/>
              </a:rPr>
              <a:t>年</a:t>
            </a:r>
            <a:r>
              <a:rPr lang="en-US" altLang="zh-CN" sz="1400" b="1" dirty="0" smtClean="0">
                <a:latin typeface="+mj-ea"/>
                <a:ea typeface="+mj-ea"/>
              </a:rPr>
              <a:t>6</a:t>
            </a:r>
            <a:r>
              <a:rPr lang="zh-CN" altLang="en-US" sz="1400" b="1" dirty="0" smtClean="0">
                <a:latin typeface="+mj-ea"/>
                <a:ea typeface="+mj-ea"/>
              </a:rPr>
              <a:t>月末，</a:t>
            </a:r>
            <a:r>
              <a:rPr lang="zh-CN" altLang="en-US" sz="1400" dirty="0" smtClean="0">
                <a:latin typeface="+mj-ea"/>
                <a:ea typeface="+mj-ea"/>
              </a:rPr>
              <a:t>公司流动资产合计</a:t>
            </a:r>
            <a:r>
              <a:rPr lang="en-US" altLang="zh-CN" sz="1400" dirty="0" smtClean="0">
                <a:latin typeface="+mj-ea"/>
                <a:ea typeface="+mj-ea"/>
              </a:rPr>
              <a:t>19.11</a:t>
            </a:r>
            <a:r>
              <a:rPr lang="zh-CN" altLang="en-US" sz="1400" dirty="0" smtClean="0">
                <a:latin typeface="+mj-ea"/>
                <a:ea typeface="+mj-ea"/>
              </a:rPr>
              <a:t>亿元， 较</a:t>
            </a:r>
            <a:r>
              <a:rPr lang="en-US" altLang="zh-CN" sz="1400" dirty="0" smtClean="0">
                <a:latin typeface="+mj-ea"/>
                <a:ea typeface="+mj-ea"/>
              </a:rPr>
              <a:t>2015</a:t>
            </a:r>
            <a:r>
              <a:rPr lang="zh-CN" altLang="en-US" sz="1400" dirty="0" smtClean="0">
                <a:latin typeface="+mj-ea"/>
                <a:ea typeface="+mj-ea"/>
              </a:rPr>
              <a:t>年初增加</a:t>
            </a:r>
            <a:r>
              <a:rPr lang="en-US" altLang="zh-CN" sz="1400" dirty="0" smtClean="0">
                <a:latin typeface="+mj-ea"/>
                <a:ea typeface="+mj-ea"/>
              </a:rPr>
              <a:t>21%</a:t>
            </a:r>
            <a:r>
              <a:rPr lang="zh-CN" altLang="en-US" sz="1400" dirty="0" smtClean="0">
                <a:latin typeface="+mj-ea"/>
                <a:ea typeface="+mj-ea"/>
              </a:rPr>
              <a:t>，其中货币资金增加较大，由年初的</a:t>
            </a:r>
            <a:r>
              <a:rPr lang="en-US" altLang="zh-CN" sz="1400" dirty="0" smtClean="0">
                <a:latin typeface="+mj-ea"/>
                <a:ea typeface="+mj-ea"/>
              </a:rPr>
              <a:t>1.37</a:t>
            </a:r>
            <a:r>
              <a:rPr lang="zh-CN" altLang="en-US" sz="1400" dirty="0" smtClean="0">
                <a:latin typeface="+mj-ea"/>
                <a:ea typeface="+mj-ea"/>
              </a:rPr>
              <a:t>亿元增加至</a:t>
            </a:r>
            <a:r>
              <a:rPr lang="en-US" altLang="zh-CN" sz="1400" dirty="0" smtClean="0">
                <a:latin typeface="+mj-ea"/>
                <a:ea typeface="+mj-ea"/>
              </a:rPr>
              <a:t>4.16</a:t>
            </a:r>
            <a:r>
              <a:rPr lang="zh-CN" altLang="en-US" sz="1400" dirty="0" smtClean="0">
                <a:latin typeface="+mj-ea"/>
                <a:ea typeface="+mj-ea"/>
              </a:rPr>
              <a:t>亿元，然而</a:t>
            </a:r>
            <a:r>
              <a:rPr lang="en-US" altLang="zh-CN" sz="1400" dirty="0" smtClean="0">
                <a:latin typeface="+mj-ea"/>
                <a:ea typeface="+mj-ea"/>
              </a:rPr>
              <a:t>2015</a:t>
            </a:r>
            <a:r>
              <a:rPr lang="zh-CN" altLang="en-US" sz="1400" dirty="0" smtClean="0">
                <a:latin typeface="+mj-ea"/>
                <a:ea typeface="+mj-ea"/>
              </a:rPr>
              <a:t>年年末数与</a:t>
            </a:r>
            <a:r>
              <a:rPr lang="en-US" altLang="zh-CN" sz="1400" dirty="0" smtClean="0">
                <a:latin typeface="+mj-ea"/>
                <a:ea typeface="+mj-ea"/>
              </a:rPr>
              <a:t>2014</a:t>
            </a:r>
            <a:r>
              <a:rPr lang="zh-CN" altLang="en-US" sz="1400" dirty="0" smtClean="0">
                <a:latin typeface="+mj-ea"/>
                <a:ea typeface="+mj-ea"/>
              </a:rPr>
              <a:t>年相差不大。往来性质的应收及其他应收较大，占流动资产的</a:t>
            </a:r>
            <a:r>
              <a:rPr lang="en-US" altLang="zh-CN" sz="1400" dirty="0" smtClean="0">
                <a:latin typeface="+mj-ea"/>
                <a:ea typeface="+mj-ea"/>
              </a:rPr>
              <a:t>52%</a:t>
            </a:r>
            <a:r>
              <a:rPr lang="zh-CN" altLang="en-US" sz="1400" dirty="0" smtClean="0">
                <a:latin typeface="+mj-ea"/>
                <a:ea typeface="+mj-ea"/>
              </a:rPr>
              <a:t>。</a:t>
            </a:r>
            <a:endParaRPr lang="en-US" altLang="zh-CN" sz="1400" dirty="0" smtClean="0">
              <a:latin typeface="+mj-ea"/>
              <a:ea typeface="+mj-ea"/>
            </a:endParaRPr>
          </a:p>
          <a:p>
            <a:pPr>
              <a:lnSpc>
                <a:spcPct val="150000"/>
              </a:lnSpc>
            </a:pPr>
            <a:r>
              <a:rPr lang="zh-CN" altLang="en-US" sz="1400" dirty="0" smtClean="0">
                <a:latin typeface="+mj-ea"/>
                <a:ea typeface="+mj-ea"/>
              </a:rPr>
              <a:t>存货上升较快，</a:t>
            </a:r>
            <a:r>
              <a:rPr lang="en-US" altLang="zh-CN" sz="1400" dirty="0" smtClean="0">
                <a:latin typeface="+mj-ea"/>
                <a:ea typeface="+mj-ea"/>
              </a:rPr>
              <a:t>2012</a:t>
            </a:r>
            <a:r>
              <a:rPr lang="zh-CN" altLang="en-US" sz="1400" dirty="0" smtClean="0">
                <a:latin typeface="+mj-ea"/>
                <a:ea typeface="+mj-ea"/>
              </a:rPr>
              <a:t>年</a:t>
            </a:r>
            <a:r>
              <a:rPr lang="en-US" altLang="zh-CN" sz="1400" dirty="0" smtClean="0">
                <a:latin typeface="+mj-ea"/>
                <a:ea typeface="+mj-ea"/>
              </a:rPr>
              <a:t>-2013</a:t>
            </a:r>
            <a:r>
              <a:rPr lang="zh-CN" altLang="en-US" sz="1400" dirty="0" smtClean="0">
                <a:latin typeface="+mj-ea"/>
                <a:ea typeface="+mj-ea"/>
              </a:rPr>
              <a:t>年存余额为</a:t>
            </a:r>
            <a:r>
              <a:rPr lang="en-US" altLang="zh-CN" sz="1400" dirty="0" smtClean="0">
                <a:latin typeface="+mj-ea"/>
                <a:ea typeface="+mj-ea"/>
              </a:rPr>
              <a:t>0,2015</a:t>
            </a:r>
            <a:r>
              <a:rPr lang="zh-CN" altLang="en-US" sz="1400" dirty="0" smtClean="0">
                <a:latin typeface="+mj-ea"/>
                <a:ea typeface="+mj-ea"/>
              </a:rPr>
              <a:t>年增加至</a:t>
            </a:r>
            <a:r>
              <a:rPr lang="en-US" altLang="zh-CN" sz="1400" dirty="0" smtClean="0">
                <a:latin typeface="+mj-ea"/>
                <a:ea typeface="+mj-ea"/>
              </a:rPr>
              <a:t>2200</a:t>
            </a:r>
            <a:r>
              <a:rPr lang="zh-CN" altLang="en-US" sz="1400" dirty="0" smtClean="0">
                <a:latin typeface="+mj-ea"/>
                <a:ea typeface="+mj-ea"/>
              </a:rPr>
              <a:t>万余元，</a:t>
            </a:r>
            <a:r>
              <a:rPr lang="en-US" altLang="zh-CN" sz="1400" dirty="0" smtClean="0">
                <a:latin typeface="+mj-ea"/>
                <a:ea typeface="+mj-ea"/>
              </a:rPr>
              <a:t>2016</a:t>
            </a:r>
            <a:r>
              <a:rPr lang="zh-CN" altLang="en-US" sz="1400" dirty="0" smtClean="0">
                <a:latin typeface="+mj-ea"/>
                <a:ea typeface="+mj-ea"/>
              </a:rPr>
              <a:t>年</a:t>
            </a:r>
            <a:r>
              <a:rPr lang="en-US" altLang="zh-CN" sz="1400" dirty="0" smtClean="0">
                <a:latin typeface="+mj-ea"/>
                <a:ea typeface="+mj-ea"/>
              </a:rPr>
              <a:t>6</a:t>
            </a:r>
            <a:r>
              <a:rPr lang="zh-CN" altLang="en-US" sz="1400" dirty="0" smtClean="0">
                <a:latin typeface="+mj-ea"/>
                <a:ea typeface="+mj-ea"/>
              </a:rPr>
              <a:t>月末增至</a:t>
            </a:r>
            <a:r>
              <a:rPr lang="en-US" altLang="zh-CN" sz="1400" dirty="0" smtClean="0">
                <a:latin typeface="+mj-ea"/>
                <a:ea typeface="+mj-ea"/>
              </a:rPr>
              <a:t>1.75</a:t>
            </a:r>
            <a:r>
              <a:rPr lang="zh-CN" altLang="en-US" sz="1400" dirty="0" smtClean="0">
                <a:latin typeface="+mj-ea"/>
                <a:ea typeface="+mj-ea"/>
              </a:rPr>
              <a:t>亿元。</a:t>
            </a:r>
            <a:endParaRPr lang="en-US" altLang="zh-CN" sz="1400" dirty="0" smtClean="0">
              <a:latin typeface="+mj-ea"/>
              <a:ea typeface="+mj-ea"/>
            </a:endParaRPr>
          </a:p>
          <a:p>
            <a:pPr>
              <a:lnSpc>
                <a:spcPct val="150000"/>
              </a:lnSpc>
            </a:pPr>
            <a:r>
              <a:rPr lang="zh-CN" altLang="en-US" sz="1400" b="1" dirty="0" smtClean="0">
                <a:latin typeface="+mj-ea"/>
                <a:ea typeface="+mj-ea"/>
              </a:rPr>
              <a:t>非流动资产</a:t>
            </a:r>
            <a:r>
              <a:rPr lang="en-US" altLang="zh-CN" sz="1400" dirty="0" smtClean="0">
                <a:latin typeface="+mj-ea"/>
                <a:ea typeface="+mj-ea"/>
              </a:rPr>
              <a:t>24.55</a:t>
            </a:r>
            <a:r>
              <a:rPr lang="zh-CN" altLang="en-US" sz="1400" dirty="0" smtClean="0">
                <a:latin typeface="+mj-ea"/>
                <a:ea typeface="+mj-ea"/>
              </a:rPr>
              <a:t>亿元，其中绝大部分为在建工程，</a:t>
            </a:r>
            <a:r>
              <a:rPr lang="en-US" altLang="zh-CN" sz="1400" dirty="0" smtClean="0">
                <a:latin typeface="+mj-ea"/>
                <a:ea typeface="+mj-ea"/>
              </a:rPr>
              <a:t>2016</a:t>
            </a:r>
            <a:r>
              <a:rPr lang="zh-CN" altLang="en-US" sz="1400" dirty="0" smtClean="0">
                <a:latin typeface="+mj-ea"/>
                <a:ea typeface="+mj-ea"/>
              </a:rPr>
              <a:t>年</a:t>
            </a:r>
            <a:r>
              <a:rPr lang="en-US" altLang="zh-CN" sz="1400" dirty="0" smtClean="0">
                <a:latin typeface="+mj-ea"/>
                <a:ea typeface="+mj-ea"/>
              </a:rPr>
              <a:t>6</a:t>
            </a:r>
            <a:r>
              <a:rPr lang="zh-CN" altLang="en-US" sz="1400" dirty="0" smtClean="0">
                <a:latin typeface="+mj-ea"/>
                <a:ea typeface="+mj-ea"/>
              </a:rPr>
              <a:t>月末，在建工程余额</a:t>
            </a:r>
            <a:r>
              <a:rPr lang="en-US" altLang="zh-CN" sz="1400" dirty="0" smtClean="0">
                <a:latin typeface="+mj-ea"/>
                <a:ea typeface="+mj-ea"/>
              </a:rPr>
              <a:t>22.62</a:t>
            </a:r>
            <a:r>
              <a:rPr lang="zh-CN" altLang="en-US" sz="1400" dirty="0" smtClean="0">
                <a:latin typeface="+mj-ea"/>
                <a:ea typeface="+mj-ea"/>
              </a:rPr>
              <a:t>亿元，较</a:t>
            </a:r>
            <a:r>
              <a:rPr lang="en-US" altLang="zh-CN" sz="1400" dirty="0" smtClean="0">
                <a:latin typeface="+mj-ea"/>
                <a:ea typeface="+mj-ea"/>
              </a:rPr>
              <a:t>2015</a:t>
            </a:r>
            <a:r>
              <a:rPr lang="zh-CN" altLang="en-US" sz="1400" dirty="0" smtClean="0">
                <a:latin typeface="+mj-ea"/>
                <a:ea typeface="+mj-ea"/>
              </a:rPr>
              <a:t>年年末增加</a:t>
            </a:r>
            <a:r>
              <a:rPr lang="en-US" altLang="zh-CN" sz="1400" dirty="0" smtClean="0">
                <a:latin typeface="+mj-ea"/>
                <a:ea typeface="+mj-ea"/>
              </a:rPr>
              <a:t>4.4</a:t>
            </a:r>
            <a:r>
              <a:rPr lang="zh-CN" altLang="en-US" sz="1400" dirty="0" smtClean="0">
                <a:latin typeface="+mj-ea"/>
                <a:ea typeface="+mj-ea"/>
              </a:rPr>
              <a:t>亿元。</a:t>
            </a:r>
            <a:endParaRPr lang="en-US" altLang="zh-CN" sz="1400" dirty="0" smtClean="0">
              <a:latin typeface="+mj-ea"/>
              <a:ea typeface="+mj-ea"/>
            </a:endParaRPr>
          </a:p>
          <a:p>
            <a:pPr>
              <a:lnSpc>
                <a:spcPct val="150000"/>
              </a:lnSpc>
            </a:pPr>
            <a:r>
              <a:rPr lang="zh-CN" altLang="en-US" sz="1400" b="1" dirty="0" smtClean="0">
                <a:latin typeface="+mj-ea"/>
                <a:ea typeface="+mj-ea"/>
              </a:rPr>
              <a:t>综上，承租人资产构成来看，流动性不强，往来性应收占比较大，其应收的性质和质量控制可能会增加流动性风险，尽调时关注其货币资金中受限资金的规模和成因。非流动资产中，在建工程余额增加值得关注，企业对新建项目的资金投入可能会增加企业的债务压力。</a:t>
            </a:r>
            <a:endParaRPr lang="en-US" altLang="zh-CN" sz="1400" b="1" dirty="0" smtClean="0">
              <a:latin typeface="+mj-ea"/>
              <a:ea typeface="+mj-ea"/>
            </a:endParaRPr>
          </a:p>
          <a:p>
            <a:pPr>
              <a:lnSpc>
                <a:spcPct val="150000"/>
              </a:lnSpc>
            </a:pPr>
            <a:endParaRPr lang="en-US" altLang="zh-CN" sz="1400" b="1" dirty="0" smtClean="0">
              <a:latin typeface="+mj-ea"/>
              <a:ea typeface="+mj-ea"/>
            </a:endParaRPr>
          </a:p>
          <a:p>
            <a:pPr>
              <a:lnSpc>
                <a:spcPct val="150000"/>
              </a:lnSpc>
            </a:pPr>
            <a:r>
              <a:rPr lang="en-US" altLang="zh-CN" sz="1400" b="1" dirty="0" smtClean="0">
                <a:latin typeface="+mj-ea"/>
                <a:ea typeface="+mj-ea"/>
              </a:rPr>
              <a:t>2.</a:t>
            </a:r>
            <a:r>
              <a:rPr lang="zh-CN" altLang="en-US" sz="1400" b="1" dirty="0" smtClean="0">
                <a:latin typeface="+mj-ea"/>
                <a:ea typeface="+mj-ea"/>
              </a:rPr>
              <a:t>负债结构分析</a:t>
            </a:r>
            <a:endParaRPr lang="en-US" altLang="zh-CN" sz="1400" b="1" dirty="0" smtClean="0">
              <a:latin typeface="+mj-ea"/>
              <a:ea typeface="+mj-ea"/>
            </a:endParaRPr>
          </a:p>
          <a:p>
            <a:pPr>
              <a:lnSpc>
                <a:spcPct val="150000"/>
              </a:lnSpc>
            </a:pPr>
            <a:r>
              <a:rPr lang="zh-CN" altLang="en-US" sz="1400" dirty="0" smtClean="0">
                <a:latin typeface="+mj-ea"/>
                <a:ea typeface="+mj-ea"/>
              </a:rPr>
              <a:t>进年来，债务规模不断扩大，</a:t>
            </a:r>
            <a:r>
              <a:rPr lang="en-US" altLang="zh-CN" sz="1400" dirty="0" smtClean="0">
                <a:latin typeface="+mj-ea"/>
                <a:ea typeface="+mj-ea"/>
              </a:rPr>
              <a:t>2014</a:t>
            </a:r>
            <a:r>
              <a:rPr lang="zh-CN" altLang="en-US" sz="1400" dirty="0" smtClean="0">
                <a:latin typeface="+mj-ea"/>
                <a:ea typeface="+mj-ea"/>
              </a:rPr>
              <a:t>年年底总负债规模为</a:t>
            </a:r>
            <a:r>
              <a:rPr lang="en-US" altLang="zh-CN" sz="1400" dirty="0" smtClean="0">
                <a:latin typeface="+mj-ea"/>
                <a:ea typeface="+mj-ea"/>
              </a:rPr>
              <a:t>16.6</a:t>
            </a:r>
            <a:r>
              <a:rPr lang="zh-CN" altLang="en-US" sz="1400" dirty="0" smtClean="0">
                <a:latin typeface="+mj-ea"/>
                <a:ea typeface="+mj-ea"/>
              </a:rPr>
              <a:t>亿元，</a:t>
            </a:r>
            <a:r>
              <a:rPr lang="en-US" altLang="zh-CN" sz="1400" dirty="0" smtClean="0">
                <a:latin typeface="+mj-ea"/>
                <a:ea typeface="+mj-ea"/>
              </a:rPr>
              <a:t>2015</a:t>
            </a:r>
            <a:r>
              <a:rPr lang="zh-CN" altLang="en-US" sz="1400" dirty="0" smtClean="0">
                <a:latin typeface="+mj-ea"/>
                <a:ea typeface="+mj-ea"/>
              </a:rPr>
              <a:t>年增至</a:t>
            </a:r>
            <a:r>
              <a:rPr lang="en-US" altLang="zh-CN" sz="1400" dirty="0" smtClean="0">
                <a:latin typeface="+mj-ea"/>
                <a:ea typeface="+mj-ea"/>
              </a:rPr>
              <a:t>25.92</a:t>
            </a:r>
            <a:r>
              <a:rPr lang="zh-CN" altLang="en-US" sz="1400" dirty="0" smtClean="0">
                <a:latin typeface="+mj-ea"/>
                <a:ea typeface="+mj-ea"/>
              </a:rPr>
              <a:t>亿元，到</a:t>
            </a:r>
            <a:r>
              <a:rPr lang="en-US" altLang="zh-CN" sz="1400" dirty="0" smtClean="0">
                <a:latin typeface="+mj-ea"/>
                <a:ea typeface="+mj-ea"/>
              </a:rPr>
              <a:t>2016</a:t>
            </a:r>
            <a:r>
              <a:rPr lang="zh-CN" altLang="en-US" sz="1400" dirty="0" smtClean="0">
                <a:latin typeface="+mj-ea"/>
                <a:ea typeface="+mj-ea"/>
              </a:rPr>
              <a:t>年</a:t>
            </a:r>
            <a:r>
              <a:rPr lang="en-US" altLang="zh-CN" sz="1400" dirty="0" smtClean="0">
                <a:latin typeface="+mj-ea"/>
                <a:ea typeface="+mj-ea"/>
              </a:rPr>
              <a:t>6</a:t>
            </a:r>
            <a:r>
              <a:rPr lang="zh-CN" altLang="en-US" sz="1400" dirty="0" smtClean="0">
                <a:latin typeface="+mj-ea"/>
                <a:ea typeface="+mj-ea"/>
              </a:rPr>
              <a:t>月末增至</a:t>
            </a:r>
            <a:r>
              <a:rPr lang="en-US" altLang="zh-CN" sz="1400" dirty="0" smtClean="0">
                <a:latin typeface="+mj-ea"/>
                <a:ea typeface="+mj-ea"/>
              </a:rPr>
              <a:t>33.56</a:t>
            </a:r>
            <a:r>
              <a:rPr lang="zh-CN" altLang="en-US" sz="1400" dirty="0" smtClean="0">
                <a:latin typeface="+mj-ea"/>
                <a:ea typeface="+mj-ea"/>
              </a:rPr>
              <a:t>亿元公司负债总额</a:t>
            </a:r>
            <a:r>
              <a:rPr lang="en-US" altLang="zh-CN" sz="1400" dirty="0" smtClean="0">
                <a:latin typeface="+mj-ea"/>
                <a:ea typeface="+mj-ea"/>
              </a:rPr>
              <a:t>31.44</a:t>
            </a:r>
            <a:r>
              <a:rPr lang="zh-CN" altLang="en-US" sz="1400" dirty="0" smtClean="0">
                <a:latin typeface="+mj-ea"/>
                <a:ea typeface="+mj-ea"/>
              </a:rPr>
              <a:t>亿元，较上年底增长</a:t>
            </a:r>
            <a:r>
              <a:rPr lang="en-US" altLang="zh-CN" sz="1400" dirty="0" smtClean="0">
                <a:latin typeface="+mj-ea"/>
                <a:ea typeface="+mj-ea"/>
              </a:rPr>
              <a:t>30%</a:t>
            </a:r>
            <a:r>
              <a:rPr lang="zh-CN" altLang="en-US" sz="1400" dirty="0" smtClean="0">
                <a:latin typeface="+mj-ea"/>
                <a:ea typeface="+mj-ea"/>
              </a:rPr>
              <a:t>。其中流动负债占</a:t>
            </a:r>
            <a:r>
              <a:rPr lang="en-US" altLang="zh-CN" sz="1400" dirty="0" smtClean="0">
                <a:latin typeface="+mj-ea"/>
                <a:ea typeface="+mj-ea"/>
              </a:rPr>
              <a:t>46.41%%</a:t>
            </a:r>
            <a:r>
              <a:rPr lang="zh-CN" altLang="en-US" sz="1400" dirty="0" smtClean="0">
                <a:latin typeface="+mj-ea"/>
                <a:ea typeface="+mj-ea"/>
              </a:rPr>
              <a:t>，非流动负债占</a:t>
            </a:r>
            <a:r>
              <a:rPr lang="en-US" altLang="zh-CN" sz="1400" dirty="0" smtClean="0">
                <a:latin typeface="+mj-ea"/>
                <a:ea typeface="+mj-ea"/>
              </a:rPr>
              <a:t>53.59%.</a:t>
            </a:r>
            <a:r>
              <a:rPr lang="zh-CN" altLang="en-US" sz="1400" dirty="0" smtClean="0">
                <a:latin typeface="+mj-ea"/>
                <a:ea typeface="+mj-ea"/>
              </a:rPr>
              <a:t>非流动负债规模上升较快。</a:t>
            </a:r>
            <a:r>
              <a:rPr lang="zh-CN" altLang="en-US" sz="1400" b="1" dirty="0" smtClean="0">
                <a:latin typeface="+mj-ea"/>
                <a:ea typeface="+mj-ea"/>
              </a:rPr>
              <a:t>企业长期借款和长期应付增加速度较快，</a:t>
            </a:r>
            <a:r>
              <a:rPr lang="en-US" altLang="zh-CN" sz="1400" b="1" dirty="0" smtClean="0">
                <a:latin typeface="+mj-ea"/>
                <a:ea typeface="+mj-ea"/>
              </a:rPr>
              <a:t>2016</a:t>
            </a:r>
            <a:r>
              <a:rPr lang="zh-CN" altLang="en-US" sz="1400" b="1" dirty="0" smtClean="0">
                <a:latin typeface="+mj-ea"/>
                <a:ea typeface="+mj-ea"/>
              </a:rPr>
              <a:t>年开始非流动负债比重超越了流动负债比重。一方面说明企业目前经济改善债务结构，另一方面说明企业在筹资能力上尚可。</a:t>
            </a:r>
            <a:endParaRPr lang="en-US" altLang="zh-CN" sz="1400" b="1" dirty="0" smtClean="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txBox="1">
            <a:spLocks/>
          </p:cNvSpPr>
          <p:nvPr/>
        </p:nvSpPr>
        <p:spPr>
          <a:xfrm>
            <a:off x="426781" y="215757"/>
            <a:ext cx="6601816" cy="603109"/>
          </a:xfrm>
          <a:prstGeom prst="rect">
            <a:avLst/>
          </a:prstGeom>
          <a:solidFill>
            <a:srgbClr val="FCFCFC"/>
          </a:solidFill>
        </p:spPr>
        <p:txBody>
          <a:bodyPr vert="horz" lIns="91440" tIns="45720" rIns="91440" bIns="45720" rtlCol="0" anchor="ctr">
            <a:noAutofit/>
          </a:bodyPr>
          <a:lstStyle>
            <a:lvl1pPr>
              <a:defRPr sz="3200" b="1">
                <a:solidFill>
                  <a:schemeClr val="tx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noProof="0" dirty="0" smtClean="0">
                <a:ln>
                  <a:noFill/>
                </a:ln>
                <a:solidFill>
                  <a:schemeClr val="tx1"/>
                </a:solidFill>
                <a:effectLst/>
                <a:uLnTx/>
                <a:uFillTx/>
                <a:latin typeface="+mj-ea"/>
                <a:ea typeface="+mj-ea"/>
                <a:cs typeface="+mj-cs"/>
              </a:rPr>
              <a:t>四  </a:t>
            </a:r>
            <a:r>
              <a:rPr lang="zh-CN" altLang="en-US" dirty="0" smtClean="0">
                <a:latin typeface="+mj-ea"/>
                <a:ea typeface="+mj-ea"/>
                <a:cs typeface="+mj-cs"/>
              </a:rPr>
              <a:t>财务</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j-cs"/>
              </a:rPr>
              <a:t>风险分析</a:t>
            </a:r>
            <a:endParaRPr kumimoji="0" lang="zh-CN" altLang="en-US" sz="3200" b="1" i="0" u="none" strike="noStrike" kern="1200" cap="none" spc="0" normalizeH="0" baseline="0" noProof="0" dirty="0">
              <a:ln>
                <a:noFill/>
              </a:ln>
              <a:solidFill>
                <a:schemeClr val="tx1"/>
              </a:solidFill>
              <a:effectLst/>
              <a:uLnTx/>
              <a:uFillTx/>
              <a:latin typeface="+mj-ea"/>
              <a:ea typeface="+mj-ea"/>
              <a:cs typeface="+mj-cs"/>
            </a:endParaRPr>
          </a:p>
        </p:txBody>
      </p:sp>
      <p:sp>
        <p:nvSpPr>
          <p:cNvPr id="4" name="TextBox 3"/>
          <p:cNvSpPr txBox="1"/>
          <p:nvPr/>
        </p:nvSpPr>
        <p:spPr>
          <a:xfrm>
            <a:off x="504968" y="887103"/>
            <a:ext cx="11041038" cy="1815882"/>
          </a:xfrm>
          <a:prstGeom prst="rect">
            <a:avLst/>
          </a:prstGeom>
          <a:noFill/>
        </p:spPr>
        <p:txBody>
          <a:bodyPr wrap="square" rtlCol="0">
            <a:spAutoFit/>
          </a:bodyPr>
          <a:lstStyle/>
          <a:p>
            <a:pPr>
              <a:lnSpc>
                <a:spcPct val="200000"/>
              </a:lnSpc>
            </a:pPr>
            <a:endParaRPr lang="en-US" altLang="zh-CN" sz="2000" b="1" dirty="0" smtClean="0">
              <a:latin typeface="宋体" pitchFamily="2" charset="-122"/>
              <a:ea typeface="宋体" pitchFamily="2" charset="-122"/>
            </a:endParaRPr>
          </a:p>
          <a:p>
            <a:pPr>
              <a:lnSpc>
                <a:spcPct val="200000"/>
              </a:lnSpc>
            </a:pPr>
            <a:endParaRPr lang="en-US" altLang="zh-CN" sz="2000" b="1" dirty="0" smtClean="0">
              <a:latin typeface="宋体" pitchFamily="2" charset="-122"/>
              <a:ea typeface="宋体" pitchFamily="2" charset="-122"/>
            </a:endParaRPr>
          </a:p>
          <a:p>
            <a:pPr>
              <a:lnSpc>
                <a:spcPct val="200000"/>
              </a:lnSpc>
            </a:pPr>
            <a:endParaRPr lang="en-US" altLang="zh-CN" sz="1600" dirty="0" smtClean="0"/>
          </a:p>
        </p:txBody>
      </p:sp>
      <p:sp>
        <p:nvSpPr>
          <p:cNvPr id="6" name="TextBox 5"/>
          <p:cNvSpPr txBox="1"/>
          <p:nvPr/>
        </p:nvSpPr>
        <p:spPr>
          <a:xfrm>
            <a:off x="688768" y="914396"/>
            <a:ext cx="9156587" cy="738664"/>
          </a:xfrm>
          <a:prstGeom prst="rect">
            <a:avLst/>
          </a:prstGeom>
          <a:noFill/>
        </p:spPr>
        <p:txBody>
          <a:bodyPr wrap="square" rtlCol="0">
            <a:spAutoFit/>
          </a:bodyPr>
          <a:lstStyle/>
          <a:p>
            <a:pPr>
              <a:lnSpc>
                <a:spcPct val="150000"/>
              </a:lnSpc>
            </a:pPr>
            <a:r>
              <a:rPr lang="zh-CN" altLang="en-US" sz="1400" b="1" dirty="0" smtClean="0">
                <a:latin typeface="+mj-ea"/>
                <a:ea typeface="+mj-ea"/>
              </a:rPr>
              <a:t>（二）比率分析</a:t>
            </a:r>
            <a:endParaRPr lang="en-US" altLang="zh-CN" sz="1400" b="1" dirty="0" smtClean="0">
              <a:latin typeface="+mj-ea"/>
              <a:ea typeface="+mj-ea"/>
            </a:endParaRPr>
          </a:p>
          <a:p>
            <a:pPr>
              <a:lnSpc>
                <a:spcPct val="150000"/>
              </a:lnSpc>
            </a:pPr>
            <a:r>
              <a:rPr lang="en-US" altLang="zh-CN" sz="1400" b="1" dirty="0" smtClean="0">
                <a:latin typeface="+mj-ea"/>
                <a:ea typeface="+mj-ea"/>
              </a:rPr>
              <a:t>1.</a:t>
            </a:r>
            <a:r>
              <a:rPr lang="zh-CN" altLang="en-US" sz="1400" b="1" dirty="0" smtClean="0">
                <a:latin typeface="+mj-ea"/>
                <a:ea typeface="+mj-ea"/>
              </a:rPr>
              <a:t>偿债能力分析</a:t>
            </a:r>
            <a:endParaRPr lang="zh-CN" altLang="en-US" sz="1400" b="1" dirty="0">
              <a:latin typeface="+mj-ea"/>
              <a:ea typeface="+mj-ea"/>
            </a:endParaRPr>
          </a:p>
        </p:txBody>
      </p:sp>
      <p:sp>
        <p:nvSpPr>
          <p:cNvPr id="9" name="TextBox 8"/>
          <p:cNvSpPr txBox="1"/>
          <p:nvPr/>
        </p:nvSpPr>
        <p:spPr>
          <a:xfrm>
            <a:off x="676895" y="3182586"/>
            <a:ext cx="4655126" cy="2677656"/>
          </a:xfrm>
          <a:prstGeom prst="rect">
            <a:avLst/>
          </a:prstGeom>
          <a:noFill/>
        </p:spPr>
        <p:txBody>
          <a:bodyPr wrap="square" rtlCol="0">
            <a:spAutoFit/>
          </a:bodyPr>
          <a:lstStyle/>
          <a:p>
            <a:r>
              <a:rPr lang="zh-CN" altLang="en-US" sz="1400" dirty="0" smtClean="0">
                <a:latin typeface="+mn-ea"/>
              </a:rPr>
              <a:t>短期偿债能力</a:t>
            </a:r>
            <a:r>
              <a:rPr lang="en-US" altLang="zh-CN" sz="1400" dirty="0" smtClean="0">
                <a:latin typeface="+mn-ea"/>
              </a:rPr>
              <a:t>2016</a:t>
            </a:r>
            <a:r>
              <a:rPr lang="zh-CN" altLang="en-US" sz="1400" dirty="0" smtClean="0">
                <a:latin typeface="+mn-ea"/>
              </a:rPr>
              <a:t>年有所</a:t>
            </a:r>
            <a:r>
              <a:rPr lang="zh-CN" altLang="en-US" sz="1400" dirty="0">
                <a:latin typeface="+mn-ea"/>
              </a:rPr>
              <a:t>提升</a:t>
            </a:r>
            <a:r>
              <a:rPr lang="zh-CN" altLang="en-US" sz="1400" dirty="0" smtClean="0">
                <a:latin typeface="+mn-ea"/>
              </a:rPr>
              <a:t>，流动负债未见有大规模增加，由于其存货量的增加，导致其速冻比例有一定下降。目前来看，企业运营初期，其短期偿债指标保持较为稳定。</a:t>
            </a:r>
            <a:endParaRPr lang="en-US" altLang="zh-CN" sz="1400" dirty="0" smtClean="0">
              <a:latin typeface="+mn-ea"/>
            </a:endParaRPr>
          </a:p>
          <a:p>
            <a:endParaRPr lang="en-US" altLang="zh-CN" sz="1400" dirty="0">
              <a:latin typeface="+mn-ea"/>
            </a:endParaRPr>
          </a:p>
          <a:p>
            <a:r>
              <a:rPr lang="zh-CN" altLang="en-US" sz="1400" dirty="0" smtClean="0">
                <a:latin typeface="+mn-ea"/>
              </a:rPr>
              <a:t>长期偿债能力方面，资产负债率持续增大，</a:t>
            </a:r>
            <a:r>
              <a:rPr lang="en-US" altLang="zh-CN" sz="1400" dirty="0" smtClean="0">
                <a:latin typeface="+mn-ea"/>
              </a:rPr>
              <a:t>2015</a:t>
            </a:r>
            <a:r>
              <a:rPr lang="zh-CN" altLang="en-US" sz="1400" dirty="0" smtClean="0">
                <a:latin typeface="+mn-ea"/>
              </a:rPr>
              <a:t>年以来增加速度较快，考虑企业处于新建阶段，运营初期，投入较大，在不增加资本金的前提下，大量资金需要靠举债完成，故，其负债能力符合其发展特征。</a:t>
            </a:r>
            <a:endParaRPr lang="en-US" altLang="zh-CN" sz="1400" dirty="0" smtClean="0">
              <a:latin typeface="+mn-ea"/>
            </a:endParaRPr>
          </a:p>
          <a:p>
            <a:endParaRPr lang="en-US" altLang="zh-CN" sz="1400" dirty="0" smtClean="0">
              <a:latin typeface="+mn-ea"/>
            </a:endParaRPr>
          </a:p>
          <a:p>
            <a:r>
              <a:rPr lang="zh-CN" altLang="en-US" sz="1400" dirty="0">
                <a:latin typeface="+mn-ea"/>
              </a:rPr>
              <a:t>综</a:t>
            </a:r>
            <a:r>
              <a:rPr lang="zh-CN" altLang="en-US" sz="1400" dirty="0" smtClean="0">
                <a:latin typeface="+mn-ea"/>
              </a:rPr>
              <a:t>上，企业长期来看，负债率偏高，存在一定债务风险，另一方面，债务规模增大所导致的财务成本对其利润的侵蚀也非常明显。</a:t>
            </a:r>
            <a:endParaRPr lang="en-US" altLang="zh-CN" sz="1400" dirty="0">
              <a:latin typeface="+mn-ea"/>
            </a:endParaRPr>
          </a:p>
        </p:txBody>
      </p:sp>
      <p:sp>
        <p:nvSpPr>
          <p:cNvPr id="15" name="TextBox 14"/>
          <p:cNvSpPr txBox="1"/>
          <p:nvPr/>
        </p:nvSpPr>
        <p:spPr>
          <a:xfrm>
            <a:off x="5937663" y="1270659"/>
            <a:ext cx="5403272" cy="1815882"/>
          </a:xfrm>
          <a:prstGeom prst="rect">
            <a:avLst/>
          </a:prstGeom>
          <a:noFill/>
        </p:spPr>
        <p:txBody>
          <a:bodyPr wrap="square" rtlCol="0">
            <a:spAutoFit/>
          </a:bodyPr>
          <a:lstStyle/>
          <a:p>
            <a:r>
              <a:rPr lang="en-US" altLang="zh-CN" sz="1400" b="1" dirty="0" smtClean="0">
                <a:latin typeface="+mn-ea"/>
              </a:rPr>
              <a:t>2.</a:t>
            </a:r>
            <a:r>
              <a:rPr lang="zh-CN" altLang="en-US" sz="1400" b="1" dirty="0" smtClean="0">
                <a:latin typeface="+mn-ea"/>
              </a:rPr>
              <a:t>盈利能力分析</a:t>
            </a:r>
            <a:endParaRPr lang="en-US" altLang="zh-CN" sz="1400" b="1" dirty="0" smtClean="0">
              <a:latin typeface="+mn-ea"/>
            </a:endParaRPr>
          </a:p>
          <a:p>
            <a:endParaRPr lang="en-US" altLang="zh-CN" sz="1400" b="1" dirty="0" smtClean="0">
              <a:latin typeface="+mn-ea"/>
            </a:endParaRPr>
          </a:p>
          <a:p>
            <a:r>
              <a:rPr lang="zh-CN" altLang="en-US" sz="1400" dirty="0" smtClean="0">
                <a:latin typeface="+mn-ea"/>
              </a:rPr>
              <a:t>目前企业处于生产经营初期，营业收入上升明显，</a:t>
            </a:r>
            <a:r>
              <a:rPr lang="en-US" altLang="zh-CN" sz="1400" dirty="0" smtClean="0">
                <a:latin typeface="+mn-ea"/>
              </a:rPr>
              <a:t>2012</a:t>
            </a:r>
            <a:r>
              <a:rPr lang="zh-CN" altLang="en-US" sz="1400" dirty="0" smtClean="0">
                <a:latin typeface="+mn-ea"/>
              </a:rPr>
              <a:t>年</a:t>
            </a:r>
            <a:r>
              <a:rPr lang="en-US" altLang="zh-CN" sz="1400" dirty="0" smtClean="0">
                <a:latin typeface="+mn-ea"/>
              </a:rPr>
              <a:t>-2014</a:t>
            </a:r>
            <a:r>
              <a:rPr lang="zh-CN" altLang="en-US" sz="1400" dirty="0" smtClean="0">
                <a:latin typeface="+mn-ea"/>
              </a:rPr>
              <a:t>年营业收入为</a:t>
            </a:r>
            <a:r>
              <a:rPr lang="en-US" altLang="zh-CN" sz="1400" dirty="0" smtClean="0">
                <a:latin typeface="+mn-ea"/>
              </a:rPr>
              <a:t>0.2015</a:t>
            </a:r>
            <a:r>
              <a:rPr lang="zh-CN" altLang="en-US" sz="1400" dirty="0" smtClean="0">
                <a:latin typeface="+mn-ea"/>
              </a:rPr>
              <a:t>年全年营业收入达到</a:t>
            </a:r>
            <a:r>
              <a:rPr lang="en-US" altLang="zh-CN" sz="1400" dirty="0" smtClean="0">
                <a:latin typeface="+mn-ea"/>
              </a:rPr>
              <a:t>9.4</a:t>
            </a:r>
            <a:r>
              <a:rPr lang="zh-CN" altLang="en-US" sz="1400" dirty="0" smtClean="0">
                <a:latin typeface="+mn-ea"/>
              </a:rPr>
              <a:t>亿元。</a:t>
            </a:r>
            <a:r>
              <a:rPr lang="en-US" altLang="zh-CN" sz="1400" dirty="0" smtClean="0">
                <a:latin typeface="+mn-ea"/>
              </a:rPr>
              <a:t>2016</a:t>
            </a:r>
            <a:r>
              <a:rPr lang="zh-CN" altLang="en-US" sz="1400" dirty="0" smtClean="0">
                <a:latin typeface="+mn-ea"/>
              </a:rPr>
              <a:t>年</a:t>
            </a:r>
            <a:r>
              <a:rPr lang="en-US" altLang="zh-CN" sz="1400" dirty="0" smtClean="0">
                <a:latin typeface="+mn-ea"/>
              </a:rPr>
              <a:t>6</a:t>
            </a:r>
            <a:r>
              <a:rPr lang="zh-CN" altLang="en-US" sz="1400" dirty="0" smtClean="0">
                <a:latin typeface="+mn-ea"/>
              </a:rPr>
              <a:t>月末，公司营业收入达到了</a:t>
            </a:r>
            <a:r>
              <a:rPr lang="en-US" altLang="zh-CN" sz="1400" dirty="0" smtClean="0">
                <a:latin typeface="+mn-ea"/>
              </a:rPr>
              <a:t>14.6</a:t>
            </a:r>
            <a:r>
              <a:rPr lang="zh-CN" altLang="en-US" sz="1400" dirty="0" smtClean="0">
                <a:latin typeface="+mn-ea"/>
              </a:rPr>
              <a:t>亿元，超过去年全年水平的</a:t>
            </a:r>
            <a:r>
              <a:rPr lang="en-US" altLang="zh-CN" sz="1400" dirty="0" smtClean="0">
                <a:latin typeface="+mn-ea"/>
              </a:rPr>
              <a:t>55%</a:t>
            </a:r>
            <a:r>
              <a:rPr lang="zh-CN" altLang="en-US" sz="1400" dirty="0" smtClean="0">
                <a:latin typeface="+mn-ea"/>
              </a:rPr>
              <a:t>。</a:t>
            </a:r>
            <a:endParaRPr lang="en-US" altLang="zh-CN" sz="1400" dirty="0" smtClean="0">
              <a:latin typeface="+mn-ea"/>
            </a:endParaRPr>
          </a:p>
          <a:p>
            <a:r>
              <a:rPr lang="zh-CN" altLang="en-US" sz="1400" dirty="0" smtClean="0"/>
              <a:t>毛利极不稳定。盈利能力受行业发展及下游需求影响较大。</a:t>
            </a:r>
            <a:endParaRPr lang="en-US" altLang="zh-CN" sz="1400" dirty="0" smtClean="0"/>
          </a:p>
          <a:p>
            <a:endParaRPr lang="en-US" altLang="zh-CN" sz="1400" b="1" dirty="0" smtClean="0">
              <a:latin typeface="+mn-ea"/>
            </a:endParaRPr>
          </a:p>
          <a:p>
            <a:r>
              <a:rPr lang="en-US" altLang="zh-CN" sz="1400" b="1" dirty="0" smtClean="0">
                <a:latin typeface="+mn-ea"/>
              </a:rPr>
              <a:t>3.</a:t>
            </a:r>
            <a:r>
              <a:rPr lang="zh-CN" altLang="en-US" sz="1400" b="1" dirty="0" smtClean="0">
                <a:latin typeface="+mn-ea"/>
              </a:rPr>
              <a:t>现金流分析</a:t>
            </a:r>
            <a:endParaRPr lang="zh-CN" altLang="en-US" sz="1400" b="1" dirty="0">
              <a:latin typeface="+mn-ea"/>
            </a:endParaRPr>
          </a:p>
        </p:txBody>
      </p:sp>
      <p:graphicFrame>
        <p:nvGraphicFramePr>
          <p:cNvPr id="10" name="表格 9"/>
          <p:cNvGraphicFramePr>
            <a:graphicFrameLocks noGrp="1"/>
          </p:cNvGraphicFramePr>
          <p:nvPr>
            <p:extLst>
              <p:ext uri="{D42A27DB-BD31-4B8C-83A1-F6EECF244321}">
                <p14:modId xmlns:p14="http://schemas.microsoft.com/office/powerpoint/2010/main" val="4156751077"/>
              </p:ext>
            </p:extLst>
          </p:nvPr>
        </p:nvGraphicFramePr>
        <p:xfrm>
          <a:off x="811688" y="1759744"/>
          <a:ext cx="4418233" cy="1173460"/>
        </p:xfrm>
        <a:graphic>
          <a:graphicData uri="http://schemas.openxmlformats.org/drawingml/2006/table">
            <a:tbl>
              <a:tblPr>
                <a:tableStyleId>{35758FB7-9AC5-4552-8A53-C91805E547FA}</a:tableStyleId>
              </a:tblPr>
              <a:tblGrid>
                <a:gridCol w="1005089">
                  <a:extLst>
                    <a:ext uri="{9D8B030D-6E8A-4147-A177-3AD203B41FA5}">
                      <a16:colId xmlns:a16="http://schemas.microsoft.com/office/drawing/2014/main" val="20000"/>
                    </a:ext>
                  </a:extLst>
                </a:gridCol>
                <a:gridCol w="870416">
                  <a:extLst>
                    <a:ext uri="{9D8B030D-6E8A-4147-A177-3AD203B41FA5}">
                      <a16:colId xmlns:a16="http://schemas.microsoft.com/office/drawing/2014/main" val="20001"/>
                    </a:ext>
                  </a:extLst>
                </a:gridCol>
                <a:gridCol w="800952">
                  <a:extLst>
                    <a:ext uri="{9D8B030D-6E8A-4147-A177-3AD203B41FA5}">
                      <a16:colId xmlns:a16="http://schemas.microsoft.com/office/drawing/2014/main" val="20002"/>
                    </a:ext>
                  </a:extLst>
                </a:gridCol>
                <a:gridCol w="870888">
                  <a:extLst>
                    <a:ext uri="{9D8B030D-6E8A-4147-A177-3AD203B41FA5}">
                      <a16:colId xmlns:a16="http://schemas.microsoft.com/office/drawing/2014/main" val="20003"/>
                    </a:ext>
                  </a:extLst>
                </a:gridCol>
                <a:gridCol w="870888">
                  <a:extLst>
                    <a:ext uri="{9D8B030D-6E8A-4147-A177-3AD203B41FA5}">
                      <a16:colId xmlns:a16="http://schemas.microsoft.com/office/drawing/2014/main" val="20004"/>
                    </a:ext>
                  </a:extLst>
                </a:gridCol>
              </a:tblGrid>
              <a:tr h="293365">
                <a:tc>
                  <a:txBody>
                    <a:bodyPr/>
                    <a:lstStyle/>
                    <a:p>
                      <a:pPr algn="ctr">
                        <a:lnSpc>
                          <a:spcPct val="115000"/>
                        </a:lnSpc>
                        <a:spcAft>
                          <a:spcPts val="0"/>
                        </a:spcAft>
                      </a:pPr>
                      <a:r>
                        <a:rPr lang="zh-CN" sz="1200" kern="0" dirty="0"/>
                        <a:t>指标名称</a:t>
                      </a:r>
                      <a:endParaRPr lang="zh-CN" sz="1600" kern="100" dirty="0">
                        <a:latin typeface="Times New Roman"/>
                        <a:ea typeface="宋体"/>
                      </a:endParaRPr>
                    </a:p>
                  </a:txBody>
                  <a:tcPr marL="68580" marR="68580" marT="0" marB="0" anchor="ctr"/>
                </a:tc>
                <a:tc>
                  <a:txBody>
                    <a:bodyPr/>
                    <a:lstStyle/>
                    <a:p>
                      <a:pPr algn="ctr">
                        <a:lnSpc>
                          <a:spcPct val="115000"/>
                        </a:lnSpc>
                        <a:spcAft>
                          <a:spcPts val="0"/>
                        </a:spcAft>
                      </a:pPr>
                      <a:r>
                        <a:rPr lang="en-US" sz="1200" kern="0" dirty="0"/>
                        <a:t>2013</a:t>
                      </a:r>
                      <a:r>
                        <a:rPr lang="zh-CN" sz="1200" kern="0" dirty="0"/>
                        <a:t>年</a:t>
                      </a:r>
                      <a:endParaRPr lang="zh-CN" sz="1600" kern="100" dirty="0">
                        <a:latin typeface="Times New Roman"/>
                        <a:ea typeface="宋体"/>
                      </a:endParaRPr>
                    </a:p>
                  </a:txBody>
                  <a:tcPr marL="68580" marR="68580" marT="0" marB="0" anchor="ctr"/>
                </a:tc>
                <a:tc>
                  <a:txBody>
                    <a:bodyPr/>
                    <a:lstStyle/>
                    <a:p>
                      <a:pPr algn="ctr">
                        <a:lnSpc>
                          <a:spcPct val="115000"/>
                        </a:lnSpc>
                        <a:spcAft>
                          <a:spcPts val="0"/>
                        </a:spcAft>
                      </a:pPr>
                      <a:r>
                        <a:rPr lang="en-US" sz="1200" kern="0" dirty="0"/>
                        <a:t>2014</a:t>
                      </a:r>
                      <a:r>
                        <a:rPr lang="zh-CN" sz="1200" kern="0" dirty="0"/>
                        <a:t>年</a:t>
                      </a:r>
                      <a:endParaRPr lang="zh-CN" sz="1600" kern="100" dirty="0">
                        <a:latin typeface="Times New Roman"/>
                        <a:ea typeface="宋体"/>
                      </a:endParaRPr>
                    </a:p>
                  </a:txBody>
                  <a:tcPr marL="68580" marR="68580" marT="0" marB="0" anchor="ctr"/>
                </a:tc>
                <a:tc>
                  <a:txBody>
                    <a:bodyPr/>
                    <a:lstStyle/>
                    <a:p>
                      <a:pPr algn="ctr">
                        <a:lnSpc>
                          <a:spcPct val="115000"/>
                        </a:lnSpc>
                        <a:spcAft>
                          <a:spcPts val="0"/>
                        </a:spcAft>
                      </a:pPr>
                      <a:r>
                        <a:rPr lang="en-US" sz="1200" kern="0" dirty="0" smtClean="0"/>
                        <a:t>2015</a:t>
                      </a:r>
                      <a:r>
                        <a:rPr lang="zh-CN" sz="1200" kern="0" dirty="0" smtClean="0"/>
                        <a:t>年</a:t>
                      </a:r>
                      <a:endParaRPr lang="zh-CN" sz="1600" kern="100" dirty="0">
                        <a:latin typeface="Times New Roman"/>
                        <a:ea typeface="宋体"/>
                      </a:endParaRPr>
                    </a:p>
                  </a:txBody>
                  <a:tcPr marL="68580" marR="68580" marT="0" marB="0" anchor="ctr"/>
                </a:tc>
                <a:tc>
                  <a:txBody>
                    <a:bodyPr/>
                    <a:lstStyle/>
                    <a:p>
                      <a:pPr algn="ctr">
                        <a:lnSpc>
                          <a:spcPct val="115000"/>
                        </a:lnSpc>
                        <a:spcAft>
                          <a:spcPts val="0"/>
                        </a:spcAft>
                      </a:pPr>
                      <a:r>
                        <a:rPr lang="en-US" sz="1200" kern="0" dirty="0" smtClean="0"/>
                        <a:t>2016</a:t>
                      </a:r>
                      <a:r>
                        <a:rPr lang="zh-CN" sz="1200" kern="0" dirty="0" smtClean="0"/>
                        <a:t>年</a:t>
                      </a:r>
                      <a:r>
                        <a:rPr lang="en-US" sz="1200" kern="0" dirty="0" smtClean="0"/>
                        <a:t>6</a:t>
                      </a:r>
                      <a:r>
                        <a:rPr lang="zh-CN" sz="1200" kern="0" dirty="0" smtClean="0"/>
                        <a:t>月</a:t>
                      </a:r>
                      <a:endParaRPr lang="zh-CN" sz="1600" kern="100" dirty="0">
                        <a:latin typeface="Times New Roman"/>
                        <a:ea typeface="宋体"/>
                      </a:endParaRPr>
                    </a:p>
                  </a:txBody>
                  <a:tcPr marL="68580" marR="68580" marT="0" marB="0" anchor="ctr"/>
                </a:tc>
                <a:extLst>
                  <a:ext uri="{0D108BD9-81ED-4DB2-BD59-A6C34878D82A}">
                    <a16:rowId xmlns:a16="http://schemas.microsoft.com/office/drawing/2014/main" val="10000"/>
                  </a:ext>
                </a:extLst>
              </a:tr>
              <a:tr h="293365">
                <a:tc>
                  <a:txBody>
                    <a:bodyPr/>
                    <a:lstStyle/>
                    <a:p>
                      <a:pPr algn="ctr">
                        <a:lnSpc>
                          <a:spcPct val="115000"/>
                        </a:lnSpc>
                        <a:spcAft>
                          <a:spcPts val="0"/>
                        </a:spcAft>
                      </a:pPr>
                      <a:r>
                        <a:rPr lang="zh-CN" sz="1200" kern="100" dirty="0"/>
                        <a:t>流动</a:t>
                      </a:r>
                      <a:r>
                        <a:rPr lang="zh-CN" sz="1200" kern="100" dirty="0" smtClean="0"/>
                        <a:t>比率</a:t>
                      </a:r>
                      <a:endParaRPr lang="zh-CN" sz="1600" kern="100" dirty="0">
                        <a:latin typeface="Times New Roman"/>
                        <a:ea typeface="宋体"/>
                      </a:endParaRPr>
                    </a:p>
                  </a:txBody>
                  <a:tcPr marL="68580" marR="68580" marT="0" marB="0" anchor="ctr"/>
                </a:tc>
                <a:tc>
                  <a:txBody>
                    <a:bodyPr/>
                    <a:lstStyle/>
                    <a:p>
                      <a:pPr algn="ctr">
                        <a:spcAft>
                          <a:spcPts val="0"/>
                        </a:spcAft>
                      </a:pPr>
                      <a:r>
                        <a:rPr lang="en-US" sz="1400" kern="100" dirty="0"/>
                        <a:t>3.01</a:t>
                      </a:r>
                      <a:endParaRPr lang="zh-CN" sz="1600" kern="100" dirty="0">
                        <a:latin typeface="Times New Roman"/>
                        <a:ea typeface="宋体"/>
                      </a:endParaRPr>
                    </a:p>
                  </a:txBody>
                  <a:tcPr marL="68580" marR="68580" marT="0" marB="0" anchor="b"/>
                </a:tc>
                <a:tc>
                  <a:txBody>
                    <a:bodyPr/>
                    <a:lstStyle/>
                    <a:p>
                      <a:pPr algn="ctr">
                        <a:spcAft>
                          <a:spcPts val="0"/>
                        </a:spcAft>
                      </a:pPr>
                      <a:r>
                        <a:rPr lang="en-US" sz="1400" kern="100" dirty="0"/>
                        <a:t>1.08</a:t>
                      </a:r>
                      <a:endParaRPr lang="zh-CN" sz="1600" kern="100" dirty="0">
                        <a:latin typeface="Times New Roman"/>
                        <a:ea typeface="宋体"/>
                      </a:endParaRPr>
                    </a:p>
                  </a:txBody>
                  <a:tcPr marL="68580" marR="68580" marT="0" marB="0" anchor="b"/>
                </a:tc>
                <a:tc>
                  <a:txBody>
                    <a:bodyPr/>
                    <a:lstStyle/>
                    <a:p>
                      <a:pPr marL="0" algn="ctr" defTabSz="914400" rtl="0" eaLnBrk="1" latinLnBrk="0" hangingPunct="1">
                        <a:spcAft>
                          <a:spcPts val="0"/>
                        </a:spcAft>
                      </a:pPr>
                      <a:r>
                        <a:rPr lang="en-US" altLang="zh-CN" sz="1400" kern="100" dirty="0" smtClean="0">
                          <a:solidFill>
                            <a:schemeClr val="dk1"/>
                          </a:solidFill>
                          <a:latin typeface="+mn-lt"/>
                          <a:ea typeface="+mn-ea"/>
                          <a:cs typeface="+mn-cs"/>
                        </a:rPr>
                        <a:t>1.19</a:t>
                      </a:r>
                    </a:p>
                  </a:txBody>
                  <a:tcPr marL="68580" marR="68580" marT="0" marB="0" anchor="b"/>
                </a:tc>
                <a:tc>
                  <a:txBody>
                    <a:bodyPr/>
                    <a:lstStyle/>
                    <a:p>
                      <a:pPr marL="0" algn="ctr" defTabSz="914400" rtl="0" eaLnBrk="1" latinLnBrk="0" hangingPunct="1">
                        <a:spcAft>
                          <a:spcPts val="0"/>
                        </a:spcAft>
                      </a:pPr>
                      <a:r>
                        <a:rPr lang="en-US" altLang="zh-CN" sz="1400" kern="100" dirty="0" smtClean="0">
                          <a:solidFill>
                            <a:schemeClr val="dk1"/>
                          </a:solidFill>
                          <a:latin typeface="+mn-lt"/>
                          <a:ea typeface="+mn-ea"/>
                          <a:cs typeface="+mn-cs"/>
                        </a:rPr>
                        <a:t>1.23</a:t>
                      </a:r>
                      <a:endParaRPr lang="zh-CN" sz="1400" kern="100" dirty="0">
                        <a:solidFill>
                          <a:schemeClr val="dk1"/>
                        </a:solidFill>
                        <a:latin typeface="+mn-lt"/>
                        <a:ea typeface="+mn-ea"/>
                        <a:cs typeface="+mn-cs"/>
                      </a:endParaRPr>
                    </a:p>
                  </a:txBody>
                  <a:tcPr marL="68580" marR="68580" marT="0" marB="0" anchor="b"/>
                </a:tc>
                <a:extLst>
                  <a:ext uri="{0D108BD9-81ED-4DB2-BD59-A6C34878D82A}">
                    <a16:rowId xmlns:a16="http://schemas.microsoft.com/office/drawing/2014/main" val="10001"/>
                  </a:ext>
                </a:extLst>
              </a:tr>
              <a:tr h="293365">
                <a:tc>
                  <a:txBody>
                    <a:bodyPr/>
                    <a:lstStyle/>
                    <a:p>
                      <a:pPr algn="ctr">
                        <a:lnSpc>
                          <a:spcPct val="115000"/>
                        </a:lnSpc>
                        <a:spcAft>
                          <a:spcPts val="0"/>
                        </a:spcAft>
                      </a:pPr>
                      <a:r>
                        <a:rPr lang="zh-CN" sz="1200" kern="100" dirty="0"/>
                        <a:t>速动</a:t>
                      </a:r>
                      <a:r>
                        <a:rPr lang="zh-CN" sz="1200" kern="100" dirty="0" smtClean="0"/>
                        <a:t>比率</a:t>
                      </a:r>
                      <a:endParaRPr lang="zh-CN" sz="1600" kern="100" dirty="0">
                        <a:latin typeface="Times New Roman"/>
                        <a:ea typeface="宋体"/>
                      </a:endParaRPr>
                    </a:p>
                  </a:txBody>
                  <a:tcPr marL="68580" marR="68580" marT="0" marB="0" anchor="ctr"/>
                </a:tc>
                <a:tc>
                  <a:txBody>
                    <a:bodyPr/>
                    <a:lstStyle/>
                    <a:p>
                      <a:pPr algn="ctr">
                        <a:spcAft>
                          <a:spcPts val="0"/>
                        </a:spcAft>
                      </a:pPr>
                      <a:r>
                        <a:rPr lang="en-US" sz="1400" kern="100" dirty="0"/>
                        <a:t>3.01</a:t>
                      </a:r>
                      <a:endParaRPr lang="zh-CN" sz="1600" kern="100" dirty="0">
                        <a:latin typeface="Times New Roman"/>
                        <a:ea typeface="宋体"/>
                      </a:endParaRPr>
                    </a:p>
                  </a:txBody>
                  <a:tcPr marL="68580" marR="68580" marT="0" marB="0" anchor="b"/>
                </a:tc>
                <a:tc>
                  <a:txBody>
                    <a:bodyPr/>
                    <a:lstStyle/>
                    <a:p>
                      <a:pPr algn="ctr">
                        <a:spcAft>
                          <a:spcPts val="0"/>
                        </a:spcAft>
                      </a:pPr>
                      <a:r>
                        <a:rPr lang="en-US" sz="1400" kern="100" dirty="0"/>
                        <a:t>1.08</a:t>
                      </a:r>
                      <a:endParaRPr lang="zh-CN" sz="1600" kern="100" dirty="0">
                        <a:latin typeface="Times New Roman"/>
                        <a:ea typeface="宋体"/>
                      </a:endParaRPr>
                    </a:p>
                  </a:txBody>
                  <a:tcPr marL="68580" marR="68580" marT="0" marB="0" anchor="b"/>
                </a:tc>
                <a:tc>
                  <a:txBody>
                    <a:bodyPr/>
                    <a:lstStyle/>
                    <a:p>
                      <a:pPr marL="0" algn="ctr" defTabSz="914400" rtl="0" eaLnBrk="1" latinLnBrk="0" hangingPunct="1">
                        <a:spcAft>
                          <a:spcPts val="0"/>
                        </a:spcAft>
                      </a:pPr>
                      <a:r>
                        <a:rPr lang="en-US" altLang="zh-CN" sz="1400" kern="100" dirty="0" smtClean="0">
                          <a:solidFill>
                            <a:schemeClr val="dk1"/>
                          </a:solidFill>
                          <a:latin typeface="+mn-lt"/>
                          <a:ea typeface="+mn-ea"/>
                          <a:cs typeface="+mn-cs"/>
                        </a:rPr>
                        <a:t>1.17</a:t>
                      </a:r>
                      <a:endParaRPr lang="zh-CN" sz="1400" kern="100" dirty="0">
                        <a:solidFill>
                          <a:schemeClr val="dk1"/>
                        </a:solidFill>
                        <a:latin typeface="+mn-lt"/>
                        <a:ea typeface="+mn-ea"/>
                        <a:cs typeface="+mn-cs"/>
                      </a:endParaRPr>
                    </a:p>
                  </a:txBody>
                  <a:tcPr marL="68580" marR="68580" marT="0" marB="0" anchor="b"/>
                </a:tc>
                <a:tc>
                  <a:txBody>
                    <a:bodyPr/>
                    <a:lstStyle/>
                    <a:p>
                      <a:pPr marL="0" algn="ctr" defTabSz="914400" rtl="0" eaLnBrk="1" latinLnBrk="0" hangingPunct="1">
                        <a:spcAft>
                          <a:spcPts val="0"/>
                        </a:spcAft>
                      </a:pPr>
                      <a:r>
                        <a:rPr lang="en-US" altLang="zh-CN" sz="1400" kern="100" dirty="0" smtClean="0">
                          <a:solidFill>
                            <a:schemeClr val="dk1"/>
                          </a:solidFill>
                          <a:latin typeface="+mn-lt"/>
                          <a:ea typeface="+mn-ea"/>
                          <a:cs typeface="+mn-cs"/>
                        </a:rPr>
                        <a:t>1.11</a:t>
                      </a:r>
                      <a:endParaRPr lang="zh-CN" sz="1400" kern="100" dirty="0">
                        <a:solidFill>
                          <a:schemeClr val="dk1"/>
                        </a:solidFill>
                        <a:latin typeface="+mn-lt"/>
                        <a:ea typeface="+mn-ea"/>
                        <a:cs typeface="+mn-cs"/>
                      </a:endParaRPr>
                    </a:p>
                  </a:txBody>
                  <a:tcPr marL="68580" marR="68580" marT="0" marB="0" anchor="b"/>
                </a:tc>
                <a:extLst>
                  <a:ext uri="{0D108BD9-81ED-4DB2-BD59-A6C34878D82A}">
                    <a16:rowId xmlns:a16="http://schemas.microsoft.com/office/drawing/2014/main" val="10002"/>
                  </a:ext>
                </a:extLst>
              </a:tr>
              <a:tr h="293365">
                <a:tc>
                  <a:txBody>
                    <a:bodyPr/>
                    <a:lstStyle/>
                    <a:p>
                      <a:pPr algn="ctr">
                        <a:lnSpc>
                          <a:spcPct val="115000"/>
                        </a:lnSpc>
                        <a:spcAft>
                          <a:spcPts val="0"/>
                        </a:spcAft>
                      </a:pPr>
                      <a:r>
                        <a:rPr lang="zh-CN" sz="1200" kern="100" dirty="0"/>
                        <a:t>资产负债</a:t>
                      </a:r>
                      <a:r>
                        <a:rPr lang="zh-CN" sz="1200" kern="100" dirty="0" smtClean="0"/>
                        <a:t>率</a:t>
                      </a:r>
                      <a:endParaRPr lang="zh-CN" sz="1600" kern="100" dirty="0">
                        <a:latin typeface="Times New Roman"/>
                        <a:ea typeface="宋体"/>
                      </a:endParaRPr>
                    </a:p>
                  </a:txBody>
                  <a:tcPr marL="68580" marR="68580" marT="0" marB="0" anchor="ctr"/>
                </a:tc>
                <a:tc>
                  <a:txBody>
                    <a:bodyPr/>
                    <a:lstStyle/>
                    <a:p>
                      <a:pPr algn="ctr">
                        <a:spcAft>
                          <a:spcPts val="0"/>
                        </a:spcAft>
                      </a:pPr>
                      <a:r>
                        <a:rPr lang="en-US" sz="1400" kern="100" dirty="0"/>
                        <a:t>45.65%</a:t>
                      </a:r>
                      <a:endParaRPr lang="zh-CN" sz="1600" kern="100" dirty="0">
                        <a:latin typeface="Times New Roman"/>
                        <a:ea typeface="宋体"/>
                      </a:endParaRPr>
                    </a:p>
                  </a:txBody>
                  <a:tcPr marL="68580" marR="68580" marT="0" marB="0" anchor="b"/>
                </a:tc>
                <a:tc>
                  <a:txBody>
                    <a:bodyPr/>
                    <a:lstStyle/>
                    <a:p>
                      <a:pPr algn="ctr">
                        <a:spcAft>
                          <a:spcPts val="0"/>
                        </a:spcAft>
                      </a:pPr>
                      <a:r>
                        <a:rPr lang="en-US" sz="1400" kern="100" dirty="0"/>
                        <a:t>62.40%</a:t>
                      </a:r>
                      <a:endParaRPr lang="zh-CN" sz="1600" kern="100" dirty="0">
                        <a:latin typeface="Times New Roman"/>
                        <a:ea typeface="宋体"/>
                      </a:endParaRPr>
                    </a:p>
                  </a:txBody>
                  <a:tcPr marL="68580" marR="68580" marT="0" marB="0" anchor="b"/>
                </a:tc>
                <a:tc>
                  <a:txBody>
                    <a:bodyPr/>
                    <a:lstStyle/>
                    <a:p>
                      <a:pPr marL="0" algn="ctr" defTabSz="914400" rtl="0" eaLnBrk="1" latinLnBrk="0" hangingPunct="1">
                        <a:spcAft>
                          <a:spcPts val="0"/>
                        </a:spcAft>
                      </a:pPr>
                      <a:r>
                        <a:rPr lang="en-US" altLang="zh-CN" sz="1400" kern="100" dirty="0" smtClean="0">
                          <a:solidFill>
                            <a:schemeClr val="dk1"/>
                          </a:solidFill>
                          <a:latin typeface="+mn-lt"/>
                          <a:ea typeface="+mn-ea"/>
                          <a:cs typeface="+mn-cs"/>
                        </a:rPr>
                        <a:t>72.03%</a:t>
                      </a:r>
                      <a:endParaRPr lang="zh-CN" sz="1400" kern="100" dirty="0">
                        <a:solidFill>
                          <a:schemeClr val="dk1"/>
                        </a:solidFill>
                        <a:latin typeface="+mn-lt"/>
                        <a:ea typeface="+mn-ea"/>
                        <a:cs typeface="+mn-cs"/>
                      </a:endParaRPr>
                    </a:p>
                  </a:txBody>
                  <a:tcPr marL="68580" marR="68580" marT="0" marB="0" anchor="b"/>
                </a:tc>
                <a:tc>
                  <a:txBody>
                    <a:bodyPr/>
                    <a:lstStyle/>
                    <a:p>
                      <a:pPr marL="0" algn="ctr" defTabSz="914400" rtl="0" eaLnBrk="1" latinLnBrk="0" hangingPunct="1">
                        <a:spcAft>
                          <a:spcPts val="0"/>
                        </a:spcAft>
                      </a:pPr>
                      <a:r>
                        <a:rPr lang="en-US" altLang="zh-CN" sz="1400" kern="100" dirty="0" smtClean="0">
                          <a:solidFill>
                            <a:schemeClr val="dk1"/>
                          </a:solidFill>
                          <a:latin typeface="+mn-lt"/>
                          <a:ea typeface="+mn-ea"/>
                          <a:cs typeface="+mn-cs"/>
                        </a:rPr>
                        <a:t>76.86%</a:t>
                      </a:r>
                      <a:endParaRPr lang="zh-CN" sz="1400" kern="100" dirty="0">
                        <a:solidFill>
                          <a:schemeClr val="dk1"/>
                        </a:solidFill>
                        <a:latin typeface="+mn-lt"/>
                        <a:ea typeface="+mn-ea"/>
                        <a:cs typeface="+mn-cs"/>
                      </a:endParaRPr>
                    </a:p>
                  </a:txBody>
                  <a:tcPr marL="68580" marR="68580" marT="0" marB="0" anchor="b"/>
                </a:tc>
                <a:extLst>
                  <a:ext uri="{0D108BD9-81ED-4DB2-BD59-A6C34878D82A}">
                    <a16:rowId xmlns:a16="http://schemas.microsoft.com/office/drawing/2014/main" val="10003"/>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041570863"/>
              </p:ext>
            </p:extLst>
          </p:nvPr>
        </p:nvGraphicFramePr>
        <p:xfrm>
          <a:off x="6068292" y="3075709"/>
          <a:ext cx="5284520" cy="1318164"/>
        </p:xfrm>
        <a:graphic>
          <a:graphicData uri="http://schemas.openxmlformats.org/drawingml/2006/table">
            <a:tbl>
              <a:tblPr>
                <a:tableStyleId>{35758FB7-9AC5-4552-8A53-C91805E547FA}</a:tableStyleId>
              </a:tblPr>
              <a:tblGrid>
                <a:gridCol w="1282798">
                  <a:extLst>
                    <a:ext uri="{9D8B030D-6E8A-4147-A177-3AD203B41FA5}">
                      <a16:colId xmlns:a16="http://schemas.microsoft.com/office/drawing/2014/main" val="20000"/>
                    </a:ext>
                  </a:extLst>
                </a:gridCol>
                <a:gridCol w="1000158">
                  <a:extLst>
                    <a:ext uri="{9D8B030D-6E8A-4147-A177-3AD203B41FA5}">
                      <a16:colId xmlns:a16="http://schemas.microsoft.com/office/drawing/2014/main" val="20001"/>
                    </a:ext>
                  </a:extLst>
                </a:gridCol>
                <a:gridCol w="1000158">
                  <a:extLst>
                    <a:ext uri="{9D8B030D-6E8A-4147-A177-3AD203B41FA5}">
                      <a16:colId xmlns:a16="http://schemas.microsoft.com/office/drawing/2014/main" val="20002"/>
                    </a:ext>
                  </a:extLst>
                </a:gridCol>
                <a:gridCol w="1000703">
                  <a:extLst>
                    <a:ext uri="{9D8B030D-6E8A-4147-A177-3AD203B41FA5}">
                      <a16:colId xmlns:a16="http://schemas.microsoft.com/office/drawing/2014/main" val="20003"/>
                    </a:ext>
                  </a:extLst>
                </a:gridCol>
                <a:gridCol w="1000703">
                  <a:extLst>
                    <a:ext uri="{9D8B030D-6E8A-4147-A177-3AD203B41FA5}">
                      <a16:colId xmlns:a16="http://schemas.microsoft.com/office/drawing/2014/main" val="20004"/>
                    </a:ext>
                  </a:extLst>
                </a:gridCol>
              </a:tblGrid>
              <a:tr h="326768">
                <a:tc>
                  <a:txBody>
                    <a:bodyPr/>
                    <a:lstStyle/>
                    <a:p>
                      <a:pPr algn="ctr">
                        <a:spcAft>
                          <a:spcPts val="0"/>
                        </a:spcAft>
                      </a:pPr>
                      <a:r>
                        <a:rPr lang="zh-CN" sz="1200" kern="100" dirty="0">
                          <a:latin typeface="+mj-ea"/>
                          <a:ea typeface="+mj-ea"/>
                        </a:rPr>
                        <a:t>科目</a:t>
                      </a:r>
                      <a:endParaRPr lang="zh-CN" sz="1200" kern="100" dirty="0">
                        <a:latin typeface="+mj-ea"/>
                        <a:ea typeface="+mj-ea"/>
                        <a:cs typeface="Times New Roman"/>
                      </a:endParaRPr>
                    </a:p>
                  </a:txBody>
                  <a:tcPr marL="0" marR="0" marT="0" marB="0" anchor="ctr"/>
                </a:tc>
                <a:tc>
                  <a:txBody>
                    <a:bodyPr/>
                    <a:lstStyle/>
                    <a:p>
                      <a:pPr algn="ctr">
                        <a:spcAft>
                          <a:spcPts val="0"/>
                        </a:spcAft>
                      </a:pPr>
                      <a:r>
                        <a:rPr lang="en-US" sz="1200" kern="100" dirty="0">
                          <a:latin typeface="+mj-ea"/>
                          <a:ea typeface="+mj-ea"/>
                        </a:rPr>
                        <a:t>2013</a:t>
                      </a:r>
                      <a:r>
                        <a:rPr lang="zh-CN" sz="1200" kern="100" dirty="0">
                          <a:latin typeface="+mj-ea"/>
                          <a:ea typeface="+mj-ea"/>
                        </a:rPr>
                        <a:t>年</a:t>
                      </a:r>
                      <a:endParaRPr lang="zh-CN" sz="1200" kern="100" dirty="0">
                        <a:latin typeface="+mj-ea"/>
                        <a:ea typeface="+mj-ea"/>
                        <a:cs typeface="Times New Roman"/>
                      </a:endParaRPr>
                    </a:p>
                  </a:txBody>
                  <a:tcPr marL="0" marR="0" marT="0" marB="0" anchor="ctr"/>
                </a:tc>
                <a:tc>
                  <a:txBody>
                    <a:bodyPr/>
                    <a:lstStyle/>
                    <a:p>
                      <a:pPr algn="ctr">
                        <a:spcAft>
                          <a:spcPts val="0"/>
                        </a:spcAft>
                      </a:pPr>
                      <a:r>
                        <a:rPr lang="en-US" sz="1200" kern="100" dirty="0" smtClean="0">
                          <a:latin typeface="+mj-ea"/>
                          <a:ea typeface="+mj-ea"/>
                        </a:rPr>
                        <a:t>2014</a:t>
                      </a:r>
                      <a:endParaRPr lang="zh-CN" sz="1200" kern="100" dirty="0">
                        <a:latin typeface="+mj-ea"/>
                        <a:ea typeface="+mj-ea"/>
                        <a:cs typeface="Times New Roman"/>
                      </a:endParaRPr>
                    </a:p>
                  </a:txBody>
                  <a:tcPr marL="0" marR="0" marT="0" marB="0" anchor="ctr"/>
                </a:tc>
                <a:tc>
                  <a:txBody>
                    <a:bodyPr/>
                    <a:lstStyle/>
                    <a:p>
                      <a:pPr algn="ctr">
                        <a:spcAft>
                          <a:spcPts val="0"/>
                        </a:spcAft>
                      </a:pPr>
                      <a:r>
                        <a:rPr lang="en-US" sz="1200" kern="100" dirty="0" smtClean="0">
                          <a:latin typeface="+mj-ea"/>
                          <a:ea typeface="+mj-ea"/>
                        </a:rPr>
                        <a:t>2015</a:t>
                      </a:r>
                      <a:endParaRPr lang="zh-CN" sz="1200" kern="100" dirty="0">
                        <a:latin typeface="+mj-ea"/>
                        <a:ea typeface="+mj-ea"/>
                        <a:cs typeface="Times New Roman"/>
                      </a:endParaRPr>
                    </a:p>
                  </a:txBody>
                  <a:tcPr marL="0" marR="0" marT="0" marB="0" anchor="ctr"/>
                </a:tc>
                <a:tc>
                  <a:txBody>
                    <a:bodyPr/>
                    <a:lstStyle/>
                    <a:p>
                      <a:pPr algn="ctr">
                        <a:spcAft>
                          <a:spcPts val="0"/>
                        </a:spcAft>
                      </a:pPr>
                      <a:r>
                        <a:rPr lang="en-US" altLang="zh-CN" sz="1200" kern="100" dirty="0" smtClean="0">
                          <a:latin typeface="+mj-ea"/>
                          <a:ea typeface="+mj-ea"/>
                          <a:cs typeface="Times New Roman"/>
                        </a:rPr>
                        <a:t>2016.6</a:t>
                      </a:r>
                      <a:endParaRPr lang="zh-CN" sz="1200" kern="100" dirty="0">
                        <a:latin typeface="+mj-ea"/>
                        <a:ea typeface="+mj-ea"/>
                        <a:cs typeface="Times New Roman"/>
                      </a:endParaRPr>
                    </a:p>
                  </a:txBody>
                  <a:tcPr marL="0" marR="0" marT="0" marB="0" anchor="ctr"/>
                </a:tc>
                <a:extLst>
                  <a:ext uri="{0D108BD9-81ED-4DB2-BD59-A6C34878D82A}">
                    <a16:rowId xmlns:a16="http://schemas.microsoft.com/office/drawing/2014/main" val="10000"/>
                  </a:ext>
                </a:extLst>
              </a:tr>
              <a:tr h="247849">
                <a:tc>
                  <a:txBody>
                    <a:bodyPr/>
                    <a:lstStyle/>
                    <a:p>
                      <a:pPr algn="ctr">
                        <a:spcAft>
                          <a:spcPts val="0"/>
                        </a:spcAft>
                      </a:pPr>
                      <a:r>
                        <a:rPr lang="zh-CN" sz="1200" kern="100" dirty="0">
                          <a:latin typeface="+mj-ea"/>
                          <a:ea typeface="+mj-ea"/>
                        </a:rPr>
                        <a:t>经营性净现金流</a:t>
                      </a:r>
                      <a:endParaRPr lang="zh-CN" sz="1200" kern="100" dirty="0">
                        <a:latin typeface="+mj-ea"/>
                        <a:ea typeface="+mj-ea"/>
                        <a:cs typeface="Times New Roman"/>
                      </a:endParaRPr>
                    </a:p>
                  </a:txBody>
                  <a:tcPr marL="0" marR="0" marT="0" marB="0" anchor="ctr"/>
                </a:tc>
                <a:tc>
                  <a:txBody>
                    <a:bodyPr/>
                    <a:lstStyle/>
                    <a:p>
                      <a:pPr algn="ctr">
                        <a:spcBef>
                          <a:spcPts val="600"/>
                        </a:spcBef>
                        <a:spcAft>
                          <a:spcPts val="0"/>
                        </a:spcAft>
                      </a:pPr>
                      <a:r>
                        <a:rPr lang="en-US" altLang="zh-CN" sz="1200" kern="0" dirty="0" smtClean="0">
                          <a:latin typeface="+mj-ea"/>
                          <a:ea typeface="+mj-ea"/>
                          <a:cs typeface="Times New Roman"/>
                        </a:rPr>
                        <a:t>——</a:t>
                      </a:r>
                      <a:endParaRPr lang="zh-CN" sz="1200" kern="100" dirty="0">
                        <a:latin typeface="+mj-ea"/>
                        <a:ea typeface="+mj-ea"/>
                        <a:cs typeface="Times New Roman"/>
                      </a:endParaRPr>
                    </a:p>
                  </a:txBody>
                  <a:tcPr marL="68580" marR="68580" marT="0" marB="0" anchor="ctr"/>
                </a:tc>
                <a:tc>
                  <a:txBody>
                    <a:bodyPr/>
                    <a:lstStyle/>
                    <a:p>
                      <a:pPr algn="ctr">
                        <a:spcBef>
                          <a:spcPts val="600"/>
                        </a:spcBef>
                        <a:spcAft>
                          <a:spcPts val="0"/>
                        </a:spcAft>
                      </a:pPr>
                      <a:r>
                        <a:rPr lang="en-US" altLang="zh-CN" sz="1200" kern="0" dirty="0" smtClean="0">
                          <a:latin typeface="+mj-ea"/>
                          <a:ea typeface="+mj-ea"/>
                        </a:rPr>
                        <a:t>——</a:t>
                      </a:r>
                      <a:r>
                        <a:rPr lang="en-US" sz="1200" kern="0" dirty="0" smtClean="0">
                          <a:latin typeface="+mj-ea"/>
                          <a:ea typeface="+mj-ea"/>
                        </a:rPr>
                        <a:t> </a:t>
                      </a:r>
                      <a:endParaRPr lang="zh-CN" sz="1200" kern="100" dirty="0">
                        <a:latin typeface="+mj-ea"/>
                        <a:ea typeface="+mj-ea"/>
                        <a:cs typeface="Times New Roman"/>
                      </a:endParaRPr>
                    </a:p>
                  </a:txBody>
                  <a:tcPr marL="68580" marR="68580" marT="0" marB="0" anchor="ctr"/>
                </a:tc>
                <a:tc>
                  <a:txBody>
                    <a:bodyPr/>
                    <a:lstStyle/>
                    <a:p>
                      <a:pPr algn="ctr">
                        <a:spcBef>
                          <a:spcPts val="600"/>
                        </a:spcBef>
                        <a:spcAft>
                          <a:spcPts val="0"/>
                        </a:spcAft>
                      </a:pPr>
                      <a:r>
                        <a:rPr lang="en-US" altLang="zh-CN" sz="1200" kern="100" dirty="0" smtClean="0">
                          <a:latin typeface="+mj-ea"/>
                          <a:ea typeface="+mj-ea"/>
                          <a:cs typeface="Times New Roman"/>
                        </a:rPr>
                        <a:t>-2390.70</a:t>
                      </a:r>
                    </a:p>
                  </a:txBody>
                  <a:tcPr marL="68580" marR="68580" marT="0" marB="0" anchor="ctr"/>
                </a:tc>
                <a:tc>
                  <a:txBody>
                    <a:bodyPr/>
                    <a:lstStyle/>
                    <a:p>
                      <a:pPr algn="ctr">
                        <a:spcBef>
                          <a:spcPts val="600"/>
                        </a:spcBef>
                        <a:spcAft>
                          <a:spcPts val="0"/>
                        </a:spcAft>
                      </a:pPr>
                      <a:r>
                        <a:rPr lang="en-US" altLang="zh-CN" sz="1200" kern="100" dirty="0" smtClean="0">
                          <a:latin typeface="+mj-ea"/>
                          <a:ea typeface="+mj-ea"/>
                          <a:cs typeface="Times New Roman"/>
                        </a:rPr>
                        <a:t>61.76</a:t>
                      </a:r>
                      <a:endParaRPr lang="zh-CN" sz="1200" kern="100" dirty="0">
                        <a:latin typeface="+mj-ea"/>
                        <a:ea typeface="+mj-ea"/>
                        <a:cs typeface="Times New Roman"/>
                      </a:endParaRPr>
                    </a:p>
                  </a:txBody>
                  <a:tcPr marL="68580" marR="68580" marT="0" marB="0" anchor="ctr"/>
                </a:tc>
                <a:extLst>
                  <a:ext uri="{0D108BD9-81ED-4DB2-BD59-A6C34878D82A}">
                    <a16:rowId xmlns:a16="http://schemas.microsoft.com/office/drawing/2014/main" val="10001"/>
                  </a:ext>
                </a:extLst>
              </a:tr>
              <a:tr h="247849">
                <a:tc>
                  <a:txBody>
                    <a:bodyPr/>
                    <a:lstStyle/>
                    <a:p>
                      <a:pPr algn="ctr">
                        <a:spcAft>
                          <a:spcPts val="0"/>
                        </a:spcAft>
                      </a:pPr>
                      <a:r>
                        <a:rPr lang="zh-CN" sz="1200" kern="100" dirty="0">
                          <a:latin typeface="+mj-ea"/>
                          <a:ea typeface="+mj-ea"/>
                        </a:rPr>
                        <a:t>投资性净现金流</a:t>
                      </a:r>
                      <a:endParaRPr lang="zh-CN" sz="1200" kern="100" dirty="0">
                        <a:latin typeface="+mj-ea"/>
                        <a:ea typeface="+mj-ea"/>
                        <a:cs typeface="Times New Roman"/>
                      </a:endParaRPr>
                    </a:p>
                  </a:txBody>
                  <a:tcPr marL="0" marR="0" marT="0" marB="0" anchor="ctr"/>
                </a:tc>
                <a:tc>
                  <a:txBody>
                    <a:bodyPr/>
                    <a:lstStyle/>
                    <a:p>
                      <a:pPr algn="ctr">
                        <a:spcBef>
                          <a:spcPts val="600"/>
                        </a:spcBef>
                        <a:spcAft>
                          <a:spcPts val="0"/>
                        </a:spcAft>
                      </a:pPr>
                      <a:r>
                        <a:rPr lang="en-US" altLang="zh-CN" sz="1200" kern="100" dirty="0" smtClean="0">
                          <a:latin typeface="+mj-ea"/>
                          <a:ea typeface="+mj-ea"/>
                          <a:cs typeface="Times New Roman"/>
                        </a:rPr>
                        <a:t>-101877</a:t>
                      </a:r>
                      <a:endParaRPr lang="zh-CN" sz="1200" kern="100" dirty="0">
                        <a:latin typeface="+mj-ea"/>
                        <a:ea typeface="+mj-ea"/>
                        <a:cs typeface="Times New Roman"/>
                      </a:endParaRPr>
                    </a:p>
                  </a:txBody>
                  <a:tcPr marL="68580" marR="68580" marT="0" marB="0" anchor="ctr"/>
                </a:tc>
                <a:tc>
                  <a:txBody>
                    <a:bodyPr/>
                    <a:lstStyle/>
                    <a:p>
                      <a:pPr algn="ctr">
                        <a:spcBef>
                          <a:spcPts val="600"/>
                        </a:spcBef>
                        <a:spcAft>
                          <a:spcPts val="0"/>
                        </a:spcAft>
                      </a:pPr>
                      <a:r>
                        <a:rPr lang="en-US" altLang="zh-CN" sz="1200" kern="100" dirty="0" smtClean="0">
                          <a:latin typeface="+mj-ea"/>
                          <a:ea typeface="+mj-ea"/>
                          <a:cs typeface="Times New Roman"/>
                        </a:rPr>
                        <a:t>-80840</a:t>
                      </a:r>
                      <a:endParaRPr lang="zh-CN" sz="1200" kern="100" dirty="0">
                        <a:latin typeface="+mj-ea"/>
                        <a:ea typeface="+mj-ea"/>
                        <a:cs typeface="Times New Roman"/>
                      </a:endParaRPr>
                    </a:p>
                  </a:txBody>
                  <a:tcPr marL="68580" marR="68580" marT="0" marB="0" anchor="ctr"/>
                </a:tc>
                <a:tc>
                  <a:txBody>
                    <a:bodyPr/>
                    <a:lstStyle/>
                    <a:p>
                      <a:pPr algn="ctr">
                        <a:spcBef>
                          <a:spcPts val="600"/>
                        </a:spcBef>
                        <a:spcAft>
                          <a:spcPts val="0"/>
                        </a:spcAft>
                      </a:pPr>
                      <a:r>
                        <a:rPr lang="en-US" altLang="zh-CN" sz="1200" kern="100" dirty="0" smtClean="0">
                          <a:latin typeface="+mj-ea"/>
                          <a:ea typeface="+mj-ea"/>
                          <a:cs typeface="Times New Roman"/>
                        </a:rPr>
                        <a:t>-58439.52</a:t>
                      </a:r>
                      <a:endParaRPr lang="zh-CN" sz="1200" kern="100" dirty="0">
                        <a:latin typeface="+mj-ea"/>
                        <a:ea typeface="+mj-ea"/>
                        <a:cs typeface="Times New Roman"/>
                      </a:endParaRPr>
                    </a:p>
                  </a:txBody>
                  <a:tcPr marL="68580" marR="68580" marT="0" marB="0" anchor="ctr"/>
                </a:tc>
                <a:tc>
                  <a:txBody>
                    <a:bodyPr/>
                    <a:lstStyle/>
                    <a:p>
                      <a:pPr algn="ctr">
                        <a:spcBef>
                          <a:spcPts val="600"/>
                        </a:spcBef>
                        <a:spcAft>
                          <a:spcPts val="0"/>
                        </a:spcAft>
                      </a:pPr>
                      <a:r>
                        <a:rPr lang="en-US" altLang="zh-CN" sz="1200" kern="100" dirty="0" smtClean="0">
                          <a:latin typeface="+mj-ea"/>
                          <a:ea typeface="+mj-ea"/>
                          <a:cs typeface="Times New Roman"/>
                        </a:rPr>
                        <a:t>-3232.03</a:t>
                      </a:r>
                      <a:endParaRPr lang="zh-CN" sz="1200" kern="100" dirty="0">
                        <a:latin typeface="+mj-ea"/>
                        <a:ea typeface="+mj-ea"/>
                        <a:cs typeface="Times New Roman"/>
                      </a:endParaRPr>
                    </a:p>
                  </a:txBody>
                  <a:tcPr marL="68580" marR="68580" marT="0" marB="0" anchor="ctr"/>
                </a:tc>
                <a:extLst>
                  <a:ext uri="{0D108BD9-81ED-4DB2-BD59-A6C34878D82A}">
                    <a16:rowId xmlns:a16="http://schemas.microsoft.com/office/drawing/2014/main" val="10002"/>
                  </a:ext>
                </a:extLst>
              </a:tr>
              <a:tr h="247849">
                <a:tc>
                  <a:txBody>
                    <a:bodyPr/>
                    <a:lstStyle/>
                    <a:p>
                      <a:pPr algn="ctr">
                        <a:spcAft>
                          <a:spcPts val="0"/>
                        </a:spcAft>
                      </a:pPr>
                      <a:r>
                        <a:rPr lang="zh-CN" sz="1200" kern="100" dirty="0">
                          <a:latin typeface="+mj-ea"/>
                          <a:ea typeface="+mj-ea"/>
                        </a:rPr>
                        <a:t>筹资性净现金流</a:t>
                      </a:r>
                      <a:endParaRPr lang="zh-CN" sz="1200" kern="100" dirty="0">
                        <a:latin typeface="+mj-ea"/>
                        <a:ea typeface="+mj-ea"/>
                        <a:cs typeface="Times New Roman"/>
                      </a:endParaRPr>
                    </a:p>
                  </a:txBody>
                  <a:tcPr marL="0" marR="0" marT="0" marB="0" anchor="ctr"/>
                </a:tc>
                <a:tc>
                  <a:txBody>
                    <a:bodyPr/>
                    <a:lstStyle/>
                    <a:p>
                      <a:pPr algn="ctr">
                        <a:spcBef>
                          <a:spcPts val="600"/>
                        </a:spcBef>
                        <a:spcAft>
                          <a:spcPts val="0"/>
                        </a:spcAft>
                      </a:pPr>
                      <a:r>
                        <a:rPr lang="en-US" altLang="zh-CN" sz="1200" kern="100" dirty="0" smtClean="0">
                          <a:latin typeface="+mj-ea"/>
                          <a:ea typeface="+mj-ea"/>
                          <a:cs typeface="Times New Roman"/>
                        </a:rPr>
                        <a:t>64174</a:t>
                      </a:r>
                      <a:endParaRPr lang="zh-CN" sz="1200" kern="100" dirty="0">
                        <a:latin typeface="+mj-ea"/>
                        <a:ea typeface="+mj-ea"/>
                        <a:cs typeface="Times New Roman"/>
                      </a:endParaRPr>
                    </a:p>
                  </a:txBody>
                  <a:tcPr marL="68580" marR="68580" marT="0" marB="0" anchor="ctr"/>
                </a:tc>
                <a:tc>
                  <a:txBody>
                    <a:bodyPr/>
                    <a:lstStyle/>
                    <a:p>
                      <a:pPr algn="ctr">
                        <a:spcBef>
                          <a:spcPts val="600"/>
                        </a:spcBef>
                        <a:spcAft>
                          <a:spcPts val="0"/>
                        </a:spcAft>
                      </a:pPr>
                      <a:r>
                        <a:rPr lang="en-US" altLang="zh-CN" sz="1200" kern="100" dirty="0" smtClean="0">
                          <a:latin typeface="+mj-ea"/>
                          <a:ea typeface="+mj-ea"/>
                          <a:cs typeface="Times New Roman"/>
                        </a:rPr>
                        <a:t>55111</a:t>
                      </a:r>
                      <a:endParaRPr lang="zh-CN" sz="1200" kern="100" dirty="0">
                        <a:latin typeface="+mj-ea"/>
                        <a:ea typeface="+mj-ea"/>
                        <a:cs typeface="Times New Roman"/>
                      </a:endParaRPr>
                    </a:p>
                  </a:txBody>
                  <a:tcPr marL="68580" marR="68580" marT="0" marB="0" anchor="ctr"/>
                </a:tc>
                <a:tc>
                  <a:txBody>
                    <a:bodyPr/>
                    <a:lstStyle/>
                    <a:p>
                      <a:pPr algn="ctr">
                        <a:spcBef>
                          <a:spcPts val="600"/>
                        </a:spcBef>
                        <a:spcAft>
                          <a:spcPts val="0"/>
                        </a:spcAft>
                      </a:pPr>
                      <a:r>
                        <a:rPr lang="en-US" altLang="zh-CN" sz="1200" kern="100" dirty="0" smtClean="0">
                          <a:latin typeface="+mj-ea"/>
                          <a:ea typeface="+mj-ea"/>
                          <a:cs typeface="Times New Roman"/>
                        </a:rPr>
                        <a:t>61536.99</a:t>
                      </a:r>
                      <a:endParaRPr lang="zh-CN" sz="1200" kern="100" dirty="0">
                        <a:latin typeface="+mj-ea"/>
                        <a:ea typeface="+mj-ea"/>
                        <a:cs typeface="Times New Roman"/>
                      </a:endParaRPr>
                    </a:p>
                  </a:txBody>
                  <a:tcPr marL="68580" marR="68580" marT="0" marB="0" anchor="ctr"/>
                </a:tc>
                <a:tc>
                  <a:txBody>
                    <a:bodyPr/>
                    <a:lstStyle/>
                    <a:p>
                      <a:pPr algn="ctr">
                        <a:spcBef>
                          <a:spcPts val="600"/>
                        </a:spcBef>
                        <a:spcAft>
                          <a:spcPts val="0"/>
                        </a:spcAft>
                      </a:pPr>
                      <a:r>
                        <a:rPr lang="en-US" altLang="zh-CN" sz="1200" kern="100" dirty="0" smtClean="0">
                          <a:latin typeface="+mj-ea"/>
                          <a:ea typeface="+mj-ea"/>
                          <a:cs typeface="Times New Roman"/>
                        </a:rPr>
                        <a:t>18363.78</a:t>
                      </a:r>
                      <a:endParaRPr lang="zh-CN" sz="1200" kern="100" dirty="0">
                        <a:latin typeface="+mj-ea"/>
                        <a:ea typeface="+mj-ea"/>
                        <a:cs typeface="Times New Roman"/>
                      </a:endParaRPr>
                    </a:p>
                  </a:txBody>
                  <a:tcPr marL="68580" marR="68580" marT="0" marB="0" anchor="ctr"/>
                </a:tc>
                <a:extLst>
                  <a:ext uri="{0D108BD9-81ED-4DB2-BD59-A6C34878D82A}">
                    <a16:rowId xmlns:a16="http://schemas.microsoft.com/office/drawing/2014/main" val="10003"/>
                  </a:ext>
                </a:extLst>
              </a:tr>
              <a:tr h="247849">
                <a:tc>
                  <a:txBody>
                    <a:bodyPr/>
                    <a:lstStyle/>
                    <a:p>
                      <a:pPr algn="ctr">
                        <a:spcAft>
                          <a:spcPts val="0"/>
                        </a:spcAft>
                      </a:pPr>
                      <a:r>
                        <a:rPr lang="zh-CN" sz="1200" kern="100" dirty="0">
                          <a:latin typeface="+mj-ea"/>
                          <a:ea typeface="+mj-ea"/>
                        </a:rPr>
                        <a:t>净现金</a:t>
                      </a:r>
                      <a:r>
                        <a:rPr lang="zh-CN" sz="1200" kern="100" dirty="0" smtClean="0">
                          <a:latin typeface="+mj-ea"/>
                          <a:ea typeface="+mj-ea"/>
                        </a:rPr>
                        <a:t>流</a:t>
                      </a:r>
                      <a:r>
                        <a:rPr lang="zh-CN" altLang="en-US" sz="1200" kern="100" dirty="0" smtClean="0">
                          <a:latin typeface="+mj-ea"/>
                          <a:ea typeface="+mj-ea"/>
                        </a:rPr>
                        <a:t>增加额</a:t>
                      </a:r>
                      <a:endParaRPr lang="zh-CN" sz="1200" kern="100" dirty="0">
                        <a:latin typeface="+mj-ea"/>
                        <a:ea typeface="+mj-ea"/>
                        <a:cs typeface="Times New Roman"/>
                      </a:endParaRPr>
                    </a:p>
                  </a:txBody>
                  <a:tcPr marL="0" marR="0" marT="0" marB="0" anchor="ctr"/>
                </a:tc>
                <a:tc>
                  <a:txBody>
                    <a:bodyPr/>
                    <a:lstStyle/>
                    <a:p>
                      <a:pPr algn="ctr">
                        <a:spcBef>
                          <a:spcPts val="600"/>
                        </a:spcBef>
                        <a:spcAft>
                          <a:spcPts val="0"/>
                        </a:spcAft>
                      </a:pPr>
                      <a:r>
                        <a:rPr lang="en-US" altLang="zh-CN" sz="1200" kern="100" dirty="0" smtClean="0">
                          <a:latin typeface="+mj-ea"/>
                          <a:ea typeface="+mj-ea"/>
                          <a:cs typeface="Times New Roman"/>
                        </a:rPr>
                        <a:t>-37703</a:t>
                      </a:r>
                      <a:endParaRPr lang="zh-CN" sz="1200" kern="100" dirty="0">
                        <a:latin typeface="+mj-ea"/>
                        <a:ea typeface="+mj-ea"/>
                        <a:cs typeface="Times New Roman"/>
                      </a:endParaRPr>
                    </a:p>
                  </a:txBody>
                  <a:tcPr marL="68580" marR="68580" marT="0" marB="0" anchor="ctr"/>
                </a:tc>
                <a:tc>
                  <a:txBody>
                    <a:bodyPr/>
                    <a:lstStyle/>
                    <a:p>
                      <a:pPr algn="ctr">
                        <a:spcBef>
                          <a:spcPts val="600"/>
                        </a:spcBef>
                        <a:spcAft>
                          <a:spcPts val="0"/>
                        </a:spcAft>
                      </a:pPr>
                      <a:r>
                        <a:rPr lang="en-US" altLang="zh-CN" sz="1200" kern="100" dirty="0" smtClean="0">
                          <a:latin typeface="+mj-ea"/>
                          <a:ea typeface="+mj-ea"/>
                          <a:cs typeface="Times New Roman"/>
                        </a:rPr>
                        <a:t>-25730</a:t>
                      </a:r>
                      <a:endParaRPr lang="zh-CN" sz="1200" kern="100" dirty="0">
                        <a:latin typeface="+mj-ea"/>
                        <a:ea typeface="+mj-ea"/>
                        <a:cs typeface="Times New Roman"/>
                      </a:endParaRPr>
                    </a:p>
                  </a:txBody>
                  <a:tcPr marL="68580" marR="68580" marT="0" marB="0" anchor="ctr"/>
                </a:tc>
                <a:tc>
                  <a:txBody>
                    <a:bodyPr/>
                    <a:lstStyle/>
                    <a:p>
                      <a:pPr algn="ctr">
                        <a:spcBef>
                          <a:spcPts val="600"/>
                        </a:spcBef>
                        <a:spcAft>
                          <a:spcPts val="0"/>
                        </a:spcAft>
                      </a:pPr>
                      <a:r>
                        <a:rPr lang="en-US" altLang="zh-CN" sz="1200" kern="100" dirty="0" smtClean="0">
                          <a:latin typeface="+mj-ea"/>
                          <a:ea typeface="+mj-ea"/>
                          <a:cs typeface="Times New Roman"/>
                        </a:rPr>
                        <a:t>706.78</a:t>
                      </a:r>
                      <a:endParaRPr lang="zh-CN" sz="1200" kern="100" dirty="0">
                        <a:latin typeface="+mj-ea"/>
                        <a:ea typeface="+mj-ea"/>
                        <a:cs typeface="Times New Roman"/>
                      </a:endParaRPr>
                    </a:p>
                  </a:txBody>
                  <a:tcPr marL="68580" marR="68580" marT="0" marB="0" anchor="ctr"/>
                </a:tc>
                <a:tc>
                  <a:txBody>
                    <a:bodyPr/>
                    <a:lstStyle/>
                    <a:p>
                      <a:pPr algn="ctr">
                        <a:spcBef>
                          <a:spcPts val="600"/>
                        </a:spcBef>
                        <a:spcAft>
                          <a:spcPts val="0"/>
                        </a:spcAft>
                      </a:pPr>
                      <a:r>
                        <a:rPr lang="en-US" altLang="zh-CN" sz="1200" kern="100" dirty="0" smtClean="0">
                          <a:latin typeface="+mj-ea"/>
                          <a:ea typeface="+mj-ea"/>
                          <a:cs typeface="Times New Roman"/>
                        </a:rPr>
                        <a:t>15193.52</a:t>
                      </a:r>
                      <a:endParaRPr lang="zh-CN" sz="1200" kern="100" dirty="0">
                        <a:latin typeface="+mj-ea"/>
                        <a:ea typeface="+mj-ea"/>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16" name="TextBox 15"/>
          <p:cNvSpPr txBox="1"/>
          <p:nvPr/>
        </p:nvSpPr>
        <p:spPr>
          <a:xfrm>
            <a:off x="9951521" y="2755074"/>
            <a:ext cx="1353787" cy="307777"/>
          </a:xfrm>
          <a:prstGeom prst="rect">
            <a:avLst/>
          </a:prstGeom>
          <a:noFill/>
        </p:spPr>
        <p:txBody>
          <a:bodyPr wrap="square" rtlCol="0">
            <a:spAutoFit/>
          </a:bodyPr>
          <a:lstStyle/>
          <a:p>
            <a:r>
              <a:rPr lang="zh-CN" altLang="en-US" sz="1400" b="1" dirty="0" smtClean="0"/>
              <a:t>单位：万元</a:t>
            </a:r>
            <a:endParaRPr lang="zh-CN" altLang="en-US" sz="1400" b="1" dirty="0"/>
          </a:p>
        </p:txBody>
      </p:sp>
      <p:sp>
        <p:nvSpPr>
          <p:cNvPr id="17" name="TextBox 16"/>
          <p:cNvSpPr txBox="1"/>
          <p:nvPr/>
        </p:nvSpPr>
        <p:spPr>
          <a:xfrm>
            <a:off x="6056416" y="4553542"/>
            <a:ext cx="5391397" cy="2031325"/>
          </a:xfrm>
          <a:prstGeom prst="rect">
            <a:avLst/>
          </a:prstGeom>
          <a:noFill/>
        </p:spPr>
        <p:txBody>
          <a:bodyPr wrap="square" rtlCol="0">
            <a:spAutoFit/>
          </a:bodyPr>
          <a:lstStyle/>
          <a:p>
            <a:r>
              <a:rPr lang="zh-CN" altLang="en-US" sz="1400" dirty="0" smtClean="0"/>
              <a:t>由于行业整体较为低迷及公司投入运营初期，</a:t>
            </a:r>
            <a:r>
              <a:rPr lang="en-US" altLang="zh-CN" sz="1400" dirty="0" smtClean="0"/>
              <a:t>15</a:t>
            </a:r>
            <a:r>
              <a:rPr lang="zh-CN" altLang="en-US" sz="1400" dirty="0" smtClean="0"/>
              <a:t>年刚刚有公司经营性现金流，由于结算经常使用银行承兑，故销售收现及经营支出数量极小；另外公司建设期，投资近年一直保持较大规模，相对于筹资规模较大。</a:t>
            </a:r>
            <a:r>
              <a:rPr lang="zh-CN" altLang="en-US" sz="1400" b="1" dirty="0" smtClean="0"/>
              <a:t>目前公司处于试生产阶段，产能尚未完全释放，受下游需求影响较大，故目前公司的现金流主要依赖集团委贷的流动性支持，流动性风险较高。</a:t>
            </a:r>
            <a:endParaRPr lang="en-US" altLang="zh-CN" sz="1400" b="1" dirty="0" smtClean="0"/>
          </a:p>
          <a:p>
            <a:r>
              <a:rPr lang="zh-CN" altLang="en-US" sz="1400" b="1" dirty="0" smtClean="0"/>
              <a:t>综上，公司财务风险较高。</a:t>
            </a:r>
            <a:endParaRPr lang="en-US" altLang="zh-CN" sz="1400" b="1" dirty="0" smtClean="0"/>
          </a:p>
          <a:p>
            <a:endParaRPr lang="en-US" altLang="zh-CN" sz="1400" dirty="0" smtClean="0"/>
          </a:p>
          <a:p>
            <a:endParaRPr lang="en-US" altLang="zh-CN" sz="1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给梅梅模版的字体">
      <a:majorFont>
        <a:latin typeface="Arial Rounded MT Bold"/>
        <a:ea typeface="微软雅黑"/>
        <a:cs typeface=""/>
      </a:majorFont>
      <a:minorFont>
        <a:latin typeface="Arial Unicode M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8232</TotalTime>
  <Words>2955</Words>
  <Application>Microsoft Office PowerPoint</Application>
  <PresentationFormat>宽屏</PresentationFormat>
  <Paragraphs>238</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16</vt:i4>
      </vt:variant>
    </vt:vector>
  </HeadingPairs>
  <TitlesOfParts>
    <vt:vector size="27" baseType="lpstr">
      <vt:lpstr>Arial Unicode MS</vt:lpstr>
      <vt:lpstr>华文楷体</vt:lpstr>
      <vt:lpstr>宋体</vt:lpstr>
      <vt:lpstr>微软雅黑</vt:lpstr>
      <vt:lpstr>Arial</vt:lpstr>
      <vt:lpstr>Arial Rounded MT Bold</vt:lpstr>
      <vt:lpstr>Calibri</vt:lpstr>
      <vt:lpstr>Times New Roman</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Admin-y</dc:creator>
  <cp:lastModifiedBy>liuyangshide</cp:lastModifiedBy>
  <cp:revision>730</cp:revision>
  <dcterms:created xsi:type="dcterms:W3CDTF">2014-12-05T06:10:56Z</dcterms:created>
  <dcterms:modified xsi:type="dcterms:W3CDTF">2016-10-21T06:23:07Z</dcterms:modified>
</cp:coreProperties>
</file>