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b="1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b="1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数据来源寻找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数据来源评估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数据下载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3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2"/>
      <dgm:spPr/>
    </dgm:pt>
    <dgm:pt modelId="{48902F85-82AF-424D-BCAB-5671E1F04E30}" type="pres">
      <dgm:prSet presAssocID="{7E6696E3-FD21-4810-ABF8-A4BB9AE0D065}" presName="connectorText" presStyleLbl="sibTrans2D1" presStyleIdx="0" presStyleCnt="2"/>
      <dgm:spPr/>
    </dgm:pt>
    <dgm:pt modelId="{F1164B2E-A5C8-4A6B-8162-701923528731}" type="pres">
      <dgm:prSet presAssocID="{B3C51C89-4E44-4BA5-8C5C-20B8D879E214}" presName="node" presStyleLbl="node1" presStyleIdx="1" presStyleCnt="3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2"/>
      <dgm:spPr/>
    </dgm:pt>
    <dgm:pt modelId="{EF1C1795-5CB7-43F9-A63D-DE02E25FE81C}" type="pres">
      <dgm:prSet presAssocID="{29A98FC9-8A0B-4B0E-84E2-83B68BBDC401}" presName="connectorText" presStyleLbl="sibTrans2D1" presStyleIdx="1" presStyleCnt="2"/>
      <dgm:spPr/>
    </dgm:pt>
    <dgm:pt modelId="{75CE586F-11B3-4DF5-88EC-7198AEA61732}" type="pres">
      <dgm:prSet presAssocID="{286F3979-2805-41C3-9C84-7186EF3068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b="1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数据来源寻找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数据来源评估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数据下载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3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2"/>
      <dgm:spPr/>
    </dgm:pt>
    <dgm:pt modelId="{48902F85-82AF-424D-BCAB-5671E1F04E30}" type="pres">
      <dgm:prSet presAssocID="{7E6696E3-FD21-4810-ABF8-A4BB9AE0D065}" presName="connectorText" presStyleLbl="sibTrans2D1" presStyleIdx="0" presStyleCnt="2"/>
      <dgm:spPr/>
    </dgm:pt>
    <dgm:pt modelId="{F1164B2E-A5C8-4A6B-8162-701923528731}" type="pres">
      <dgm:prSet presAssocID="{B3C51C89-4E44-4BA5-8C5C-20B8D879E214}" presName="node" presStyleLbl="node1" presStyleIdx="1" presStyleCnt="3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2"/>
      <dgm:spPr/>
    </dgm:pt>
    <dgm:pt modelId="{EF1C1795-5CB7-43F9-A63D-DE02E25FE81C}" type="pres">
      <dgm:prSet presAssocID="{29A98FC9-8A0B-4B0E-84E2-83B68BBDC401}" presName="connectorText" presStyleLbl="sibTrans2D1" presStyleIdx="1" presStyleCnt="2"/>
      <dgm:spPr/>
    </dgm:pt>
    <dgm:pt modelId="{75CE586F-11B3-4DF5-88EC-7198AEA61732}" type="pres">
      <dgm:prSet presAssocID="{286F3979-2805-41C3-9C84-7186EF3068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b="1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b="1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080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数据获取</a:t>
          </a:r>
        </a:p>
      </dsp:txBody>
      <dsp:txXfrm>
        <a:off x="32759" y="2264491"/>
        <a:ext cx="1519710" cy="889683"/>
      </dsp:txXfrm>
    </dsp:sp>
    <dsp:sp modelId="{432202BC-13F1-4B26-9663-6F63F1BEABF8}">
      <dsp:nvSpPr>
        <dsp:cNvPr id="0" name=""/>
        <dsp:cNvSpPr/>
      </dsp:nvSpPr>
      <dsp:spPr>
        <a:xfrm>
          <a:off x="1737656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737656" y="2592147"/>
        <a:ext cx="233740" cy="234371"/>
      </dsp:txXfrm>
    </dsp:sp>
    <dsp:sp modelId="{F1164B2E-A5C8-4A6B-8162-701923528731}">
      <dsp:nvSpPr>
        <dsp:cNvPr id="0" name=""/>
        <dsp:cNvSpPr/>
      </dsp:nvSpPr>
      <dsp:spPr>
        <a:xfrm>
          <a:off x="2210177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数据清洗</a:t>
          </a:r>
        </a:p>
      </dsp:txBody>
      <dsp:txXfrm>
        <a:off x="2237856" y="2264491"/>
        <a:ext cx="1519710" cy="889683"/>
      </dsp:txXfrm>
    </dsp:sp>
    <dsp:sp modelId="{AC591C31-AB62-41B3-948D-BD715B1FA6C6}">
      <dsp:nvSpPr>
        <dsp:cNvPr id="0" name=""/>
        <dsp:cNvSpPr/>
      </dsp:nvSpPr>
      <dsp:spPr>
        <a:xfrm>
          <a:off x="3942752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942752" y="2592147"/>
        <a:ext cx="233740" cy="234371"/>
      </dsp:txXfrm>
    </dsp:sp>
    <dsp:sp modelId="{75CE586F-11B3-4DF5-88EC-7198AEA61732}">
      <dsp:nvSpPr>
        <dsp:cNvPr id="0" name=""/>
        <dsp:cNvSpPr/>
      </dsp:nvSpPr>
      <dsp:spPr>
        <a:xfrm>
          <a:off x="4415273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数据存储</a:t>
          </a:r>
        </a:p>
      </dsp:txBody>
      <dsp:txXfrm>
        <a:off x="4442952" y="2264491"/>
        <a:ext cx="1519710" cy="889683"/>
      </dsp:txXfrm>
    </dsp:sp>
    <dsp:sp modelId="{B39CE4EF-823A-48F4-8D97-35918B4C4168}">
      <dsp:nvSpPr>
        <dsp:cNvPr id="0" name=""/>
        <dsp:cNvSpPr/>
      </dsp:nvSpPr>
      <dsp:spPr>
        <a:xfrm>
          <a:off x="6147848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147848" y="2592147"/>
        <a:ext cx="233740" cy="234371"/>
      </dsp:txXfrm>
    </dsp:sp>
    <dsp:sp modelId="{DA4B7A99-4A87-4497-8FA6-8AFF26CD881D}">
      <dsp:nvSpPr>
        <dsp:cNvPr id="0" name=""/>
        <dsp:cNvSpPr/>
      </dsp:nvSpPr>
      <dsp:spPr>
        <a:xfrm>
          <a:off x="6620369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数据可视化</a:t>
          </a:r>
        </a:p>
      </dsp:txBody>
      <dsp:txXfrm>
        <a:off x="6648048" y="2264491"/>
        <a:ext cx="1519710" cy="889683"/>
      </dsp:txXfrm>
    </dsp:sp>
    <dsp:sp modelId="{30336708-0A3F-4689-980B-EEA8975766BD}">
      <dsp:nvSpPr>
        <dsp:cNvPr id="0" name=""/>
        <dsp:cNvSpPr/>
      </dsp:nvSpPr>
      <dsp:spPr>
        <a:xfrm>
          <a:off x="8352944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8352944" y="2592147"/>
        <a:ext cx="233740" cy="234371"/>
      </dsp:txXfrm>
    </dsp:sp>
    <dsp:sp modelId="{EF80FE90-1EBF-4B14-9FF2-2294B31746D4}">
      <dsp:nvSpPr>
        <dsp:cNvPr id="0" name=""/>
        <dsp:cNvSpPr/>
      </dsp:nvSpPr>
      <dsp:spPr>
        <a:xfrm>
          <a:off x="8825465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数据分析</a:t>
          </a:r>
        </a:p>
      </dsp:txBody>
      <dsp:txXfrm>
        <a:off x="8853144" y="2264491"/>
        <a:ext cx="1519710" cy="8896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4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数据来源寻找</a:t>
          </a:r>
        </a:p>
      </dsp:txBody>
      <dsp:txXfrm>
        <a:off x="21308" y="15844"/>
        <a:ext cx="1601704" cy="509274"/>
      </dsp:txXfrm>
    </dsp:sp>
    <dsp:sp modelId="{432202BC-13F1-4B26-9663-6F63F1BEABF8}">
      <dsp:nvSpPr>
        <dsp:cNvPr id="0" name=""/>
        <dsp:cNvSpPr/>
      </dsp:nvSpPr>
      <dsp:spPr>
        <a:xfrm>
          <a:off x="180219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02196" y="148956"/>
        <a:ext cx="242395" cy="243049"/>
      </dsp:txXfrm>
    </dsp:sp>
    <dsp:sp modelId="{F1164B2E-A5C8-4A6B-8162-701923528731}">
      <dsp:nvSpPr>
        <dsp:cNvPr id="0" name=""/>
        <dsp:cNvSpPr/>
      </dsp:nvSpPr>
      <dsp:spPr>
        <a:xfrm>
          <a:off x="229221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数据来源评估</a:t>
          </a:r>
        </a:p>
      </dsp:txBody>
      <dsp:txXfrm>
        <a:off x="2308058" y="15844"/>
        <a:ext cx="1601704" cy="509274"/>
      </dsp:txXfrm>
    </dsp:sp>
    <dsp:sp modelId="{AC591C31-AB62-41B3-948D-BD715B1FA6C6}">
      <dsp:nvSpPr>
        <dsp:cNvPr id="0" name=""/>
        <dsp:cNvSpPr/>
      </dsp:nvSpPr>
      <dsp:spPr>
        <a:xfrm>
          <a:off x="408894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088946" y="148956"/>
        <a:ext cx="242395" cy="243049"/>
      </dsp:txXfrm>
    </dsp:sp>
    <dsp:sp modelId="{75CE586F-11B3-4DF5-88EC-7198AEA61732}">
      <dsp:nvSpPr>
        <dsp:cNvPr id="0" name=""/>
        <dsp:cNvSpPr/>
      </dsp:nvSpPr>
      <dsp:spPr>
        <a:xfrm>
          <a:off x="45789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数据下载</a:t>
          </a:r>
        </a:p>
      </dsp:txBody>
      <dsp:txXfrm>
        <a:off x="4594808" y="15844"/>
        <a:ext cx="1601704" cy="509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4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数据来源寻找</a:t>
          </a:r>
        </a:p>
      </dsp:txBody>
      <dsp:txXfrm>
        <a:off x="21308" y="15844"/>
        <a:ext cx="1601704" cy="509274"/>
      </dsp:txXfrm>
    </dsp:sp>
    <dsp:sp modelId="{432202BC-13F1-4B26-9663-6F63F1BEABF8}">
      <dsp:nvSpPr>
        <dsp:cNvPr id="0" name=""/>
        <dsp:cNvSpPr/>
      </dsp:nvSpPr>
      <dsp:spPr>
        <a:xfrm>
          <a:off x="180219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02196" y="148956"/>
        <a:ext cx="242395" cy="243049"/>
      </dsp:txXfrm>
    </dsp:sp>
    <dsp:sp modelId="{F1164B2E-A5C8-4A6B-8162-701923528731}">
      <dsp:nvSpPr>
        <dsp:cNvPr id="0" name=""/>
        <dsp:cNvSpPr/>
      </dsp:nvSpPr>
      <dsp:spPr>
        <a:xfrm>
          <a:off x="229221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数据来源评估</a:t>
          </a:r>
        </a:p>
      </dsp:txBody>
      <dsp:txXfrm>
        <a:off x="2308058" y="15844"/>
        <a:ext cx="1601704" cy="509274"/>
      </dsp:txXfrm>
    </dsp:sp>
    <dsp:sp modelId="{AC591C31-AB62-41B3-948D-BD715B1FA6C6}">
      <dsp:nvSpPr>
        <dsp:cNvPr id="0" name=""/>
        <dsp:cNvSpPr/>
      </dsp:nvSpPr>
      <dsp:spPr>
        <a:xfrm>
          <a:off x="408894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088946" y="148956"/>
        <a:ext cx="242395" cy="243049"/>
      </dsp:txXfrm>
    </dsp:sp>
    <dsp:sp modelId="{75CE586F-11B3-4DF5-88EC-7198AEA61732}">
      <dsp:nvSpPr>
        <dsp:cNvPr id="0" name=""/>
        <dsp:cNvSpPr/>
      </dsp:nvSpPr>
      <dsp:spPr>
        <a:xfrm>
          <a:off x="45789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数据下载</a:t>
          </a:r>
        </a:p>
      </dsp:txBody>
      <dsp:txXfrm>
        <a:off x="4594808" y="15844"/>
        <a:ext cx="1601704" cy="509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0DDE3-A256-480B-9BAB-14F3D401BCA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6FF7-4CD9-4239-8F65-46F61B6E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5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5D7D-3712-4863-A45C-8368707E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592" y="654233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39EE547-1E6D-45BA-9329-81755BB95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C56A1-DAEA-4C81-A02F-25CA73D8D217}"/>
              </a:ext>
            </a:extLst>
          </p:cNvPr>
          <p:cNvSpPr/>
          <p:nvPr userDrawn="1"/>
        </p:nvSpPr>
        <p:spPr>
          <a:xfrm>
            <a:off x="275208" y="6594088"/>
            <a:ext cx="9208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2019-nCoV Analysis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F11055-E5EA-4E22-A0D0-0F73CF57A288}"/>
              </a:ext>
            </a:extLst>
          </p:cNvPr>
          <p:cNvCxnSpPr>
            <a:cxnSpLocks/>
          </p:cNvCxnSpPr>
          <p:nvPr userDrawn="1"/>
        </p:nvCxnSpPr>
        <p:spPr>
          <a:xfrm>
            <a:off x="0" y="6594088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E6051DB-1D1A-47C4-81B4-F87952FFDB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"/>
            <a:ext cx="12192000" cy="66273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17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2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40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7B4BA0-BB58-4113-9FC9-9ED73C03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13F5E-2A0E-42B4-8BA7-3D265237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E5C27-69D0-4182-8309-3DAEC106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803A1-DC1C-4889-821F-0AA92C688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238B-BE72-4621-90F3-BF4A33186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E547-1E6D-45BA-9329-81755BB95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j2hk5z6IwbWloJdx_gkv4g" TargetMode="External"/><Relationship Id="rId3" Type="http://schemas.openxmlformats.org/officeDocument/2006/relationships/diagramLayout" Target="../diagrams/layout12.xml"/><Relationship Id="rId7" Type="http://schemas.openxmlformats.org/officeDocument/2006/relationships/hyperlink" Target="https://mp.weixin.qq.com/s/iN82eHSTMUHzEL9DhTpV1Q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echarts/pyecharts" TargetMode="External"/><Relationship Id="rId3" Type="http://schemas.openxmlformats.org/officeDocument/2006/relationships/diagramLayout" Target="../diagrams/layout8.xml"/><Relationship Id="rId7" Type="http://schemas.openxmlformats.org/officeDocument/2006/relationships/hyperlink" Target="https://www.echartsjs.com/zh/index.htm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5D99DB-26BF-49D8-B854-3BA1DBDDE5D8}"/>
              </a:ext>
            </a:extLst>
          </p:cNvPr>
          <p:cNvSpPr txBox="1"/>
          <p:nvPr/>
        </p:nvSpPr>
        <p:spPr>
          <a:xfrm>
            <a:off x="1553593" y="1393795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2019-nCoV Analysis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F7640-75A5-44B1-9C89-3214E98CF029}"/>
              </a:ext>
            </a:extLst>
          </p:cNvPr>
          <p:cNvSpPr/>
          <p:nvPr/>
        </p:nvSpPr>
        <p:spPr>
          <a:xfrm>
            <a:off x="1553593" y="2653517"/>
            <a:ext cx="9208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作者：张战罗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B86A3-4D6E-4393-BF4D-2B7A97837E1C}"/>
              </a:ext>
            </a:extLst>
          </p:cNvPr>
          <p:cNvSpPr txBox="1"/>
          <p:nvPr/>
        </p:nvSpPr>
        <p:spPr>
          <a:xfrm>
            <a:off x="5319986" y="5533749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2020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</a:t>
            </a:r>
            <a:r>
              <a:rPr lang="en-US" altLang="zh-CN" sz="1600" dirty="0"/>
              <a:t>14</a:t>
            </a:r>
            <a:r>
              <a:rPr lang="zh-CN" altLang="en-US" sz="16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1207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875291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" y="723616"/>
            <a:ext cx="10750856" cy="57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912705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" y="723616"/>
            <a:ext cx="10750856" cy="57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147073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结合机器学习或者传统的统计学方法，可以对数据进行进一步分析以获取更多有价值的信息。例如对数据建模以分析疫情扩展的规律，并对疫情发展做出预测，对疫情防控措施进行评估。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5122416"/>
            <a:ext cx="11718525" cy="134232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无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97AB3-DD56-4B13-81DA-A2777B5E56ED}"/>
              </a:ext>
            </a:extLst>
          </p:cNvPr>
          <p:cNvSpPr txBox="1"/>
          <p:nvPr/>
        </p:nvSpPr>
        <p:spPr>
          <a:xfrm>
            <a:off x="304799" y="2096486"/>
            <a:ext cx="116504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本例未对数据进行进一步分析，可以参考以下两篇文章了解数据进一步分析的一般方法和结果。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7"/>
              </a:rPr>
              <a:t>最新！交大医学院团队分阶段估计武汉市新冠肺炎疫情趋势</a:t>
            </a:r>
            <a:endParaRPr lang="en-US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8"/>
              </a:rPr>
              <a:t>真</a:t>
            </a:r>
            <a:r>
              <a:rPr lang="en-US" altLang="zh-CN" sz="1600" dirty="0">
                <a:hlinkClick r:id="rId8"/>
              </a:rPr>
              <a:t>•</a:t>
            </a:r>
            <a:r>
              <a:rPr lang="zh-CN" altLang="en-US" sz="1600" dirty="0">
                <a:hlinkClick r:id="rId8"/>
              </a:rPr>
              <a:t>学霸！疫情何时结束？交大</a:t>
            </a:r>
            <a:r>
              <a:rPr lang="en-US" altLang="zh-CN" sz="1600" dirty="0">
                <a:hlinkClick r:id="rId8"/>
              </a:rPr>
              <a:t>300</a:t>
            </a:r>
            <a:r>
              <a:rPr lang="zh-CN" altLang="en-US" sz="1600" dirty="0">
                <a:hlinkClick r:id="rId8"/>
              </a:rPr>
              <a:t>多名学子做了这件事</a:t>
            </a:r>
            <a:r>
              <a:rPr lang="en-US" altLang="zh-CN" sz="1600" dirty="0">
                <a:hlinkClick r:id="rId8"/>
              </a:rPr>
              <a:t>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60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4A40FBF-EEE4-48ED-BDC9-B41E7AC1F9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1D44D-A178-4DF4-BFF2-3D99B7E0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0319C-3882-46AE-96BA-8DADD92EDFDE}"/>
              </a:ext>
            </a:extLst>
          </p:cNvPr>
          <p:cNvSpPr txBox="1"/>
          <p:nvPr/>
        </p:nvSpPr>
        <p:spPr>
          <a:xfrm>
            <a:off x="310718" y="2505670"/>
            <a:ext cx="1157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新型冠状病毒在武汉爆发，进而波及到全国甚至全世界，给人们的生活带来了极大的影响。在防疫过程中，需要及时地对疫情分布进行分析，以实现更加有效的防控措施。同时，将数据通过好的可视化方式展现给大众，防止大众恐慌，对于防疫过程也非常有帮助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本项目结合数据工程的基本过程，对疫情分布进行了可视化。</a:t>
            </a:r>
          </a:p>
        </p:txBody>
      </p:sp>
    </p:spTree>
    <p:extLst>
      <p:ext uri="{BB962C8B-B14F-4D97-AF65-F5344CB8AC3E}">
        <p14:creationId xmlns:p14="http://schemas.microsoft.com/office/powerpoint/2010/main" val="21151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数据工程基本过程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153580"/>
              </p:ext>
            </p:extLst>
          </p:nvPr>
        </p:nvGraphicFramePr>
        <p:xfrm>
          <a:off x="893192" y="719666"/>
          <a:ext cx="104056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76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883125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数据获取是指通过技术手段获取数据，是数据工程的第一步。数据的质量对于数据工程而言至关重要。数据获取环节由以下三个步骤组成：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AEAE0F-90E4-4427-A82E-944BBF77A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04057"/>
              </p:ext>
            </p:extLst>
          </p:nvPr>
        </p:nvGraphicFramePr>
        <p:xfrm>
          <a:off x="2982650" y="2096486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266329" y="3008883"/>
            <a:ext cx="1165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数据来源寻找：根据背景不同，数据工程的数据可能来源于多种不同的渠道，常见的有传感器系统、公开的数据集以及相关网站等类型。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数据来源评估：对于数据来源，要从数据可靠性、数据可获取性等方面进行评估。例如在本例中，数据可以从国家卫健委官方的通报中获取，可以从丁香园网站获取，也可以从已有的</a:t>
            </a:r>
            <a:r>
              <a:rPr lang="en-US" altLang="zh-CN" dirty="0"/>
              <a:t>GitHub</a:t>
            </a:r>
            <a:r>
              <a:rPr lang="zh-CN" altLang="en-US" dirty="0"/>
              <a:t>项目中获取。从数据的可靠性和可获取性来说，丁香园网站因其标准的格式，比较高的可靠性，适合作为数据下载的来源。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数据下载：对于不同的数据来源有不同的数据下载方式。对于传感器系统，需要建立采集系统对数据进行采集传输；对于一些公开的数据及或网站，可以直接去相关页面下载。若想自动实时获取最新数据，就需要借助一定的工具来自动实现这一过程，而这一工具也通常被人们称之为爬虫。</a:t>
            </a:r>
          </a:p>
        </p:txBody>
      </p:sp>
    </p:spTree>
    <p:extLst>
      <p:ext uri="{BB962C8B-B14F-4D97-AF65-F5344CB8AC3E}">
        <p14:creationId xmlns:p14="http://schemas.microsoft.com/office/powerpoint/2010/main" val="30750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284891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数据获取是指通过技术手段获取数据，是数据工程的第一步。数据的质量对于数据工程而言至关重要。数据获取环节由以下三个步骤组成：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AEAE0F-90E4-4427-A82E-944BBF77A585}"/>
              </a:ext>
            </a:extLst>
          </p:cNvPr>
          <p:cNvGraphicFramePr/>
          <p:nvPr/>
        </p:nvGraphicFramePr>
        <p:xfrm>
          <a:off x="2982650" y="2096486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266329" y="300888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在本例中，使用了爬虫从丁香园的网站（</a:t>
            </a:r>
            <a:r>
              <a:rPr lang="en-US" altLang="zh-CN" dirty="0"/>
              <a:t>https://ncov.dxy.cn/ncovh5/view/pneumonia</a:t>
            </a:r>
            <a:r>
              <a:rPr lang="zh-CN" altLang="en-US" dirty="0"/>
              <a:t>）中自动获取最新的数据。使用了</a:t>
            </a:r>
            <a:r>
              <a:rPr lang="en-US" altLang="zh-CN" dirty="0"/>
              <a:t>requests</a:t>
            </a:r>
            <a:r>
              <a:rPr lang="zh-CN" altLang="en-US" dirty="0"/>
              <a:t>包来完成这一过程。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4983600"/>
            <a:ext cx="11718525" cy="148114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# requests</a:t>
            </a:r>
            <a:r>
              <a:rPr lang="zh-CN" altLang="en-US" sz="1400" dirty="0"/>
              <a:t>会自动访问给定的连接并获取网页的内容。</a:t>
            </a:r>
          </a:p>
          <a:p>
            <a:r>
              <a:rPr lang="en-US" altLang="zh-CN" sz="1400" dirty="0"/>
              <a:t>r = </a:t>
            </a:r>
            <a:r>
              <a:rPr lang="en-US" altLang="zh-CN" sz="1400" dirty="0" err="1"/>
              <a:t>requests.get</a:t>
            </a:r>
            <a:r>
              <a:rPr lang="en-US" altLang="zh-CN" sz="1400" dirty="0"/>
              <a:t>('https://ncov.dxy.cn/ncovh5/view/pneumonia')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7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数据清洗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903510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获取的数据往往不能直接使用，例如通过传感器系统获取的数据可能会存在缺失值、异常值的情况；从网页获取的数据以特定的格式混杂于整个网页内容中，需要使用一定的技术手段提取出需要的数据。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在本例中，使用了</a:t>
            </a:r>
            <a:r>
              <a:rPr lang="en-US" altLang="zh-CN" dirty="0" err="1"/>
              <a:t>BeautifulSoup</a:t>
            </a:r>
            <a:r>
              <a:rPr lang="zh-CN" altLang="en-US" dirty="0"/>
              <a:t>包对爬虫获取的</a:t>
            </a:r>
            <a:r>
              <a:rPr lang="en-US" altLang="zh-CN" dirty="0"/>
              <a:t>html</a:t>
            </a:r>
            <a:r>
              <a:rPr lang="zh-CN" altLang="en-US" dirty="0"/>
              <a:t>文件进行处理，提取有效地数据并根据需要进行了重新组织。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2859530"/>
            <a:ext cx="11718525" cy="360521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 err="1"/>
              <a:t>r.encoding</a:t>
            </a:r>
            <a:r>
              <a:rPr lang="en-US" altLang="zh-CN" sz="1400" dirty="0"/>
              <a:t> = 'utf-8'</a:t>
            </a:r>
          </a:p>
          <a:p>
            <a:r>
              <a:rPr lang="en-US" altLang="zh-CN" sz="1400" dirty="0"/>
              <a:t>soup = </a:t>
            </a:r>
            <a:r>
              <a:rPr lang="en-US" altLang="zh-CN" sz="1400" dirty="0" err="1"/>
              <a:t>BeautifulSoup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r.text</a:t>
            </a:r>
            <a:r>
              <a:rPr lang="en-US" altLang="zh-CN" sz="1400" dirty="0"/>
              <a:t>, '</a:t>
            </a:r>
            <a:r>
              <a:rPr lang="en-US" altLang="zh-CN" sz="1400" dirty="0" err="1"/>
              <a:t>html.parser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 err="1"/>
              <a:t>area_stat_raw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soup.find</a:t>
            </a:r>
            <a:r>
              <a:rPr lang="en-US" altLang="zh-CN" sz="1400" dirty="0"/>
              <a:t>(id='</a:t>
            </a:r>
            <a:r>
              <a:rPr lang="en-US" altLang="zh-CN" sz="1400" dirty="0" err="1"/>
              <a:t>getAreaStat</a:t>
            </a:r>
            <a:r>
              <a:rPr lang="en-US" altLang="zh-CN" sz="1400" dirty="0"/>
              <a:t>').</a:t>
            </a:r>
            <a:r>
              <a:rPr lang="en-US" altLang="zh-CN" sz="1400" dirty="0" err="1"/>
              <a:t>get_text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area_stat_js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area_stat_raw</a:t>
            </a:r>
            <a:r>
              <a:rPr lang="en-US" altLang="zh-CN" sz="1400" dirty="0"/>
              <a:t>[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('try { </a:t>
            </a:r>
            <a:r>
              <a:rPr lang="en-US" altLang="zh-CN" sz="1400" dirty="0" err="1"/>
              <a:t>window.getAreaStat</a:t>
            </a:r>
            <a:r>
              <a:rPr lang="en-US" altLang="zh-CN" sz="1400" dirty="0"/>
              <a:t> = '): -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('}catch(e){}')]</a:t>
            </a:r>
          </a:p>
          <a:p>
            <a:r>
              <a:rPr lang="en-US" altLang="zh-CN" sz="1400" dirty="0" err="1"/>
              <a:t>area_stat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json.loads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area_stat_js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进行省级和市级统计</a:t>
            </a:r>
          </a:p>
          <a:p>
            <a:r>
              <a:rPr lang="en-US" altLang="zh-CN" sz="1400" dirty="0" err="1"/>
              <a:t>province_name</a:t>
            </a:r>
            <a:r>
              <a:rPr lang="en-US" altLang="zh-CN" sz="1400" dirty="0"/>
              <a:t> = []</a:t>
            </a:r>
          </a:p>
          <a:p>
            <a:r>
              <a:rPr lang="en-US" altLang="zh-CN" sz="1400" dirty="0" err="1"/>
              <a:t>p_current_confirmed_count</a:t>
            </a:r>
            <a:r>
              <a:rPr lang="en-US" altLang="zh-CN" sz="1400" dirty="0"/>
              <a:t> = []</a:t>
            </a:r>
          </a:p>
          <a:p>
            <a:r>
              <a:rPr lang="en-US" altLang="zh-CN" sz="1400" dirty="0"/>
              <a:t>for province in </a:t>
            </a:r>
            <a:r>
              <a:rPr lang="en-US" altLang="zh-CN" sz="1400" dirty="0" err="1"/>
              <a:t>area_stat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province_name.append</a:t>
            </a:r>
            <a:r>
              <a:rPr lang="en-US" altLang="zh-CN" sz="1400" dirty="0"/>
              <a:t>(province['</a:t>
            </a:r>
            <a:r>
              <a:rPr lang="en-US" altLang="zh-CN" sz="1400" dirty="0" err="1"/>
              <a:t>provinceShortName</a:t>
            </a:r>
            <a:r>
              <a:rPr lang="en-US" altLang="zh-CN" sz="1400" dirty="0"/>
              <a:t>'])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p_current_confirmed_count.append</a:t>
            </a:r>
            <a:r>
              <a:rPr lang="en-US" altLang="zh-CN" sz="1400" dirty="0"/>
              <a:t>(province['</a:t>
            </a:r>
            <a:r>
              <a:rPr lang="en-US" altLang="zh-CN" sz="1400" dirty="0" err="1"/>
              <a:t>currentConfirmedCount</a:t>
            </a:r>
            <a:r>
              <a:rPr lang="en-US" altLang="zh-CN" sz="1400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1968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313152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清洗好的数据需要存储以便于使用。数据可以存储于本地，利用以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等形式存储于电脑硬盘中，也可以存储于数据库中并存放于本地或云端。最常见得关系型数据管理系统是</a:t>
            </a:r>
            <a:r>
              <a:rPr lang="en-US" altLang="zh-CN" dirty="0"/>
              <a:t>MYSQL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本例所建的可视化项目并未实现实时更新的功能，因此数据直接进入下一环节，未对数据进行存储。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5122416"/>
            <a:ext cx="11718525" cy="134232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无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8816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291992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数据可视化有利于对于数据的展示和理解。数据可视化的形式多种多样，随着数据工程的发展，相关的工具也日益丰富和强大，例如百度开源的</a:t>
            </a:r>
            <a:r>
              <a:rPr lang="en-US" altLang="zh-CN" dirty="0" err="1"/>
              <a:t>echarts</a:t>
            </a:r>
            <a:r>
              <a:rPr lang="zh-CN" altLang="en-US" dirty="0"/>
              <a:t>项目（</a:t>
            </a:r>
            <a:r>
              <a:rPr lang="en-US" altLang="zh-CN" dirty="0">
                <a:hlinkClick r:id="rId7"/>
              </a:rPr>
              <a:t>https://www.echartsjs.com/zh/index.html</a:t>
            </a:r>
            <a:r>
              <a:rPr lang="zh-CN" altLang="en-US" dirty="0"/>
              <a:t>）具有丰富的可视化模板。基于</a:t>
            </a:r>
            <a:r>
              <a:rPr lang="en-US" altLang="zh-CN" dirty="0" err="1"/>
              <a:t>echarts</a:t>
            </a:r>
            <a:r>
              <a:rPr lang="zh-CN" altLang="en-US" dirty="0"/>
              <a:t>，陈键冬等人开发了适合</a:t>
            </a:r>
            <a:r>
              <a:rPr lang="en-US" altLang="zh-CN" dirty="0"/>
              <a:t>python</a:t>
            </a:r>
            <a:r>
              <a:rPr lang="zh-CN" altLang="en-US" dirty="0"/>
              <a:t>使用的工具</a:t>
            </a:r>
            <a:r>
              <a:rPr lang="en-US" altLang="zh-CN" dirty="0" err="1"/>
              <a:t>pyecharts</a:t>
            </a:r>
            <a:r>
              <a:rPr lang="zh-CN" altLang="en-US" dirty="0"/>
              <a:t>（</a:t>
            </a:r>
            <a:r>
              <a:rPr lang="en-US" altLang="zh-CN" dirty="0">
                <a:hlinkClick r:id="rId8"/>
              </a:rPr>
              <a:t>https://github.com/pyecharts/pyecharts</a:t>
            </a:r>
            <a:r>
              <a:rPr lang="zh-CN" altLang="en-US" dirty="0"/>
              <a:t>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本例使用</a:t>
            </a:r>
            <a:r>
              <a:rPr lang="en-US" altLang="zh-CN" dirty="0" err="1"/>
              <a:t>pyrcharts</a:t>
            </a:r>
            <a:r>
              <a:rPr lang="zh-CN" altLang="en-US" dirty="0"/>
              <a:t>实现了数据可视化。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2752078"/>
            <a:ext cx="11718525" cy="3712666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chart = Map(</a:t>
            </a:r>
            <a:r>
              <a:rPr lang="en-US" altLang="zh-CN" sz="1400" dirty="0" err="1"/>
              <a:t>init_opts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opts.InitOpts</a:t>
            </a:r>
            <a:r>
              <a:rPr lang="en-US" altLang="zh-CN" sz="1400" dirty="0"/>
              <a:t>(width='1500px', height='800px'))</a:t>
            </a:r>
          </a:p>
          <a:p>
            <a:r>
              <a:rPr lang="en-US" altLang="zh-CN" sz="1400" dirty="0" err="1"/>
              <a:t>chart.add</a:t>
            </a:r>
            <a:r>
              <a:rPr lang="en-US" altLang="zh-CN" sz="1400" dirty="0"/>
              <a:t>('</a:t>
            </a:r>
            <a:r>
              <a:rPr lang="zh-CN" altLang="en-US" sz="1400" dirty="0"/>
              <a:t>现存确诊</a:t>
            </a:r>
            <a:r>
              <a:rPr lang="en-US" altLang="zh-CN" sz="1400" dirty="0"/>
              <a:t>', [list(z) for z in zip(</a:t>
            </a:r>
            <a:r>
              <a:rPr lang="en-US" altLang="zh-CN" sz="1400" dirty="0" err="1"/>
              <a:t>province_name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p_current_confirmed_count</a:t>
            </a:r>
            <a:r>
              <a:rPr lang="en-US" altLang="zh-CN" sz="1400" dirty="0"/>
              <a:t>)], 'china')</a:t>
            </a:r>
          </a:p>
          <a:p>
            <a:r>
              <a:rPr lang="en-US" altLang="zh-CN" sz="1400" dirty="0" err="1"/>
              <a:t>chart.set_global_opts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toolbox_opts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opts.ToolboxOpts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is_show</a:t>
            </a:r>
            <a:r>
              <a:rPr lang="en-US" altLang="zh-CN" sz="1400" dirty="0"/>
              <a:t>=True, </a:t>
            </a:r>
            <a:r>
              <a:rPr lang="en-US" altLang="zh-CN" sz="1400" dirty="0" err="1"/>
              <a:t>pos_top</a:t>
            </a:r>
            <a:r>
              <a:rPr lang="en-US" altLang="zh-CN" sz="1400" dirty="0"/>
              <a:t>='20px'),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title_opts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opts.TitleOpts</a:t>
            </a:r>
            <a:r>
              <a:rPr lang="en-US" altLang="zh-CN" sz="1400" dirty="0"/>
              <a:t>(title='2019-nCoV</a:t>
            </a:r>
            <a:r>
              <a:rPr lang="zh-CN" altLang="en-US" sz="1400" dirty="0"/>
              <a:t>疫情地图：</a:t>
            </a:r>
            <a:r>
              <a:rPr lang="en-US" altLang="zh-CN" sz="1400" dirty="0"/>
              <a:t>{}</a:t>
            </a:r>
            <a:r>
              <a:rPr lang="zh-CN" altLang="en-US" sz="1400" dirty="0"/>
              <a:t>（</a:t>
            </a:r>
            <a:r>
              <a:rPr lang="en-US" altLang="zh-CN" sz="1400" dirty="0"/>
              <a:t>{}</a:t>
            </a:r>
            <a:r>
              <a:rPr lang="zh-CN" altLang="en-US" sz="1400" dirty="0"/>
              <a:t>）</a:t>
            </a:r>
            <a:r>
              <a:rPr lang="en-US" altLang="zh-CN" sz="1400" dirty="0"/>
              <a:t>'.format('</a:t>
            </a:r>
            <a:r>
              <a:rPr lang="zh-CN" altLang="en-US" sz="1400" dirty="0"/>
              <a:t>现存确诊</a:t>
            </a:r>
            <a:r>
              <a:rPr lang="en-US" altLang="zh-CN" sz="1400" dirty="0"/>
              <a:t>', </a:t>
            </a:r>
            <a:r>
              <a:rPr lang="en-US" altLang="zh-CN" sz="1400" dirty="0" err="1"/>
              <a:t>time.asctime</a:t>
            </a:r>
            <a:r>
              <a:rPr lang="en-US" altLang="zh-CN" sz="1400" dirty="0"/>
              <a:t>()),</a:t>
            </a:r>
          </a:p>
          <a:p>
            <a:r>
              <a:rPr lang="en-US" altLang="zh-CN" sz="1400" dirty="0"/>
              <a:t>                                                </a:t>
            </a:r>
            <a:r>
              <a:rPr lang="en-US" altLang="zh-CN" sz="1400" dirty="0" err="1"/>
              <a:t>pos_left</a:t>
            </a:r>
            <a:r>
              <a:rPr lang="en-US" altLang="zh-CN" sz="1400" dirty="0"/>
              <a:t>='center', </a:t>
            </a:r>
            <a:r>
              <a:rPr lang="en-US" altLang="zh-CN" sz="1400" dirty="0" err="1"/>
              <a:t>pos_top</a:t>
            </a:r>
            <a:r>
              <a:rPr lang="en-US" altLang="zh-CN" sz="1400" dirty="0"/>
              <a:t>='20px'),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legend_opts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opts.LegendOpts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is_show</a:t>
            </a:r>
            <a:r>
              <a:rPr lang="en-US" altLang="zh-CN" sz="1400" dirty="0"/>
              <a:t>=False),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visualmap_opts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opts.VisualMapOpts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is_piecewise</a:t>
            </a:r>
            <a:r>
              <a:rPr lang="en-US" altLang="zh-CN" sz="1400" dirty="0"/>
              <a:t>=True,</a:t>
            </a:r>
          </a:p>
          <a:p>
            <a:r>
              <a:rPr lang="en-US" altLang="zh-CN" sz="1400" dirty="0"/>
              <a:t>                                                        pieces=[{'min': 10000},</a:t>
            </a:r>
          </a:p>
          <a:p>
            <a:r>
              <a:rPr lang="en-US" altLang="zh-CN" sz="1400" dirty="0"/>
              <a:t>                                                                {'min': 500, 'max': 9999},</a:t>
            </a:r>
          </a:p>
          <a:p>
            <a:r>
              <a:rPr lang="en-US" altLang="zh-CN" sz="1400" dirty="0"/>
              <a:t>                                                                {'min': 100, 'max': 499},</a:t>
            </a:r>
          </a:p>
          <a:p>
            <a:r>
              <a:rPr lang="en-US" altLang="zh-CN" sz="1400" dirty="0"/>
              <a:t>                                                                {'min': 10, 'max': 99},</a:t>
            </a:r>
          </a:p>
          <a:p>
            <a:r>
              <a:rPr lang="en-US" altLang="zh-CN" sz="1400" dirty="0"/>
              <a:t>                                                                {'min': 1, 'max': 9},</a:t>
            </a:r>
          </a:p>
          <a:p>
            <a:r>
              <a:rPr lang="en-US" altLang="zh-CN" sz="1400" dirty="0"/>
              <a:t>                                                                {'max': 0}]))</a:t>
            </a:r>
          </a:p>
        </p:txBody>
      </p:sp>
    </p:spTree>
    <p:extLst>
      <p:ext uri="{BB962C8B-B14F-4D97-AF65-F5344CB8AC3E}">
        <p14:creationId xmlns:p14="http://schemas.microsoft.com/office/powerpoint/2010/main" val="351191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88453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1" y="723616"/>
            <a:ext cx="10750858" cy="57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1299</Words>
  <Application>Microsoft Office PowerPoint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Zhanluo</dc:creator>
  <cp:lastModifiedBy>Zhang Zhanluo</cp:lastModifiedBy>
  <cp:revision>32</cp:revision>
  <dcterms:created xsi:type="dcterms:W3CDTF">2020-02-13T08:01:20Z</dcterms:created>
  <dcterms:modified xsi:type="dcterms:W3CDTF">2020-02-21T05:13:06Z</dcterms:modified>
</cp:coreProperties>
</file>