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6" r:id="rId3"/>
    <p:sldId id="269" r:id="rId5"/>
    <p:sldId id="265" r:id="rId6"/>
    <p:sldId id="275" r:id="rId7"/>
    <p:sldId id="276" r:id="rId8"/>
    <p:sldId id="302" r:id="rId9"/>
    <p:sldId id="270" r:id="rId10"/>
    <p:sldId id="282" r:id="rId11"/>
    <p:sldId id="280" r:id="rId12"/>
    <p:sldId id="277" r:id="rId13"/>
    <p:sldId id="283" r:id="rId14"/>
    <p:sldId id="296" r:id="rId15"/>
    <p:sldId id="314" r:id="rId16"/>
    <p:sldId id="312" r:id="rId17"/>
    <p:sldId id="313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00" r:id="rId27"/>
    <p:sldId id="28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5719D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>
      <p:cViewPr varScale="1">
        <p:scale>
          <a:sx n="86" d="100"/>
          <a:sy n="86" d="100"/>
        </p:scale>
        <p:origin x="614" y="-74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pct5">
          <a:fgClr>
            <a:schemeClr val="bg1">
              <a:lumMod val="6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rgbClr val="BEBEB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-667385" y="3119120"/>
            <a:ext cx="13435965" cy="5954395"/>
            <a:chOff x="-1051" y="3512"/>
            <a:chExt cx="21159" cy="11516"/>
          </a:xfrm>
        </p:grpSpPr>
        <p:pic>
          <p:nvPicPr>
            <p:cNvPr id="8" name="图片 7" descr="1501832766424"/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-1051" y="3512"/>
              <a:ext cx="12370" cy="11516"/>
            </a:xfrm>
            <a:prstGeom prst="rect">
              <a:avLst/>
            </a:prstGeom>
          </p:spPr>
        </p:pic>
        <p:pic>
          <p:nvPicPr>
            <p:cNvPr id="9" name="图片 8" descr="1501832766424"/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9312" y="3601"/>
              <a:ext cx="10797" cy="1142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image" Target="../media/image26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6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882" y="2016146"/>
            <a:ext cx="10852237" cy="899167"/>
          </a:xfrm>
        </p:spPr>
        <p:txBody>
          <a:bodyPr/>
          <a:lstStyle/>
          <a:p>
            <a:r>
              <a:rPr lang="en-US" altLang="zh-CN" b="1" dirty="0">
                <a:effectLst/>
                <a:latin typeface="仿宋" panose="02010609060101010101" charset="-122"/>
                <a:ea typeface="仿宋" panose="02010609060101010101" charset="-122"/>
              </a:rPr>
              <a:t>Blog</a:t>
            </a:r>
            <a:r>
              <a:rPr lang="zh-CN" altLang="en-US" b="1" dirty="0">
                <a:effectLst/>
                <a:latin typeface="仿宋" panose="02010609060101010101" charset="-122"/>
                <a:ea typeface="仿宋" panose="02010609060101010101" charset="-122"/>
              </a:rPr>
              <a:t>系统设计项目</a:t>
            </a:r>
            <a:br>
              <a:rPr lang="zh-CN" altLang="en-US" b="1" dirty="0">
                <a:effectLst/>
                <a:latin typeface="仿宋" panose="02010609060101010101" charset="-122"/>
                <a:ea typeface="仿宋" panose="02010609060101010101" charset="-122"/>
              </a:rPr>
            </a:br>
            <a:endParaRPr lang="zh-CN" altLang="en-US" b="1" dirty="0">
              <a:effectLst/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162425" y="3042285"/>
            <a:ext cx="4883150" cy="951230"/>
          </a:xfrm>
        </p:spPr>
        <p:txBody>
          <a:bodyPr/>
          <a:lstStyle/>
          <a:p>
            <a:pPr algn="r"/>
            <a:r>
              <a:rPr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小组成员：付泽坤</a:t>
            </a:r>
            <a:endParaRPr 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r"/>
            <a:r>
              <a:rPr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孟晓龙</a:t>
            </a:r>
            <a:endParaRPr 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r"/>
            <a:r>
              <a:rPr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张昊</a:t>
            </a:r>
            <a:endParaRPr 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r"/>
            <a:r>
              <a:rPr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赵修贤</a:t>
            </a:r>
            <a:endParaRPr 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r"/>
            <a:r>
              <a:rPr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马屹瑶</a:t>
            </a:r>
            <a:endParaRPr 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r"/>
            <a:r>
              <a:rPr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马立驹</a:t>
            </a:r>
            <a:endParaRPr 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r"/>
            <a:endParaRPr 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95625" y="1704340"/>
            <a:ext cx="5949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095625" y="6165000"/>
            <a:ext cx="6117590" cy="8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7955" y="200025"/>
            <a:ext cx="10104120" cy="4596130"/>
          </a:xfrm>
        </p:spPr>
        <p:txBody>
          <a:bodyPr/>
          <a:lstStyle/>
          <a:p>
            <a:r>
              <a:rPr dirty="0">
                <a:latin typeface="华康俪金黑W8" panose="020B0809000000000000" charset="-122"/>
                <a:ea typeface="华康俪金黑W8" panose="020B0809000000000000" charset="-122"/>
              </a:rPr>
              <a:t>第三小节</a:t>
            </a:r>
            <a:br>
              <a:rPr dirty="0">
                <a:latin typeface="华康俪金黑W8" panose="020B0809000000000000" charset="-122"/>
                <a:ea typeface="华康俪金黑W8" panose="020B0809000000000000" charset="-122"/>
              </a:rPr>
            </a:br>
            <a:br>
              <a:rPr dirty="0">
                <a:latin typeface="华康俪金黑W8" panose="020B0809000000000000" charset="-122"/>
                <a:ea typeface="华康俪金黑W8" panose="020B0809000000000000" charset="-122"/>
              </a:rPr>
            </a:br>
            <a:r>
              <a:rPr sz="2000" b="0" dirty="0">
                <a:latin typeface="华文仿宋" panose="02010600040101010101" charset="-122"/>
                <a:ea typeface="华文仿宋" panose="02010600040101010101" charset="-122"/>
              </a:rPr>
              <a:t>管理员功能</a:t>
            </a:r>
            <a:br>
              <a:rPr dirty="0">
                <a:latin typeface="华康俪金黑W8" panose="020B0809000000000000" charset="-122"/>
                <a:ea typeface="华康俪金黑W8" panose="020B0809000000000000" charset="-122"/>
              </a:rPr>
            </a:br>
            <a:br>
              <a:rPr dirty="0">
                <a:latin typeface="华康俪金黑W8" panose="020B0809000000000000" charset="-122"/>
                <a:ea typeface="华康俪金黑W8" panose="020B0809000000000000" charset="-122"/>
              </a:rPr>
            </a:br>
            <a:r>
              <a:rPr dirty="0">
                <a:latin typeface="华康俪金黑W8" panose="020B0809000000000000" charset="-122"/>
                <a:ea typeface="华康俪金黑W8" panose="020B0809000000000000" charset="-122"/>
              </a:rPr>
              <a:t>       </a:t>
            </a:r>
            <a:r>
              <a:rPr lang="en-US" altLang="zh-CN" sz="2000" b="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1.</a:t>
            </a:r>
            <a:r>
              <a:rPr sz="2000" b="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管理员登陆</a:t>
            </a:r>
            <a:br>
              <a:rPr sz="2000" b="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</a:br>
            <a:r>
              <a:rPr sz="2000" b="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</a:t>
            </a:r>
            <a:br>
              <a:rPr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</a:br>
            <a:r>
              <a:rPr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         </a:t>
            </a:r>
            <a:r>
              <a:rPr lang="en-US" altLang="zh-CN" sz="2000" b="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2.</a:t>
            </a:r>
            <a:r>
              <a:rPr sz="2000" b="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管理所有用户以及所有博文（修改用户信息、删除评论等等）</a:t>
            </a:r>
            <a:br>
              <a:rPr sz="2000" b="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</a:br>
            <a:r>
              <a:rPr sz="2000" b="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   </a:t>
            </a:r>
            <a:br>
              <a:rPr sz="2000" b="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</a:br>
            <a:r>
              <a:rPr sz="2000" b="0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               </a:t>
            </a:r>
            <a:endParaRPr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7" name="内容占位符 5" descr="60b96aaf934c252c5496ad09a8b158b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5320" y="445135"/>
            <a:ext cx="1111250" cy="1111250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7372985" y="1396365"/>
            <a:ext cx="46272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 descr="14622fa41574512c0476f88d12c73155"/>
          <p:cNvPicPr>
            <a:picLocks noChangeAspect="1"/>
          </p:cNvPicPr>
          <p:nvPr/>
        </p:nvPicPr>
        <p:blipFill>
          <a:blip r:embed="rId2"/>
          <a:srcRect l="14458" t="25472" r="11562" b="21391"/>
          <a:stretch>
            <a:fillRect/>
          </a:stretch>
        </p:blipFill>
        <p:spPr>
          <a:xfrm>
            <a:off x="1532255" y="2259330"/>
            <a:ext cx="1264285" cy="908685"/>
          </a:xfrm>
          <a:prstGeom prst="rect">
            <a:avLst/>
          </a:prstGeom>
          <a:effectLst>
            <a:outerShdw blurRad="127000" dist="50800" dir="5400000" sx="108000" sy="108000" algn="ctr" rotWithShape="0">
              <a:srgbClr val="577B4F">
                <a:alpha val="100000"/>
              </a:srgbClr>
            </a:outerShdw>
          </a:effectLst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BEBEB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26000" y="2485390"/>
            <a:ext cx="32365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思源宋體 Heavy" panose="02020900000000000000" charset="-120"/>
                <a:ea typeface="思源宋體 Heavy" panose="02020900000000000000" charset="-120"/>
              </a:rPr>
              <a:t>(</a:t>
            </a:r>
            <a:r>
              <a:rPr lang="zh-CN" altLang="en-US" sz="4800" dirty="0">
                <a:latin typeface="思源宋體 Heavy" panose="02020900000000000000" charset="-120"/>
                <a:ea typeface="思源宋體 Heavy" panose="02020900000000000000" charset="-120"/>
              </a:rPr>
              <a:t>四</a:t>
            </a:r>
            <a:r>
              <a:rPr lang="en-US" altLang="zh-CN" sz="4800" dirty="0">
                <a:latin typeface="思源宋體 Heavy" panose="02020900000000000000" charset="-120"/>
                <a:ea typeface="思源宋體 Heavy" panose="02020900000000000000" charset="-120"/>
              </a:rPr>
              <a:t>)</a:t>
            </a:r>
            <a:r>
              <a:rPr lang="zh-CN" altLang="en-US" sz="4800" dirty="0">
                <a:latin typeface="思源宋體 Heavy" panose="02020900000000000000" charset="-120"/>
                <a:ea typeface="思源宋體 Heavy" panose="02020900000000000000" charset="-120"/>
              </a:rPr>
              <a:t>数据库</a:t>
            </a:r>
            <a:endParaRPr lang="zh-CN" altLang="en-US" sz="4800" dirty="0">
              <a:latin typeface="思源宋體 Heavy" panose="02020900000000000000" charset="-120"/>
              <a:ea typeface="思源宋體 Heavy" panose="02020900000000000000" charset="-12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274695" y="2182495"/>
            <a:ext cx="599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307080" y="3602990"/>
            <a:ext cx="60852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177540" y="3831590"/>
            <a:ext cx="6454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6090" y="476250"/>
            <a:ext cx="10253980" cy="720750"/>
          </a:xfrm>
        </p:spPr>
        <p:txBody>
          <a:bodyPr/>
          <a:lstStyle/>
          <a:p>
            <a:br>
              <a:rPr dirty="0">
                <a:latin typeface="思源宋體 Heavy" panose="02020900000000000000" charset="-120"/>
                <a:ea typeface="思源宋體 Heavy" panose="02020900000000000000" charset="-120"/>
              </a:rPr>
            </a:br>
            <a:r>
              <a:rPr dirty="0">
                <a:latin typeface="思源宋體 Heavy" panose="02020900000000000000" charset="-120"/>
                <a:ea typeface="思源宋體 Heavy" panose="02020900000000000000" charset="-120"/>
              </a:rPr>
              <a:t>4</a:t>
            </a:r>
            <a:r>
              <a:rPr lang="en-US" altLang="zh-CN" dirty="0">
                <a:latin typeface="思源宋體 Heavy" panose="02020900000000000000" charset="-120"/>
                <a:ea typeface="思源宋體 Heavy" panose="02020900000000000000" charset="-120"/>
              </a:rPr>
              <a:t>.1</a:t>
            </a:r>
            <a:br>
              <a:rPr dirty="0">
                <a:latin typeface="思源宋體 Heavy" panose="02020900000000000000" charset="-120"/>
                <a:ea typeface="思源宋體 Heavy" panose="02020900000000000000" charset="-120"/>
              </a:rPr>
            </a:br>
            <a:endParaRPr dirty="0">
              <a:latin typeface="思源宋體 Heavy" panose="02020900000000000000" charset="-120"/>
              <a:ea typeface="思源宋體 Heavy" panose="02020900000000000000" charset="-12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245350" y="2188210"/>
            <a:ext cx="2094865" cy="2092325"/>
          </a:xfrm>
        </p:spPr>
        <p:txBody>
          <a:bodyPr/>
          <a:lstStyle/>
          <a:p>
            <a:pPr marL="0" indent="0">
              <a:buNone/>
            </a:pPr>
            <a:endParaRPr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7" name="内容占位符 5" descr="60b96aaf934c252c5496ad09a8b158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282575"/>
            <a:ext cx="1035050" cy="1035050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2840015" y="569575"/>
            <a:ext cx="216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E-R</a:t>
            </a:r>
            <a:r>
              <a:rPr lang="zh-CN" altLang="en-US" sz="2400" dirty="0"/>
              <a:t>图</a:t>
            </a:r>
            <a:endParaRPr lang="zh-CN" altLang="en-US" sz="2400" dirty="0"/>
          </a:p>
        </p:txBody>
      </p:sp>
      <p:pic>
        <p:nvPicPr>
          <p:cNvPr id="14" name="图片 13" descr="E9_5W{LI_KG2U3S@L%$O](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45" y="1317625"/>
            <a:ext cx="9146540" cy="49129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669925" y="431800"/>
            <a:ext cx="2159635" cy="6477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4.2</a:t>
            </a:r>
            <a:r>
              <a:rPr lang="zh-CN" altLang="en-US" dirty="0"/>
              <a:t>表结构</a:t>
            </a:r>
            <a:r>
              <a:rPr lang="zh-CN" altLang="en-US" dirty="0"/>
              <a:t> </a:t>
            </a:r>
            <a:endParaRPr lang="zh-CN" altLang="en-US" sz="20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645" y="1694815"/>
            <a:ext cx="6247765" cy="2930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260" y="1235710"/>
            <a:ext cx="4036695" cy="3583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4.3</a:t>
            </a:r>
            <a:r>
              <a:rPr sz="2000">
                <a:sym typeface="+mn-ea"/>
              </a:rPr>
              <a:t>数据增删查改</a:t>
            </a:r>
            <a:endParaRPr sz="2000" b="0" dirty="0"/>
          </a:p>
        </p:txBody>
      </p:sp>
      <p:pic>
        <p:nvPicPr>
          <p:cNvPr id="7" name="内容占位符 5" descr="60b96aaf934c252c5496ad09a8b158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282575"/>
            <a:ext cx="1035050" cy="1035050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90" y="1769110"/>
            <a:ext cx="2667000" cy="4655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730" y="1769110"/>
            <a:ext cx="2468880" cy="18516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295" y="1597660"/>
            <a:ext cx="3954780" cy="33985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4.4 </a:t>
            </a:r>
            <a:r>
              <a:rPr dirty="0"/>
              <a:t>索引创建</a:t>
            </a:r>
            <a:endParaRPr dirty="0"/>
          </a:p>
        </p:txBody>
      </p:sp>
      <p:pic>
        <p:nvPicPr>
          <p:cNvPr id="7" name="内容占位符 5" descr="60b96aaf934c252c5496ad09a8b158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282575"/>
            <a:ext cx="1035050" cy="1035050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" y="2073910"/>
            <a:ext cx="2896870" cy="1485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170" y="1931670"/>
            <a:ext cx="3101340" cy="2263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260" y="2249170"/>
            <a:ext cx="3672840" cy="11353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11680"/>
            <a:ext cx="10852237" cy="648000"/>
          </a:xfrm>
        </p:spPr>
        <p:txBody>
          <a:bodyPr/>
          <a:lstStyle/>
          <a:p>
            <a:r>
              <a:rPr lang="en-US" altLang="zh-CN" dirty="0"/>
              <a:t>       4.5</a:t>
            </a:r>
            <a:r>
              <a:rPr dirty="0"/>
              <a:t>视图创建</a:t>
            </a:r>
            <a:endParaRPr dirty="0"/>
          </a:p>
        </p:txBody>
      </p:sp>
      <p:pic>
        <p:nvPicPr>
          <p:cNvPr id="7" name="内容占位符 5" descr="60b96aaf934c252c5496ad09a8b158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282575"/>
            <a:ext cx="1035050" cy="1035050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10" y="1733550"/>
            <a:ext cx="3679190" cy="1736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110" y="2169160"/>
            <a:ext cx="3399155" cy="108775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970145" y="2428240"/>
            <a:ext cx="2598420" cy="57848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4.6 </a:t>
            </a:r>
            <a:r>
              <a:rPr dirty="0"/>
              <a:t>触发器创建</a:t>
            </a:r>
            <a:endParaRPr dirty="0"/>
          </a:p>
        </p:txBody>
      </p:sp>
      <p:pic>
        <p:nvPicPr>
          <p:cNvPr id="7" name="内容占位符 5" descr="60b96aaf934c252c5496ad09a8b158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282575"/>
            <a:ext cx="1035050" cy="1035050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" y="1869440"/>
            <a:ext cx="4046855" cy="20104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80" y="967740"/>
            <a:ext cx="6506210" cy="41071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4.7 </a:t>
            </a:r>
            <a:r>
              <a:rPr dirty="0"/>
              <a:t>存储过程和函数</a:t>
            </a:r>
            <a:endParaRPr dirty="0"/>
          </a:p>
        </p:txBody>
      </p:sp>
      <p:pic>
        <p:nvPicPr>
          <p:cNvPr id="7" name="内容占位符 5" descr="60b96aaf934c252c5496ad09a8b158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282575"/>
            <a:ext cx="1035050" cy="1035050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567815"/>
            <a:ext cx="4095750" cy="2689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050" y="2197100"/>
            <a:ext cx="2004060" cy="9220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920" y="1838960"/>
            <a:ext cx="4730115" cy="18516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1637" y="476450"/>
            <a:ext cx="10852237" cy="648000"/>
          </a:xfrm>
        </p:spPr>
        <p:txBody>
          <a:bodyPr/>
          <a:lstStyle/>
          <a:p>
            <a:r>
              <a:rPr lang="en-US" altLang="zh-CN" dirty="0"/>
              <a:t>      4.8 </a:t>
            </a:r>
            <a:r>
              <a:rPr dirty="0"/>
              <a:t>权限管理</a:t>
            </a:r>
            <a:endParaRPr dirty="0"/>
          </a:p>
        </p:txBody>
      </p:sp>
      <p:pic>
        <p:nvPicPr>
          <p:cNvPr id="7" name="内容占位符 5" descr="60b96aaf934c252c5496ad09a8b158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282575"/>
            <a:ext cx="1035050" cy="1035050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0" y="2586990"/>
            <a:ext cx="2301240" cy="1927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355" y="1713865"/>
            <a:ext cx="4649470" cy="41624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6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60b96aaf934c252c5496ad09a8b158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1248410"/>
            <a:ext cx="2896235" cy="2896235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1779905" y="2009140"/>
            <a:ext cx="736600" cy="2430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思源宋體 Heavy" panose="02020900000000000000" charset="-120"/>
                <a:ea typeface="思源宋體 Heavy" panose="02020900000000000000" charset="-120"/>
              </a:rPr>
              <a:t>目录</a:t>
            </a:r>
            <a:endParaRPr lang="zh-CN" altLang="en-US" sz="3600">
              <a:solidFill>
                <a:schemeClr val="bg1"/>
              </a:solidFill>
              <a:latin typeface="思源宋體 Heavy" panose="02020900000000000000" charset="-120"/>
              <a:ea typeface="思源宋體 Heavy" panose="02020900000000000000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54780" y="1248410"/>
            <a:ext cx="675005" cy="33013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一、组员分工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4790" y="2244090"/>
            <a:ext cx="675005" cy="30219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二、项目介绍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45300" y="1248410"/>
            <a:ext cx="675005" cy="28060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三、功能描述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20075" y="2181225"/>
            <a:ext cx="675005" cy="31318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四、数据库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979795" y="2378075"/>
            <a:ext cx="0" cy="2450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01540" y="1426210"/>
            <a:ext cx="0" cy="2450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520305" y="1426210"/>
            <a:ext cx="0" cy="2450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032240" y="2378075"/>
            <a:ext cx="0" cy="2450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0633075" y="1139190"/>
            <a:ext cx="3810" cy="2649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791700" y="1137920"/>
            <a:ext cx="675005" cy="3302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五、项目展示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4.9 </a:t>
            </a:r>
            <a:r>
              <a:rPr dirty="0"/>
              <a:t>备份与还原</a:t>
            </a:r>
            <a:endParaRPr dirty="0"/>
          </a:p>
        </p:txBody>
      </p:sp>
      <p:pic>
        <p:nvPicPr>
          <p:cNvPr id="7" name="内容占位符 5" descr="60b96aaf934c252c5496ad09a8b158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282575"/>
            <a:ext cx="1035050" cy="1035050"/>
          </a:xfrm>
          <a:prstGeom prst="rect">
            <a:avLst/>
          </a:prstGeom>
          <a:noFill/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" y="2081530"/>
            <a:ext cx="4317365" cy="1810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2026920"/>
            <a:ext cx="6656070" cy="2803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4708525"/>
            <a:ext cx="2880995" cy="1346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5" descr="60b96aaf934c252c5496ad09a8b158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282575"/>
            <a:ext cx="1035050" cy="1035050"/>
          </a:xfrm>
          <a:prstGeom prst="rect">
            <a:avLst/>
          </a:prstGeom>
          <a:noFill/>
        </p:spPr>
      </p:pic>
      <p:sp>
        <p:nvSpPr>
          <p:cNvPr id="5" name="文本框 4"/>
          <p:cNvSpPr txBox="1"/>
          <p:nvPr/>
        </p:nvSpPr>
        <p:spPr>
          <a:xfrm>
            <a:off x="3712845" y="2506980"/>
            <a:ext cx="49282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dirty="0">
                <a:latin typeface="思源宋體 Heavy" panose="02020900000000000000" charset="-120"/>
                <a:ea typeface="思源宋體 Heavy" panose="02020900000000000000" charset="-120"/>
              </a:rPr>
              <a:t>（五）页面展示</a:t>
            </a:r>
            <a:endParaRPr lang="zh-CN" altLang="en-US" sz="4800" dirty="0">
              <a:latin typeface="思源宋體 Heavy" panose="02020900000000000000" charset="-120"/>
              <a:ea typeface="思源宋體 Heavy" panose="02020900000000000000" charset="-12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134360" y="2345690"/>
            <a:ext cx="599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134360" y="3540125"/>
            <a:ext cx="60852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5.1 </a:t>
            </a:r>
            <a:r>
              <a:rPr dirty="0"/>
              <a:t>主页</a:t>
            </a:r>
            <a:endParaRPr dirty="0"/>
          </a:p>
        </p:txBody>
      </p:sp>
      <p:pic>
        <p:nvPicPr>
          <p:cNvPr id="7" name="内容占位符 5" descr="60b96aaf934c252c5496ad09a8b158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282575"/>
            <a:ext cx="1035050" cy="1035050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b="4185"/>
          <a:stretch>
            <a:fillRect/>
          </a:stretch>
        </p:blipFill>
        <p:spPr>
          <a:xfrm>
            <a:off x="669925" y="1149350"/>
            <a:ext cx="10353040" cy="5321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5" descr="60b96aaf934c252c5496ad09a8b158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282575"/>
            <a:ext cx="1035050" cy="1035050"/>
          </a:xfrm>
          <a:prstGeom prst="rect">
            <a:avLst/>
          </a:prstGeom>
          <a:noFill/>
        </p:spPr>
      </p:pic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	5.2 </a:t>
            </a:r>
            <a:r>
              <a:t>登陆页面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415" y="1602105"/>
            <a:ext cx="4594225" cy="39871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重要的事情讲一遍。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4441825" cy="5041265"/>
          </a:xfrm>
        </p:spPr>
        <p:txBody>
          <a:bodyPr/>
          <a:lstStyle/>
          <a:p>
            <a:r>
              <a:rPr lang="zh-CN" altLang="en-US" dirty="0"/>
              <a:t>项目优点：</a:t>
            </a:r>
            <a:endParaRPr lang="zh-CN" altLang="en-US" dirty="0"/>
          </a:p>
          <a:p>
            <a:r>
              <a:rPr lang="en-US" altLang="zh-CN" dirty="0"/>
              <a:t>1.</a:t>
            </a:r>
            <a:r>
              <a:rPr dirty="0"/>
              <a:t>数据库全面</a:t>
            </a:r>
            <a:endParaRPr dirty="0"/>
          </a:p>
          <a:p>
            <a:r>
              <a:rPr lang="en-US" altLang="zh-CN" dirty="0"/>
              <a:t>2.</a:t>
            </a:r>
            <a:r>
              <a:rPr dirty="0"/>
              <a:t>基本功能的实现</a:t>
            </a:r>
            <a:endParaRPr dirty="0"/>
          </a:p>
          <a:p>
            <a:r>
              <a:rPr lang="en-US" altLang="zh-CN" dirty="0"/>
              <a:t>3.</a:t>
            </a:r>
            <a:r>
              <a:rPr dirty="0"/>
              <a:t>文档详细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019165" y="1296035"/>
            <a:ext cx="4441825" cy="504126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项目缺点</a:t>
            </a:r>
            <a:r>
              <a:rPr lang="zh-CN" altLang="en-US" dirty="0"/>
              <a:t>：</a:t>
            </a:r>
            <a:endParaRPr lang="zh-CN" altLang="en-US" dirty="0"/>
          </a:p>
          <a:p>
            <a:r>
              <a:rPr lang="en-US" altLang="zh-CN" dirty="0"/>
              <a:t>1.</a:t>
            </a:r>
            <a:r>
              <a:rPr dirty="0"/>
              <a:t>没实现第三方登陆</a:t>
            </a:r>
            <a:endParaRPr dirty="0"/>
          </a:p>
          <a:p>
            <a:r>
              <a:rPr lang="en-US" altLang="zh-CN" dirty="0"/>
              <a:t>2.</a:t>
            </a:r>
            <a:r>
              <a:rPr dirty="0"/>
              <a:t>后台页面未</a:t>
            </a:r>
            <a:r>
              <a:rPr dirty="0"/>
              <a:t>果</a:t>
            </a:r>
            <a:endParaRPr dirty="0"/>
          </a:p>
          <a:p>
            <a:r>
              <a:rPr lang="en-US" altLang="zh-CN" dirty="0"/>
              <a:t>3.</a:t>
            </a:r>
            <a:r>
              <a:rPr dirty="0"/>
              <a:t>页面交互不友好</a:t>
            </a:r>
            <a:endParaRPr lang="zh-CN" altLang="en-US" dirty="0"/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3200" y="3615055"/>
            <a:ext cx="4692015" cy="490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思源宋體 Heavy" panose="02020900000000000000" charset="-120"/>
                <a:ea typeface="思源宋體 Heavy" panose="02020900000000000000" charset="-120"/>
              </a:rPr>
              <a:t>THANKS FOR YOUR LISTENING</a:t>
            </a:r>
            <a:endParaRPr lang="en-US" altLang="zh-CN" sz="2000">
              <a:latin typeface="思源宋體 Heavy" panose="02020900000000000000" charset="-120"/>
              <a:ea typeface="思源宋體 Heavy" panose="02020900000000000000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93565" y="2471420"/>
            <a:ext cx="2927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latin typeface="思源宋體 Heavy" panose="02020900000000000000" charset="-120"/>
                <a:ea typeface="思源宋體 Heavy" panose="02020900000000000000" charset="-120"/>
              </a:rPr>
              <a:t>谢谢聆听</a:t>
            </a:r>
            <a:endParaRPr lang="zh-CN" altLang="en-US" sz="5400">
              <a:latin typeface="思源宋體 Heavy" panose="02020900000000000000" charset="-120"/>
              <a:ea typeface="思源宋體 Heavy" panose="02020900000000000000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02915" y="2078355"/>
            <a:ext cx="5867400" cy="21666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BEBEB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12845" y="2506980"/>
            <a:ext cx="49282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思源宋體 Heavy" panose="02020900000000000000" charset="-120"/>
                <a:ea typeface="思源宋體 Heavy" panose="02020900000000000000" charset="-120"/>
              </a:rPr>
              <a:t>（一）成员分工</a:t>
            </a:r>
            <a:endParaRPr lang="zh-CN" altLang="en-US" sz="4800" dirty="0">
              <a:latin typeface="思源宋體 Heavy" panose="02020900000000000000" charset="-120"/>
              <a:ea typeface="思源宋體 Heavy" panose="02020900000000000000" charset="-12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134360" y="2345690"/>
            <a:ext cx="599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134360" y="3540125"/>
            <a:ext cx="60852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3030" y="431800"/>
            <a:ext cx="10093960" cy="647700"/>
          </a:xfrm>
        </p:spPr>
        <p:txBody>
          <a:bodyPr/>
          <a:lstStyle/>
          <a:p>
            <a:r>
              <a:rPr lang="zh-CN" altLang="en-US" dirty="0">
                <a:latin typeface="华康俪金黑W8" panose="020B0809000000000000" charset="-122"/>
                <a:ea typeface="华康俪金黑W8" panose="020B0809000000000000" charset="-122"/>
              </a:rPr>
              <a:t>第一小节   成员分工</a:t>
            </a:r>
            <a:endParaRPr lang="zh-CN" altLang="en-US" dirty="0">
              <a:latin typeface="华康俪金黑W8" panose="020B0809000000000000" charset="-122"/>
              <a:ea typeface="华康俪金黑W8" panose="020B0809000000000000" charset="-122"/>
            </a:endParaRPr>
          </a:p>
        </p:txBody>
      </p:sp>
      <p:pic>
        <p:nvPicPr>
          <p:cNvPr id="7" name="内容占位符 5" descr="60b96aaf934c252c5496ad09a8b158b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6575" y="200025"/>
            <a:ext cx="1111250" cy="1111250"/>
          </a:xfrm>
          <a:prstGeom prst="rect">
            <a:avLst/>
          </a:prstGeom>
          <a:noFill/>
        </p:spPr>
      </p:pic>
      <p:sp>
        <p:nvSpPr>
          <p:cNvPr id="23" name="文本框 22"/>
          <p:cNvSpPr txBox="1"/>
          <p:nvPr/>
        </p:nvSpPr>
        <p:spPr>
          <a:xfrm>
            <a:off x="1923415" y="1936115"/>
            <a:ext cx="69634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付泽坤：前端设计、触发器和存储过程、后台开发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孟晓龙：项目开发文档、数据备份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张昊：游客，用户，管理员权限设置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赵修贤：数据库建表和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SQL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语句使用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马屹瑶：创建视图，简化用户对数据的操作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马立驹：负责建立索引，并且完成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PPT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BEBEB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60190" y="2485390"/>
            <a:ext cx="45192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思源宋體 Heavy" panose="02020900000000000000" charset="-120"/>
                <a:ea typeface="思源宋體 Heavy" panose="02020900000000000000" charset="-120"/>
              </a:rPr>
              <a:t>（二）项目介绍</a:t>
            </a:r>
            <a:endParaRPr lang="zh-CN" altLang="en-US" sz="4800" dirty="0">
              <a:latin typeface="思源宋體 Heavy" panose="02020900000000000000" charset="-120"/>
              <a:ea typeface="思源宋體 Heavy" panose="02020900000000000000" charset="-12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274695" y="2182495"/>
            <a:ext cx="599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307080" y="3602990"/>
            <a:ext cx="60852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177540" y="3831590"/>
            <a:ext cx="64547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当你的才华还无法跟上你的野心时，就静下心来努力。在你跌倒还能爬起来的时候，在你甘心之前。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r"/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——《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愿有人陪你颠沛流离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31800"/>
            <a:ext cx="10852150" cy="4507230"/>
          </a:xfrm>
        </p:spPr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</a:t>
            </a:r>
            <a:r>
              <a:rPr dirty="0"/>
              <a:t>第二小节</a:t>
            </a:r>
            <a:br>
              <a:rPr dirty="0"/>
            </a:br>
            <a:br>
              <a:rPr dirty="0"/>
            </a:br>
            <a:r>
              <a:rPr dirty="0"/>
              <a:t>    </a:t>
            </a:r>
            <a:r>
              <a:rPr sz="2000" b="0" dirty="0"/>
              <a:t>一个Blog就是一个网页，它通常是由简短且经常更新的帖子（Post）所构成，这些张贴的文章都按照年份和日期倒序排列</a:t>
            </a:r>
            <a:r>
              <a:rPr dirty="0"/>
              <a:t>。</a:t>
            </a:r>
            <a:br>
              <a:rPr dirty="0"/>
            </a:br>
            <a:r>
              <a:rPr dirty="0"/>
              <a:t>    </a:t>
            </a:r>
            <a:r>
              <a:rPr sz="2000" b="0" dirty="0"/>
              <a:t>本系统具有用户管理员两种登录方式，操作简单，步骤清晰。</a:t>
            </a:r>
            <a:br>
              <a:rPr sz="2000" b="0" dirty="0"/>
            </a:br>
            <a:r>
              <a:rPr sz="2000" b="0" dirty="0"/>
              <a:t>     可以实现用户注册登录，编写修改文章，留言评论等功能；管理员可以修改和删除用户的相关记录等等</a:t>
            </a:r>
            <a:br>
              <a:rPr sz="2000" b="0" dirty="0"/>
            </a:br>
            <a:r>
              <a:rPr sz="2000" b="0" dirty="0"/>
              <a:t>     （详见第三小节）</a:t>
            </a:r>
            <a:br>
              <a:rPr sz="2000" b="0" dirty="0"/>
            </a:br>
            <a:r>
              <a:rPr sz="2000" b="0" dirty="0"/>
              <a:t>    </a:t>
            </a:r>
            <a:br>
              <a:rPr sz="2000" b="0" dirty="0"/>
            </a:br>
            <a:br>
              <a:rPr sz="2000" b="0" dirty="0"/>
            </a:br>
            <a:br>
              <a:rPr sz="2000" b="0" dirty="0"/>
            </a:br>
            <a:br>
              <a:rPr sz="2000" b="0" dirty="0"/>
            </a:br>
            <a:br>
              <a:rPr sz="2000" b="0" dirty="0"/>
            </a:br>
            <a:br>
              <a:rPr sz="2000" b="0" dirty="0"/>
            </a:br>
            <a:br>
              <a:rPr sz="2000" b="0" dirty="0"/>
            </a:br>
            <a:br>
              <a:rPr sz="2000" b="0" dirty="0"/>
            </a:br>
            <a:br>
              <a:rPr sz="2000" b="0" dirty="0"/>
            </a:br>
            <a:endParaRPr sz="2000" b="0" dirty="0"/>
          </a:p>
        </p:txBody>
      </p:sp>
      <p:pic>
        <p:nvPicPr>
          <p:cNvPr id="5" name="内容占位符 5" descr="60b96aaf934c252c5496ad09a8b158b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1335" y="284480"/>
            <a:ext cx="1071245" cy="1071245"/>
          </a:xfrm>
          <a:prstGeom prst="rect">
            <a:avLst/>
          </a:prstGeom>
          <a:noFill/>
        </p:spPr>
      </p:pic>
      <p:pic>
        <p:nvPicPr>
          <p:cNvPr id="7" name="内容占位符 5" descr="60b96aaf934c252c5496ad09a8b158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" y="260985"/>
            <a:ext cx="1035050" cy="1035050"/>
          </a:xfrm>
          <a:prstGeom prst="rect">
            <a:avLst/>
          </a:prstGeom>
          <a:noFill/>
        </p:spPr>
      </p:pic>
      <p:pic>
        <p:nvPicPr>
          <p:cNvPr id="8" name="内容占位符 5" descr="60b96aaf934c252c5496ad09a8b158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" y="387985"/>
            <a:ext cx="1035050" cy="1035050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BEBEB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6490" y="431800"/>
            <a:ext cx="10395585" cy="647700"/>
          </a:xfrm>
        </p:spPr>
        <p:txBody>
          <a:bodyPr/>
          <a:lstStyle/>
          <a:p>
            <a:r>
              <a:rPr lang="en-US" altLang="zh-CN" dirty="0"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rPr>
              <a:t> </a:t>
            </a:r>
            <a:r>
              <a:rPr dirty="0"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rPr>
              <a:t>第二小节</a:t>
            </a:r>
            <a:endParaRPr dirty="0">
              <a:latin typeface="思源宋體 Heavy" panose="02020900000000000000" charset="-120"/>
              <a:ea typeface="思源宋體 Heavy" panose="02020900000000000000" charset="-120"/>
              <a:cs typeface="思源宋體 Heavy" panose="02020900000000000000" charset="-120"/>
            </a:endParaRPr>
          </a:p>
        </p:txBody>
      </p:sp>
      <p:pic>
        <p:nvPicPr>
          <p:cNvPr id="4" name="图片 3" descr="timg[8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1602105"/>
            <a:ext cx="3470910" cy="3387090"/>
          </a:xfrm>
          <a:prstGeom prst="ellipse">
            <a:avLst/>
          </a:prstGeom>
        </p:spPr>
      </p:pic>
      <p:pic>
        <p:nvPicPr>
          <p:cNvPr id="6" name="内容占位符 5" descr="60b96aaf934c252c5496ad09a8b158b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5" y="260985"/>
            <a:ext cx="1035050" cy="1035050"/>
          </a:xfrm>
          <a:prstGeom prst="rect">
            <a:avLst/>
          </a:prstGeom>
          <a:noFill/>
        </p:spPr>
      </p:pic>
      <p:sp>
        <p:nvSpPr>
          <p:cNvPr id="5" name="文本框 4"/>
          <p:cNvSpPr txBox="1"/>
          <p:nvPr/>
        </p:nvSpPr>
        <p:spPr>
          <a:xfrm>
            <a:off x="5888990" y="1296035"/>
            <a:ext cx="496252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技术应用：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HTML+IDEA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（前端开发）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Java </a:t>
            </a:r>
            <a:r>
              <a:rPr lang="en-US" altLang="zh-CN" sz="2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SpringBoot+MYSQL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（后端应用）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Redis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（实现热门文章功能）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BEBEB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5240" y="2485390"/>
            <a:ext cx="4826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思源宋體 Heavy" panose="02020900000000000000" charset="-120"/>
                <a:ea typeface="思源宋體 Heavy" panose="02020900000000000000" charset="-120"/>
              </a:rPr>
              <a:t>（三）功能描述</a:t>
            </a:r>
            <a:endParaRPr lang="zh-CN" altLang="en-US" sz="4800" dirty="0">
              <a:latin typeface="思源宋體 Heavy" panose="02020900000000000000" charset="-120"/>
              <a:ea typeface="思源宋體 Heavy" panose="02020900000000000000" charset="-12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274695" y="2182495"/>
            <a:ext cx="599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307080" y="3602990"/>
            <a:ext cx="60852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780" y="431800"/>
            <a:ext cx="10615295" cy="4986655"/>
          </a:xfrm>
        </p:spPr>
        <p:txBody>
          <a:bodyPr/>
          <a:lstStyle/>
          <a:p>
            <a:r>
              <a:rPr lang="en-US" altLang="zh-CN" dirty="0">
                <a:latin typeface="思源宋體 Heavy" panose="02020900000000000000" charset="-120"/>
                <a:ea typeface="思源宋體 Heavy" panose="02020900000000000000" charset="-120"/>
              </a:rPr>
              <a:t>  </a:t>
            </a:r>
            <a:br>
              <a:rPr lang="en-US" altLang="zh-CN" dirty="0">
                <a:latin typeface="思源宋體 Heavy" panose="02020900000000000000" charset="-120"/>
                <a:ea typeface="思源宋體 Heavy" panose="02020900000000000000" charset="-120"/>
              </a:rPr>
            </a:br>
            <a:br>
              <a:rPr lang="en-US" altLang="zh-CN" dirty="0">
                <a:latin typeface="思源宋體 Heavy" panose="02020900000000000000" charset="-120"/>
                <a:ea typeface="思源宋體 Heavy" panose="02020900000000000000" charset="-120"/>
              </a:rPr>
            </a:br>
            <a:r>
              <a:rPr lang="en-US" altLang="zh-CN" dirty="0">
                <a:latin typeface="思源宋體 Heavy" panose="02020900000000000000" charset="-120"/>
                <a:ea typeface="思源宋體 Heavy" panose="02020900000000000000" charset="-120"/>
              </a:rPr>
              <a:t>  </a:t>
            </a:r>
            <a:br>
              <a:rPr lang="en-US" altLang="zh-CN" dirty="0">
                <a:latin typeface="思源宋體 Heavy" panose="02020900000000000000" charset="-120"/>
                <a:ea typeface="思源宋體 Heavy" panose="02020900000000000000" charset="-120"/>
              </a:rPr>
            </a:br>
            <a:r>
              <a:rPr lang="en-US" altLang="zh-CN" dirty="0">
                <a:latin typeface="思源宋體 Heavy" panose="02020900000000000000" charset="-120"/>
                <a:ea typeface="思源宋體 Heavy" panose="02020900000000000000" charset="-120"/>
              </a:rPr>
              <a:t>  </a:t>
            </a:r>
            <a:r>
              <a:rPr lang="zh-CN" altLang="en-US" dirty="0">
                <a:latin typeface="思源宋體 Heavy" panose="02020900000000000000" charset="-120"/>
                <a:ea typeface="思源宋體 Heavy" panose="02020900000000000000" charset="-120"/>
              </a:rPr>
              <a:t>第三小节</a:t>
            </a:r>
            <a:br>
              <a:rPr lang="zh-CN" altLang="en-US" dirty="0">
                <a:latin typeface="思源宋體 Heavy" panose="02020900000000000000" charset="-120"/>
                <a:ea typeface="思源宋體 Heavy" panose="02020900000000000000" charset="-120"/>
              </a:rPr>
            </a:br>
            <a:r>
              <a:rPr lang="zh-CN" altLang="en-US" dirty="0">
                <a:latin typeface="思源宋體 Heavy" panose="02020900000000000000" charset="-120"/>
                <a:ea typeface="思源宋體 Heavy" panose="02020900000000000000" charset="-120"/>
              </a:rPr>
              <a:t>     </a:t>
            </a:r>
            <a:r>
              <a:rPr lang="zh-CN" altLang="en-US" sz="2000" dirty="0">
                <a:latin typeface="思源宋體 Heavy" panose="02020900000000000000" charset="-120"/>
                <a:ea typeface="思源宋體 Heavy" panose="02020900000000000000" charset="-120"/>
              </a:rPr>
              <a:t>分</a:t>
            </a:r>
            <a:r>
              <a:rPr sz="2000"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为用户和管理员两种形式</a:t>
            </a:r>
            <a:br>
              <a:rPr lang="zh-CN" altLang="en-US" dirty="0">
                <a:latin typeface="思源宋體 Heavy" panose="02020900000000000000" charset="-120"/>
                <a:ea typeface="思源宋體 Heavy" panose="02020900000000000000" charset="-120"/>
              </a:rPr>
            </a:br>
            <a:r>
              <a:rPr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     </a:t>
            </a:r>
            <a:r>
              <a:rPr sz="1800"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游客功能</a:t>
            </a:r>
            <a:br>
              <a:rPr sz="1800" b="0"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</a:br>
            <a:r>
              <a:rPr sz="1800" b="0"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           </a:t>
            </a:r>
            <a:r>
              <a:rPr lang="en-US" altLang="zh-CN" sz="1800" b="0"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1.</a:t>
            </a:r>
            <a:r>
              <a:rPr sz="1800" b="0"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仅能浏览</a:t>
            </a:r>
            <a:r>
              <a:rPr lang="zh-CN" altLang="en-US" sz="1800" b="0"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和查看</a:t>
            </a:r>
            <a:r>
              <a:rPr sz="1800" b="0"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。</a:t>
            </a:r>
            <a:br>
              <a:rPr lang="en-US" sz="1800" b="0"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</a:br>
            <a:br>
              <a:rPr lang="en-US" sz="1800" b="0" dirty="0">
                <a:latin typeface="思源宋體 Heavy" panose="02020900000000000000" charset="-120"/>
                <a:ea typeface="思源宋體 Heavy" panose="02020900000000000000" charset="-120"/>
              </a:rPr>
            </a:br>
            <a:r>
              <a:rPr lang="zh-CN" altLang="en-US" sz="1800" b="0" dirty="0">
                <a:latin typeface="思源宋體 Heavy" panose="02020900000000000000" charset="-120"/>
                <a:ea typeface="思源宋體 Heavy" panose="02020900000000000000" charset="-120"/>
              </a:rPr>
              <a:t>           </a:t>
            </a:r>
            <a:r>
              <a:rPr lang="en-US" altLang="zh-CN" sz="1800" b="0" dirty="0">
                <a:latin typeface="思源宋體 Heavy" panose="02020900000000000000" charset="-120"/>
                <a:ea typeface="思源宋體 Heavy" panose="02020900000000000000" charset="-120"/>
              </a:rPr>
              <a:t>2.</a:t>
            </a:r>
            <a:r>
              <a:rPr lang="zh-CN" altLang="en-US" sz="1800" b="0" dirty="0">
                <a:latin typeface="思源宋體 Heavy" panose="02020900000000000000" charset="-120"/>
                <a:ea typeface="思源宋體 Heavy" panose="02020900000000000000" charset="-120"/>
              </a:rPr>
              <a:t>使用</a:t>
            </a:r>
            <a:r>
              <a:rPr lang="en-US" altLang="zh-CN" sz="1800" b="0" dirty="0" err="1">
                <a:latin typeface="思源宋體 Heavy" panose="02020900000000000000" charset="-120"/>
                <a:ea typeface="思源宋體 Heavy" panose="02020900000000000000" charset="-120"/>
              </a:rPr>
              <a:t>redis</a:t>
            </a:r>
            <a:r>
              <a:rPr lang="zh-CN" altLang="en-US" sz="1800" b="0" dirty="0">
                <a:latin typeface="思源宋體 Heavy" panose="02020900000000000000" charset="-120"/>
                <a:ea typeface="思源宋體 Heavy" panose="02020900000000000000" charset="-120"/>
              </a:rPr>
              <a:t>开发了热门文章功能。</a:t>
            </a:r>
            <a:br>
              <a:rPr lang="zh-CN" altLang="en-US" sz="1800" b="0" dirty="0">
                <a:latin typeface="思源宋體 Heavy" panose="02020900000000000000" charset="-120"/>
                <a:ea typeface="思源宋體 Heavy" panose="02020900000000000000" charset="-120"/>
              </a:rPr>
            </a:br>
            <a:br>
              <a:rPr lang="zh-CN" altLang="en-US" sz="1800" b="0" dirty="0">
                <a:latin typeface="思源宋體 Heavy" panose="02020900000000000000" charset="-120"/>
                <a:ea typeface="思源宋體 Heavy" panose="02020900000000000000" charset="-120"/>
              </a:rPr>
            </a:br>
            <a:br>
              <a:rPr lang="en-US" sz="1800" b="0"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</a:br>
            <a:r>
              <a:rPr lang="zh-CN" altLang="en-US" sz="1800" b="0" dirty="0">
                <a:latin typeface="思源宋體 Heavy" panose="02020900000000000000" charset="-120"/>
                <a:ea typeface="思源宋體 Heavy" panose="02020900000000000000" charset="-120"/>
              </a:rPr>
              <a:t>     </a:t>
            </a:r>
            <a:r>
              <a:rPr sz="1800"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 </a:t>
            </a:r>
            <a:br>
              <a:rPr lang="zh-CN" altLang="en-US" sz="1800" dirty="0">
                <a:latin typeface="思源宋體 Heavy" panose="02020900000000000000" charset="-120"/>
                <a:ea typeface="思源宋體 Heavy" panose="02020900000000000000" charset="-120"/>
              </a:rPr>
            </a:br>
            <a:br>
              <a:rPr lang="zh-CN" altLang="en-US" dirty="0">
                <a:latin typeface="思源宋體 Heavy" panose="02020900000000000000" charset="-120"/>
                <a:ea typeface="思源宋體 Heavy" panose="02020900000000000000" charset="-120"/>
              </a:rPr>
            </a:br>
            <a:br>
              <a:rPr lang="zh-CN" altLang="en-US" dirty="0">
                <a:latin typeface="思源宋體 Heavy" panose="02020900000000000000" charset="-120"/>
                <a:ea typeface="思源宋體 Heavy" panose="02020900000000000000" charset="-120"/>
              </a:rPr>
            </a:br>
            <a:br>
              <a:rPr lang="zh-CN" altLang="en-US" dirty="0">
                <a:latin typeface="思源宋體 Heavy" panose="02020900000000000000" charset="-120"/>
                <a:ea typeface="思源宋體 Heavy" panose="02020900000000000000" charset="-120"/>
              </a:rPr>
            </a:br>
            <a:endParaRPr lang="zh-CN" altLang="en-US" dirty="0">
              <a:latin typeface="思源宋體 Heavy" panose="02020900000000000000" charset="-120"/>
              <a:ea typeface="思源宋體 Heavy" panose="02020900000000000000" charset="-120"/>
            </a:endParaRPr>
          </a:p>
        </p:txBody>
      </p:sp>
      <p:pic>
        <p:nvPicPr>
          <p:cNvPr id="9" name="内容占位符 5" descr="60b96aaf934c252c5496ad09a8b158b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3715" y="231775"/>
            <a:ext cx="1047750" cy="1047750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1840865" y="3656965"/>
            <a:ext cx="59112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b="1"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用户功能</a:t>
            </a:r>
            <a:br>
              <a:rPr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</a:br>
            <a:r>
              <a:rPr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      </a:t>
            </a:r>
            <a:endParaRPr dirty="0">
              <a:latin typeface="思源宋體 Heavy" panose="02020900000000000000" charset="-120"/>
              <a:ea typeface="思源宋體 Heavy" panose="02020900000000000000" charset="-120"/>
              <a:sym typeface="+mn-ea"/>
            </a:endParaRPr>
          </a:p>
          <a:p>
            <a:r>
              <a:rPr lang="en-US" altLang="zh-CN"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       1.</a:t>
            </a:r>
            <a:r>
              <a:rPr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用户注册、登录、修改密码和注销。</a:t>
            </a:r>
            <a:br>
              <a:rPr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</a:br>
            <a:br>
              <a:rPr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</a:br>
            <a:r>
              <a:rPr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       </a:t>
            </a:r>
            <a:r>
              <a:rPr lang="en-US" altLang="zh-CN"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2.</a:t>
            </a:r>
            <a:r>
              <a:rPr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对文章进行增删查改。</a:t>
            </a:r>
            <a:br>
              <a:rPr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</a:br>
            <a:br>
              <a:rPr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</a:br>
            <a:r>
              <a:rPr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       </a:t>
            </a:r>
            <a:r>
              <a:rPr lang="en-US" altLang="zh-CN"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3.</a:t>
            </a:r>
            <a:r>
              <a:rPr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按月归档。  </a:t>
            </a:r>
            <a:br>
              <a:rPr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</a:br>
            <a:br>
              <a:rPr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</a:br>
            <a:r>
              <a:rPr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       </a:t>
            </a:r>
            <a:r>
              <a:rPr lang="en-US" altLang="zh-CN"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4.</a:t>
            </a:r>
            <a:r>
              <a:rPr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评论点赞</a:t>
            </a:r>
            <a:r>
              <a:rPr lang="en-US"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/</a:t>
            </a:r>
            <a:r>
              <a:rPr lang="zh-CN" altLang="en-US" dirty="0">
                <a:latin typeface="思源宋體 Heavy" panose="02020900000000000000" charset="-120"/>
                <a:ea typeface="思源宋體 Heavy" panose="02020900000000000000" charset="-120"/>
                <a:sym typeface="+mn-ea"/>
              </a:rPr>
              <a:t>踩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WPS 演示</Application>
  <PresentationFormat>宽屏</PresentationFormat>
  <Paragraphs>118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仿宋</vt:lpstr>
      <vt:lpstr>楷体</vt:lpstr>
      <vt:lpstr>思源宋體 Heavy</vt:lpstr>
      <vt:lpstr>华康俪金黑W8</vt:lpstr>
      <vt:lpstr>黑体</vt:lpstr>
      <vt:lpstr>华文仿宋</vt:lpstr>
      <vt:lpstr>幼圆</vt:lpstr>
      <vt:lpstr>Arial Unicode MS</vt:lpstr>
      <vt:lpstr>华文中宋</vt:lpstr>
      <vt:lpstr>Office 主题​​</vt:lpstr>
      <vt:lpstr>Blog系统设计项目 </vt:lpstr>
      <vt:lpstr>PowerPoint 演示文稿</vt:lpstr>
      <vt:lpstr>PowerPoint 演示文稿</vt:lpstr>
      <vt:lpstr>第一小节   成员分工</vt:lpstr>
      <vt:lpstr>PowerPoint 演示文稿</vt:lpstr>
      <vt:lpstr>          第二小节      一个Blog就是一个网页，它通常是由简短且经常更新的帖子（Post）所构成，这些张贴的文章都按照年份和日期倒序排列。     本系统具有用户管理员两种登录方式，操作简单，步骤清晰。      可以实现用户注册登录，编写修改文章，留言评论等功能；管理员可以修改和删除用户的相关记录等等      （详见第三小节）              </vt:lpstr>
      <vt:lpstr> 第二小节</vt:lpstr>
      <vt:lpstr>PowerPoint 演示文稿</vt:lpstr>
      <vt:lpstr>         第三小节      分为用户和管理员两种形式      游客功能        1.仅能浏览和查看。         2.使用redis开发了热门文章功能。                 用户功能        1.用户注册、登录、修改密码和注销。         2.对文章进行增删查改。         3.按月归档。           4.评论点赞/踩。    </vt:lpstr>
      <vt:lpstr>第三小节  管理员功能         1.管理员登陆                 2.管理所有用户以及所有博文（修改用户信息、删除评论等等）                         </vt:lpstr>
      <vt:lpstr>PowerPoint 演示文稿</vt:lpstr>
      <vt:lpstr> 第四小节（数据库操作过程） </vt:lpstr>
      <vt:lpstr>PowerPoint 演示文稿</vt:lpstr>
      <vt:lpstr>        第四小节（数据库操作过程）</vt:lpstr>
      <vt:lpstr>       第四小节（数据库增删查改展示）</vt:lpstr>
      <vt:lpstr>       第四小节（数据库增删查改展示）</vt:lpstr>
      <vt:lpstr>       第四小节（数据库增删查改展示）</vt:lpstr>
      <vt:lpstr>       第四小节（数据库增删查改展示）</vt:lpstr>
      <vt:lpstr>       存储过程和函数</vt:lpstr>
      <vt:lpstr>       存储过程和函数</vt:lpstr>
      <vt:lpstr>       存储过程和函数</vt:lpstr>
      <vt:lpstr>       存储过程和函数</vt:lpstr>
      <vt:lpstr>       存储过程和函数</vt:lpstr>
      <vt:lpstr>重要的事情讲一遍。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Blog系统设计项目 </dc:title>
  <dc:creator/>
  <cp:lastModifiedBy>付泽坤</cp:lastModifiedBy>
  <cp:revision>33</cp:revision>
  <dcterms:created xsi:type="dcterms:W3CDTF">2019-04-21T08:24:00Z</dcterms:created>
  <dcterms:modified xsi:type="dcterms:W3CDTF">2019-12-17T15:04:38Z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