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2" r:id="rId3"/>
    <p:sldId id="300" r:id="rId4"/>
    <p:sldId id="260" r:id="rId5"/>
    <p:sldId id="287" r:id="rId6"/>
    <p:sldId id="294" r:id="rId7"/>
    <p:sldId id="264" r:id="rId8"/>
    <p:sldId id="301" r:id="rId9"/>
    <p:sldId id="295" r:id="rId10"/>
    <p:sldId id="269" r:id="rId11"/>
    <p:sldId id="271" r:id="rId12"/>
    <p:sldId id="296" r:id="rId13"/>
    <p:sldId id="275" r:id="rId14"/>
    <p:sldId id="276" r:id="rId15"/>
    <p:sldId id="29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2" autoAdjust="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52929" y="2074085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KNN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分类算法的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ISBN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识别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THESIS DEFENSE POWERPOINT TEMPLATE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指导老师：窦燕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答辩人：付泽坤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810964" y="1666312"/>
            <a:ext cx="2181820" cy="21853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611362" y="1666312"/>
            <a:ext cx="2181820" cy="2185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2482" y="1666312"/>
            <a:ext cx="2181820" cy="2185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1192708" y="2812747"/>
            <a:ext cx="1363068" cy="64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将而二值化的图像缩小为</a:t>
            </a:r>
            <a:r>
              <a:rPr lang="en-US" altLang="zh-CN" sz="1200" dirty="0">
                <a:solidFill>
                  <a:schemeClr val="bg1"/>
                </a:solidFill>
              </a:rPr>
              <a:t>32 * 32</a:t>
            </a:r>
            <a:r>
              <a:rPr lang="zh-CN" altLang="en-US" sz="1200" dirty="0">
                <a:solidFill>
                  <a:schemeClr val="bg1"/>
                </a:solidFill>
              </a:rPr>
              <a:t>大小，使用</a:t>
            </a:r>
            <a:r>
              <a:rPr lang="en-US" altLang="zh-CN" sz="1200" dirty="0">
                <a:solidFill>
                  <a:schemeClr val="bg1"/>
                </a:solidFill>
              </a:rPr>
              <a:t>01</a:t>
            </a:r>
            <a:r>
              <a:rPr lang="zh-CN" altLang="en-US" sz="1200" dirty="0">
                <a:solidFill>
                  <a:schemeClr val="bg1"/>
                </a:solidFill>
              </a:rPr>
              <a:t>存储二值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408730" y="1889825"/>
            <a:ext cx="931022" cy="56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600" b="1" dirty="0">
                <a:solidFill>
                  <a:schemeClr val="bg1"/>
                </a:solidFill>
              </a:rPr>
              <a:t>1.</a:t>
            </a:r>
            <a:r>
              <a:rPr lang="zh-CN" altLang="en-US" sz="1600" b="1" dirty="0">
                <a:solidFill>
                  <a:schemeClr val="bg1"/>
                </a:solidFill>
              </a:rPr>
              <a:t>建立模板库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47113" y="270260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3027858" y="2812747"/>
            <a:ext cx="1363068" cy="79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bg1"/>
                </a:solidFill>
              </a:rPr>
              <a:t>将待处理的图像的大小归一化为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bg1"/>
                </a:solidFill>
              </a:rPr>
              <a:t>32</a:t>
            </a:r>
            <a:r>
              <a:rPr lang="zh-CN" altLang="en-US" sz="1400" b="1" dirty="0">
                <a:solidFill>
                  <a:schemeClr val="bg1"/>
                </a:solidFill>
              </a:rPr>
              <a:t>*</a:t>
            </a:r>
            <a:r>
              <a:rPr lang="en-US" altLang="zh-CN" sz="1400" b="1" dirty="0">
                <a:solidFill>
                  <a:schemeClr val="bg1"/>
                </a:solidFill>
              </a:rPr>
              <a:t>32</a:t>
            </a:r>
            <a:r>
              <a:rPr lang="zh-CN" altLang="en-US" sz="1400" b="1" dirty="0">
                <a:solidFill>
                  <a:schemeClr val="bg1"/>
                </a:solidFill>
              </a:rPr>
              <a:t>像素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3243880" y="1889825"/>
            <a:ext cx="931022" cy="6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图像归一化处理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082263" y="270260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4837608" y="2812747"/>
            <a:ext cx="1363068" cy="56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bg1"/>
                </a:solidFill>
              </a:rPr>
              <a:t>使用</a:t>
            </a:r>
            <a:r>
              <a:rPr lang="en-US" altLang="zh-CN" sz="1600" dirty="0" err="1">
                <a:solidFill>
                  <a:schemeClr val="bg1"/>
                </a:solidFill>
              </a:rPr>
              <a:t>Knn</a:t>
            </a:r>
            <a:r>
              <a:rPr lang="zh-CN" altLang="en-US" sz="1600" dirty="0">
                <a:solidFill>
                  <a:schemeClr val="bg1"/>
                </a:solidFill>
              </a:rPr>
              <a:t>算法进行数字的分类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053630" y="1889825"/>
            <a:ext cx="931022" cy="6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图像识别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892013" y="270260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数字识别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716016" y="1904718"/>
            <a:ext cx="3744416" cy="56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左图为某一单个图片的识别，右图的识别率为整个样例的识别率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数字识别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9" name="矩形 1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22411BA-FC91-4021-A637-193745BC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7" y="1122695"/>
            <a:ext cx="1787254" cy="21812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CB597A-CB9D-420E-A35E-601934CFE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24" y="1618643"/>
            <a:ext cx="2482776" cy="965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255472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图片分割不恰当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图片识别过慢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不足与展望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1779417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图片分割失败</a:t>
            </a:r>
          </a:p>
        </p:txBody>
      </p:sp>
      <p:sp>
        <p:nvSpPr>
          <p:cNvPr id="6" name="矩形 5"/>
          <p:cNvSpPr/>
          <p:nvPr/>
        </p:nvSpPr>
        <p:spPr>
          <a:xfrm>
            <a:off x="1709243" y="1779417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853258" y="1879308"/>
            <a:ext cx="2574727" cy="75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图片分割失败的原因很多。将错误分割的图片记录，之后一张一张分析错误原因。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3006616"/>
            <a:ext cx="1078632" cy="1078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highlight>
                  <a:srgbClr val="808080"/>
                </a:highlight>
              </a:rPr>
              <a:t>图片识别过慢</a:t>
            </a:r>
          </a:p>
        </p:txBody>
      </p:sp>
      <p:sp>
        <p:nvSpPr>
          <p:cNvPr id="10" name="矩形 9"/>
          <p:cNvSpPr/>
          <p:nvPr/>
        </p:nvSpPr>
        <p:spPr>
          <a:xfrm>
            <a:off x="1673497" y="3001409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853258" y="3106507"/>
            <a:ext cx="2574727" cy="49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考虑采用多线程模型，或者优化下代码的行列分割速度。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6016" y="1779417"/>
            <a:ext cx="3814915" cy="2306164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不足与展望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不足与展望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2FB42C0-4C9C-4C4F-8A84-ABE7C086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06" y="1059583"/>
            <a:ext cx="3091690" cy="1425794"/>
          </a:xfrm>
          <a:prstGeom prst="rect">
            <a:avLst/>
          </a:prstGeom>
        </p:spPr>
      </p:pic>
      <p:sp>
        <p:nvSpPr>
          <p:cNvPr id="46" name="Rectangle 24">
            <a:extLst>
              <a:ext uri="{FF2B5EF4-FFF2-40B4-BE49-F238E27FC236}">
                <a16:creationId xmlns:a16="http://schemas.microsoft.com/office/drawing/2014/main" id="{9E99C42C-D79B-485B-856A-0D9651996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618729"/>
            <a:ext cx="3744416" cy="86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分割遇到条形码的干扰，识别应该识别识别到的数字，识别了名字的数字，应该改正。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敬请各位老师批评指正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1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3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5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指导老师：窦燕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人：付泽坤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514" y="2571750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Freeform 9"/>
          <p:cNvSpPr>
            <a:spLocks noEditPoints="1"/>
          </p:cNvSpPr>
          <p:nvPr/>
        </p:nvSpPr>
        <p:spPr bwMode="auto">
          <a:xfrm>
            <a:off x="7681431" y="208021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0"/>
          <p:cNvSpPr>
            <a:spLocks noEditPoints="1"/>
          </p:cNvSpPr>
          <p:nvPr/>
        </p:nvSpPr>
        <p:spPr bwMode="auto">
          <a:xfrm>
            <a:off x="2800042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1"/>
          <p:cNvSpPr>
            <a:spLocks noEditPoints="1"/>
          </p:cNvSpPr>
          <p:nvPr/>
        </p:nvSpPr>
        <p:spPr bwMode="auto">
          <a:xfrm>
            <a:off x="6084764" y="2046842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/>
        </p:nvSpPr>
        <p:spPr bwMode="auto">
          <a:xfrm>
            <a:off x="4464895" y="2050257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1100223" y="2059245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/>
        </p:nvGrpSpPr>
        <p:grpSpPr>
          <a:xfrm>
            <a:off x="2167164" y="2571750"/>
            <a:ext cx="1512542" cy="1895740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3818164" y="2571750"/>
            <a:ext cx="1512542" cy="1895740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5475514" y="2571750"/>
            <a:ext cx="1512542" cy="1895740"/>
            <a:chOff x="522514" y="3027330"/>
            <a:chExt cx="1512542" cy="1440160"/>
          </a:xfrm>
        </p:grpSpPr>
        <p:sp>
          <p:nvSpPr>
            <p:cNvPr id="81" name="矩形 80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7120164" y="2571750"/>
            <a:ext cx="1512542" cy="1895740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103769" y="3111789"/>
            <a:ext cx="936475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1. 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图片旋转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2. 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图片行分割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3.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图片列分割</a:t>
            </a:r>
          </a:p>
        </p:txBody>
      </p:sp>
      <p:sp>
        <p:nvSpPr>
          <p:cNvPr id="60" name="矩形 59"/>
          <p:cNvSpPr/>
          <p:nvPr/>
        </p:nvSpPr>
        <p:spPr>
          <a:xfrm>
            <a:off x="2396568" y="3111789"/>
            <a:ext cx="1045478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1.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图片灰度化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2.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图片二值化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3.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加边框去边框</a:t>
            </a:r>
          </a:p>
        </p:txBody>
      </p:sp>
      <p:sp>
        <p:nvSpPr>
          <p:cNvPr id="61" name="矩形 60"/>
          <p:cNvSpPr/>
          <p:nvPr/>
        </p:nvSpPr>
        <p:spPr>
          <a:xfrm>
            <a:off x="809604" y="3111789"/>
            <a:ext cx="914032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1.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图片预处理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2.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图片分割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3.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数字识别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4.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不足与展望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07107" y="3111789"/>
            <a:ext cx="954107" cy="2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图片分割问题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774448" y="3111789"/>
            <a:ext cx="914033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1.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建立模板库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2.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图片归一化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3.Knn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分类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171891" y="266728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图片分割</a:t>
            </a:r>
          </a:p>
        </p:txBody>
      </p:sp>
      <p:sp>
        <p:nvSpPr>
          <p:cNvPr id="65" name="矩形 64"/>
          <p:cNvSpPr/>
          <p:nvPr/>
        </p:nvSpPr>
        <p:spPr>
          <a:xfrm>
            <a:off x="2288365" y="2667289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图片预处理步骤</a:t>
            </a:r>
          </a:p>
        </p:txBody>
      </p:sp>
      <p:sp>
        <p:nvSpPr>
          <p:cNvPr id="66" name="矩形 65"/>
          <p:cNvSpPr/>
          <p:nvPr/>
        </p:nvSpPr>
        <p:spPr>
          <a:xfrm>
            <a:off x="697527" y="2667289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项目总体流程</a:t>
            </a:r>
          </a:p>
        </p:txBody>
      </p:sp>
      <p:sp>
        <p:nvSpPr>
          <p:cNvPr id="67" name="矩形 66"/>
          <p:cNvSpPr/>
          <p:nvPr/>
        </p:nvSpPr>
        <p:spPr>
          <a:xfrm>
            <a:off x="7407108" y="266728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不足与展望</a:t>
            </a:r>
          </a:p>
        </p:txBody>
      </p:sp>
      <p:sp>
        <p:nvSpPr>
          <p:cNvPr id="68" name="矩形 67"/>
          <p:cNvSpPr/>
          <p:nvPr/>
        </p:nvSpPr>
        <p:spPr>
          <a:xfrm>
            <a:off x="5831355" y="266728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数字识别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38371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图片灰度化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图片二值化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图片加边框去边框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图片预处理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68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/>
          <p:nvPr/>
        </p:nvSpPr>
        <p:spPr bwMode="auto">
          <a:xfrm>
            <a:off x="3575845" y="1792523"/>
            <a:ext cx="974725" cy="973438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22"/>
          <p:cNvSpPr/>
          <p:nvPr/>
        </p:nvSpPr>
        <p:spPr bwMode="auto">
          <a:xfrm>
            <a:off x="4588670" y="1792523"/>
            <a:ext cx="973137" cy="973438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23"/>
          <p:cNvSpPr/>
          <p:nvPr/>
        </p:nvSpPr>
        <p:spPr bwMode="auto">
          <a:xfrm>
            <a:off x="3575845" y="2805661"/>
            <a:ext cx="974725" cy="973438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24"/>
          <p:cNvSpPr/>
          <p:nvPr/>
        </p:nvSpPr>
        <p:spPr bwMode="auto">
          <a:xfrm>
            <a:off x="4588670" y="2805661"/>
            <a:ext cx="973137" cy="973438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256411" y="2125353"/>
            <a:ext cx="15308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+mj-lt"/>
              </a:rPr>
              <a:t>灰度化</a:t>
            </a:r>
            <a:endParaRPr lang="zh-CN" altLang="zh-CN" sz="2000" dirty="0">
              <a:latin typeface="+mj-lt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4280939" y="2107825"/>
            <a:ext cx="16772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+mj-lt"/>
              </a:rPr>
              <a:t>二值化</a:t>
            </a:r>
            <a:endParaRPr lang="zh-CN" altLang="zh-CN" dirty="0">
              <a:latin typeface="+mj-lt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624355" y="3088698"/>
            <a:ext cx="857607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000" baseline="-25000" dirty="0">
                <a:solidFill>
                  <a:srgbClr val="FFFFFF"/>
                </a:solidFill>
                <a:latin typeface="+mj-lt"/>
              </a:rPr>
              <a:t>图像加边框</a:t>
            </a:r>
            <a:endParaRPr lang="zh-CN" altLang="zh-CN" sz="2000" baseline="-25000" dirty="0">
              <a:latin typeface="+mj-lt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449397" y="3189261"/>
            <a:ext cx="11541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FFFFFF"/>
                </a:solidFill>
                <a:latin typeface="+mj-lt"/>
              </a:rPr>
              <a:t>图像去边框</a:t>
            </a:r>
            <a:endParaRPr lang="zh-CN" altLang="zh-CN" sz="1200" dirty="0"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20209" y="2536523"/>
            <a:ext cx="503582" cy="503737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440358" y="2687553"/>
            <a:ext cx="263284" cy="201676"/>
          </a:xfrm>
          <a:custGeom>
            <a:avLst/>
            <a:gdLst>
              <a:gd name="T0" fmla="*/ 218 w 235"/>
              <a:gd name="T1" fmla="*/ 76 h 180"/>
              <a:gd name="T2" fmla="*/ 230 w 235"/>
              <a:gd name="T3" fmla="*/ 106 h 180"/>
              <a:gd name="T4" fmla="*/ 206 w 235"/>
              <a:gd name="T5" fmla="*/ 107 h 180"/>
              <a:gd name="T6" fmla="*/ 117 w 235"/>
              <a:gd name="T7" fmla="*/ 180 h 180"/>
              <a:gd name="T8" fmla="*/ 54 w 235"/>
              <a:gd name="T9" fmla="*/ 154 h 180"/>
              <a:gd name="T10" fmla="*/ 66 w 235"/>
              <a:gd name="T11" fmla="*/ 141 h 180"/>
              <a:gd name="T12" fmla="*/ 117 w 235"/>
              <a:gd name="T13" fmla="*/ 162 h 180"/>
              <a:gd name="T14" fmla="*/ 187 w 235"/>
              <a:gd name="T15" fmla="*/ 107 h 180"/>
              <a:gd name="T16" fmla="*/ 162 w 235"/>
              <a:gd name="T17" fmla="*/ 99 h 180"/>
              <a:gd name="T18" fmla="*/ 178 w 235"/>
              <a:gd name="T19" fmla="*/ 76 h 180"/>
              <a:gd name="T20" fmla="*/ 203 w 235"/>
              <a:gd name="T21" fmla="*/ 58 h 180"/>
              <a:gd name="T22" fmla="*/ 204 w 235"/>
              <a:gd name="T23" fmla="*/ 87 h 180"/>
              <a:gd name="T24" fmla="*/ 198 w 235"/>
              <a:gd name="T25" fmla="*/ 79 h 180"/>
              <a:gd name="T26" fmla="*/ 190 w 235"/>
              <a:gd name="T27" fmla="*/ 90 h 180"/>
              <a:gd name="T28" fmla="*/ 199 w 235"/>
              <a:gd name="T29" fmla="*/ 90 h 180"/>
              <a:gd name="T30" fmla="*/ 204 w 235"/>
              <a:gd name="T31" fmla="*/ 87 h 180"/>
              <a:gd name="T32" fmla="*/ 30 w 235"/>
              <a:gd name="T33" fmla="*/ 120 h 180"/>
              <a:gd name="T34" fmla="*/ 44 w 235"/>
              <a:gd name="T35" fmla="*/ 120 h 180"/>
              <a:gd name="T36" fmla="*/ 71 w 235"/>
              <a:gd name="T37" fmla="*/ 87 h 180"/>
              <a:gd name="T38" fmla="*/ 73 w 235"/>
              <a:gd name="T39" fmla="*/ 81 h 180"/>
              <a:gd name="T40" fmla="*/ 47 w 235"/>
              <a:gd name="T41" fmla="*/ 72 h 180"/>
              <a:gd name="T42" fmla="*/ 117 w 235"/>
              <a:gd name="T43" fmla="*/ 18 h 180"/>
              <a:gd name="T44" fmla="*/ 168 w 235"/>
              <a:gd name="T45" fmla="*/ 39 h 180"/>
              <a:gd name="T46" fmla="*/ 180 w 235"/>
              <a:gd name="T47" fmla="*/ 26 h 180"/>
              <a:gd name="T48" fmla="*/ 117 w 235"/>
              <a:gd name="T49" fmla="*/ 0 h 180"/>
              <a:gd name="T50" fmla="*/ 29 w 235"/>
              <a:gd name="T51" fmla="*/ 72 h 180"/>
              <a:gd name="T52" fmla="*/ 4 w 235"/>
              <a:gd name="T53" fmla="*/ 74 h 180"/>
              <a:gd name="T54" fmla="*/ 16 w 235"/>
              <a:gd name="T55" fmla="*/ 104 h 180"/>
              <a:gd name="T56" fmla="*/ 30 w 235"/>
              <a:gd name="T57" fmla="*/ 93 h 180"/>
              <a:gd name="T58" fmla="*/ 29 w 235"/>
              <a:gd name="T59" fmla="*/ 90 h 180"/>
              <a:gd name="T60" fmla="*/ 37 w 235"/>
              <a:gd name="T61" fmla="*/ 90 h 180"/>
              <a:gd name="T62" fmla="*/ 43 w 235"/>
              <a:gd name="T63" fmla="*/ 93 h 180"/>
              <a:gd name="T64" fmla="*/ 30 w 235"/>
              <a:gd name="T65" fmla="*/ 9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80">
                <a:moveTo>
                  <a:pt x="205" y="60"/>
                </a:moveTo>
                <a:cubicBezTo>
                  <a:pt x="218" y="76"/>
                  <a:pt x="218" y="76"/>
                  <a:pt x="218" y="76"/>
                </a:cubicBezTo>
                <a:cubicBezTo>
                  <a:pt x="232" y="93"/>
                  <a:pt x="232" y="93"/>
                  <a:pt x="232" y="93"/>
                </a:cubicBezTo>
                <a:cubicBezTo>
                  <a:pt x="235" y="97"/>
                  <a:pt x="234" y="103"/>
                  <a:pt x="230" y="106"/>
                </a:cubicBezTo>
                <a:cubicBezTo>
                  <a:pt x="228" y="107"/>
                  <a:pt x="226" y="108"/>
                  <a:pt x="224" y="107"/>
                </a:cubicBezTo>
                <a:cubicBezTo>
                  <a:pt x="206" y="107"/>
                  <a:pt x="206" y="107"/>
                  <a:pt x="206" y="107"/>
                </a:cubicBezTo>
                <a:cubicBezTo>
                  <a:pt x="202" y="127"/>
                  <a:pt x="192" y="144"/>
                  <a:pt x="177" y="157"/>
                </a:cubicBezTo>
                <a:cubicBezTo>
                  <a:pt x="162" y="171"/>
                  <a:pt x="140" y="180"/>
                  <a:pt x="117" y="180"/>
                </a:cubicBezTo>
                <a:cubicBezTo>
                  <a:pt x="105" y="180"/>
                  <a:pt x="94" y="177"/>
                  <a:pt x="83" y="173"/>
                </a:cubicBezTo>
                <a:cubicBezTo>
                  <a:pt x="72" y="168"/>
                  <a:pt x="62" y="162"/>
                  <a:pt x="54" y="154"/>
                </a:cubicBezTo>
                <a:cubicBezTo>
                  <a:pt x="50" y="150"/>
                  <a:pt x="50" y="144"/>
                  <a:pt x="54" y="141"/>
                </a:cubicBezTo>
                <a:cubicBezTo>
                  <a:pt x="57" y="137"/>
                  <a:pt x="63" y="137"/>
                  <a:pt x="66" y="141"/>
                </a:cubicBezTo>
                <a:cubicBezTo>
                  <a:pt x="73" y="148"/>
                  <a:pt x="81" y="153"/>
                  <a:pt x="90" y="157"/>
                </a:cubicBezTo>
                <a:cubicBezTo>
                  <a:pt x="98" y="160"/>
                  <a:pt x="108" y="162"/>
                  <a:pt x="117" y="162"/>
                </a:cubicBezTo>
                <a:cubicBezTo>
                  <a:pt x="136" y="162"/>
                  <a:pt x="153" y="155"/>
                  <a:pt x="166" y="144"/>
                </a:cubicBezTo>
                <a:cubicBezTo>
                  <a:pt x="176" y="134"/>
                  <a:pt x="184" y="122"/>
                  <a:pt x="187" y="107"/>
                </a:cubicBezTo>
                <a:cubicBezTo>
                  <a:pt x="171" y="107"/>
                  <a:pt x="171" y="107"/>
                  <a:pt x="171" y="107"/>
                </a:cubicBezTo>
                <a:cubicBezTo>
                  <a:pt x="166" y="107"/>
                  <a:pt x="162" y="104"/>
                  <a:pt x="162" y="99"/>
                </a:cubicBezTo>
                <a:cubicBezTo>
                  <a:pt x="162" y="96"/>
                  <a:pt x="163" y="95"/>
                  <a:pt x="164" y="93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4" y="56"/>
                  <a:pt x="200" y="55"/>
                  <a:pt x="203" y="58"/>
                </a:cubicBezTo>
                <a:cubicBezTo>
                  <a:pt x="204" y="58"/>
                  <a:pt x="205" y="59"/>
                  <a:pt x="205" y="60"/>
                </a:cubicBezTo>
                <a:close/>
                <a:moveTo>
                  <a:pt x="204" y="87"/>
                </a:moveTo>
                <a:cubicBezTo>
                  <a:pt x="204" y="87"/>
                  <a:pt x="204" y="87"/>
                  <a:pt x="204" y="87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0" y="90"/>
                  <a:pt x="190" y="90"/>
                  <a:pt x="190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8" y="90"/>
                  <a:pt x="199" y="90"/>
                </a:cubicBezTo>
                <a:cubicBezTo>
                  <a:pt x="206" y="90"/>
                  <a:pt x="206" y="90"/>
                  <a:pt x="206" y="90"/>
                </a:cubicBezTo>
                <a:cubicBezTo>
                  <a:pt x="204" y="87"/>
                  <a:pt x="204" y="87"/>
                  <a:pt x="204" y="87"/>
                </a:cubicBezTo>
                <a:close/>
                <a:moveTo>
                  <a:pt x="30" y="120"/>
                </a:moveTo>
                <a:cubicBezTo>
                  <a:pt x="30" y="120"/>
                  <a:pt x="30" y="120"/>
                  <a:pt x="30" y="120"/>
                </a:cubicBezTo>
                <a:cubicBezTo>
                  <a:pt x="30" y="121"/>
                  <a:pt x="31" y="121"/>
                  <a:pt x="31" y="122"/>
                </a:cubicBezTo>
                <a:cubicBezTo>
                  <a:pt x="35" y="125"/>
                  <a:pt x="41" y="124"/>
                  <a:pt x="44" y="120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2" y="85"/>
                  <a:pt x="73" y="83"/>
                  <a:pt x="73" y="81"/>
                </a:cubicBezTo>
                <a:cubicBezTo>
                  <a:pt x="73" y="76"/>
                  <a:pt x="68" y="72"/>
                  <a:pt x="64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51" y="58"/>
                  <a:pt x="58" y="45"/>
                  <a:pt x="69" y="36"/>
                </a:cubicBezTo>
                <a:cubicBezTo>
                  <a:pt x="82" y="25"/>
                  <a:pt x="98" y="18"/>
                  <a:pt x="117" y="18"/>
                </a:cubicBezTo>
                <a:cubicBezTo>
                  <a:pt x="127" y="18"/>
                  <a:pt x="136" y="20"/>
                  <a:pt x="144" y="23"/>
                </a:cubicBezTo>
                <a:cubicBezTo>
                  <a:pt x="153" y="27"/>
                  <a:pt x="161" y="32"/>
                  <a:pt x="168" y="39"/>
                </a:cubicBezTo>
                <a:cubicBezTo>
                  <a:pt x="171" y="42"/>
                  <a:pt x="177" y="42"/>
                  <a:pt x="180" y="39"/>
                </a:cubicBezTo>
                <a:cubicBezTo>
                  <a:pt x="184" y="35"/>
                  <a:pt x="184" y="30"/>
                  <a:pt x="180" y="26"/>
                </a:cubicBezTo>
                <a:cubicBezTo>
                  <a:pt x="172" y="18"/>
                  <a:pt x="162" y="11"/>
                  <a:pt x="151" y="7"/>
                </a:cubicBezTo>
                <a:cubicBezTo>
                  <a:pt x="141" y="2"/>
                  <a:pt x="129" y="0"/>
                  <a:pt x="117" y="0"/>
                </a:cubicBezTo>
                <a:cubicBezTo>
                  <a:pt x="94" y="0"/>
                  <a:pt x="73" y="9"/>
                  <a:pt x="57" y="23"/>
                </a:cubicBezTo>
                <a:cubicBezTo>
                  <a:pt x="43" y="35"/>
                  <a:pt x="33" y="53"/>
                  <a:pt x="29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9" y="72"/>
                  <a:pt x="6" y="73"/>
                  <a:pt x="4" y="74"/>
                </a:cubicBezTo>
                <a:cubicBezTo>
                  <a:pt x="1" y="77"/>
                  <a:pt x="0" y="83"/>
                  <a:pt x="3" y="87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30" y="120"/>
                  <a:pt x="30" y="120"/>
                  <a:pt x="30" y="120"/>
                </a:cubicBezTo>
                <a:close/>
                <a:moveTo>
                  <a:pt x="30" y="93"/>
                </a:moveTo>
                <a:cubicBezTo>
                  <a:pt x="30" y="93"/>
                  <a:pt x="30" y="93"/>
                  <a:pt x="30" y="93"/>
                </a:cubicBezTo>
                <a:cubicBezTo>
                  <a:pt x="29" y="90"/>
                  <a:pt x="29" y="90"/>
                  <a:pt x="29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3" y="93"/>
                  <a:pt x="43" y="93"/>
                  <a:pt x="43" y="93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93"/>
                  <a:pt x="30" y="93"/>
                  <a:pt x="30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1406030" y="2033969"/>
            <a:ext cx="1870075" cy="4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</a:p>
          <a:p>
            <a:pPr algn="r"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使用库函数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cvTgray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()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方法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406030" y="3147992"/>
            <a:ext cx="1870075" cy="41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意义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去除图像黑色背景的干扰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942534" y="2033969"/>
            <a:ext cx="1870075" cy="42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使用大基算法进行分割</a:t>
            </a: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5942534" y="3147992"/>
            <a:ext cx="1870075" cy="6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使用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bfs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找到边框相同的邻域直接去除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图片预处理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065553" y="1203598"/>
            <a:ext cx="1943100" cy="49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图片灰度化二值化，加上边框后为左图。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53781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图片预处理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5E7184F-AC8A-4EFC-B9E3-4796D9E7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7" y="987574"/>
            <a:ext cx="2337191" cy="23922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75D4CD-F75F-4187-8AA6-FBB0EAA4D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987575"/>
            <a:ext cx="2337191" cy="2392256"/>
          </a:xfrm>
          <a:prstGeom prst="rect">
            <a:avLst/>
          </a:prstGeom>
        </p:spPr>
      </p:pic>
      <p:sp>
        <p:nvSpPr>
          <p:cNvPr id="36" name="Rectangle 7">
            <a:extLst>
              <a:ext uri="{FF2B5EF4-FFF2-40B4-BE49-F238E27FC236}">
                <a16:creationId xmlns:a16="http://schemas.microsoft.com/office/drawing/2014/main" id="{B2E04CF4-5BFA-42B3-8AFC-590763F5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2366410"/>
            <a:ext cx="1943100" cy="101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加入边框的像素为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，像素会和原来的背景重合，删除边框可以顺便删除背景。删除后为右图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870751" cy="526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图像旋转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图像分割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图像分割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12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644336" y="1608987"/>
            <a:ext cx="767634" cy="769146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581562" y="1745468"/>
            <a:ext cx="592940" cy="59312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111036" y="2137056"/>
            <a:ext cx="767634" cy="76787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01964" y="2121750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9029" y="2643443"/>
            <a:ext cx="723004" cy="723227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198038" y="2444459"/>
            <a:ext cx="563611" cy="55995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3646887" y="1796489"/>
            <a:ext cx="1792845" cy="2410756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198038" y="1876848"/>
            <a:ext cx="912999" cy="9132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图像旋转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5073601" y="1991646"/>
            <a:ext cx="912999" cy="9132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t" anchorCtr="0" compatLnSpc="1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图像行分割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6228184" y="1805764"/>
            <a:ext cx="1843578" cy="62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bfs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将图像进行行列分割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063012" y="1805764"/>
            <a:ext cx="1843578" cy="75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选择两个字母的左顶点，求出旋转角度，之后根据角度进行相应的旋转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图像分割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065553" y="1203598"/>
            <a:ext cx="1943100" cy="24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中间为旋转之后图片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23528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图片分割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075D4CD-F75F-4187-8AA6-FBB0EAA4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9" y="987573"/>
            <a:ext cx="1829114" cy="1872209"/>
          </a:xfrm>
          <a:prstGeom prst="rect">
            <a:avLst/>
          </a:prstGeom>
        </p:spPr>
      </p:pic>
      <p:sp>
        <p:nvSpPr>
          <p:cNvPr id="36" name="Rectangle 7">
            <a:extLst>
              <a:ext uri="{FF2B5EF4-FFF2-40B4-BE49-F238E27FC236}">
                <a16:creationId xmlns:a16="http://schemas.microsoft.com/office/drawing/2014/main" id="{B2E04CF4-5BFA-42B3-8AFC-590763F5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2366410"/>
            <a:ext cx="1943100" cy="49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下边为使用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</a:rPr>
              <a:t>bfs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进行行列分割后的图片。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E12A5C-832C-43D5-BAE1-461DD9F5A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9" y="988320"/>
            <a:ext cx="1829114" cy="18722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885C7B-173F-47F1-83CA-6DF34DE34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58" y="3087260"/>
            <a:ext cx="3852707" cy="17767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3788B1-1EA5-45F8-884B-09BE82E4F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3096248"/>
            <a:ext cx="1727074" cy="176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0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998991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模板创建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图像归一化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数字识别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 charset="0"/>
                <a:ea typeface="微软雅黑" pitchFamily="34" charset="-122"/>
              </a:rPr>
              <a:t>数字识别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471</Words>
  <Application>Microsoft Office PowerPoint</Application>
  <PresentationFormat>全屏显示(16:9)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test test</cp:lastModifiedBy>
  <cp:revision>37</cp:revision>
  <dcterms:created xsi:type="dcterms:W3CDTF">2016-04-09T09:29:00Z</dcterms:created>
  <dcterms:modified xsi:type="dcterms:W3CDTF">2021-10-28T02:16:03Z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