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comments/comment1.xml" ContentType="application/vnd.openxmlformats-officedocument.presentationml.comments+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7" r:id="rId8"/>
    <p:sldId id="268" r:id="rId9"/>
    <p:sldId id="270" r:id="rId10"/>
    <p:sldId id="269" r:id="rId11"/>
    <p:sldId id="271" r:id="rId12"/>
    <p:sldId id="272" r:id="rId13"/>
    <p:sldId id="273" r:id="rId14"/>
    <p:sldId id="274" r:id="rId15"/>
    <p:sldId id="275" r:id="rId16"/>
    <p:sldId id="276" r:id="rId17"/>
    <p:sldId id="264" r:id="rId18"/>
    <p:sldId id="262" r:id="rId19"/>
    <p:sldId id="265" r:id="rId20"/>
    <p:sldId id="266"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fuzeqiang" initials="f" lastIdx="1" clrIdx="0"/>
</p:cmAuthorLst>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25" d="100"/>
          <a:sy n="125" d="100"/>
        </p:scale>
        <p:origin x="-1224" y="-5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6-11-13T20:26:45.852" idx="1">
    <p:pos x="1944" y="3304"/>
    <p:text>因为一个处理器同一时刻只能运行一个线程，所以多个线程只能是轮流执行，从执行某一个线程改为执行另一个线程的过程就是线程切换。
频繁切换是指创建了很多个线程，CPU要轮流执行这些线程，因为切换线程需要一定的时间，当线程数量较少时，切换的时间可以忽略不计，而线程数量很多（大约几百个，与物理内存容量有关）时，由于物理内存不足，切换线程需要从虚拟内存中交换数据，所以花费的时间大大增加，导致系统效能降低。
你的程序不存在频繁切换。</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D53E91-8A61-4109-B27A-D578EB80A5EE}" type="datetimeFigureOut">
              <a:rPr lang="zh-CN" altLang="en-US" smtClean="0"/>
              <a:t>2016/11/16 Wednesday</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3CBA21-077B-4F52-B1B6-4DD2AD1F74C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A3CBA21-077B-4F52-B1B6-4DD2AD1F74C9}" type="slidenum">
              <a:rPr lang="zh-CN" altLang="en-US" smtClean="0"/>
              <a:t>15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2016/11/16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2016/11/16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2016/11/16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2016/11/16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2016/11/16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2016/11/16 Wednesday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2016/11/16 Wednesday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2016/11/16 Wednesday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2016/11/16 Wednesday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2016/11/16 Wednesday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2016/11/16 Wednesday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2016/11/16 Wednesday</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6600" b="1" dirty="0" smtClean="0">
                <a:latin typeface="+mj-ea"/>
              </a:rPr>
              <a:t>JAVA</a:t>
            </a:r>
            <a:r>
              <a:rPr lang="zh-CN" altLang="en-US" sz="6600" b="1" dirty="0" smtClean="0">
                <a:latin typeface="+mj-ea"/>
              </a:rPr>
              <a:t>线程池浅析</a:t>
            </a:r>
            <a:endParaRPr lang="zh-CN" altLang="en-US" sz="6600" b="1" dirty="0">
              <a:latin typeface="+mj-ea"/>
            </a:endParaRPr>
          </a:p>
        </p:txBody>
      </p:sp>
      <p:sp>
        <p:nvSpPr>
          <p:cNvPr id="3" name="副标题 2"/>
          <p:cNvSpPr>
            <a:spLocks noGrp="1"/>
          </p:cNvSpPr>
          <p:nvPr>
            <p:ph type="subTitle" idx="1"/>
          </p:nvPr>
        </p:nvSpPr>
        <p:spPr/>
        <p:txBody>
          <a:bodyPr/>
          <a:lstStyle/>
          <a:p>
            <a:r>
              <a:rPr lang="zh-CN" altLang="en-US" dirty="0" smtClean="0">
                <a:solidFill>
                  <a:schemeClr val="tx1"/>
                </a:solidFill>
              </a:rPr>
              <a:t>                             付泽强</a:t>
            </a:r>
            <a:r>
              <a:rPr lang="en-US" altLang="zh-CN" dirty="0" smtClean="0">
                <a:solidFill>
                  <a:schemeClr val="tx1"/>
                </a:solidFill>
              </a:rPr>
              <a:t>-2016.11</a:t>
            </a:r>
            <a:endParaRPr lang="zh-CN" altLang="en-US"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28605"/>
            <a:ext cx="6686568" cy="428627"/>
          </a:xfrm>
        </p:spPr>
        <p:txBody>
          <a:bodyPr>
            <a:normAutofit/>
          </a:bodyPr>
          <a:lstStyle/>
          <a:p>
            <a:pPr>
              <a:buNone/>
            </a:pPr>
            <a:r>
              <a:rPr lang="zh-CN" altLang="en-US" sz="2000" dirty="0" smtClean="0"/>
              <a:t>线程池中的工作线程类为内部类</a:t>
            </a:r>
            <a:r>
              <a:rPr lang="en-US" altLang="zh-CN" sz="2000" dirty="0" smtClean="0"/>
              <a:t>Worker</a:t>
            </a:r>
            <a:r>
              <a:rPr lang="zh-CN" altLang="en-US" sz="2000" dirty="0" smtClean="0"/>
              <a:t>，代码如下所示：</a:t>
            </a:r>
            <a:endParaRPr lang="en-US" altLang="zh-CN" sz="2000" dirty="0" smtClean="0"/>
          </a:p>
          <a:p>
            <a:pPr>
              <a:buNone/>
            </a:pPr>
            <a:endParaRPr lang="zh-CN" altLang="en-US" sz="2000" dirty="0"/>
          </a:p>
        </p:txBody>
      </p:sp>
      <p:pic>
        <p:nvPicPr>
          <p:cNvPr id="41985" name="Picture 1" descr="D:\Users\Public\Documents\imData\im\100918@nd\Image\b1f9c8e223e7c630765ee4b8ba0f397c.jpg"/>
          <p:cNvPicPr>
            <a:picLocks noChangeAspect="1" noChangeArrowheads="1"/>
          </p:cNvPicPr>
          <p:nvPr/>
        </p:nvPicPr>
        <p:blipFill>
          <a:blip r:embed="rId2"/>
          <a:srcRect/>
          <a:stretch>
            <a:fillRect/>
          </a:stretch>
        </p:blipFill>
        <p:spPr bwMode="auto">
          <a:xfrm>
            <a:off x="500034" y="928670"/>
            <a:ext cx="4714908" cy="5500726"/>
          </a:xfrm>
          <a:prstGeom prst="rect">
            <a:avLst/>
          </a:prstGeom>
          <a:noFill/>
        </p:spPr>
      </p:pic>
      <p:sp>
        <p:nvSpPr>
          <p:cNvPr id="6" name="TextBox 5"/>
          <p:cNvSpPr txBox="1"/>
          <p:nvPr/>
        </p:nvSpPr>
        <p:spPr>
          <a:xfrm>
            <a:off x="5429256" y="1071546"/>
            <a:ext cx="3500462" cy="2308324"/>
          </a:xfrm>
          <a:prstGeom prst="rect">
            <a:avLst/>
          </a:prstGeom>
          <a:noFill/>
        </p:spPr>
        <p:txBody>
          <a:bodyPr wrap="square" rtlCol="0">
            <a:spAutoFit/>
          </a:bodyPr>
          <a:lstStyle/>
          <a:p>
            <a:r>
              <a:rPr lang="zh-CN" altLang="en-US" dirty="0" smtClean="0"/>
              <a:t>由代码可知</a:t>
            </a:r>
            <a:r>
              <a:rPr lang="en-US" altLang="zh-CN" dirty="0" smtClean="0"/>
              <a:t>Worker</a:t>
            </a:r>
            <a:r>
              <a:rPr lang="zh-CN" altLang="en-US" dirty="0" smtClean="0"/>
              <a:t>实现了</a:t>
            </a:r>
            <a:r>
              <a:rPr lang="en-US" altLang="zh-CN" dirty="0" err="1" smtClean="0"/>
              <a:t>Runnable</a:t>
            </a:r>
            <a:r>
              <a:rPr lang="zh-CN" altLang="en-US" dirty="0" smtClean="0"/>
              <a:t>接口，同时从构造方法来看，</a:t>
            </a:r>
            <a:r>
              <a:rPr lang="en-US" altLang="zh-CN" dirty="0" smtClean="0"/>
              <a:t>Worker</a:t>
            </a:r>
            <a:r>
              <a:rPr lang="zh-CN" altLang="en-US" dirty="0" smtClean="0"/>
              <a:t>的</a:t>
            </a:r>
            <a:r>
              <a:rPr lang="en-US" altLang="zh-CN" dirty="0" smtClean="0"/>
              <a:t>thread</a:t>
            </a:r>
            <a:r>
              <a:rPr lang="zh-CN" altLang="en-US" dirty="0" smtClean="0"/>
              <a:t>属性是一个封装了</a:t>
            </a:r>
            <a:r>
              <a:rPr lang="en-US" altLang="zh-CN" dirty="0" smtClean="0"/>
              <a:t>Worker</a:t>
            </a:r>
            <a:r>
              <a:rPr lang="zh-CN" altLang="en-US" dirty="0" smtClean="0"/>
              <a:t>自身的线程。</a:t>
            </a:r>
            <a:endParaRPr lang="en-US" altLang="zh-CN" dirty="0" smtClean="0"/>
          </a:p>
          <a:p>
            <a:r>
              <a:rPr lang="zh-CN" altLang="en-US" dirty="0" smtClean="0"/>
              <a:t>另外也可以看到</a:t>
            </a:r>
            <a:r>
              <a:rPr lang="en-US" altLang="zh-CN" dirty="0" smtClean="0"/>
              <a:t>Worker</a:t>
            </a:r>
            <a:r>
              <a:rPr lang="zh-CN" altLang="en-US" dirty="0" smtClean="0"/>
              <a:t>中被执行的业务类是</a:t>
            </a:r>
            <a:r>
              <a:rPr lang="en-US" altLang="zh-CN" dirty="0" err="1" smtClean="0"/>
              <a:t>firstTask</a:t>
            </a:r>
            <a:r>
              <a:rPr lang="zh-CN" altLang="en-US" dirty="0" smtClean="0"/>
              <a:t>，而线程启动后最终执行业务的方法则是</a:t>
            </a:r>
            <a:r>
              <a:rPr lang="en-US" altLang="zh-CN" dirty="0" smtClean="0"/>
              <a:t>run</a:t>
            </a:r>
            <a:r>
              <a:rPr lang="zh-CN" altLang="en-US" dirty="0" smtClean="0"/>
              <a:t>方法中调用的</a:t>
            </a:r>
            <a:r>
              <a:rPr lang="en-US" altLang="zh-CN" dirty="0" err="1" smtClean="0"/>
              <a:t>runWorker</a:t>
            </a:r>
            <a:r>
              <a:rPr lang="zh-CN" altLang="en-US" dirty="0" smtClean="0"/>
              <a:t>方法。</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57166"/>
            <a:ext cx="8229600" cy="571504"/>
          </a:xfrm>
        </p:spPr>
        <p:txBody>
          <a:bodyPr>
            <a:normAutofit/>
          </a:bodyPr>
          <a:lstStyle/>
          <a:p>
            <a:pPr>
              <a:buNone/>
            </a:pPr>
            <a:r>
              <a:rPr lang="zh-CN" altLang="en-US" sz="2000" dirty="0" smtClean="0"/>
              <a:t>下面来看线程池执行任务的主要流程：</a:t>
            </a:r>
            <a:endParaRPr lang="en-US" altLang="zh-CN" sz="2000" dirty="0" smtClean="0"/>
          </a:p>
          <a:p>
            <a:pPr>
              <a:buNone/>
            </a:pPr>
            <a:endParaRPr lang="en-US" altLang="zh-CN" sz="2000" dirty="0" smtClean="0"/>
          </a:p>
        </p:txBody>
      </p:sp>
      <p:sp>
        <p:nvSpPr>
          <p:cNvPr id="7" name="圆角矩形 6"/>
          <p:cNvSpPr/>
          <p:nvPr/>
        </p:nvSpPr>
        <p:spPr>
          <a:xfrm>
            <a:off x="2714612" y="928670"/>
            <a:ext cx="3214710" cy="928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2714612" y="1071546"/>
            <a:ext cx="3143272" cy="646331"/>
          </a:xfrm>
          <a:prstGeom prst="rect">
            <a:avLst/>
          </a:prstGeom>
          <a:noFill/>
        </p:spPr>
        <p:txBody>
          <a:bodyPr wrap="square" rtlCol="0">
            <a:spAutoFit/>
          </a:bodyPr>
          <a:lstStyle/>
          <a:p>
            <a:r>
              <a:rPr lang="zh-CN" altLang="en-US" dirty="0" smtClean="0"/>
              <a:t>初始化线程池</a:t>
            </a:r>
            <a:endParaRPr lang="en-US" altLang="zh-CN" dirty="0" smtClean="0"/>
          </a:p>
          <a:p>
            <a:r>
              <a:rPr lang="zh-CN" altLang="en-US" dirty="0" smtClean="0"/>
              <a:t>直接</a:t>
            </a:r>
            <a:r>
              <a:rPr lang="en-US" altLang="zh-CN" dirty="0" smtClean="0"/>
              <a:t>new </a:t>
            </a:r>
            <a:r>
              <a:rPr lang="en-US" altLang="zh-CN" dirty="0" err="1" smtClean="0"/>
              <a:t>ThreadPoolExecutor</a:t>
            </a:r>
            <a:endParaRPr lang="zh-CN" altLang="en-US" dirty="0"/>
          </a:p>
        </p:txBody>
      </p:sp>
      <p:sp>
        <p:nvSpPr>
          <p:cNvPr id="9" name="圆角矩形 8"/>
          <p:cNvSpPr/>
          <p:nvPr/>
        </p:nvSpPr>
        <p:spPr>
          <a:xfrm>
            <a:off x="2714612" y="2357430"/>
            <a:ext cx="3214710" cy="928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2714612" y="2500306"/>
            <a:ext cx="3143272" cy="646331"/>
          </a:xfrm>
          <a:prstGeom prst="rect">
            <a:avLst/>
          </a:prstGeom>
          <a:noFill/>
        </p:spPr>
        <p:txBody>
          <a:bodyPr wrap="square" rtlCol="0">
            <a:spAutoFit/>
          </a:bodyPr>
          <a:lstStyle/>
          <a:p>
            <a:r>
              <a:rPr lang="zh-CN" altLang="en-US" dirty="0" smtClean="0"/>
              <a:t>执行任务</a:t>
            </a:r>
            <a:r>
              <a:rPr lang="zh-CN" altLang="en-US" dirty="0" smtClean="0"/>
              <a:t>调用</a:t>
            </a:r>
            <a:endParaRPr lang="en-US" altLang="zh-CN" dirty="0" smtClean="0"/>
          </a:p>
          <a:p>
            <a:r>
              <a:rPr lang="en-US" altLang="zh-CN" dirty="0" err="1" smtClean="0"/>
              <a:t>ThreadPoolExecutor.execute</a:t>
            </a:r>
            <a:endParaRPr lang="zh-CN" altLang="en-US" dirty="0"/>
          </a:p>
        </p:txBody>
      </p:sp>
      <p:sp>
        <p:nvSpPr>
          <p:cNvPr id="16" name="下箭头 15"/>
          <p:cNvSpPr/>
          <p:nvPr/>
        </p:nvSpPr>
        <p:spPr>
          <a:xfrm>
            <a:off x="4143372" y="1857364"/>
            <a:ext cx="214314" cy="5000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a:off x="2714612" y="3786190"/>
            <a:ext cx="3214710" cy="928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2714612" y="3929066"/>
            <a:ext cx="3143272" cy="646331"/>
          </a:xfrm>
          <a:prstGeom prst="rect">
            <a:avLst/>
          </a:prstGeom>
          <a:noFill/>
        </p:spPr>
        <p:txBody>
          <a:bodyPr wrap="square" rtlCol="0">
            <a:spAutoFit/>
          </a:bodyPr>
          <a:lstStyle/>
          <a:p>
            <a:r>
              <a:rPr lang="zh-CN" altLang="en-US" dirty="0" smtClean="0"/>
              <a:t>创建工作线程</a:t>
            </a:r>
            <a:r>
              <a:rPr lang="en-US" altLang="zh-CN" dirty="0" smtClean="0"/>
              <a:t>Worker</a:t>
            </a:r>
          </a:p>
          <a:p>
            <a:r>
              <a:rPr lang="en-US" altLang="zh-CN" dirty="0" err="1" smtClean="0"/>
              <a:t>ThreadPoolExecutor.addWorker</a:t>
            </a:r>
            <a:endParaRPr lang="zh-CN" altLang="en-US" dirty="0"/>
          </a:p>
        </p:txBody>
      </p:sp>
      <p:sp>
        <p:nvSpPr>
          <p:cNvPr id="19" name="下箭头 18"/>
          <p:cNvSpPr/>
          <p:nvPr/>
        </p:nvSpPr>
        <p:spPr>
          <a:xfrm>
            <a:off x="4143372" y="3286124"/>
            <a:ext cx="214314" cy="5000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a:off x="2714612" y="5214950"/>
            <a:ext cx="3214710" cy="928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0"/>
          <p:cNvSpPr txBox="1"/>
          <p:nvPr/>
        </p:nvSpPr>
        <p:spPr>
          <a:xfrm>
            <a:off x="2714612" y="5286388"/>
            <a:ext cx="3143272" cy="923330"/>
          </a:xfrm>
          <a:prstGeom prst="rect">
            <a:avLst/>
          </a:prstGeom>
          <a:noFill/>
        </p:spPr>
        <p:txBody>
          <a:bodyPr wrap="square" rtlCol="0">
            <a:spAutoFit/>
          </a:bodyPr>
          <a:lstStyle/>
          <a:p>
            <a:r>
              <a:rPr lang="zh-CN" altLang="en-US" dirty="0" smtClean="0"/>
              <a:t>工作线程执行任务</a:t>
            </a:r>
            <a:endParaRPr lang="en-US" altLang="zh-CN" dirty="0" smtClean="0"/>
          </a:p>
          <a:p>
            <a:r>
              <a:rPr lang="zh-CN" altLang="en-US" dirty="0" smtClean="0"/>
              <a:t>由</a:t>
            </a:r>
            <a:r>
              <a:rPr lang="en-US" altLang="zh-CN" dirty="0" err="1" smtClean="0"/>
              <a:t>Worker.run</a:t>
            </a:r>
            <a:r>
              <a:rPr lang="zh-CN" altLang="en-US" dirty="0" smtClean="0"/>
              <a:t>调用</a:t>
            </a:r>
            <a:r>
              <a:rPr lang="en-US" altLang="zh-CN" dirty="0" err="1" smtClean="0"/>
              <a:t>ThreadPoolExecutor.runWorker</a:t>
            </a:r>
            <a:endParaRPr lang="zh-CN" altLang="en-US" dirty="0"/>
          </a:p>
        </p:txBody>
      </p:sp>
      <p:sp>
        <p:nvSpPr>
          <p:cNvPr id="22" name="下箭头 21"/>
          <p:cNvSpPr/>
          <p:nvPr/>
        </p:nvSpPr>
        <p:spPr>
          <a:xfrm>
            <a:off x="4143372" y="4714884"/>
            <a:ext cx="214314" cy="5000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0"/>
            <a:ext cx="8229600" cy="642942"/>
          </a:xfrm>
        </p:spPr>
        <p:txBody>
          <a:bodyPr>
            <a:normAutofit lnSpcReduction="10000"/>
          </a:bodyPr>
          <a:lstStyle/>
          <a:p>
            <a:pPr>
              <a:buNone/>
            </a:pPr>
            <a:r>
              <a:rPr lang="zh-CN" altLang="en-US" sz="2000" dirty="0" smtClean="0"/>
              <a:t>初始化完线程池后执行</a:t>
            </a:r>
            <a:r>
              <a:rPr lang="zh-CN" altLang="en-US" sz="2000" dirty="0" smtClean="0"/>
              <a:t>任务的方法是</a:t>
            </a:r>
            <a:r>
              <a:rPr lang="en-US" sz="2000" dirty="0" smtClean="0"/>
              <a:t>public void execute(</a:t>
            </a:r>
            <a:r>
              <a:rPr lang="en-US" sz="2000" dirty="0" err="1" smtClean="0"/>
              <a:t>Runnable</a:t>
            </a:r>
            <a:r>
              <a:rPr lang="en-US" sz="2000" dirty="0" smtClean="0"/>
              <a:t> command)</a:t>
            </a:r>
            <a:r>
              <a:rPr lang="zh-CN" altLang="en-US" sz="2000" dirty="0" smtClean="0"/>
              <a:t>，该方法如下所</a:t>
            </a:r>
            <a:r>
              <a:rPr lang="zh-CN" altLang="en-US" sz="2000" dirty="0" smtClean="0"/>
              <a:t>示（左侧源代码，右侧加注释的代码）：</a:t>
            </a:r>
            <a:endParaRPr lang="zh-CN" altLang="en-US" sz="2000" dirty="0" smtClean="0"/>
          </a:p>
          <a:p>
            <a:pPr>
              <a:buNone/>
            </a:pPr>
            <a:endParaRPr lang="zh-CN" altLang="en-US" sz="2000" dirty="0"/>
          </a:p>
        </p:txBody>
      </p:sp>
      <p:sp>
        <p:nvSpPr>
          <p:cNvPr id="6" name="内容占位符 2"/>
          <p:cNvSpPr txBox="1">
            <a:spLocks/>
          </p:cNvSpPr>
          <p:nvPr/>
        </p:nvSpPr>
        <p:spPr>
          <a:xfrm>
            <a:off x="428596" y="5786454"/>
            <a:ext cx="8229600" cy="100013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zh-CN" altLang="en-US" sz="1600" b="0" i="0" u="none" strike="noStrike" kern="1200" cap="none" spc="0" normalizeH="0" baseline="0" noProof="0" dirty="0" smtClean="0">
                <a:ln>
                  <a:noFill/>
                </a:ln>
                <a:solidFill>
                  <a:schemeClr val="tx1"/>
                </a:solidFill>
                <a:effectLst/>
                <a:uLnTx/>
                <a:uFillTx/>
                <a:latin typeface="+mn-lt"/>
                <a:ea typeface="+mn-ea"/>
                <a:cs typeface="+mn-cs"/>
              </a:rPr>
              <a:t>总结起来</a:t>
            </a:r>
            <a:r>
              <a:rPr kumimoji="0" lang="en-US" altLang="zh-CN" sz="1600" b="0" i="0" u="none" strike="noStrike" kern="1200" cap="none" spc="0" normalizeH="0" baseline="0" noProof="0" dirty="0" smtClean="0">
                <a:ln>
                  <a:noFill/>
                </a:ln>
                <a:solidFill>
                  <a:schemeClr val="tx1"/>
                </a:solidFill>
                <a:effectLst/>
                <a:uLnTx/>
                <a:uFillTx/>
                <a:latin typeface="+mn-lt"/>
                <a:ea typeface="+mn-ea"/>
                <a:cs typeface="+mn-cs"/>
              </a:rPr>
              <a:t>execute</a:t>
            </a:r>
            <a:r>
              <a:rPr kumimoji="0" lang="zh-CN" altLang="en-US" sz="1600" b="0" i="0" u="none" strike="noStrike" kern="1200" cap="none" spc="0" normalizeH="0" baseline="0" noProof="0" dirty="0" smtClean="0">
                <a:ln>
                  <a:noFill/>
                </a:ln>
                <a:solidFill>
                  <a:schemeClr val="tx1"/>
                </a:solidFill>
                <a:effectLst/>
                <a:uLnTx/>
                <a:uFillTx/>
                <a:latin typeface="+mn-lt"/>
                <a:ea typeface="+mn-ea"/>
                <a:cs typeface="+mn-cs"/>
              </a:rPr>
              <a:t>方法就是干</a:t>
            </a:r>
            <a:r>
              <a:rPr kumimoji="0" lang="en-US" altLang="zh-CN" sz="1600" b="0" i="0" u="none" strike="noStrike" kern="1200" cap="none" spc="0" normalizeH="0" baseline="0" noProof="0" dirty="0" smtClean="0">
                <a:ln>
                  <a:noFill/>
                </a:ln>
                <a:solidFill>
                  <a:schemeClr val="tx1"/>
                </a:solidFill>
                <a:effectLst/>
                <a:uLnTx/>
                <a:uFillTx/>
                <a:latin typeface="+mn-lt"/>
                <a:ea typeface="+mn-ea"/>
                <a:cs typeface="+mn-cs"/>
              </a:rPr>
              <a:t>2</a:t>
            </a:r>
            <a:r>
              <a:rPr kumimoji="0" lang="zh-CN" altLang="en-US" sz="1600" b="0" i="0" u="none" strike="noStrike" kern="1200" cap="none" spc="0" normalizeH="0" baseline="0" noProof="0" dirty="0" smtClean="0">
                <a:ln>
                  <a:noFill/>
                </a:ln>
                <a:solidFill>
                  <a:schemeClr val="tx1"/>
                </a:solidFill>
                <a:effectLst/>
                <a:uLnTx/>
                <a:uFillTx/>
                <a:latin typeface="+mn-lt"/>
                <a:ea typeface="+mn-ea"/>
                <a:cs typeface="+mn-cs"/>
              </a:rPr>
              <a:t>件事：</a:t>
            </a:r>
            <a:endParaRPr kumimoji="0" lang="en-US" altLang="zh-CN" sz="1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altLang="zh-CN" sz="1600" dirty="0" smtClean="0"/>
              <a:t>1</a:t>
            </a:r>
            <a:r>
              <a:rPr lang="zh-CN" altLang="en-US" sz="1600" dirty="0" smtClean="0"/>
              <a:t>、判断是否需要新建工作线程</a:t>
            </a:r>
            <a:r>
              <a:rPr lang="en-US" altLang="zh-CN" sz="1600" dirty="0" smtClean="0"/>
              <a:t>Worker</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1600" b="0" i="0" u="none" strike="noStrike" kern="1200" cap="none" spc="0" normalizeH="0" baseline="0" noProof="0" dirty="0" smtClean="0">
                <a:ln>
                  <a:noFill/>
                </a:ln>
                <a:solidFill>
                  <a:schemeClr val="tx1"/>
                </a:solidFill>
                <a:effectLst/>
                <a:uLnTx/>
                <a:uFillTx/>
                <a:latin typeface="+mn-lt"/>
                <a:ea typeface="+mn-ea"/>
                <a:cs typeface="+mn-cs"/>
              </a:rPr>
              <a:t>2</a:t>
            </a:r>
            <a:r>
              <a:rPr kumimoji="0" lang="zh-CN" altLang="en-US" sz="1600" b="0" i="0" u="none" strike="noStrike" kern="1200" cap="none" spc="0" normalizeH="0" baseline="0" noProof="0" dirty="0" smtClean="0">
                <a:ln>
                  <a:noFill/>
                </a:ln>
                <a:solidFill>
                  <a:schemeClr val="tx1"/>
                </a:solidFill>
                <a:effectLst/>
                <a:uLnTx/>
                <a:uFillTx/>
                <a:latin typeface="+mn-lt"/>
                <a:ea typeface="+mn-ea"/>
                <a:cs typeface="+mn-cs"/>
              </a:rPr>
              <a:t>、将任务传入</a:t>
            </a:r>
            <a:r>
              <a:rPr kumimoji="0" lang="en-US" altLang="zh-CN" sz="1600" b="0" i="0" u="none" strike="noStrike" kern="1200" cap="none" spc="0" normalizeH="0" baseline="0" noProof="0" dirty="0" smtClean="0">
                <a:ln>
                  <a:noFill/>
                </a:ln>
                <a:solidFill>
                  <a:schemeClr val="tx1"/>
                </a:solidFill>
                <a:effectLst/>
                <a:uLnTx/>
                <a:uFillTx/>
                <a:latin typeface="+mn-lt"/>
                <a:ea typeface="+mn-ea"/>
                <a:cs typeface="+mn-cs"/>
              </a:rPr>
              <a:t>Worker</a:t>
            </a:r>
            <a:r>
              <a:rPr kumimoji="0" lang="zh-CN" altLang="en-US" sz="1600" b="0" i="0" u="none" strike="noStrike" kern="1200" cap="none" spc="0" normalizeH="0" baseline="0" noProof="0" dirty="0" smtClean="0">
                <a:ln>
                  <a:noFill/>
                </a:ln>
                <a:solidFill>
                  <a:schemeClr val="tx1"/>
                </a:solidFill>
                <a:effectLst/>
                <a:uLnTx/>
                <a:uFillTx/>
                <a:latin typeface="+mn-lt"/>
                <a:ea typeface="+mn-ea"/>
                <a:cs typeface="+mn-cs"/>
              </a:rPr>
              <a:t>执行，或者将其放入任务队列</a:t>
            </a:r>
            <a:endParaRPr kumimoji="0" lang="zh-CN" alt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Rectangle 1"/>
          <p:cNvSpPr>
            <a:spLocks noChangeArrowheads="1"/>
          </p:cNvSpPr>
          <p:nvPr/>
        </p:nvSpPr>
        <p:spPr bwMode="auto">
          <a:xfrm>
            <a:off x="571472" y="642918"/>
            <a:ext cx="4000496" cy="4893647"/>
          </a:xfrm>
          <a:prstGeom prst="rect">
            <a:avLst/>
          </a:prstGeom>
          <a:solidFill>
            <a:srgbClr val="2B2B2B"/>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public void </a:t>
            </a:r>
            <a:r>
              <a:rPr kumimoji="0" lang="zh-CN" altLang="zh-CN" sz="800" b="0" i="0" u="none" strike="noStrike" cap="none" normalizeH="0" baseline="0" dirty="0" smtClean="0">
                <a:ln>
                  <a:noFill/>
                </a:ln>
                <a:solidFill>
                  <a:srgbClr val="FFC66D"/>
                </a:solidFill>
                <a:effectLst/>
                <a:latin typeface="Comic Sans MS" pitchFamily="66" charset="0"/>
                <a:ea typeface="宋体" pitchFamily="2" charset="-122"/>
                <a:cs typeface="宋体" pitchFamily="2" charset="-122"/>
              </a:rPr>
              <a:t>execute</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(Runnable command) {</a:t>
            </a:r>
            <a:b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if </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(command == </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null</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t>
            </a:r>
            <a:b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throw new </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NullPointerException()</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a:t>
            </a:r>
            <a:b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a:t>
            </a:r>
            <a:r>
              <a:rPr kumimoji="0" lang="zh-CN" altLang="zh-CN" sz="8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a:t>
            </a:r>
            <a:br>
              <a:rPr kumimoji="0" lang="zh-CN" altLang="zh-CN" sz="8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     * Proceed in 3 steps:</a:t>
            </a:r>
            <a:br>
              <a:rPr kumimoji="0" lang="zh-CN" altLang="zh-CN" sz="8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     *</a:t>
            </a:r>
            <a:br>
              <a:rPr kumimoji="0" lang="zh-CN" altLang="zh-CN" sz="8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     * 1. If fewer than corePoolSize threads are running, try to</a:t>
            </a:r>
            <a:br>
              <a:rPr kumimoji="0" lang="zh-CN" altLang="zh-CN" sz="8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     * start a new thread with the given command as its first</a:t>
            </a:r>
            <a:br>
              <a:rPr kumimoji="0" lang="zh-CN" altLang="zh-CN" sz="8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     * task.  The call to addWorker atomically checks runState and</a:t>
            </a:r>
            <a:br>
              <a:rPr kumimoji="0" lang="zh-CN" altLang="zh-CN" sz="8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     * workerCount, and so prevents false alarms that would add</a:t>
            </a:r>
            <a:br>
              <a:rPr kumimoji="0" lang="zh-CN" altLang="zh-CN" sz="8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     * threads when it shouldn't, by returning false.</a:t>
            </a:r>
            <a:br>
              <a:rPr kumimoji="0" lang="zh-CN" altLang="zh-CN" sz="8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     *</a:t>
            </a:r>
            <a:br>
              <a:rPr kumimoji="0" lang="zh-CN" altLang="zh-CN" sz="8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     * 2. If a task can be successfully queued, then we still need</a:t>
            </a:r>
            <a:br>
              <a:rPr kumimoji="0" lang="zh-CN" altLang="zh-CN" sz="8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     * to double-check whether we should have added a thread</a:t>
            </a:r>
            <a:br>
              <a:rPr kumimoji="0" lang="zh-CN" altLang="zh-CN" sz="8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     * (because existing ones died since last checking) or that</a:t>
            </a:r>
            <a:br>
              <a:rPr kumimoji="0" lang="zh-CN" altLang="zh-CN" sz="8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     * the pool shut down since entry into this method. So we</a:t>
            </a:r>
            <a:br>
              <a:rPr kumimoji="0" lang="zh-CN" altLang="zh-CN" sz="8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     * recheck state and if necessary roll back the enqueuing if</a:t>
            </a:r>
            <a:br>
              <a:rPr kumimoji="0" lang="zh-CN" altLang="zh-CN" sz="8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     * stopped, or start a new thread if there are none.</a:t>
            </a:r>
            <a:br>
              <a:rPr kumimoji="0" lang="zh-CN" altLang="zh-CN" sz="8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     *</a:t>
            </a:r>
            <a:br>
              <a:rPr kumimoji="0" lang="zh-CN" altLang="zh-CN" sz="8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     * 3. If we cannot queue task, then we try to add a new</a:t>
            </a:r>
            <a:br>
              <a:rPr kumimoji="0" lang="zh-CN" altLang="zh-CN" sz="8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     * thread.  If it fails, we know we are shut down or saturated</a:t>
            </a:r>
            <a:br>
              <a:rPr kumimoji="0" lang="zh-CN" altLang="zh-CN" sz="8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     * and so reject the task.</a:t>
            </a:r>
            <a:br>
              <a:rPr kumimoji="0" lang="zh-CN" altLang="zh-CN" sz="8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     */</a:t>
            </a:r>
            <a:br>
              <a:rPr kumimoji="0" lang="zh-CN" altLang="zh-CN" sz="8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    </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int </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c = </a:t>
            </a:r>
            <a:r>
              <a:rPr kumimoji="0" lang="zh-CN" altLang="zh-CN" sz="800" b="0" i="0" u="none" strike="noStrike" cap="none" normalizeH="0" baseline="0" dirty="0" smtClean="0">
                <a:ln>
                  <a:noFill/>
                </a:ln>
                <a:solidFill>
                  <a:srgbClr val="9876AA"/>
                </a:solidFill>
                <a:effectLst/>
                <a:latin typeface="Comic Sans MS" pitchFamily="66" charset="0"/>
                <a:ea typeface="宋体" pitchFamily="2" charset="-122"/>
                <a:cs typeface="宋体" pitchFamily="2" charset="-122"/>
              </a:rPr>
              <a:t>ctl</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.get()</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a:t>
            </a:r>
            <a:b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if </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t>
            </a:r>
            <a:r>
              <a:rPr kumimoji="0" lang="zh-CN" altLang="zh-CN" sz="800" b="0" i="1"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workerCountOf</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(c) &lt; </a:t>
            </a:r>
            <a:r>
              <a:rPr kumimoji="0" lang="zh-CN" altLang="zh-CN" sz="800" b="0" i="0" u="none" strike="noStrike" cap="none" normalizeH="0" baseline="0" dirty="0" smtClean="0">
                <a:ln>
                  <a:noFill/>
                </a:ln>
                <a:solidFill>
                  <a:srgbClr val="9876AA"/>
                </a:solidFill>
                <a:effectLst/>
                <a:latin typeface="Comic Sans MS" pitchFamily="66" charset="0"/>
                <a:ea typeface="宋体" pitchFamily="2" charset="-122"/>
                <a:cs typeface="宋体" pitchFamily="2" charset="-122"/>
              </a:rPr>
              <a:t>corePoolSize</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b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if </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(addWorker(command</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true</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t>
            </a:r>
            <a:b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return;</a:t>
            </a:r>
            <a:b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c = </a:t>
            </a:r>
            <a:r>
              <a:rPr kumimoji="0" lang="zh-CN" altLang="zh-CN" sz="800" b="0" i="0" u="none" strike="noStrike" cap="none" normalizeH="0" baseline="0" dirty="0" smtClean="0">
                <a:ln>
                  <a:noFill/>
                </a:ln>
                <a:solidFill>
                  <a:srgbClr val="9876AA"/>
                </a:solidFill>
                <a:effectLst/>
                <a:latin typeface="Comic Sans MS" pitchFamily="66" charset="0"/>
                <a:ea typeface="宋体" pitchFamily="2" charset="-122"/>
                <a:cs typeface="宋体" pitchFamily="2" charset="-122"/>
              </a:rPr>
              <a:t>ctl</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.get()</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a:t>
            </a:r>
            <a:b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t>
            </a:r>
            <a:b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if </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t>
            </a:r>
            <a:r>
              <a:rPr kumimoji="0" lang="zh-CN" altLang="zh-CN" sz="800" b="0" i="1"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isRunning</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(c) &amp;&amp; </a:t>
            </a:r>
            <a:r>
              <a:rPr kumimoji="0" lang="zh-CN" altLang="zh-CN" sz="800" b="0" i="0" u="none" strike="noStrike" cap="none" normalizeH="0" baseline="0" dirty="0" smtClean="0">
                <a:ln>
                  <a:noFill/>
                </a:ln>
                <a:solidFill>
                  <a:srgbClr val="9876AA"/>
                </a:solidFill>
                <a:effectLst/>
                <a:latin typeface="Comic Sans MS" pitchFamily="66" charset="0"/>
                <a:ea typeface="宋体" pitchFamily="2" charset="-122"/>
                <a:cs typeface="宋体" pitchFamily="2" charset="-122"/>
              </a:rPr>
              <a:t>workQueue</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.offer(command)) {</a:t>
            </a:r>
            <a:b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int </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recheck = </a:t>
            </a:r>
            <a:r>
              <a:rPr kumimoji="0" lang="zh-CN" altLang="zh-CN" sz="800" b="0" i="0" u="none" strike="noStrike" cap="none" normalizeH="0" baseline="0" dirty="0" smtClean="0">
                <a:ln>
                  <a:noFill/>
                </a:ln>
                <a:solidFill>
                  <a:srgbClr val="9876AA"/>
                </a:solidFill>
                <a:effectLst/>
                <a:latin typeface="Comic Sans MS" pitchFamily="66" charset="0"/>
                <a:ea typeface="宋体" pitchFamily="2" charset="-122"/>
                <a:cs typeface="宋体" pitchFamily="2" charset="-122"/>
              </a:rPr>
              <a:t>ctl</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.get()</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a:t>
            </a:r>
            <a:b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if </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r>
              <a:rPr kumimoji="0" lang="zh-CN" altLang="zh-CN" sz="800" b="0" i="1"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isRunning</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(recheck) &amp;&amp; remove(command))</a:t>
            </a:r>
            <a:b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reject(command)</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a:t>
            </a:r>
            <a:b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else if </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t>
            </a:r>
            <a:r>
              <a:rPr kumimoji="0" lang="zh-CN" altLang="zh-CN" sz="800" b="0" i="1"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workerCountOf</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(recheck) == </a:t>
            </a:r>
            <a:r>
              <a:rPr kumimoji="0" lang="zh-CN" altLang="zh-CN" sz="800" b="0" i="0" u="none" strike="noStrike" cap="none" normalizeH="0" baseline="0" dirty="0" smtClean="0">
                <a:ln>
                  <a:noFill/>
                </a:ln>
                <a:solidFill>
                  <a:srgbClr val="6897BB"/>
                </a:solidFill>
                <a:effectLst/>
                <a:latin typeface="Comic Sans MS" pitchFamily="66" charset="0"/>
                <a:ea typeface="宋体" pitchFamily="2" charset="-122"/>
                <a:cs typeface="宋体" pitchFamily="2" charset="-122"/>
              </a:rPr>
              <a:t>0</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t>
            </a:r>
            <a:b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addWorker(</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null, false</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a:t>
            </a:r>
            <a:b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t>
            </a:r>
            <a:b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else if </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(!addWorker(command</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false</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t>
            </a:r>
            <a:b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reject(command)</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a:t>
            </a:r>
            <a:b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8" name="Rectangle 2"/>
          <p:cNvSpPr>
            <a:spLocks noChangeArrowheads="1"/>
          </p:cNvSpPr>
          <p:nvPr/>
        </p:nvSpPr>
        <p:spPr bwMode="auto">
          <a:xfrm>
            <a:off x="4929190" y="714356"/>
            <a:ext cx="3714776" cy="5139869"/>
          </a:xfrm>
          <a:prstGeom prst="rect">
            <a:avLst/>
          </a:prstGeom>
          <a:solidFill>
            <a:srgbClr val="2B2B2B"/>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public void </a:t>
            </a:r>
            <a:r>
              <a:rPr kumimoji="0" lang="zh-CN" altLang="zh-CN" sz="800" b="0" i="0" u="none" strike="noStrike" cap="none" normalizeH="0" baseline="0" dirty="0" smtClean="0">
                <a:ln>
                  <a:noFill/>
                </a:ln>
                <a:solidFill>
                  <a:srgbClr val="FFC66D"/>
                </a:solidFill>
                <a:effectLst/>
                <a:latin typeface="Comic Sans MS" pitchFamily="66" charset="0"/>
                <a:ea typeface="宋体" pitchFamily="2" charset="-122"/>
                <a:cs typeface="宋体" pitchFamily="2" charset="-122"/>
              </a:rPr>
              <a:t>execute</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(Runnable command) {</a:t>
            </a:r>
            <a:b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if </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(command == </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null</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t>
            </a:r>
            <a:b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throw new </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NullPointerException()</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a:t>
            </a:r>
            <a:b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a:r>
            <a:b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a:t>
            </a:r>
            <a:r>
              <a:rPr kumimoji="0" lang="zh-CN" altLang="zh-CN" sz="8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a:t>
            </a:r>
            <a:r>
              <a:rPr kumimoji="0" lang="zh-CN" sz="8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获取当前的核心变量值</a:t>
            </a:r>
            <a:br>
              <a:rPr kumimoji="0" lang="zh-CN" sz="8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br>
            <a:r>
              <a:rPr kumimoji="0" lang="zh-CN" sz="8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  </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int </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c = </a:t>
            </a:r>
            <a:r>
              <a:rPr kumimoji="0" lang="zh-CN" altLang="zh-CN" sz="800" b="0" i="0" u="none" strike="noStrike" cap="none" normalizeH="0" baseline="0" dirty="0" smtClean="0">
                <a:ln>
                  <a:noFill/>
                </a:ln>
                <a:solidFill>
                  <a:srgbClr val="9876AA"/>
                </a:solidFill>
                <a:effectLst/>
                <a:latin typeface="Comic Sans MS" pitchFamily="66" charset="0"/>
                <a:ea typeface="宋体" pitchFamily="2" charset="-122"/>
                <a:cs typeface="宋体" pitchFamily="2" charset="-122"/>
              </a:rPr>
              <a:t>ctl</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.get()</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a:t>
            </a:r>
            <a:b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a:r>
            <a:b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a:t>
            </a:r>
            <a:r>
              <a:rPr kumimoji="0" lang="zh-CN" altLang="zh-CN" sz="8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a:t>
            </a:r>
            <a:r>
              <a:rPr kumimoji="0" lang="zh-CN" sz="8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如果当前线程数小于核心线程数</a:t>
            </a:r>
            <a:br>
              <a:rPr kumimoji="0" lang="zh-CN" sz="8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br>
            <a:r>
              <a:rPr kumimoji="0" lang="zh-CN" sz="8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  </a:t>
            </a:r>
            <a:r>
              <a:rPr kumimoji="0" lang="zh-CN" altLang="zh-CN" sz="8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a:t>
            </a:r>
            <a:r>
              <a:rPr kumimoji="0" lang="zh-CN" sz="8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则直接创建一个</a:t>
            </a:r>
            <a:r>
              <a:rPr kumimoji="0" lang="zh-CN" altLang="zh-CN" sz="8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Worker</a:t>
            </a:r>
            <a:r>
              <a:rPr kumimoji="0" lang="zh-CN" sz="8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线程执行任务</a:t>
            </a:r>
            <a:br>
              <a:rPr kumimoji="0" lang="zh-CN" sz="8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br>
            <a:r>
              <a:rPr kumimoji="0" lang="zh-CN" sz="8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  </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if </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t>
            </a:r>
            <a:r>
              <a:rPr kumimoji="0" lang="zh-CN" altLang="zh-CN" sz="800" b="0" i="1"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workerCountOf</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(c) &lt; </a:t>
            </a:r>
            <a:r>
              <a:rPr kumimoji="0" lang="zh-CN" altLang="zh-CN" sz="800" b="0" i="0" u="none" strike="noStrike" cap="none" normalizeH="0" baseline="0" dirty="0" smtClean="0">
                <a:ln>
                  <a:noFill/>
                </a:ln>
                <a:solidFill>
                  <a:srgbClr val="9876AA"/>
                </a:solidFill>
                <a:effectLst/>
                <a:latin typeface="Comic Sans MS" pitchFamily="66" charset="0"/>
                <a:ea typeface="宋体" pitchFamily="2" charset="-122"/>
                <a:cs typeface="宋体" pitchFamily="2" charset="-122"/>
              </a:rPr>
              <a:t>corePoolSize</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b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if </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(addWorker(command</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true</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t>
            </a:r>
            <a:b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return;</a:t>
            </a:r>
            <a:b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a:r>
            <a:b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a:t>
            </a:r>
            <a:r>
              <a:rPr kumimoji="0" lang="en-US"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a:t>
            </a:r>
            <a:r>
              <a:rPr kumimoji="0" lang="zh-CN" altLang="zh-CN" sz="8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a:t>
            </a:r>
            <a:r>
              <a:rPr kumimoji="0" lang="zh-CN" sz="8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重新读取</a:t>
            </a:r>
            <a:r>
              <a:rPr kumimoji="0" lang="zh-CN" altLang="zh-CN" sz="8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ctl</a:t>
            </a:r>
            <a:r>
              <a:rPr kumimoji="0" lang="zh-CN" sz="8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值，用于后续检查线程池状态</a:t>
            </a:r>
            <a:br>
              <a:rPr kumimoji="0" lang="zh-CN" sz="8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br>
            <a:r>
              <a:rPr kumimoji="0" lang="zh-CN" sz="8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    </a:t>
            </a:r>
            <a:r>
              <a:rPr kumimoji="0" lang="en-US" altLang="zh-CN" sz="8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 </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c = </a:t>
            </a:r>
            <a:r>
              <a:rPr kumimoji="0" lang="zh-CN" altLang="zh-CN" sz="800" b="0" i="0" u="none" strike="noStrike" cap="none" normalizeH="0" baseline="0" dirty="0" smtClean="0">
                <a:ln>
                  <a:noFill/>
                </a:ln>
                <a:solidFill>
                  <a:srgbClr val="9876AA"/>
                </a:solidFill>
                <a:effectLst/>
                <a:latin typeface="Comic Sans MS" pitchFamily="66" charset="0"/>
                <a:ea typeface="宋体" pitchFamily="2" charset="-122"/>
                <a:cs typeface="宋体" pitchFamily="2" charset="-122"/>
              </a:rPr>
              <a:t>ctl</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.get()</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a:t>
            </a:r>
            <a:b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t>
            </a:r>
            <a:b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r>
            <a:b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r>
              <a:rPr kumimoji="0" lang="zh-CN" altLang="zh-CN" sz="8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a:t>
            </a:r>
            <a:r>
              <a:rPr kumimoji="0" lang="zh-CN" sz="8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如果当前线程数量大于核心线程数</a:t>
            </a:r>
            <a:br>
              <a:rPr kumimoji="0" lang="zh-CN" sz="8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br>
            <a:r>
              <a:rPr kumimoji="0" lang="zh-CN" sz="8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  </a:t>
            </a:r>
            <a:r>
              <a:rPr kumimoji="0" lang="zh-CN" altLang="zh-CN" sz="8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a:t>
            </a:r>
            <a:r>
              <a:rPr kumimoji="0" lang="zh-CN" sz="8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并且线程池正在运行，则将任务提交到任务队列</a:t>
            </a:r>
            <a:br>
              <a:rPr kumimoji="0" lang="zh-CN" sz="8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br>
            <a:r>
              <a:rPr kumimoji="0" lang="zh-CN" sz="8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  </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if </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t>
            </a:r>
            <a:r>
              <a:rPr kumimoji="0" lang="zh-CN" altLang="zh-CN" sz="800" b="0" i="1"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isRunning</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(c) &amp;&amp; </a:t>
            </a:r>
            <a:r>
              <a:rPr kumimoji="0" lang="zh-CN" altLang="zh-CN" sz="800" b="0" i="0" u="none" strike="noStrike" cap="none" normalizeH="0" baseline="0" dirty="0" smtClean="0">
                <a:ln>
                  <a:noFill/>
                </a:ln>
                <a:solidFill>
                  <a:srgbClr val="9876AA"/>
                </a:solidFill>
                <a:effectLst/>
                <a:latin typeface="Comic Sans MS" pitchFamily="66" charset="0"/>
                <a:ea typeface="宋体" pitchFamily="2" charset="-122"/>
                <a:cs typeface="宋体" pitchFamily="2" charset="-122"/>
              </a:rPr>
              <a:t>workQueue</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.offer(command)) {</a:t>
            </a:r>
            <a:b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r>
              <a:rPr kumimoji="0" lang="zh-CN" altLang="zh-CN" sz="8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a:t>
            </a:r>
            <a:r>
              <a:rPr kumimoji="0" lang="zh-CN" sz="8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重新读取</a:t>
            </a:r>
            <a:r>
              <a:rPr kumimoji="0" lang="zh-CN" altLang="zh-CN" sz="8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ctl</a:t>
            </a:r>
            <a:r>
              <a:rPr kumimoji="0" lang="zh-CN" sz="8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值，用于后续检查线程池状态</a:t>
            </a:r>
            <a:br>
              <a:rPr kumimoji="0" lang="zh-CN" sz="8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br>
            <a:r>
              <a:rPr kumimoji="0" lang="zh-CN" sz="8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     </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int </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recheck = </a:t>
            </a:r>
            <a:r>
              <a:rPr kumimoji="0" lang="zh-CN" altLang="zh-CN" sz="800" b="0" i="0" u="none" strike="noStrike" cap="none" normalizeH="0" baseline="0" dirty="0" smtClean="0">
                <a:ln>
                  <a:noFill/>
                </a:ln>
                <a:solidFill>
                  <a:srgbClr val="9876AA"/>
                </a:solidFill>
                <a:effectLst/>
                <a:latin typeface="Comic Sans MS" pitchFamily="66" charset="0"/>
                <a:ea typeface="宋体" pitchFamily="2" charset="-122"/>
                <a:cs typeface="宋体" pitchFamily="2" charset="-122"/>
              </a:rPr>
              <a:t>ctl</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.get()</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a:t>
            </a:r>
            <a:b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a:r>
            <a:b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a:t>
            </a:r>
            <a:r>
              <a:rPr kumimoji="0" lang="zh-CN" altLang="zh-CN" sz="8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a:t>
            </a:r>
            <a:r>
              <a:rPr kumimoji="0" lang="zh-CN" sz="8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如果线程池关闭或者任务队列已饱和了，</a:t>
            </a:r>
            <a:br>
              <a:rPr kumimoji="0" lang="zh-CN" sz="8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br>
            <a:r>
              <a:rPr kumimoji="0" lang="zh-CN" sz="8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     </a:t>
            </a:r>
            <a:r>
              <a:rPr kumimoji="0" lang="zh-CN" altLang="zh-CN" sz="8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a:t>
            </a:r>
            <a:r>
              <a:rPr kumimoji="0" lang="zh-CN" sz="8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则从任务队列中移除任务，然后拒绝任务</a:t>
            </a:r>
            <a:br>
              <a:rPr kumimoji="0" lang="zh-CN" sz="8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br>
            <a:r>
              <a:rPr kumimoji="0" lang="zh-CN" sz="8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     </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if </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r>
              <a:rPr kumimoji="0" lang="zh-CN" altLang="zh-CN" sz="800" b="0" i="1"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isRunning</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(recheck) &amp;&amp; remove(command))</a:t>
            </a:r>
            <a:b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reject(command)</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a:t>
            </a:r>
            <a:b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a:r>
            <a:b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a:t>
            </a:r>
            <a:r>
              <a:rPr kumimoji="0" lang="en-US" altLang="zh-CN" sz="800" b="0" i="0" u="none" strike="noStrike" cap="none" normalizeH="0" dirty="0" smtClean="0">
                <a:ln>
                  <a:noFill/>
                </a:ln>
                <a:solidFill>
                  <a:srgbClr val="CC7832"/>
                </a:solidFill>
                <a:effectLst/>
                <a:latin typeface="Comic Sans MS" pitchFamily="66" charset="0"/>
                <a:ea typeface="宋体" pitchFamily="2" charset="-122"/>
                <a:cs typeface="宋体" pitchFamily="2" charset="-122"/>
              </a:rPr>
              <a:t> </a:t>
            </a:r>
            <a:r>
              <a:rPr kumimoji="0" lang="zh-CN" altLang="zh-CN" sz="8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a:t>
            </a:r>
            <a:r>
              <a:rPr kumimoji="0" lang="zh-CN" sz="8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再次检查工作线程数量，如果没有工作线程</a:t>
            </a:r>
            <a:br>
              <a:rPr kumimoji="0" lang="zh-CN" sz="8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br>
            <a:r>
              <a:rPr kumimoji="0" lang="zh-CN" sz="8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     </a:t>
            </a:r>
            <a:r>
              <a:rPr kumimoji="0" lang="zh-CN" altLang="zh-CN" sz="8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a:t>
            </a:r>
            <a:r>
              <a:rPr kumimoji="0" lang="zh-CN" sz="8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则创建一个用于执行工作队列中的任务</a:t>
            </a:r>
            <a:br>
              <a:rPr kumimoji="0" lang="zh-CN" sz="8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br>
            <a:r>
              <a:rPr kumimoji="0" lang="zh-CN" sz="8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     </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else if </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t>
            </a:r>
            <a:r>
              <a:rPr kumimoji="0" lang="zh-CN" altLang="zh-CN" sz="800" b="0" i="1"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workerCountOf</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(recheck) == </a:t>
            </a:r>
            <a:r>
              <a:rPr kumimoji="0" lang="zh-CN" altLang="zh-CN" sz="800" b="0" i="0" u="none" strike="noStrike" cap="none" normalizeH="0" baseline="0" dirty="0" smtClean="0">
                <a:ln>
                  <a:noFill/>
                </a:ln>
                <a:solidFill>
                  <a:srgbClr val="6897BB"/>
                </a:solidFill>
                <a:effectLst/>
                <a:latin typeface="Comic Sans MS" pitchFamily="66" charset="0"/>
                <a:ea typeface="宋体" pitchFamily="2" charset="-122"/>
                <a:cs typeface="宋体" pitchFamily="2" charset="-122"/>
              </a:rPr>
              <a:t>0</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t>
            </a:r>
            <a:b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addWorker(</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null, false</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a:t>
            </a:r>
            <a:b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t>
            </a:r>
            <a:b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r>
            <a:b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r>
              <a:rPr kumimoji="0" lang="zh-CN" altLang="zh-CN" sz="8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a:t>
            </a:r>
            <a:r>
              <a:rPr kumimoji="0" lang="zh-CN" sz="8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若将任务添加到任务队列失败，</a:t>
            </a:r>
            <a:br>
              <a:rPr kumimoji="0" lang="zh-CN" sz="8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br>
            <a:r>
              <a:rPr kumimoji="0" lang="zh-CN" sz="8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  </a:t>
            </a:r>
            <a:r>
              <a:rPr kumimoji="0" lang="zh-CN" altLang="zh-CN" sz="8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a:t>
            </a:r>
            <a:r>
              <a:rPr kumimoji="0" lang="zh-CN" sz="8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则直接创建一个工作线程执行任务，</a:t>
            </a:r>
            <a:br>
              <a:rPr kumimoji="0" lang="zh-CN" sz="8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br>
            <a:r>
              <a:rPr kumimoji="0" lang="zh-CN" sz="8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  </a:t>
            </a:r>
            <a:r>
              <a:rPr kumimoji="0" lang="zh-CN" altLang="zh-CN" sz="8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a:t>
            </a:r>
            <a:r>
              <a:rPr kumimoji="0" lang="zh-CN" sz="8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如果创建失败，那么就是线程池关闭或者任务队列饱和，</a:t>
            </a:r>
            <a:br>
              <a:rPr kumimoji="0" lang="zh-CN" sz="8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br>
            <a:r>
              <a:rPr kumimoji="0" lang="zh-CN" sz="8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  </a:t>
            </a:r>
            <a:r>
              <a:rPr kumimoji="0" lang="zh-CN" altLang="zh-CN" sz="8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a:t>
            </a:r>
            <a:r>
              <a:rPr kumimoji="0" lang="zh-CN" sz="8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这时直接拒绝任务</a:t>
            </a:r>
            <a:br>
              <a:rPr kumimoji="0" lang="zh-CN" sz="8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br>
            <a:r>
              <a:rPr kumimoji="0" lang="zh-CN" sz="8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  </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else if </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(!addWorker(command</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false</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t>
            </a:r>
            <a:b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reject(command)</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a:t>
            </a:r>
            <a:b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p:cNvSpPr>
            <a:spLocks noChangeArrowheads="1"/>
          </p:cNvSpPr>
          <p:nvPr/>
        </p:nvSpPr>
        <p:spPr bwMode="auto">
          <a:xfrm>
            <a:off x="500034" y="285728"/>
            <a:ext cx="3575018" cy="6278642"/>
          </a:xfrm>
          <a:prstGeom prst="rect">
            <a:avLst/>
          </a:prstGeom>
          <a:solidFill>
            <a:srgbClr val="2B2B2B"/>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private boolean </a:t>
            </a:r>
            <a:r>
              <a:rPr kumimoji="0" lang="zh-CN" altLang="zh-CN" sz="600" b="0" i="0" u="none" strike="noStrike" cap="none" normalizeH="0" baseline="0" dirty="0" smtClean="0">
                <a:ln>
                  <a:noFill/>
                </a:ln>
                <a:solidFill>
                  <a:srgbClr val="FFC66D"/>
                </a:solidFill>
                <a:effectLst/>
                <a:latin typeface="Comic Sans MS" pitchFamily="66" charset="0"/>
                <a:ea typeface="宋体" pitchFamily="2" charset="-122"/>
                <a:cs typeface="宋体" pitchFamily="2" charset="-122"/>
              </a:rPr>
              <a:t>addWorker</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(Runnable firstTask</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boolean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core) {</a:t>
            </a:r>
            <a:b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retry:</a:t>
            </a:r>
            <a:b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for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b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int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c = </a:t>
            </a:r>
            <a:r>
              <a:rPr kumimoji="0" lang="zh-CN" altLang="zh-CN" sz="600" b="0" i="0" u="none" strike="noStrike" cap="none" normalizeH="0" baseline="0" dirty="0" smtClean="0">
                <a:ln>
                  <a:noFill/>
                </a:ln>
                <a:solidFill>
                  <a:srgbClr val="9876AA"/>
                </a:solidFill>
                <a:effectLst/>
                <a:latin typeface="Comic Sans MS" pitchFamily="66" charset="0"/>
                <a:ea typeface="宋体" pitchFamily="2" charset="-122"/>
                <a:cs typeface="宋体" pitchFamily="2" charset="-122"/>
              </a:rPr>
              <a:t>ctl</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.get()</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a:t>
            </a:r>
            <a:b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int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rs = </a:t>
            </a:r>
            <a:r>
              <a:rPr kumimoji="0" lang="zh-CN" altLang="zh-CN" sz="600" b="0" i="1"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runStateOf</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(c)</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a:t>
            </a:r>
            <a:b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a:r>
            <a:b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a:t>
            </a:r>
            <a:r>
              <a:rPr kumimoji="0" lang="zh-CN" altLang="zh-CN" sz="6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 Check if queue empty only if necessary.</a:t>
            </a:r>
            <a:br>
              <a:rPr kumimoji="0" lang="zh-CN" altLang="zh-CN" sz="6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        </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if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(rs &gt;= </a:t>
            </a:r>
            <a:r>
              <a:rPr kumimoji="0" lang="zh-CN" altLang="zh-CN" sz="600" b="0" i="1" u="none" strike="noStrike" cap="none" normalizeH="0" baseline="0" dirty="0" smtClean="0">
                <a:ln>
                  <a:noFill/>
                </a:ln>
                <a:solidFill>
                  <a:srgbClr val="9876AA"/>
                </a:solidFill>
                <a:effectLst/>
                <a:latin typeface="Comic Sans MS" pitchFamily="66" charset="0"/>
                <a:ea typeface="宋体" pitchFamily="2" charset="-122"/>
                <a:cs typeface="宋体" pitchFamily="2" charset="-122"/>
              </a:rPr>
              <a:t>SHUTDOWN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&amp;&amp;</a:t>
            </a:r>
            <a:b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 (rs == </a:t>
            </a:r>
            <a:r>
              <a:rPr kumimoji="0" lang="zh-CN" altLang="zh-CN" sz="600" b="0" i="1" u="none" strike="noStrike" cap="none" normalizeH="0" baseline="0" dirty="0" smtClean="0">
                <a:ln>
                  <a:noFill/>
                </a:ln>
                <a:solidFill>
                  <a:srgbClr val="9876AA"/>
                </a:solidFill>
                <a:effectLst/>
                <a:latin typeface="Comic Sans MS" pitchFamily="66" charset="0"/>
                <a:ea typeface="宋体" pitchFamily="2" charset="-122"/>
                <a:cs typeface="宋体" pitchFamily="2" charset="-122"/>
              </a:rPr>
              <a:t>SHUTDOWN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&amp;&amp;</a:t>
            </a:r>
            <a:b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firstTask == </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null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&amp;&amp;</a:t>
            </a:r>
            <a:b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 </a:t>
            </a:r>
            <a:r>
              <a:rPr kumimoji="0" lang="zh-CN" altLang="zh-CN" sz="600" b="0" i="0" u="none" strike="noStrike" cap="none" normalizeH="0" baseline="0" dirty="0" smtClean="0">
                <a:ln>
                  <a:noFill/>
                </a:ln>
                <a:solidFill>
                  <a:srgbClr val="9876AA"/>
                </a:solidFill>
                <a:effectLst/>
                <a:latin typeface="Comic Sans MS" pitchFamily="66" charset="0"/>
                <a:ea typeface="宋体" pitchFamily="2" charset="-122"/>
                <a:cs typeface="宋体" pitchFamily="2" charset="-122"/>
              </a:rPr>
              <a:t>workQueue</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.isEmpty()))</a:t>
            </a:r>
            <a:b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return false;</a:t>
            </a:r>
            <a:b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a:r>
            <a:b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for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b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int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wc = </a:t>
            </a:r>
            <a:r>
              <a:rPr kumimoji="0" lang="zh-CN" altLang="zh-CN" sz="600" b="0" i="1"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workerCountOf</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(c)</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a:t>
            </a:r>
            <a:b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if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(wc &gt;= </a:t>
            </a:r>
            <a:r>
              <a:rPr kumimoji="0" lang="zh-CN" altLang="zh-CN" sz="600" b="0" i="1" u="none" strike="noStrike" cap="none" normalizeH="0" baseline="0" dirty="0" smtClean="0">
                <a:ln>
                  <a:noFill/>
                </a:ln>
                <a:solidFill>
                  <a:srgbClr val="9876AA"/>
                </a:solidFill>
                <a:effectLst/>
                <a:latin typeface="Comic Sans MS" pitchFamily="66" charset="0"/>
                <a:ea typeface="宋体" pitchFamily="2" charset="-122"/>
                <a:cs typeface="宋体" pitchFamily="2" charset="-122"/>
              </a:rPr>
              <a:t>CAPACITY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t>
            </a:r>
            <a:b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wc &gt;= (core ? </a:t>
            </a:r>
            <a:r>
              <a:rPr kumimoji="0" lang="zh-CN" altLang="zh-CN" sz="600" b="0" i="0" u="none" strike="noStrike" cap="none" normalizeH="0" baseline="0" dirty="0" smtClean="0">
                <a:ln>
                  <a:noFill/>
                </a:ln>
                <a:solidFill>
                  <a:srgbClr val="9876AA"/>
                </a:solidFill>
                <a:effectLst/>
                <a:latin typeface="Comic Sans MS" pitchFamily="66" charset="0"/>
                <a:ea typeface="宋体" pitchFamily="2" charset="-122"/>
                <a:cs typeface="宋体" pitchFamily="2" charset="-122"/>
              </a:rPr>
              <a:t>corePoolSize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r>
              <a:rPr kumimoji="0" lang="zh-CN" altLang="zh-CN" sz="600" b="0" i="0" u="none" strike="noStrike" cap="none" normalizeH="0" baseline="0" dirty="0" smtClean="0">
                <a:ln>
                  <a:noFill/>
                </a:ln>
                <a:solidFill>
                  <a:srgbClr val="9876AA"/>
                </a:solidFill>
                <a:effectLst/>
                <a:latin typeface="Comic Sans MS" pitchFamily="66" charset="0"/>
                <a:ea typeface="宋体" pitchFamily="2" charset="-122"/>
                <a:cs typeface="宋体" pitchFamily="2" charset="-122"/>
              </a:rPr>
              <a:t>maximumPoolSize</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t>
            </a:r>
            <a:b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return false;</a:t>
            </a:r>
            <a:b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if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(compareAndIncrementWorkerCount(c))</a:t>
            </a:r>
            <a:b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break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retry</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a:t>
            </a:r>
            <a:b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c = </a:t>
            </a:r>
            <a:r>
              <a:rPr kumimoji="0" lang="zh-CN" altLang="zh-CN" sz="600" b="0" i="0" u="none" strike="noStrike" cap="none" normalizeH="0" baseline="0" dirty="0" smtClean="0">
                <a:ln>
                  <a:noFill/>
                </a:ln>
                <a:solidFill>
                  <a:srgbClr val="9876AA"/>
                </a:solidFill>
                <a:effectLst/>
                <a:latin typeface="Comic Sans MS" pitchFamily="66" charset="0"/>
                <a:ea typeface="宋体" pitchFamily="2" charset="-122"/>
                <a:cs typeface="宋体" pitchFamily="2" charset="-122"/>
              </a:rPr>
              <a:t>ctl</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.get()</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a:t>
            </a:r>
            <a:r>
              <a:rPr kumimoji="0" lang="zh-CN" altLang="zh-CN" sz="6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 Re-read ctl</a:t>
            </a:r>
            <a:br>
              <a:rPr kumimoji="0" lang="zh-CN" altLang="zh-CN" sz="6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            </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if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t>
            </a:r>
            <a:r>
              <a:rPr kumimoji="0" lang="zh-CN" altLang="zh-CN" sz="600" b="0" i="1"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runStateOf</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(c) != rs)</a:t>
            </a:r>
            <a:b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continue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retry</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a:t>
            </a:r>
            <a:b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a:t>
            </a:r>
            <a:r>
              <a:rPr kumimoji="0" lang="zh-CN" altLang="zh-CN" sz="6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 else CAS failed due to workerCount change; retry inner loop</a:t>
            </a:r>
            <a:br>
              <a:rPr kumimoji="0" lang="zh-CN" altLang="zh-CN" sz="6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t>
            </a:r>
            <a:b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b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r>
            <a:b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boolean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workerStarted = </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false;</a:t>
            </a:r>
            <a:b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boolean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workerAdded = </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false;</a:t>
            </a:r>
            <a:b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Worker w = </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null;</a:t>
            </a:r>
            <a:b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try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t>
            </a:r>
            <a:b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final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ReentrantLock mainLock = </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this</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t>
            </a:r>
            <a:r>
              <a:rPr kumimoji="0" lang="zh-CN" altLang="zh-CN" sz="600" b="0" i="0" u="none" strike="noStrike" cap="none" normalizeH="0" baseline="0" dirty="0" smtClean="0">
                <a:ln>
                  <a:noFill/>
                </a:ln>
                <a:solidFill>
                  <a:srgbClr val="9876AA"/>
                </a:solidFill>
                <a:effectLst/>
                <a:latin typeface="Comic Sans MS" pitchFamily="66" charset="0"/>
                <a:ea typeface="宋体" pitchFamily="2" charset="-122"/>
                <a:cs typeface="宋体" pitchFamily="2" charset="-122"/>
              </a:rPr>
              <a:t>mainLock</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a:t>
            </a:r>
            <a:b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w = </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new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Worker(firstTask)</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a:t>
            </a:r>
            <a:b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final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Thread t = w.</a:t>
            </a:r>
            <a:r>
              <a:rPr kumimoji="0" lang="zh-CN" altLang="zh-CN" sz="600" b="0" i="0" u="none" strike="noStrike" cap="none" normalizeH="0" baseline="0" dirty="0" smtClean="0">
                <a:ln>
                  <a:noFill/>
                </a:ln>
                <a:solidFill>
                  <a:srgbClr val="9876AA"/>
                </a:solidFill>
                <a:effectLst/>
                <a:latin typeface="Comic Sans MS" pitchFamily="66" charset="0"/>
                <a:ea typeface="宋体" pitchFamily="2" charset="-122"/>
                <a:cs typeface="宋体" pitchFamily="2" charset="-122"/>
              </a:rPr>
              <a:t>thread</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a:t>
            </a:r>
            <a:b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if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(t != </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null</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b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mainLock.lock()</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a:t>
            </a:r>
            <a:b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try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t>
            </a:r>
            <a:b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r>
              <a:rPr kumimoji="0" lang="zh-CN" altLang="zh-CN" sz="6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 Recheck while holding lock.</a:t>
            </a:r>
            <a:br>
              <a:rPr kumimoji="0" lang="zh-CN" altLang="zh-CN" sz="6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                // Back out on ThreadFactory failure or if</a:t>
            </a:r>
            <a:br>
              <a:rPr kumimoji="0" lang="zh-CN" altLang="zh-CN" sz="6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                // shut down before lock acquired.</a:t>
            </a:r>
            <a:br>
              <a:rPr kumimoji="0" lang="zh-CN" altLang="zh-CN" sz="6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                </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int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c = </a:t>
            </a:r>
            <a:r>
              <a:rPr kumimoji="0" lang="zh-CN" altLang="zh-CN" sz="600" b="0" i="0" u="none" strike="noStrike" cap="none" normalizeH="0" baseline="0" dirty="0" smtClean="0">
                <a:ln>
                  <a:noFill/>
                </a:ln>
                <a:solidFill>
                  <a:srgbClr val="9876AA"/>
                </a:solidFill>
                <a:effectLst/>
                <a:latin typeface="Comic Sans MS" pitchFamily="66" charset="0"/>
                <a:ea typeface="宋体" pitchFamily="2" charset="-122"/>
                <a:cs typeface="宋体" pitchFamily="2" charset="-122"/>
              </a:rPr>
              <a:t>ctl</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.get()</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a:t>
            </a:r>
            <a:b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int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rs = </a:t>
            </a:r>
            <a:r>
              <a:rPr kumimoji="0" lang="zh-CN" altLang="zh-CN" sz="600" b="0" i="1"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runStateOf</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(c)</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a:t>
            </a:r>
            <a:b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a:r>
            <a:b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if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(rs &lt; </a:t>
            </a:r>
            <a:r>
              <a:rPr kumimoji="0" lang="zh-CN" altLang="zh-CN" sz="600" b="0" i="1" u="none" strike="noStrike" cap="none" normalizeH="0" baseline="0" dirty="0" smtClean="0">
                <a:ln>
                  <a:noFill/>
                </a:ln>
                <a:solidFill>
                  <a:srgbClr val="9876AA"/>
                </a:solidFill>
                <a:effectLst/>
                <a:latin typeface="Comic Sans MS" pitchFamily="66" charset="0"/>
                <a:ea typeface="宋体" pitchFamily="2" charset="-122"/>
                <a:cs typeface="宋体" pitchFamily="2" charset="-122"/>
              </a:rPr>
              <a:t>SHUTDOWN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t>
            </a:r>
            <a:b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(rs == </a:t>
            </a:r>
            <a:r>
              <a:rPr kumimoji="0" lang="zh-CN" altLang="zh-CN" sz="600" b="0" i="1" u="none" strike="noStrike" cap="none" normalizeH="0" baseline="0" dirty="0" smtClean="0">
                <a:ln>
                  <a:noFill/>
                </a:ln>
                <a:solidFill>
                  <a:srgbClr val="9876AA"/>
                </a:solidFill>
                <a:effectLst/>
                <a:latin typeface="Comic Sans MS" pitchFamily="66" charset="0"/>
                <a:ea typeface="宋体" pitchFamily="2" charset="-122"/>
                <a:cs typeface="宋体" pitchFamily="2" charset="-122"/>
              </a:rPr>
              <a:t>SHUTDOWN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&amp;&amp; firstTask == </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null</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b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if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(t.isAlive()) </a:t>
            </a:r>
            <a:r>
              <a:rPr kumimoji="0" lang="zh-CN" altLang="zh-CN" sz="6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 precheck that t is startable</a:t>
            </a:r>
            <a:br>
              <a:rPr kumimoji="0" lang="zh-CN" altLang="zh-CN" sz="6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                        </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throw new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IllegalThreadStateException()</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a:t>
            </a:r>
            <a:b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a:t>
            </a:r>
            <a:r>
              <a:rPr kumimoji="0" lang="zh-CN" altLang="zh-CN" sz="600" b="0" i="0" u="none" strike="noStrike" cap="none" normalizeH="0" baseline="0" dirty="0" smtClean="0">
                <a:ln>
                  <a:noFill/>
                </a:ln>
                <a:solidFill>
                  <a:srgbClr val="9876AA"/>
                </a:solidFill>
                <a:effectLst/>
                <a:latin typeface="Comic Sans MS" pitchFamily="66" charset="0"/>
                <a:ea typeface="宋体" pitchFamily="2" charset="-122"/>
                <a:cs typeface="宋体" pitchFamily="2" charset="-122"/>
              </a:rPr>
              <a:t>workers</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.add(w)</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a:t>
            </a:r>
            <a:b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int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s = </a:t>
            </a:r>
            <a:r>
              <a:rPr kumimoji="0" lang="zh-CN" altLang="zh-CN" sz="600" b="0" i="0" u="none" strike="noStrike" cap="none" normalizeH="0" baseline="0" dirty="0" smtClean="0">
                <a:ln>
                  <a:noFill/>
                </a:ln>
                <a:solidFill>
                  <a:srgbClr val="9876AA"/>
                </a:solidFill>
                <a:effectLst/>
                <a:latin typeface="Comic Sans MS" pitchFamily="66" charset="0"/>
                <a:ea typeface="宋体" pitchFamily="2" charset="-122"/>
                <a:cs typeface="宋体" pitchFamily="2" charset="-122"/>
              </a:rPr>
              <a:t>workers</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.size()</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a:t>
            </a:r>
            <a:b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if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(s &gt; </a:t>
            </a:r>
            <a:r>
              <a:rPr kumimoji="0" lang="zh-CN" altLang="zh-CN" sz="600" b="0" i="0" u="none" strike="noStrike" cap="none" normalizeH="0" baseline="0" dirty="0" smtClean="0">
                <a:ln>
                  <a:noFill/>
                </a:ln>
                <a:solidFill>
                  <a:srgbClr val="9876AA"/>
                </a:solidFill>
                <a:effectLst/>
                <a:latin typeface="Comic Sans MS" pitchFamily="66" charset="0"/>
                <a:ea typeface="宋体" pitchFamily="2" charset="-122"/>
                <a:cs typeface="宋体" pitchFamily="2" charset="-122"/>
              </a:rPr>
              <a:t>largestPoolSize</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t>
            </a:r>
            <a:b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r>
              <a:rPr kumimoji="0" lang="zh-CN" altLang="zh-CN" sz="600" b="0" i="0" u="none" strike="noStrike" cap="none" normalizeH="0" baseline="0" dirty="0" smtClean="0">
                <a:ln>
                  <a:noFill/>
                </a:ln>
                <a:solidFill>
                  <a:srgbClr val="9876AA"/>
                </a:solidFill>
                <a:effectLst/>
                <a:latin typeface="Comic Sans MS" pitchFamily="66" charset="0"/>
                <a:ea typeface="宋体" pitchFamily="2" charset="-122"/>
                <a:cs typeface="宋体" pitchFamily="2" charset="-122"/>
              </a:rPr>
              <a:t>largestPoolSize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s</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a:t>
            </a:r>
            <a:b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workerAdded = </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true;</a:t>
            </a:r>
            <a:b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t>
            </a:r>
            <a:b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 </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finally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t>
            </a:r>
            <a:b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mainLock.unlock()</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a:t>
            </a:r>
            <a:b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t>
            </a:r>
            <a:b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if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(workerAdded) {</a:t>
            </a:r>
            <a:b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t.start()</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a:t>
            </a:r>
            <a:b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workerStarted = </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true;</a:t>
            </a:r>
            <a:b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t>
            </a:r>
            <a:b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b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 </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finally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t>
            </a:r>
            <a:b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if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workerStarted)</a:t>
            </a:r>
            <a:b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addWorkerFailed(w)</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a:t>
            </a:r>
            <a:b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t>
            </a:r>
            <a:b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return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workerStarted</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a:t>
            </a:r>
            <a:b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t>
            </a:r>
            <a:endParaRPr kumimoji="0" lang="zh-CN" altLang="zh-CN" sz="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5" name="TextBox 4"/>
          <p:cNvSpPr txBox="1"/>
          <p:nvPr/>
        </p:nvSpPr>
        <p:spPr>
          <a:xfrm>
            <a:off x="285720" y="0"/>
            <a:ext cx="8572560" cy="307777"/>
          </a:xfrm>
          <a:prstGeom prst="rect">
            <a:avLst/>
          </a:prstGeom>
          <a:noFill/>
        </p:spPr>
        <p:txBody>
          <a:bodyPr wrap="square" rtlCol="0">
            <a:spAutoFit/>
          </a:bodyPr>
          <a:lstStyle/>
          <a:p>
            <a:r>
              <a:rPr lang="zh-CN" altLang="en-US" sz="1400" dirty="0" smtClean="0"/>
              <a:t>创建工作线程</a:t>
            </a:r>
            <a:r>
              <a:rPr lang="en-US" sz="1400" dirty="0" smtClean="0"/>
              <a:t>private </a:t>
            </a:r>
            <a:r>
              <a:rPr lang="en-US" sz="1400" dirty="0" err="1" smtClean="0"/>
              <a:t>boolean</a:t>
            </a:r>
            <a:r>
              <a:rPr lang="en-US" sz="1400" dirty="0" smtClean="0"/>
              <a:t> </a:t>
            </a:r>
            <a:r>
              <a:rPr lang="en-US" sz="1400" dirty="0" err="1" smtClean="0"/>
              <a:t>addWorker</a:t>
            </a:r>
            <a:r>
              <a:rPr lang="en-US" sz="1400" dirty="0" smtClean="0"/>
              <a:t>(</a:t>
            </a:r>
            <a:r>
              <a:rPr lang="en-US" sz="1400" dirty="0" err="1" smtClean="0"/>
              <a:t>Runnable</a:t>
            </a:r>
            <a:r>
              <a:rPr lang="en-US" sz="1400" dirty="0" smtClean="0"/>
              <a:t> </a:t>
            </a:r>
            <a:r>
              <a:rPr lang="en-US" sz="1400" dirty="0" err="1" smtClean="0"/>
              <a:t>firstTask</a:t>
            </a:r>
            <a:r>
              <a:rPr lang="en-US" sz="1400" dirty="0" smtClean="0"/>
              <a:t>, </a:t>
            </a:r>
            <a:r>
              <a:rPr lang="en-US" sz="1400" dirty="0" err="1" smtClean="0"/>
              <a:t>boolean</a:t>
            </a:r>
            <a:r>
              <a:rPr lang="en-US" sz="1400" dirty="0" smtClean="0"/>
              <a:t> core)</a:t>
            </a:r>
            <a:endParaRPr lang="zh-CN" altLang="en-US" sz="1400" dirty="0"/>
          </a:p>
        </p:txBody>
      </p:sp>
      <p:sp>
        <p:nvSpPr>
          <p:cNvPr id="46082" name="Rectangle 2"/>
          <p:cNvSpPr>
            <a:spLocks noChangeArrowheads="1"/>
          </p:cNvSpPr>
          <p:nvPr/>
        </p:nvSpPr>
        <p:spPr bwMode="auto">
          <a:xfrm>
            <a:off x="4500562" y="285728"/>
            <a:ext cx="3786214" cy="7201972"/>
          </a:xfrm>
          <a:prstGeom prst="rect">
            <a:avLst/>
          </a:prstGeom>
          <a:solidFill>
            <a:srgbClr val="2B2B2B"/>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private boolean </a:t>
            </a:r>
            <a:r>
              <a:rPr kumimoji="0" lang="zh-CN" altLang="zh-CN" sz="600" b="0" i="0" u="none" strike="noStrike" cap="none" normalizeH="0" baseline="0" dirty="0" smtClean="0">
                <a:ln>
                  <a:noFill/>
                </a:ln>
                <a:solidFill>
                  <a:srgbClr val="FFC66D"/>
                </a:solidFill>
                <a:effectLst/>
                <a:latin typeface="Comic Sans MS" pitchFamily="66" charset="0"/>
                <a:ea typeface="宋体" pitchFamily="2" charset="-122"/>
                <a:cs typeface="宋体" pitchFamily="2" charset="-122"/>
              </a:rPr>
              <a:t>addWorker</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(Runnable firstTask</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boolean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core) {</a:t>
            </a:r>
            <a:b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r>
              <a:rPr kumimoji="0" lang="zh-CN" altLang="zh-CN" sz="6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a:t>
            </a:r>
            <a:r>
              <a:rPr kumimoji="0" lang="zh-CN" sz="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下面这个循环是为了确认</a:t>
            </a:r>
            <a:r>
              <a:rPr kumimoji="0" lang="zh-CN" altLang="zh-CN" sz="6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ctl</a:t>
            </a:r>
            <a:r>
              <a:rPr kumimoji="0" lang="zh-CN" sz="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变量中存储的线程数量是否要递增</a:t>
            </a:r>
            <a:br>
              <a:rPr kumimoji="0" lang="zh-CN" sz="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br>
            <a:r>
              <a:rPr kumimoji="0" lang="zh-CN" sz="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retry:</a:t>
            </a:r>
            <a:b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for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b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int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c = </a:t>
            </a:r>
            <a:r>
              <a:rPr kumimoji="0" lang="zh-CN" altLang="zh-CN" sz="600" b="0" i="0" u="none" strike="noStrike" cap="none" normalizeH="0" baseline="0" dirty="0" smtClean="0">
                <a:ln>
                  <a:noFill/>
                </a:ln>
                <a:solidFill>
                  <a:srgbClr val="9876AA"/>
                </a:solidFill>
                <a:effectLst/>
                <a:latin typeface="Comic Sans MS" pitchFamily="66" charset="0"/>
                <a:ea typeface="宋体" pitchFamily="2" charset="-122"/>
                <a:cs typeface="宋体" pitchFamily="2" charset="-122"/>
              </a:rPr>
              <a:t>ctl</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.get()</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a:t>
            </a:r>
            <a:r>
              <a:rPr kumimoji="0" lang="zh-CN" altLang="zh-CN" sz="6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//ctl</a:t>
            </a:r>
            <a:r>
              <a:rPr kumimoji="0" lang="zh-CN" sz="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当前值</a:t>
            </a:r>
            <a:br>
              <a:rPr kumimoji="0" lang="zh-CN" sz="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br>
            <a:r>
              <a:rPr kumimoji="0" lang="zh-CN" sz="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        </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int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rs = </a:t>
            </a:r>
            <a:r>
              <a:rPr kumimoji="0" lang="zh-CN" altLang="zh-CN" sz="600" b="0" i="1"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runStateOf</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(c)</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a:t>
            </a:r>
            <a:r>
              <a:rPr kumimoji="0" lang="zh-CN" altLang="zh-CN" sz="6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a:t>
            </a:r>
            <a:r>
              <a:rPr kumimoji="0" lang="zh-CN" sz="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从</a:t>
            </a:r>
            <a:r>
              <a:rPr kumimoji="0" lang="zh-CN" altLang="zh-CN" sz="6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ctl</a:t>
            </a:r>
            <a:r>
              <a:rPr kumimoji="0" lang="zh-CN" sz="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中获取当前线程池状态</a:t>
            </a:r>
            <a:br>
              <a:rPr kumimoji="0" lang="zh-CN" sz="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br>
            <a:r>
              <a:rPr kumimoji="0" lang="zh-CN" sz="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
            </a:r>
            <a:br>
              <a:rPr kumimoji="0" lang="zh-CN" sz="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br>
            <a:r>
              <a:rPr kumimoji="0" lang="zh-CN" sz="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        </a:t>
            </a:r>
            <a:r>
              <a:rPr kumimoji="0" lang="zh-CN" altLang="zh-CN" sz="6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a:t>
            </a:r>
            <a:r>
              <a:rPr kumimoji="0" lang="zh-CN" sz="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线程池关闭，或者线程池准备关闭但需要执行的任务为空时</a:t>
            </a:r>
            <a:br>
              <a:rPr kumimoji="0" lang="zh-CN" sz="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br>
            <a:r>
              <a:rPr kumimoji="0" lang="zh-CN" sz="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        </a:t>
            </a:r>
            <a:r>
              <a:rPr kumimoji="0" lang="zh-CN" altLang="zh-CN" sz="6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a:t>
            </a:r>
            <a:r>
              <a:rPr kumimoji="0" lang="zh-CN" sz="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不新增工作线程，直接返回失败</a:t>
            </a:r>
            <a:br>
              <a:rPr kumimoji="0" lang="zh-CN" sz="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br>
            <a:r>
              <a:rPr kumimoji="0" lang="zh-CN" sz="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        </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if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(rs &gt;= </a:t>
            </a:r>
            <a:r>
              <a:rPr kumimoji="0" lang="zh-CN" altLang="zh-CN" sz="600" b="0" i="1" u="none" strike="noStrike" cap="none" normalizeH="0" baseline="0" dirty="0" smtClean="0">
                <a:ln>
                  <a:noFill/>
                </a:ln>
                <a:solidFill>
                  <a:srgbClr val="9876AA"/>
                </a:solidFill>
                <a:effectLst/>
                <a:latin typeface="Comic Sans MS" pitchFamily="66" charset="0"/>
                <a:ea typeface="宋体" pitchFamily="2" charset="-122"/>
                <a:cs typeface="宋体" pitchFamily="2" charset="-122"/>
              </a:rPr>
              <a:t>SHUTDOWN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&amp;&amp;</a:t>
            </a:r>
            <a:b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 (rs == </a:t>
            </a:r>
            <a:r>
              <a:rPr kumimoji="0" lang="zh-CN" altLang="zh-CN" sz="600" b="0" i="1" u="none" strike="noStrike" cap="none" normalizeH="0" baseline="0" dirty="0" smtClean="0">
                <a:ln>
                  <a:noFill/>
                </a:ln>
                <a:solidFill>
                  <a:srgbClr val="9876AA"/>
                </a:solidFill>
                <a:effectLst/>
                <a:latin typeface="Comic Sans MS" pitchFamily="66" charset="0"/>
                <a:ea typeface="宋体" pitchFamily="2" charset="-122"/>
                <a:cs typeface="宋体" pitchFamily="2" charset="-122"/>
              </a:rPr>
              <a:t>SHUTDOWN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&amp;&amp;</a:t>
            </a:r>
            <a:b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firstTask == </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null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&amp;&amp;</a:t>
            </a:r>
            <a:b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 </a:t>
            </a:r>
            <a:r>
              <a:rPr kumimoji="0" lang="zh-CN" altLang="zh-CN" sz="600" b="0" i="0" u="none" strike="noStrike" cap="none" normalizeH="0" baseline="0" dirty="0" smtClean="0">
                <a:ln>
                  <a:noFill/>
                </a:ln>
                <a:solidFill>
                  <a:srgbClr val="9876AA"/>
                </a:solidFill>
                <a:effectLst/>
                <a:latin typeface="Comic Sans MS" pitchFamily="66" charset="0"/>
                <a:ea typeface="宋体" pitchFamily="2" charset="-122"/>
                <a:cs typeface="宋体" pitchFamily="2" charset="-122"/>
              </a:rPr>
              <a:t>workQueue</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.isEmpty()))</a:t>
            </a:r>
            <a:b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return false;</a:t>
            </a:r>
            <a:b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a:r>
            <a:b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for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b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int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wc = </a:t>
            </a:r>
            <a:r>
              <a:rPr kumimoji="0" lang="zh-CN" altLang="zh-CN" sz="600" b="0" i="1"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workerCountOf</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(c)</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a:t>
            </a:r>
            <a:r>
              <a:rPr kumimoji="0" lang="zh-CN" altLang="zh-CN" sz="6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a:t>
            </a:r>
            <a:r>
              <a:rPr kumimoji="0" lang="zh-CN" sz="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从</a:t>
            </a:r>
            <a:r>
              <a:rPr kumimoji="0" lang="zh-CN" altLang="zh-CN" sz="6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ctl</a:t>
            </a:r>
            <a:r>
              <a:rPr kumimoji="0" lang="zh-CN" sz="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中取出当前线程数</a:t>
            </a:r>
            <a:br>
              <a:rPr kumimoji="0" lang="zh-CN" sz="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br>
            <a:r>
              <a:rPr kumimoji="0" lang="zh-CN" sz="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
            </a:r>
            <a:br>
              <a:rPr kumimoji="0" lang="zh-CN" sz="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br>
            <a:r>
              <a:rPr kumimoji="0" lang="zh-CN" sz="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            </a:t>
            </a:r>
            <a:r>
              <a:rPr kumimoji="0" lang="zh-CN" altLang="zh-CN" sz="6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a:t>
            </a:r>
            <a:r>
              <a:rPr kumimoji="0" lang="zh-CN" sz="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若线程数饱和或者线程数大于最大允许线程数</a:t>
            </a:r>
            <a:br>
              <a:rPr kumimoji="0" lang="zh-CN" sz="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br>
            <a:r>
              <a:rPr kumimoji="0" lang="zh-CN" sz="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            </a:t>
            </a:r>
            <a:r>
              <a:rPr kumimoji="0" lang="zh-CN" altLang="zh-CN" sz="6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a:t>
            </a:r>
            <a:r>
              <a:rPr kumimoji="0" lang="zh-CN" sz="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不新增线程，直接返回失败</a:t>
            </a:r>
            <a:br>
              <a:rPr kumimoji="0" lang="zh-CN" sz="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br>
            <a:r>
              <a:rPr kumimoji="0" lang="zh-CN" sz="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            </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if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(wc &gt;= </a:t>
            </a:r>
            <a:r>
              <a:rPr kumimoji="0" lang="zh-CN" altLang="zh-CN" sz="600" b="0" i="1" u="none" strike="noStrike" cap="none" normalizeH="0" baseline="0" dirty="0" smtClean="0">
                <a:ln>
                  <a:noFill/>
                </a:ln>
                <a:solidFill>
                  <a:srgbClr val="9876AA"/>
                </a:solidFill>
                <a:effectLst/>
                <a:latin typeface="Comic Sans MS" pitchFamily="66" charset="0"/>
                <a:ea typeface="宋体" pitchFamily="2" charset="-122"/>
                <a:cs typeface="宋体" pitchFamily="2" charset="-122"/>
              </a:rPr>
              <a:t>CAPACITY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t>
            </a:r>
            <a:b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wc &gt;= (core ? </a:t>
            </a:r>
            <a:r>
              <a:rPr kumimoji="0" lang="zh-CN" altLang="zh-CN" sz="600" b="0" i="0" u="none" strike="noStrike" cap="none" normalizeH="0" baseline="0" dirty="0" smtClean="0">
                <a:ln>
                  <a:noFill/>
                </a:ln>
                <a:solidFill>
                  <a:srgbClr val="9876AA"/>
                </a:solidFill>
                <a:effectLst/>
                <a:latin typeface="Comic Sans MS" pitchFamily="66" charset="0"/>
                <a:ea typeface="宋体" pitchFamily="2" charset="-122"/>
                <a:cs typeface="宋体" pitchFamily="2" charset="-122"/>
              </a:rPr>
              <a:t>corePoolSize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r>
              <a:rPr kumimoji="0" lang="zh-CN" altLang="zh-CN" sz="600" b="0" i="0" u="none" strike="noStrike" cap="none" normalizeH="0" baseline="0" dirty="0" smtClean="0">
                <a:ln>
                  <a:noFill/>
                </a:ln>
                <a:solidFill>
                  <a:srgbClr val="9876AA"/>
                </a:solidFill>
                <a:effectLst/>
                <a:latin typeface="Comic Sans MS" pitchFamily="66" charset="0"/>
                <a:ea typeface="宋体" pitchFamily="2" charset="-122"/>
                <a:cs typeface="宋体" pitchFamily="2" charset="-122"/>
              </a:rPr>
              <a:t>maximumPoolSize</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t>
            </a:r>
            <a:b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return false;</a:t>
            </a:r>
            <a:b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a:r>
            <a:b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a:t>
            </a:r>
            <a:r>
              <a:rPr kumimoji="0" lang="zh-CN" altLang="zh-CN" sz="6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a:t>
            </a:r>
            <a:r>
              <a:rPr kumimoji="0" lang="zh-CN" sz="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以上验证都通过则</a:t>
            </a:r>
            <a:r>
              <a:rPr kumimoji="0" lang="zh-CN" altLang="zh-CN" sz="6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ctl</a:t>
            </a:r>
            <a:r>
              <a:rPr kumimoji="0" lang="zh-CN" sz="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中线程数加</a:t>
            </a:r>
            <a:r>
              <a:rPr kumimoji="0" lang="zh-CN" altLang="zh-CN" sz="6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1</a:t>
            </a:r>
            <a:br>
              <a:rPr kumimoji="0" lang="zh-CN" altLang="zh-CN" sz="6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            </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if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(compareAndIncrementWorkerCount(c))</a:t>
            </a:r>
            <a:b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break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retry</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a:t>
            </a:r>
            <a:r>
              <a:rPr kumimoji="0" lang="zh-CN" altLang="zh-CN" sz="6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a:t>
            </a:r>
            <a:r>
              <a:rPr kumimoji="0" lang="zh-CN" sz="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若加</a:t>
            </a:r>
            <a:r>
              <a:rPr kumimoji="0" lang="zh-CN" altLang="zh-CN" sz="6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1</a:t>
            </a:r>
            <a:r>
              <a:rPr kumimoji="0" lang="zh-CN" sz="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失败则返回</a:t>
            </a:r>
            <a:r>
              <a:rPr kumimoji="0" lang="zh-CN" altLang="zh-CN" sz="6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retry</a:t>
            </a:r>
            <a:r>
              <a:rPr kumimoji="0" lang="zh-CN" sz="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重新执行</a:t>
            </a:r>
            <a:br>
              <a:rPr kumimoji="0" lang="zh-CN" sz="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br>
            <a:r>
              <a:rPr kumimoji="0" lang="zh-CN" sz="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c = </a:t>
            </a:r>
            <a:r>
              <a:rPr kumimoji="0" lang="zh-CN" altLang="zh-CN" sz="600" b="0" i="0" u="none" strike="noStrike" cap="none" normalizeH="0" baseline="0" dirty="0" smtClean="0">
                <a:ln>
                  <a:noFill/>
                </a:ln>
                <a:solidFill>
                  <a:srgbClr val="9876AA"/>
                </a:solidFill>
                <a:effectLst/>
                <a:latin typeface="Comic Sans MS" pitchFamily="66" charset="0"/>
                <a:ea typeface="宋体" pitchFamily="2" charset="-122"/>
                <a:cs typeface="宋体" pitchFamily="2" charset="-122"/>
              </a:rPr>
              <a:t>ctl</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.get()</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a:t>
            </a:r>
            <a:r>
              <a:rPr kumimoji="0" lang="zh-CN" altLang="zh-CN" sz="6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 Re-read ctl</a:t>
            </a:r>
            <a:br>
              <a:rPr kumimoji="0" lang="zh-CN" altLang="zh-CN" sz="6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            </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if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t>
            </a:r>
            <a:r>
              <a:rPr kumimoji="0" lang="zh-CN" altLang="zh-CN" sz="600" b="0" i="1"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runStateOf</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(c) != rs)</a:t>
            </a:r>
            <a:b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continue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retry</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a:t>
            </a:r>
            <a:r>
              <a:rPr kumimoji="0" lang="zh-CN" altLang="zh-CN" sz="6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a:t>
            </a:r>
            <a:r>
              <a:rPr kumimoji="0" lang="zh-CN" sz="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若线程池前后状态不一致也要重新执行</a:t>
            </a:r>
            <a:br>
              <a:rPr kumimoji="0" lang="zh-CN" sz="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br>
            <a:r>
              <a:rPr kumimoji="0" lang="zh-CN" sz="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            </a:t>
            </a:r>
            <a:r>
              <a:rPr kumimoji="0" lang="zh-CN" altLang="zh-CN" sz="6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 else CAS failed due to workerCount change; retry inner loop</a:t>
            </a:r>
            <a:br>
              <a:rPr kumimoji="0" lang="zh-CN" altLang="zh-CN" sz="6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t>
            </a:r>
            <a:b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b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r>
            <a:b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r>
              <a:rPr kumimoji="0" lang="zh-CN" altLang="zh-CN" sz="6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//ctl</a:t>
            </a:r>
            <a:r>
              <a:rPr kumimoji="0" lang="zh-CN" sz="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中线程数量递增后，新增工作线程</a:t>
            </a:r>
            <a:r>
              <a:rPr kumimoji="0" lang="zh-CN" altLang="zh-CN" sz="6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Worker</a:t>
            </a:r>
            <a:br>
              <a:rPr kumimoji="0" lang="zh-CN" altLang="zh-CN" sz="6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    </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boolean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workerStarted = </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false;</a:t>
            </a:r>
            <a:b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boolean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workerAdded = </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false;</a:t>
            </a:r>
            <a:b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Worker w = </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null;</a:t>
            </a:r>
            <a:b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try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t>
            </a:r>
            <a:b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final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ReentrantLock mainLock = </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this</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t>
            </a:r>
            <a:r>
              <a:rPr kumimoji="0" lang="zh-CN" altLang="zh-CN" sz="600" b="0" i="0" u="none" strike="noStrike" cap="none" normalizeH="0" baseline="0" dirty="0" smtClean="0">
                <a:ln>
                  <a:noFill/>
                </a:ln>
                <a:solidFill>
                  <a:srgbClr val="9876AA"/>
                </a:solidFill>
                <a:effectLst/>
                <a:latin typeface="Comic Sans MS" pitchFamily="66" charset="0"/>
                <a:ea typeface="宋体" pitchFamily="2" charset="-122"/>
                <a:cs typeface="宋体" pitchFamily="2" charset="-122"/>
              </a:rPr>
              <a:t>mainLock</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a:t>
            </a:r>
            <a:b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w = </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new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Worker(firstTask)</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a:t>
            </a:r>
            <a:r>
              <a:rPr kumimoji="0" lang="zh-CN" altLang="zh-CN" sz="6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a:t>
            </a:r>
            <a:r>
              <a:rPr kumimoji="0" lang="zh-CN" sz="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将任务封装到</a:t>
            </a:r>
            <a:r>
              <a:rPr kumimoji="0" lang="zh-CN" altLang="zh-CN" sz="6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Worker</a:t>
            </a:r>
            <a:r>
              <a:rPr kumimoji="0" lang="zh-CN" sz="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中</a:t>
            </a:r>
            <a:br>
              <a:rPr kumimoji="0" lang="zh-CN" sz="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br>
            <a:r>
              <a:rPr kumimoji="0" lang="zh-CN" sz="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        </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final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Thread t = w.</a:t>
            </a:r>
            <a:r>
              <a:rPr kumimoji="0" lang="zh-CN" altLang="zh-CN" sz="600" b="0" i="0" u="none" strike="noStrike" cap="none" normalizeH="0" baseline="0" dirty="0" smtClean="0">
                <a:ln>
                  <a:noFill/>
                </a:ln>
                <a:solidFill>
                  <a:srgbClr val="9876AA"/>
                </a:solidFill>
                <a:effectLst/>
                <a:latin typeface="Comic Sans MS" pitchFamily="66" charset="0"/>
                <a:ea typeface="宋体" pitchFamily="2" charset="-122"/>
                <a:cs typeface="宋体" pitchFamily="2" charset="-122"/>
              </a:rPr>
              <a:t>thread</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a:t>
            </a:r>
            <a:b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if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(t != </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null</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b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mainLock.lock()</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a:t>
            </a:r>
            <a:b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try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t>
            </a:r>
            <a:b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r>
              <a:rPr kumimoji="0" lang="zh-CN" altLang="zh-CN" sz="6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 Recheck while holding lock.</a:t>
            </a:r>
            <a:br>
              <a:rPr kumimoji="0" lang="zh-CN" altLang="zh-CN" sz="6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                // Back out on ThreadFactory failure or if</a:t>
            </a:r>
            <a:br>
              <a:rPr kumimoji="0" lang="zh-CN" altLang="zh-CN" sz="6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                // shut down before lock acquired.</a:t>
            </a:r>
            <a:br>
              <a:rPr kumimoji="0" lang="zh-CN" altLang="zh-CN" sz="6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                </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int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c = </a:t>
            </a:r>
            <a:r>
              <a:rPr kumimoji="0" lang="zh-CN" altLang="zh-CN" sz="600" b="0" i="0" u="none" strike="noStrike" cap="none" normalizeH="0" baseline="0" dirty="0" smtClean="0">
                <a:ln>
                  <a:noFill/>
                </a:ln>
                <a:solidFill>
                  <a:srgbClr val="9876AA"/>
                </a:solidFill>
                <a:effectLst/>
                <a:latin typeface="Comic Sans MS" pitchFamily="66" charset="0"/>
                <a:ea typeface="宋体" pitchFamily="2" charset="-122"/>
                <a:cs typeface="宋体" pitchFamily="2" charset="-122"/>
              </a:rPr>
              <a:t>ctl</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.get()</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a:t>
            </a:r>
            <a:b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int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rs = </a:t>
            </a:r>
            <a:r>
              <a:rPr kumimoji="0" lang="zh-CN" altLang="zh-CN" sz="600" b="0" i="1"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runStateOf</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(c)</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a:t>
            </a:r>
            <a:b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a:r>
            <a:b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a:t>
            </a:r>
            <a:r>
              <a:rPr kumimoji="0" lang="zh-CN" altLang="zh-CN" sz="6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a:t>
            </a:r>
            <a:r>
              <a:rPr kumimoji="0" lang="zh-CN" sz="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最后验证线程池、工作线程、任务的状态</a:t>
            </a:r>
            <a:br>
              <a:rPr kumimoji="0" lang="zh-CN" sz="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br>
            <a:r>
              <a:rPr kumimoji="0" lang="zh-CN" sz="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         </a:t>
            </a:r>
            <a:r>
              <a:rPr kumimoji="0" lang="zh-CN" altLang="zh-CN" sz="6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a:t>
            </a:r>
            <a:r>
              <a:rPr kumimoji="0" lang="zh-CN" sz="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确认无误后将工作线程添加到线程池并启动</a:t>
            </a:r>
            <a:br>
              <a:rPr kumimoji="0" lang="zh-CN" sz="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br>
            <a:r>
              <a:rPr kumimoji="0" lang="zh-CN" sz="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         </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if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(rs &lt; </a:t>
            </a:r>
            <a:r>
              <a:rPr kumimoji="0" lang="zh-CN" altLang="zh-CN" sz="600" b="0" i="1" u="none" strike="noStrike" cap="none" normalizeH="0" baseline="0" dirty="0" smtClean="0">
                <a:ln>
                  <a:noFill/>
                </a:ln>
                <a:solidFill>
                  <a:srgbClr val="9876AA"/>
                </a:solidFill>
                <a:effectLst/>
                <a:latin typeface="Comic Sans MS" pitchFamily="66" charset="0"/>
                <a:ea typeface="宋体" pitchFamily="2" charset="-122"/>
                <a:cs typeface="宋体" pitchFamily="2" charset="-122"/>
              </a:rPr>
              <a:t>SHUTDOWN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t>
            </a:r>
            <a:b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(rs == </a:t>
            </a:r>
            <a:r>
              <a:rPr kumimoji="0" lang="zh-CN" altLang="zh-CN" sz="600" b="0" i="1" u="none" strike="noStrike" cap="none" normalizeH="0" baseline="0" dirty="0" smtClean="0">
                <a:ln>
                  <a:noFill/>
                </a:ln>
                <a:solidFill>
                  <a:srgbClr val="9876AA"/>
                </a:solidFill>
                <a:effectLst/>
                <a:latin typeface="Comic Sans MS" pitchFamily="66" charset="0"/>
                <a:ea typeface="宋体" pitchFamily="2" charset="-122"/>
                <a:cs typeface="宋体" pitchFamily="2" charset="-122"/>
              </a:rPr>
              <a:t>SHUTDOWN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&amp;&amp; firstTask == </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null</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b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if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(t.isAlive()) </a:t>
            </a:r>
            <a:r>
              <a:rPr kumimoji="0" lang="zh-CN" altLang="zh-CN" sz="6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 precheck that t is startable</a:t>
            </a:r>
            <a:br>
              <a:rPr kumimoji="0" lang="zh-CN" altLang="zh-CN" sz="6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                        </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throw new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IllegalThreadStateException()</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a:t>
            </a:r>
            <a:b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a:t>
            </a:r>
            <a:r>
              <a:rPr kumimoji="0" lang="zh-CN" altLang="zh-CN" sz="600" b="0" i="0" u="none" strike="noStrike" cap="none" normalizeH="0" baseline="0" dirty="0" smtClean="0">
                <a:ln>
                  <a:noFill/>
                </a:ln>
                <a:solidFill>
                  <a:srgbClr val="9876AA"/>
                </a:solidFill>
                <a:effectLst/>
                <a:latin typeface="Comic Sans MS" pitchFamily="66" charset="0"/>
                <a:ea typeface="宋体" pitchFamily="2" charset="-122"/>
                <a:cs typeface="宋体" pitchFamily="2" charset="-122"/>
              </a:rPr>
              <a:t>workers</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.add(w)</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a:t>
            </a:r>
            <a:r>
              <a:rPr kumimoji="0" lang="zh-CN" altLang="zh-CN" sz="6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a:t>
            </a:r>
            <a:r>
              <a:rPr kumimoji="0" lang="zh-CN" sz="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添加工作线程</a:t>
            </a:r>
            <a:br>
              <a:rPr kumimoji="0" lang="zh-CN" sz="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br>
            <a:r>
              <a:rPr kumimoji="0" lang="zh-CN" sz="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                    </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int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s = </a:t>
            </a:r>
            <a:r>
              <a:rPr kumimoji="0" lang="zh-CN" altLang="zh-CN" sz="600" b="0" i="0" u="none" strike="noStrike" cap="none" normalizeH="0" baseline="0" dirty="0" smtClean="0">
                <a:ln>
                  <a:noFill/>
                </a:ln>
                <a:solidFill>
                  <a:srgbClr val="9876AA"/>
                </a:solidFill>
                <a:effectLst/>
                <a:latin typeface="Comic Sans MS" pitchFamily="66" charset="0"/>
                <a:ea typeface="宋体" pitchFamily="2" charset="-122"/>
                <a:cs typeface="宋体" pitchFamily="2" charset="-122"/>
              </a:rPr>
              <a:t>workers</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.size()</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a:t>
            </a:r>
            <a:b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if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(s &gt; </a:t>
            </a:r>
            <a:r>
              <a:rPr kumimoji="0" lang="zh-CN" altLang="zh-CN" sz="600" b="0" i="0" u="none" strike="noStrike" cap="none" normalizeH="0" baseline="0" dirty="0" smtClean="0">
                <a:ln>
                  <a:noFill/>
                </a:ln>
                <a:solidFill>
                  <a:srgbClr val="9876AA"/>
                </a:solidFill>
                <a:effectLst/>
                <a:latin typeface="Comic Sans MS" pitchFamily="66" charset="0"/>
                <a:ea typeface="宋体" pitchFamily="2" charset="-122"/>
                <a:cs typeface="宋体" pitchFamily="2" charset="-122"/>
              </a:rPr>
              <a:t>largestPoolSize</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t>
            </a:r>
            <a:b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r>
              <a:rPr kumimoji="0" lang="zh-CN" altLang="zh-CN" sz="600" b="0" i="0" u="none" strike="noStrike" cap="none" normalizeH="0" baseline="0" dirty="0" smtClean="0">
                <a:ln>
                  <a:noFill/>
                </a:ln>
                <a:solidFill>
                  <a:srgbClr val="9876AA"/>
                </a:solidFill>
                <a:effectLst/>
                <a:latin typeface="Comic Sans MS" pitchFamily="66" charset="0"/>
                <a:ea typeface="宋体" pitchFamily="2" charset="-122"/>
                <a:cs typeface="宋体" pitchFamily="2" charset="-122"/>
              </a:rPr>
              <a:t>largestPoolSize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s</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a:t>
            </a:r>
            <a:b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workerAdded = </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true;</a:t>
            </a:r>
            <a:b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t>
            </a:r>
            <a:b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 </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finally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t>
            </a:r>
            <a:b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mainLock.unlock()</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a:t>
            </a:r>
            <a:b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t>
            </a:r>
            <a:b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if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(workerAdded) {</a:t>
            </a:r>
            <a:b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t.start()</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a:t>
            </a:r>
            <a:r>
              <a:rPr kumimoji="0" lang="zh-CN" altLang="zh-CN" sz="6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a:t>
            </a:r>
            <a:r>
              <a:rPr kumimoji="0" lang="zh-CN" sz="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启动工作线程</a:t>
            </a:r>
            <a:br>
              <a:rPr kumimoji="0" lang="zh-CN" sz="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br>
            <a:r>
              <a:rPr kumimoji="0" lang="zh-CN" sz="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workerStarted = </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true;</a:t>
            </a:r>
            <a:b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t>
            </a:r>
            <a:b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b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 </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finally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t>
            </a:r>
            <a:b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if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workerStarted)</a:t>
            </a:r>
            <a:b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addWorkerFailed(w)</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a:t>
            </a:r>
            <a:b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t>
            </a:r>
            <a:b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return </a:t>
            </a: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workerStarted</a:t>
            </a:r>
            <a: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a:t>
            </a:r>
            <a:br>
              <a:rPr kumimoji="0" lang="zh-CN" altLang="zh-CN" sz="6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6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t>
            </a:r>
            <a:endParaRPr kumimoji="0" lang="zh-CN" altLang="zh-CN" sz="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57167"/>
            <a:ext cx="8229600" cy="1357322"/>
          </a:xfrm>
        </p:spPr>
        <p:txBody>
          <a:bodyPr>
            <a:normAutofit/>
          </a:bodyPr>
          <a:lstStyle/>
          <a:p>
            <a:pPr>
              <a:buNone/>
            </a:pPr>
            <a:r>
              <a:rPr lang="zh-CN" altLang="en-US" sz="2000" dirty="0" smtClean="0"/>
              <a:t>总结</a:t>
            </a:r>
            <a:r>
              <a:rPr lang="en-US" altLang="zh-CN" sz="2000" dirty="0" err="1" smtClean="0"/>
              <a:t>addWorker</a:t>
            </a:r>
            <a:r>
              <a:rPr lang="zh-CN" altLang="en-US" sz="2000" dirty="0" smtClean="0"/>
              <a:t>方法做的事情：</a:t>
            </a:r>
            <a:endParaRPr lang="en-US" altLang="zh-CN" sz="2000" dirty="0" smtClean="0"/>
          </a:p>
          <a:p>
            <a:pPr>
              <a:buNone/>
            </a:pPr>
            <a:r>
              <a:rPr lang="en-US" altLang="zh-CN" sz="2000" dirty="0" smtClean="0"/>
              <a:t>1</a:t>
            </a:r>
            <a:r>
              <a:rPr lang="zh-CN" altLang="en-US" sz="2000" dirty="0" smtClean="0"/>
              <a:t>、根据线程池状态和线程池容量判断是否新增线程（</a:t>
            </a:r>
            <a:r>
              <a:rPr lang="en-US" altLang="zh-CN" sz="2000" dirty="0" err="1" smtClean="0"/>
              <a:t>ctl</a:t>
            </a:r>
            <a:r>
              <a:rPr lang="zh-CN" altLang="en-US" sz="2000" dirty="0" smtClean="0"/>
              <a:t>中线程数递增）</a:t>
            </a:r>
            <a:endParaRPr lang="en-US" altLang="zh-CN" sz="2000" dirty="0" smtClean="0"/>
          </a:p>
          <a:p>
            <a:pPr>
              <a:buNone/>
            </a:pPr>
            <a:r>
              <a:rPr lang="en-US" altLang="zh-CN" sz="2000" dirty="0" smtClean="0"/>
              <a:t>2</a:t>
            </a:r>
            <a:r>
              <a:rPr lang="zh-CN" altLang="en-US" sz="2000" dirty="0" smtClean="0"/>
              <a:t>、新增并启动新增的</a:t>
            </a:r>
            <a:r>
              <a:rPr lang="en-US" altLang="zh-CN" sz="2000" dirty="0" smtClean="0"/>
              <a:t>Worker</a:t>
            </a:r>
            <a:r>
              <a:rPr lang="zh-CN" altLang="en-US" sz="2000" dirty="0" smtClean="0"/>
              <a:t>线程</a:t>
            </a:r>
            <a:endParaRPr lang="zh-CN" altLang="en-US" sz="2000" dirty="0"/>
          </a:p>
        </p:txBody>
      </p:sp>
      <p:sp>
        <p:nvSpPr>
          <p:cNvPr id="4" name="内容占位符 2"/>
          <p:cNvSpPr txBox="1">
            <a:spLocks/>
          </p:cNvSpPr>
          <p:nvPr/>
        </p:nvSpPr>
        <p:spPr>
          <a:xfrm>
            <a:off x="428596" y="1857364"/>
            <a:ext cx="8229600" cy="135732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zh-CN" altLang="en-US" sz="2000" b="0" i="0" u="none" strike="noStrike" kern="1200" cap="none" normalizeH="0" baseline="0" noProof="0" dirty="0" smtClean="0">
                <a:ln>
                  <a:noFill/>
                </a:ln>
                <a:solidFill>
                  <a:schemeClr val="tx1"/>
                </a:solidFill>
                <a:effectLst/>
                <a:uLnTx/>
                <a:uFillTx/>
                <a:latin typeface="+mn-lt"/>
                <a:ea typeface="+mn-ea"/>
                <a:cs typeface="+mn-cs"/>
              </a:rPr>
              <a:t>接下来的步骤就是</a:t>
            </a:r>
            <a:r>
              <a:rPr kumimoji="0" lang="en-US" altLang="zh-CN" sz="2000" b="0" i="0" u="none" strike="noStrike" kern="1200" cap="none" normalizeH="0" baseline="0" noProof="0" dirty="0" smtClean="0">
                <a:ln>
                  <a:noFill/>
                </a:ln>
                <a:solidFill>
                  <a:schemeClr val="tx1"/>
                </a:solidFill>
                <a:effectLst/>
                <a:uLnTx/>
                <a:uFillTx/>
                <a:latin typeface="+mn-lt"/>
                <a:ea typeface="+mn-ea"/>
                <a:cs typeface="+mn-cs"/>
              </a:rPr>
              <a:t>Worker</a:t>
            </a:r>
            <a:r>
              <a:rPr kumimoji="0" lang="zh-CN" altLang="en-US" sz="2000" b="0" i="0" u="none" strike="noStrike" kern="1200" cap="none" normalizeH="0" baseline="0" noProof="0" dirty="0" smtClean="0">
                <a:ln>
                  <a:noFill/>
                </a:ln>
                <a:solidFill>
                  <a:schemeClr val="tx1"/>
                </a:solidFill>
                <a:effectLst/>
                <a:uLnTx/>
                <a:uFillTx/>
                <a:latin typeface="+mn-lt"/>
                <a:ea typeface="+mn-ea"/>
                <a:cs typeface="+mn-cs"/>
              </a:rPr>
              <a:t>执行业务方法</a:t>
            </a:r>
            <a:r>
              <a:rPr lang="zh-CN" altLang="en-US" sz="2000" noProof="0" dirty="0" smtClean="0"/>
              <a:t>，因为</a:t>
            </a:r>
            <a:r>
              <a:rPr lang="en-US" altLang="zh-CN" sz="2000" noProof="0" dirty="0" err="1" smtClean="0"/>
              <a:t>addWorker</a:t>
            </a:r>
            <a:r>
              <a:rPr lang="zh-CN" altLang="en-US" sz="2000" dirty="0" smtClean="0"/>
              <a:t>方法中启动了</a:t>
            </a:r>
            <a:r>
              <a:rPr lang="en-US" altLang="zh-CN" sz="2000" dirty="0" smtClean="0"/>
              <a:t>Worker</a:t>
            </a:r>
            <a:r>
              <a:rPr lang="zh-CN" altLang="en-US" sz="2000" dirty="0" smtClean="0"/>
              <a:t>线程，所以</a:t>
            </a:r>
            <a:r>
              <a:rPr kumimoji="0" lang="en-US" altLang="zh-CN" sz="2000" b="0" i="0" u="none" strike="noStrike" kern="1200" cap="none" normalizeH="0" baseline="0" noProof="0" dirty="0" err="1" smtClean="0">
                <a:ln>
                  <a:noFill/>
                </a:ln>
                <a:solidFill>
                  <a:schemeClr val="tx1"/>
                </a:solidFill>
                <a:effectLst/>
                <a:uLnTx/>
                <a:uFillTx/>
                <a:latin typeface="+mn-lt"/>
                <a:ea typeface="+mn-ea"/>
                <a:cs typeface="+mn-cs"/>
              </a:rPr>
              <a:t>Worker.run</a:t>
            </a:r>
            <a:r>
              <a:rPr kumimoji="0" lang="zh-CN" altLang="en-US" sz="2000" b="0" i="0" u="none" strike="noStrike" kern="1200" cap="none" normalizeH="0" baseline="0" noProof="0" dirty="0" smtClean="0">
                <a:ln>
                  <a:noFill/>
                </a:ln>
                <a:solidFill>
                  <a:schemeClr val="tx1"/>
                </a:solidFill>
                <a:effectLst/>
                <a:uLnTx/>
                <a:uFillTx/>
                <a:latin typeface="+mn-lt"/>
                <a:ea typeface="+mn-ea"/>
                <a:cs typeface="+mn-cs"/>
              </a:rPr>
              <a:t>会马上被执行。下面是</a:t>
            </a:r>
            <a:r>
              <a:rPr kumimoji="0" lang="en-US" altLang="zh-CN" sz="2000" b="0" i="0" u="none" strike="noStrike" kern="1200" cap="none" normalizeH="0" baseline="0" noProof="0" dirty="0" smtClean="0">
                <a:ln>
                  <a:noFill/>
                </a:ln>
                <a:solidFill>
                  <a:schemeClr val="tx1"/>
                </a:solidFill>
                <a:effectLst/>
                <a:uLnTx/>
                <a:uFillTx/>
                <a:latin typeface="+mn-lt"/>
                <a:ea typeface="+mn-ea"/>
                <a:cs typeface="+mn-cs"/>
              </a:rPr>
              <a:t>Worker</a:t>
            </a:r>
            <a:r>
              <a:rPr kumimoji="0" lang="zh-CN" altLang="en-US" sz="2000" b="0" i="0" u="none" strike="noStrike" kern="1200" cap="none" normalizeH="0" baseline="0" noProof="0" dirty="0" smtClean="0">
                <a:ln>
                  <a:noFill/>
                </a:ln>
                <a:solidFill>
                  <a:schemeClr val="tx1"/>
                </a:solidFill>
                <a:effectLst/>
                <a:uLnTx/>
                <a:uFillTx/>
                <a:latin typeface="+mn-lt"/>
                <a:ea typeface="+mn-ea"/>
                <a:cs typeface="+mn-cs"/>
              </a:rPr>
              <a:t>的线程方法，从中可以看出，该方法是直接调用外部方法</a:t>
            </a:r>
            <a:r>
              <a:rPr kumimoji="0" lang="en-US" altLang="zh-CN" sz="2000" b="0" i="0" u="none" strike="noStrike" kern="1200" cap="none" normalizeH="0" baseline="0" noProof="0" dirty="0" err="1" smtClean="0">
                <a:ln>
                  <a:noFill/>
                </a:ln>
                <a:solidFill>
                  <a:schemeClr val="tx1"/>
                </a:solidFill>
                <a:effectLst/>
                <a:uLnTx/>
                <a:uFillTx/>
                <a:latin typeface="+mn-lt"/>
                <a:ea typeface="+mn-ea"/>
                <a:cs typeface="+mn-cs"/>
              </a:rPr>
              <a:t>ThreadPoolExecutor.runWorker</a:t>
            </a:r>
            <a:r>
              <a:rPr kumimoji="0" lang="zh-CN" altLang="en-US" sz="2000" b="0" i="0" u="none" strike="noStrike" kern="1200" cap="none" normalizeH="0" baseline="0" noProof="0" dirty="0" smtClean="0">
                <a:ln>
                  <a:noFill/>
                </a:ln>
                <a:solidFill>
                  <a:schemeClr val="tx1"/>
                </a:solidFill>
                <a:effectLst/>
                <a:uLnTx/>
                <a:uFillTx/>
                <a:latin typeface="+mn-lt"/>
                <a:ea typeface="+mn-ea"/>
                <a:cs typeface="+mn-cs"/>
              </a:rPr>
              <a:t>来真正执行业务的。</a:t>
            </a:r>
            <a:endParaRPr kumimoji="0" lang="zh-CN" altLang="en-US" sz="2000" b="0" i="0" u="none" strike="noStrike" kern="1200" cap="none" normalizeH="0" baseline="0" noProof="0" dirty="0">
              <a:ln>
                <a:noFill/>
              </a:ln>
              <a:solidFill>
                <a:schemeClr val="tx1"/>
              </a:solidFill>
              <a:effectLst/>
              <a:uLnTx/>
              <a:uFillTx/>
              <a:latin typeface="+mn-lt"/>
              <a:ea typeface="+mn-ea"/>
              <a:cs typeface="+mn-cs"/>
            </a:endParaRPr>
          </a:p>
        </p:txBody>
      </p:sp>
      <p:sp>
        <p:nvSpPr>
          <p:cNvPr id="48129" name="Rectangle 1"/>
          <p:cNvSpPr>
            <a:spLocks noChangeArrowheads="1"/>
          </p:cNvSpPr>
          <p:nvPr/>
        </p:nvSpPr>
        <p:spPr bwMode="auto">
          <a:xfrm>
            <a:off x="500034" y="3214686"/>
            <a:ext cx="4286248" cy="830997"/>
          </a:xfrm>
          <a:prstGeom prst="rect">
            <a:avLst/>
          </a:prstGeom>
          <a:solidFill>
            <a:srgbClr val="2B2B2B"/>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1" u="none" strike="noStrike" cap="none" normalizeH="0" baseline="0" dirty="0" smtClean="0">
                <a:ln>
                  <a:noFill/>
                </a:ln>
                <a:solidFill>
                  <a:srgbClr val="629755"/>
                </a:solidFill>
                <a:effectLst/>
                <a:latin typeface="Comic Sans MS" pitchFamily="66" charset="0"/>
                <a:ea typeface="宋体" pitchFamily="2" charset="-122"/>
                <a:cs typeface="宋体" pitchFamily="2" charset="-122"/>
              </a:rPr>
              <a:t>/** Delegates main run loop to outer runWorker  */</a:t>
            </a:r>
            <a:br>
              <a:rPr kumimoji="0" lang="zh-CN" altLang="zh-CN" sz="1200" b="0" i="1" u="none" strike="noStrike" cap="none" normalizeH="0" baseline="0" dirty="0" smtClean="0">
                <a:ln>
                  <a:noFill/>
                </a:ln>
                <a:solidFill>
                  <a:srgbClr val="629755"/>
                </a:solidFill>
                <a:effectLst/>
                <a:latin typeface="Comic Sans MS" pitchFamily="66" charset="0"/>
                <a:ea typeface="宋体" pitchFamily="2" charset="-122"/>
                <a:cs typeface="宋体" pitchFamily="2" charset="-122"/>
              </a:rPr>
            </a:br>
            <a:r>
              <a:rPr kumimoji="0" lang="zh-CN" altLang="zh-CN" sz="12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public void </a:t>
            </a:r>
            <a:r>
              <a:rPr kumimoji="0" lang="zh-CN" altLang="zh-CN" sz="1200" b="0" i="0" u="none" strike="noStrike" cap="none" normalizeH="0" baseline="0" dirty="0" smtClean="0">
                <a:ln>
                  <a:noFill/>
                </a:ln>
                <a:solidFill>
                  <a:srgbClr val="FFC66D"/>
                </a:solidFill>
                <a:effectLst/>
                <a:latin typeface="Comic Sans MS" pitchFamily="66" charset="0"/>
                <a:ea typeface="宋体" pitchFamily="2" charset="-122"/>
                <a:cs typeface="宋体" pitchFamily="2" charset="-122"/>
              </a:rPr>
              <a:t>run</a:t>
            </a:r>
            <a:r>
              <a:rPr kumimoji="0" lang="zh-CN" altLang="zh-CN" sz="12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br>
              <a:rPr kumimoji="0" lang="zh-CN" altLang="zh-CN" sz="12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12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runWorker(</a:t>
            </a:r>
            <a:r>
              <a:rPr kumimoji="0" lang="zh-CN" altLang="zh-CN" sz="12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this</a:t>
            </a:r>
            <a:r>
              <a:rPr kumimoji="0" lang="zh-CN" altLang="zh-CN" sz="12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t>
            </a:r>
            <a:r>
              <a:rPr kumimoji="0" lang="zh-CN" altLang="zh-CN" sz="12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a:t>
            </a:r>
            <a:br>
              <a:rPr kumimoji="0" lang="zh-CN" altLang="zh-CN" sz="12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12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6" name="TextBox 5"/>
          <p:cNvSpPr txBox="1"/>
          <p:nvPr/>
        </p:nvSpPr>
        <p:spPr>
          <a:xfrm>
            <a:off x="428596" y="4286256"/>
            <a:ext cx="7929618" cy="646331"/>
          </a:xfrm>
          <a:prstGeom prst="rect">
            <a:avLst/>
          </a:prstGeom>
          <a:noFill/>
        </p:spPr>
        <p:txBody>
          <a:bodyPr wrap="square" rtlCol="0">
            <a:spAutoFit/>
          </a:bodyPr>
          <a:lstStyle/>
          <a:p>
            <a:r>
              <a:rPr lang="en-US" altLang="zh-CN" dirty="0" err="1" smtClean="0"/>
              <a:t>runWorker</a:t>
            </a:r>
            <a:r>
              <a:rPr lang="zh-CN" altLang="en-US" dirty="0" smtClean="0"/>
              <a:t>方法主要是执行</a:t>
            </a:r>
            <a:r>
              <a:rPr lang="en-US" altLang="zh-CN" dirty="0" smtClean="0"/>
              <a:t>Worker</a:t>
            </a:r>
            <a:r>
              <a:rPr lang="zh-CN" altLang="en-US" dirty="0" smtClean="0"/>
              <a:t>中业务，若</a:t>
            </a:r>
            <a:r>
              <a:rPr lang="en-US" altLang="zh-CN" dirty="0" smtClean="0"/>
              <a:t>Worker</a:t>
            </a:r>
            <a:r>
              <a:rPr lang="zh-CN" altLang="en-US" dirty="0" smtClean="0"/>
              <a:t>中任务已经执行，则从任务队列中获取新的任务来执行。下面来看</a:t>
            </a:r>
            <a:r>
              <a:rPr lang="en-US" altLang="zh-CN" dirty="0" err="1" smtClean="0"/>
              <a:t>runWorker</a:t>
            </a:r>
            <a:r>
              <a:rPr lang="zh-CN" altLang="en-US" dirty="0" smtClean="0"/>
              <a:t>方法：</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p:cNvSpPr>
            <a:spLocks noChangeArrowheads="1"/>
          </p:cNvSpPr>
          <p:nvPr/>
        </p:nvSpPr>
        <p:spPr bwMode="auto">
          <a:xfrm>
            <a:off x="285720" y="928670"/>
            <a:ext cx="3286148" cy="5386090"/>
          </a:xfrm>
          <a:prstGeom prst="rect">
            <a:avLst/>
          </a:prstGeom>
          <a:solidFill>
            <a:srgbClr val="2B2B2B"/>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final void </a:t>
            </a:r>
            <a:r>
              <a:rPr kumimoji="0" lang="zh-CN" altLang="zh-CN" sz="800" b="0" i="0" u="none" strike="noStrike" cap="none" normalizeH="0" baseline="0" smtClean="0">
                <a:ln>
                  <a:noFill/>
                </a:ln>
                <a:solidFill>
                  <a:srgbClr val="FFC66D"/>
                </a:solidFill>
                <a:effectLst/>
                <a:latin typeface="Comic Sans MS" pitchFamily="66" charset="0"/>
                <a:ea typeface="宋体" pitchFamily="2" charset="-122"/>
                <a:cs typeface="宋体" pitchFamily="2" charset="-122"/>
              </a:rPr>
              <a:t>runWorker</a:t>
            </a: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(Worker w) {</a:t>
            </a:r>
            <a:b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    Thread wt = Thread.</a:t>
            </a:r>
            <a:r>
              <a:rPr kumimoji="0" lang="zh-CN" altLang="zh-CN" sz="800" b="0" i="1" u="none" strike="noStrike" cap="none" normalizeH="0" baseline="0" smtClean="0">
                <a:ln>
                  <a:noFill/>
                </a:ln>
                <a:solidFill>
                  <a:srgbClr val="A9B7C6"/>
                </a:solidFill>
                <a:effectLst/>
                <a:latin typeface="Comic Sans MS" pitchFamily="66" charset="0"/>
                <a:ea typeface="宋体" pitchFamily="2" charset="-122"/>
                <a:cs typeface="宋体" pitchFamily="2" charset="-122"/>
              </a:rPr>
              <a:t>currentThread</a:t>
            </a: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a:t>
            </a: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a:t>
            </a:r>
            <a:b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b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    </a:t>
            </a: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Runnable task = w.</a:t>
            </a:r>
            <a:r>
              <a:rPr kumimoji="0" lang="zh-CN" altLang="zh-CN" sz="800" b="0" i="0" u="none" strike="noStrike" cap="none" normalizeH="0" baseline="0" smtClean="0">
                <a:ln>
                  <a:noFill/>
                </a:ln>
                <a:solidFill>
                  <a:srgbClr val="9876AA"/>
                </a:solidFill>
                <a:effectLst/>
                <a:latin typeface="Comic Sans MS" pitchFamily="66" charset="0"/>
                <a:ea typeface="宋体" pitchFamily="2" charset="-122"/>
                <a:cs typeface="宋体" pitchFamily="2" charset="-122"/>
              </a:rPr>
              <a:t>firstTask</a:t>
            </a: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a:t>
            </a:r>
            <a:b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b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    </a:t>
            </a: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w.</a:t>
            </a:r>
            <a:r>
              <a:rPr kumimoji="0" lang="zh-CN" altLang="zh-CN" sz="800" b="0" i="0" u="none" strike="noStrike" cap="none" normalizeH="0" baseline="0" smtClean="0">
                <a:ln>
                  <a:noFill/>
                </a:ln>
                <a:solidFill>
                  <a:srgbClr val="9876AA"/>
                </a:solidFill>
                <a:effectLst/>
                <a:latin typeface="Comic Sans MS" pitchFamily="66" charset="0"/>
                <a:ea typeface="宋体" pitchFamily="2" charset="-122"/>
                <a:cs typeface="宋体" pitchFamily="2" charset="-122"/>
              </a:rPr>
              <a:t>firstTask </a:t>
            </a: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 </a:t>
            </a: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null;</a:t>
            </a:r>
            <a:b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b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    </a:t>
            </a: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w.unlock()</a:t>
            </a: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 </a:t>
            </a:r>
            <a:r>
              <a:rPr kumimoji="0" lang="zh-CN" altLang="zh-CN" sz="800" b="0" i="0" u="none" strike="noStrike" cap="none" normalizeH="0" baseline="0" smtClean="0">
                <a:ln>
                  <a:noFill/>
                </a:ln>
                <a:solidFill>
                  <a:srgbClr val="808080"/>
                </a:solidFill>
                <a:effectLst/>
                <a:latin typeface="Comic Sans MS" pitchFamily="66" charset="0"/>
                <a:ea typeface="宋体" pitchFamily="2" charset="-122"/>
                <a:cs typeface="宋体" pitchFamily="2" charset="-122"/>
              </a:rPr>
              <a:t>// allow interrupts</a:t>
            </a:r>
            <a:br>
              <a:rPr kumimoji="0" lang="zh-CN" altLang="zh-CN" sz="800" b="0" i="0" u="none" strike="noStrike" cap="none" normalizeH="0" baseline="0" smtClean="0">
                <a:ln>
                  <a:noFill/>
                </a:ln>
                <a:solidFill>
                  <a:srgbClr val="808080"/>
                </a:solidFill>
                <a:effectLst/>
                <a:latin typeface="Comic Sans MS" pitchFamily="66" charset="0"/>
                <a:ea typeface="宋体" pitchFamily="2" charset="-122"/>
                <a:cs typeface="宋体" pitchFamily="2" charset="-122"/>
              </a:rPr>
            </a:br>
            <a:r>
              <a:rPr kumimoji="0" lang="zh-CN" altLang="zh-CN" sz="800" b="0" i="0" u="none" strike="noStrike" cap="none" normalizeH="0" baseline="0" smtClean="0">
                <a:ln>
                  <a:noFill/>
                </a:ln>
                <a:solidFill>
                  <a:srgbClr val="808080"/>
                </a:solidFill>
                <a:effectLst/>
                <a:latin typeface="Comic Sans MS" pitchFamily="66" charset="0"/>
                <a:ea typeface="宋体" pitchFamily="2" charset="-122"/>
                <a:cs typeface="宋体" pitchFamily="2" charset="-122"/>
              </a:rPr>
              <a:t>    </a:t>
            </a: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boolean </a:t>
            </a: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completedAbruptly = </a:t>
            </a: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true;</a:t>
            </a:r>
            <a:b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b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    try </a:t>
            </a: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a:t>
            </a:r>
            <a:b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        </a:t>
            </a: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while </a:t>
            </a: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(task != </a:t>
            </a: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null </a:t>
            </a: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 (task = getTask()) != </a:t>
            </a: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null</a:t>
            </a: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 {</a:t>
            </a:r>
            <a:b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            w.lock()</a:t>
            </a: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a:t>
            </a:r>
            <a:b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b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            </a:t>
            </a:r>
            <a:r>
              <a:rPr kumimoji="0" lang="zh-CN" altLang="zh-CN" sz="800" b="0" i="0" u="none" strike="noStrike" cap="none" normalizeH="0" baseline="0" smtClean="0">
                <a:ln>
                  <a:noFill/>
                </a:ln>
                <a:solidFill>
                  <a:srgbClr val="808080"/>
                </a:solidFill>
                <a:effectLst/>
                <a:latin typeface="Comic Sans MS" pitchFamily="66" charset="0"/>
                <a:ea typeface="宋体" pitchFamily="2" charset="-122"/>
                <a:cs typeface="宋体" pitchFamily="2" charset="-122"/>
              </a:rPr>
              <a:t>// If pool is stopping, ensure thread is interrupted;</a:t>
            </a:r>
            <a:br>
              <a:rPr kumimoji="0" lang="zh-CN" altLang="zh-CN" sz="800" b="0" i="0" u="none" strike="noStrike" cap="none" normalizeH="0" baseline="0" smtClean="0">
                <a:ln>
                  <a:noFill/>
                </a:ln>
                <a:solidFill>
                  <a:srgbClr val="808080"/>
                </a:solidFill>
                <a:effectLst/>
                <a:latin typeface="Comic Sans MS" pitchFamily="66" charset="0"/>
                <a:ea typeface="宋体" pitchFamily="2" charset="-122"/>
                <a:cs typeface="宋体" pitchFamily="2" charset="-122"/>
              </a:rPr>
            </a:br>
            <a:r>
              <a:rPr kumimoji="0" lang="zh-CN" altLang="zh-CN" sz="800" b="0" i="0" u="none" strike="noStrike" cap="none" normalizeH="0" baseline="0" smtClean="0">
                <a:ln>
                  <a:noFill/>
                </a:ln>
                <a:solidFill>
                  <a:srgbClr val="808080"/>
                </a:solidFill>
                <a:effectLst/>
                <a:latin typeface="Comic Sans MS" pitchFamily="66" charset="0"/>
                <a:ea typeface="宋体" pitchFamily="2" charset="-122"/>
                <a:cs typeface="宋体" pitchFamily="2" charset="-122"/>
              </a:rPr>
              <a:t>            // if not, ensure thread is not interrupted.  This</a:t>
            </a:r>
            <a:br>
              <a:rPr kumimoji="0" lang="zh-CN" altLang="zh-CN" sz="800" b="0" i="0" u="none" strike="noStrike" cap="none" normalizeH="0" baseline="0" smtClean="0">
                <a:ln>
                  <a:noFill/>
                </a:ln>
                <a:solidFill>
                  <a:srgbClr val="808080"/>
                </a:solidFill>
                <a:effectLst/>
                <a:latin typeface="Comic Sans MS" pitchFamily="66" charset="0"/>
                <a:ea typeface="宋体" pitchFamily="2" charset="-122"/>
                <a:cs typeface="宋体" pitchFamily="2" charset="-122"/>
              </a:rPr>
            </a:br>
            <a:r>
              <a:rPr kumimoji="0" lang="zh-CN" altLang="zh-CN" sz="800" b="0" i="0" u="none" strike="noStrike" cap="none" normalizeH="0" baseline="0" smtClean="0">
                <a:ln>
                  <a:noFill/>
                </a:ln>
                <a:solidFill>
                  <a:srgbClr val="808080"/>
                </a:solidFill>
                <a:effectLst/>
                <a:latin typeface="Comic Sans MS" pitchFamily="66" charset="0"/>
                <a:ea typeface="宋体" pitchFamily="2" charset="-122"/>
                <a:cs typeface="宋体" pitchFamily="2" charset="-122"/>
              </a:rPr>
              <a:t>            // requires a recheck in second case to deal with</a:t>
            </a:r>
            <a:br>
              <a:rPr kumimoji="0" lang="zh-CN" altLang="zh-CN" sz="800" b="0" i="0" u="none" strike="noStrike" cap="none" normalizeH="0" baseline="0" smtClean="0">
                <a:ln>
                  <a:noFill/>
                </a:ln>
                <a:solidFill>
                  <a:srgbClr val="808080"/>
                </a:solidFill>
                <a:effectLst/>
                <a:latin typeface="Comic Sans MS" pitchFamily="66" charset="0"/>
                <a:ea typeface="宋体" pitchFamily="2" charset="-122"/>
                <a:cs typeface="宋体" pitchFamily="2" charset="-122"/>
              </a:rPr>
            </a:br>
            <a:r>
              <a:rPr kumimoji="0" lang="zh-CN" altLang="zh-CN" sz="800" b="0" i="0" u="none" strike="noStrike" cap="none" normalizeH="0" baseline="0" smtClean="0">
                <a:ln>
                  <a:noFill/>
                </a:ln>
                <a:solidFill>
                  <a:srgbClr val="808080"/>
                </a:solidFill>
                <a:effectLst/>
                <a:latin typeface="Comic Sans MS" pitchFamily="66" charset="0"/>
                <a:ea typeface="宋体" pitchFamily="2" charset="-122"/>
                <a:cs typeface="宋体" pitchFamily="2" charset="-122"/>
              </a:rPr>
              <a:t>            // shutdownNow race while clearing interrupt</a:t>
            </a:r>
            <a:br>
              <a:rPr kumimoji="0" lang="zh-CN" altLang="zh-CN" sz="800" b="0" i="0" u="none" strike="noStrike" cap="none" normalizeH="0" baseline="0" smtClean="0">
                <a:ln>
                  <a:noFill/>
                </a:ln>
                <a:solidFill>
                  <a:srgbClr val="808080"/>
                </a:solidFill>
                <a:effectLst/>
                <a:latin typeface="Comic Sans MS" pitchFamily="66" charset="0"/>
                <a:ea typeface="宋体" pitchFamily="2" charset="-122"/>
                <a:cs typeface="宋体" pitchFamily="2" charset="-122"/>
              </a:rPr>
            </a:br>
            <a:r>
              <a:rPr kumimoji="0" lang="zh-CN" altLang="zh-CN" sz="800" b="0" i="0" u="none" strike="noStrike" cap="none" normalizeH="0" baseline="0" smtClean="0">
                <a:ln>
                  <a:noFill/>
                </a:ln>
                <a:solidFill>
                  <a:srgbClr val="808080"/>
                </a:solidFill>
                <a:effectLst/>
                <a:latin typeface="Comic Sans MS" pitchFamily="66" charset="0"/>
                <a:ea typeface="宋体" pitchFamily="2" charset="-122"/>
                <a:cs typeface="宋体" pitchFamily="2" charset="-122"/>
              </a:rPr>
              <a:t>            </a:t>
            </a: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if </a:t>
            </a: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a:t>
            </a:r>
            <a:r>
              <a:rPr kumimoji="0" lang="zh-CN" altLang="zh-CN" sz="800" b="0" i="1" u="none" strike="noStrike" cap="none" normalizeH="0" baseline="0" smtClean="0">
                <a:ln>
                  <a:noFill/>
                </a:ln>
                <a:solidFill>
                  <a:srgbClr val="A9B7C6"/>
                </a:solidFill>
                <a:effectLst/>
                <a:latin typeface="Comic Sans MS" pitchFamily="66" charset="0"/>
                <a:ea typeface="宋体" pitchFamily="2" charset="-122"/>
                <a:cs typeface="宋体" pitchFamily="2" charset="-122"/>
              </a:rPr>
              <a:t>runStateAtLeast</a:t>
            </a: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a:t>
            </a:r>
            <a:r>
              <a:rPr kumimoji="0" lang="zh-CN" altLang="zh-CN" sz="800" b="0" i="0" u="none" strike="noStrike" cap="none" normalizeH="0" baseline="0" smtClean="0">
                <a:ln>
                  <a:noFill/>
                </a:ln>
                <a:solidFill>
                  <a:srgbClr val="9876AA"/>
                </a:solidFill>
                <a:effectLst/>
                <a:latin typeface="Comic Sans MS" pitchFamily="66" charset="0"/>
                <a:ea typeface="宋体" pitchFamily="2" charset="-122"/>
                <a:cs typeface="宋体" pitchFamily="2" charset="-122"/>
              </a:rPr>
              <a:t>ctl</a:t>
            </a: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.get()</a:t>
            </a: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 </a:t>
            </a:r>
            <a:r>
              <a:rPr kumimoji="0" lang="zh-CN" altLang="zh-CN" sz="800" b="0" i="1" u="none" strike="noStrike" cap="none" normalizeH="0" baseline="0" smtClean="0">
                <a:ln>
                  <a:noFill/>
                </a:ln>
                <a:solidFill>
                  <a:srgbClr val="9876AA"/>
                </a:solidFill>
                <a:effectLst/>
                <a:latin typeface="Comic Sans MS" pitchFamily="66" charset="0"/>
                <a:ea typeface="宋体" pitchFamily="2" charset="-122"/>
                <a:cs typeface="宋体" pitchFamily="2" charset="-122"/>
              </a:rPr>
              <a:t>STOP</a:t>
            </a: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 ||</a:t>
            </a:r>
            <a:b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                 (Thread.</a:t>
            </a:r>
            <a:r>
              <a:rPr kumimoji="0" lang="zh-CN" altLang="zh-CN" sz="800" b="0" i="1" u="none" strike="noStrike" cap="none" normalizeH="0" baseline="0" smtClean="0">
                <a:ln>
                  <a:noFill/>
                </a:ln>
                <a:solidFill>
                  <a:srgbClr val="A9B7C6"/>
                </a:solidFill>
                <a:effectLst/>
                <a:latin typeface="Comic Sans MS" pitchFamily="66" charset="0"/>
                <a:ea typeface="宋体" pitchFamily="2" charset="-122"/>
                <a:cs typeface="宋体" pitchFamily="2" charset="-122"/>
              </a:rPr>
              <a:t>interrupted</a:t>
            </a: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 &amp;&amp;</a:t>
            </a:r>
            <a:b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                  </a:t>
            </a:r>
            <a:r>
              <a:rPr kumimoji="0" lang="zh-CN" altLang="zh-CN" sz="800" b="0" i="1" u="none" strike="noStrike" cap="none" normalizeH="0" baseline="0" smtClean="0">
                <a:ln>
                  <a:noFill/>
                </a:ln>
                <a:solidFill>
                  <a:srgbClr val="A9B7C6"/>
                </a:solidFill>
                <a:effectLst/>
                <a:latin typeface="Comic Sans MS" pitchFamily="66" charset="0"/>
                <a:ea typeface="宋体" pitchFamily="2" charset="-122"/>
                <a:cs typeface="宋体" pitchFamily="2" charset="-122"/>
              </a:rPr>
              <a:t>runStateAtLeast</a:t>
            </a: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a:t>
            </a:r>
            <a:r>
              <a:rPr kumimoji="0" lang="zh-CN" altLang="zh-CN" sz="800" b="0" i="0" u="none" strike="noStrike" cap="none" normalizeH="0" baseline="0" smtClean="0">
                <a:ln>
                  <a:noFill/>
                </a:ln>
                <a:solidFill>
                  <a:srgbClr val="9876AA"/>
                </a:solidFill>
                <a:effectLst/>
                <a:latin typeface="Comic Sans MS" pitchFamily="66" charset="0"/>
                <a:ea typeface="宋体" pitchFamily="2" charset="-122"/>
                <a:cs typeface="宋体" pitchFamily="2" charset="-122"/>
              </a:rPr>
              <a:t>ctl</a:t>
            </a: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.get()</a:t>
            </a: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 </a:t>
            </a:r>
            <a:r>
              <a:rPr kumimoji="0" lang="zh-CN" altLang="zh-CN" sz="800" b="0" i="1" u="none" strike="noStrike" cap="none" normalizeH="0" baseline="0" smtClean="0">
                <a:ln>
                  <a:noFill/>
                </a:ln>
                <a:solidFill>
                  <a:srgbClr val="9876AA"/>
                </a:solidFill>
                <a:effectLst/>
                <a:latin typeface="Comic Sans MS" pitchFamily="66" charset="0"/>
                <a:ea typeface="宋体" pitchFamily="2" charset="-122"/>
                <a:cs typeface="宋体" pitchFamily="2" charset="-122"/>
              </a:rPr>
              <a:t>STOP</a:t>
            </a: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 &amp;&amp;</a:t>
            </a:r>
            <a:b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                !wt.isInterrupted())</a:t>
            </a:r>
            <a:b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                wt.interrupt()</a:t>
            </a: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a:t>
            </a:r>
            <a:b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b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            try </a:t>
            </a: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a:t>
            </a:r>
            <a:b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                beforeExecute(wt</a:t>
            </a: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 </a:t>
            </a: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task)</a:t>
            </a: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a:t>
            </a:r>
            <a:b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b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                </a:t>
            </a: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Throwable thrown = </a:t>
            </a: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null;</a:t>
            </a:r>
            <a:b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b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                try </a:t>
            </a: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a:t>
            </a:r>
            <a:b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                    task.run()</a:t>
            </a: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a:t>
            </a:r>
            <a:b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b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                </a:t>
            </a: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 </a:t>
            </a: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catch </a:t>
            </a: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(RuntimeException x) {</a:t>
            </a:r>
            <a:b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                    thrown = x</a:t>
            </a: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 throw </a:t>
            </a: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x</a:t>
            </a: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a:t>
            </a:r>
            <a:b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b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                </a:t>
            </a: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 </a:t>
            </a: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catch </a:t>
            </a: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(Error x) {</a:t>
            </a:r>
            <a:b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                    thrown = x</a:t>
            </a: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 throw </a:t>
            </a: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x</a:t>
            </a: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a:t>
            </a:r>
            <a:b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b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                </a:t>
            </a: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 </a:t>
            </a: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catch </a:t>
            </a: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(Throwable x) {</a:t>
            </a:r>
            <a:b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                    thrown = x</a:t>
            </a: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 throw new </a:t>
            </a: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Error(x)</a:t>
            </a: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a:t>
            </a:r>
            <a:b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b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                </a:t>
            </a: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 </a:t>
            </a: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finally </a:t>
            </a: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a:t>
            </a:r>
            <a:b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                    afterExecute(task</a:t>
            </a: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 </a:t>
            </a: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thrown)</a:t>
            </a: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a:t>
            </a:r>
            <a:b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b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                </a:t>
            </a: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a:t>
            </a:r>
            <a:b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            } </a:t>
            </a: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finally </a:t>
            </a: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a:t>
            </a:r>
            <a:b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                task = </a:t>
            </a: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null;</a:t>
            </a:r>
            <a:b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b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                </a:t>
            </a: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w.</a:t>
            </a:r>
            <a:r>
              <a:rPr kumimoji="0" lang="zh-CN" altLang="zh-CN" sz="800" b="0" i="0" u="none" strike="noStrike" cap="none" normalizeH="0" baseline="0" smtClean="0">
                <a:ln>
                  <a:noFill/>
                </a:ln>
                <a:solidFill>
                  <a:srgbClr val="9876AA"/>
                </a:solidFill>
                <a:effectLst/>
                <a:latin typeface="Comic Sans MS" pitchFamily="66" charset="0"/>
                <a:ea typeface="宋体" pitchFamily="2" charset="-122"/>
                <a:cs typeface="宋体" pitchFamily="2" charset="-122"/>
              </a:rPr>
              <a:t>completedTasks</a:t>
            </a: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a:t>
            </a: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a:t>
            </a:r>
            <a:b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b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                </a:t>
            </a: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w.unlock()</a:t>
            </a: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a:t>
            </a:r>
            <a:b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b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            </a:t>
            </a: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a:t>
            </a:r>
            <a:b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        }</a:t>
            </a:r>
            <a:b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        completedAbruptly = </a:t>
            </a: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false;</a:t>
            </a:r>
            <a:b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b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    </a:t>
            </a: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 </a:t>
            </a: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finally </a:t>
            </a: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a:t>
            </a:r>
            <a:b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        processWorkerExit(w</a:t>
            </a: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 </a:t>
            </a: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completedAbruptly)</a:t>
            </a: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a:t>
            </a:r>
            <a:b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b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    </a:t>
            </a: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a:t>
            </a:r>
            <a:b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a:t>
            </a:r>
            <a:endParaRPr kumimoji="0" lang="zh-CN"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0178" name="Rectangle 2"/>
          <p:cNvSpPr>
            <a:spLocks noChangeArrowheads="1"/>
          </p:cNvSpPr>
          <p:nvPr/>
        </p:nvSpPr>
        <p:spPr bwMode="auto">
          <a:xfrm>
            <a:off x="3857620" y="928670"/>
            <a:ext cx="5072066" cy="5139869"/>
          </a:xfrm>
          <a:prstGeom prst="rect">
            <a:avLst/>
          </a:prstGeom>
          <a:solidFill>
            <a:srgbClr val="2B2B2B"/>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final void </a:t>
            </a:r>
            <a:r>
              <a:rPr kumimoji="0" lang="zh-CN" altLang="zh-CN" sz="800" b="0" i="0" u="none" strike="noStrike" cap="none" normalizeH="0" baseline="0" dirty="0" smtClean="0">
                <a:ln>
                  <a:noFill/>
                </a:ln>
                <a:solidFill>
                  <a:srgbClr val="FFC66D"/>
                </a:solidFill>
                <a:effectLst/>
                <a:latin typeface="Comic Sans MS" pitchFamily="66" charset="0"/>
                <a:ea typeface="宋体" pitchFamily="2" charset="-122"/>
                <a:cs typeface="宋体" pitchFamily="2" charset="-122"/>
              </a:rPr>
              <a:t>runWorker</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(Worker w) {</a:t>
            </a:r>
            <a:b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Thread wt = Thread.</a:t>
            </a:r>
            <a:r>
              <a:rPr kumimoji="0" lang="zh-CN" altLang="zh-CN" sz="800" b="0" i="1"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currentThread</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a:t>
            </a:r>
            <a:b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Runnable task = w.</a:t>
            </a:r>
            <a:r>
              <a:rPr kumimoji="0" lang="zh-CN" altLang="zh-CN" sz="800" b="0" i="0" u="none" strike="noStrike" cap="none" normalizeH="0" baseline="0" dirty="0" smtClean="0">
                <a:ln>
                  <a:noFill/>
                </a:ln>
                <a:solidFill>
                  <a:srgbClr val="9876AA"/>
                </a:solidFill>
                <a:effectLst/>
                <a:latin typeface="Comic Sans MS" pitchFamily="66" charset="0"/>
                <a:ea typeface="宋体" pitchFamily="2" charset="-122"/>
                <a:cs typeface="宋体" pitchFamily="2" charset="-122"/>
              </a:rPr>
              <a:t>firstTask</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a:t>
            </a:r>
            <a:r>
              <a:rPr kumimoji="0" lang="zh-CN" altLang="zh-CN" sz="8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a:t>
            </a:r>
            <a:r>
              <a:rPr kumimoji="0" lang="zh-CN" sz="8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获取业务类</a:t>
            </a:r>
            <a:br>
              <a:rPr kumimoji="0" lang="zh-CN" sz="8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br>
            <a:r>
              <a:rPr kumimoji="0" lang="zh-CN" sz="8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    </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w.</a:t>
            </a:r>
            <a:r>
              <a:rPr kumimoji="0" lang="zh-CN" altLang="zh-CN" sz="800" b="0" i="0" u="none" strike="noStrike" cap="none" normalizeH="0" baseline="0" dirty="0" smtClean="0">
                <a:ln>
                  <a:noFill/>
                </a:ln>
                <a:solidFill>
                  <a:srgbClr val="9876AA"/>
                </a:solidFill>
                <a:effectLst/>
                <a:latin typeface="Comic Sans MS" pitchFamily="66" charset="0"/>
                <a:ea typeface="宋体" pitchFamily="2" charset="-122"/>
                <a:cs typeface="宋体" pitchFamily="2" charset="-122"/>
              </a:rPr>
              <a:t>firstTask </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null;</a:t>
            </a:r>
            <a:b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w.unlock()</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a:t>
            </a:r>
            <a:r>
              <a:rPr kumimoji="0" lang="zh-CN" altLang="zh-CN" sz="8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 allow interrupts</a:t>
            </a:r>
            <a:br>
              <a:rPr kumimoji="0" lang="zh-CN" altLang="zh-CN" sz="8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    </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boolean </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completedAbruptly = </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true;</a:t>
            </a:r>
            <a:b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try </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t>
            </a:r>
            <a:b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r>
              <a:rPr kumimoji="0" lang="zh-CN" altLang="zh-CN" sz="8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a:t>
            </a:r>
            <a:r>
              <a:rPr kumimoji="0" lang="zh-CN" sz="8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当</a:t>
            </a:r>
            <a:r>
              <a:rPr kumimoji="0" lang="zh-CN" altLang="zh-CN" sz="8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Worker</a:t>
            </a:r>
            <a:r>
              <a:rPr kumimoji="0" lang="zh-CN" sz="8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中封装的任务跑完后，就要从任务队列中获取任务来跑</a:t>
            </a:r>
            <a:br>
              <a:rPr kumimoji="0" lang="zh-CN" sz="8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br>
            <a:r>
              <a:rPr kumimoji="0" lang="zh-CN" sz="8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     </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while </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(task != </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null </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(task = getTask()) != </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null</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b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w.lock()</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a:t>
            </a:r>
            <a:b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a:t>
            </a:r>
            <a:r>
              <a:rPr kumimoji="0" lang="zh-CN" altLang="zh-CN" sz="8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a:t>
            </a:r>
            <a:r>
              <a:rPr kumimoji="0" lang="zh-CN" sz="8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若线程池处于</a:t>
            </a:r>
            <a:r>
              <a:rPr kumimoji="0" lang="zh-CN" altLang="zh-CN" sz="8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STOP</a:t>
            </a:r>
            <a:r>
              <a:rPr kumimoji="0" lang="zh-CN" sz="8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及其之后的状态，直接打断线程</a:t>
            </a:r>
            <a:br>
              <a:rPr kumimoji="0" lang="zh-CN" sz="8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br>
            <a:r>
              <a:rPr kumimoji="0" lang="zh-CN" sz="8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       </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if </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t>
            </a:r>
            <a:r>
              <a:rPr kumimoji="0" lang="zh-CN" altLang="zh-CN" sz="800" b="0" i="1"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runStateAtLeast</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t>
            </a:r>
            <a:r>
              <a:rPr kumimoji="0" lang="zh-CN" altLang="zh-CN" sz="800" b="0" i="0" u="none" strike="noStrike" cap="none" normalizeH="0" baseline="0" dirty="0" smtClean="0">
                <a:ln>
                  <a:noFill/>
                </a:ln>
                <a:solidFill>
                  <a:srgbClr val="9876AA"/>
                </a:solidFill>
                <a:effectLst/>
                <a:latin typeface="Comic Sans MS" pitchFamily="66" charset="0"/>
                <a:ea typeface="宋体" pitchFamily="2" charset="-122"/>
                <a:cs typeface="宋体" pitchFamily="2" charset="-122"/>
              </a:rPr>
              <a:t>ctl</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.get()</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a:t>
            </a:r>
            <a:r>
              <a:rPr kumimoji="0" lang="zh-CN" altLang="zh-CN" sz="800" b="0" i="1" u="none" strike="noStrike" cap="none" normalizeH="0" baseline="0" dirty="0" smtClean="0">
                <a:ln>
                  <a:noFill/>
                </a:ln>
                <a:solidFill>
                  <a:srgbClr val="9876AA"/>
                </a:solidFill>
                <a:effectLst/>
                <a:latin typeface="Comic Sans MS" pitchFamily="66" charset="0"/>
                <a:ea typeface="宋体" pitchFamily="2" charset="-122"/>
                <a:cs typeface="宋体" pitchFamily="2" charset="-122"/>
              </a:rPr>
              <a:t>STOP</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b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(Thread.</a:t>
            </a:r>
            <a:r>
              <a:rPr kumimoji="0" lang="zh-CN" altLang="zh-CN" sz="800" b="0" i="1"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interrupted</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&amp;&amp;</a:t>
            </a:r>
            <a:b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r>
              <a:rPr kumimoji="0" lang="zh-CN" altLang="zh-CN" sz="800" b="0" i="1"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runStateAtLeast</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t>
            </a:r>
            <a:r>
              <a:rPr kumimoji="0" lang="zh-CN" altLang="zh-CN" sz="800" b="0" i="0" u="none" strike="noStrike" cap="none" normalizeH="0" baseline="0" dirty="0" smtClean="0">
                <a:ln>
                  <a:noFill/>
                </a:ln>
                <a:solidFill>
                  <a:srgbClr val="9876AA"/>
                </a:solidFill>
                <a:effectLst/>
                <a:latin typeface="Comic Sans MS" pitchFamily="66" charset="0"/>
                <a:ea typeface="宋体" pitchFamily="2" charset="-122"/>
                <a:cs typeface="宋体" pitchFamily="2" charset="-122"/>
              </a:rPr>
              <a:t>ctl</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.get()</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a:t>
            </a:r>
            <a:r>
              <a:rPr kumimoji="0" lang="zh-CN" altLang="zh-CN" sz="800" b="0" i="1" u="none" strike="noStrike" cap="none" normalizeH="0" baseline="0" dirty="0" smtClean="0">
                <a:ln>
                  <a:noFill/>
                </a:ln>
                <a:solidFill>
                  <a:srgbClr val="9876AA"/>
                </a:solidFill>
                <a:effectLst/>
                <a:latin typeface="Comic Sans MS" pitchFamily="66" charset="0"/>
                <a:ea typeface="宋体" pitchFamily="2" charset="-122"/>
                <a:cs typeface="宋体" pitchFamily="2" charset="-122"/>
              </a:rPr>
              <a:t>STOP</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&amp;&amp;</a:t>
            </a:r>
            <a:b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!wt.isInterrupted())</a:t>
            </a:r>
            <a:b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wt.interrupt()</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a:t>
            </a:r>
            <a:b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try </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t>
            </a:r>
            <a:b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beforeExecute(wt</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task)</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a:t>
            </a:r>
            <a:r>
              <a:rPr kumimoji="0" lang="zh-CN" altLang="zh-CN" sz="8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a:t>
            </a:r>
            <a:r>
              <a:rPr kumimoji="0" lang="zh-CN" sz="8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该方法是空方法，如有需要我们可以继承线程池类重写该方法</a:t>
            </a:r>
            <a:br>
              <a:rPr kumimoji="0" lang="zh-CN" sz="8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br>
            <a:r>
              <a:rPr kumimoji="0" lang="zh-CN" sz="8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         </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Throwable thrown = </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null;</a:t>
            </a:r>
            <a:b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try </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t>
            </a:r>
            <a:b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task.run()</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a:t>
            </a:r>
            <a:r>
              <a:rPr kumimoji="0" lang="zh-CN" altLang="zh-CN" sz="8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a:t>
            </a:r>
            <a:r>
              <a:rPr kumimoji="0" lang="zh-CN" sz="8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执行业务方法</a:t>
            </a:r>
            <a:br>
              <a:rPr kumimoji="0" lang="zh-CN" sz="8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br>
            <a:r>
              <a:rPr kumimoji="0" lang="zh-CN" sz="8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         </a:t>
            </a:r>
            <a:r>
              <a:rPr kumimoji="0" lang="en-US" altLang="zh-CN" sz="800" b="0" i="0" u="none" strike="noStrike" cap="none" normalizeH="0" dirty="0" smtClean="0">
                <a:ln>
                  <a:noFill/>
                </a:ln>
                <a:solidFill>
                  <a:srgbClr val="808080"/>
                </a:solidFill>
                <a:effectLst/>
                <a:latin typeface="宋体" pitchFamily="2" charset="-122"/>
                <a:ea typeface="宋体" pitchFamily="2" charset="-122"/>
                <a:cs typeface="宋体" pitchFamily="2" charset="-122"/>
              </a:rPr>
              <a:t> </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catch </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(RuntimeException x) {</a:t>
            </a:r>
            <a:b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thrown = x</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throw </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x</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a:t>
            </a:r>
            <a:b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catch </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(Error x) {</a:t>
            </a:r>
            <a:b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thrown = x</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throw </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x</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a:t>
            </a:r>
            <a:b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catch </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(Throwable x) {</a:t>
            </a:r>
            <a:b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thrown = x</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throw new </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Error(x)</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a:t>
            </a:r>
            <a:b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finally </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t>
            </a:r>
            <a:b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afterExecute(task</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thrown)</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a:t>
            </a:r>
            <a:r>
              <a:rPr kumimoji="0" lang="zh-CN" altLang="zh-CN" sz="8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a:t>
            </a:r>
            <a:r>
              <a:rPr kumimoji="0" lang="zh-CN" sz="8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该方法是空方法，如有需要我们可以继承线程池类重写该方法</a:t>
            </a:r>
            <a:br>
              <a:rPr kumimoji="0" lang="zh-CN" sz="8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br>
            <a:r>
              <a:rPr kumimoji="0" lang="en-US" altLang="zh-CN" sz="800" b="0" i="0" u="none" strike="noStrike" cap="none" normalizeH="0" dirty="0" smtClean="0">
                <a:ln>
                  <a:noFill/>
                </a:ln>
                <a:solidFill>
                  <a:srgbClr val="808080"/>
                </a:solidFill>
                <a:effectLst/>
                <a:latin typeface="宋体" pitchFamily="2" charset="-122"/>
                <a:ea typeface="宋体" pitchFamily="2" charset="-122"/>
                <a:cs typeface="宋体" pitchFamily="2" charset="-122"/>
              </a:rPr>
              <a:t>         </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t>
            </a:r>
            <a:b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 </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finally </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t>
            </a:r>
            <a:b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task = </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null;</a:t>
            </a:r>
            <a:b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w.</a:t>
            </a:r>
            <a:r>
              <a:rPr kumimoji="0" lang="zh-CN" altLang="zh-CN" sz="800" b="0" i="0" u="none" strike="noStrike" cap="none" normalizeH="0" baseline="0" dirty="0" smtClean="0">
                <a:ln>
                  <a:noFill/>
                </a:ln>
                <a:solidFill>
                  <a:srgbClr val="9876AA"/>
                </a:solidFill>
                <a:effectLst/>
                <a:latin typeface="Comic Sans MS" pitchFamily="66" charset="0"/>
                <a:ea typeface="宋体" pitchFamily="2" charset="-122"/>
                <a:cs typeface="宋体" pitchFamily="2" charset="-122"/>
              </a:rPr>
              <a:t>completedTasks</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a:t>
            </a:r>
            <a:b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w.unlock()</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a:t>
            </a:r>
            <a:b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t>
            </a:r>
            <a:b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b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completedAbruptly = </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false;</a:t>
            </a:r>
            <a:b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finally </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t>
            </a:r>
            <a:b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processWorkerExit(w</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completedAbruptly)</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a:t>
            </a:r>
            <a:r>
              <a:rPr kumimoji="0" lang="zh-CN" altLang="zh-CN" sz="8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a:t>
            </a:r>
            <a:r>
              <a:rPr kumimoji="0" lang="zh-CN" sz="8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执行线程关闭的清理工作</a:t>
            </a:r>
            <a:br>
              <a:rPr kumimoji="0" lang="zh-CN" sz="8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br>
            <a:r>
              <a:rPr kumimoji="0" lang="zh-CN" sz="8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    </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t>
            </a:r>
            <a:b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6" name="TextBox 5"/>
          <p:cNvSpPr txBox="1"/>
          <p:nvPr/>
        </p:nvSpPr>
        <p:spPr>
          <a:xfrm>
            <a:off x="214282" y="142852"/>
            <a:ext cx="8786874" cy="646331"/>
          </a:xfrm>
          <a:prstGeom prst="rect">
            <a:avLst/>
          </a:prstGeom>
          <a:noFill/>
        </p:spPr>
        <p:txBody>
          <a:bodyPr wrap="square" rtlCol="0">
            <a:spAutoFit/>
          </a:bodyPr>
          <a:lstStyle/>
          <a:p>
            <a:r>
              <a:rPr lang="zh-CN" altLang="en-US" dirty="0" smtClean="0"/>
              <a:t>在这个方法中我们其实只需要关注业务对象的来源即可，业务对象</a:t>
            </a:r>
            <a:r>
              <a:rPr lang="en-US" altLang="zh-CN" dirty="0" smtClean="0"/>
              <a:t>task</a:t>
            </a:r>
            <a:r>
              <a:rPr lang="zh-CN" altLang="en-US" dirty="0" smtClean="0"/>
              <a:t>可以从</a:t>
            </a:r>
            <a:r>
              <a:rPr lang="en-US" altLang="zh-CN" dirty="0" smtClean="0"/>
              <a:t>Worker</a:t>
            </a:r>
            <a:r>
              <a:rPr lang="zh-CN" altLang="en-US" dirty="0" smtClean="0"/>
              <a:t>中获取，如果</a:t>
            </a:r>
            <a:r>
              <a:rPr lang="en-US" altLang="zh-CN" dirty="0" smtClean="0"/>
              <a:t>Worker</a:t>
            </a:r>
            <a:r>
              <a:rPr lang="zh-CN" altLang="en-US" dirty="0" smtClean="0"/>
              <a:t>中的</a:t>
            </a:r>
            <a:r>
              <a:rPr lang="en-US" altLang="zh-CN" dirty="0" smtClean="0"/>
              <a:t>task</a:t>
            </a:r>
            <a:r>
              <a:rPr lang="zh-CN" altLang="en-US" dirty="0" smtClean="0"/>
              <a:t>被执行了则调用</a:t>
            </a:r>
            <a:r>
              <a:rPr lang="en-US" altLang="zh-CN" dirty="0" err="1" smtClean="0"/>
              <a:t>getTask</a:t>
            </a:r>
            <a:r>
              <a:rPr lang="zh-CN" altLang="en-US" dirty="0" smtClean="0"/>
              <a:t>方法从任务队列中获取。</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142852"/>
            <a:ext cx="8229600" cy="500065"/>
          </a:xfrm>
        </p:spPr>
        <p:txBody>
          <a:bodyPr>
            <a:normAutofit/>
          </a:bodyPr>
          <a:lstStyle/>
          <a:p>
            <a:pPr>
              <a:buNone/>
            </a:pPr>
            <a:r>
              <a:rPr lang="zh-CN" altLang="en-US" sz="2000" dirty="0" smtClean="0"/>
              <a:t>从任务队列中获取任务的方法</a:t>
            </a:r>
            <a:r>
              <a:rPr lang="en-US" altLang="zh-CN" sz="2000" dirty="0" err="1" smtClean="0"/>
              <a:t>getTask</a:t>
            </a:r>
            <a:r>
              <a:rPr lang="zh-CN" altLang="en-US" sz="2000" dirty="0" smtClean="0"/>
              <a:t>：</a:t>
            </a:r>
            <a:endParaRPr lang="zh-CN" altLang="en-US" sz="2000" dirty="0"/>
          </a:p>
        </p:txBody>
      </p:sp>
      <p:sp>
        <p:nvSpPr>
          <p:cNvPr id="51201" name="Rectangle 1"/>
          <p:cNvSpPr>
            <a:spLocks noChangeArrowheads="1"/>
          </p:cNvSpPr>
          <p:nvPr/>
        </p:nvSpPr>
        <p:spPr bwMode="auto">
          <a:xfrm>
            <a:off x="214282" y="714356"/>
            <a:ext cx="3786182" cy="5262979"/>
          </a:xfrm>
          <a:prstGeom prst="rect">
            <a:avLst/>
          </a:prstGeom>
          <a:solidFill>
            <a:srgbClr val="2B2B2B"/>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private </a:t>
            </a: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Runnable </a:t>
            </a:r>
            <a:r>
              <a:rPr kumimoji="0" lang="zh-CN" altLang="zh-CN" sz="800" b="0" i="0" u="none" strike="noStrike" cap="none" normalizeH="0" baseline="0" smtClean="0">
                <a:ln>
                  <a:noFill/>
                </a:ln>
                <a:solidFill>
                  <a:srgbClr val="FFC66D"/>
                </a:solidFill>
                <a:effectLst/>
                <a:latin typeface="Comic Sans MS" pitchFamily="66" charset="0"/>
                <a:ea typeface="宋体" pitchFamily="2" charset="-122"/>
                <a:cs typeface="宋体" pitchFamily="2" charset="-122"/>
              </a:rPr>
              <a:t>getTask</a:t>
            </a: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 {</a:t>
            </a:r>
            <a:b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    </a:t>
            </a: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boolean </a:t>
            </a: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timedOut = </a:t>
            </a: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false; </a:t>
            </a:r>
            <a:r>
              <a:rPr kumimoji="0" lang="zh-CN" altLang="zh-CN" sz="800" b="0" i="0" u="none" strike="noStrike" cap="none" normalizeH="0" baseline="0" smtClean="0">
                <a:ln>
                  <a:noFill/>
                </a:ln>
                <a:solidFill>
                  <a:srgbClr val="808080"/>
                </a:solidFill>
                <a:effectLst/>
                <a:latin typeface="Comic Sans MS" pitchFamily="66" charset="0"/>
                <a:ea typeface="宋体" pitchFamily="2" charset="-122"/>
                <a:cs typeface="宋体" pitchFamily="2" charset="-122"/>
              </a:rPr>
              <a:t>// Did the last poll() time out?</a:t>
            </a:r>
            <a:br>
              <a:rPr kumimoji="0" lang="zh-CN" altLang="zh-CN" sz="800" b="0" i="0" u="none" strike="noStrike" cap="none" normalizeH="0" baseline="0" smtClean="0">
                <a:ln>
                  <a:noFill/>
                </a:ln>
                <a:solidFill>
                  <a:srgbClr val="808080"/>
                </a:solidFill>
                <a:effectLst/>
                <a:latin typeface="Comic Sans MS" pitchFamily="66" charset="0"/>
                <a:ea typeface="宋体" pitchFamily="2" charset="-122"/>
                <a:cs typeface="宋体" pitchFamily="2" charset="-122"/>
              </a:rPr>
            </a:br>
            <a:r>
              <a:rPr kumimoji="0" lang="zh-CN" altLang="zh-CN" sz="800" b="0" i="0" u="none" strike="noStrike" cap="none" normalizeH="0" baseline="0" smtClean="0">
                <a:ln>
                  <a:noFill/>
                </a:ln>
                <a:solidFill>
                  <a:srgbClr val="808080"/>
                </a:solidFill>
                <a:effectLst/>
                <a:latin typeface="Comic Sans MS" pitchFamily="66" charset="0"/>
                <a:ea typeface="宋体" pitchFamily="2" charset="-122"/>
                <a:cs typeface="宋体" pitchFamily="2" charset="-122"/>
              </a:rPr>
              <a:t/>
            </a:r>
            <a:br>
              <a:rPr kumimoji="0" lang="zh-CN" altLang="zh-CN" sz="800" b="0" i="0" u="none" strike="noStrike" cap="none" normalizeH="0" baseline="0" smtClean="0">
                <a:ln>
                  <a:noFill/>
                </a:ln>
                <a:solidFill>
                  <a:srgbClr val="808080"/>
                </a:solidFill>
                <a:effectLst/>
                <a:latin typeface="Comic Sans MS" pitchFamily="66" charset="0"/>
                <a:ea typeface="宋体" pitchFamily="2" charset="-122"/>
                <a:cs typeface="宋体" pitchFamily="2" charset="-122"/>
              </a:rPr>
            </a:br>
            <a:r>
              <a:rPr kumimoji="0" lang="zh-CN" altLang="zh-CN" sz="800" b="0" i="0" u="none" strike="noStrike" cap="none" normalizeH="0" baseline="0" smtClean="0">
                <a:ln>
                  <a:noFill/>
                </a:ln>
                <a:solidFill>
                  <a:srgbClr val="808080"/>
                </a:solidFill>
                <a:effectLst/>
                <a:latin typeface="Comic Sans MS" pitchFamily="66" charset="0"/>
                <a:ea typeface="宋体" pitchFamily="2" charset="-122"/>
                <a:cs typeface="宋体" pitchFamily="2" charset="-122"/>
              </a:rPr>
              <a:t>    </a:t>
            </a: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retry:</a:t>
            </a:r>
            <a:b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    </a:t>
            </a: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for </a:t>
            </a: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a:t>
            </a: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a:t>
            </a: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 {</a:t>
            </a:r>
            <a:b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        </a:t>
            </a: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int </a:t>
            </a: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c = </a:t>
            </a:r>
            <a:r>
              <a:rPr kumimoji="0" lang="zh-CN" altLang="zh-CN" sz="800" b="0" i="0" u="none" strike="noStrike" cap="none" normalizeH="0" baseline="0" smtClean="0">
                <a:ln>
                  <a:noFill/>
                </a:ln>
                <a:solidFill>
                  <a:srgbClr val="9876AA"/>
                </a:solidFill>
                <a:effectLst/>
                <a:latin typeface="Comic Sans MS" pitchFamily="66" charset="0"/>
                <a:ea typeface="宋体" pitchFamily="2" charset="-122"/>
                <a:cs typeface="宋体" pitchFamily="2" charset="-122"/>
              </a:rPr>
              <a:t>ctl</a:t>
            </a: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.get()</a:t>
            </a: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a:t>
            </a:r>
            <a:b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b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        int </a:t>
            </a: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rs = </a:t>
            </a:r>
            <a:r>
              <a:rPr kumimoji="0" lang="zh-CN" altLang="zh-CN" sz="800" b="0" i="1" u="none" strike="noStrike" cap="none" normalizeH="0" baseline="0" smtClean="0">
                <a:ln>
                  <a:noFill/>
                </a:ln>
                <a:solidFill>
                  <a:srgbClr val="A9B7C6"/>
                </a:solidFill>
                <a:effectLst/>
                <a:latin typeface="Comic Sans MS" pitchFamily="66" charset="0"/>
                <a:ea typeface="宋体" pitchFamily="2" charset="-122"/>
                <a:cs typeface="宋体" pitchFamily="2" charset="-122"/>
              </a:rPr>
              <a:t>runStateOf</a:t>
            </a: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(c)</a:t>
            </a: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a:t>
            </a:r>
            <a:b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b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
            </a:r>
            <a:b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b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        </a:t>
            </a:r>
            <a:r>
              <a:rPr kumimoji="0" lang="zh-CN" altLang="zh-CN" sz="800" b="0" i="0" u="none" strike="noStrike" cap="none" normalizeH="0" baseline="0" smtClean="0">
                <a:ln>
                  <a:noFill/>
                </a:ln>
                <a:solidFill>
                  <a:srgbClr val="808080"/>
                </a:solidFill>
                <a:effectLst/>
                <a:latin typeface="Comic Sans MS" pitchFamily="66" charset="0"/>
                <a:ea typeface="宋体" pitchFamily="2" charset="-122"/>
                <a:cs typeface="宋体" pitchFamily="2" charset="-122"/>
              </a:rPr>
              <a:t>// Check if queue empty only if necessary.</a:t>
            </a:r>
            <a:br>
              <a:rPr kumimoji="0" lang="zh-CN" altLang="zh-CN" sz="800" b="0" i="0" u="none" strike="noStrike" cap="none" normalizeH="0" baseline="0" smtClean="0">
                <a:ln>
                  <a:noFill/>
                </a:ln>
                <a:solidFill>
                  <a:srgbClr val="808080"/>
                </a:solidFill>
                <a:effectLst/>
                <a:latin typeface="Comic Sans MS" pitchFamily="66" charset="0"/>
                <a:ea typeface="宋体" pitchFamily="2" charset="-122"/>
                <a:cs typeface="宋体" pitchFamily="2" charset="-122"/>
              </a:rPr>
            </a:br>
            <a:r>
              <a:rPr kumimoji="0" lang="zh-CN" altLang="zh-CN" sz="800" b="0" i="0" u="none" strike="noStrike" cap="none" normalizeH="0" baseline="0" smtClean="0">
                <a:ln>
                  <a:noFill/>
                </a:ln>
                <a:solidFill>
                  <a:srgbClr val="808080"/>
                </a:solidFill>
                <a:effectLst/>
                <a:latin typeface="Comic Sans MS" pitchFamily="66" charset="0"/>
                <a:ea typeface="宋体" pitchFamily="2" charset="-122"/>
                <a:cs typeface="宋体" pitchFamily="2" charset="-122"/>
              </a:rPr>
              <a:t>        </a:t>
            </a: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if </a:t>
            </a: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(rs &gt;= </a:t>
            </a:r>
            <a:r>
              <a:rPr kumimoji="0" lang="zh-CN" altLang="zh-CN" sz="800" b="0" i="1" u="none" strike="noStrike" cap="none" normalizeH="0" baseline="0" smtClean="0">
                <a:ln>
                  <a:noFill/>
                </a:ln>
                <a:solidFill>
                  <a:srgbClr val="9876AA"/>
                </a:solidFill>
                <a:effectLst/>
                <a:latin typeface="Comic Sans MS" pitchFamily="66" charset="0"/>
                <a:ea typeface="宋体" pitchFamily="2" charset="-122"/>
                <a:cs typeface="宋体" pitchFamily="2" charset="-122"/>
              </a:rPr>
              <a:t>SHUTDOWN </a:t>
            </a: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&amp;&amp; (rs &gt;= </a:t>
            </a:r>
            <a:r>
              <a:rPr kumimoji="0" lang="zh-CN" altLang="zh-CN" sz="800" b="0" i="1" u="none" strike="noStrike" cap="none" normalizeH="0" baseline="0" smtClean="0">
                <a:ln>
                  <a:noFill/>
                </a:ln>
                <a:solidFill>
                  <a:srgbClr val="9876AA"/>
                </a:solidFill>
                <a:effectLst/>
                <a:latin typeface="Comic Sans MS" pitchFamily="66" charset="0"/>
                <a:ea typeface="宋体" pitchFamily="2" charset="-122"/>
                <a:cs typeface="宋体" pitchFamily="2" charset="-122"/>
              </a:rPr>
              <a:t>STOP </a:t>
            </a: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 </a:t>
            </a:r>
            <a:r>
              <a:rPr kumimoji="0" lang="zh-CN" altLang="zh-CN" sz="800" b="0" i="0" u="none" strike="noStrike" cap="none" normalizeH="0" baseline="0" smtClean="0">
                <a:ln>
                  <a:noFill/>
                </a:ln>
                <a:solidFill>
                  <a:srgbClr val="9876AA"/>
                </a:solidFill>
                <a:effectLst/>
                <a:latin typeface="Comic Sans MS" pitchFamily="66" charset="0"/>
                <a:ea typeface="宋体" pitchFamily="2" charset="-122"/>
                <a:cs typeface="宋体" pitchFamily="2" charset="-122"/>
              </a:rPr>
              <a:t>workQueue</a:t>
            </a: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.isEmpty())) {</a:t>
            </a:r>
            <a:b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            decrementWorkerCount()</a:t>
            </a: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a:t>
            </a:r>
            <a:b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b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            return null;</a:t>
            </a:r>
            <a:b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b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        </a:t>
            </a: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a:t>
            </a:r>
            <a:b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
            </a:r>
            <a:b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        </a:t>
            </a: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boolean </a:t>
            </a: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timed</a:t>
            </a: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      </a:t>
            </a:r>
            <a:r>
              <a:rPr kumimoji="0" lang="zh-CN" altLang="zh-CN" sz="800" b="0" i="0" u="none" strike="noStrike" cap="none" normalizeH="0" baseline="0" smtClean="0">
                <a:ln>
                  <a:noFill/>
                </a:ln>
                <a:solidFill>
                  <a:srgbClr val="808080"/>
                </a:solidFill>
                <a:effectLst/>
                <a:latin typeface="Comic Sans MS" pitchFamily="66" charset="0"/>
                <a:ea typeface="宋体" pitchFamily="2" charset="-122"/>
                <a:cs typeface="宋体" pitchFamily="2" charset="-122"/>
              </a:rPr>
              <a:t>// Are workers subject to culling?</a:t>
            </a:r>
            <a:br>
              <a:rPr kumimoji="0" lang="zh-CN" altLang="zh-CN" sz="800" b="0" i="0" u="none" strike="noStrike" cap="none" normalizeH="0" baseline="0" smtClean="0">
                <a:ln>
                  <a:noFill/>
                </a:ln>
                <a:solidFill>
                  <a:srgbClr val="808080"/>
                </a:solidFill>
                <a:effectLst/>
                <a:latin typeface="Comic Sans MS" pitchFamily="66" charset="0"/>
                <a:ea typeface="宋体" pitchFamily="2" charset="-122"/>
                <a:cs typeface="宋体" pitchFamily="2" charset="-122"/>
              </a:rPr>
            </a:br>
            <a:r>
              <a:rPr kumimoji="0" lang="zh-CN" altLang="zh-CN" sz="800" b="0" i="0" u="none" strike="noStrike" cap="none" normalizeH="0" baseline="0" smtClean="0">
                <a:ln>
                  <a:noFill/>
                </a:ln>
                <a:solidFill>
                  <a:srgbClr val="808080"/>
                </a:solidFill>
                <a:effectLst/>
                <a:latin typeface="Comic Sans MS" pitchFamily="66" charset="0"/>
                <a:ea typeface="宋体" pitchFamily="2" charset="-122"/>
                <a:cs typeface="宋体" pitchFamily="2" charset="-122"/>
              </a:rPr>
              <a:t/>
            </a:r>
            <a:br>
              <a:rPr kumimoji="0" lang="zh-CN" altLang="zh-CN" sz="800" b="0" i="0" u="none" strike="noStrike" cap="none" normalizeH="0" baseline="0" smtClean="0">
                <a:ln>
                  <a:noFill/>
                </a:ln>
                <a:solidFill>
                  <a:srgbClr val="808080"/>
                </a:solidFill>
                <a:effectLst/>
                <a:latin typeface="Comic Sans MS" pitchFamily="66" charset="0"/>
                <a:ea typeface="宋体" pitchFamily="2" charset="-122"/>
                <a:cs typeface="宋体" pitchFamily="2" charset="-122"/>
              </a:rPr>
            </a:br>
            <a:r>
              <a:rPr kumimoji="0" lang="zh-CN" altLang="zh-CN" sz="800" b="0" i="0" u="none" strike="noStrike" cap="none" normalizeH="0" baseline="0" smtClean="0">
                <a:ln>
                  <a:noFill/>
                </a:ln>
                <a:solidFill>
                  <a:srgbClr val="808080"/>
                </a:solidFill>
                <a:effectLst/>
                <a:latin typeface="Comic Sans MS" pitchFamily="66" charset="0"/>
                <a:ea typeface="宋体" pitchFamily="2" charset="-122"/>
                <a:cs typeface="宋体" pitchFamily="2" charset="-122"/>
              </a:rPr>
              <a:t>        </a:t>
            </a: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for </a:t>
            </a: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a:t>
            </a: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a:t>
            </a: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 {</a:t>
            </a:r>
            <a:b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            </a:t>
            </a: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int </a:t>
            </a: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wc = </a:t>
            </a:r>
            <a:r>
              <a:rPr kumimoji="0" lang="zh-CN" altLang="zh-CN" sz="800" b="0" i="1" u="none" strike="noStrike" cap="none" normalizeH="0" baseline="0" smtClean="0">
                <a:ln>
                  <a:noFill/>
                </a:ln>
                <a:solidFill>
                  <a:srgbClr val="A9B7C6"/>
                </a:solidFill>
                <a:effectLst/>
                <a:latin typeface="Comic Sans MS" pitchFamily="66" charset="0"/>
                <a:ea typeface="宋体" pitchFamily="2" charset="-122"/>
                <a:cs typeface="宋体" pitchFamily="2" charset="-122"/>
              </a:rPr>
              <a:t>workerCountOf</a:t>
            </a: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(c)</a:t>
            </a: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a:t>
            </a:r>
            <a:b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b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            </a:t>
            </a: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timed = </a:t>
            </a:r>
            <a:r>
              <a:rPr kumimoji="0" lang="zh-CN" altLang="zh-CN" sz="800" b="0" i="0" u="none" strike="noStrike" cap="none" normalizeH="0" baseline="0" smtClean="0">
                <a:ln>
                  <a:noFill/>
                </a:ln>
                <a:solidFill>
                  <a:srgbClr val="9876AA"/>
                </a:solidFill>
                <a:effectLst/>
                <a:latin typeface="Comic Sans MS" pitchFamily="66" charset="0"/>
                <a:ea typeface="宋体" pitchFamily="2" charset="-122"/>
                <a:cs typeface="宋体" pitchFamily="2" charset="-122"/>
              </a:rPr>
              <a:t>allowCoreThreadTimeOut </a:t>
            </a: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 wc &gt; </a:t>
            </a:r>
            <a:r>
              <a:rPr kumimoji="0" lang="zh-CN" altLang="zh-CN" sz="800" b="0" i="0" u="none" strike="noStrike" cap="none" normalizeH="0" baseline="0" smtClean="0">
                <a:ln>
                  <a:noFill/>
                </a:ln>
                <a:solidFill>
                  <a:srgbClr val="9876AA"/>
                </a:solidFill>
                <a:effectLst/>
                <a:latin typeface="Comic Sans MS" pitchFamily="66" charset="0"/>
                <a:ea typeface="宋体" pitchFamily="2" charset="-122"/>
                <a:cs typeface="宋体" pitchFamily="2" charset="-122"/>
              </a:rPr>
              <a:t>corePoolSize</a:t>
            </a: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a:t>
            </a:r>
            <a:b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b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
            </a:r>
            <a:b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b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            if </a:t>
            </a: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(wc &lt;= </a:t>
            </a:r>
            <a:r>
              <a:rPr kumimoji="0" lang="zh-CN" altLang="zh-CN" sz="800" b="0" i="0" u="none" strike="noStrike" cap="none" normalizeH="0" baseline="0" smtClean="0">
                <a:ln>
                  <a:noFill/>
                </a:ln>
                <a:solidFill>
                  <a:srgbClr val="9876AA"/>
                </a:solidFill>
                <a:effectLst/>
                <a:latin typeface="Comic Sans MS" pitchFamily="66" charset="0"/>
                <a:ea typeface="宋体" pitchFamily="2" charset="-122"/>
                <a:cs typeface="宋体" pitchFamily="2" charset="-122"/>
              </a:rPr>
              <a:t>maximumPoolSize </a:t>
            </a: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&amp;&amp; ! (timedOut &amp;&amp; timed))</a:t>
            </a:r>
            <a:b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                </a:t>
            </a: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break;</a:t>
            </a:r>
            <a:b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b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            if </a:t>
            </a: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(compareAndDecrementWorkerCount(c))</a:t>
            </a:r>
            <a:b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                </a:t>
            </a: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return null;</a:t>
            </a:r>
            <a:b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b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            </a:t>
            </a: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c = </a:t>
            </a:r>
            <a:r>
              <a:rPr kumimoji="0" lang="zh-CN" altLang="zh-CN" sz="800" b="0" i="0" u="none" strike="noStrike" cap="none" normalizeH="0" baseline="0" smtClean="0">
                <a:ln>
                  <a:noFill/>
                </a:ln>
                <a:solidFill>
                  <a:srgbClr val="9876AA"/>
                </a:solidFill>
                <a:effectLst/>
                <a:latin typeface="Comic Sans MS" pitchFamily="66" charset="0"/>
                <a:ea typeface="宋体" pitchFamily="2" charset="-122"/>
                <a:cs typeface="宋体" pitchFamily="2" charset="-122"/>
              </a:rPr>
              <a:t>ctl</a:t>
            </a: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.get()</a:t>
            </a: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  </a:t>
            </a:r>
            <a:r>
              <a:rPr kumimoji="0" lang="zh-CN" altLang="zh-CN" sz="800" b="0" i="0" u="none" strike="noStrike" cap="none" normalizeH="0" baseline="0" smtClean="0">
                <a:ln>
                  <a:noFill/>
                </a:ln>
                <a:solidFill>
                  <a:srgbClr val="808080"/>
                </a:solidFill>
                <a:effectLst/>
                <a:latin typeface="Comic Sans MS" pitchFamily="66" charset="0"/>
                <a:ea typeface="宋体" pitchFamily="2" charset="-122"/>
                <a:cs typeface="宋体" pitchFamily="2" charset="-122"/>
              </a:rPr>
              <a:t>// Re-read ctl</a:t>
            </a:r>
            <a:br>
              <a:rPr kumimoji="0" lang="zh-CN" altLang="zh-CN" sz="800" b="0" i="0" u="none" strike="noStrike" cap="none" normalizeH="0" baseline="0" smtClean="0">
                <a:ln>
                  <a:noFill/>
                </a:ln>
                <a:solidFill>
                  <a:srgbClr val="808080"/>
                </a:solidFill>
                <a:effectLst/>
                <a:latin typeface="Comic Sans MS" pitchFamily="66" charset="0"/>
                <a:ea typeface="宋体" pitchFamily="2" charset="-122"/>
                <a:cs typeface="宋体" pitchFamily="2" charset="-122"/>
              </a:rPr>
            </a:br>
            <a:r>
              <a:rPr kumimoji="0" lang="zh-CN" altLang="zh-CN" sz="800" b="0" i="0" u="none" strike="noStrike" cap="none" normalizeH="0" baseline="0" smtClean="0">
                <a:ln>
                  <a:noFill/>
                </a:ln>
                <a:solidFill>
                  <a:srgbClr val="808080"/>
                </a:solidFill>
                <a:effectLst/>
                <a:latin typeface="Comic Sans MS" pitchFamily="66" charset="0"/>
                <a:ea typeface="宋体" pitchFamily="2" charset="-122"/>
                <a:cs typeface="宋体" pitchFamily="2" charset="-122"/>
              </a:rPr>
              <a:t>            </a:t>
            </a: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if </a:t>
            </a: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a:t>
            </a:r>
            <a:r>
              <a:rPr kumimoji="0" lang="zh-CN" altLang="zh-CN" sz="800" b="0" i="1" u="none" strike="noStrike" cap="none" normalizeH="0" baseline="0" smtClean="0">
                <a:ln>
                  <a:noFill/>
                </a:ln>
                <a:solidFill>
                  <a:srgbClr val="A9B7C6"/>
                </a:solidFill>
                <a:effectLst/>
                <a:latin typeface="Comic Sans MS" pitchFamily="66" charset="0"/>
                <a:ea typeface="宋体" pitchFamily="2" charset="-122"/>
                <a:cs typeface="宋体" pitchFamily="2" charset="-122"/>
              </a:rPr>
              <a:t>runStateOf</a:t>
            </a: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(c) != rs)</a:t>
            </a:r>
            <a:b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                </a:t>
            </a: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continue </a:t>
            </a: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retry</a:t>
            </a: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a:t>
            </a:r>
            <a:b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b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            </a:t>
            </a:r>
            <a:r>
              <a:rPr kumimoji="0" lang="zh-CN" altLang="zh-CN" sz="800" b="0" i="0" u="none" strike="noStrike" cap="none" normalizeH="0" baseline="0" smtClean="0">
                <a:ln>
                  <a:noFill/>
                </a:ln>
                <a:solidFill>
                  <a:srgbClr val="808080"/>
                </a:solidFill>
                <a:effectLst/>
                <a:latin typeface="Comic Sans MS" pitchFamily="66" charset="0"/>
                <a:ea typeface="宋体" pitchFamily="2" charset="-122"/>
                <a:cs typeface="宋体" pitchFamily="2" charset="-122"/>
              </a:rPr>
              <a:t>// else CAS failed due to workerCount change; retry inner loop</a:t>
            </a:r>
            <a:br>
              <a:rPr kumimoji="0" lang="zh-CN" altLang="zh-CN" sz="800" b="0" i="0" u="none" strike="noStrike" cap="none" normalizeH="0" baseline="0" smtClean="0">
                <a:ln>
                  <a:noFill/>
                </a:ln>
                <a:solidFill>
                  <a:srgbClr val="808080"/>
                </a:solidFill>
                <a:effectLst/>
                <a:latin typeface="Comic Sans MS" pitchFamily="66" charset="0"/>
                <a:ea typeface="宋体" pitchFamily="2" charset="-122"/>
                <a:cs typeface="宋体" pitchFamily="2" charset="-122"/>
              </a:rPr>
            </a:br>
            <a:r>
              <a:rPr kumimoji="0" lang="zh-CN" altLang="zh-CN" sz="800" b="0" i="0" u="none" strike="noStrike" cap="none" normalizeH="0" baseline="0" smtClean="0">
                <a:ln>
                  <a:noFill/>
                </a:ln>
                <a:solidFill>
                  <a:srgbClr val="808080"/>
                </a:solidFill>
                <a:effectLst/>
                <a:latin typeface="Comic Sans MS" pitchFamily="66" charset="0"/>
                <a:ea typeface="宋体" pitchFamily="2" charset="-122"/>
                <a:cs typeface="宋体" pitchFamily="2" charset="-122"/>
              </a:rPr>
              <a:t>        </a:t>
            </a: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a:t>
            </a:r>
            <a:b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
            </a:r>
            <a:b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        </a:t>
            </a: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try </a:t>
            </a: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a:t>
            </a:r>
            <a:b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            Runnable r = timed ?</a:t>
            </a:r>
            <a:b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                    </a:t>
            </a:r>
            <a:r>
              <a:rPr kumimoji="0" lang="zh-CN" altLang="zh-CN" sz="800" b="0" i="0" u="none" strike="noStrike" cap="none" normalizeH="0" baseline="0" smtClean="0">
                <a:ln>
                  <a:noFill/>
                </a:ln>
                <a:solidFill>
                  <a:srgbClr val="9876AA"/>
                </a:solidFill>
                <a:effectLst/>
                <a:latin typeface="Comic Sans MS" pitchFamily="66" charset="0"/>
                <a:ea typeface="宋体" pitchFamily="2" charset="-122"/>
                <a:cs typeface="宋体" pitchFamily="2" charset="-122"/>
              </a:rPr>
              <a:t>workQueue</a:t>
            </a: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.poll(</a:t>
            </a:r>
            <a:r>
              <a:rPr kumimoji="0" lang="zh-CN" altLang="zh-CN" sz="800" b="0" i="0" u="none" strike="noStrike" cap="none" normalizeH="0" baseline="0" smtClean="0">
                <a:ln>
                  <a:noFill/>
                </a:ln>
                <a:solidFill>
                  <a:srgbClr val="9876AA"/>
                </a:solidFill>
                <a:effectLst/>
                <a:latin typeface="Comic Sans MS" pitchFamily="66" charset="0"/>
                <a:ea typeface="宋体" pitchFamily="2" charset="-122"/>
                <a:cs typeface="宋体" pitchFamily="2" charset="-122"/>
              </a:rPr>
              <a:t>keepAliveTime</a:t>
            </a: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 </a:t>
            </a: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TimeUnit.</a:t>
            </a:r>
            <a:r>
              <a:rPr kumimoji="0" lang="zh-CN" altLang="zh-CN" sz="800" b="0" i="1" u="none" strike="noStrike" cap="none" normalizeH="0" baseline="0" smtClean="0">
                <a:ln>
                  <a:noFill/>
                </a:ln>
                <a:solidFill>
                  <a:srgbClr val="9876AA"/>
                </a:solidFill>
                <a:effectLst/>
                <a:latin typeface="Comic Sans MS" pitchFamily="66" charset="0"/>
                <a:ea typeface="宋体" pitchFamily="2" charset="-122"/>
                <a:cs typeface="宋体" pitchFamily="2" charset="-122"/>
              </a:rPr>
              <a:t>NANOSECONDS</a:t>
            </a: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 :</a:t>
            </a:r>
            <a:b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                    </a:t>
            </a:r>
            <a:r>
              <a:rPr kumimoji="0" lang="zh-CN" altLang="zh-CN" sz="800" b="0" i="0" u="none" strike="noStrike" cap="none" normalizeH="0" baseline="0" smtClean="0">
                <a:ln>
                  <a:noFill/>
                </a:ln>
                <a:solidFill>
                  <a:srgbClr val="9876AA"/>
                </a:solidFill>
                <a:effectLst/>
                <a:latin typeface="Comic Sans MS" pitchFamily="66" charset="0"/>
                <a:ea typeface="宋体" pitchFamily="2" charset="-122"/>
                <a:cs typeface="宋体" pitchFamily="2" charset="-122"/>
              </a:rPr>
              <a:t>workQueue</a:t>
            </a: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.take()</a:t>
            </a: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a:t>
            </a:r>
            <a:b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b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            if </a:t>
            </a: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(r != </a:t>
            </a: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null</a:t>
            </a: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a:t>
            </a:r>
            <a:b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                </a:t>
            </a: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return </a:t>
            </a: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r</a:t>
            </a: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a:t>
            </a:r>
            <a:b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b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            </a:t>
            </a: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timedOut = </a:t>
            </a: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true;</a:t>
            </a:r>
            <a:b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b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        </a:t>
            </a: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 </a:t>
            </a: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catch </a:t>
            </a: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(InterruptedException retry) {</a:t>
            </a:r>
            <a:b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            timedOut = </a:t>
            </a: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false;</a:t>
            </a:r>
            <a:b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br>
            <a:r>
              <a:rPr kumimoji="0" lang="zh-CN" altLang="zh-CN" sz="800" b="0" i="0" u="none" strike="noStrike" cap="none" normalizeH="0" baseline="0" smtClean="0">
                <a:ln>
                  <a:noFill/>
                </a:ln>
                <a:solidFill>
                  <a:srgbClr val="CC7832"/>
                </a:solidFill>
                <a:effectLst/>
                <a:latin typeface="Comic Sans MS" pitchFamily="66" charset="0"/>
                <a:ea typeface="宋体" pitchFamily="2" charset="-122"/>
                <a:cs typeface="宋体" pitchFamily="2" charset="-122"/>
              </a:rPr>
              <a:t>        </a:t>
            </a: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a:t>
            </a:r>
            <a:b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    }</a:t>
            </a:r>
            <a:b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smtClean="0">
                <a:ln>
                  <a:noFill/>
                </a:ln>
                <a:solidFill>
                  <a:srgbClr val="A9B7C6"/>
                </a:solidFill>
                <a:effectLst/>
                <a:latin typeface="Comic Sans MS" pitchFamily="66" charset="0"/>
                <a:ea typeface="宋体" pitchFamily="2" charset="-122"/>
                <a:cs typeface="宋体" pitchFamily="2" charset="-122"/>
              </a:rPr>
              <a:t>}</a:t>
            </a:r>
            <a:endParaRPr kumimoji="0" lang="zh-CN"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202" name="Rectangle 2"/>
          <p:cNvSpPr>
            <a:spLocks noChangeArrowheads="1"/>
          </p:cNvSpPr>
          <p:nvPr/>
        </p:nvSpPr>
        <p:spPr bwMode="auto">
          <a:xfrm>
            <a:off x="4071934" y="642918"/>
            <a:ext cx="4857752" cy="5509200"/>
          </a:xfrm>
          <a:prstGeom prst="rect">
            <a:avLst/>
          </a:prstGeom>
          <a:solidFill>
            <a:srgbClr val="2B2B2B"/>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private </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Runnable </a:t>
            </a:r>
            <a:r>
              <a:rPr kumimoji="0" lang="zh-CN" altLang="zh-CN" sz="800" b="0" i="0" u="none" strike="noStrike" cap="none" normalizeH="0" baseline="0" dirty="0" smtClean="0">
                <a:ln>
                  <a:noFill/>
                </a:ln>
                <a:solidFill>
                  <a:srgbClr val="FFC66D"/>
                </a:solidFill>
                <a:effectLst/>
                <a:latin typeface="Comic Sans MS" pitchFamily="66" charset="0"/>
                <a:ea typeface="宋体" pitchFamily="2" charset="-122"/>
                <a:cs typeface="宋体" pitchFamily="2" charset="-122"/>
              </a:rPr>
              <a:t>getTask</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b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boolean </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timedOut = </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false; </a:t>
            </a:r>
            <a:r>
              <a:rPr kumimoji="0" lang="zh-CN" altLang="zh-CN" sz="8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 Did the last poll() time out?</a:t>
            </a:r>
            <a:br>
              <a:rPr kumimoji="0" lang="zh-CN" altLang="zh-CN" sz="8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    </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retry:</a:t>
            </a:r>
            <a:b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for </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b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int </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c = </a:t>
            </a:r>
            <a:r>
              <a:rPr kumimoji="0" lang="zh-CN" altLang="zh-CN" sz="800" b="0" i="0" u="none" strike="noStrike" cap="none" normalizeH="0" baseline="0" dirty="0" smtClean="0">
                <a:ln>
                  <a:noFill/>
                </a:ln>
                <a:solidFill>
                  <a:srgbClr val="9876AA"/>
                </a:solidFill>
                <a:effectLst/>
                <a:latin typeface="Comic Sans MS" pitchFamily="66" charset="0"/>
                <a:ea typeface="宋体" pitchFamily="2" charset="-122"/>
                <a:cs typeface="宋体" pitchFamily="2" charset="-122"/>
              </a:rPr>
              <a:t>ctl</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.get()</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a:t>
            </a:r>
            <a:b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int </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rs = </a:t>
            </a:r>
            <a:r>
              <a:rPr kumimoji="0" lang="zh-CN" altLang="zh-CN" sz="800" b="0" i="1"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runStateOf</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(c)</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a:t>
            </a:r>
            <a:b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a:r>
            <a:b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a:t>
            </a:r>
            <a:r>
              <a:rPr kumimoji="0" lang="zh-CN" altLang="zh-CN" sz="8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a:t>
            </a:r>
            <a:r>
              <a:rPr kumimoji="0" lang="zh-CN" sz="8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如果线程池关闭，则该工作线程应该销毁，返回</a:t>
            </a:r>
            <a:r>
              <a:rPr kumimoji="0" lang="zh-CN" altLang="zh-CN" sz="8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null</a:t>
            </a:r>
            <a:br>
              <a:rPr kumimoji="0" lang="zh-CN" altLang="zh-CN" sz="8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        </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if </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(rs &gt;= </a:t>
            </a:r>
            <a:r>
              <a:rPr kumimoji="0" lang="zh-CN" altLang="zh-CN" sz="800" b="0" i="1" u="none" strike="noStrike" cap="none" normalizeH="0" baseline="0" dirty="0" smtClean="0">
                <a:ln>
                  <a:noFill/>
                </a:ln>
                <a:solidFill>
                  <a:srgbClr val="9876AA"/>
                </a:solidFill>
                <a:effectLst/>
                <a:latin typeface="Comic Sans MS" pitchFamily="66" charset="0"/>
                <a:ea typeface="宋体" pitchFamily="2" charset="-122"/>
                <a:cs typeface="宋体" pitchFamily="2" charset="-122"/>
              </a:rPr>
              <a:t>SHUTDOWN </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&amp;&amp; (rs &gt;= </a:t>
            </a:r>
            <a:r>
              <a:rPr kumimoji="0" lang="zh-CN" altLang="zh-CN" sz="800" b="0" i="1" u="none" strike="noStrike" cap="none" normalizeH="0" baseline="0" dirty="0" smtClean="0">
                <a:ln>
                  <a:noFill/>
                </a:ln>
                <a:solidFill>
                  <a:srgbClr val="9876AA"/>
                </a:solidFill>
                <a:effectLst/>
                <a:latin typeface="Comic Sans MS" pitchFamily="66" charset="0"/>
                <a:ea typeface="宋体" pitchFamily="2" charset="-122"/>
                <a:cs typeface="宋体" pitchFamily="2" charset="-122"/>
              </a:rPr>
              <a:t>STOP </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r>
              <a:rPr kumimoji="0" lang="zh-CN" altLang="zh-CN" sz="800" b="0" i="0" u="none" strike="noStrike" cap="none" normalizeH="0" baseline="0" dirty="0" smtClean="0">
                <a:ln>
                  <a:noFill/>
                </a:ln>
                <a:solidFill>
                  <a:srgbClr val="9876AA"/>
                </a:solidFill>
                <a:effectLst/>
                <a:latin typeface="Comic Sans MS" pitchFamily="66" charset="0"/>
                <a:ea typeface="宋体" pitchFamily="2" charset="-122"/>
                <a:cs typeface="宋体" pitchFamily="2" charset="-122"/>
              </a:rPr>
              <a:t>workQueue</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.isEmpty())) {</a:t>
            </a:r>
            <a:b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decrementWorkerCount()</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a:t>
            </a:r>
            <a:r>
              <a:rPr kumimoji="0" lang="zh-CN" altLang="zh-CN" sz="8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a:t>
            </a:r>
            <a:r>
              <a:rPr kumimoji="0" lang="zh-CN" sz="8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线程数递减</a:t>
            </a:r>
            <a:br>
              <a:rPr kumimoji="0" lang="zh-CN" sz="8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br>
            <a:r>
              <a:rPr kumimoji="0" lang="zh-CN" sz="8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            </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return null;</a:t>
            </a:r>
            <a:b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t>
            </a:r>
            <a:b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r>
            <a:b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boolean </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timed</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a:t>
            </a:r>
            <a:r>
              <a:rPr kumimoji="0" lang="zh-CN" altLang="zh-CN" sz="8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a:t>
            </a:r>
            <a:r>
              <a:rPr kumimoji="0" lang="zh-CN" sz="8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标识工作线程是否可以被销毁</a:t>
            </a:r>
            <a:br>
              <a:rPr kumimoji="0" lang="zh-CN" sz="8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br>
            <a:r>
              <a:rPr kumimoji="0" lang="zh-CN" sz="8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     </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for </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b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int </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wc = </a:t>
            </a:r>
            <a:r>
              <a:rPr kumimoji="0" lang="zh-CN" altLang="zh-CN" sz="800" b="0" i="1"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workerCountOf</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(c)</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a:t>
            </a:r>
            <a:b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a:t>
            </a:r>
            <a:r>
              <a:rPr kumimoji="0" lang="zh-CN" altLang="zh-CN" sz="8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a:t>
            </a:r>
            <a:r>
              <a:rPr kumimoji="0" lang="zh-CN" sz="8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只有在设置了允许销毁核心线程，或者线程数大于核心线程数时，才可以销毁线程</a:t>
            </a:r>
            <a:br>
              <a:rPr kumimoji="0" lang="zh-CN" sz="8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br>
            <a:r>
              <a:rPr kumimoji="0" lang="zh-CN" sz="8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            </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timed = </a:t>
            </a:r>
            <a:r>
              <a:rPr kumimoji="0" lang="zh-CN" altLang="zh-CN" sz="800" b="0" i="0" u="none" strike="noStrike" cap="none" normalizeH="0" baseline="0" dirty="0" smtClean="0">
                <a:ln>
                  <a:noFill/>
                </a:ln>
                <a:solidFill>
                  <a:srgbClr val="9876AA"/>
                </a:solidFill>
                <a:effectLst/>
                <a:latin typeface="Comic Sans MS" pitchFamily="66" charset="0"/>
                <a:ea typeface="宋体" pitchFamily="2" charset="-122"/>
                <a:cs typeface="宋体" pitchFamily="2" charset="-122"/>
              </a:rPr>
              <a:t>allowCoreThreadTimeOut </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wc &gt; </a:t>
            </a:r>
            <a:r>
              <a:rPr kumimoji="0" lang="zh-CN" altLang="zh-CN" sz="800" b="0" i="0" u="none" strike="noStrike" cap="none" normalizeH="0" baseline="0" dirty="0" smtClean="0">
                <a:ln>
                  <a:noFill/>
                </a:ln>
                <a:solidFill>
                  <a:srgbClr val="9876AA"/>
                </a:solidFill>
                <a:effectLst/>
                <a:latin typeface="Comic Sans MS" pitchFamily="66" charset="0"/>
                <a:ea typeface="宋体" pitchFamily="2" charset="-122"/>
                <a:cs typeface="宋体" pitchFamily="2" charset="-122"/>
              </a:rPr>
              <a:t>corePoolSize</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a:t>
            </a:r>
            <a:b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a:r>
            <a:b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if </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(wc &lt;= </a:t>
            </a:r>
            <a:r>
              <a:rPr kumimoji="0" lang="zh-CN" altLang="zh-CN" sz="800" b="0" i="0" u="none" strike="noStrike" cap="none" normalizeH="0" baseline="0" dirty="0" smtClean="0">
                <a:ln>
                  <a:noFill/>
                </a:ln>
                <a:solidFill>
                  <a:srgbClr val="9876AA"/>
                </a:solidFill>
                <a:effectLst/>
                <a:latin typeface="Comic Sans MS" pitchFamily="66" charset="0"/>
                <a:ea typeface="宋体" pitchFamily="2" charset="-122"/>
                <a:cs typeface="宋体" pitchFamily="2" charset="-122"/>
              </a:rPr>
              <a:t>maximumPoolSize </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&amp;&amp; ! (timedOut &amp;&amp; timed))</a:t>
            </a:r>
            <a:b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break;</a:t>
            </a:r>
            <a:b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if </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(compareAndDecrementWorkerCount(c))</a:t>
            </a:r>
            <a:b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return null;</a:t>
            </a:r>
            <a:b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c = </a:t>
            </a:r>
            <a:r>
              <a:rPr kumimoji="0" lang="zh-CN" altLang="zh-CN" sz="800" b="0" i="0" u="none" strike="noStrike" cap="none" normalizeH="0" baseline="0" dirty="0" smtClean="0">
                <a:ln>
                  <a:noFill/>
                </a:ln>
                <a:solidFill>
                  <a:srgbClr val="9876AA"/>
                </a:solidFill>
                <a:effectLst/>
                <a:latin typeface="Comic Sans MS" pitchFamily="66" charset="0"/>
                <a:ea typeface="宋体" pitchFamily="2" charset="-122"/>
                <a:cs typeface="宋体" pitchFamily="2" charset="-122"/>
              </a:rPr>
              <a:t>ctl</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.get()</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a:t>
            </a:r>
            <a:r>
              <a:rPr kumimoji="0" lang="zh-CN" altLang="zh-CN" sz="8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 Re-read ctl</a:t>
            </a:r>
            <a:br>
              <a:rPr kumimoji="0" lang="zh-CN" altLang="zh-CN" sz="8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            </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if </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t>
            </a:r>
            <a:r>
              <a:rPr kumimoji="0" lang="zh-CN" altLang="zh-CN" sz="800" b="0" i="1"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runStateOf</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(c) != rs)</a:t>
            </a:r>
            <a:b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continue </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retry</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a:t>
            </a:r>
            <a:b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a:t>
            </a:r>
            <a:r>
              <a:rPr kumimoji="0" lang="zh-CN" altLang="zh-CN" sz="8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 else CAS failed due to workerCount change; retry inner loop</a:t>
            </a:r>
            <a:br>
              <a:rPr kumimoji="0" lang="zh-CN" altLang="zh-CN" sz="8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        </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t>
            </a:r>
            <a:b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r>
            <a:b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try </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t>
            </a:r>
            <a:b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r>
              <a:rPr kumimoji="0" lang="zh-CN" altLang="zh-CN" sz="8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//poll</a:t>
            </a:r>
            <a:r>
              <a:rPr kumimoji="0" lang="zh-CN" sz="8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方法在等待</a:t>
            </a:r>
            <a:r>
              <a:rPr kumimoji="0" lang="zh-CN" altLang="zh-CN" sz="8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keepAliveTime</a:t>
            </a:r>
            <a:r>
              <a:rPr kumimoji="0" lang="zh-CN" sz="8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毫秒后若队列中还没有任务则直接返回</a:t>
            </a:r>
            <a:r>
              <a:rPr kumimoji="0" lang="zh-CN" altLang="zh-CN" sz="8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null</a:t>
            </a:r>
            <a:r>
              <a:rPr kumimoji="0" lang="zh-CN" sz="8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，这样线程就被销毁</a:t>
            </a:r>
            <a:br>
              <a:rPr kumimoji="0" lang="zh-CN" sz="8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br>
            <a:r>
              <a:rPr kumimoji="0" lang="zh-CN" sz="8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       </a:t>
            </a:r>
            <a:r>
              <a:rPr kumimoji="0" lang="zh-CN" altLang="zh-CN" sz="800" b="0" i="0" u="none" strike="noStrike" cap="none" normalizeH="0" baseline="0" dirty="0" smtClean="0">
                <a:ln>
                  <a:noFill/>
                </a:ln>
                <a:solidFill>
                  <a:srgbClr val="808080"/>
                </a:solidFill>
                <a:effectLst/>
                <a:latin typeface="Comic Sans MS" pitchFamily="66" charset="0"/>
                <a:ea typeface="宋体" pitchFamily="2" charset="-122"/>
                <a:cs typeface="宋体" pitchFamily="2" charset="-122"/>
              </a:rPr>
              <a:t>//take</a:t>
            </a:r>
            <a:r>
              <a:rPr kumimoji="0" lang="zh-CN" sz="8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方法会一直等待直到队列中出现新的任务，然后取出任务执行</a:t>
            </a:r>
            <a:br>
              <a:rPr kumimoji="0" lang="zh-CN" sz="8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br>
            <a:r>
              <a:rPr kumimoji="0" lang="zh-CN" sz="8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       </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Runnable r = timed ?</a:t>
            </a:r>
            <a:b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r>
              <a:rPr lang="en-US" altLang="zh-CN" sz="800" dirty="0" smtClean="0">
                <a:solidFill>
                  <a:srgbClr val="A9B7C6"/>
                </a:solidFill>
                <a:latin typeface="Comic Sans MS" pitchFamily="66" charset="0"/>
                <a:ea typeface="宋体" pitchFamily="2" charset="-122"/>
                <a:cs typeface="宋体" pitchFamily="2" charset="-122"/>
              </a:rPr>
              <a:t> </a:t>
            </a:r>
            <a:r>
              <a:rPr lang="en-US" altLang="zh-CN" sz="800" dirty="0" smtClean="0">
                <a:solidFill>
                  <a:srgbClr val="A9B7C6"/>
                </a:solidFill>
                <a:latin typeface="Comic Sans MS" pitchFamily="66" charset="0"/>
                <a:ea typeface="宋体" pitchFamily="2" charset="-122"/>
                <a:cs typeface="宋体" pitchFamily="2" charset="-122"/>
              </a:rPr>
              <a:t>       </a:t>
            </a:r>
            <a:r>
              <a:rPr kumimoji="0" lang="zh-CN" altLang="zh-CN" sz="800" b="0" i="0" u="none" strike="noStrike" cap="none" normalizeH="0" baseline="0" dirty="0" smtClean="0">
                <a:ln>
                  <a:noFill/>
                </a:ln>
                <a:solidFill>
                  <a:srgbClr val="9876AA"/>
                </a:solidFill>
                <a:effectLst/>
                <a:latin typeface="Comic Sans MS" pitchFamily="66" charset="0"/>
                <a:ea typeface="宋体" pitchFamily="2" charset="-122"/>
                <a:cs typeface="宋体" pitchFamily="2" charset="-122"/>
              </a:rPr>
              <a:t>workQueue</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.poll(</a:t>
            </a:r>
            <a:r>
              <a:rPr kumimoji="0" lang="zh-CN" altLang="zh-CN" sz="800" b="0" i="0" u="none" strike="noStrike" cap="none" normalizeH="0" baseline="0" dirty="0" smtClean="0">
                <a:ln>
                  <a:noFill/>
                </a:ln>
                <a:solidFill>
                  <a:srgbClr val="9876AA"/>
                </a:solidFill>
                <a:effectLst/>
                <a:latin typeface="Comic Sans MS" pitchFamily="66" charset="0"/>
                <a:ea typeface="宋体" pitchFamily="2" charset="-122"/>
                <a:cs typeface="宋体" pitchFamily="2" charset="-122"/>
              </a:rPr>
              <a:t>keepAliveTime</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TimeUnit.</a:t>
            </a:r>
            <a:r>
              <a:rPr kumimoji="0" lang="zh-CN" altLang="zh-CN" sz="800" b="0" i="1" u="none" strike="noStrike" cap="none" normalizeH="0" baseline="0" dirty="0" smtClean="0">
                <a:ln>
                  <a:noFill/>
                </a:ln>
                <a:solidFill>
                  <a:srgbClr val="9876AA"/>
                </a:solidFill>
                <a:effectLst/>
                <a:latin typeface="Comic Sans MS" pitchFamily="66" charset="0"/>
                <a:ea typeface="宋体" pitchFamily="2" charset="-122"/>
                <a:cs typeface="宋体" pitchFamily="2" charset="-122"/>
              </a:rPr>
              <a:t>NANOSECONDS</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b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r>
              <a:rPr kumimoji="0" lang="zh-CN" altLang="zh-CN" sz="800" b="0" i="0" u="none" strike="noStrike" cap="none" normalizeH="0" baseline="0" dirty="0" smtClean="0">
                <a:ln>
                  <a:noFill/>
                </a:ln>
                <a:solidFill>
                  <a:srgbClr val="9876AA"/>
                </a:solidFill>
                <a:effectLst/>
                <a:latin typeface="Comic Sans MS" pitchFamily="66" charset="0"/>
                <a:ea typeface="宋体" pitchFamily="2" charset="-122"/>
                <a:cs typeface="宋体" pitchFamily="2" charset="-122"/>
              </a:rPr>
              <a:t>workQueue</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.take()</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a:t>
            </a:r>
            <a:b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if </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(r != </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null</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t>
            </a:r>
            <a:b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return </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r</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a:t>
            </a:r>
            <a:b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timedOut = </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true;</a:t>
            </a:r>
            <a:b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catch </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(InterruptedException retry) {</a:t>
            </a:r>
            <a:b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timedOut = </a:t>
            </a: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false;</a:t>
            </a:r>
            <a:b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CC7832"/>
                </a:solidFill>
                <a:effectLst/>
                <a:latin typeface="Comic Sans MS" pitchFamily="66" charset="0"/>
                <a:ea typeface="宋体" pitchFamily="2" charset="-122"/>
                <a:cs typeface="宋体" pitchFamily="2" charset="-122"/>
              </a:rPr>
              <a:t>        </a:t>
            </a: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t>
            </a:r>
            <a:b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    }</a:t>
            </a:r>
            <a:b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br>
            <a:r>
              <a:rPr kumimoji="0" lang="zh-CN" altLang="zh-CN" sz="800" b="0" i="0" u="none" strike="noStrike" cap="none" normalizeH="0" baseline="0" dirty="0" smtClean="0">
                <a:ln>
                  <a:noFill/>
                </a:ln>
                <a:solidFill>
                  <a:srgbClr val="A9B7C6"/>
                </a:solidFill>
                <a:effectLst/>
                <a:latin typeface="Comic Sans MS" pitchFamily="66" charset="0"/>
                <a:ea typeface="宋体" pitchFamily="2" charset="-122"/>
                <a:cs typeface="宋体" pitchFamily="2" charset="-122"/>
              </a:rPr>
              <a:t>}</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714356"/>
            <a:ext cx="8143932" cy="1285884"/>
          </a:xfrm>
        </p:spPr>
        <p:txBody>
          <a:bodyPr>
            <a:normAutofit/>
          </a:bodyPr>
          <a:lstStyle/>
          <a:p>
            <a:pPr>
              <a:buNone/>
            </a:pPr>
            <a:r>
              <a:rPr lang="zh-CN" altLang="en-US" sz="2000" dirty="0" smtClean="0"/>
              <a:t>以上这些就是</a:t>
            </a:r>
            <a:r>
              <a:rPr lang="en-US" altLang="zh-CN" sz="2000" dirty="0" smtClean="0"/>
              <a:t>jdk7</a:t>
            </a:r>
            <a:r>
              <a:rPr lang="zh-CN" altLang="en-US" sz="2000" dirty="0" smtClean="0"/>
              <a:t>线程池的主要流程。</a:t>
            </a:r>
            <a:endParaRPr lang="en-US" altLang="zh-CN" sz="2000" dirty="0" smtClean="0"/>
          </a:p>
          <a:p>
            <a:pPr>
              <a:buNone/>
            </a:pPr>
            <a:r>
              <a:rPr lang="zh-CN" altLang="en-US" sz="2000" dirty="0" smtClean="0"/>
              <a:t>另外</a:t>
            </a:r>
            <a:r>
              <a:rPr lang="en-US" altLang="zh-CN" sz="2000" dirty="0" smtClean="0"/>
              <a:t>java</a:t>
            </a:r>
            <a:r>
              <a:rPr lang="zh-CN" altLang="en-US" sz="2000" dirty="0" smtClean="0"/>
              <a:t>在同一个包下为我们提供了工具类</a:t>
            </a:r>
            <a:r>
              <a:rPr lang="en-US" altLang="zh-CN" sz="2000" dirty="0" smtClean="0"/>
              <a:t>Executors</a:t>
            </a:r>
            <a:r>
              <a:rPr lang="zh-CN" altLang="en-US" sz="2000" dirty="0" smtClean="0"/>
              <a:t>，可以用来快速初始化几种常用的线程池。</a:t>
            </a:r>
            <a:endParaRPr lang="en-US" altLang="zh-CN" sz="2000" dirty="0" smtClean="0"/>
          </a:p>
          <a:p>
            <a:pPr>
              <a:buNone/>
            </a:pPr>
            <a:endParaRPr lang="zh-CN" altLang="en-US" sz="2000" dirty="0"/>
          </a:p>
        </p:txBody>
      </p:sp>
      <p:graphicFrame>
        <p:nvGraphicFramePr>
          <p:cNvPr id="4" name="表格 3"/>
          <p:cNvGraphicFramePr>
            <a:graphicFrameLocks noGrp="1"/>
          </p:cNvGraphicFramePr>
          <p:nvPr/>
        </p:nvGraphicFramePr>
        <p:xfrm>
          <a:off x="642910" y="2357430"/>
          <a:ext cx="7776864" cy="3392799"/>
        </p:xfrm>
        <a:graphic>
          <a:graphicData uri="http://schemas.openxmlformats.org/drawingml/2006/table">
            <a:tbl>
              <a:tblPr firstRow="1" bandRow="1">
                <a:tableStyleId>{5C22544A-7EE6-4342-B048-85BDC9FD1C3A}</a:tableStyleId>
              </a:tblPr>
              <a:tblGrid>
                <a:gridCol w="3171148"/>
                <a:gridCol w="4605716"/>
              </a:tblGrid>
              <a:tr h="490853">
                <a:tc>
                  <a:txBody>
                    <a:bodyPr/>
                    <a:lstStyle/>
                    <a:p>
                      <a:pPr algn="ctr"/>
                      <a:r>
                        <a:rPr lang="en-US" altLang="zh-CN" dirty="0" smtClean="0"/>
                        <a:t>Executors</a:t>
                      </a:r>
                      <a:r>
                        <a:rPr lang="zh-CN" altLang="en-US" dirty="0" smtClean="0"/>
                        <a:t>的静态方法</a:t>
                      </a:r>
                      <a:endParaRPr lang="zh-CN" altLang="en-US" dirty="0"/>
                    </a:p>
                  </a:txBody>
                  <a:tcPr/>
                </a:tc>
                <a:tc>
                  <a:txBody>
                    <a:bodyPr/>
                    <a:lstStyle/>
                    <a:p>
                      <a:pPr algn="ctr"/>
                      <a:r>
                        <a:rPr lang="zh-CN" altLang="en-US" dirty="0" smtClean="0"/>
                        <a:t>创建的线程池类型</a:t>
                      </a:r>
                      <a:endParaRPr lang="zh-CN" altLang="en-US" dirty="0"/>
                    </a:p>
                  </a:txBody>
                  <a:tcPr/>
                </a:tc>
              </a:tr>
              <a:tr h="490853">
                <a:tc>
                  <a:txBody>
                    <a:bodyPr/>
                    <a:lstStyle/>
                    <a:p>
                      <a:r>
                        <a:rPr lang="en-US" altLang="zh-CN" sz="1800" kern="1200" dirty="0" err="1" smtClean="0">
                          <a:solidFill>
                            <a:schemeClr val="dk1"/>
                          </a:solidFill>
                          <a:latin typeface="+mn-lt"/>
                          <a:ea typeface="+mn-ea"/>
                          <a:cs typeface="+mn-cs"/>
                        </a:rPr>
                        <a:t>newCachedThreadPool</a:t>
                      </a:r>
                      <a:r>
                        <a:rPr lang="en-US" altLang="zh-CN" sz="1800" kern="1200" dirty="0" smtClean="0">
                          <a:solidFill>
                            <a:schemeClr val="dk1"/>
                          </a:solidFill>
                          <a:latin typeface="+mn-lt"/>
                          <a:ea typeface="+mn-ea"/>
                          <a:cs typeface="+mn-cs"/>
                        </a:rPr>
                        <a:t>()</a:t>
                      </a:r>
                      <a:endParaRPr lang="zh-CN" altLang="en-US" dirty="0"/>
                    </a:p>
                  </a:txBody>
                  <a:tcPr/>
                </a:tc>
                <a:tc>
                  <a:txBody>
                    <a:bodyPr/>
                    <a:lstStyle/>
                    <a:p>
                      <a:r>
                        <a:rPr lang="zh-CN" altLang="en-US" dirty="0" smtClean="0"/>
                        <a:t>有任务时才创建线程，空闲线程存活</a:t>
                      </a:r>
                      <a:r>
                        <a:rPr lang="en-US" altLang="zh-CN" dirty="0" smtClean="0"/>
                        <a:t>60</a:t>
                      </a:r>
                      <a:r>
                        <a:rPr lang="zh-CN" altLang="en-US" dirty="0" smtClean="0"/>
                        <a:t>秒</a:t>
                      </a:r>
                      <a:endParaRPr lang="zh-CN" altLang="en-US" dirty="0"/>
                    </a:p>
                  </a:txBody>
                  <a:tcPr/>
                </a:tc>
              </a:tr>
              <a:tr h="490853">
                <a:tc>
                  <a:txBody>
                    <a:bodyPr/>
                    <a:lstStyle/>
                    <a:p>
                      <a:r>
                        <a:rPr lang="en-US" altLang="zh-CN" sz="1800" kern="1200" dirty="0" err="1" smtClean="0">
                          <a:solidFill>
                            <a:schemeClr val="dk1"/>
                          </a:solidFill>
                          <a:latin typeface="+mn-lt"/>
                          <a:ea typeface="+mn-ea"/>
                          <a:cs typeface="+mn-cs"/>
                        </a:rPr>
                        <a:t>newFixedThreadPool</a:t>
                      </a:r>
                      <a:r>
                        <a:rPr lang="en-US" altLang="zh-CN" sz="1800" kern="1200" dirty="0" smtClean="0">
                          <a:solidFill>
                            <a:schemeClr val="dk1"/>
                          </a:solidFill>
                          <a:latin typeface="+mn-lt"/>
                          <a:ea typeface="+mn-ea"/>
                          <a:cs typeface="+mn-cs"/>
                        </a:rPr>
                        <a:t>(</a:t>
                      </a:r>
                      <a:r>
                        <a:rPr lang="en-US" altLang="zh-CN" sz="1800" b="1" kern="1200" dirty="0" err="1" smtClean="0">
                          <a:solidFill>
                            <a:schemeClr val="dk1"/>
                          </a:solidFill>
                          <a:latin typeface="+mn-lt"/>
                          <a:ea typeface="+mn-ea"/>
                          <a:cs typeface="+mn-cs"/>
                        </a:rPr>
                        <a:t>int</a:t>
                      </a:r>
                      <a:r>
                        <a:rPr lang="en-US" altLang="zh-CN" sz="1800" b="1" kern="1200" dirty="0" smtClean="0">
                          <a:solidFill>
                            <a:schemeClr val="dk1"/>
                          </a:solidFill>
                          <a:latin typeface="+mn-lt"/>
                          <a:ea typeface="+mn-ea"/>
                          <a:cs typeface="+mn-cs"/>
                        </a:rPr>
                        <a:t>    </a:t>
                      </a:r>
                      <a:r>
                        <a:rPr lang="en-US" altLang="zh-CN" sz="1800" b="1" kern="1200" dirty="0" err="1" smtClean="0">
                          <a:solidFill>
                            <a:schemeClr val="dk1"/>
                          </a:solidFill>
                          <a:latin typeface="+mn-lt"/>
                          <a:ea typeface="+mn-ea"/>
                          <a:cs typeface="+mn-cs"/>
                        </a:rPr>
                        <a:t>nThreads</a:t>
                      </a:r>
                      <a:r>
                        <a:rPr lang="en-US" altLang="zh-CN" sz="1800" b="1" kern="1200" dirty="0" smtClean="0">
                          <a:solidFill>
                            <a:schemeClr val="dk1"/>
                          </a:solidFill>
                          <a:latin typeface="+mn-lt"/>
                          <a:ea typeface="+mn-ea"/>
                          <a:cs typeface="+mn-cs"/>
                        </a:rPr>
                        <a:t>)</a:t>
                      </a:r>
                      <a:endParaRPr lang="zh-CN" altLang="en-US" dirty="0"/>
                    </a:p>
                  </a:txBody>
                  <a:tcPr/>
                </a:tc>
                <a:tc>
                  <a:txBody>
                    <a:bodyPr/>
                    <a:lstStyle/>
                    <a:p>
                      <a:r>
                        <a:rPr lang="zh-CN" altLang="en-US" dirty="0" smtClean="0"/>
                        <a:t>线程池中固定包含</a:t>
                      </a:r>
                      <a:r>
                        <a:rPr lang="en-US" altLang="zh-CN" dirty="0" err="1" smtClean="0"/>
                        <a:t>nThreads</a:t>
                      </a:r>
                      <a:r>
                        <a:rPr lang="zh-CN" altLang="en-US" dirty="0" smtClean="0"/>
                        <a:t>个数量的线程</a:t>
                      </a:r>
                      <a:endParaRPr lang="zh-CN" altLang="en-US" dirty="0"/>
                    </a:p>
                  </a:txBody>
                  <a:tcPr/>
                </a:tc>
              </a:tr>
              <a:tr h="490853">
                <a:tc>
                  <a:txBody>
                    <a:bodyPr/>
                    <a:lstStyle/>
                    <a:p>
                      <a:r>
                        <a:rPr lang="en-US" altLang="zh-CN" sz="1800" kern="1200" dirty="0" err="1" smtClean="0">
                          <a:solidFill>
                            <a:schemeClr val="dk1"/>
                          </a:solidFill>
                          <a:latin typeface="+mn-lt"/>
                          <a:ea typeface="+mn-ea"/>
                          <a:cs typeface="+mn-cs"/>
                        </a:rPr>
                        <a:t>newSingleThreadExecutor</a:t>
                      </a:r>
                      <a:r>
                        <a:rPr lang="en-US" altLang="zh-CN" sz="1800" kern="1200" dirty="0" smtClean="0">
                          <a:solidFill>
                            <a:schemeClr val="dk1"/>
                          </a:solidFill>
                          <a:latin typeface="+mn-lt"/>
                          <a:ea typeface="+mn-ea"/>
                          <a:cs typeface="+mn-cs"/>
                        </a:rPr>
                        <a:t>()</a:t>
                      </a:r>
                      <a:endParaRPr lang="zh-CN" altLang="en-US" dirty="0"/>
                    </a:p>
                  </a:txBody>
                  <a:tcPr/>
                </a:tc>
                <a:tc>
                  <a:txBody>
                    <a:bodyPr/>
                    <a:lstStyle/>
                    <a:p>
                      <a:r>
                        <a:rPr lang="zh-CN" altLang="en-US" dirty="0" smtClean="0"/>
                        <a:t>池中只有一个工作线程，依次执行任务</a:t>
                      </a:r>
                      <a:endParaRPr lang="zh-CN" altLang="en-US" dirty="0"/>
                    </a:p>
                  </a:txBody>
                  <a:tcPr/>
                </a:tc>
              </a:tr>
              <a:tr h="490853">
                <a:tc>
                  <a:txBody>
                    <a:bodyPr/>
                    <a:lstStyle/>
                    <a:p>
                      <a:r>
                        <a:rPr lang="en-US" altLang="zh-CN" sz="1800" kern="1200" dirty="0" err="1" smtClean="0">
                          <a:solidFill>
                            <a:schemeClr val="dk1"/>
                          </a:solidFill>
                          <a:latin typeface="+mn-lt"/>
                          <a:ea typeface="+mn-ea"/>
                          <a:cs typeface="+mn-cs"/>
                        </a:rPr>
                        <a:t>newSingleThreadScheduledExecutor</a:t>
                      </a:r>
                      <a:r>
                        <a:rPr lang="en-US" altLang="zh-CN" sz="1800" kern="1200" dirty="0" smtClean="0">
                          <a:solidFill>
                            <a:schemeClr val="dk1"/>
                          </a:solidFill>
                          <a:latin typeface="+mn-lt"/>
                          <a:ea typeface="+mn-ea"/>
                          <a:cs typeface="+mn-cs"/>
                        </a:rPr>
                        <a:t>() </a:t>
                      </a:r>
                      <a:endParaRPr lang="zh-CN" altLang="en-US" dirty="0"/>
                    </a:p>
                  </a:txBody>
                  <a:tcPr/>
                </a:tc>
                <a:tc>
                  <a:txBody>
                    <a:bodyPr/>
                    <a:lstStyle/>
                    <a:p>
                      <a:r>
                        <a:rPr lang="zh-CN" altLang="en-US" dirty="0" smtClean="0"/>
                        <a:t>池中只有一个工作线程，它能够按照时间计划来执行任务</a:t>
                      </a:r>
                      <a:endParaRPr lang="zh-CN" altLang="en-US" dirty="0"/>
                    </a:p>
                  </a:txBody>
                  <a:tcPr/>
                </a:tc>
              </a:tr>
              <a:tr h="490853">
                <a:tc>
                  <a:txBody>
                    <a:bodyPr/>
                    <a:lstStyle/>
                    <a:p>
                      <a:r>
                        <a:rPr lang="en-US" altLang="zh-CN" sz="1800" kern="1200" dirty="0" err="1" smtClean="0">
                          <a:solidFill>
                            <a:schemeClr val="dk1"/>
                          </a:solidFill>
                          <a:latin typeface="+mn-lt"/>
                          <a:ea typeface="+mn-ea"/>
                          <a:cs typeface="+mn-cs"/>
                        </a:rPr>
                        <a:t>newScheduledThreadPool</a:t>
                      </a:r>
                      <a:r>
                        <a:rPr lang="en-US" altLang="zh-CN" sz="1800" kern="1200" dirty="0" smtClean="0">
                          <a:solidFill>
                            <a:schemeClr val="dk1"/>
                          </a:solidFill>
                          <a:latin typeface="+mn-lt"/>
                          <a:ea typeface="+mn-ea"/>
                          <a:cs typeface="+mn-cs"/>
                        </a:rPr>
                        <a:t>(</a:t>
                      </a:r>
                      <a:r>
                        <a:rPr lang="en-US" altLang="zh-CN" sz="1800" b="1" kern="1200" dirty="0" err="1" smtClean="0">
                          <a:solidFill>
                            <a:schemeClr val="dk1"/>
                          </a:solidFill>
                          <a:latin typeface="+mn-lt"/>
                          <a:ea typeface="+mn-ea"/>
                          <a:cs typeface="+mn-cs"/>
                        </a:rPr>
                        <a:t>int</a:t>
                      </a:r>
                      <a:r>
                        <a:rPr lang="en-US" altLang="zh-CN" sz="1800" b="1" kern="1200" dirty="0" smtClean="0">
                          <a:solidFill>
                            <a:schemeClr val="dk1"/>
                          </a:solidFill>
                          <a:latin typeface="+mn-lt"/>
                          <a:ea typeface="+mn-ea"/>
                          <a:cs typeface="+mn-cs"/>
                        </a:rPr>
                        <a:t> </a:t>
                      </a:r>
                      <a:r>
                        <a:rPr lang="en-US" altLang="zh-CN" sz="1800" b="1" kern="1200" dirty="0" err="1" smtClean="0">
                          <a:solidFill>
                            <a:schemeClr val="dk1"/>
                          </a:solidFill>
                          <a:latin typeface="+mn-lt"/>
                          <a:ea typeface="+mn-ea"/>
                          <a:cs typeface="+mn-cs"/>
                        </a:rPr>
                        <a:t>corePoolSize</a:t>
                      </a:r>
                      <a:r>
                        <a:rPr lang="en-US" altLang="zh-CN" sz="1800" b="1" kern="1200" dirty="0" smtClean="0">
                          <a:solidFill>
                            <a:schemeClr val="dk1"/>
                          </a:solidFill>
                          <a:latin typeface="+mn-lt"/>
                          <a:ea typeface="+mn-ea"/>
                          <a:cs typeface="+mn-cs"/>
                        </a:rPr>
                        <a:t>)</a:t>
                      </a:r>
                      <a:endParaRPr lang="zh-CN" altLang="en-US" dirty="0"/>
                    </a:p>
                  </a:txBody>
                  <a:tcPr/>
                </a:tc>
                <a:tc>
                  <a:txBody>
                    <a:bodyPr/>
                    <a:lstStyle/>
                    <a:p>
                      <a:r>
                        <a:rPr lang="zh-CN" altLang="en-US" dirty="0" smtClean="0"/>
                        <a:t>最少线程数为</a:t>
                      </a:r>
                      <a:r>
                        <a:rPr lang="en-US" altLang="zh-CN" dirty="0" err="1" smtClean="0"/>
                        <a:t>corePoolSize</a:t>
                      </a:r>
                      <a:r>
                        <a:rPr lang="zh-CN" altLang="en-US" dirty="0" smtClean="0"/>
                        <a:t>，能够按照时间计划执行任务</a:t>
                      </a:r>
                      <a:endParaRPr lang="zh-CN" altLang="en-US" dirty="0"/>
                    </a:p>
                  </a:txBody>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其他线程池实现</a:t>
            </a:r>
            <a:endParaRPr lang="zh-CN" altLang="en-US" dirty="0"/>
          </a:p>
        </p:txBody>
      </p:sp>
      <p:sp>
        <p:nvSpPr>
          <p:cNvPr id="3" name="内容占位符 2"/>
          <p:cNvSpPr>
            <a:spLocks noGrp="1"/>
          </p:cNvSpPr>
          <p:nvPr>
            <p:ph idx="1"/>
          </p:nvPr>
        </p:nvSpPr>
        <p:spPr/>
        <p:txBody>
          <a:bodyPr/>
          <a:lstStyle/>
          <a:p>
            <a:r>
              <a:rPr lang="en-US" altLang="zh-CN" dirty="0" smtClean="0"/>
              <a:t>Tomcat</a:t>
            </a:r>
            <a:r>
              <a:rPr lang="zh-CN" altLang="en-US" dirty="0" smtClean="0"/>
              <a:t>的线程池实现</a:t>
            </a:r>
            <a:endParaRPr lang="en-US" altLang="zh-CN" dirty="0" smtClean="0"/>
          </a:p>
          <a:p>
            <a:pPr>
              <a:buNone/>
            </a:pPr>
            <a:r>
              <a:rPr lang="en-US" altLang="zh-CN" sz="2400" dirty="0" smtClean="0"/>
              <a:t>	</a:t>
            </a:r>
            <a:r>
              <a:rPr lang="zh-CN" altLang="en-US" sz="2400" dirty="0" smtClean="0"/>
              <a:t>这边以</a:t>
            </a:r>
            <a:r>
              <a:rPr lang="en-US" altLang="zh-CN" sz="2400" dirty="0" smtClean="0"/>
              <a:t>tomcat7</a:t>
            </a:r>
            <a:r>
              <a:rPr lang="zh-CN" altLang="en-US" sz="2400" dirty="0" smtClean="0"/>
              <a:t>的线程池为例，</a:t>
            </a:r>
            <a:r>
              <a:rPr lang="en-US" altLang="zh-CN" sz="2400" dirty="0" smtClean="0"/>
              <a:t>tomcat7</a:t>
            </a:r>
            <a:r>
              <a:rPr lang="zh-CN" altLang="en-US" sz="2400" dirty="0" smtClean="0"/>
              <a:t>本身提供了</a:t>
            </a:r>
            <a:r>
              <a:rPr lang="en-US" altLang="zh-CN" sz="2400" dirty="0" smtClean="0"/>
              <a:t>ARP</a:t>
            </a:r>
            <a:r>
              <a:rPr lang="zh-CN" altLang="en-US" sz="2400" dirty="0" smtClean="0"/>
              <a:t>的本地代码实现的线程池和</a:t>
            </a:r>
            <a:r>
              <a:rPr lang="en-US" altLang="zh-CN" sz="2400" dirty="0" smtClean="0"/>
              <a:t>java</a:t>
            </a:r>
            <a:r>
              <a:rPr lang="zh-CN" altLang="en-US" sz="2400" dirty="0" smtClean="0"/>
              <a:t>实现的线程池，</a:t>
            </a:r>
            <a:r>
              <a:rPr lang="en-US" altLang="zh-CN" sz="2400" dirty="0" smtClean="0"/>
              <a:t>java</a:t>
            </a:r>
            <a:r>
              <a:rPr lang="zh-CN" altLang="en-US" sz="2400" dirty="0" smtClean="0"/>
              <a:t>实现的线程池又是继承于</a:t>
            </a:r>
            <a:r>
              <a:rPr lang="en-US" altLang="zh-CN" sz="2400" dirty="0" err="1" smtClean="0"/>
              <a:t>jdk</a:t>
            </a:r>
            <a:r>
              <a:rPr lang="zh-CN" altLang="en-US" sz="2400" dirty="0" smtClean="0"/>
              <a:t>的线程池类</a:t>
            </a:r>
            <a:r>
              <a:rPr lang="en-US" altLang="zh-CN" sz="2400" dirty="0" err="1" smtClean="0"/>
              <a:t>java.util.concurrent.ThreadPoolExecutor</a:t>
            </a:r>
            <a:r>
              <a:rPr lang="zh-CN" altLang="en-US" sz="2400" dirty="0" smtClean="0"/>
              <a:t>。只是</a:t>
            </a:r>
            <a:r>
              <a:rPr lang="en-US" altLang="zh-CN" sz="2400" dirty="0" smtClean="0"/>
              <a:t>tomcat7</a:t>
            </a:r>
            <a:r>
              <a:rPr lang="zh-CN" altLang="en-US" sz="2400" dirty="0" smtClean="0"/>
              <a:t>重写了工作队列和工作线程工厂。</a:t>
            </a:r>
            <a:endParaRPr lang="en-US" altLang="zh-CN" sz="24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一个简单的线程池实现</a:t>
            </a:r>
            <a:endParaRPr lang="zh-CN" altLang="en-US" dirty="0"/>
          </a:p>
        </p:txBody>
      </p:sp>
      <p:graphicFrame>
        <p:nvGraphicFramePr>
          <p:cNvPr id="4" name="对象 3"/>
          <p:cNvGraphicFramePr>
            <a:graphicFrameLocks noChangeAspect="1"/>
          </p:cNvGraphicFramePr>
          <p:nvPr/>
        </p:nvGraphicFramePr>
        <p:xfrm>
          <a:off x="3643306" y="1785926"/>
          <a:ext cx="1865313" cy="711200"/>
        </p:xfrm>
        <a:graphic>
          <a:graphicData uri="http://schemas.openxmlformats.org/presentationml/2006/ole">
            <p:oleObj spid="_x0000_s18434" name="包装程序外壳对象" showAsIcon="1" r:id="rId3" imgW="1865880" imgH="710640" progId="Package">
              <p:embed/>
            </p:oleObj>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zh-CN" altLang="en-US" dirty="0" smtClean="0"/>
              <a:t>线程池背景及原理</a:t>
            </a:r>
            <a:endParaRPr lang="en-US" altLang="zh-CN" dirty="0" smtClean="0"/>
          </a:p>
          <a:p>
            <a:r>
              <a:rPr lang="en-US" altLang="zh-CN" dirty="0" smtClean="0"/>
              <a:t>JDK</a:t>
            </a:r>
            <a:r>
              <a:rPr lang="zh-CN" altLang="en-US" dirty="0" smtClean="0"/>
              <a:t>线程池实现</a:t>
            </a:r>
            <a:endParaRPr lang="en-US" altLang="zh-CN" dirty="0" smtClean="0"/>
          </a:p>
          <a:p>
            <a:r>
              <a:rPr lang="zh-CN" altLang="en-US" dirty="0" smtClean="0"/>
              <a:t>其他线程池的实现</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2428868"/>
            <a:ext cx="8229600" cy="1143000"/>
          </a:xfrm>
        </p:spPr>
        <p:txBody>
          <a:bodyPr>
            <a:noAutofit/>
          </a:bodyPr>
          <a:lstStyle/>
          <a:p>
            <a:r>
              <a:rPr lang="zh-CN" altLang="en-US" sz="7200" dirty="0" smtClean="0"/>
              <a:t>谢谢！</a:t>
            </a:r>
            <a:endParaRPr lang="zh-CN" altLang="en-US" sz="7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线程池背景及原理</a:t>
            </a:r>
            <a:endParaRPr lang="zh-CN" altLang="en-US" dirty="0"/>
          </a:p>
        </p:txBody>
      </p:sp>
      <p:sp>
        <p:nvSpPr>
          <p:cNvPr id="3" name="内容占位符 2"/>
          <p:cNvSpPr>
            <a:spLocks noGrp="1"/>
          </p:cNvSpPr>
          <p:nvPr>
            <p:ph idx="1"/>
          </p:nvPr>
        </p:nvSpPr>
        <p:spPr/>
        <p:txBody>
          <a:bodyPr/>
          <a:lstStyle/>
          <a:p>
            <a:pPr>
              <a:buNone/>
            </a:pPr>
            <a:r>
              <a:rPr lang="en-US" altLang="zh-CN" dirty="0" smtClean="0"/>
              <a:t>		</a:t>
            </a:r>
            <a:r>
              <a:rPr lang="zh-CN" altLang="en-US" dirty="0" smtClean="0"/>
              <a:t>当我们学习了</a:t>
            </a:r>
            <a:r>
              <a:rPr lang="en-US" altLang="zh-CN" dirty="0" smtClean="0"/>
              <a:t>java</a:t>
            </a:r>
            <a:r>
              <a:rPr lang="zh-CN" altLang="en-US" dirty="0" smtClean="0"/>
              <a:t>的</a:t>
            </a:r>
            <a:r>
              <a:rPr lang="en-US" altLang="zh-CN" dirty="0" smtClean="0"/>
              <a:t>Thread</a:t>
            </a:r>
            <a:r>
              <a:rPr lang="zh-CN" altLang="en-US" dirty="0" smtClean="0"/>
              <a:t>后，每当我们需要使用线程时直接去创建一个就可以了。这样做是很简单，但是在线程执行任务的时间小于系统创建线程和销毁线程的时间时间或者需要处理的任务数量巨大时，这样做就大大的降低了系统效率。线程池就是提供一种复用线程的方法，使得系统创建和销毁线程的开销达到最小。</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20688"/>
            <a:ext cx="8229600" cy="5505475"/>
          </a:xfrm>
        </p:spPr>
        <p:txBody>
          <a:bodyPr>
            <a:normAutofit/>
          </a:bodyPr>
          <a:lstStyle/>
          <a:p>
            <a:pPr>
              <a:buNone/>
            </a:pPr>
            <a:r>
              <a:rPr lang="zh-CN" altLang="en-US" b="1" dirty="0" smtClean="0"/>
              <a:t>在什么情况下使用线程池：</a:t>
            </a:r>
            <a:r>
              <a:rPr lang="zh-CN" altLang="en-US" dirty="0" smtClean="0"/>
              <a:t> </a:t>
            </a:r>
            <a:br>
              <a:rPr lang="zh-CN" altLang="en-US" dirty="0" smtClean="0"/>
            </a:br>
            <a:r>
              <a:rPr lang="zh-CN" altLang="en-US" dirty="0" smtClean="0"/>
              <a:t>    </a:t>
            </a:r>
            <a:r>
              <a:rPr lang="en-US" altLang="zh-CN" dirty="0" smtClean="0"/>
              <a:t>1.</a:t>
            </a:r>
            <a:r>
              <a:rPr lang="zh-CN" altLang="en-US" dirty="0" smtClean="0"/>
              <a:t>单个任务处理的时间比较短 </a:t>
            </a:r>
            <a:br>
              <a:rPr lang="zh-CN" altLang="en-US" dirty="0" smtClean="0"/>
            </a:br>
            <a:r>
              <a:rPr lang="zh-CN" altLang="en-US" dirty="0" smtClean="0"/>
              <a:t>    </a:t>
            </a:r>
            <a:r>
              <a:rPr lang="en-US" altLang="zh-CN" dirty="0" smtClean="0"/>
              <a:t>2.</a:t>
            </a:r>
            <a:r>
              <a:rPr lang="zh-CN" altLang="en-US" dirty="0" smtClean="0"/>
              <a:t>将需处理的任务的数量大 </a:t>
            </a:r>
            <a:endParaRPr lang="en-US" altLang="zh-CN" dirty="0" smtClean="0"/>
          </a:p>
          <a:p>
            <a:pPr>
              <a:buNone/>
            </a:pPr>
            <a:endParaRPr lang="en-US" altLang="zh-CN" dirty="0" smtClean="0"/>
          </a:p>
          <a:p>
            <a:pPr>
              <a:buNone/>
            </a:pPr>
            <a:r>
              <a:rPr lang="zh-CN" altLang="en-US" b="1" dirty="0" smtClean="0"/>
              <a:t>使用线程池的好处：</a:t>
            </a:r>
            <a:r>
              <a:rPr lang="zh-CN" altLang="en-US" dirty="0" smtClean="0"/>
              <a:t/>
            </a:r>
            <a:br>
              <a:rPr lang="zh-CN" altLang="en-US" dirty="0" smtClean="0"/>
            </a:br>
            <a:r>
              <a:rPr lang="zh-CN" altLang="en-US" dirty="0" smtClean="0"/>
              <a:t>    </a:t>
            </a:r>
            <a:r>
              <a:rPr lang="en-US" altLang="zh-CN" dirty="0" smtClean="0"/>
              <a:t>1.</a:t>
            </a:r>
            <a:r>
              <a:rPr lang="zh-CN" altLang="en-US" dirty="0" smtClean="0"/>
              <a:t>减少在创建和销毁线程上所花的时间以</a:t>
            </a:r>
            <a:r>
              <a:rPr lang="en-US" altLang="zh-CN" dirty="0" smtClean="0"/>
              <a:t>	</a:t>
            </a:r>
            <a:r>
              <a:rPr lang="zh-CN" altLang="en-US" dirty="0" smtClean="0"/>
              <a:t>及系统资源的开销 </a:t>
            </a:r>
            <a:br>
              <a:rPr lang="zh-CN" altLang="en-US" dirty="0" smtClean="0"/>
            </a:br>
            <a:r>
              <a:rPr lang="zh-CN" altLang="en-US" dirty="0" smtClean="0"/>
              <a:t>    </a:t>
            </a:r>
            <a:r>
              <a:rPr lang="en-US" altLang="zh-CN" dirty="0" smtClean="0"/>
              <a:t>2.</a:t>
            </a:r>
            <a:r>
              <a:rPr lang="zh-CN" altLang="en-US" dirty="0" smtClean="0"/>
              <a:t>如不使用线程池，有可能造成系统创建</a:t>
            </a:r>
            <a:r>
              <a:rPr lang="en-US" altLang="zh-CN" dirty="0" smtClean="0"/>
              <a:t>	</a:t>
            </a:r>
            <a:r>
              <a:rPr lang="zh-CN" altLang="en-US" dirty="0" smtClean="0"/>
              <a:t>大量线程而导致消耗完系统内存以及”</a:t>
            </a:r>
            <a:r>
              <a:rPr lang="en-US" altLang="zh-CN" dirty="0" smtClean="0"/>
              <a:t>	</a:t>
            </a:r>
            <a:r>
              <a:rPr lang="zh-CN" altLang="en-US" dirty="0" smtClean="0"/>
              <a:t>过度切换”。 </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260648"/>
            <a:ext cx="8229600" cy="792088"/>
          </a:xfrm>
        </p:spPr>
        <p:txBody>
          <a:bodyPr>
            <a:normAutofit fontScale="85000" lnSpcReduction="20000"/>
          </a:bodyPr>
          <a:lstStyle/>
          <a:p>
            <a:pPr>
              <a:buNone/>
            </a:pPr>
            <a:r>
              <a:rPr lang="en-US" altLang="zh-CN" dirty="0" smtClean="0"/>
              <a:t>		</a:t>
            </a:r>
            <a:r>
              <a:rPr lang="zh-CN" altLang="en-US" dirty="0" smtClean="0"/>
              <a:t>普通的线程池主要由线程管理器和任务队列构成。</a:t>
            </a:r>
            <a:endParaRPr lang="en-US" altLang="zh-CN" dirty="0" smtClean="0"/>
          </a:p>
          <a:p>
            <a:pPr>
              <a:buNone/>
            </a:pPr>
            <a:endParaRPr lang="zh-CN" altLang="en-US" dirty="0"/>
          </a:p>
        </p:txBody>
      </p:sp>
      <p:sp>
        <p:nvSpPr>
          <p:cNvPr id="5" name="矩形 4"/>
          <p:cNvSpPr/>
          <p:nvPr/>
        </p:nvSpPr>
        <p:spPr>
          <a:xfrm>
            <a:off x="3707904" y="1124744"/>
            <a:ext cx="1440160" cy="30243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3707904" y="1196752"/>
            <a:ext cx="461665" cy="2448272"/>
          </a:xfrm>
          <a:prstGeom prst="rect">
            <a:avLst/>
          </a:prstGeom>
          <a:noFill/>
        </p:spPr>
        <p:txBody>
          <a:bodyPr vert="eaVert" wrap="square" rtlCol="0">
            <a:spAutoFit/>
          </a:bodyPr>
          <a:lstStyle/>
          <a:p>
            <a:r>
              <a:rPr lang="zh-CN" altLang="en-US" dirty="0" smtClean="0"/>
              <a:t>任务队列</a:t>
            </a:r>
            <a:endParaRPr lang="zh-CN" altLang="en-US" dirty="0"/>
          </a:p>
        </p:txBody>
      </p:sp>
      <p:sp>
        <p:nvSpPr>
          <p:cNvPr id="7" name="圆角矩形 6"/>
          <p:cNvSpPr/>
          <p:nvPr/>
        </p:nvSpPr>
        <p:spPr>
          <a:xfrm>
            <a:off x="4067944" y="1196752"/>
            <a:ext cx="1008112" cy="648072"/>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4067944" y="2492896"/>
            <a:ext cx="1008112" cy="648072"/>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4067944" y="3356992"/>
            <a:ext cx="1008112" cy="648072"/>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4139952" y="1340768"/>
            <a:ext cx="792088" cy="369332"/>
          </a:xfrm>
          <a:prstGeom prst="rect">
            <a:avLst/>
          </a:prstGeom>
          <a:noFill/>
        </p:spPr>
        <p:txBody>
          <a:bodyPr wrap="square" rtlCol="0">
            <a:spAutoFit/>
          </a:bodyPr>
          <a:lstStyle/>
          <a:p>
            <a:r>
              <a:rPr lang="en-US" altLang="zh-CN" dirty="0" err="1" smtClean="0"/>
              <a:t>taskn</a:t>
            </a:r>
            <a:endParaRPr lang="zh-CN" altLang="en-US" dirty="0"/>
          </a:p>
        </p:txBody>
      </p:sp>
      <p:sp>
        <p:nvSpPr>
          <p:cNvPr id="13" name="TextBox 12"/>
          <p:cNvSpPr txBox="1"/>
          <p:nvPr/>
        </p:nvSpPr>
        <p:spPr>
          <a:xfrm>
            <a:off x="4211960" y="2636912"/>
            <a:ext cx="792088" cy="369332"/>
          </a:xfrm>
          <a:prstGeom prst="rect">
            <a:avLst/>
          </a:prstGeom>
          <a:noFill/>
        </p:spPr>
        <p:txBody>
          <a:bodyPr wrap="square" rtlCol="0">
            <a:spAutoFit/>
          </a:bodyPr>
          <a:lstStyle/>
          <a:p>
            <a:r>
              <a:rPr lang="en-US" altLang="zh-CN" dirty="0" smtClean="0"/>
              <a:t>task2</a:t>
            </a:r>
            <a:endParaRPr lang="zh-CN" altLang="en-US" dirty="0"/>
          </a:p>
        </p:txBody>
      </p:sp>
      <p:sp>
        <p:nvSpPr>
          <p:cNvPr id="14" name="TextBox 13"/>
          <p:cNvSpPr txBox="1"/>
          <p:nvPr/>
        </p:nvSpPr>
        <p:spPr>
          <a:xfrm>
            <a:off x="1395264" y="5292824"/>
            <a:ext cx="792088" cy="369332"/>
          </a:xfrm>
          <a:prstGeom prst="rect">
            <a:avLst/>
          </a:prstGeom>
          <a:noFill/>
        </p:spPr>
        <p:txBody>
          <a:bodyPr wrap="square" rtlCol="0">
            <a:spAutoFit/>
          </a:bodyPr>
          <a:lstStyle/>
          <a:p>
            <a:r>
              <a:rPr lang="en-US" altLang="zh-CN" dirty="0" smtClean="0"/>
              <a:t>task1</a:t>
            </a:r>
            <a:endParaRPr lang="zh-CN" altLang="en-US" dirty="0"/>
          </a:p>
        </p:txBody>
      </p:sp>
      <p:sp>
        <p:nvSpPr>
          <p:cNvPr id="15" name="TextBox 14"/>
          <p:cNvSpPr txBox="1"/>
          <p:nvPr/>
        </p:nvSpPr>
        <p:spPr>
          <a:xfrm>
            <a:off x="4355976" y="1628800"/>
            <a:ext cx="288032" cy="923330"/>
          </a:xfrm>
          <a:prstGeom prst="rect">
            <a:avLst/>
          </a:prstGeom>
          <a:noFill/>
        </p:spPr>
        <p:txBody>
          <a:bodyPr wrap="square" rtlCol="0">
            <a:spAutoFit/>
          </a:bodyPr>
          <a:lstStyle/>
          <a:p>
            <a:r>
              <a:rPr lang="zh-CN" altLang="en-US" dirty="0" smtClean="0"/>
              <a:t>。。。</a:t>
            </a:r>
            <a:endParaRPr lang="zh-CN" altLang="en-US" dirty="0"/>
          </a:p>
        </p:txBody>
      </p:sp>
      <p:sp>
        <p:nvSpPr>
          <p:cNvPr id="16" name="矩形 15"/>
          <p:cNvSpPr/>
          <p:nvPr/>
        </p:nvSpPr>
        <p:spPr>
          <a:xfrm>
            <a:off x="827584" y="4869160"/>
            <a:ext cx="7488832" cy="1728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827584" y="5013176"/>
            <a:ext cx="461665" cy="1512168"/>
          </a:xfrm>
          <a:prstGeom prst="rect">
            <a:avLst/>
          </a:prstGeom>
          <a:noFill/>
        </p:spPr>
        <p:txBody>
          <a:bodyPr vert="eaVert" wrap="square" rtlCol="0">
            <a:spAutoFit/>
          </a:bodyPr>
          <a:lstStyle/>
          <a:p>
            <a:r>
              <a:rPr lang="zh-CN" altLang="en-US" dirty="0" smtClean="0"/>
              <a:t>线程管理器</a:t>
            </a:r>
            <a:endParaRPr lang="zh-CN" altLang="en-US" dirty="0"/>
          </a:p>
        </p:txBody>
      </p:sp>
      <p:sp>
        <p:nvSpPr>
          <p:cNvPr id="19" name="圆角矩形 18"/>
          <p:cNvSpPr/>
          <p:nvPr/>
        </p:nvSpPr>
        <p:spPr>
          <a:xfrm>
            <a:off x="1403648" y="5301208"/>
            <a:ext cx="1008112" cy="792088"/>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p:cNvSpPr txBox="1"/>
          <p:nvPr/>
        </p:nvSpPr>
        <p:spPr>
          <a:xfrm>
            <a:off x="1475656" y="5517232"/>
            <a:ext cx="936104" cy="369332"/>
          </a:xfrm>
          <a:prstGeom prst="rect">
            <a:avLst/>
          </a:prstGeom>
          <a:noFill/>
        </p:spPr>
        <p:txBody>
          <a:bodyPr wrap="square" rtlCol="0">
            <a:spAutoFit/>
          </a:bodyPr>
          <a:lstStyle/>
          <a:p>
            <a:r>
              <a:rPr lang="en-US" altLang="zh-CN" dirty="0" smtClean="0"/>
              <a:t>thread1</a:t>
            </a:r>
            <a:endParaRPr lang="zh-CN" altLang="en-US" dirty="0"/>
          </a:p>
        </p:txBody>
      </p:sp>
      <p:sp>
        <p:nvSpPr>
          <p:cNvPr id="21" name="TextBox 20"/>
          <p:cNvSpPr txBox="1"/>
          <p:nvPr/>
        </p:nvSpPr>
        <p:spPr>
          <a:xfrm>
            <a:off x="2691408" y="5292824"/>
            <a:ext cx="792088" cy="369332"/>
          </a:xfrm>
          <a:prstGeom prst="rect">
            <a:avLst/>
          </a:prstGeom>
          <a:noFill/>
        </p:spPr>
        <p:txBody>
          <a:bodyPr wrap="square" rtlCol="0">
            <a:spAutoFit/>
          </a:bodyPr>
          <a:lstStyle/>
          <a:p>
            <a:r>
              <a:rPr lang="en-US" altLang="zh-CN" dirty="0" smtClean="0"/>
              <a:t>task1</a:t>
            </a:r>
            <a:endParaRPr lang="zh-CN" altLang="en-US" dirty="0"/>
          </a:p>
        </p:txBody>
      </p:sp>
      <p:sp>
        <p:nvSpPr>
          <p:cNvPr id="22" name="圆角矩形 21"/>
          <p:cNvSpPr/>
          <p:nvPr/>
        </p:nvSpPr>
        <p:spPr>
          <a:xfrm>
            <a:off x="2699792" y="5301208"/>
            <a:ext cx="1008112" cy="792088"/>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2771800" y="5517232"/>
            <a:ext cx="936104" cy="369332"/>
          </a:xfrm>
          <a:prstGeom prst="rect">
            <a:avLst/>
          </a:prstGeom>
          <a:noFill/>
        </p:spPr>
        <p:txBody>
          <a:bodyPr wrap="square" rtlCol="0">
            <a:spAutoFit/>
          </a:bodyPr>
          <a:lstStyle/>
          <a:p>
            <a:r>
              <a:rPr lang="en-US" altLang="zh-CN" dirty="0" smtClean="0"/>
              <a:t>thread2</a:t>
            </a:r>
            <a:endParaRPr lang="zh-CN" altLang="en-US" dirty="0"/>
          </a:p>
        </p:txBody>
      </p:sp>
      <p:sp>
        <p:nvSpPr>
          <p:cNvPr id="24" name="TextBox 23"/>
          <p:cNvSpPr txBox="1"/>
          <p:nvPr/>
        </p:nvSpPr>
        <p:spPr>
          <a:xfrm>
            <a:off x="3987552" y="5292824"/>
            <a:ext cx="792088" cy="369332"/>
          </a:xfrm>
          <a:prstGeom prst="rect">
            <a:avLst/>
          </a:prstGeom>
          <a:noFill/>
        </p:spPr>
        <p:txBody>
          <a:bodyPr wrap="square" rtlCol="0">
            <a:spAutoFit/>
          </a:bodyPr>
          <a:lstStyle/>
          <a:p>
            <a:r>
              <a:rPr lang="en-US" altLang="zh-CN" dirty="0" smtClean="0"/>
              <a:t>task1</a:t>
            </a:r>
            <a:endParaRPr lang="zh-CN" altLang="en-US" dirty="0"/>
          </a:p>
        </p:txBody>
      </p:sp>
      <p:sp>
        <p:nvSpPr>
          <p:cNvPr id="25" name="圆角矩形 24"/>
          <p:cNvSpPr/>
          <p:nvPr/>
        </p:nvSpPr>
        <p:spPr>
          <a:xfrm>
            <a:off x="3995936" y="5301208"/>
            <a:ext cx="1008112" cy="792088"/>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4067944" y="5517232"/>
            <a:ext cx="936104" cy="369332"/>
          </a:xfrm>
          <a:prstGeom prst="rect">
            <a:avLst/>
          </a:prstGeom>
          <a:noFill/>
        </p:spPr>
        <p:txBody>
          <a:bodyPr wrap="square" rtlCol="0">
            <a:spAutoFit/>
          </a:bodyPr>
          <a:lstStyle/>
          <a:p>
            <a:r>
              <a:rPr lang="en-US" altLang="zh-CN" dirty="0" smtClean="0"/>
              <a:t>thread3</a:t>
            </a:r>
            <a:endParaRPr lang="zh-CN" altLang="en-US" dirty="0"/>
          </a:p>
        </p:txBody>
      </p:sp>
      <p:sp>
        <p:nvSpPr>
          <p:cNvPr id="27" name="TextBox 26"/>
          <p:cNvSpPr txBox="1"/>
          <p:nvPr/>
        </p:nvSpPr>
        <p:spPr>
          <a:xfrm>
            <a:off x="6723856" y="5292824"/>
            <a:ext cx="792088" cy="369332"/>
          </a:xfrm>
          <a:prstGeom prst="rect">
            <a:avLst/>
          </a:prstGeom>
          <a:noFill/>
        </p:spPr>
        <p:txBody>
          <a:bodyPr wrap="square" rtlCol="0">
            <a:spAutoFit/>
          </a:bodyPr>
          <a:lstStyle/>
          <a:p>
            <a:r>
              <a:rPr lang="en-US" altLang="zh-CN" dirty="0" smtClean="0"/>
              <a:t>task1</a:t>
            </a:r>
            <a:endParaRPr lang="zh-CN" altLang="en-US" dirty="0"/>
          </a:p>
        </p:txBody>
      </p:sp>
      <p:sp>
        <p:nvSpPr>
          <p:cNvPr id="28" name="圆角矩形 27"/>
          <p:cNvSpPr/>
          <p:nvPr/>
        </p:nvSpPr>
        <p:spPr>
          <a:xfrm>
            <a:off x="6732240" y="5301208"/>
            <a:ext cx="1008112" cy="792088"/>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28"/>
          <p:cNvSpPr txBox="1"/>
          <p:nvPr/>
        </p:nvSpPr>
        <p:spPr>
          <a:xfrm>
            <a:off x="6804248" y="5517232"/>
            <a:ext cx="936104" cy="369332"/>
          </a:xfrm>
          <a:prstGeom prst="rect">
            <a:avLst/>
          </a:prstGeom>
          <a:noFill/>
        </p:spPr>
        <p:txBody>
          <a:bodyPr wrap="square" rtlCol="0">
            <a:spAutoFit/>
          </a:bodyPr>
          <a:lstStyle/>
          <a:p>
            <a:r>
              <a:rPr lang="en-US" altLang="zh-CN" dirty="0" err="1" smtClean="0"/>
              <a:t>threadn</a:t>
            </a:r>
            <a:endParaRPr lang="zh-CN" altLang="en-US" dirty="0"/>
          </a:p>
        </p:txBody>
      </p:sp>
      <p:sp>
        <p:nvSpPr>
          <p:cNvPr id="30" name="TextBox 29"/>
          <p:cNvSpPr txBox="1"/>
          <p:nvPr/>
        </p:nvSpPr>
        <p:spPr>
          <a:xfrm>
            <a:off x="5436096" y="5517232"/>
            <a:ext cx="864096" cy="369332"/>
          </a:xfrm>
          <a:prstGeom prst="rect">
            <a:avLst/>
          </a:prstGeom>
          <a:noFill/>
        </p:spPr>
        <p:txBody>
          <a:bodyPr wrap="square" rtlCol="0">
            <a:spAutoFit/>
          </a:bodyPr>
          <a:lstStyle/>
          <a:p>
            <a:r>
              <a:rPr lang="zh-CN" altLang="en-US" dirty="0" smtClean="0"/>
              <a:t>。。。</a:t>
            </a:r>
            <a:endParaRPr lang="zh-CN" altLang="en-US" dirty="0"/>
          </a:p>
        </p:txBody>
      </p:sp>
      <p:sp>
        <p:nvSpPr>
          <p:cNvPr id="31" name="TextBox 30"/>
          <p:cNvSpPr txBox="1"/>
          <p:nvPr/>
        </p:nvSpPr>
        <p:spPr>
          <a:xfrm>
            <a:off x="4211960" y="3501008"/>
            <a:ext cx="792088" cy="369332"/>
          </a:xfrm>
          <a:prstGeom prst="rect">
            <a:avLst/>
          </a:prstGeom>
          <a:noFill/>
        </p:spPr>
        <p:txBody>
          <a:bodyPr wrap="square" rtlCol="0">
            <a:spAutoFit/>
          </a:bodyPr>
          <a:lstStyle/>
          <a:p>
            <a:r>
              <a:rPr lang="en-US" altLang="zh-CN" dirty="0" smtClean="0"/>
              <a:t>task1</a:t>
            </a:r>
            <a:endParaRPr lang="zh-CN" altLang="en-US" dirty="0"/>
          </a:p>
        </p:txBody>
      </p:sp>
      <p:sp>
        <p:nvSpPr>
          <p:cNvPr id="32" name="下箭头 31"/>
          <p:cNvSpPr/>
          <p:nvPr/>
        </p:nvSpPr>
        <p:spPr>
          <a:xfrm rot="3420000">
            <a:off x="2785507" y="3567553"/>
            <a:ext cx="174600" cy="224317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下箭头 33"/>
          <p:cNvSpPr/>
          <p:nvPr/>
        </p:nvSpPr>
        <p:spPr>
          <a:xfrm rot="2400000">
            <a:off x="3518272" y="3917560"/>
            <a:ext cx="222641" cy="156932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下箭头 34"/>
          <p:cNvSpPr/>
          <p:nvPr/>
        </p:nvSpPr>
        <p:spPr>
          <a:xfrm>
            <a:off x="4355976" y="4077072"/>
            <a:ext cx="216024" cy="1152128"/>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下箭头 35"/>
          <p:cNvSpPr/>
          <p:nvPr/>
        </p:nvSpPr>
        <p:spPr>
          <a:xfrm rot="-2160000">
            <a:off x="5090762" y="3926244"/>
            <a:ext cx="186614" cy="158075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下箭头 36"/>
          <p:cNvSpPr/>
          <p:nvPr/>
        </p:nvSpPr>
        <p:spPr>
          <a:xfrm rot="18180000">
            <a:off x="5899416" y="3574102"/>
            <a:ext cx="183108" cy="223007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JDK</a:t>
            </a:r>
            <a:r>
              <a:rPr lang="zh-CN" altLang="en-US" dirty="0" smtClean="0"/>
              <a:t>线程池实现</a:t>
            </a:r>
            <a:endParaRPr lang="zh-CN" altLang="en-US" dirty="0"/>
          </a:p>
        </p:txBody>
      </p:sp>
      <p:sp>
        <p:nvSpPr>
          <p:cNvPr id="3" name="内容占位符 2"/>
          <p:cNvSpPr>
            <a:spLocks noGrp="1"/>
          </p:cNvSpPr>
          <p:nvPr>
            <p:ph idx="1"/>
          </p:nvPr>
        </p:nvSpPr>
        <p:spPr/>
        <p:txBody>
          <a:bodyPr/>
          <a:lstStyle/>
          <a:p>
            <a:pPr>
              <a:buNone/>
            </a:pPr>
            <a:r>
              <a:rPr lang="en-US" altLang="zh-CN" dirty="0" smtClean="0"/>
              <a:t>		</a:t>
            </a:r>
            <a:r>
              <a:rPr lang="en-US" altLang="zh-CN" dirty="0" smtClean="0"/>
              <a:t>java</a:t>
            </a:r>
            <a:r>
              <a:rPr lang="zh-CN" altLang="en-US" dirty="0" smtClean="0"/>
              <a:t> （这边以</a:t>
            </a:r>
            <a:r>
              <a:rPr lang="en-US" altLang="zh-CN" dirty="0" smtClean="0"/>
              <a:t>jdk7</a:t>
            </a:r>
            <a:r>
              <a:rPr lang="zh-CN" altLang="en-US" dirty="0" smtClean="0"/>
              <a:t>为例）本身</a:t>
            </a:r>
            <a:r>
              <a:rPr lang="zh-CN" altLang="en-US" dirty="0" smtClean="0"/>
              <a:t>为我们提供了线程池的完整实现，核心类是</a:t>
            </a:r>
            <a:r>
              <a:rPr lang="en-US" altLang="zh-CN" dirty="0" err="1" smtClean="0"/>
              <a:t>java.util.concurrent.ThreadPoolExecutor</a:t>
            </a:r>
            <a:r>
              <a:rPr lang="zh-CN" altLang="en-US" dirty="0" smtClean="0"/>
              <a:t>。通过该类初始化一个线程池需要以下几个核心</a:t>
            </a:r>
            <a:r>
              <a:rPr lang="zh-CN" altLang="en-US" dirty="0" smtClean="0"/>
              <a:t>参数：</a:t>
            </a:r>
            <a:endParaRPr lang="en-US" altLang="zh-CN" dirty="0" smtClean="0"/>
          </a:p>
          <a:p>
            <a:pPr>
              <a:buNone/>
            </a:pPr>
            <a:endParaRPr lang="zh-CN" altLang="en-US" dirty="0"/>
          </a:p>
        </p:txBody>
      </p:sp>
      <p:graphicFrame>
        <p:nvGraphicFramePr>
          <p:cNvPr id="4" name="表格 3"/>
          <p:cNvGraphicFramePr>
            <a:graphicFrameLocks noGrp="1"/>
          </p:cNvGraphicFramePr>
          <p:nvPr/>
        </p:nvGraphicFramePr>
        <p:xfrm>
          <a:off x="971600" y="4221088"/>
          <a:ext cx="7632848" cy="1854200"/>
        </p:xfrm>
        <a:graphic>
          <a:graphicData uri="http://schemas.openxmlformats.org/drawingml/2006/table">
            <a:tbl>
              <a:tblPr firstRow="1" bandRow="1">
                <a:tableStyleId>{5C22544A-7EE6-4342-B048-85BDC9FD1C3A}</a:tableStyleId>
              </a:tblPr>
              <a:tblGrid>
                <a:gridCol w="2524529"/>
                <a:gridCol w="5108319"/>
              </a:tblGrid>
              <a:tr h="370840">
                <a:tc>
                  <a:txBody>
                    <a:bodyPr/>
                    <a:lstStyle/>
                    <a:p>
                      <a:pPr algn="ctr"/>
                      <a:r>
                        <a:rPr lang="zh-CN" altLang="en-US" dirty="0" smtClean="0"/>
                        <a:t>参数名称</a:t>
                      </a:r>
                      <a:endParaRPr lang="zh-CN" altLang="en-US" dirty="0"/>
                    </a:p>
                  </a:txBody>
                  <a:tcPr/>
                </a:tc>
                <a:tc>
                  <a:txBody>
                    <a:bodyPr/>
                    <a:lstStyle/>
                    <a:p>
                      <a:pPr algn="ctr"/>
                      <a:r>
                        <a:rPr lang="zh-CN" altLang="en-US" dirty="0" smtClean="0"/>
                        <a:t>描述</a:t>
                      </a:r>
                      <a:endParaRPr lang="zh-CN" altLang="en-US" dirty="0"/>
                    </a:p>
                  </a:txBody>
                  <a:tcPr/>
                </a:tc>
              </a:tr>
              <a:tr h="370840">
                <a:tc>
                  <a:txBody>
                    <a:bodyPr/>
                    <a:lstStyle/>
                    <a:p>
                      <a:pPr algn="ctr"/>
                      <a:r>
                        <a:rPr lang="en-US" altLang="zh-CN" sz="1800" kern="1200" dirty="0" err="1" smtClean="0">
                          <a:solidFill>
                            <a:schemeClr val="dk1"/>
                          </a:solidFill>
                          <a:latin typeface="+mn-lt"/>
                          <a:ea typeface="+mn-ea"/>
                          <a:cs typeface="+mn-cs"/>
                        </a:rPr>
                        <a:t>corePoolSize</a:t>
                      </a:r>
                      <a:endParaRPr lang="zh-CN" altLang="en-US" dirty="0"/>
                    </a:p>
                  </a:txBody>
                  <a:tcPr/>
                </a:tc>
                <a:tc>
                  <a:txBody>
                    <a:bodyPr/>
                    <a:lstStyle/>
                    <a:p>
                      <a:pPr algn="ctr"/>
                      <a:r>
                        <a:rPr lang="zh-CN" altLang="en-US" dirty="0" smtClean="0"/>
                        <a:t>空闲时线程池可以保留的最大线程数</a:t>
                      </a:r>
                      <a:endParaRPr lang="zh-CN" altLang="en-US" dirty="0"/>
                    </a:p>
                  </a:txBody>
                  <a:tcPr/>
                </a:tc>
              </a:tr>
              <a:tr h="370840">
                <a:tc>
                  <a:txBody>
                    <a:bodyPr/>
                    <a:lstStyle/>
                    <a:p>
                      <a:pPr algn="ctr"/>
                      <a:r>
                        <a:rPr lang="en-US" altLang="zh-CN" sz="1800" kern="1200" dirty="0" err="1" smtClean="0">
                          <a:solidFill>
                            <a:schemeClr val="dk1"/>
                          </a:solidFill>
                          <a:latin typeface="+mn-lt"/>
                          <a:ea typeface="+mn-ea"/>
                          <a:cs typeface="+mn-cs"/>
                        </a:rPr>
                        <a:t>maximumPoolSize</a:t>
                      </a:r>
                      <a:endParaRPr lang="zh-CN" altLang="en-US" dirty="0"/>
                    </a:p>
                  </a:txBody>
                  <a:tcPr/>
                </a:tc>
                <a:tc>
                  <a:txBody>
                    <a:bodyPr/>
                    <a:lstStyle/>
                    <a:p>
                      <a:pPr algn="ctr"/>
                      <a:r>
                        <a:rPr lang="zh-CN" altLang="en-US" dirty="0" smtClean="0"/>
                        <a:t>线程池可以管理的最大线程数</a:t>
                      </a:r>
                      <a:endParaRPr lang="zh-CN" altLang="en-US" dirty="0"/>
                    </a:p>
                  </a:txBody>
                  <a:tcPr/>
                </a:tc>
              </a:tr>
              <a:tr h="370840">
                <a:tc>
                  <a:txBody>
                    <a:bodyPr/>
                    <a:lstStyle/>
                    <a:p>
                      <a:pPr algn="ctr"/>
                      <a:r>
                        <a:rPr lang="en-US" altLang="zh-CN" sz="1800" kern="1200" dirty="0" err="1" smtClean="0">
                          <a:solidFill>
                            <a:schemeClr val="dk1"/>
                          </a:solidFill>
                          <a:latin typeface="+mn-lt"/>
                          <a:ea typeface="+mn-ea"/>
                          <a:cs typeface="+mn-cs"/>
                        </a:rPr>
                        <a:t>keepAliveTime</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超过</a:t>
                      </a:r>
                      <a:r>
                        <a:rPr lang="en-US" altLang="zh-CN" sz="1800" kern="1200" dirty="0" err="1" smtClean="0">
                          <a:solidFill>
                            <a:schemeClr val="dk1"/>
                          </a:solidFill>
                          <a:latin typeface="+mn-lt"/>
                          <a:ea typeface="+mn-ea"/>
                          <a:cs typeface="+mn-cs"/>
                        </a:rPr>
                        <a:t>corePoolSize</a:t>
                      </a:r>
                      <a:r>
                        <a:rPr lang="zh-CN" altLang="en-US" sz="1800" kern="1200" dirty="0" smtClean="0">
                          <a:solidFill>
                            <a:schemeClr val="dk1"/>
                          </a:solidFill>
                          <a:latin typeface="+mn-lt"/>
                          <a:ea typeface="+mn-ea"/>
                          <a:cs typeface="+mn-cs"/>
                        </a:rPr>
                        <a:t>的空闲线程的最大存活时间</a:t>
                      </a:r>
                      <a:endParaRPr lang="zh-CN" altLang="en-US" dirty="0" smtClean="0"/>
                    </a:p>
                  </a:txBody>
                  <a:tcPr/>
                </a:tc>
              </a:tr>
              <a:tr h="370840">
                <a:tc>
                  <a:txBody>
                    <a:bodyPr/>
                    <a:lstStyle/>
                    <a:p>
                      <a:pPr algn="ctr"/>
                      <a:r>
                        <a:rPr lang="en-US" altLang="zh-CN" sz="1800" kern="1200" dirty="0" err="1" smtClean="0">
                          <a:solidFill>
                            <a:schemeClr val="dk1"/>
                          </a:solidFill>
                          <a:latin typeface="+mn-lt"/>
                          <a:ea typeface="+mn-ea"/>
                          <a:cs typeface="+mn-cs"/>
                        </a:rPr>
                        <a:t>workQueue</a:t>
                      </a:r>
                      <a:endParaRPr lang="zh-CN" altLang="en-US" dirty="0"/>
                    </a:p>
                  </a:txBody>
                  <a:tcPr/>
                </a:tc>
                <a:tc>
                  <a:txBody>
                    <a:bodyPr/>
                    <a:lstStyle/>
                    <a:p>
                      <a:pPr algn="ctr"/>
                      <a:r>
                        <a:rPr lang="zh-CN" altLang="en-US" dirty="0" smtClean="0"/>
                        <a:t>任务的阻塞队列</a:t>
                      </a:r>
                      <a:endParaRPr lang="zh-CN" altLang="en-US" dirty="0"/>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14291"/>
            <a:ext cx="8043890" cy="2428891"/>
          </a:xfrm>
        </p:spPr>
        <p:txBody>
          <a:bodyPr>
            <a:normAutofit/>
          </a:bodyPr>
          <a:lstStyle/>
          <a:p>
            <a:pPr>
              <a:buNone/>
            </a:pPr>
            <a:r>
              <a:rPr lang="en-US" altLang="zh-CN" sz="2000" dirty="0" smtClean="0"/>
              <a:t>		</a:t>
            </a:r>
            <a:r>
              <a:rPr lang="zh-CN" altLang="en-US" sz="2000" dirty="0" smtClean="0"/>
              <a:t>下面来分析下</a:t>
            </a:r>
            <a:r>
              <a:rPr lang="en-US" altLang="zh-CN" sz="2000" dirty="0" smtClean="0"/>
              <a:t>java</a:t>
            </a:r>
            <a:r>
              <a:rPr lang="zh-CN" altLang="en-US" sz="2000" dirty="0" smtClean="0"/>
              <a:t>线程池类</a:t>
            </a:r>
            <a:r>
              <a:rPr lang="en-US" altLang="zh-CN" sz="2000" dirty="0" err="1" smtClean="0"/>
              <a:t>ThreadPoolExecutor</a:t>
            </a:r>
            <a:r>
              <a:rPr lang="zh-CN" altLang="en-US" sz="2000" dirty="0" smtClean="0"/>
              <a:t>的核心代码。如下图中的代码所示，</a:t>
            </a:r>
            <a:r>
              <a:rPr lang="en-US" altLang="zh-CN" sz="2000" dirty="0" err="1" smtClean="0"/>
              <a:t>AtomicInteger</a:t>
            </a:r>
            <a:r>
              <a:rPr lang="zh-CN" altLang="en-US" sz="2000" dirty="0" smtClean="0"/>
              <a:t>类型的成员变量</a:t>
            </a:r>
            <a:r>
              <a:rPr lang="en-US" altLang="zh-CN" sz="2000" dirty="0" err="1" smtClean="0"/>
              <a:t>ctl</a:t>
            </a:r>
            <a:r>
              <a:rPr lang="zh-CN" altLang="en-US" sz="2000" dirty="0" smtClean="0"/>
              <a:t>为线程池的核心控制变量。</a:t>
            </a:r>
            <a:r>
              <a:rPr lang="en-US" altLang="zh-CN" sz="2000" dirty="0" err="1" smtClean="0"/>
              <a:t>ctl</a:t>
            </a:r>
            <a:r>
              <a:rPr lang="zh-CN" altLang="en-US" sz="2000" dirty="0" smtClean="0"/>
              <a:t>变量的前</a:t>
            </a:r>
            <a:r>
              <a:rPr lang="en-US" altLang="zh-CN" sz="2000" dirty="0" smtClean="0"/>
              <a:t>3</a:t>
            </a:r>
            <a:r>
              <a:rPr lang="zh-CN" altLang="en-US" sz="2000" dirty="0" smtClean="0"/>
              <a:t>位用来标识线程池的当前运行状态，后</a:t>
            </a:r>
            <a:r>
              <a:rPr lang="en-US" altLang="zh-CN" sz="2000" dirty="0" smtClean="0"/>
              <a:t>29</a:t>
            </a:r>
            <a:r>
              <a:rPr lang="zh-CN" altLang="en-US" sz="2000" dirty="0" smtClean="0"/>
              <a:t>位用来存储当前线程池的线程数量。</a:t>
            </a:r>
            <a:endParaRPr lang="en-US" altLang="zh-CN" sz="2000" dirty="0" smtClean="0"/>
          </a:p>
          <a:p>
            <a:pPr>
              <a:buNone/>
            </a:pPr>
            <a:r>
              <a:rPr lang="en-US" altLang="zh-CN" sz="2000" dirty="0" smtClean="0"/>
              <a:t>		</a:t>
            </a:r>
            <a:r>
              <a:rPr lang="zh-CN" altLang="en-US" sz="2000" dirty="0" smtClean="0"/>
              <a:t>其中的</a:t>
            </a:r>
            <a:r>
              <a:rPr lang="en-US" altLang="zh-CN" sz="2000" dirty="0" err="1" smtClean="0"/>
              <a:t>ctlOf</a:t>
            </a:r>
            <a:r>
              <a:rPr lang="zh-CN" altLang="en-US" sz="2000" dirty="0" smtClean="0"/>
              <a:t>方法是将线程池状态和线程数量整合到</a:t>
            </a:r>
            <a:r>
              <a:rPr lang="en-US" altLang="zh-CN" sz="2000" dirty="0" err="1" smtClean="0"/>
              <a:t>ctl</a:t>
            </a:r>
            <a:r>
              <a:rPr lang="zh-CN" altLang="en-US" sz="2000" dirty="0" smtClean="0"/>
              <a:t>变量中。</a:t>
            </a:r>
            <a:r>
              <a:rPr lang="en-US" altLang="zh-CN" sz="2000" dirty="0" err="1" smtClean="0"/>
              <a:t>runStateOf</a:t>
            </a:r>
            <a:r>
              <a:rPr lang="zh-CN" altLang="en-US" sz="2000" dirty="0" smtClean="0"/>
              <a:t>是从</a:t>
            </a:r>
            <a:r>
              <a:rPr lang="en-US" altLang="zh-CN" sz="2000" dirty="0" err="1" smtClean="0"/>
              <a:t>ctl</a:t>
            </a:r>
            <a:r>
              <a:rPr lang="zh-CN" altLang="en-US" sz="2000" dirty="0" smtClean="0"/>
              <a:t>变量中取出线程池状态。</a:t>
            </a:r>
            <a:r>
              <a:rPr lang="en-US" altLang="zh-CN" sz="2000" dirty="0" err="1" smtClean="0"/>
              <a:t>workerCountOf</a:t>
            </a:r>
            <a:r>
              <a:rPr lang="zh-CN" altLang="en-US" sz="2000" dirty="0" smtClean="0"/>
              <a:t>方法是从</a:t>
            </a:r>
            <a:r>
              <a:rPr lang="en-US" altLang="zh-CN" sz="2000" dirty="0" err="1" smtClean="0"/>
              <a:t>ctl</a:t>
            </a:r>
            <a:r>
              <a:rPr lang="zh-CN" altLang="en-US" sz="2000" dirty="0" smtClean="0"/>
              <a:t>变量中取出线程数量。</a:t>
            </a:r>
            <a:endParaRPr lang="zh-CN" altLang="en-US" sz="2000" dirty="0"/>
          </a:p>
        </p:txBody>
      </p:sp>
      <p:pic>
        <p:nvPicPr>
          <p:cNvPr id="39937" name="Picture 1" descr="D:\Users\Public\Documents\imData\im\100918@nd\Image\b57e1ab45a87deae457e7cca890502b6.jpg"/>
          <p:cNvPicPr>
            <a:picLocks noChangeAspect="1" noChangeArrowheads="1"/>
          </p:cNvPicPr>
          <p:nvPr/>
        </p:nvPicPr>
        <p:blipFill>
          <a:blip r:embed="rId2"/>
          <a:srcRect/>
          <a:stretch>
            <a:fillRect/>
          </a:stretch>
        </p:blipFill>
        <p:spPr bwMode="auto">
          <a:xfrm>
            <a:off x="1357290" y="2786058"/>
            <a:ext cx="6357982" cy="333375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571472" y="642920"/>
          <a:ext cx="8262973" cy="5429284"/>
        </p:xfrm>
        <a:graphic>
          <a:graphicData uri="http://schemas.openxmlformats.org/drawingml/2006/table">
            <a:tbl>
              <a:tblPr firstRow="1" bandRow="1">
                <a:tableStyleId>{5C22544A-7EE6-4342-B048-85BDC9FD1C3A}</a:tableStyleId>
              </a:tblPr>
              <a:tblGrid>
                <a:gridCol w="1428760"/>
                <a:gridCol w="3000396"/>
                <a:gridCol w="3833817"/>
              </a:tblGrid>
              <a:tr h="660801">
                <a:tc>
                  <a:txBody>
                    <a:bodyPr/>
                    <a:lstStyle/>
                    <a:p>
                      <a:pPr algn="ctr"/>
                      <a:r>
                        <a:rPr lang="zh-CN" altLang="en-US" sz="1200" dirty="0" smtClean="0"/>
                        <a:t>变量名称</a:t>
                      </a:r>
                      <a:endParaRPr lang="zh-CN" altLang="en-US" sz="1200" dirty="0"/>
                    </a:p>
                  </a:txBody>
                  <a:tcPr/>
                </a:tc>
                <a:tc>
                  <a:txBody>
                    <a:bodyPr/>
                    <a:lstStyle/>
                    <a:p>
                      <a:pPr algn="ctr"/>
                      <a:r>
                        <a:rPr lang="zh-CN" altLang="en-US" sz="1200" dirty="0" smtClean="0"/>
                        <a:t>值</a:t>
                      </a:r>
                      <a:endParaRPr lang="zh-CN" altLang="en-US" sz="1200" dirty="0"/>
                    </a:p>
                  </a:txBody>
                  <a:tcPr/>
                </a:tc>
                <a:tc>
                  <a:txBody>
                    <a:bodyPr/>
                    <a:lstStyle/>
                    <a:p>
                      <a:pPr algn="ctr"/>
                      <a:r>
                        <a:rPr lang="zh-CN" altLang="en-US" sz="1200" dirty="0" smtClean="0"/>
                        <a:t>变量描述</a:t>
                      </a:r>
                      <a:endParaRPr lang="zh-CN" altLang="en-US" sz="1200" dirty="0"/>
                    </a:p>
                  </a:txBody>
                  <a:tcPr/>
                </a:tc>
              </a:tr>
              <a:tr h="482205">
                <a:tc>
                  <a:txBody>
                    <a:bodyPr/>
                    <a:lstStyle/>
                    <a:p>
                      <a:pPr algn="ctr"/>
                      <a:r>
                        <a:rPr lang="en-US" altLang="zh-CN" sz="1200" dirty="0" err="1" smtClean="0"/>
                        <a:t>ctl</a:t>
                      </a:r>
                      <a:endParaRPr lang="zh-CN" altLang="en-US" sz="1200" dirty="0"/>
                    </a:p>
                  </a:txBody>
                  <a:tcPr/>
                </a:tc>
                <a:tc>
                  <a:txBody>
                    <a:bodyPr/>
                    <a:lstStyle/>
                    <a:p>
                      <a:pPr algn="ctr"/>
                      <a:r>
                        <a:rPr lang="zh-CN" altLang="en-US" sz="1200" dirty="0" smtClean="0"/>
                        <a:t>线程池状态按位或线程数量</a:t>
                      </a:r>
                      <a:endParaRPr lang="zh-CN" altLang="en-US" sz="1200" dirty="0"/>
                    </a:p>
                  </a:txBody>
                  <a:tcPr/>
                </a:tc>
                <a:tc>
                  <a:txBody>
                    <a:bodyPr/>
                    <a:lstStyle/>
                    <a:p>
                      <a:pPr algn="ctr"/>
                      <a:r>
                        <a:rPr lang="zh-CN" altLang="en-US" sz="1200" dirty="0" smtClean="0"/>
                        <a:t>前</a:t>
                      </a:r>
                      <a:r>
                        <a:rPr lang="en-US" altLang="zh-CN" sz="1200" dirty="0" smtClean="0"/>
                        <a:t>3</a:t>
                      </a:r>
                      <a:r>
                        <a:rPr lang="zh-CN" altLang="en-US" sz="1200" dirty="0" smtClean="0"/>
                        <a:t>位表示线程池当前运行状态，后</a:t>
                      </a:r>
                      <a:r>
                        <a:rPr lang="en-US" altLang="zh-CN" sz="1200" dirty="0" smtClean="0"/>
                        <a:t>29</a:t>
                      </a:r>
                      <a:r>
                        <a:rPr lang="zh-CN" altLang="en-US" sz="1200" dirty="0" smtClean="0"/>
                        <a:t>位表示当前线程数量。</a:t>
                      </a:r>
                      <a:endParaRPr lang="zh-CN" altLang="en-US" sz="1200" dirty="0"/>
                    </a:p>
                  </a:txBody>
                  <a:tcPr/>
                </a:tc>
              </a:tr>
              <a:tr h="500066">
                <a:tc>
                  <a:txBody>
                    <a:bodyPr/>
                    <a:lstStyle/>
                    <a:p>
                      <a:pPr algn="ctr"/>
                      <a:r>
                        <a:rPr lang="en-US" altLang="zh-CN" sz="1200" dirty="0" smtClean="0"/>
                        <a:t>COUNT_BIT</a:t>
                      </a:r>
                      <a:endParaRPr lang="zh-CN" altLang="en-US" sz="1200" dirty="0"/>
                    </a:p>
                  </a:txBody>
                  <a:tcPr/>
                </a:tc>
                <a:tc>
                  <a:txBody>
                    <a:bodyPr/>
                    <a:lstStyle/>
                    <a:p>
                      <a:pPr algn="ctr"/>
                      <a:r>
                        <a:rPr lang="en-US" altLang="zh-CN" sz="1200" dirty="0" smtClean="0"/>
                        <a:t>29</a:t>
                      </a:r>
                      <a:endParaRPr lang="zh-CN" altLang="en-US" sz="1200" dirty="0"/>
                    </a:p>
                  </a:txBody>
                  <a:tcPr/>
                </a:tc>
                <a:tc>
                  <a:txBody>
                    <a:bodyPr/>
                    <a:lstStyle/>
                    <a:p>
                      <a:pPr algn="ctr"/>
                      <a:r>
                        <a:rPr lang="zh-CN" altLang="en-US" sz="1200" dirty="0" smtClean="0"/>
                        <a:t>基础基数，线程池状态和最大线程容量都和该属性有关</a:t>
                      </a:r>
                      <a:endParaRPr lang="zh-CN" altLang="en-US" sz="1200" dirty="0"/>
                    </a:p>
                  </a:txBody>
                  <a:tcPr/>
                </a:tc>
              </a:tr>
              <a:tr h="660801">
                <a:tc>
                  <a:txBody>
                    <a:bodyPr/>
                    <a:lstStyle/>
                    <a:p>
                      <a:pPr algn="ctr"/>
                      <a:r>
                        <a:rPr lang="en-US" altLang="zh-CN" sz="1200" dirty="0" smtClean="0"/>
                        <a:t>CAPACITY</a:t>
                      </a:r>
                      <a:endParaRPr lang="zh-CN" altLang="en-US" sz="1200" dirty="0"/>
                    </a:p>
                  </a:txBody>
                  <a:tcPr/>
                </a:tc>
                <a:tc>
                  <a:txBody>
                    <a:bodyPr/>
                    <a:lstStyle/>
                    <a:p>
                      <a:pPr algn="ctr"/>
                      <a:r>
                        <a:rPr lang="en-US" altLang="zh-CN" sz="1200" dirty="0" smtClean="0"/>
                        <a:t>(1 &lt;&lt; 29) –</a:t>
                      </a:r>
                      <a:r>
                        <a:rPr lang="en-US" altLang="zh-CN" sz="1200" baseline="0" dirty="0" smtClean="0"/>
                        <a:t> 1 =</a:t>
                      </a:r>
                      <a:r>
                        <a:rPr lang="en-US" altLang="zh-CN" sz="1200" dirty="0" smtClean="0"/>
                        <a:t> 536870911</a:t>
                      </a:r>
                    </a:p>
                    <a:p>
                      <a:pPr algn="ctr"/>
                      <a:r>
                        <a:rPr lang="zh-CN" altLang="en-US" sz="1200" dirty="0" smtClean="0"/>
                        <a:t>（</a:t>
                      </a:r>
                      <a:r>
                        <a:rPr lang="en-US" altLang="zh-CN" sz="1200" dirty="0" smtClean="0"/>
                        <a:t>00011111111111111111111111111111</a:t>
                      </a:r>
                      <a:r>
                        <a:rPr lang="zh-CN" altLang="en-US" sz="1200" dirty="0" smtClean="0"/>
                        <a:t>）</a:t>
                      </a:r>
                      <a:endParaRPr lang="zh-CN" altLang="en-US" sz="1200" dirty="0"/>
                    </a:p>
                  </a:txBody>
                  <a:tcPr/>
                </a:tc>
                <a:tc>
                  <a:txBody>
                    <a:bodyPr/>
                    <a:lstStyle/>
                    <a:p>
                      <a:pPr algn="ctr"/>
                      <a:r>
                        <a:rPr lang="zh-CN" altLang="en-US" sz="1200" dirty="0" smtClean="0"/>
                        <a:t>线程池可以容纳的最大线程数，这里可以通过</a:t>
                      </a:r>
                      <a:r>
                        <a:rPr lang="en-US" altLang="zh-CN" sz="1200" dirty="0" smtClean="0"/>
                        <a:t>2</a:t>
                      </a:r>
                      <a:r>
                        <a:rPr lang="zh-CN" altLang="en-US" sz="1200" dirty="0" smtClean="0"/>
                        <a:t>进制的值看到其前</a:t>
                      </a:r>
                      <a:r>
                        <a:rPr lang="en-US" altLang="zh-CN" sz="1200" dirty="0" smtClean="0"/>
                        <a:t>3</a:t>
                      </a:r>
                      <a:r>
                        <a:rPr lang="zh-CN" altLang="en-US" sz="1200" dirty="0" smtClean="0"/>
                        <a:t>位为</a:t>
                      </a:r>
                      <a:r>
                        <a:rPr lang="en-US" altLang="zh-CN" sz="1200" dirty="0" smtClean="0"/>
                        <a:t>0</a:t>
                      </a:r>
                      <a:r>
                        <a:rPr lang="zh-CN" altLang="en-US" sz="1200" dirty="0" smtClean="0"/>
                        <a:t>，后</a:t>
                      </a:r>
                      <a:r>
                        <a:rPr lang="en-US" altLang="zh-CN" sz="1200" dirty="0" smtClean="0"/>
                        <a:t>29</a:t>
                      </a:r>
                      <a:r>
                        <a:rPr lang="zh-CN" altLang="en-US" sz="1200" dirty="0" smtClean="0"/>
                        <a:t>位为</a:t>
                      </a:r>
                      <a:r>
                        <a:rPr lang="en-US" altLang="zh-CN" sz="1200" dirty="0" smtClean="0"/>
                        <a:t>1</a:t>
                      </a:r>
                      <a:endParaRPr lang="zh-CN" altLang="en-US" sz="1200" dirty="0"/>
                    </a:p>
                  </a:txBody>
                  <a:tcPr/>
                </a:tc>
              </a:tr>
              <a:tr h="482207">
                <a:tc>
                  <a:txBody>
                    <a:bodyPr/>
                    <a:lstStyle/>
                    <a:p>
                      <a:pPr algn="ctr"/>
                      <a:r>
                        <a:rPr lang="en-US" altLang="zh-CN" sz="1200" dirty="0" smtClean="0"/>
                        <a:t>RUNNING</a:t>
                      </a:r>
                      <a:endParaRPr lang="zh-CN" altLang="en-US" sz="1200" dirty="0"/>
                    </a:p>
                  </a:txBody>
                  <a:tcPr/>
                </a:tc>
                <a:tc>
                  <a:txBody>
                    <a:bodyPr/>
                    <a:lstStyle/>
                    <a:p>
                      <a:pPr algn="ctr"/>
                      <a:r>
                        <a:rPr lang="en-US" altLang="zh-CN" sz="1200" dirty="0" smtClean="0"/>
                        <a:t>-1 &lt;&lt; 29 = -536870912</a:t>
                      </a:r>
                    </a:p>
                    <a:p>
                      <a:pPr algn="ctr"/>
                      <a:r>
                        <a:rPr lang="zh-CN" altLang="en-US" sz="1200" dirty="0" smtClean="0"/>
                        <a:t>（</a:t>
                      </a:r>
                      <a:r>
                        <a:rPr lang="en-US" altLang="zh-CN" sz="1200" dirty="0" smtClean="0">
                          <a:solidFill>
                            <a:srgbClr val="FF0000"/>
                          </a:solidFill>
                        </a:rPr>
                        <a:t>111</a:t>
                      </a:r>
                      <a:r>
                        <a:rPr lang="en-US" altLang="zh-CN" sz="1200" dirty="0" smtClean="0"/>
                        <a:t>00000000000000000000000000000</a:t>
                      </a:r>
                      <a:r>
                        <a:rPr lang="zh-CN" altLang="en-US" sz="1200" dirty="0" smtClean="0"/>
                        <a:t>）</a:t>
                      </a:r>
                      <a:endParaRPr lang="zh-CN" altLang="en-US" sz="1200" dirty="0"/>
                    </a:p>
                  </a:txBody>
                  <a:tcPr/>
                </a:tc>
                <a:tc>
                  <a:txBody>
                    <a:bodyPr/>
                    <a:lstStyle/>
                    <a:p>
                      <a:pPr algn="ctr"/>
                      <a:r>
                        <a:rPr lang="zh-CN" altLang="en-US" sz="1200" dirty="0" smtClean="0"/>
                        <a:t>表示线程池处于正在运行的状态，正常处理任务</a:t>
                      </a:r>
                      <a:endParaRPr lang="zh-CN" altLang="en-US" sz="1200" dirty="0"/>
                    </a:p>
                  </a:txBody>
                  <a:tcPr/>
                </a:tc>
              </a:tr>
              <a:tr h="660801">
                <a:tc>
                  <a:txBody>
                    <a:bodyPr/>
                    <a:lstStyle/>
                    <a:p>
                      <a:pPr algn="ctr"/>
                      <a:r>
                        <a:rPr lang="en-US" altLang="zh-CN" sz="1200" dirty="0" smtClean="0"/>
                        <a:t>SHUTDOWN</a:t>
                      </a:r>
                      <a:endParaRPr lang="zh-CN" altLang="en-US" sz="1200" dirty="0"/>
                    </a:p>
                  </a:txBody>
                  <a:tcPr/>
                </a:tc>
                <a:tc>
                  <a:txBody>
                    <a:bodyPr/>
                    <a:lstStyle/>
                    <a:p>
                      <a:pPr algn="ctr"/>
                      <a:r>
                        <a:rPr lang="en-US" altLang="zh-CN" sz="1200" dirty="0" smtClean="0"/>
                        <a:t>0 &lt;&lt;</a:t>
                      </a:r>
                      <a:r>
                        <a:rPr lang="zh-CN" altLang="en-US" sz="1200" baseline="0" dirty="0" smtClean="0"/>
                        <a:t> </a:t>
                      </a:r>
                      <a:r>
                        <a:rPr lang="en-US" altLang="zh-CN" sz="1200" baseline="0" dirty="0" smtClean="0"/>
                        <a:t>29 = </a:t>
                      </a:r>
                      <a:r>
                        <a:rPr lang="en-US" altLang="zh-CN" sz="1200" dirty="0" smtClean="0"/>
                        <a:t>0</a:t>
                      </a:r>
                    </a:p>
                    <a:p>
                      <a:pPr algn="ctr"/>
                      <a:r>
                        <a:rPr lang="zh-CN" altLang="en-US" sz="1200" dirty="0" smtClean="0"/>
                        <a:t>（</a:t>
                      </a:r>
                      <a:r>
                        <a:rPr lang="en-US" altLang="zh-CN" sz="1200" dirty="0" smtClean="0">
                          <a:solidFill>
                            <a:srgbClr val="FF0000"/>
                          </a:solidFill>
                        </a:rPr>
                        <a:t>000</a:t>
                      </a:r>
                      <a:r>
                        <a:rPr lang="en-US" altLang="zh-CN" sz="1200" dirty="0" smtClean="0"/>
                        <a:t>00000000000000000000000000000</a:t>
                      </a:r>
                      <a:r>
                        <a:rPr lang="zh-CN" altLang="en-US" sz="1200" dirty="0" smtClean="0"/>
                        <a:t>）</a:t>
                      </a:r>
                      <a:endParaRPr lang="zh-CN" altLang="en-US" sz="1200" dirty="0"/>
                    </a:p>
                  </a:txBody>
                  <a:tcPr/>
                </a:tc>
                <a:tc>
                  <a:txBody>
                    <a:bodyPr/>
                    <a:lstStyle/>
                    <a:p>
                      <a:pPr algn="ctr"/>
                      <a:r>
                        <a:rPr lang="zh-CN" altLang="en-US" sz="1200" dirty="0" smtClean="0"/>
                        <a:t>线程池准备关闭，不再接受新的任务，但是会将队列中的任务全部处理完毕后再关闭。</a:t>
                      </a:r>
                      <a:endParaRPr lang="zh-CN" altLang="en-US" sz="1200" dirty="0"/>
                    </a:p>
                  </a:txBody>
                  <a:tcPr/>
                </a:tc>
              </a:tr>
              <a:tr h="660801">
                <a:tc>
                  <a:txBody>
                    <a:bodyPr/>
                    <a:lstStyle/>
                    <a:p>
                      <a:pPr algn="ctr"/>
                      <a:r>
                        <a:rPr lang="en-US" altLang="zh-CN" sz="1200" dirty="0" smtClean="0"/>
                        <a:t>STOP</a:t>
                      </a:r>
                      <a:endParaRPr lang="zh-CN" altLang="en-US" sz="1200" dirty="0"/>
                    </a:p>
                  </a:txBody>
                  <a:tcPr/>
                </a:tc>
                <a:tc>
                  <a:txBody>
                    <a:bodyPr/>
                    <a:lstStyle/>
                    <a:p>
                      <a:pPr algn="ctr"/>
                      <a:r>
                        <a:rPr lang="en-US" altLang="zh-CN" sz="1200" dirty="0" smtClean="0"/>
                        <a:t>1</a:t>
                      </a:r>
                      <a:r>
                        <a:rPr lang="en-US" altLang="zh-CN" sz="1200" baseline="0" dirty="0" smtClean="0"/>
                        <a:t> &lt;&lt; 29 = </a:t>
                      </a:r>
                      <a:r>
                        <a:rPr lang="en-US" altLang="zh-CN" sz="1200" dirty="0" smtClean="0"/>
                        <a:t>536870912</a:t>
                      </a:r>
                    </a:p>
                    <a:p>
                      <a:pPr algn="ctr"/>
                      <a:r>
                        <a:rPr lang="zh-CN" altLang="en-US" sz="1200" dirty="0" smtClean="0"/>
                        <a:t>（</a:t>
                      </a:r>
                      <a:r>
                        <a:rPr lang="en-US" altLang="zh-CN" sz="1200" dirty="0" smtClean="0">
                          <a:solidFill>
                            <a:srgbClr val="FF0000"/>
                          </a:solidFill>
                        </a:rPr>
                        <a:t>001</a:t>
                      </a:r>
                      <a:r>
                        <a:rPr lang="en-US" altLang="zh-CN" sz="1200" dirty="0" smtClean="0"/>
                        <a:t>00000000000000000000000000000</a:t>
                      </a:r>
                      <a:r>
                        <a:rPr lang="zh-CN" altLang="en-US" sz="1200" dirty="0" smtClean="0"/>
                        <a:t>）</a:t>
                      </a:r>
                      <a:endParaRPr lang="zh-CN" altLang="en-US" sz="1200" dirty="0"/>
                    </a:p>
                  </a:txBody>
                  <a:tcPr/>
                </a:tc>
                <a:tc>
                  <a:txBody>
                    <a:bodyPr/>
                    <a:lstStyle/>
                    <a:p>
                      <a:pPr algn="ctr"/>
                      <a:r>
                        <a:rPr lang="zh-CN" altLang="en-US" sz="1200" dirty="0" smtClean="0"/>
                        <a:t>线程池停止运行，不再接受和处理任务。</a:t>
                      </a:r>
                      <a:endParaRPr lang="zh-CN" altLang="en-US" sz="1200" dirty="0"/>
                    </a:p>
                  </a:txBody>
                  <a:tcPr/>
                </a:tc>
              </a:tr>
              <a:tr h="660801">
                <a:tc>
                  <a:txBody>
                    <a:bodyPr/>
                    <a:lstStyle/>
                    <a:p>
                      <a:pPr algn="ctr"/>
                      <a:r>
                        <a:rPr lang="en-US" altLang="zh-CN" sz="1200" dirty="0" smtClean="0"/>
                        <a:t>TIDYING</a:t>
                      </a:r>
                      <a:endParaRPr lang="zh-CN" altLang="en-US" sz="1200" dirty="0"/>
                    </a:p>
                  </a:txBody>
                  <a:tcPr/>
                </a:tc>
                <a:tc>
                  <a:txBody>
                    <a:bodyPr/>
                    <a:lstStyle/>
                    <a:p>
                      <a:pPr algn="ctr"/>
                      <a:r>
                        <a:rPr lang="en-US" altLang="zh-CN" sz="1200" dirty="0" smtClean="0"/>
                        <a:t>2 &lt;&lt; 29 =</a:t>
                      </a:r>
                      <a:r>
                        <a:rPr lang="en-US" altLang="zh-CN" sz="1200" baseline="0" dirty="0" smtClean="0"/>
                        <a:t> </a:t>
                      </a:r>
                      <a:r>
                        <a:rPr lang="en-US" altLang="zh-CN" sz="1200" dirty="0" smtClean="0"/>
                        <a:t>1073741824</a:t>
                      </a:r>
                    </a:p>
                    <a:p>
                      <a:pPr algn="ctr"/>
                      <a:r>
                        <a:rPr lang="zh-CN" altLang="en-US" sz="1200" dirty="0" smtClean="0"/>
                        <a:t>（</a:t>
                      </a:r>
                      <a:r>
                        <a:rPr lang="en-US" altLang="zh-CN" sz="1200" dirty="0" smtClean="0">
                          <a:solidFill>
                            <a:srgbClr val="FF0000"/>
                          </a:solidFill>
                        </a:rPr>
                        <a:t>010</a:t>
                      </a:r>
                      <a:r>
                        <a:rPr lang="en-US" altLang="zh-CN" sz="1200" dirty="0" smtClean="0"/>
                        <a:t>00000000000000000000000000000</a:t>
                      </a:r>
                      <a:r>
                        <a:rPr lang="zh-CN" altLang="en-US" sz="1200" dirty="0" smtClean="0"/>
                        <a:t>）</a:t>
                      </a:r>
                      <a:endParaRPr lang="zh-CN" altLang="en-US" sz="1200" dirty="0"/>
                    </a:p>
                  </a:txBody>
                  <a:tcPr/>
                </a:tc>
                <a:tc>
                  <a:txBody>
                    <a:bodyPr/>
                    <a:lstStyle/>
                    <a:p>
                      <a:pPr algn="ctr"/>
                      <a:r>
                        <a:rPr lang="zh-CN" altLang="en-US" sz="1200" dirty="0" smtClean="0"/>
                        <a:t>线程池开始清理工作。</a:t>
                      </a:r>
                      <a:endParaRPr lang="zh-CN" altLang="en-US" sz="1200" dirty="0"/>
                    </a:p>
                  </a:txBody>
                  <a:tcPr/>
                </a:tc>
              </a:tr>
              <a:tr h="660801">
                <a:tc>
                  <a:txBody>
                    <a:bodyPr/>
                    <a:lstStyle/>
                    <a:p>
                      <a:pPr algn="ctr"/>
                      <a:r>
                        <a:rPr lang="en-US" altLang="zh-CN" sz="1200" dirty="0" smtClean="0"/>
                        <a:t>TERMINATED</a:t>
                      </a:r>
                      <a:endParaRPr lang="zh-CN" altLang="en-US" sz="1200" dirty="0"/>
                    </a:p>
                  </a:txBody>
                  <a:tcPr/>
                </a:tc>
                <a:tc>
                  <a:txBody>
                    <a:bodyPr/>
                    <a:lstStyle/>
                    <a:p>
                      <a:pPr algn="ctr"/>
                      <a:r>
                        <a:rPr lang="en-US" altLang="zh-CN" sz="1200" dirty="0" smtClean="0"/>
                        <a:t>3 &lt;&lt; 29 = 1610612736</a:t>
                      </a:r>
                    </a:p>
                    <a:p>
                      <a:pPr algn="ctr"/>
                      <a:r>
                        <a:rPr lang="zh-CN" altLang="en-US" sz="1200" dirty="0" smtClean="0"/>
                        <a:t>（</a:t>
                      </a:r>
                      <a:r>
                        <a:rPr lang="en-US" altLang="zh-CN" sz="1200" dirty="0" smtClean="0">
                          <a:solidFill>
                            <a:srgbClr val="FF0000"/>
                          </a:solidFill>
                        </a:rPr>
                        <a:t>011</a:t>
                      </a:r>
                      <a:r>
                        <a:rPr lang="en-US" altLang="zh-CN" sz="1200" dirty="0" smtClean="0"/>
                        <a:t>00000000000000000000000000000</a:t>
                      </a:r>
                      <a:r>
                        <a:rPr lang="zh-CN" altLang="en-US" sz="1200" dirty="0" smtClean="0"/>
                        <a:t>）</a:t>
                      </a:r>
                      <a:endParaRPr lang="zh-CN" altLang="en-US" sz="1200" dirty="0"/>
                    </a:p>
                  </a:txBody>
                  <a:tcPr/>
                </a:tc>
                <a:tc>
                  <a:txBody>
                    <a:bodyPr/>
                    <a:lstStyle/>
                    <a:p>
                      <a:pPr algn="ctr"/>
                      <a:r>
                        <a:rPr lang="zh-CN" altLang="en-US" sz="1200" dirty="0" smtClean="0"/>
                        <a:t>线程池已关闭。</a:t>
                      </a:r>
                      <a:endParaRPr lang="zh-CN" altLang="en-US" sz="1200" dirty="0"/>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2910" y="500042"/>
            <a:ext cx="8229600" cy="428627"/>
          </a:xfrm>
        </p:spPr>
        <p:txBody>
          <a:bodyPr>
            <a:normAutofit/>
          </a:bodyPr>
          <a:lstStyle/>
          <a:p>
            <a:pPr>
              <a:buNone/>
            </a:pPr>
            <a:r>
              <a:rPr lang="zh-CN" altLang="en-US" sz="2000" dirty="0" smtClean="0"/>
              <a:t>下面是线程池的核心参数变量：</a:t>
            </a:r>
            <a:endParaRPr lang="zh-CN" altLang="en-US" sz="2000" dirty="0"/>
          </a:p>
        </p:txBody>
      </p:sp>
      <p:pic>
        <p:nvPicPr>
          <p:cNvPr id="44033" name="Picture 1" descr="D:\Users\Public\Documents\imData\im\100918@nd\Image\4b356496db507692db1637acba80813e.jpg"/>
          <p:cNvPicPr>
            <a:picLocks noChangeAspect="1" noChangeArrowheads="1"/>
          </p:cNvPicPr>
          <p:nvPr/>
        </p:nvPicPr>
        <p:blipFill>
          <a:blip r:embed="rId2"/>
          <a:srcRect/>
          <a:stretch>
            <a:fillRect/>
          </a:stretch>
        </p:blipFill>
        <p:spPr bwMode="auto">
          <a:xfrm>
            <a:off x="2000232" y="2928934"/>
            <a:ext cx="3752850" cy="285750"/>
          </a:xfrm>
          <a:prstGeom prst="rect">
            <a:avLst/>
          </a:prstGeom>
          <a:noFill/>
        </p:spPr>
      </p:pic>
      <p:pic>
        <p:nvPicPr>
          <p:cNvPr id="44034" name="Picture 2" descr="D:\Users\Public\Documents\imData\im\100918@nd\Image\8a8eaed25ed1ff8a44f9ead13c1ea93b.jpg"/>
          <p:cNvPicPr>
            <a:picLocks noChangeAspect="1" noChangeArrowheads="1"/>
          </p:cNvPicPr>
          <p:nvPr/>
        </p:nvPicPr>
        <p:blipFill>
          <a:blip r:embed="rId3"/>
          <a:srcRect/>
          <a:stretch>
            <a:fillRect/>
          </a:stretch>
        </p:blipFill>
        <p:spPr bwMode="auto">
          <a:xfrm>
            <a:off x="2428860" y="3500438"/>
            <a:ext cx="4381500" cy="219075"/>
          </a:xfrm>
          <a:prstGeom prst="rect">
            <a:avLst/>
          </a:prstGeom>
          <a:noFill/>
        </p:spPr>
      </p:pic>
      <p:pic>
        <p:nvPicPr>
          <p:cNvPr id="44035" name="Picture 3" descr="D:\Users\Public\Documents\imData\im\100918@nd\Image\a0858110b0a65c0d3018d0e012ede050.jpg"/>
          <p:cNvPicPr>
            <a:picLocks noChangeAspect="1" noChangeArrowheads="1"/>
          </p:cNvPicPr>
          <p:nvPr/>
        </p:nvPicPr>
        <p:blipFill>
          <a:blip r:embed="rId4"/>
          <a:srcRect/>
          <a:stretch>
            <a:fillRect/>
          </a:stretch>
        </p:blipFill>
        <p:spPr bwMode="auto">
          <a:xfrm>
            <a:off x="2857488" y="1857364"/>
            <a:ext cx="2638425" cy="295275"/>
          </a:xfrm>
          <a:prstGeom prst="rect">
            <a:avLst/>
          </a:prstGeom>
          <a:noFill/>
        </p:spPr>
      </p:pic>
      <p:pic>
        <p:nvPicPr>
          <p:cNvPr id="44036" name="Picture 4" descr="D:\Users\Public\Documents\imData\im\100918@nd\Image\5e19b2a3c058053c07ba1aeb66f0faf9.jpg"/>
          <p:cNvPicPr>
            <a:picLocks noChangeAspect="1" noChangeArrowheads="1"/>
          </p:cNvPicPr>
          <p:nvPr/>
        </p:nvPicPr>
        <p:blipFill>
          <a:blip r:embed="rId5"/>
          <a:srcRect/>
          <a:stretch>
            <a:fillRect/>
          </a:stretch>
        </p:blipFill>
        <p:spPr bwMode="auto">
          <a:xfrm>
            <a:off x="2285984" y="1357298"/>
            <a:ext cx="2419350" cy="257175"/>
          </a:xfrm>
          <a:prstGeom prst="rect">
            <a:avLst/>
          </a:prstGeom>
          <a:noFill/>
        </p:spPr>
      </p:pic>
      <p:pic>
        <p:nvPicPr>
          <p:cNvPr id="44037" name="Picture 5" descr="D:\Users\Public\Documents\imData\im\100918@nd\Image\01082ba999a433af9ec2a35bc8521757.jpg"/>
          <p:cNvPicPr>
            <a:picLocks noChangeAspect="1" noChangeArrowheads="1"/>
          </p:cNvPicPr>
          <p:nvPr/>
        </p:nvPicPr>
        <p:blipFill>
          <a:blip r:embed="rId6"/>
          <a:srcRect/>
          <a:stretch>
            <a:fillRect/>
          </a:stretch>
        </p:blipFill>
        <p:spPr bwMode="auto">
          <a:xfrm>
            <a:off x="2285984" y="2357430"/>
            <a:ext cx="2733675" cy="295275"/>
          </a:xfrm>
          <a:prstGeom prst="rect">
            <a:avLst/>
          </a:prstGeom>
          <a:noFill/>
        </p:spPr>
      </p:pic>
      <p:sp>
        <p:nvSpPr>
          <p:cNvPr id="9" name="TextBox 8"/>
          <p:cNvSpPr txBox="1"/>
          <p:nvPr/>
        </p:nvSpPr>
        <p:spPr>
          <a:xfrm>
            <a:off x="642910" y="1285860"/>
            <a:ext cx="1500198" cy="369332"/>
          </a:xfrm>
          <a:prstGeom prst="rect">
            <a:avLst/>
          </a:prstGeom>
          <a:noFill/>
        </p:spPr>
        <p:txBody>
          <a:bodyPr wrap="square" rtlCol="0">
            <a:spAutoFit/>
          </a:bodyPr>
          <a:lstStyle/>
          <a:p>
            <a:r>
              <a:rPr lang="zh-CN" altLang="en-US" dirty="0" smtClean="0"/>
              <a:t>核心线程数：</a:t>
            </a:r>
            <a:endParaRPr lang="zh-CN" altLang="en-US" dirty="0"/>
          </a:p>
        </p:txBody>
      </p:sp>
      <p:sp>
        <p:nvSpPr>
          <p:cNvPr id="10" name="TextBox 9"/>
          <p:cNvSpPr txBox="1"/>
          <p:nvPr/>
        </p:nvSpPr>
        <p:spPr>
          <a:xfrm>
            <a:off x="642910" y="1785926"/>
            <a:ext cx="2214578" cy="369332"/>
          </a:xfrm>
          <a:prstGeom prst="rect">
            <a:avLst/>
          </a:prstGeom>
          <a:noFill/>
        </p:spPr>
        <p:txBody>
          <a:bodyPr wrap="square" rtlCol="0">
            <a:spAutoFit/>
          </a:bodyPr>
          <a:lstStyle/>
          <a:p>
            <a:r>
              <a:rPr lang="zh-CN" altLang="en-US" dirty="0" smtClean="0"/>
              <a:t>空闲线程存活时间：</a:t>
            </a:r>
            <a:endParaRPr lang="zh-CN" altLang="en-US" dirty="0"/>
          </a:p>
        </p:txBody>
      </p:sp>
      <p:sp>
        <p:nvSpPr>
          <p:cNvPr id="11" name="TextBox 10"/>
          <p:cNvSpPr txBox="1"/>
          <p:nvPr/>
        </p:nvSpPr>
        <p:spPr>
          <a:xfrm>
            <a:off x="642910" y="2285992"/>
            <a:ext cx="1500198" cy="369332"/>
          </a:xfrm>
          <a:prstGeom prst="rect">
            <a:avLst/>
          </a:prstGeom>
          <a:noFill/>
        </p:spPr>
        <p:txBody>
          <a:bodyPr wrap="square" rtlCol="0">
            <a:spAutoFit/>
          </a:bodyPr>
          <a:lstStyle/>
          <a:p>
            <a:r>
              <a:rPr lang="zh-CN" altLang="en-US" dirty="0" smtClean="0"/>
              <a:t>最大线程数：</a:t>
            </a:r>
            <a:endParaRPr lang="zh-CN" altLang="en-US" dirty="0"/>
          </a:p>
        </p:txBody>
      </p:sp>
      <p:sp>
        <p:nvSpPr>
          <p:cNvPr id="12" name="TextBox 11"/>
          <p:cNvSpPr txBox="1"/>
          <p:nvPr/>
        </p:nvSpPr>
        <p:spPr>
          <a:xfrm>
            <a:off x="642910" y="2857496"/>
            <a:ext cx="1714512" cy="369332"/>
          </a:xfrm>
          <a:prstGeom prst="rect">
            <a:avLst/>
          </a:prstGeom>
          <a:noFill/>
        </p:spPr>
        <p:txBody>
          <a:bodyPr wrap="square" rtlCol="0">
            <a:spAutoFit/>
          </a:bodyPr>
          <a:lstStyle/>
          <a:p>
            <a:r>
              <a:rPr lang="zh-CN" altLang="en-US" dirty="0" smtClean="0"/>
              <a:t>任务队列：</a:t>
            </a:r>
            <a:endParaRPr lang="zh-CN" altLang="en-US" dirty="0"/>
          </a:p>
        </p:txBody>
      </p:sp>
      <p:sp>
        <p:nvSpPr>
          <p:cNvPr id="13" name="TextBox 12"/>
          <p:cNvSpPr txBox="1"/>
          <p:nvPr/>
        </p:nvSpPr>
        <p:spPr>
          <a:xfrm>
            <a:off x="642910" y="3429000"/>
            <a:ext cx="1714512" cy="369332"/>
          </a:xfrm>
          <a:prstGeom prst="rect">
            <a:avLst/>
          </a:prstGeom>
          <a:noFill/>
        </p:spPr>
        <p:txBody>
          <a:bodyPr wrap="square" rtlCol="0">
            <a:spAutoFit/>
          </a:bodyPr>
          <a:lstStyle/>
          <a:p>
            <a:r>
              <a:rPr lang="zh-CN" altLang="en-US" dirty="0" smtClean="0"/>
              <a:t>工作线程集合：</a:t>
            </a:r>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938</TotalTime>
  <Words>900</Words>
  <Application>Microsoft Office PowerPoint</Application>
  <PresentationFormat>全屏显示(4:3)</PresentationFormat>
  <Paragraphs>133</Paragraphs>
  <Slides>20</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20</vt:i4>
      </vt:variant>
    </vt:vector>
  </HeadingPairs>
  <TitlesOfParts>
    <vt:vector size="22" baseType="lpstr">
      <vt:lpstr>Office 主题</vt:lpstr>
      <vt:lpstr>程序包</vt:lpstr>
      <vt:lpstr>JAVA线程池浅析</vt:lpstr>
      <vt:lpstr>目录</vt:lpstr>
      <vt:lpstr>线程池背景及原理</vt:lpstr>
      <vt:lpstr>幻灯片 4</vt:lpstr>
      <vt:lpstr>幻灯片 5</vt:lpstr>
      <vt:lpstr>JDK线程池实现</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其他线程池实现</vt:lpstr>
      <vt:lpstr>一个简单的线程池实现</vt:lpstr>
      <vt:lpstr>谢谢！</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JAVA线程池浅析</dc:title>
  <cp:lastModifiedBy>Windows 用户</cp:lastModifiedBy>
  <cp:revision>91</cp:revision>
  <dcterms:modified xsi:type="dcterms:W3CDTF">2016-11-16T10:10:58Z</dcterms:modified>
</cp:coreProperties>
</file>