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83"/>
  </p:normalViewPr>
  <p:slideViewPr>
    <p:cSldViewPr snapToGrid="0">
      <p:cViewPr varScale="1">
        <p:scale>
          <a:sx n="139" d="100"/>
          <a:sy n="139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3568E-DADA-70B5-3498-090A9A39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5B43F-120F-54EE-D98C-C690620E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841B9-8DB7-419A-E1B0-838CD358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7DDB0-CB18-BA6B-E809-5BC6EA33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9572-095C-325C-7B3B-8AECBCA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1189-8CCF-14D3-EEF7-30CC2CB6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ECFE4-B6C5-84E0-7896-137C74E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18599-82FA-B2CB-527A-2486ED0A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BC7A9-E0B3-E063-90FA-507222A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75487-BF81-9236-E53D-014FA12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F1A30-E1F5-2C98-294B-CBBCB2DC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162F6-8D88-D01F-C114-039E4F462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2C1F0-9229-5A39-CDDE-9D0AB5DA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FAC7F-DA50-B085-651E-534025D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43E4-0AAC-730A-2D9D-FDE171D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3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E958-D7AC-473D-182C-BBD7D03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11196-69CD-9BD6-C3D7-9FF017ED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888C4-5834-A8B2-F514-EB0EF4D6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6A050-FE8A-9DB2-C744-70FC1D7E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4081B-EDE4-1399-24FE-2E041DC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5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E548C-F8A7-DA50-60B6-6864E7F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44932-FEB2-1086-81E1-EFAB197F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69FEA-8BBE-0B77-E18F-45AB5DD3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54A09-A4C9-BDF6-4EA4-A3146514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86EF2-CB3E-2BF9-1841-6B4EB359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6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9883B-DA70-9D8C-18CA-975E0D8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9B70-0F68-B6B0-C2E6-477424844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97CF4-D3DD-7BF1-F662-952115F3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3893E-CEE7-2B06-1B44-30909D98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2CBF6-0736-0F18-7F9F-58F2824A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32815-0A0B-3327-655D-B0C47602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29024-C81D-FCA1-A66D-DD47B11F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12201-2F1B-A470-BFF5-F6156C7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0E9B8-C5A7-3B81-57E6-320DBC7E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910C8-6762-889B-2474-782D95457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6DCF0-EC3F-B9FE-BE71-43C3D5D69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A93ED-D3C1-13AE-4B93-F7CE1426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1078D5-10FE-D9FB-F778-9A9B268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2DFCC-0F38-E475-75D2-EBCC1DA2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2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247C-48E9-F0A7-77F5-33248498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41B54-66BB-D775-F9A5-FD565D8C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84D61-E147-0603-242F-D40A3457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2B61C-47F2-5C1F-1A98-B9EA4274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9A18D2-ADA5-6AC4-098D-D08C35E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CEF1CB-EC4C-0932-28EB-DCB23470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5D344-BEBC-18B0-C0A1-159B83B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0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E1F1-7CB5-1173-227B-7DA7611A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261C-FE04-47C6-AFA3-E31CCAFB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268A5-9879-C6A6-571A-8B47F8D7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09CDA-68CE-7D02-681F-01611568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F0815-B01A-9AED-FA58-01E3070D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32E5D-0190-A042-9F3B-5357778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1BB35-C536-4215-4D09-C9226D46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0747E4-F84C-ACE7-884B-5EAFA974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CF66F-ABC5-7416-EA21-CEBC9A96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D0F6D-6538-60D5-7A4F-6AF0E2C5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99A42-25ED-49CE-111F-28E83842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E6622-E9BB-2E3B-52D8-C21F6972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69DE32-0EFF-6200-FF1C-1D5A5702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E423C-5D9E-EE6C-6CB8-93FC94EA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9DD7-3E14-88A5-8AC9-7D54C66AD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DAB5D-D1C1-0C46-9EF0-5B8B428D8DF3}" type="datetimeFigureOut">
              <a:rPr kumimoji="1" lang="zh-CN" altLang="en-US" smtClean="0"/>
              <a:t>2025/7/6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F28F-ED66-E61B-7FFD-A38ADF646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87AF0-0FE9-2ABD-D979-BED5092A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C4B70-0F0C-3D4B-948C-6D4C9AEC1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2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2BE3D60F-4472-2919-A937-94A9514DC40D}"/>
              </a:ext>
            </a:extLst>
          </p:cNvPr>
          <p:cNvSpPr/>
          <p:nvPr/>
        </p:nvSpPr>
        <p:spPr>
          <a:xfrm>
            <a:off x="1082566" y="160283"/>
            <a:ext cx="9690538" cy="6537434"/>
          </a:xfrm>
          <a:prstGeom prst="roundRect">
            <a:avLst>
              <a:gd name="adj" fmla="val 1233"/>
            </a:avLst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2DEA03B-5167-93AE-0DCD-130F1606ED82}"/>
              </a:ext>
            </a:extLst>
          </p:cNvPr>
          <p:cNvSpPr/>
          <p:nvPr/>
        </p:nvSpPr>
        <p:spPr>
          <a:xfrm>
            <a:off x="1188720" y="1536192"/>
            <a:ext cx="621792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方法区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2043F46-D444-6819-F1D5-07754716CC02}"/>
              </a:ext>
            </a:extLst>
          </p:cNvPr>
          <p:cNvSpPr/>
          <p:nvPr/>
        </p:nvSpPr>
        <p:spPr>
          <a:xfrm>
            <a:off x="2072640" y="1536192"/>
            <a:ext cx="621792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老年代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B5F293C-529C-6267-07BE-86C218AB07E9}"/>
              </a:ext>
            </a:extLst>
          </p:cNvPr>
          <p:cNvSpPr/>
          <p:nvPr/>
        </p:nvSpPr>
        <p:spPr>
          <a:xfrm>
            <a:off x="3102864" y="1536192"/>
            <a:ext cx="621792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伊甸园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24E531-E25A-4A0C-ABA1-EE44641D94F2}"/>
              </a:ext>
            </a:extLst>
          </p:cNvPr>
          <p:cNvSpPr/>
          <p:nvPr/>
        </p:nvSpPr>
        <p:spPr>
          <a:xfrm>
            <a:off x="3255264" y="4239768"/>
            <a:ext cx="621792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幸存者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0CB4D9D-DA74-E908-5A25-21FC9A51FD3F}"/>
              </a:ext>
            </a:extLst>
          </p:cNvPr>
          <p:cNvSpPr/>
          <p:nvPr/>
        </p:nvSpPr>
        <p:spPr>
          <a:xfrm>
            <a:off x="10235184" y="1261872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编译耗时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19E3892-F625-9E24-1251-02135178EBB9}"/>
              </a:ext>
            </a:extLst>
          </p:cNvPr>
          <p:cNvSpPr/>
          <p:nvPr/>
        </p:nvSpPr>
        <p:spPr>
          <a:xfrm>
            <a:off x="10235184" y="1586484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加载耗时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BDB48EA-63FF-285B-F57B-872981D4562B}"/>
              </a:ext>
            </a:extLst>
          </p:cNvPr>
          <p:cNvSpPr/>
          <p:nvPr/>
        </p:nvSpPr>
        <p:spPr>
          <a:xfrm>
            <a:off x="10235184" y="1920240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垃圾回收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22B70F9-106A-FFFC-F777-2B38B7F474B7}"/>
              </a:ext>
            </a:extLst>
          </p:cNvPr>
          <p:cNvSpPr/>
          <p:nvPr/>
        </p:nvSpPr>
        <p:spPr>
          <a:xfrm>
            <a:off x="10235184" y="2363461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伊甸园区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1CC8846-5DAE-833E-7CEF-419BD23A5F50}"/>
              </a:ext>
            </a:extLst>
          </p:cNvPr>
          <p:cNvSpPr/>
          <p:nvPr/>
        </p:nvSpPr>
        <p:spPr>
          <a:xfrm>
            <a:off x="10235184" y="2927341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幸存者</a:t>
            </a:r>
            <a:r>
              <a:rPr kumimoji="1" lang="en-US" altLang="zh-CN" sz="1050" dirty="0">
                <a:latin typeface="Heiti SC Medium" pitchFamily="2" charset="-128"/>
                <a:ea typeface="Heiti SC Medium" pitchFamily="2" charset="-128"/>
              </a:rPr>
              <a:t>0</a:t>
            </a:r>
            <a:endParaRPr kumimoji="1" lang="zh-CN" altLang="en-US" sz="105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FE6776A-BAFD-F16E-DF84-750287D7223C}"/>
              </a:ext>
            </a:extLst>
          </p:cNvPr>
          <p:cNvSpPr/>
          <p:nvPr/>
        </p:nvSpPr>
        <p:spPr>
          <a:xfrm>
            <a:off x="10235184" y="3278124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幸存者</a:t>
            </a:r>
            <a:r>
              <a:rPr kumimoji="1" lang="en-US" altLang="zh-CN" sz="105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CN" altLang="en-US" sz="105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A071173-E890-3FE4-010D-EC5A9DABAC83}"/>
              </a:ext>
            </a:extLst>
          </p:cNvPr>
          <p:cNvSpPr/>
          <p:nvPr/>
        </p:nvSpPr>
        <p:spPr>
          <a:xfrm>
            <a:off x="10235184" y="3771505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老年代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1D87FFB-E507-1F8C-BAFB-42BE6709F48F}"/>
              </a:ext>
            </a:extLst>
          </p:cNvPr>
          <p:cNvSpPr/>
          <p:nvPr/>
        </p:nvSpPr>
        <p:spPr>
          <a:xfrm>
            <a:off x="10224464" y="4334257"/>
            <a:ext cx="800048" cy="3017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Medium" pitchFamily="2" charset="-128"/>
                <a:ea typeface="Heiti SC Medium" pitchFamily="2" charset="-128"/>
              </a:rPr>
              <a:t>方法区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C9DF593-5BB4-3E69-A80F-EC5774114746}"/>
              </a:ext>
            </a:extLst>
          </p:cNvPr>
          <p:cNvSpPr/>
          <p:nvPr/>
        </p:nvSpPr>
        <p:spPr>
          <a:xfrm>
            <a:off x="1082566" y="4802520"/>
            <a:ext cx="9690538" cy="1895197"/>
          </a:xfrm>
          <a:prstGeom prst="roundRect">
            <a:avLst>
              <a:gd name="adj" fmla="val 32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b="1" dirty="0"/>
              <a:t>1. </a:t>
            </a:r>
            <a:r>
              <a:rPr lang="zh-CN" altLang="en-US" sz="700" b="1" dirty="0"/>
              <a:t>堆（</a:t>
            </a:r>
            <a:r>
              <a:rPr lang="en" altLang="zh-CN" sz="700" b="1" dirty="0"/>
              <a:t>Heap</a:t>
            </a:r>
            <a:r>
              <a:rPr lang="zh-CN" altLang="en" sz="700" b="1" dirty="0"/>
              <a:t>）：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用途：堆是 </a:t>
            </a:r>
            <a:r>
              <a:rPr lang="en" altLang="zh-CN" sz="700" b="1" dirty="0"/>
              <a:t>JVM </a:t>
            </a:r>
            <a:r>
              <a:rPr lang="zh-CN" altLang="en-US" sz="700" b="1" dirty="0"/>
              <a:t>中内存最大的一块，用于存储所有的对象实例和数组。几乎所有对象都在此分配内存，垃圾收集器也在这里执行。</a:t>
            </a:r>
          </a:p>
          <a:p>
            <a:r>
              <a:rPr lang="zh-CN" altLang="en-US" sz="700" b="1" dirty="0"/>
              <a:t>   </a:t>
            </a:r>
            <a:r>
              <a:rPr lang="en-US" altLang="zh-CN" sz="700" b="1" dirty="0"/>
              <a:t>- </a:t>
            </a:r>
            <a:r>
              <a:rPr lang="zh-CN" altLang="en-US" sz="700" b="1" dirty="0"/>
              <a:t>分代垃圾收集机制：堆内存被进一步划分为新生代和老年代。</a:t>
            </a:r>
          </a:p>
          <a:p>
            <a:r>
              <a:rPr lang="zh-CN" altLang="en-US" sz="700" b="1" dirty="0"/>
              <a:t>     </a:t>
            </a:r>
            <a:r>
              <a:rPr lang="en-US" altLang="zh-CN" sz="700" b="1" dirty="0"/>
              <a:t>- </a:t>
            </a:r>
            <a:r>
              <a:rPr lang="zh-CN" altLang="en-US" sz="700" b="1" dirty="0"/>
              <a:t>新生代（</a:t>
            </a:r>
            <a:r>
              <a:rPr lang="en" altLang="zh-CN" sz="700" b="1" dirty="0"/>
              <a:t>Young Generation</a:t>
            </a:r>
            <a:r>
              <a:rPr lang="zh-CN" altLang="en" sz="700" b="1" dirty="0"/>
              <a:t>）：</a:t>
            </a:r>
            <a:r>
              <a:rPr lang="zh-CN" altLang="en-US" sz="700" b="1" dirty="0"/>
              <a:t>用于存放新创建的对象。其中又分为伊甸园区（</a:t>
            </a:r>
            <a:r>
              <a:rPr lang="en" altLang="zh-CN" sz="700" b="1" dirty="0"/>
              <a:t>Eden Space</a:t>
            </a:r>
            <a:r>
              <a:rPr lang="zh-CN" altLang="en" sz="700" b="1" dirty="0"/>
              <a:t>）</a:t>
            </a:r>
            <a:r>
              <a:rPr lang="zh-CN" altLang="en-US" sz="700" b="1" dirty="0"/>
              <a:t>和两个幸存者区（</a:t>
            </a:r>
            <a:r>
              <a:rPr lang="en" altLang="zh-CN" sz="700" b="1" dirty="0"/>
              <a:t>Survivor Spaces</a:t>
            </a:r>
            <a:r>
              <a:rPr lang="zh-CN" altLang="en" sz="700" b="1" dirty="0"/>
              <a:t>，</a:t>
            </a:r>
            <a:r>
              <a:rPr lang="zh-CN" altLang="en-US" sz="700" b="1" dirty="0"/>
              <a:t>通常称为 </a:t>
            </a:r>
            <a:r>
              <a:rPr lang="en" altLang="zh-CN" sz="700" b="1" dirty="0"/>
              <a:t>S0 </a:t>
            </a:r>
            <a:r>
              <a:rPr lang="zh-CN" altLang="en-US" sz="700" b="1" dirty="0"/>
              <a:t>和 </a:t>
            </a:r>
            <a:r>
              <a:rPr lang="en" altLang="zh-CN" sz="700" b="1" dirty="0"/>
              <a:t>S1</a:t>
            </a:r>
            <a:r>
              <a:rPr lang="zh-CN" altLang="en" sz="700" b="1" dirty="0"/>
              <a:t>）。</a:t>
            </a:r>
          </a:p>
          <a:p>
            <a:r>
              <a:rPr lang="zh-CN" altLang="en" sz="700" b="1" dirty="0"/>
              <a:t>  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老年代（</a:t>
            </a:r>
            <a:r>
              <a:rPr lang="en" altLang="zh-CN" sz="700" b="1" dirty="0"/>
              <a:t>Old Generation</a:t>
            </a:r>
            <a:r>
              <a:rPr lang="zh-CN" altLang="en" sz="700" b="1" dirty="0"/>
              <a:t>）：</a:t>
            </a:r>
            <a:r>
              <a:rPr lang="zh-CN" altLang="en-US" sz="700" b="1" dirty="0"/>
              <a:t>用于存放生命周期较长的对象。</a:t>
            </a:r>
          </a:p>
          <a:p>
            <a:r>
              <a:rPr lang="en-US" altLang="zh-CN" sz="700" b="1" dirty="0"/>
              <a:t>2. </a:t>
            </a:r>
            <a:r>
              <a:rPr lang="zh-CN" altLang="en-US" sz="700" b="1" dirty="0"/>
              <a:t>方法区（</a:t>
            </a:r>
            <a:r>
              <a:rPr lang="en" altLang="zh-CN" sz="700" b="1" dirty="0"/>
              <a:t>Method Area</a:t>
            </a:r>
            <a:r>
              <a:rPr lang="zh-CN" altLang="en" sz="700" b="1" dirty="0"/>
              <a:t>）（</a:t>
            </a:r>
            <a:r>
              <a:rPr lang="zh-CN" altLang="en-US" sz="700" b="1" dirty="0"/>
              <a:t>在 </a:t>
            </a:r>
            <a:r>
              <a:rPr lang="en" altLang="zh-CN" sz="700" b="1" dirty="0"/>
              <a:t>JDK 1.8 </a:t>
            </a:r>
            <a:r>
              <a:rPr lang="zh-CN" altLang="en-US" sz="700" b="1" dirty="0"/>
              <a:t>中已被细化为元空间 </a:t>
            </a:r>
            <a:r>
              <a:rPr lang="en" altLang="zh-CN" sz="700" b="1" dirty="0"/>
              <a:t>Metaspace</a:t>
            </a:r>
            <a:r>
              <a:rPr lang="zh-CN" altLang="en" sz="700" b="1" dirty="0"/>
              <a:t>）：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用途：存储已被加载的类元数据、常量、静态变量等。在 </a:t>
            </a:r>
            <a:r>
              <a:rPr lang="en" altLang="zh-CN" sz="700" b="1" dirty="0"/>
              <a:t>JDK 1.8 </a:t>
            </a:r>
            <a:r>
              <a:rPr lang="zh-CN" altLang="en-US" sz="700" b="1" dirty="0"/>
              <a:t>中，用于取代永久代（</a:t>
            </a:r>
            <a:r>
              <a:rPr lang="en" altLang="zh-CN" sz="700" b="1" dirty="0"/>
              <a:t>PermGen</a:t>
            </a:r>
            <a:r>
              <a:rPr lang="zh-CN" altLang="en" sz="700" b="1" dirty="0"/>
              <a:t>）。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元空间（</a:t>
            </a:r>
            <a:r>
              <a:rPr lang="en" altLang="zh-CN" sz="700" b="1" dirty="0"/>
              <a:t>Metaspace</a:t>
            </a:r>
            <a:r>
              <a:rPr lang="zh-CN" altLang="en" sz="700" b="1" dirty="0"/>
              <a:t>）：</a:t>
            </a:r>
            <a:r>
              <a:rPr lang="zh-CN" altLang="en-US" sz="700" b="1" dirty="0"/>
              <a:t>与永久代不同，元空间用的是本地内存而不是堆内存，这避免了 </a:t>
            </a:r>
            <a:r>
              <a:rPr lang="en" altLang="zh-CN" sz="700" b="1" dirty="0"/>
              <a:t>Java </a:t>
            </a:r>
            <a:r>
              <a:rPr lang="zh-CN" altLang="en-US" sz="700" b="1" dirty="0"/>
              <a:t>中永久代容量不足导致的内存问题。</a:t>
            </a:r>
          </a:p>
          <a:p>
            <a:r>
              <a:rPr lang="en-US" altLang="zh-CN" sz="700" b="1" dirty="0"/>
              <a:t>3. </a:t>
            </a:r>
            <a:r>
              <a:rPr lang="zh-CN" altLang="en-US" sz="700" b="1" dirty="0"/>
              <a:t>栈（</a:t>
            </a:r>
            <a:r>
              <a:rPr lang="en" altLang="zh-CN" sz="700" b="1" dirty="0"/>
              <a:t>Stack</a:t>
            </a:r>
            <a:r>
              <a:rPr lang="zh-CN" altLang="en" sz="700" b="1" dirty="0"/>
              <a:t>）：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用途：每个线程创建时会分配一个栈，它用来存储局部变量表、操作数栈、动态链接、方法出口等。栈内存会自动随着方法的进出而分配和释放。</a:t>
            </a:r>
          </a:p>
          <a:p>
            <a:r>
              <a:rPr lang="zh-CN" altLang="en-US" sz="700" b="1" dirty="0"/>
              <a:t>   </a:t>
            </a:r>
            <a:r>
              <a:rPr lang="en-US" altLang="zh-CN" sz="700" b="1" dirty="0"/>
              <a:t>- </a:t>
            </a:r>
            <a:r>
              <a:rPr lang="zh-CN" altLang="en-US" sz="700" b="1" dirty="0"/>
              <a:t>特性：栈是线程私有的，每个线程都有自己的栈。</a:t>
            </a:r>
          </a:p>
          <a:p>
            <a:r>
              <a:rPr lang="en-US" altLang="zh-CN" sz="700" b="1" dirty="0"/>
              <a:t>4. </a:t>
            </a:r>
            <a:r>
              <a:rPr lang="zh-CN" altLang="en-US" sz="700" b="1" dirty="0"/>
              <a:t>程序计数器（</a:t>
            </a:r>
            <a:r>
              <a:rPr lang="en" altLang="zh-CN" sz="700" b="1" dirty="0"/>
              <a:t>Program Counter Register</a:t>
            </a:r>
            <a:r>
              <a:rPr lang="zh-CN" altLang="en" sz="700" b="1" dirty="0"/>
              <a:t>）：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用途：是一个较小的内存空间，用于指示当前线程所执行的字节码的行号。</a:t>
            </a:r>
          </a:p>
          <a:p>
            <a:r>
              <a:rPr lang="zh-CN" altLang="en-US" sz="700" b="1" dirty="0"/>
              <a:t>   </a:t>
            </a:r>
            <a:r>
              <a:rPr lang="en-US" altLang="zh-CN" sz="700" b="1" dirty="0"/>
              <a:t>- </a:t>
            </a:r>
            <a:r>
              <a:rPr lang="zh-CN" altLang="en-US" sz="700" b="1" dirty="0"/>
              <a:t>特性：它是唯一一个在 </a:t>
            </a:r>
            <a:r>
              <a:rPr lang="en" altLang="zh-CN" sz="700" b="1" dirty="0"/>
              <a:t>Java </a:t>
            </a:r>
            <a:r>
              <a:rPr lang="zh-CN" altLang="en-US" sz="700" b="1" dirty="0"/>
              <a:t>虚拟机规范中没有规定任何 </a:t>
            </a:r>
            <a:r>
              <a:rPr lang="en" altLang="zh-CN" sz="700" b="1" dirty="0"/>
              <a:t>OutOfMemoryError </a:t>
            </a:r>
            <a:r>
              <a:rPr lang="zh-CN" altLang="en-US" sz="700" b="1" dirty="0"/>
              <a:t>情况的区。</a:t>
            </a:r>
          </a:p>
          <a:p>
            <a:r>
              <a:rPr lang="en-US" altLang="zh-CN" sz="700" b="1" dirty="0"/>
              <a:t>5. </a:t>
            </a:r>
            <a:r>
              <a:rPr lang="zh-CN" altLang="en-US" sz="700" b="1" dirty="0"/>
              <a:t>本地方法栈（</a:t>
            </a:r>
            <a:r>
              <a:rPr lang="en" altLang="zh-CN" sz="700" b="1" dirty="0"/>
              <a:t>Native Method Stack</a:t>
            </a:r>
            <a:r>
              <a:rPr lang="zh-CN" altLang="en" sz="700" b="1" dirty="0"/>
              <a:t>）：</a:t>
            </a:r>
          </a:p>
          <a:p>
            <a:r>
              <a:rPr lang="zh-CN" altLang="en" sz="700" b="1" dirty="0"/>
              <a:t>   </a:t>
            </a:r>
            <a:r>
              <a:rPr lang="en" altLang="zh-CN" sz="700" b="1" dirty="0"/>
              <a:t>- </a:t>
            </a:r>
            <a:r>
              <a:rPr lang="zh-CN" altLang="en-US" sz="700" b="1" dirty="0"/>
              <a:t>用途：与 </a:t>
            </a:r>
            <a:r>
              <a:rPr lang="en" altLang="zh-CN" sz="700" b="1" dirty="0"/>
              <a:t>Java </a:t>
            </a:r>
            <a:r>
              <a:rPr lang="zh-CN" altLang="en-US" sz="700" b="1" dirty="0"/>
              <a:t>栈类似，但它主要用于处理本地方法（</a:t>
            </a:r>
            <a:r>
              <a:rPr lang="en" altLang="zh-CN" sz="700" b="1" dirty="0"/>
              <a:t>Native Method</a:t>
            </a:r>
            <a:r>
              <a:rPr lang="zh-CN" altLang="en" sz="700" b="1" dirty="0"/>
              <a:t>）</a:t>
            </a:r>
            <a:r>
              <a:rPr lang="zh-CN" altLang="en-US" sz="700" b="1" dirty="0"/>
              <a:t>的执行。</a:t>
            </a:r>
          </a:p>
          <a:p>
            <a:r>
              <a:rPr lang="zh-CN" altLang="en-US" sz="700" b="1" dirty="0"/>
              <a:t>   </a:t>
            </a:r>
            <a:r>
              <a:rPr lang="en-US" altLang="zh-CN" sz="700" b="1" dirty="0"/>
              <a:t>- </a:t>
            </a:r>
            <a:r>
              <a:rPr lang="zh-CN" altLang="en-US" sz="700" b="1" dirty="0"/>
              <a:t>特性：也是线程私有的，负责本地方法的调度和执行。</a:t>
            </a:r>
          </a:p>
        </p:txBody>
      </p:sp>
    </p:spTree>
    <p:extLst>
      <p:ext uri="{BB962C8B-B14F-4D97-AF65-F5344CB8AC3E}">
        <p14:creationId xmlns:p14="http://schemas.microsoft.com/office/powerpoint/2010/main" val="743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, 聊天或短信, 电子邮件&#10;&#10;AI 生成的内容可能不正确。">
            <a:extLst>
              <a:ext uri="{FF2B5EF4-FFF2-40B4-BE49-F238E27FC236}">
                <a16:creationId xmlns:a16="http://schemas.microsoft.com/office/drawing/2014/main" id="{2280D7EE-9A95-4784-180E-5452CCB9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7" y="60314"/>
            <a:ext cx="6061842" cy="3070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422D40-350D-374B-A9E6-538030C7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7" y="3131028"/>
            <a:ext cx="4842642" cy="2191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7A1607-75F8-2504-F8D5-83DFB6BC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7" y="4822381"/>
            <a:ext cx="7028794" cy="19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424</Words>
  <Application>Microsoft Macintosh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Heiti SC Medium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fuzhengwei</dc:creator>
  <cp:lastModifiedBy>fuzhengwei</cp:lastModifiedBy>
  <cp:revision>7</cp:revision>
  <dcterms:created xsi:type="dcterms:W3CDTF">2025-07-06T04:10:18Z</dcterms:created>
  <dcterms:modified xsi:type="dcterms:W3CDTF">2025-07-06T05:07:56Z</dcterms:modified>
</cp:coreProperties>
</file>